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460" r:id="rId2"/>
    <p:sldId id="518" r:id="rId3"/>
    <p:sldId id="519" r:id="rId4"/>
    <p:sldId id="520" r:id="rId5"/>
    <p:sldId id="521" r:id="rId6"/>
    <p:sldId id="522" r:id="rId7"/>
    <p:sldId id="523" r:id="rId8"/>
    <p:sldId id="533" r:id="rId9"/>
    <p:sldId id="534" r:id="rId10"/>
    <p:sldId id="535" r:id="rId11"/>
    <p:sldId id="538" r:id="rId12"/>
    <p:sldId id="539" r:id="rId13"/>
    <p:sldId id="541" r:id="rId14"/>
    <p:sldId id="542" r:id="rId15"/>
    <p:sldId id="543" r:id="rId16"/>
    <p:sldId id="544" r:id="rId17"/>
    <p:sldId id="545" r:id="rId18"/>
    <p:sldId id="546" r:id="rId19"/>
    <p:sldId id="557" r:id="rId20"/>
    <p:sldId id="558" r:id="rId21"/>
    <p:sldId id="559" r:id="rId22"/>
    <p:sldId id="560" r:id="rId23"/>
    <p:sldId id="499" r:id="rId24"/>
    <p:sldId id="500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3B6F699-F6EA-45EF-A251-8831DE3CDC5D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D9F5FDD-0637-47F5-9986-3E70B6C2F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02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D925C-F071-4DB7-A4A5-3AFCD9981F8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C5FD-F35E-47E6-A892-863EAE8891A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EC9AC-0019-4E11-AC2F-1658E865B22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CC1F7-3A4D-40C0-B3BD-90E3E512C7F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53922-B614-45E2-A470-5E6B3221947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388" y="4561109"/>
            <a:ext cx="5368426" cy="432007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BA89E-A8AA-42F1-9E49-31758AC4843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8EE69C2-7384-422B-BCD9-891B4A5F8980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E865B0A-2928-42C7-84A3-1BD1A2CD1310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6A569-72AD-47F9-B48E-1135F1C349B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EA372-1324-4112-B39D-30CC536567D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03B95-EACD-4CF7-8503-0A5121E5207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A6628-5109-4FE1-9CB7-8DD97D44CB3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72FA4-04C9-49F9-B052-66B6B8E944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1D99C-C593-4462-9CC9-B945B3AD248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F7533-E3B1-4750-BCC7-250B345EBB3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E4A2F-D77E-4511-8D42-902E7633E54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BE7C-CBAE-40DB-AC05-6D9A6AEBC131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D685-0216-47D3-B7BA-3A0AEE106517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D204-54B3-426B-9CE6-6A46BBC7404B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1EC62F6-A970-4231-BDEC-1961D808D77A}" type="slidenum">
              <a:rPr lang="en-US" altLang="zh-CN"/>
              <a:pPr/>
              <a:t>‹#›</a:t>
            </a:fld>
            <a:r>
              <a:rPr lang="en-US" altLang="zh-CN"/>
              <a:t>/39</a:t>
            </a:r>
          </a:p>
        </p:txBody>
      </p:sp>
    </p:spTree>
    <p:extLst>
      <p:ext uri="{BB962C8B-B14F-4D97-AF65-F5344CB8AC3E}">
        <p14:creationId xmlns:p14="http://schemas.microsoft.com/office/powerpoint/2010/main" xmlns="" val="312972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F372-7E18-44D3-8556-018F65D14F6C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3915-F1D9-4F14-93E3-9BF992B647C4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DF07-C726-43D7-9A87-AE888B1E3CCC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A92A-C1F2-4D47-83A9-A29B2329CFE2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0C86-BC5C-4D3C-B836-18DB575B63C6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CF8E-AC66-4C7E-A201-932EDD5B5FE5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BF48-464A-4E65-905B-F40558DFDD6F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2F54-402F-4AF1-88AF-E931E268B012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DBA0BE-A231-4D53-8954-33FC04D1BC30}" type="datetime1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D8E4E00-0EEE-4792-8933-D0F265C3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1125538"/>
            <a:ext cx="7489825" cy="2209800"/>
          </a:xfrm>
        </p:spPr>
        <p:txBody>
          <a:bodyPr/>
          <a:lstStyle/>
          <a:p>
            <a:pPr eaLnBrk="1" hangingPunct="1"/>
            <a:r>
              <a:rPr lang="en-US" altLang="zh-CN" sz="3000" dirty="0" smtClean="0">
                <a:latin typeface="Verdana" pitchFamily="34" charset="0"/>
              </a:rPr>
              <a:t>POS </a:t>
            </a:r>
            <a:r>
              <a:rPr lang="en-US" altLang="zh-CN" sz="3000" dirty="0" err="1" smtClean="0">
                <a:latin typeface="Verdana" pitchFamily="34" charset="0"/>
              </a:rPr>
              <a:t>tAGGING</a:t>
            </a:r>
            <a:r>
              <a:rPr lang="en-US" altLang="zh-CN" sz="3000" dirty="0" smtClean="0">
                <a:latin typeface="Verdana" pitchFamily="34" charset="0"/>
              </a:rPr>
              <a:t> </a:t>
            </a:r>
            <a:br>
              <a:rPr lang="en-US" altLang="zh-CN" sz="3000" dirty="0" smtClean="0">
                <a:latin typeface="Verdana" pitchFamily="34" charset="0"/>
              </a:rPr>
            </a:br>
            <a:endParaRPr lang="en-US" altLang="zh-CN" sz="3000" dirty="0" smtClean="0">
              <a:latin typeface="Verdan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5705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1B3E-BB06-45BA-9F34-A1195E2C2F6B}" type="slidenum">
              <a:rPr lang="en-US" altLang="zh-CN"/>
              <a:pPr/>
              <a:t>10</a:t>
            </a:fld>
            <a:r>
              <a:rPr lang="en-US" altLang="zh-CN"/>
              <a:t>/39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 Tagging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Words often have more than one POS: </a:t>
            </a:r>
            <a:r>
              <a:rPr lang="en-US" altLang="zh-CN" i="1" dirty="0"/>
              <a:t>back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i="1" dirty="0"/>
              <a:t>back</a:t>
            </a:r>
            <a:r>
              <a:rPr lang="en-US" altLang="zh-CN" dirty="0"/>
              <a:t> door = JJ</a:t>
            </a:r>
          </a:p>
          <a:p>
            <a:pPr lvl="1"/>
            <a:r>
              <a:rPr lang="en-US" altLang="zh-CN" dirty="0"/>
              <a:t>On my </a:t>
            </a:r>
            <a:r>
              <a:rPr lang="en-US" altLang="zh-CN" i="1" dirty="0"/>
              <a:t>back</a:t>
            </a:r>
            <a:r>
              <a:rPr lang="en-US" altLang="zh-CN" dirty="0"/>
              <a:t> = NN</a:t>
            </a:r>
          </a:p>
          <a:p>
            <a:pPr lvl="1"/>
            <a:r>
              <a:rPr lang="en-US" altLang="zh-CN" dirty="0"/>
              <a:t>Win the voters </a:t>
            </a:r>
            <a:r>
              <a:rPr lang="en-US" altLang="zh-CN" i="1" dirty="0"/>
              <a:t>back</a:t>
            </a:r>
            <a:r>
              <a:rPr lang="en-US" altLang="zh-CN" dirty="0"/>
              <a:t> = RB</a:t>
            </a:r>
          </a:p>
          <a:p>
            <a:pPr lvl="1"/>
            <a:r>
              <a:rPr lang="en-US" altLang="zh-CN" dirty="0"/>
              <a:t>Promised to </a:t>
            </a:r>
            <a:r>
              <a:rPr lang="en-US" altLang="zh-CN" i="1" dirty="0"/>
              <a:t>back</a:t>
            </a:r>
            <a:r>
              <a:rPr lang="en-US" altLang="zh-CN" dirty="0"/>
              <a:t> the bill = VB</a:t>
            </a:r>
          </a:p>
          <a:p>
            <a:r>
              <a:rPr lang="en-US" altLang="zh-CN" dirty="0"/>
              <a:t>The POS tagging problem is to determine the POS tag for a particular instance of a word.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5410200" y="6019800"/>
            <a:ext cx="294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600">
                <a:latin typeface="Times New Roman" pitchFamily="18" charset="0"/>
              </a:rPr>
              <a:t>These examples from Dekang Lin</a:t>
            </a:r>
          </a:p>
        </p:txBody>
      </p:sp>
    </p:spTree>
    <p:extLst>
      <p:ext uri="{BB962C8B-B14F-4D97-AF65-F5344CB8AC3E}">
        <p14:creationId xmlns:p14="http://schemas.microsoft.com/office/powerpoint/2010/main" xmlns="" val="37415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859E-3CDF-4D24-8C29-6ACB8B641B85}" type="slidenum">
              <a:rPr lang="en-US" altLang="zh-CN"/>
              <a:pPr/>
              <a:t>11</a:t>
            </a:fld>
            <a:r>
              <a:rPr lang="en-US" altLang="zh-CN"/>
              <a:t>/39</a:t>
            </a: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Verdana" pitchFamily="34" charset="0"/>
              </a:rPr>
              <a:t>Quick Test: Agreement?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students went to class</a:t>
            </a:r>
          </a:p>
          <a:p>
            <a:r>
              <a:rPr lang="en-US" altLang="zh-CN"/>
              <a:t>plays well with others</a:t>
            </a:r>
          </a:p>
          <a:p>
            <a:r>
              <a:rPr lang="en-US" altLang="zh-CN"/>
              <a:t>fruit flies like a banana</a:t>
            </a:r>
          </a:p>
          <a:p>
            <a:pPr>
              <a:buFont typeface="Wingdings" charset="2"/>
              <a:buNone/>
            </a:pPr>
            <a:r>
              <a:rPr lang="en-US" altLang="zh-CN"/>
              <a:t>    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6443663" y="2636838"/>
            <a:ext cx="1728787" cy="2305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CN"/>
              <a:t>DT: the, this, that</a:t>
            </a:r>
          </a:p>
          <a:p>
            <a:r>
              <a:rPr lang="en-US" altLang="zh-CN"/>
              <a:t>NN: noun</a:t>
            </a:r>
          </a:p>
          <a:p>
            <a:r>
              <a:rPr lang="en-US" altLang="zh-CN"/>
              <a:t>VB: verb</a:t>
            </a:r>
          </a:p>
          <a:p>
            <a:r>
              <a:rPr lang="en-US" altLang="zh-CN"/>
              <a:t>P: prepostion</a:t>
            </a:r>
          </a:p>
          <a:p>
            <a:r>
              <a:rPr lang="en-US" altLang="zh-CN"/>
              <a:t>ADV: adverb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582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194-36A0-422D-9AEC-E85F7A41FE10}" type="slidenum">
              <a:rPr lang="en-US" altLang="zh-CN"/>
              <a:pPr/>
              <a:t>12</a:t>
            </a:fld>
            <a:r>
              <a:rPr lang="en-US" altLang="zh-CN"/>
              <a:t>/39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Verdana" pitchFamily="34" charset="0"/>
              </a:rPr>
              <a:t>Quick Test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the students went to class</a:t>
            </a:r>
          </a:p>
          <a:p>
            <a:pPr>
              <a:buFont typeface="Wingdings" charset="2"/>
              <a:buNone/>
            </a:pPr>
            <a:r>
              <a:rPr lang="en-US" altLang="zh-CN" sz="2400"/>
              <a:t>    DT   NN        VB    P   NN</a:t>
            </a:r>
          </a:p>
          <a:p>
            <a:r>
              <a:rPr lang="en-US" altLang="zh-CN" sz="2400"/>
              <a:t>plays well with others</a:t>
            </a:r>
          </a:p>
          <a:p>
            <a:pPr>
              <a:buFont typeface="Wingdings" charset="2"/>
              <a:buNone/>
            </a:pPr>
            <a:r>
              <a:rPr lang="en-US" altLang="zh-CN" sz="2400"/>
              <a:t>    VB    ADV P    NN</a:t>
            </a:r>
          </a:p>
          <a:p>
            <a:pPr>
              <a:buFont typeface="Wingdings" charset="2"/>
              <a:buNone/>
            </a:pPr>
            <a:r>
              <a:rPr lang="en-US" altLang="zh-CN" sz="2400"/>
              <a:t>    NN   NN    P     DT</a:t>
            </a:r>
          </a:p>
          <a:p>
            <a:r>
              <a:rPr lang="en-US" altLang="zh-CN" sz="2400"/>
              <a:t>fruit flies like a banana</a:t>
            </a:r>
          </a:p>
          <a:p>
            <a:pPr>
              <a:buFont typeface="Wingdings" charset="2"/>
              <a:buNone/>
            </a:pPr>
            <a:r>
              <a:rPr lang="en-US" altLang="zh-CN" sz="2400"/>
              <a:t>    NN  NN VB DT NN</a:t>
            </a:r>
          </a:p>
          <a:p>
            <a:pPr>
              <a:buFont typeface="Wingdings" charset="2"/>
              <a:buNone/>
            </a:pPr>
            <a:r>
              <a:rPr lang="en-US" altLang="zh-CN" sz="2400"/>
              <a:t>    NN VB P DT NN</a:t>
            </a:r>
          </a:p>
          <a:p>
            <a:pPr>
              <a:buFont typeface="Wingdings" charset="2"/>
              <a:buNone/>
            </a:pPr>
            <a:r>
              <a:rPr lang="en-US" altLang="zh-CN" sz="2400"/>
              <a:t>    NN NN P DT NN</a:t>
            </a:r>
          </a:p>
          <a:p>
            <a:pPr>
              <a:buFont typeface="Wingdings" charset="2"/>
              <a:buNone/>
            </a:pPr>
            <a:r>
              <a:rPr lang="en-US" altLang="zh-CN" sz="2400"/>
              <a:t>    NN VB VB DT NN</a:t>
            </a:r>
          </a:p>
        </p:txBody>
      </p:sp>
    </p:spTree>
    <p:extLst>
      <p:ext uri="{BB962C8B-B14F-4D97-AF65-F5344CB8AC3E}">
        <p14:creationId xmlns:p14="http://schemas.microsoft.com/office/powerpoint/2010/main" xmlns="" val="3739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93F5-9568-424C-8DDE-DF4C36809826}" type="slidenum">
              <a:rPr lang="en-US" altLang="zh-CN"/>
              <a:pPr/>
              <a:t>13</a:t>
            </a:fld>
            <a:r>
              <a:rPr lang="en-US" altLang="zh-CN"/>
              <a:t>/39</a:t>
            </a: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 Methods for POS Tagging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Arial" charset="0"/>
              <a:buAutoNum type="arabicPeriod"/>
            </a:pPr>
            <a:r>
              <a:rPr lang="en-US" altLang="zh-CN"/>
              <a:t>Rule-based tagging</a:t>
            </a:r>
          </a:p>
          <a:p>
            <a:pPr marL="914400" lvl="1" indent="-457200"/>
            <a:r>
              <a:rPr lang="en-US" altLang="zh-CN"/>
              <a:t>(ENGTWOL)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eriod"/>
            </a:pPr>
            <a:r>
              <a:rPr lang="en-US" altLang="zh-CN"/>
              <a:t>Stochastic</a:t>
            </a:r>
          </a:p>
          <a:p>
            <a:pPr marL="914400" lvl="1" indent="-457200">
              <a:buClr>
                <a:schemeClr val="tx1"/>
              </a:buClr>
              <a:buFont typeface="Arial" charset="0"/>
              <a:buAutoNum type="arabicPeriod"/>
            </a:pPr>
            <a:r>
              <a:rPr lang="en-US" altLang="zh-CN"/>
              <a:t>Probabilistic sequence models</a:t>
            </a:r>
          </a:p>
          <a:p>
            <a:pPr marL="1295400" lvl="2" indent="-381000"/>
            <a:r>
              <a:rPr lang="en-US" altLang="zh-CN"/>
              <a:t>HMM (Hidden Markov Model) tagging</a:t>
            </a:r>
          </a:p>
          <a:p>
            <a:pPr marL="1295400" lvl="2" indent="-381000"/>
            <a:r>
              <a:rPr lang="en-US" altLang="zh-CN"/>
              <a:t>MEMMs (Maximum Entropy Markov Models)</a:t>
            </a:r>
          </a:p>
        </p:txBody>
      </p:sp>
    </p:spTree>
    <p:extLst>
      <p:ext uri="{BB962C8B-B14F-4D97-AF65-F5344CB8AC3E}">
        <p14:creationId xmlns:p14="http://schemas.microsoft.com/office/powerpoint/2010/main" xmlns="" val="25774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057B-E476-4E0E-A447-1A1186DB055D}" type="slidenum">
              <a:rPr lang="en-US" altLang="zh-CN"/>
              <a:pPr/>
              <a:t>14</a:t>
            </a:fld>
            <a:r>
              <a:rPr lang="en-US" altLang="zh-CN"/>
              <a:t>/39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Rule-Based Tagging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Start with a dictionary</a:t>
            </a:r>
          </a:p>
          <a:p>
            <a:r>
              <a:rPr lang="en-US" altLang="zh-CN"/>
              <a:t>Assign all possible tags to words from the dictionary</a:t>
            </a:r>
          </a:p>
          <a:p>
            <a:r>
              <a:rPr lang="en-US" altLang="zh-CN"/>
              <a:t>Write rules by hand to selectively remove tags</a:t>
            </a:r>
          </a:p>
          <a:p>
            <a:r>
              <a:rPr lang="en-US" altLang="zh-CN"/>
              <a:t>Leaving the correct tag for each word.</a:t>
            </a:r>
          </a:p>
        </p:txBody>
      </p:sp>
    </p:spTree>
    <p:extLst>
      <p:ext uri="{BB962C8B-B14F-4D97-AF65-F5344CB8AC3E}">
        <p14:creationId xmlns:p14="http://schemas.microsoft.com/office/powerpoint/2010/main" xmlns="" val="2935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4B2A-C1EF-4A1E-9D48-2E302623AED1}" type="slidenum">
              <a:rPr lang="en-US" altLang="zh-CN"/>
              <a:pPr/>
              <a:t>15</a:t>
            </a:fld>
            <a:r>
              <a:rPr lang="en-US" altLang="zh-CN"/>
              <a:t>/39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600">
                <a:latin typeface="Verdana" pitchFamily="34" charset="0"/>
              </a:rPr>
              <a:t>Rule-based taggers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Early POS taggers all hand-coded</a:t>
            </a:r>
          </a:p>
          <a:p>
            <a:r>
              <a:rPr lang="en-US" altLang="zh-CN" sz="2400"/>
              <a:t>Most of these (Harris, 1962; Greene and Rubin, 1971) and the best of the recent ones, ENGTWOL (Voutilainen, 1995) based on a two-stage architecture</a:t>
            </a:r>
          </a:p>
          <a:p>
            <a:pPr lvl="1"/>
            <a:r>
              <a:rPr lang="en-GB" altLang="zh-CN" sz="2200"/>
              <a:t>Stage 1: look up word in lexicon to give list of potential POSs</a:t>
            </a:r>
          </a:p>
          <a:p>
            <a:pPr lvl="1"/>
            <a:r>
              <a:rPr lang="en-GB" altLang="zh-CN" sz="2200"/>
              <a:t>Stage 2: Apply rules which certify or disallow tag sequences</a:t>
            </a:r>
          </a:p>
          <a:p>
            <a:r>
              <a:rPr lang="en-GB" altLang="zh-CN" sz="2400"/>
              <a:t>Rules originally handwritten; more recently Machine Learning methods can be used</a:t>
            </a:r>
          </a:p>
          <a:p>
            <a:endParaRPr lang="en-GB" altLang="zh-CN" sz="2400"/>
          </a:p>
        </p:txBody>
      </p:sp>
    </p:spTree>
    <p:extLst>
      <p:ext uri="{BB962C8B-B14F-4D97-AF65-F5344CB8AC3E}">
        <p14:creationId xmlns:p14="http://schemas.microsoft.com/office/powerpoint/2010/main" xmlns="" val="23558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38E-13B8-4B40-9D46-40DCF4AEF0EC}" type="slidenum">
              <a:rPr lang="en-US" altLang="zh-CN"/>
              <a:pPr/>
              <a:t>16</a:t>
            </a:fld>
            <a:r>
              <a:rPr lang="en-US" altLang="zh-CN"/>
              <a:t>/39</a:t>
            </a: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Start With a Dictionary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181600"/>
          </a:xfrm>
        </p:spPr>
        <p:txBody>
          <a:bodyPr/>
          <a:lstStyle/>
          <a:p>
            <a:pPr>
              <a:buClr>
                <a:schemeClr val="tx1"/>
              </a:buClr>
              <a:buFont typeface="Times" pitchFamily="18" charset="0"/>
              <a:buChar char="•"/>
            </a:pPr>
            <a:r>
              <a:rPr lang="en-US" altLang="zh-CN" sz="2400" dirty="0"/>
              <a:t>she:		PRP</a:t>
            </a:r>
          </a:p>
          <a:p>
            <a:pPr>
              <a:buClr>
                <a:schemeClr val="tx1"/>
              </a:buClr>
              <a:buFont typeface="Times" pitchFamily="18" charset="0"/>
              <a:buChar char="•"/>
            </a:pPr>
            <a:r>
              <a:rPr lang="en-US" altLang="zh-CN" sz="2400" dirty="0"/>
              <a:t>promised:	VBN,VBD</a:t>
            </a:r>
          </a:p>
          <a:p>
            <a:pPr>
              <a:buClr>
                <a:schemeClr val="tx1"/>
              </a:buClr>
              <a:buFont typeface="Times" pitchFamily="18" charset="0"/>
              <a:buChar char="•"/>
            </a:pPr>
            <a:r>
              <a:rPr lang="en-US" altLang="zh-CN" sz="2400" dirty="0"/>
              <a:t>to			TO</a:t>
            </a:r>
          </a:p>
          <a:p>
            <a:pPr>
              <a:buClr>
                <a:schemeClr val="tx1"/>
              </a:buClr>
              <a:buFont typeface="Times" pitchFamily="18" charset="0"/>
              <a:buChar char="•"/>
            </a:pPr>
            <a:r>
              <a:rPr lang="en-US" altLang="zh-CN" sz="2400" dirty="0"/>
              <a:t>back:		VB, JJ, RB, NN	</a:t>
            </a:r>
          </a:p>
          <a:p>
            <a:pPr>
              <a:buClr>
                <a:schemeClr val="tx1"/>
              </a:buClr>
              <a:buFont typeface="Times" pitchFamily="18" charset="0"/>
              <a:buChar char="•"/>
            </a:pPr>
            <a:r>
              <a:rPr lang="en-US" altLang="zh-CN" sz="2400" dirty="0"/>
              <a:t>the:		DT</a:t>
            </a:r>
          </a:p>
          <a:p>
            <a:pPr>
              <a:buClr>
                <a:schemeClr val="tx1"/>
              </a:buClr>
              <a:buFont typeface="Times" pitchFamily="18" charset="0"/>
              <a:buChar char="•"/>
            </a:pPr>
            <a:r>
              <a:rPr lang="en-US" altLang="zh-CN" sz="2400" dirty="0"/>
              <a:t>bill:		        NN, VB</a:t>
            </a:r>
          </a:p>
          <a:p>
            <a:pPr>
              <a:buClr>
                <a:schemeClr val="tx1"/>
              </a:buClr>
              <a:buFont typeface="Times" pitchFamily="18" charset="0"/>
              <a:buChar char="•"/>
            </a:pPr>
            <a:endParaRPr lang="en-US" altLang="zh-CN" sz="2400" dirty="0"/>
          </a:p>
          <a:p>
            <a:pPr>
              <a:buClr>
                <a:schemeClr val="tx1"/>
              </a:buClr>
              <a:buFont typeface="Times" pitchFamily="18" charset="0"/>
              <a:buChar char="•"/>
            </a:pPr>
            <a:r>
              <a:rPr lang="en-US" altLang="zh-CN" sz="2400" dirty="0"/>
              <a:t>Etc… for the ~100,000 words of English with more than 1 tag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 sz="2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xmlns="" val="29130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75F4-6B7F-451B-B91D-3DA2EC3A0CA6}" type="slidenum">
              <a:rPr lang="en-US" altLang="zh-CN"/>
              <a:pPr/>
              <a:t>17</a:t>
            </a:fld>
            <a:r>
              <a:rPr lang="en-US" altLang="zh-CN"/>
              <a:t>/39</a:t>
            </a: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 Every Possible Tag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6980238" cy="4530725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en-US" altLang="zh-CN"/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/>
              <a:t>					NN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/>
              <a:t>					RB		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/>
              <a:t>		VBN</a:t>
            </a:r>
            <a:r>
              <a:rPr lang="en-US" altLang="zh-CN">
                <a:latin typeface="ヒラギノ角ゴ Pro W3" pitchFamily="64" charset="-128"/>
              </a:rPr>
              <a:t>			</a:t>
            </a:r>
            <a:r>
              <a:rPr lang="en-US" altLang="zh-CN"/>
              <a:t>JJ             VB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/>
              <a:t>PRP	VBD		 TO	VB     DT	 NN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 b="1"/>
              <a:t>She	promised to   back the	 bill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97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ECD4-4FD1-4D44-850B-147D3630B7E8}" type="slidenum">
              <a:rPr lang="en-US" altLang="zh-CN"/>
              <a:pPr/>
              <a:t>18</a:t>
            </a:fld>
            <a:r>
              <a:rPr lang="en-US" altLang="zh-CN"/>
              <a:t>/39</a:t>
            </a: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Write Rules to Eliminate Tags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zh-CN" dirty="0">
                <a:latin typeface="Helvetica" pitchFamily="64" charset="0"/>
              </a:rPr>
              <a:t>Eliminate VBN if VBD is an option when VBN|VBD follows “&lt;start&gt; PRP”</a:t>
            </a:r>
            <a:endParaRPr lang="en-US" altLang="zh-CN" dirty="0"/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 dirty="0"/>
              <a:t>					       NN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 dirty="0"/>
              <a:t>					       RB		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ヒラギノ角ゴ Pro W3" pitchFamily="64" charset="-128"/>
              </a:rPr>
              <a:t>			       </a:t>
            </a:r>
            <a:r>
              <a:rPr lang="en-US" altLang="zh-CN" dirty="0"/>
              <a:t>JJ		 VB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 dirty="0"/>
              <a:t>PRP	VBD		       TO   VB	 DT	NN</a:t>
            </a:r>
          </a:p>
          <a:p>
            <a:pPr>
              <a:buClr>
                <a:schemeClr val="tx1"/>
              </a:buClr>
              <a:buFont typeface="Wingdings" charset="2"/>
              <a:buNone/>
            </a:pPr>
            <a:r>
              <a:rPr lang="en-US" altLang="zh-CN" b="1" dirty="0"/>
              <a:t>She	promised	to	back the	bill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1371600" y="3373582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5400A8"/>
                </a:solidFill>
                <a:latin typeface="Tahoma" charset="0"/>
              </a:rPr>
              <a:t>VBN</a:t>
            </a:r>
          </a:p>
        </p:txBody>
      </p:sp>
    </p:spTree>
    <p:extLst>
      <p:ext uri="{BB962C8B-B14F-4D97-AF65-F5344CB8AC3E}">
        <p14:creationId xmlns:p14="http://schemas.microsoft.com/office/powerpoint/2010/main" xmlns="" val="7935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5A6A-0D16-453F-ADAE-AB56DDF70657}" type="slidenum">
              <a:rPr lang="en-US" altLang="zh-CN"/>
              <a:pPr/>
              <a:t>19</a:t>
            </a:fld>
            <a:r>
              <a:rPr lang="en-US" altLang="zh-CN"/>
              <a:t>/39</a:t>
            </a:r>
          </a:p>
        </p:txBody>
      </p:sp>
      <p:sp>
        <p:nvSpPr>
          <p:cNvPr id="659458" name="AutoShape 2"/>
          <p:cNvSpPr>
            <a:spLocks noChangeArrowheads="1"/>
          </p:cNvSpPr>
          <p:nvPr/>
        </p:nvSpPr>
        <p:spPr bwMode="auto">
          <a:xfrm>
            <a:off x="914400" y="1600200"/>
            <a:ext cx="7696200" cy="2362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 tagging</a:t>
            </a: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990600" y="1765300"/>
            <a:ext cx="7620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The involvement of ion channels in   B  and  T  lymphocyte activation is</a:t>
            </a:r>
          </a:p>
          <a:p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DT       NN        IN  NN    NNS    IN NN CC NN      NN            NN      VBZ</a:t>
            </a:r>
            <a:r>
              <a:rPr lang="en-US" altLang="zh-CN"/>
              <a:t>  </a:t>
            </a:r>
          </a:p>
          <a:p>
            <a:r>
              <a:rPr lang="en-US" altLang="zh-CN"/>
              <a:t>supported by many reports of changes in ion fluxes and membrane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chemeClr val="accent2"/>
                </a:solidFill>
              </a:rPr>
              <a:t>VBN      IN   JJ      NNS  IN     NNS  IN NN  NNS  CC     NN</a:t>
            </a:r>
          </a:p>
          <a:p>
            <a:r>
              <a:rPr lang="en-US" altLang="zh-CN"/>
              <a:t>…………………………………………………………………………………….</a:t>
            </a:r>
          </a:p>
          <a:p>
            <a:r>
              <a:rPr lang="en-US" altLang="zh-CN"/>
              <a:t>…………………………………………………………………………………….</a:t>
            </a:r>
          </a:p>
        </p:txBody>
      </p:sp>
      <p:sp>
        <p:nvSpPr>
          <p:cNvPr id="659461" name="AutoShape 5"/>
          <p:cNvSpPr>
            <a:spLocks noChangeArrowheads="1"/>
          </p:cNvSpPr>
          <p:nvPr/>
        </p:nvSpPr>
        <p:spPr bwMode="auto">
          <a:xfrm>
            <a:off x="3200400" y="4800600"/>
            <a:ext cx="2514600" cy="1371600"/>
          </a:xfrm>
          <a:prstGeom prst="cube">
            <a:avLst>
              <a:gd name="adj" fmla="val 1203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Machine Learning </a:t>
            </a:r>
          </a:p>
          <a:p>
            <a:pPr algn="ctr"/>
            <a:r>
              <a:rPr lang="en-US" altLang="zh-CN"/>
              <a:t>Algorithm</a:t>
            </a:r>
          </a:p>
        </p:txBody>
      </p:sp>
      <p:sp>
        <p:nvSpPr>
          <p:cNvPr id="659462" name="AutoShape 6"/>
          <p:cNvSpPr>
            <a:spLocks noChangeArrowheads="1"/>
          </p:cNvSpPr>
          <p:nvPr/>
        </p:nvSpPr>
        <p:spPr bwMode="auto">
          <a:xfrm>
            <a:off x="3657600" y="4191000"/>
            <a:ext cx="15240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9463" name="Text Box 7"/>
          <p:cNvSpPr txBox="1">
            <a:spLocks noChangeArrowheads="1"/>
          </p:cNvSpPr>
          <p:nvPr/>
        </p:nvSpPr>
        <p:spPr bwMode="auto">
          <a:xfrm>
            <a:off x="5257800" y="4205288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training</a:t>
            </a: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552450" y="5105400"/>
            <a:ext cx="192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We demonstrate </a:t>
            </a:r>
          </a:p>
          <a:p>
            <a:r>
              <a:rPr lang="en-US" altLang="zh-CN"/>
              <a:t>that …</a:t>
            </a: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533400" y="5029200"/>
            <a:ext cx="1981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6" name="AutoShape 10"/>
          <p:cNvSpPr>
            <a:spLocks noChangeArrowheads="1"/>
          </p:cNvSpPr>
          <p:nvPr/>
        </p:nvSpPr>
        <p:spPr bwMode="auto">
          <a:xfrm>
            <a:off x="2819400" y="5181600"/>
            <a:ext cx="2286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7" name="AutoShape 11"/>
          <p:cNvSpPr>
            <a:spLocks noChangeArrowheads="1"/>
          </p:cNvSpPr>
          <p:nvPr/>
        </p:nvSpPr>
        <p:spPr bwMode="auto">
          <a:xfrm>
            <a:off x="5867400" y="5181600"/>
            <a:ext cx="2286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8" name="Text Box 12"/>
          <p:cNvSpPr txBox="1">
            <a:spLocks noChangeArrowheads="1"/>
          </p:cNvSpPr>
          <p:nvPr/>
        </p:nvSpPr>
        <p:spPr bwMode="auto">
          <a:xfrm>
            <a:off x="304800" y="45100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</a:rPr>
              <a:t>Unseen text</a:t>
            </a:r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auto">
          <a:xfrm>
            <a:off x="6470650" y="4905375"/>
            <a:ext cx="1987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We   demonstrate</a:t>
            </a:r>
          </a:p>
          <a:p>
            <a:r>
              <a:rPr lang="en-US" altLang="zh-CN">
                <a:solidFill>
                  <a:srgbClr val="6666FF"/>
                </a:solidFill>
              </a:rPr>
              <a:t>PRP      VBP</a:t>
            </a:r>
          </a:p>
          <a:p>
            <a:r>
              <a:rPr lang="en-US" altLang="zh-CN"/>
              <a:t>that …</a:t>
            </a:r>
          </a:p>
          <a:p>
            <a:r>
              <a:rPr lang="en-US" altLang="zh-CN">
                <a:solidFill>
                  <a:srgbClr val="6666FF"/>
                </a:solidFill>
              </a:rPr>
              <a:t> IN</a:t>
            </a:r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6324600" y="4876800"/>
            <a:ext cx="2209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012C-2638-468C-B6EE-190392339D8C}" type="slidenum">
              <a:rPr lang="en-US" altLang="zh-CN"/>
              <a:pPr/>
              <a:t>2</a:t>
            </a:fld>
            <a:r>
              <a:rPr lang="en-US" altLang="zh-CN"/>
              <a:t>/39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Verdana" pitchFamily="34" charset="0"/>
              </a:rPr>
              <a:t>What is Part-of-Speech (POS)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Generally speaking, Word Classes (=POS) :</a:t>
            </a:r>
          </a:p>
          <a:p>
            <a:pPr lvl="1"/>
            <a:r>
              <a:rPr lang="en-US" altLang="zh-CN"/>
              <a:t>Verb, Noun, Adjective, Adverb, Article,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  <a:p>
            <a:r>
              <a:rPr lang="en-US" altLang="zh-CN"/>
              <a:t>We can also include inflection:</a:t>
            </a:r>
          </a:p>
          <a:p>
            <a:pPr lvl="1"/>
            <a:r>
              <a:rPr lang="en-US" altLang="zh-CN"/>
              <a:t>Verbs: Tense, number,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Nouns: Number, proper/common,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Adjectives: comparative, superlative, </a:t>
            </a:r>
            <a:r>
              <a:rPr lang="en-US" altLang="zh-CN">
                <a:latin typeface="Times New Roman"/>
              </a:rPr>
              <a:t>…</a:t>
            </a:r>
            <a:endParaRPr lang="en-US" altLang="zh-CN"/>
          </a:p>
          <a:p>
            <a:pPr lvl="1"/>
            <a:r>
              <a:rPr lang="en-US" altLang="zh-CN">
                <a:latin typeface="Times New Roman"/>
              </a:rPr>
              <a:t>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48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7AFF-C644-4F1B-B531-6DDD1D58BB53}" type="slidenum">
              <a:rPr lang="en-US" altLang="zh-CN"/>
              <a:pPr/>
              <a:t>20</a:t>
            </a:fld>
            <a:r>
              <a:rPr lang="en-US" altLang="zh-CN"/>
              <a:t>/39</a:t>
            </a:r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900">
                <a:latin typeface="Verdana" pitchFamily="34" charset="0"/>
              </a:rPr>
              <a:t>Goal of POS Tagging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532688" cy="2419350"/>
          </a:xfrm>
        </p:spPr>
        <p:txBody>
          <a:bodyPr/>
          <a:lstStyle/>
          <a:p>
            <a:pPr>
              <a:buClr>
                <a:srgbClr val="F73B15"/>
              </a:buClr>
              <a:buFont typeface="Wingdings" pitchFamily="2" charset="2"/>
              <a:buChar char="Ø"/>
            </a:pPr>
            <a:r>
              <a:rPr lang="en-US" altLang="zh-CN" sz="2000"/>
              <a:t>We want the best set of tags for a sequence of words (a sentence)</a:t>
            </a:r>
          </a:p>
          <a:p>
            <a:pPr>
              <a:buClr>
                <a:srgbClr val="F73B15"/>
              </a:buClr>
              <a:buFont typeface="Wingdings" pitchFamily="2" charset="2"/>
              <a:buChar char="Ø"/>
            </a:pPr>
            <a:r>
              <a:rPr lang="en-US" altLang="zh-CN" sz="2000"/>
              <a:t>W — a sequence of words</a:t>
            </a:r>
          </a:p>
          <a:p>
            <a:pPr>
              <a:buClr>
                <a:srgbClr val="F73B15"/>
              </a:buClr>
              <a:buFont typeface="Wingdings" pitchFamily="2" charset="2"/>
              <a:buChar char="Ø"/>
            </a:pPr>
            <a:r>
              <a:rPr lang="en-US" altLang="zh-CN" sz="2000"/>
              <a:t>T — a sequence of tags</a:t>
            </a:r>
          </a:p>
        </p:txBody>
      </p:sp>
      <p:graphicFrame>
        <p:nvGraphicFramePr>
          <p:cNvPr id="64819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32175" y="3509963"/>
          <a:ext cx="3600450" cy="1201737"/>
        </p:xfrm>
        <a:graphic>
          <a:graphicData uri="http://schemas.openxmlformats.org/presentationml/2006/ole">
            <p:oleObj spid="_x0000_s1041" name="Equation" r:id="rId4" imgW="1320227" imgH="393529" progId="Equation.3">
              <p:embed/>
            </p:oleObj>
          </a:graphicData>
        </a:graphic>
      </p:graphicFrame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755650" y="5014913"/>
            <a:ext cx="83883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73B15"/>
              </a:buClr>
              <a:buSzPct val="90000"/>
              <a:buFont typeface="Wingdings" pitchFamily="2" charset="2"/>
              <a:buChar char="Ø"/>
            </a:pPr>
            <a:r>
              <a:rPr lang="en-US" altLang="zh-CN" sz="2000" dirty="0"/>
              <a:t>Example: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73B15"/>
              </a:buClr>
              <a:buSzPct val="90000"/>
              <a:buFont typeface="Wingdings" pitchFamily="2" charset="2"/>
              <a:buNone/>
            </a:pPr>
            <a:r>
              <a:rPr lang="en-US" altLang="zh-CN" dirty="0"/>
              <a:t>     P(</a:t>
            </a:r>
            <a:r>
              <a:rPr lang="en-US" altLang="zh-CN" dirty="0">
                <a:solidFill>
                  <a:srgbClr val="F73B15"/>
                </a:solidFill>
              </a:rPr>
              <a:t>(NN </a:t>
            </a:r>
            <a:r>
              <a:rPr lang="en-US" altLang="zh-CN" dirty="0" err="1">
                <a:solidFill>
                  <a:srgbClr val="F73B15"/>
                </a:solidFill>
              </a:rPr>
              <a:t>NN</a:t>
            </a:r>
            <a:r>
              <a:rPr lang="en-US" altLang="zh-CN" dirty="0">
                <a:solidFill>
                  <a:srgbClr val="F73B15"/>
                </a:solidFill>
              </a:rPr>
              <a:t> P DET ADJ NN)</a:t>
            </a:r>
            <a:r>
              <a:rPr lang="en-US" altLang="zh-CN" dirty="0"/>
              <a:t> | 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>
                <a:solidFill>
                  <a:srgbClr val="F73B15"/>
                </a:solidFill>
              </a:rPr>
              <a:t>heat oil in a large pot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)</a:t>
            </a:r>
          </a:p>
        </p:txBody>
      </p:sp>
      <p:sp>
        <p:nvSpPr>
          <p:cNvPr id="648198" name="PubOvalCallout"/>
          <p:cNvSpPr>
            <a:spLocks noEditPoints="1" noChangeArrowheads="1"/>
          </p:cNvSpPr>
          <p:nvPr/>
        </p:nvSpPr>
        <p:spPr bwMode="auto">
          <a:xfrm rot="16200000">
            <a:off x="1751012" y="3441701"/>
            <a:ext cx="1050925" cy="1600200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/>
          <a:lstStyle/>
          <a:p>
            <a:pPr algn="ctr"/>
            <a:r>
              <a:rPr lang="en-US" altLang="zh-CN" sz="2400"/>
              <a:t>Our</a:t>
            </a:r>
          </a:p>
          <a:p>
            <a:pPr algn="ctr"/>
            <a:r>
              <a:rPr lang="en-US" altLang="zh-CN" sz="240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xmlns="" val="19649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E4AB-7004-4D93-89DF-4A4D26055230}" type="slidenum">
              <a:rPr lang="en-US" altLang="zh-CN"/>
              <a:pPr/>
              <a:t>21</a:t>
            </a:fld>
            <a:r>
              <a:rPr lang="en-US" altLang="zh-CN"/>
              <a:t>/39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Verdana" pitchFamily="34" charset="0"/>
              </a:rPr>
              <a:t>But, the Sparse Data Problem …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Rich Models often require vast amounts of data</a:t>
            </a:r>
          </a:p>
          <a:p>
            <a:r>
              <a:rPr lang="en-US" altLang="zh-CN"/>
              <a:t>Count up instances of the string "heat oil in a large pot" in the training corpus, and pick the most common tag assignment to the string..</a:t>
            </a:r>
          </a:p>
          <a:p>
            <a:r>
              <a:rPr lang="en-US" altLang="zh-CN"/>
              <a:t>Too many possible combinations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80165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A587-86CA-49F6-92E7-81CE855F8C96}" type="slidenum">
              <a:rPr lang="en-US" altLang="zh-CN"/>
              <a:pPr/>
              <a:t>22</a:t>
            </a:fld>
            <a:r>
              <a:rPr lang="en-US" altLang="zh-CN"/>
              <a:t>/39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zh-CN" sz="3800"/>
              <a:t>POS Tagging as Sequence Classification</a:t>
            </a:r>
            <a:endParaRPr lang="en-US" altLang="zh-CN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We are given a sentence (an “observation” or “sequence of observations”)</a:t>
            </a:r>
          </a:p>
          <a:p>
            <a:pPr lvl="1">
              <a:lnSpc>
                <a:spcPct val="90000"/>
              </a:lnSpc>
            </a:pPr>
            <a:r>
              <a:rPr lang="en-US" altLang="zh-CN" i="1"/>
              <a:t>Secretariat is expected to race tomorrow</a:t>
            </a:r>
          </a:p>
          <a:p>
            <a:pPr>
              <a:lnSpc>
                <a:spcPct val="90000"/>
              </a:lnSpc>
            </a:pPr>
            <a:r>
              <a:rPr lang="en-US" altLang="zh-CN"/>
              <a:t>What is the best sequence of tags that corresponds to this sequence of observations?</a:t>
            </a:r>
          </a:p>
          <a:p>
            <a:pPr>
              <a:lnSpc>
                <a:spcPct val="90000"/>
              </a:lnSpc>
            </a:pPr>
            <a:r>
              <a:rPr lang="en-US" altLang="zh-CN"/>
              <a:t>Probabilistic view: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Consider all possible sequences of tags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Out of this universe of sequences, choose the tag sequence which is most probable given the observation sequence of n words w</a:t>
            </a:r>
            <a:r>
              <a:rPr lang="en-US" altLang="zh-CN" baseline="-25000"/>
              <a:t>1</a:t>
            </a:r>
            <a:r>
              <a:rPr lang="en-US" altLang="zh-CN"/>
              <a:t>…w</a:t>
            </a:r>
            <a:r>
              <a:rPr lang="en-US" altLang="zh-CN" baseline="-25000"/>
              <a:t>n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948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45C5B9B-4360-4907-A05B-AD8C1134005B}" type="slidenum">
              <a:rPr lang="en-US" altLang="zh-CN" smtClean="0"/>
              <a:pPr/>
              <a:t>23</a:t>
            </a:fld>
            <a:r>
              <a:rPr lang="en-US" altLang="zh-CN" smtClean="0"/>
              <a:t>/40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Penn Treebank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04950"/>
            <a:ext cx="8305800" cy="1219200"/>
          </a:xfrm>
        </p:spPr>
        <p:txBody>
          <a:bodyPr/>
          <a:lstStyle/>
          <a:p>
            <a:pPr eaLnBrk="1" hangingPunct="1"/>
            <a:r>
              <a:rPr lang="en-US" altLang="zh-CN" smtClean="0"/>
              <a:t>Penn TreeBank is a widely used treebank.</a:t>
            </a:r>
          </a:p>
        </p:txBody>
      </p:sp>
      <p:pic>
        <p:nvPicPr>
          <p:cNvPr id="31749" name="Picture 4" descr="wsj-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51816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52400" y="2838450"/>
            <a:ext cx="411480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rgbClr val="404040"/>
              </a:buClr>
              <a:buFont typeface="Wingdings" pitchFamily="2" charset="2"/>
              <a:buChar char="§"/>
            </a:pPr>
            <a:r>
              <a:rPr lang="en-US" altLang="zh-CN" sz="2800">
                <a:latin typeface="Tahoma" pitchFamily="34" charset="0"/>
              </a:rPr>
              <a:t>Most well known is the Wall Street Journal section of the Penn TreeBank.</a:t>
            </a:r>
          </a:p>
          <a:p>
            <a:pPr lvl="2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>
                <a:solidFill>
                  <a:srgbClr val="2D506B"/>
                </a:solidFill>
                <a:latin typeface="Tahoma" pitchFamily="34" charset="0"/>
              </a:rPr>
              <a:t>1 M words from the 1987-1989 Wall Street Journal.</a:t>
            </a:r>
          </a:p>
          <a:p>
            <a:pPr eaLnBrk="1" hangingPunct="1"/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xmlns="" val="15722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36B4B28-C395-4B12-BEA8-F72CFCE5007A}" type="slidenum">
              <a:rPr lang="en-US" altLang="zh-CN" smtClean="0"/>
              <a:pPr/>
              <a:t>24</a:t>
            </a:fld>
            <a:r>
              <a:rPr lang="en-US" altLang="zh-CN" smtClean="0"/>
              <a:t>/40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Treebank Grammars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Treebanks implicitly define a grammar for the language covered in the treebank.</a:t>
            </a:r>
          </a:p>
          <a:p>
            <a:pPr eaLnBrk="1" hangingPunct="1"/>
            <a:r>
              <a:rPr lang="en-US" altLang="zh-CN" smtClean="0"/>
              <a:t>Simply take the local rules that make up the sub-trees in all the trees in the collection and you have a grammar.</a:t>
            </a:r>
          </a:p>
          <a:p>
            <a:pPr eaLnBrk="1" hangingPunct="1"/>
            <a:r>
              <a:rPr lang="en-US" altLang="zh-CN" smtClean="0"/>
              <a:t>Not complete, but if you have decent size corpus, you’ll have a grammar with decent coverage.</a:t>
            </a:r>
          </a:p>
        </p:txBody>
      </p:sp>
    </p:spTree>
    <p:extLst>
      <p:ext uri="{BB962C8B-B14F-4D97-AF65-F5344CB8AC3E}">
        <p14:creationId xmlns:p14="http://schemas.microsoft.com/office/powerpoint/2010/main" xmlns="" val="25550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243F-0BB0-4564-85D8-2BA9CCF77FAA}" type="slidenum">
              <a:rPr lang="en-US" altLang="zh-CN"/>
              <a:pPr/>
              <a:t>3</a:t>
            </a:fld>
            <a:r>
              <a:rPr lang="en-US" altLang="zh-CN"/>
              <a:t>/39</a:t>
            </a: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Parts of Speech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8 (</a:t>
            </a:r>
            <a:r>
              <a:rPr lang="en-US" altLang="zh-CN" dirty="0" err="1"/>
              <a:t>ish</a:t>
            </a:r>
            <a:r>
              <a:rPr lang="en-US" altLang="zh-CN" dirty="0"/>
              <a:t>) traditional parts of speech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Noun, verb, adjective, preposition, adverb, article, interjection, pronoun, conjunction, etc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Called: parts-of-speech, lexical categories, word classes, morphological classes, lexical tags...</a:t>
            </a:r>
          </a:p>
          <a:p>
            <a:pPr lvl="1">
              <a:lnSpc>
                <a:spcPct val="9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61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111-34DF-4AB8-80D3-19B3655F00EC}" type="slidenum">
              <a:rPr lang="en-US" altLang="zh-CN"/>
              <a:pPr/>
              <a:t>4</a:t>
            </a:fld>
            <a:r>
              <a:rPr lang="en-US" altLang="zh-CN"/>
              <a:t>/39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Verdana" pitchFamily="34" charset="0"/>
              </a:rPr>
              <a:t>7 Traditional POS Categories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		noun		chair, bandwidth, pacing</a:t>
            </a:r>
          </a:p>
          <a:p>
            <a:r>
              <a:rPr lang="en-US" altLang="zh-CN" dirty="0"/>
              <a:t>V		verb		study, debate, munch</a:t>
            </a:r>
          </a:p>
          <a:p>
            <a:r>
              <a:rPr lang="en-US" altLang="zh-CN" dirty="0"/>
              <a:t>ADJ	</a:t>
            </a:r>
            <a:r>
              <a:rPr lang="en-US" altLang="zh-CN" dirty="0" err="1"/>
              <a:t>adj</a:t>
            </a:r>
            <a:r>
              <a:rPr lang="en-US" altLang="zh-CN" dirty="0"/>
              <a:t>		purple, tall, ridiculous</a:t>
            </a:r>
          </a:p>
          <a:p>
            <a:r>
              <a:rPr lang="en-US" altLang="zh-CN" dirty="0"/>
              <a:t>ADV	adverb	unfortunately, slowly,</a:t>
            </a:r>
          </a:p>
          <a:p>
            <a:r>
              <a:rPr lang="en-US" altLang="zh-CN" dirty="0"/>
              <a:t>P		preposition	of, by, to</a:t>
            </a:r>
          </a:p>
          <a:p>
            <a:r>
              <a:rPr lang="en-US" altLang="zh-CN" dirty="0"/>
              <a:t>PRO	pronoun		I, me, mine</a:t>
            </a:r>
          </a:p>
          <a:p>
            <a:r>
              <a:rPr lang="en-US" altLang="zh-CN" dirty="0"/>
              <a:t>DET	determiner	the, a, that, those</a:t>
            </a:r>
          </a:p>
        </p:txBody>
      </p:sp>
    </p:spTree>
    <p:extLst>
      <p:ext uri="{BB962C8B-B14F-4D97-AF65-F5344CB8AC3E}">
        <p14:creationId xmlns:p14="http://schemas.microsoft.com/office/powerpoint/2010/main" xmlns="" val="33199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6629-2599-41E3-9D87-CCC863C9DEC9}" type="slidenum">
              <a:rPr lang="en-US" altLang="zh-CN"/>
              <a:pPr/>
              <a:t>5</a:t>
            </a:fld>
            <a:r>
              <a:rPr lang="en-US" altLang="zh-CN"/>
              <a:t>/39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 Tagging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1509713"/>
          </a:xfrm>
        </p:spPr>
        <p:txBody>
          <a:bodyPr/>
          <a:lstStyle/>
          <a:p>
            <a:r>
              <a:rPr lang="en-US" altLang="zh-CN"/>
              <a:t>The process of assigning a part-of-speech or lexical class marker to each word in a collection.</a:t>
            </a: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2895600" y="2362200"/>
            <a:ext cx="5638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chemeClr val="hlink"/>
                </a:solidFill>
              </a:rPr>
              <a:t>WORD		 	tag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endParaRPr lang="en-US" altLang="zh-CN" sz="2000">
              <a:solidFill>
                <a:schemeClr val="hlink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/>
              <a:t>			</a:t>
            </a:r>
            <a:r>
              <a:rPr lang="en-US" altLang="zh-CN" sz="2000" b="1">
                <a:solidFill>
                  <a:schemeClr val="hlink"/>
                </a:solidFill>
              </a:rPr>
              <a:t>the			DET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			koala		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			put 			V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			the 			DET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			keys			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			on			P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			the			DET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charset="2"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			table			N</a:t>
            </a:r>
          </a:p>
        </p:txBody>
      </p:sp>
    </p:spTree>
    <p:extLst>
      <p:ext uri="{BB962C8B-B14F-4D97-AF65-F5344CB8AC3E}">
        <p14:creationId xmlns:p14="http://schemas.microsoft.com/office/powerpoint/2010/main" xmlns="" val="38498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8262-9CFC-4015-824C-28F1297A9F43}" type="slidenum">
              <a:rPr lang="en-US" altLang="zh-CN"/>
              <a:pPr/>
              <a:t>6</a:t>
            </a:fld>
            <a:r>
              <a:rPr lang="en-US" altLang="zh-CN"/>
              <a:t>/39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Verdana" pitchFamily="34" charset="0"/>
              </a:rPr>
              <a:t>Penn TreeBank POS Tag Set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Penn Treebank: hand-annotated corpus of </a:t>
            </a:r>
            <a:r>
              <a:rPr lang="en-US" altLang="zh-CN" i="1" dirty="0"/>
              <a:t>Wall Street Journal</a:t>
            </a:r>
            <a:r>
              <a:rPr lang="en-US" altLang="zh-CN" dirty="0"/>
              <a:t>, 1M words</a:t>
            </a:r>
          </a:p>
          <a:p>
            <a:r>
              <a:rPr lang="en-US" altLang="zh-CN" dirty="0" smtClean="0"/>
              <a:t>45 </a:t>
            </a:r>
            <a:r>
              <a:rPr lang="en-US" altLang="zh-CN" dirty="0"/>
              <a:t>tags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558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A9C2-E0DA-47D7-BD30-73D7148831F9}" type="slidenum">
              <a:rPr lang="en-US" altLang="zh-CN"/>
              <a:pPr/>
              <a:t>7</a:t>
            </a:fld>
            <a:r>
              <a:rPr lang="en-US" altLang="zh-CN"/>
              <a:t>/39</a:t>
            </a: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Verdana" pitchFamily="34" charset="0"/>
              </a:rPr>
              <a:t>Penn Treebank Tagset</a:t>
            </a:r>
          </a:p>
        </p:txBody>
      </p:sp>
      <p:pic>
        <p:nvPicPr>
          <p:cNvPr id="526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063" t="13947" r="11079" b="8940"/>
          <a:stretch>
            <a:fillRect/>
          </a:stretch>
        </p:blipFill>
        <p:spPr>
          <a:xfrm>
            <a:off x="1403350" y="1525588"/>
            <a:ext cx="6362700" cy="5165725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2960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D89D-A6B2-4EA7-A66A-BC98ECEC1896}" type="slidenum">
              <a:rPr lang="en-US" altLang="zh-CN"/>
              <a:pPr/>
              <a:t>8</a:t>
            </a:fld>
            <a:r>
              <a:rPr lang="en-US" altLang="zh-CN"/>
              <a:t>/39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236" y="53340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POS Tagging</a:t>
            </a:r>
            <a:br>
              <a:rPr lang="en-US" altLang="zh-CN" dirty="0"/>
            </a:br>
            <a:r>
              <a:rPr lang="en-US" altLang="zh-CN" dirty="0"/>
              <a:t>Choosing a </a:t>
            </a:r>
            <a:r>
              <a:rPr lang="en-US" altLang="zh-CN" dirty="0" err="1"/>
              <a:t>Tagset</a:t>
            </a:r>
            <a:endParaRPr lang="en-US" altLang="zh-CN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25663"/>
            <a:ext cx="7772400" cy="3873500"/>
          </a:xfrm>
        </p:spPr>
        <p:txBody>
          <a:bodyPr/>
          <a:lstStyle/>
          <a:p>
            <a:r>
              <a:rPr lang="en-US" altLang="zh-CN" sz="2000" dirty="0"/>
              <a:t>There are so many parts of speech, potential distinctions we can draw</a:t>
            </a:r>
          </a:p>
          <a:p>
            <a:r>
              <a:rPr lang="en-US" altLang="zh-CN" sz="2000" dirty="0"/>
              <a:t>To do POS tagging, we need to choose a standard set of tags to work with</a:t>
            </a:r>
          </a:p>
          <a:p>
            <a:r>
              <a:rPr lang="en-US" altLang="zh-CN" sz="2000" dirty="0"/>
              <a:t>Could pick very coarse </a:t>
            </a:r>
            <a:r>
              <a:rPr lang="en-US" altLang="zh-CN" sz="2000" dirty="0" err="1"/>
              <a:t>tagsets</a:t>
            </a:r>
            <a:endParaRPr lang="en-US" altLang="zh-CN" sz="2000" dirty="0"/>
          </a:p>
          <a:p>
            <a:pPr lvl="1"/>
            <a:r>
              <a:rPr lang="en-US" altLang="zh-CN" sz="2000" dirty="0"/>
              <a:t>N, V, </a:t>
            </a:r>
            <a:r>
              <a:rPr lang="en-US" altLang="zh-CN" sz="2000" dirty="0" err="1"/>
              <a:t>Adj</a:t>
            </a:r>
            <a:r>
              <a:rPr lang="en-US" altLang="zh-CN" sz="2000" dirty="0"/>
              <a:t>, Adv.</a:t>
            </a:r>
          </a:p>
          <a:p>
            <a:r>
              <a:rPr lang="en-US" altLang="zh-CN" sz="2000" dirty="0"/>
              <a:t>More commonly used set is finer grained, the “Penn </a:t>
            </a:r>
            <a:r>
              <a:rPr lang="en-US" altLang="zh-CN" sz="2000" dirty="0" err="1"/>
              <a:t>TreeBank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tagset</a:t>
            </a:r>
            <a:r>
              <a:rPr lang="en-US" altLang="zh-CN" sz="2000" dirty="0"/>
              <a:t>”, 45 </a:t>
            </a:r>
            <a:r>
              <a:rPr lang="en-US" altLang="zh-CN" sz="2000" dirty="0" smtClean="0"/>
              <a:t>tags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3568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703A-8031-4C76-A011-B0CA15B832AD}" type="slidenum">
              <a:rPr lang="en-US" altLang="zh-CN"/>
              <a:pPr/>
              <a:t>9</a:t>
            </a:fld>
            <a:r>
              <a:rPr lang="en-US" altLang="zh-CN"/>
              <a:t>/39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Penn Tagset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The/DT grand/JJ jury/NN commmented/VBD on/IN a/DT number/NN of/IN other/JJ topics/NNS ./.</a:t>
            </a:r>
          </a:p>
          <a:p>
            <a:r>
              <a:rPr lang="en-US" altLang="zh-CN"/>
              <a:t>Prepositions and subordinating conjunctions marked IN (“although/IN I/PRP..”)</a:t>
            </a:r>
          </a:p>
          <a:p>
            <a:r>
              <a:rPr lang="en-US" altLang="zh-CN"/>
              <a:t>Except the preposition/complementizer “to” is just marked “TO”.</a:t>
            </a:r>
          </a:p>
        </p:txBody>
      </p:sp>
    </p:spTree>
    <p:extLst>
      <p:ext uri="{BB962C8B-B14F-4D97-AF65-F5344CB8AC3E}">
        <p14:creationId xmlns:p14="http://schemas.microsoft.com/office/powerpoint/2010/main" xmlns="" val="23613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1418</TotalTime>
  <Words>944</Words>
  <Application>Microsoft Office PowerPoint</Application>
  <PresentationFormat>On-screen Show (4:3)</PresentationFormat>
  <Paragraphs>202</Paragraphs>
  <Slides>24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Clarity</vt:lpstr>
      <vt:lpstr>Equation</vt:lpstr>
      <vt:lpstr>POS tAGGING  </vt:lpstr>
      <vt:lpstr>What is Part-of-Speech (POS)</vt:lpstr>
      <vt:lpstr>Parts of Speech</vt:lpstr>
      <vt:lpstr>7 Traditional POS Categories</vt:lpstr>
      <vt:lpstr>POS Tagging</vt:lpstr>
      <vt:lpstr>Penn TreeBank POS Tag Set</vt:lpstr>
      <vt:lpstr>Penn Treebank Tagset</vt:lpstr>
      <vt:lpstr>POS Tagging Choosing a Tagset</vt:lpstr>
      <vt:lpstr>Using the Penn Tagset</vt:lpstr>
      <vt:lpstr>POS Tagging</vt:lpstr>
      <vt:lpstr>Quick Test: Agreement?</vt:lpstr>
      <vt:lpstr>Quick Test</vt:lpstr>
      <vt:lpstr>Two Methods for POS Tagging</vt:lpstr>
      <vt:lpstr>Rule-Based Tagging</vt:lpstr>
      <vt:lpstr>Rule-based taggers</vt:lpstr>
      <vt:lpstr>Start With a Dictionary</vt:lpstr>
      <vt:lpstr>Assign Every Possible Tag</vt:lpstr>
      <vt:lpstr>Write Rules to Eliminate Tags</vt:lpstr>
      <vt:lpstr>POS tagging</vt:lpstr>
      <vt:lpstr>Goal of POS Tagging</vt:lpstr>
      <vt:lpstr>But, the Sparse Data Problem …</vt:lpstr>
      <vt:lpstr>POS Tagging as Sequence Classification</vt:lpstr>
      <vt:lpstr>Penn Treebank</vt:lpstr>
      <vt:lpstr>Treebank Grammars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Ji</dc:creator>
  <cp:lastModifiedBy>dr.imran</cp:lastModifiedBy>
  <cp:revision>123</cp:revision>
  <cp:lastPrinted>2014-02-17T05:49:39Z</cp:lastPrinted>
  <dcterms:created xsi:type="dcterms:W3CDTF">2014-01-22T06:07:55Z</dcterms:created>
  <dcterms:modified xsi:type="dcterms:W3CDTF">2017-12-06T10:57:20Z</dcterms:modified>
</cp:coreProperties>
</file>