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268" r:id="rId2"/>
    <p:sldId id="386" r:id="rId3"/>
    <p:sldId id="436" r:id="rId4"/>
    <p:sldId id="435" r:id="rId5"/>
    <p:sldId id="434" r:id="rId6"/>
    <p:sldId id="472" r:id="rId7"/>
    <p:sldId id="387" r:id="rId8"/>
    <p:sldId id="388" r:id="rId9"/>
    <p:sldId id="390" r:id="rId10"/>
    <p:sldId id="439" r:id="rId11"/>
    <p:sldId id="391" r:id="rId12"/>
    <p:sldId id="514" r:id="rId13"/>
    <p:sldId id="515" r:id="rId14"/>
    <p:sldId id="392" r:id="rId15"/>
    <p:sldId id="443" r:id="rId16"/>
    <p:sldId id="445" r:id="rId17"/>
    <p:sldId id="446" r:id="rId18"/>
    <p:sldId id="447" r:id="rId19"/>
    <p:sldId id="448" r:id="rId20"/>
    <p:sldId id="516" r:id="rId21"/>
    <p:sldId id="517" r:id="rId22"/>
    <p:sldId id="400" r:id="rId23"/>
    <p:sldId id="450" r:id="rId24"/>
    <p:sldId id="451" r:id="rId25"/>
    <p:sldId id="453" r:id="rId26"/>
    <p:sldId id="454" r:id="rId27"/>
    <p:sldId id="455" r:id="rId28"/>
    <p:sldId id="518" r:id="rId29"/>
    <p:sldId id="519" r:id="rId30"/>
    <p:sldId id="458" r:id="rId31"/>
    <p:sldId id="477" r:id="rId32"/>
    <p:sldId id="459" r:id="rId33"/>
    <p:sldId id="409" r:id="rId34"/>
    <p:sldId id="410" r:id="rId35"/>
    <p:sldId id="520" r:id="rId36"/>
    <p:sldId id="521" r:id="rId37"/>
    <p:sldId id="489" r:id="rId38"/>
    <p:sldId id="473" r:id="rId39"/>
    <p:sldId id="461" r:id="rId40"/>
    <p:sldId id="460" r:id="rId4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149" autoAdjust="0"/>
    <p:restoredTop sz="70968" autoAdjust="0"/>
  </p:normalViewPr>
  <p:slideViewPr>
    <p:cSldViewPr>
      <p:cViewPr varScale="1">
        <p:scale>
          <a:sx n="68" d="100"/>
          <a:sy n="68" d="100"/>
        </p:scale>
        <p:origin x="-124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#1: Saigon. Grey, Anthony</a:t>
            </a:r>
          </a:p>
          <a:p>
            <a:r>
              <a:rPr lang="en-US" dirty="0" smtClean="0"/>
              <a:t>#2: </a:t>
            </a:r>
            <a:r>
              <a:rPr lang="en-US" baseline="0" dirty="0" smtClean="0"/>
              <a:t> </a:t>
            </a:r>
            <a:r>
              <a:rPr lang="en-US" dirty="0" smtClean="0"/>
              <a:t>Jerusalem the Golden. Drabble, Margaret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shlomo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argamon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27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6D798-0D31-0647-AB71-9E94307BC9C4}" type="slidenum">
              <a:rPr lang="en-US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1FE78-3ECD-CD47-AF85-D701825482C7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485E7D-390C-4745-85F5-60C12369010B}" type="slidenum">
              <a:rPr lang="en-US"/>
              <a:pPr/>
              <a:t>19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3296"/>
            <a:ext cx="5707062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37" tIns="45668" rIns="91337" bIns="4566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467600" cy="742950"/>
          </a:xfrm>
        </p:spPr>
        <p:txBody>
          <a:bodyPr/>
          <a:lstStyle/>
          <a:p>
            <a:r>
              <a:rPr lang="en-US" sz="3600" dirty="0"/>
              <a:t>Classification Methods:</a:t>
            </a:r>
            <a:br>
              <a:rPr lang="en-US" sz="3600" dirty="0"/>
            </a:br>
            <a:r>
              <a:rPr lang="en-US" sz="3600" dirty="0"/>
              <a:t>Supervised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Calibri" charset="0"/>
              </a:rPr>
              <a:t>Input: </a:t>
            </a:r>
            <a:endParaRPr lang="en-US" sz="2800" i="1" dirty="0" smtClean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a document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400" i="1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a fixed set of classes 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  <a:endParaRPr lang="en-US" sz="1800" i="1" dirty="0" smtClean="0">
              <a:solidFill>
                <a:srgbClr val="FF0000"/>
              </a:solidFill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A training set of 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hand-labeled documents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(d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),....,(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d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r>
              <a:rPr lang="en-US" sz="2800" i="1" dirty="0">
                <a:latin typeface="Calibri" charset="0"/>
              </a:rPr>
              <a:t>Output: </a:t>
            </a:r>
            <a:endParaRPr lang="en-US" sz="2800" i="1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a </a:t>
            </a:r>
            <a:r>
              <a:rPr lang="en-US" sz="2400" dirty="0">
                <a:latin typeface="Calibri" charset="0"/>
              </a:rPr>
              <a:t>learned classifier </a:t>
            </a:r>
            <a:r>
              <a:rPr lang="en-US" sz="2400" i="1" dirty="0" err="1" smtClean="0">
                <a:solidFill>
                  <a:srgbClr val="FF0000"/>
                </a:solidFill>
                <a:latin typeface="Calibri" charset="0"/>
              </a:rPr>
              <a:t>γ:d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sym typeface="Wingdings" charset="2"/>
              </a:rPr>
              <a:t> c</a:t>
            </a:r>
            <a:endParaRPr lang="en-US" sz="2400" i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5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sz="3600" dirty="0" smtClean="0"/>
              <a:t>Classification Methods:</a:t>
            </a:r>
            <a:br>
              <a:rPr lang="en-US" sz="3600" dirty="0" smtClean="0"/>
            </a:br>
            <a:r>
              <a:rPr lang="en-US" sz="3600" dirty="0" smtClean="0"/>
              <a:t>Supervised Machine Learning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charset="0"/>
              </a:rPr>
              <a:t>Any kind of classifier</a:t>
            </a:r>
          </a:p>
          <a:p>
            <a:pPr lvl="1"/>
            <a:r>
              <a:rPr lang="en-US" sz="2400" dirty="0" smtClean="0">
                <a:latin typeface="Calibri" charset="0"/>
              </a:rPr>
              <a:t>Na</a:t>
            </a:r>
            <a:r>
              <a:rPr lang="fr-FR" sz="2400" dirty="0" err="1" smtClean="0">
                <a:latin typeface="Calibri" charset="0"/>
              </a:rPr>
              <a:t>ï</a:t>
            </a:r>
            <a:r>
              <a:rPr lang="en-US" sz="2400" dirty="0" err="1" smtClean="0">
                <a:latin typeface="Calibri" charset="0"/>
              </a:rPr>
              <a:t>ve</a:t>
            </a:r>
            <a:r>
              <a:rPr lang="en-US" sz="2400" dirty="0" smtClean="0">
                <a:latin typeface="Calibri" charset="0"/>
              </a:rPr>
              <a:t> Bayes</a:t>
            </a:r>
          </a:p>
          <a:p>
            <a:pPr lvl="1"/>
            <a:r>
              <a:rPr lang="en-US" sz="2400" dirty="0" smtClean="0">
                <a:latin typeface="Calibri" charset="0"/>
              </a:rPr>
              <a:t>Logistic regression</a:t>
            </a:r>
          </a:p>
          <a:p>
            <a:pPr lvl="1"/>
            <a:r>
              <a:rPr lang="en-US" sz="2400" dirty="0" smtClean="0">
                <a:latin typeface="Calibri" charset="0"/>
              </a:rPr>
              <a:t>Support-vector machines</a:t>
            </a:r>
          </a:p>
          <a:p>
            <a:pPr lvl="1"/>
            <a:r>
              <a:rPr lang="en-US" sz="2400" dirty="0">
                <a:latin typeface="Calibri" charset="0"/>
              </a:rPr>
              <a:t>k-Nearest Neighbors</a:t>
            </a:r>
          </a:p>
          <a:p>
            <a:pPr lvl="1"/>
            <a:endParaRPr lang="en-US" sz="2400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…</a:t>
            </a:r>
            <a:endParaRPr lang="en-US" sz="10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273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9446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(I)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831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153400" cy="333375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</a:rPr>
              <a:t>Simple (“</a:t>
            </a:r>
            <a:r>
              <a:rPr lang="en-US" sz="2800" dirty="0" err="1" smtClean="0">
                <a:latin typeface="Calibri" charset="0"/>
              </a:rPr>
              <a:t>na</a:t>
            </a:r>
            <a:r>
              <a:rPr lang="fr-FR" sz="2800" dirty="0" err="1" smtClean="0">
                <a:latin typeface="Calibri" charset="0"/>
              </a:rPr>
              <a:t>ï</a:t>
            </a:r>
            <a:r>
              <a:rPr lang="en-US" sz="2800" dirty="0" err="1" smtClean="0">
                <a:latin typeface="Calibri" charset="0"/>
              </a:rPr>
              <a:t>ve</a:t>
            </a:r>
            <a:r>
              <a:rPr lang="en-US" sz="2800" dirty="0" smtClean="0">
                <a:latin typeface="Calibri" charset="0"/>
              </a:rPr>
              <a:t>”) classification method based on Bayes rule</a:t>
            </a:r>
          </a:p>
          <a:p>
            <a:r>
              <a:rPr lang="en-US" sz="2800" dirty="0" smtClean="0">
                <a:latin typeface="Calibri" charset="0"/>
              </a:rPr>
              <a:t>Relies on very simple representation of document</a:t>
            </a:r>
          </a:p>
          <a:p>
            <a:pPr lvl="1"/>
            <a:r>
              <a:rPr lang="en-US" sz="2800" dirty="0" smtClean="0">
                <a:latin typeface="Calibri" charset="0"/>
              </a:rPr>
              <a:t>Bag of words</a:t>
            </a: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58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I love this movie! It's sweet, but with satirical humor. The dialogue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is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great and the adventure scenes are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fun… 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It manages to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be whimsical and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romantic while laughing at the conventions of the fairy tale genre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. I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would recommend it to just about anyone. I've seen it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several times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, and I'm always happy to see it again whenever I have a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friend who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hasn't seen it yet.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505200" y="3371851"/>
            <a:ext cx="18466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10" name="Picture 9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497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 </a:t>
            </a:r>
            <a:r>
              <a:rPr lang="en-US" sz="2000" b="1" dirty="0">
                <a:latin typeface="Courier"/>
                <a:cs typeface="Courier"/>
              </a:rPr>
              <a:t>love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this movie! It's </a:t>
            </a:r>
            <a:r>
              <a:rPr lang="en-US" sz="2000" b="1" dirty="0">
                <a:latin typeface="Courier"/>
                <a:cs typeface="Courier"/>
              </a:rPr>
              <a:t>sweet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, but with </a:t>
            </a:r>
            <a:r>
              <a:rPr lang="en-US" sz="2000" b="1" dirty="0">
                <a:latin typeface="Courier"/>
                <a:cs typeface="Courier"/>
              </a:rPr>
              <a:t>satirical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humor. The dialogue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is </a:t>
            </a:r>
            <a:r>
              <a:rPr lang="en-US" sz="2000" b="1" dirty="0">
                <a:latin typeface="Courier"/>
                <a:cs typeface="Courier"/>
              </a:rPr>
              <a:t>great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and the adventure scenes are </a:t>
            </a:r>
            <a:r>
              <a:rPr lang="en-US" sz="2000" b="1" dirty="0" smtClean="0">
                <a:latin typeface="Courier"/>
                <a:cs typeface="Courier"/>
              </a:rPr>
              <a:t>fun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…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It manages to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be </a:t>
            </a:r>
            <a:r>
              <a:rPr lang="en-US" sz="2000" b="1" dirty="0" smtClean="0">
                <a:latin typeface="Courier"/>
                <a:cs typeface="Courier"/>
              </a:rPr>
              <a:t>whimsical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and </a:t>
            </a:r>
            <a:r>
              <a:rPr lang="en-US" sz="2000" b="1" dirty="0">
                <a:latin typeface="Courier"/>
                <a:cs typeface="Courier"/>
              </a:rPr>
              <a:t>romantic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while </a:t>
            </a:r>
            <a:r>
              <a:rPr lang="en-US" sz="2000" b="1" dirty="0">
                <a:latin typeface="Courier"/>
                <a:cs typeface="Courier"/>
              </a:rPr>
              <a:t>laughing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at the conventions of the fairy tale genre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. I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would </a:t>
            </a:r>
            <a:r>
              <a:rPr lang="en-US" sz="2000" b="1" dirty="0">
                <a:latin typeface="Courier"/>
                <a:cs typeface="Courier"/>
              </a:rPr>
              <a:t>recommend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it to just about anyone. I've seen it </a:t>
            </a:r>
            <a:r>
              <a:rPr lang="en-US" sz="2000" b="1" dirty="0" smtClean="0">
                <a:latin typeface="Courier"/>
                <a:cs typeface="Courier"/>
              </a:rPr>
              <a:t>several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times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, and I'm always </a:t>
            </a:r>
            <a:r>
              <a:rPr lang="en-US" sz="2000" b="1" dirty="0">
                <a:latin typeface="Courier"/>
                <a:cs typeface="Courier"/>
              </a:rPr>
              <a:t>happy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to see it </a:t>
            </a:r>
            <a:r>
              <a:rPr lang="en-US" sz="2000" b="1" dirty="0">
                <a:latin typeface="Courier"/>
                <a:cs typeface="Courier"/>
              </a:rPr>
              <a:t>again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whenever I have a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friend who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hasn't seen it yet</a:t>
            </a:r>
            <a:r>
              <a:rPr lang="en-US" sz="2000" dirty="0">
                <a:latin typeface="Courier"/>
                <a:cs typeface="Courier"/>
              </a:rPr>
              <a:t>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505200" y="3371851"/>
            <a:ext cx="18466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97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representation: </a:t>
            </a:r>
            <a:br>
              <a:rPr lang="en-US" dirty="0" smtClean="0"/>
            </a:br>
            <a:r>
              <a:rPr lang="en-US" dirty="0" smtClean="0"/>
              <a:t>using a subset of words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 </a:t>
            </a:r>
            <a:r>
              <a:rPr lang="en-US" sz="2000" b="1" dirty="0">
                <a:latin typeface="Courier"/>
                <a:cs typeface="Courier"/>
              </a:rPr>
              <a:t>love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sweet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satirical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great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fun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whimsical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romantic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laughing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xxxxxxxxxxxxxxxxxxxxxxxxxxxxxxxxxxxxxxxxxxxx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recommend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several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happy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again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xxxxxxxxxxxxxxxxxxxxxxxxxxxxxxxxxxxxxxxxxxxxxxx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18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graphicFrame>
        <p:nvGraphicFramePr>
          <p:cNvPr id="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2548294"/>
              </p:ext>
            </p:extLst>
          </p:nvPr>
        </p:nvGraphicFramePr>
        <p:xfrm>
          <a:off x="1905000" y="1352550"/>
          <a:ext cx="4876800" cy="3284222"/>
        </p:xfrm>
        <a:graphic>
          <a:graphicData uri="http://schemas.openxmlformats.org/drawingml/2006/table">
            <a:tbl>
              <a:tblPr/>
              <a:tblGrid>
                <a:gridCol w="2926080"/>
                <a:gridCol w="1950720"/>
              </a:tblGrid>
              <a:tr h="426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great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love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recommend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laugh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happy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8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10" name="Picture 9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40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210397" y="2612231"/>
            <a:ext cx="1107996" cy="369332"/>
          </a:xfrm>
          <a:prstGeom prst="rect">
            <a:avLst/>
          </a:prstGeom>
          <a:noFill/>
          <a:ln w="38100">
            <a:solidFill>
              <a:srgbClr val="FF9999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Palatino" charset="0"/>
              </a:rPr>
              <a:t>Planning</a:t>
            </a:r>
            <a:endParaRPr lang="en-US" sz="1800" dirty="0">
              <a:latin typeface="Palatino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446533" y="2612231"/>
            <a:ext cx="618153" cy="36933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Palatino" charset="0"/>
              </a:rPr>
              <a:t>GUI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71150" y="2612231"/>
            <a:ext cx="1239250" cy="444224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 dirty="0" smtClean="0">
                <a:latin typeface="Palatino" charset="0"/>
              </a:rPr>
              <a:t>Garbage</a:t>
            </a:r>
          </a:p>
          <a:p>
            <a:pPr eaLnBrk="0" hangingPunct="0">
              <a:lnSpc>
                <a:spcPct val="80000"/>
              </a:lnSpc>
            </a:pPr>
            <a:r>
              <a:rPr lang="en-US" sz="1400" dirty="0" smtClean="0">
                <a:latin typeface="Palatino" charset="0"/>
              </a:rPr>
              <a:t>Collection</a:t>
            </a:r>
            <a:endParaRPr lang="en-US" sz="1400" dirty="0">
              <a:latin typeface="Palatino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505201" y="2495550"/>
            <a:ext cx="901176" cy="52322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latin typeface="Palatino" charset="0"/>
              </a:rPr>
              <a:t>Machine Learning</a:t>
            </a:r>
            <a:endParaRPr lang="en-US" sz="1400" dirty="0">
              <a:latin typeface="Palatino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819712" y="2612231"/>
            <a:ext cx="659155" cy="36933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Palatino" charset="0"/>
              </a:rPr>
              <a:t>NLP</a:t>
            </a:r>
            <a:endParaRPr lang="en-US" sz="1800" dirty="0">
              <a:latin typeface="Palatino" charset="0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43812" y="3028950"/>
            <a:ext cx="129667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u="sng" dirty="0" smtClean="0">
                <a:latin typeface="Palatino" charset="0"/>
              </a:rPr>
              <a:t>parser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 smtClean="0">
                <a:latin typeface="Palatino" charset="0"/>
              </a:rPr>
              <a:t>tag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 smtClean="0">
                <a:latin typeface="Palatino" charset="0"/>
              </a:rPr>
              <a:t>training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u="sng" dirty="0" smtClean="0">
                <a:latin typeface="Palatino" charset="0"/>
              </a:rPr>
              <a:t>translation</a:t>
            </a:r>
            <a:endParaRPr lang="en-US" sz="1800" u="sng" dirty="0">
              <a:latin typeface="Palatino" charset="0"/>
            </a:endParaRPr>
          </a:p>
          <a:p>
            <a:pPr eaLnBrk="0" hangingPunct="0"/>
            <a:r>
              <a:rPr lang="en-US" sz="1800" u="sng" dirty="0">
                <a:latin typeface="Palatino" charset="0"/>
              </a:rPr>
              <a:t>language</a:t>
            </a:r>
            <a:r>
              <a:rPr lang="en-US" sz="1800" dirty="0">
                <a:latin typeface="Palatino" charset="0"/>
              </a:rPr>
              <a:t>...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429000" y="3028950"/>
            <a:ext cx="121608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Palatino" charset="0"/>
              </a:rPr>
              <a:t>learning</a:t>
            </a:r>
          </a:p>
          <a:p>
            <a:pPr eaLnBrk="0" hangingPunct="0"/>
            <a:r>
              <a:rPr lang="en-US" sz="1800" u="sng" dirty="0" smtClean="0">
                <a:latin typeface="Palatino" charset="0"/>
              </a:rPr>
              <a:t>training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>
                <a:latin typeface="Palatino" charset="0"/>
              </a:rPr>
              <a:t>algorithm</a:t>
            </a:r>
          </a:p>
          <a:p>
            <a:pPr eaLnBrk="0" hangingPunct="0"/>
            <a:r>
              <a:rPr lang="en-US" sz="1800" dirty="0" smtClean="0">
                <a:latin typeface="Palatino" charset="0"/>
              </a:rPr>
              <a:t>shrinkage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>
                <a:latin typeface="Palatino" charset="0"/>
              </a:rPr>
              <a:t>network...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915612" y="3028950"/>
            <a:ext cx="14965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Palatino" charset="0"/>
              </a:rPr>
              <a:t>garbage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collection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memory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optimization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region...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1885950"/>
            <a:ext cx="1161997" cy="2085439"/>
            <a:chOff x="609600" y="1885950"/>
            <a:chExt cx="1161997" cy="2085439"/>
          </a:xfrm>
        </p:grpSpPr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609600" y="1885950"/>
              <a:ext cx="1066800" cy="762000"/>
            </a:xfrm>
            <a:prstGeom prst="foldedCorner">
              <a:avLst>
                <a:gd name="adj" fmla="val 28644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dirty="0" smtClean="0"/>
            </a:p>
            <a:p>
              <a:endParaRPr lang="en-US" sz="1200" dirty="0"/>
            </a:p>
            <a:p>
              <a:r>
                <a:rPr lang="en-US" sz="1200" dirty="0" smtClean="0"/>
                <a:t>Test </a:t>
              </a:r>
            </a:p>
            <a:p>
              <a:r>
                <a:rPr lang="en-US" sz="1200" dirty="0" smtClean="0"/>
                <a:t>document</a:t>
              </a:r>
            </a:p>
            <a:p>
              <a:endParaRPr lang="en-US" dirty="0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609600" y="2647950"/>
              <a:ext cx="1161997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Palatino" charset="0"/>
                </a:rPr>
                <a:t>p</a:t>
              </a:r>
              <a:r>
                <a:rPr lang="en-US" sz="1600" dirty="0" smtClean="0">
                  <a:latin typeface="Palatino" charset="0"/>
                </a:rPr>
                <a:t>arser</a:t>
              </a:r>
              <a:endParaRPr lang="en-US" sz="1600" dirty="0">
                <a:latin typeface="Palatino" charset="0"/>
              </a:endParaRPr>
            </a:p>
            <a:p>
              <a:pPr eaLnBrk="0" hangingPunct="0"/>
              <a:r>
                <a:rPr lang="en-US" sz="1600" dirty="0">
                  <a:latin typeface="Palatino" charset="0"/>
                </a:rPr>
                <a:t>l</a:t>
              </a:r>
              <a:r>
                <a:rPr lang="en-US" sz="1600" dirty="0" smtClean="0">
                  <a:latin typeface="Palatino" charset="0"/>
                </a:rPr>
                <a:t>anguage</a:t>
              </a:r>
              <a:endParaRPr lang="en-US" sz="1600" dirty="0">
                <a:latin typeface="Palatino" charset="0"/>
              </a:endParaRPr>
            </a:p>
            <a:p>
              <a:pPr eaLnBrk="0" hangingPunct="0"/>
              <a:r>
                <a:rPr lang="en-US" sz="1600" dirty="0">
                  <a:latin typeface="Palatino" charset="0"/>
                </a:rPr>
                <a:t>l</a:t>
              </a:r>
              <a:r>
                <a:rPr lang="en-US" sz="1600" dirty="0" smtClean="0">
                  <a:latin typeface="Palatino" charset="0"/>
                </a:rPr>
                <a:t>abel</a:t>
              </a:r>
              <a:endParaRPr lang="en-US" sz="1600" dirty="0">
                <a:latin typeface="Palatino" charset="0"/>
              </a:endParaRPr>
            </a:p>
            <a:p>
              <a:pPr eaLnBrk="0" hangingPunct="0"/>
              <a:r>
                <a:rPr lang="en-US" sz="1600" dirty="0" smtClean="0">
                  <a:latin typeface="Palatino" charset="0"/>
                </a:rPr>
                <a:t>translation</a:t>
              </a:r>
            </a:p>
            <a:p>
              <a:pPr eaLnBrk="0" hangingPunct="0"/>
              <a:r>
                <a:rPr lang="en-US" sz="1600" dirty="0" smtClean="0">
                  <a:latin typeface="Palatino" charset="0"/>
                </a:rPr>
                <a:t>…</a:t>
              </a:r>
              <a:endParaRPr lang="en-US" sz="1600" dirty="0">
                <a:latin typeface="Palatino" charset="0"/>
              </a:endParaRPr>
            </a:p>
          </p:txBody>
        </p:sp>
      </p:grpSp>
      <p:sp>
        <p:nvSpPr>
          <p:cNvPr id="25619" name="Rectangle 34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dirty="0" smtClean="0"/>
              <a:t>Bag of words for document classification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8500507" y="3044428"/>
            <a:ext cx="357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Palatino" charset="0"/>
              </a:rPr>
              <a:t>...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7281693" y="3027514"/>
            <a:ext cx="1296674" cy="162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Palatino" charset="0"/>
              </a:rPr>
              <a:t>planning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>
                <a:latin typeface="Palatino" charset="0"/>
              </a:rPr>
              <a:t>temporal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reasoning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plan</a:t>
            </a:r>
          </a:p>
          <a:p>
            <a:pPr eaLnBrk="0" hangingPunct="0"/>
            <a:r>
              <a:rPr lang="en-US" sz="1800" u="sng" dirty="0">
                <a:latin typeface="Palatino" charset="0"/>
              </a:rPr>
              <a:t>language</a:t>
            </a:r>
            <a:r>
              <a:rPr lang="en-US" sz="1800" dirty="0">
                <a:latin typeface="Palatino" charset="0"/>
              </a:rPr>
              <a:t>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42000" y="1608667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?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7836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88141E-6 C 0.03073 -0.00773 0.05955 -0.02811 0.08993 -0.04015 C 0.09775 -0.04355 0.10573 -0.0454 0.11389 -0.04726 C 0.12344 -0.05004 0.14288 -0.05436 0.14288 -0.05436 C 0.17483 -0.05251 0.20591 -0.05096 0.23681 -0.03305 C 0.25 -0.02564 0.26146 -0.00865 0.27518 -0.00248 C 0.27865 -0.00093 0.28577 0.00216 0.28577 0.00216 C 0.29757 -0.00124 0.30764 -0.00371 0.32014 -0.00495 C 0.33195 -0.0034 0.34393 -0.00217 0.35591 -7.88141E-6 C 0.36077 0.00061 0.36216 0.00802 0.3665 0.01173 C 0.38959 0.03026 0.39966 0.04755 0.41407 0.08708 C 0.42257 0.11056 0.42674 0.13681 0.43525 0.15997 C 0.43577 0.24459 0.43785 0.32921 0.43785 0.41414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spam?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85800" y="1444713"/>
            <a:ext cx="7871720" cy="34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xmlns="" val="3971061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(I)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0945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Formalizing the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Classifier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135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Bayes’ Rule Applied to Documents and Classes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2393601"/>
              </p:ext>
            </p:extLst>
          </p:nvPr>
        </p:nvGraphicFramePr>
        <p:xfrm>
          <a:off x="2479675" y="2759075"/>
          <a:ext cx="4421188" cy="1377950"/>
        </p:xfrm>
        <a:graphic>
          <a:graphicData uri="http://schemas.openxmlformats.org/presentationml/2006/ole">
            <p:oleObj spid="_x0000_s3197" name="Equation" r:id="rId3" imgW="1362240" imgH="411120" progId="Equation.3">
              <p:embed/>
            </p:oleObj>
          </a:graphicData>
        </a:graphic>
      </p:graphicFrame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04800" y="1428750"/>
            <a:ext cx="8229600" cy="2667000"/>
          </a:xfrm>
        </p:spPr>
        <p:txBody>
          <a:bodyPr/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sz="3200" dirty="0" smtClean="0"/>
              <a:t>For a document </a:t>
            </a:r>
            <a:r>
              <a:rPr lang="en-US" sz="3600" i="1" dirty="0" smtClean="0">
                <a:solidFill>
                  <a:srgbClr val="FF0000"/>
                </a:solidFill>
              </a:rPr>
              <a:t>d</a:t>
            </a:r>
            <a:r>
              <a:rPr lang="en-US" sz="4000" dirty="0" smtClean="0"/>
              <a:t> </a:t>
            </a:r>
            <a:r>
              <a:rPr lang="en-US" sz="3600" dirty="0" smtClean="0"/>
              <a:t>and a class </a:t>
            </a:r>
            <a:r>
              <a:rPr lang="en-US" sz="4000" i="1" dirty="0" smtClean="0">
                <a:solidFill>
                  <a:srgbClr val="FF0000"/>
                </a:solidFill>
              </a:rPr>
              <a:t>c</a:t>
            </a:r>
            <a:endParaRPr 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067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6637004"/>
              </p:ext>
            </p:extLst>
          </p:nvPr>
        </p:nvGraphicFramePr>
        <p:xfrm>
          <a:off x="1672596" y="1633538"/>
          <a:ext cx="4072567" cy="862012"/>
        </p:xfrm>
        <a:graphic>
          <a:graphicData uri="http://schemas.openxmlformats.org/presentationml/2006/ole">
            <p:oleObj spid="_x0000_s20787" name="Equation" r:id="rId3" imgW="1362240" imgH="28332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9616719"/>
              </p:ext>
            </p:extLst>
          </p:nvPr>
        </p:nvGraphicFramePr>
        <p:xfrm>
          <a:off x="2542619" y="2495550"/>
          <a:ext cx="4010581" cy="1219200"/>
        </p:xfrm>
        <a:graphic>
          <a:graphicData uri="http://schemas.openxmlformats.org/presentationml/2006/ole">
            <p:oleObj spid="_x0000_s20788" name="Equation" r:id="rId4" imgW="1362240" imgH="411120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2638856"/>
              </p:ext>
            </p:extLst>
          </p:nvPr>
        </p:nvGraphicFramePr>
        <p:xfrm>
          <a:off x="2511425" y="3867150"/>
          <a:ext cx="3886200" cy="838200"/>
        </p:xfrm>
        <a:graphic>
          <a:graphicData uri="http://schemas.openxmlformats.org/presentationml/2006/ole">
            <p:oleObj spid="_x0000_s20789" name="Equation" r:id="rId5" imgW="1334520" imgH="283320" progId="Equation.3">
              <p:embed/>
            </p:oleObj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83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248400" y="1581150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MAP is “maximum a posteriori”  = most likely class</a:t>
            </a:r>
            <a:endParaRPr lang="en-US" altLang="zh-TW" sz="1600" dirty="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934200" y="2876550"/>
            <a:ext cx="16764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Bayes Rule</a:t>
            </a:r>
            <a:endParaRPr lang="en-US" altLang="zh-TW" sz="1600" dirty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010400" y="3943350"/>
            <a:ext cx="1676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Dropping the denominator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xmlns="" val="10971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1" grpId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4248283"/>
              </p:ext>
            </p:extLst>
          </p:nvPr>
        </p:nvGraphicFramePr>
        <p:xfrm>
          <a:off x="381000" y="1581150"/>
          <a:ext cx="4900612" cy="862012"/>
        </p:xfrm>
        <a:graphic>
          <a:graphicData uri="http://schemas.openxmlformats.org/presentationml/2006/ole">
            <p:oleObj spid="_x0000_s21710" name="Equation" r:id="rId3" imgW="1636560" imgH="283320" progId="Equation.3">
              <p:embed/>
            </p:oleObj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239000" y="2571750"/>
            <a:ext cx="1676400" cy="1077218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Document d represented as features x1..xn</a:t>
            </a:r>
            <a:endParaRPr lang="en-US" altLang="zh-TW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9749968"/>
              </p:ext>
            </p:extLst>
          </p:nvPr>
        </p:nvGraphicFramePr>
        <p:xfrm>
          <a:off x="1295400" y="2724150"/>
          <a:ext cx="5768975" cy="862013"/>
        </p:xfrm>
        <a:graphic>
          <a:graphicData uri="http://schemas.openxmlformats.org/presentationml/2006/ole">
            <p:oleObj spid="_x0000_s21711" name="Equation" r:id="rId4" imgW="1928880" imgH="2833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61460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(IV)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324600" y="2655153"/>
            <a:ext cx="2438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How often does this class occur?</a:t>
            </a:r>
            <a:endParaRPr lang="en-US" altLang="zh-TW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8591522"/>
              </p:ext>
            </p:extLst>
          </p:nvPr>
        </p:nvGraphicFramePr>
        <p:xfrm>
          <a:off x="762000" y="1504950"/>
          <a:ext cx="6637337" cy="862013"/>
        </p:xfrm>
        <a:graphic>
          <a:graphicData uri="http://schemas.openxmlformats.org/presentationml/2006/ole">
            <p:oleObj spid="_x0000_s22642" name="Equation" r:id="rId3" imgW="2221560" imgH="283320" progId="Equation.3">
              <p:embed/>
            </p:oleObj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600200" y="2602290"/>
            <a:ext cx="4343400" cy="461665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 dirty="0">
                <a:latin typeface="Calibri" charset="0"/>
                <a:cs typeface="Arial" charset="0"/>
              </a:rPr>
              <a:t>O(|</a:t>
            </a:r>
            <a:r>
              <a:rPr lang="en-US" i="1" dirty="0" err="1">
                <a:latin typeface="Calibri" charset="0"/>
                <a:cs typeface="Arial" charset="0"/>
              </a:rPr>
              <a:t>X</a:t>
            </a:r>
            <a:r>
              <a:rPr lang="en-US" dirty="0" err="1">
                <a:latin typeface="Calibri" charset="0"/>
                <a:cs typeface="Arial" charset="0"/>
              </a:rPr>
              <a:t>|</a:t>
            </a:r>
            <a:r>
              <a:rPr lang="en-US" i="1" baseline="30000" dirty="0" err="1">
                <a:latin typeface="Calibri" charset="0"/>
                <a:cs typeface="Arial" charset="0"/>
              </a:rPr>
              <a:t>n</a:t>
            </a:r>
            <a:r>
              <a:rPr lang="en-US" dirty="0">
                <a:latin typeface="Calibri" charset="0"/>
                <a:cs typeface="Arial" charset="0"/>
                <a:sym typeface="Symbol" charset="0"/>
              </a:rPr>
              <a:t>•|</a:t>
            </a:r>
            <a:r>
              <a:rPr lang="en-US" i="1" dirty="0">
                <a:latin typeface="Calibri" charset="0"/>
                <a:cs typeface="Arial" charset="0"/>
                <a:sym typeface="Symbol" charset="0"/>
              </a:rPr>
              <a:t>C</a:t>
            </a:r>
            <a:r>
              <a:rPr lang="en-US" dirty="0">
                <a:latin typeface="Calibri" charset="0"/>
                <a:cs typeface="Arial" charset="0"/>
                <a:sym typeface="Symbol" charset="0"/>
              </a:rPr>
              <a:t>|) </a:t>
            </a:r>
            <a:r>
              <a:rPr lang="en-US" dirty="0" smtClean="0">
                <a:latin typeface="Calibri" charset="0"/>
                <a:cs typeface="Arial" charset="0"/>
                <a:sym typeface="Symbol" charset="0"/>
              </a:rPr>
              <a:t>parameters</a:t>
            </a:r>
            <a:endParaRPr lang="en-US" dirty="0">
              <a:latin typeface="Calibri" charset="0"/>
              <a:cs typeface="Arial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400800" y="3645753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We can just count the relative frequencies in a corpus</a:t>
            </a:r>
            <a:endParaRPr lang="en-US" altLang="zh-TW" sz="1600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600200" y="3364290"/>
            <a:ext cx="4343400" cy="1569660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 dirty="0" smtClean="0">
                <a:latin typeface="Calibri" charset="0"/>
              </a:rPr>
              <a:t>Could </a:t>
            </a:r>
            <a:r>
              <a:rPr lang="en-US" dirty="0">
                <a:latin typeface="Calibri" charset="0"/>
              </a:rPr>
              <a:t>only be estimated if a very, very large number of training examples was available.</a:t>
            </a:r>
          </a:p>
        </p:txBody>
      </p:sp>
    </p:spTree>
    <p:extLst>
      <p:ext uri="{BB962C8B-B14F-4D97-AF65-F5344CB8AC3E}">
        <p14:creationId xmlns:p14="http://schemas.microsoft.com/office/powerpoint/2010/main" xmlns="" val="314871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620000" cy="1123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Independence Assumptions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4151913"/>
              </p:ext>
            </p:extLst>
          </p:nvPr>
        </p:nvGraphicFramePr>
        <p:xfrm>
          <a:off x="2586038" y="1200150"/>
          <a:ext cx="3205162" cy="636587"/>
        </p:xfrm>
        <a:graphic>
          <a:graphicData uri="http://schemas.openxmlformats.org/presentationml/2006/ole">
            <p:oleObj spid="_x0000_s24786" name="Equation" r:id="rId3" imgW="1069560" imgH="200880" progId="Equation.3">
              <p:embed/>
            </p:oleObj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190750"/>
            <a:ext cx="8686800" cy="2590800"/>
          </a:xfrm>
        </p:spPr>
        <p:txBody>
          <a:bodyPr/>
          <a:lstStyle/>
          <a:p>
            <a:r>
              <a:rPr lang="en-US" sz="2800" b="1" dirty="0" smtClean="0">
                <a:latin typeface="Calibri" charset="0"/>
                <a:sym typeface="Symbol" charset="2"/>
              </a:rPr>
              <a:t>Bag of Words assumption</a:t>
            </a:r>
            <a:r>
              <a:rPr lang="en-US" sz="2800" dirty="0" smtClean="0">
                <a:latin typeface="Calibri" charset="0"/>
                <a:sym typeface="Symbol" charset="2"/>
              </a:rPr>
              <a:t>: Assume position doesn’t matter</a:t>
            </a:r>
          </a:p>
          <a:p>
            <a:r>
              <a:rPr lang="en-US" sz="2800" b="1" dirty="0" smtClean="0">
                <a:latin typeface="Calibri" charset="0"/>
                <a:sym typeface="Symbol" charset="2"/>
              </a:rPr>
              <a:t>Conditional Independence</a:t>
            </a:r>
            <a:r>
              <a:rPr lang="en-US" sz="2800" dirty="0" smtClean="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 dirty="0" smtClean="0">
                <a:latin typeface="Calibri" charset="0"/>
                <a:sym typeface="Symbol" charset="2"/>
              </a:rPr>
              <a:t>P</a:t>
            </a:r>
            <a:r>
              <a:rPr lang="en-US" sz="2800" dirty="0" smtClean="0">
                <a:latin typeface="Calibri" charset="0"/>
                <a:sym typeface="Symbol" charset="2"/>
              </a:rPr>
              <a:t>(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x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i</a:t>
            </a:r>
            <a:r>
              <a:rPr lang="en-US" sz="2800" dirty="0" err="1" smtClean="0">
                <a:latin typeface="Calibri" charset="0"/>
                <a:sym typeface="Symbol" charset="2"/>
              </a:rPr>
              <a:t>|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c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j</a:t>
            </a:r>
            <a:r>
              <a:rPr lang="en-US" sz="2800" dirty="0" smtClean="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 dirty="0" smtClean="0">
                <a:latin typeface="Calibri" charset="0"/>
                <a:sym typeface="Symbol" charset="2"/>
              </a:rPr>
              <a:t>c.</a:t>
            </a:r>
            <a:endParaRPr lang="en-US" sz="2800" i="1" dirty="0" smtClean="0">
              <a:latin typeface="Times New Roman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0069037"/>
              </p:ext>
            </p:extLst>
          </p:nvPr>
        </p:nvGraphicFramePr>
        <p:xfrm>
          <a:off x="661988" y="4324350"/>
          <a:ext cx="7826375" cy="482600"/>
        </p:xfrm>
        <a:graphic>
          <a:graphicData uri="http://schemas.openxmlformats.org/presentationml/2006/ole">
            <p:oleObj spid="_x0000_s24787" name="Equation" r:id="rId4" imgW="3483360" imgH="200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748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395911"/>
              </p:ext>
            </p:extLst>
          </p:nvPr>
        </p:nvGraphicFramePr>
        <p:xfrm>
          <a:off x="762000" y="1504950"/>
          <a:ext cx="6637337" cy="862013"/>
        </p:xfrm>
        <a:graphic>
          <a:graphicData uri="http://schemas.openxmlformats.org/presentationml/2006/ole">
            <p:oleObj spid="_x0000_s25806" name="Equation" r:id="rId3" imgW="2221560" imgH="283320" progId="Equation.3">
              <p:embed/>
            </p:oleObj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4451346"/>
              </p:ext>
            </p:extLst>
          </p:nvPr>
        </p:nvGraphicFramePr>
        <p:xfrm>
          <a:off x="914400" y="2730500"/>
          <a:ext cx="5635625" cy="1136650"/>
        </p:xfrm>
        <a:graphic>
          <a:graphicData uri="http://schemas.openxmlformats.org/presentationml/2006/ole">
            <p:oleObj spid="_x0000_s25807" name="Equation" r:id="rId4" imgW="1819080" imgH="356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62728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Formalizing the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Classifier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456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Learning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456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50"/>
            <a:ext cx="7772400" cy="857250"/>
          </a:xfrm>
        </p:spPr>
        <p:txBody>
          <a:bodyPr/>
          <a:lstStyle/>
          <a:p>
            <a:r>
              <a:rPr lang="en-US" dirty="0" smtClean="0"/>
              <a:t>Who wrote which Federalist papers?</a:t>
            </a:r>
            <a:endParaRPr lang="en-US" dirty="0"/>
          </a:p>
        </p:txBody>
      </p:sp>
      <p:sp>
        <p:nvSpPr>
          <p:cNvPr id="135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52550"/>
            <a:ext cx="7162800" cy="30861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1787-8: anonymous essays try to convince New York to ratify U.S Constitution: </a:t>
            </a:r>
            <a:r>
              <a:rPr lang="en-US" dirty="0"/>
              <a:t> </a:t>
            </a:r>
            <a:r>
              <a:rPr lang="en-US" dirty="0" smtClean="0"/>
              <a:t>Jay, Madison, Hamilton. 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Authorship of 12 of the letters in dispute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1963: solved by </a:t>
            </a:r>
            <a:r>
              <a:rPr lang="en-US" dirty="0" err="1" smtClean="0"/>
              <a:t>Mosteller</a:t>
            </a:r>
            <a:r>
              <a:rPr lang="en-US" dirty="0" smtClean="0"/>
              <a:t> and Wallace using Bayesian methods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pic>
        <p:nvPicPr>
          <p:cNvPr id="12" name="Picture 11" descr="370px-Federa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0" y="133350"/>
            <a:ext cx="1270000" cy="2059459"/>
          </a:xfrm>
          <a:prstGeom prst="rect">
            <a:avLst/>
          </a:prstGeom>
        </p:spPr>
      </p:pic>
      <p:pic>
        <p:nvPicPr>
          <p:cNvPr id="2" name="Picture 1" descr="220px-James_Madis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593" y="3714750"/>
            <a:ext cx="907007" cy="1104900"/>
          </a:xfrm>
          <a:prstGeom prst="rect">
            <a:avLst/>
          </a:prstGeom>
        </p:spPr>
      </p:pic>
      <p:pic>
        <p:nvPicPr>
          <p:cNvPr id="3" name="Picture 2" descr="220px-Alexander_Hamilton_portrait_by_John_Trumbull_180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3718" y="3657600"/>
            <a:ext cx="947391" cy="1123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4774168"/>
            <a:ext cx="162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James Madison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4793218"/>
            <a:ext cx="20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Alexander Hamilton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35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Learning the 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Multinomial Na</a:t>
            </a:r>
            <a:r>
              <a:rPr lang="fr-FR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  <a:endParaRPr lang="en-US" sz="3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2550"/>
            <a:ext cx="8077200" cy="1447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First attempt: maximum likelihood estimates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simply use the frequencies in the data</a:t>
            </a:r>
          </a:p>
        </p:txBody>
      </p:sp>
      <p:sp>
        <p:nvSpPr>
          <p:cNvPr id="41990" name="TextBox 20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0180986"/>
              </p:ext>
            </p:extLst>
          </p:nvPr>
        </p:nvGraphicFramePr>
        <p:xfrm>
          <a:off x="2530031" y="3666504"/>
          <a:ext cx="3870769" cy="1292846"/>
        </p:xfrm>
        <a:graphic>
          <a:graphicData uri="http://schemas.openxmlformats.org/presentationml/2006/ole">
            <p:oleObj spid="_x0000_s27848" name="Equation" r:id="rId3" imgW="1728000" imgH="576000" progId="Equation.3">
              <p:embed/>
            </p:oleObj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0214483"/>
              </p:ext>
            </p:extLst>
          </p:nvPr>
        </p:nvGraphicFramePr>
        <p:xfrm>
          <a:off x="3009519" y="2592954"/>
          <a:ext cx="3524249" cy="980695"/>
        </p:xfrm>
        <a:graphic>
          <a:graphicData uri="http://schemas.openxmlformats.org/presentationml/2006/ole">
            <p:oleObj spid="_x0000_s27849" name="Equation" r:id="rId4" imgW="1572480" imgH="429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3297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028950"/>
            <a:ext cx="83058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Create </a:t>
            </a:r>
            <a:r>
              <a:rPr lang="en-US" dirty="0">
                <a:ea typeface="ＭＳ Ｐゴシック" charset="0"/>
                <a:cs typeface="Calibri"/>
              </a:rPr>
              <a:t>mega-document for topic </a:t>
            </a:r>
            <a:r>
              <a:rPr lang="en-US" i="1" dirty="0">
                <a:ea typeface="ＭＳ Ｐゴシック" charset="0"/>
                <a:cs typeface="Calibri"/>
              </a:rPr>
              <a:t>j</a:t>
            </a:r>
            <a:r>
              <a:rPr lang="en-US" dirty="0">
                <a:ea typeface="ＭＳ Ｐゴシック" charset="0"/>
                <a:cs typeface="Calibri"/>
              </a:rPr>
              <a:t> by concatenating all docs in this topic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Calibri"/>
              </a:rPr>
              <a:t>Use frequency of </a:t>
            </a:r>
            <a:r>
              <a:rPr lang="en-US" sz="2400" i="1" dirty="0">
                <a:ea typeface="ＭＳ Ｐゴシック" charset="0"/>
                <a:cs typeface="Calibri"/>
              </a:rPr>
              <a:t>w</a:t>
            </a:r>
            <a:r>
              <a:rPr lang="en-US" sz="2400" dirty="0">
                <a:ea typeface="ＭＳ Ｐゴシック" charset="0"/>
                <a:cs typeface="Calibri"/>
              </a:rPr>
              <a:t> in mega-</a:t>
            </a:r>
            <a:r>
              <a:rPr lang="en-US" sz="2400" dirty="0" smtClean="0">
                <a:ea typeface="ＭＳ Ｐゴシック" charset="0"/>
                <a:cs typeface="Calibri"/>
              </a:rPr>
              <a:t>document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Parameter estimation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657600" y="1733550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Calibri"/>
                <a:cs typeface="Calibri"/>
              </a:rPr>
              <a:t>fraction of times </a:t>
            </a:r>
            <a:r>
              <a:rPr lang="en-US" dirty="0" smtClean="0">
                <a:latin typeface="Calibri"/>
                <a:cs typeface="Calibri"/>
              </a:rPr>
              <a:t>word </a:t>
            </a:r>
            <a:r>
              <a:rPr lang="en-US" i="1" dirty="0" err="1" smtClean="0">
                <a:latin typeface="Calibri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appears </a:t>
            </a:r>
            <a:endParaRPr lang="en-US" dirty="0" smtClean="0">
              <a:latin typeface="Calibri"/>
              <a:cs typeface="Calibri"/>
            </a:endParaRPr>
          </a:p>
          <a:p>
            <a:pPr algn="ctr"/>
            <a:r>
              <a:rPr lang="en-US" dirty="0" smtClean="0">
                <a:latin typeface="Calibri"/>
                <a:cs typeface="Calibri"/>
              </a:rPr>
              <a:t>among all words </a:t>
            </a:r>
            <a:r>
              <a:rPr lang="en-US" dirty="0">
                <a:latin typeface="Calibri"/>
                <a:cs typeface="Calibri"/>
              </a:rPr>
              <a:t>in documents of topic </a:t>
            </a:r>
            <a:r>
              <a:rPr lang="en-US" i="1" dirty="0" err="1">
                <a:latin typeface="Calibri"/>
                <a:cs typeface="Calibri"/>
              </a:rPr>
              <a:t>c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endParaRPr lang="en-US" i="1" baseline="-25000" dirty="0">
              <a:latin typeface="Calibri"/>
              <a:cs typeface="Calibri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4023520"/>
              </p:ext>
            </p:extLst>
          </p:nvPr>
        </p:nvGraphicFramePr>
        <p:xfrm>
          <a:off x="304800" y="1733550"/>
          <a:ext cx="3192462" cy="1066290"/>
        </p:xfrm>
        <a:graphic>
          <a:graphicData uri="http://schemas.openxmlformats.org/presentationml/2006/ole">
            <p:oleObj spid="_x0000_s40014" name="Equation" r:id="rId3" imgW="1728000" imgH="576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5068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Maximum Likelihood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28750"/>
            <a:ext cx="8077200" cy="1771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if we have seen no training documents with the word 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fantastic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classified in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topic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positive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thumbs-up)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6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Zero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probabilities cannot be conditioned away, no matter the other evidence!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2028936193"/>
              </p:ext>
            </p:extLst>
          </p:nvPr>
        </p:nvGraphicFramePr>
        <p:xfrm>
          <a:off x="1828800" y="2370138"/>
          <a:ext cx="5508625" cy="854075"/>
        </p:xfrm>
        <a:graphic>
          <a:graphicData uri="http://schemas.openxmlformats.org/presentationml/2006/ole">
            <p:oleObj spid="_x0000_s28874" name="Equation" r:id="rId3" imgW="3675240" imgH="557640" progId="Equation.3">
              <p:embed/>
            </p:oleObj>
          </a:graphicData>
        </a:graphic>
      </p:graphicFrame>
      <p:graphicFrame>
        <p:nvGraphicFramePr>
          <p:cNvPr id="430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0014982"/>
              </p:ext>
            </p:extLst>
          </p:nvPr>
        </p:nvGraphicFramePr>
        <p:xfrm>
          <a:off x="2195513" y="4248150"/>
          <a:ext cx="4194175" cy="622300"/>
        </p:xfrm>
        <a:graphic>
          <a:graphicData uri="http://schemas.openxmlformats.org/presentationml/2006/ole">
            <p:oleObj spid="_x0000_s28875" name="Equation" r:id="rId4" imgW="1956240" imgH="283320" progId="Equation.3">
              <p:embed/>
            </p:oleObj>
          </a:graphicData>
        </a:graphic>
      </p:graphicFrame>
      <p:sp>
        <p:nvSpPr>
          <p:cNvPr id="43015" name="TextBox 24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</p:spTree>
    <p:extLst>
      <p:ext uri="{BB962C8B-B14F-4D97-AF65-F5344CB8AC3E}">
        <p14:creationId xmlns:p14="http://schemas.microsoft.com/office/powerpoint/2010/main" xmlns="" val="3838283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dirty="0" smtClean="0"/>
              <a:t>Laplace (add-1) smoothing for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2682244"/>
              </p:ext>
            </p:extLst>
          </p:nvPr>
        </p:nvGraphicFramePr>
        <p:xfrm>
          <a:off x="1306513" y="1581150"/>
          <a:ext cx="4505325" cy="1350963"/>
        </p:xfrm>
        <a:graphic>
          <a:graphicData uri="http://schemas.openxmlformats.org/presentationml/2006/ole">
            <p:oleObj spid="_x0000_s11504" name="Equation" r:id="rId3" imgW="1892520" imgH="557640" progId="Equation.3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8567934"/>
              </p:ext>
            </p:extLst>
          </p:nvPr>
        </p:nvGraphicFramePr>
        <p:xfrm>
          <a:off x="2508250" y="3176588"/>
          <a:ext cx="3816350" cy="1681162"/>
        </p:xfrm>
        <a:graphic>
          <a:graphicData uri="http://schemas.openxmlformats.org/presentationml/2006/ole">
            <p:oleObj spid="_x0000_s11505" name="Equation" r:id="rId4" imgW="1599840" imgH="694800" progId="Equation.3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4791014"/>
              </p:ext>
            </p:extLst>
          </p:nvPr>
        </p:nvGraphicFramePr>
        <p:xfrm>
          <a:off x="1311720" y="1579109"/>
          <a:ext cx="4084638" cy="1350963"/>
        </p:xfrm>
        <a:graphic>
          <a:graphicData uri="http://schemas.openxmlformats.org/presentationml/2006/ole">
            <p:oleObj spid="_x0000_s11506" name="Equation" r:id="rId5" imgW="1718640" imgH="557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6238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 dirty="0" smtClean="0"/>
              <a:t>Multinomial 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21325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For each </a:t>
            </a:r>
            <a:r>
              <a:rPr lang="en-US" sz="2000" i="1" dirty="0" err="1" smtClean="0">
                <a:latin typeface="Calibri"/>
                <a:cs typeface="Calibri"/>
              </a:rPr>
              <a:t>c</a:t>
            </a:r>
            <a:r>
              <a:rPr lang="en-US" sz="2000" i="1" baseline="-25000" dirty="0" err="1" smtClean="0">
                <a:latin typeface="Calibri"/>
                <a:cs typeface="Calibri"/>
              </a:rPr>
              <a:t>j</a:t>
            </a:r>
            <a:r>
              <a:rPr lang="en-US" sz="2000" i="1" baseline="-250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</a:t>
            </a:r>
            <a:r>
              <a:rPr lang="en-US" sz="2000" i="1" dirty="0" smtClean="0">
                <a:latin typeface="Calibri"/>
                <a:cs typeface="Calibri"/>
              </a:rPr>
              <a:t>C</a:t>
            </a:r>
            <a:r>
              <a:rPr lang="en-US" sz="2000" dirty="0" smtClean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 smtClean="0">
                <a:latin typeface="Calibri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 smtClean="0">
                <a:latin typeface="Calibri"/>
                <a:cs typeface="Calibri"/>
              </a:rPr>
              <a:t>c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endParaRPr lang="en-US" i="1" baseline="-25000" dirty="0" smtClean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latin typeface="Calibri"/>
              <a:cs typeface="Calibri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2552574"/>
              </p:ext>
            </p:extLst>
          </p:nvPr>
        </p:nvGraphicFramePr>
        <p:xfrm>
          <a:off x="5233147" y="3486150"/>
          <a:ext cx="3606053" cy="785935"/>
        </p:xfrm>
        <a:graphic>
          <a:graphicData uri="http://schemas.openxmlformats.org/presentationml/2006/ole">
            <p:oleObj spid="_x0000_s12513" name="Equation" r:id="rId3" imgW="1965600" imgH="420480" progId="Equation.3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9097549"/>
              </p:ext>
            </p:extLst>
          </p:nvPr>
        </p:nvGraphicFramePr>
        <p:xfrm>
          <a:off x="1066800" y="3257550"/>
          <a:ext cx="3200400" cy="742122"/>
        </p:xfrm>
        <a:graphic>
          <a:graphicData uri="http://schemas.openxmlformats.org/presentationml/2006/ole">
            <p:oleObj spid="_x0000_s12514" name="Equation" r:id="rId4" imgW="1737000" imgH="393120" progId="Equation.3">
              <p:embed/>
            </p:oleObj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38600" y="2114550"/>
            <a:ext cx="5791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w</a:t>
            </a:r>
            <a:r>
              <a:rPr lang="en-US" sz="2200" i="1" baseline="-25000" dirty="0" err="1" smtClean="0">
                <a:latin typeface="Calibri"/>
                <a:cs typeface="Calibri"/>
              </a:rPr>
              <a:t>k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|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spcBef>
                <a:spcPts val="0"/>
              </a:spcBef>
            </a:pP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  <a:sym typeface="Symbol" charset="2"/>
              </a:rPr>
              <a:t> single doc containing all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 dirty="0" smtClean="0">
              <a:latin typeface="Calibri"/>
              <a:ea typeface="ＭＳ Ｐゴシック" charset="-128"/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For</a:t>
            </a:r>
            <a:r>
              <a:rPr lang="en-US" i="1" baseline="-25000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each word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Vocabulary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  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n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  <a:sym typeface="Symbol" charset="2"/>
              </a:rPr>
              <a:t> # of occurrences of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  <a:sym typeface="Symbol" charset="2"/>
              </a:rPr>
              <a:t>w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 dirty="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5811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939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Learning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131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Relationship to Language Modeling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131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Generative Model for Multinomial Na</a:t>
            </a:r>
            <a:r>
              <a:rPr lang="fr-FR" sz="2800" dirty="0" err="1" smtClean="0"/>
              <a:t>ï</a:t>
            </a:r>
            <a:r>
              <a:rPr lang="en-US" sz="2800" dirty="0" err="1" smtClean="0"/>
              <a:t>ve</a:t>
            </a:r>
            <a:r>
              <a:rPr lang="en-US" sz="2800" dirty="0" smtClean="0"/>
              <a:t> Bayes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3886200" y="1905000"/>
            <a:ext cx="11430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=China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33400" y="3790950"/>
            <a:ext cx="16002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=Shanghai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 flipH="1">
            <a:off x="1524000" y="2419350"/>
            <a:ext cx="2590800" cy="1371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3048000" y="2514600"/>
            <a:ext cx="1295400" cy="127635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4419600" y="2495550"/>
            <a:ext cx="76200" cy="12954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4648200" y="2495550"/>
            <a:ext cx="1447800" cy="12954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4800600" y="2438400"/>
            <a:ext cx="2667000" cy="135255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286000" y="3790950"/>
            <a:ext cx="1295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=and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3657600" y="3790950"/>
            <a:ext cx="1676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=Shenzhen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Oval 6"/>
          <p:cNvSpPr>
            <a:spLocks noChangeArrowheads="1"/>
          </p:cNvSpPr>
          <p:nvPr/>
        </p:nvSpPr>
        <p:spPr bwMode="auto">
          <a:xfrm>
            <a:off x="5486400" y="3790950"/>
            <a:ext cx="1295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=issue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6934200" y="3790950"/>
            <a:ext cx="1295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=bonds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02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and Language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Naï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bayes</a:t>
            </a:r>
            <a:r>
              <a:rPr lang="en-US" sz="2800" dirty="0" smtClean="0"/>
              <a:t> classifiers can use any sort of feature</a:t>
            </a:r>
          </a:p>
          <a:p>
            <a:pPr lvl="1"/>
            <a:r>
              <a:rPr lang="en-US" sz="2400" dirty="0" smtClean="0"/>
              <a:t>URL, email address, dictionaries, network features</a:t>
            </a:r>
          </a:p>
          <a:p>
            <a:r>
              <a:rPr lang="en-US" sz="2800" dirty="0" smtClean="0"/>
              <a:t>But if, as in the previous slides</a:t>
            </a:r>
          </a:p>
          <a:p>
            <a:pPr lvl="1"/>
            <a:r>
              <a:rPr lang="en-US" sz="2400" dirty="0" smtClean="0"/>
              <a:t>We use </a:t>
            </a:r>
            <a:r>
              <a:rPr lang="en-US" sz="2400" b="1" dirty="0" smtClean="0"/>
              <a:t>only</a:t>
            </a:r>
            <a:r>
              <a:rPr lang="en-US" sz="2400" dirty="0" smtClean="0"/>
              <a:t> word features 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e use </a:t>
            </a:r>
            <a:r>
              <a:rPr lang="en-US" sz="2400" b="1" dirty="0" smtClean="0"/>
              <a:t>all</a:t>
            </a:r>
            <a:r>
              <a:rPr lang="en-US" sz="2400" dirty="0" smtClean="0"/>
              <a:t> of the words in the text (not a subset)</a:t>
            </a:r>
          </a:p>
          <a:p>
            <a:r>
              <a:rPr lang="en-US" sz="2800" dirty="0" smtClean="0"/>
              <a:t>Then </a:t>
            </a:r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a</a:t>
            </a:r>
            <a:r>
              <a:rPr lang="fr-FR" sz="2400" dirty="0" err="1" smtClean="0"/>
              <a:t>ï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bayes</a:t>
            </a:r>
            <a:r>
              <a:rPr lang="en-US" sz="2400" dirty="0" smtClean="0"/>
              <a:t> has an important similarity to language modeling.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66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Each class = a unigram language model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7772400" cy="10287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Assigning each word: P(word | c)</a:t>
            </a:r>
          </a:p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Assigning each sentence: P(</a:t>
            </a:r>
            <a:r>
              <a:rPr lang="en-US" dirty="0" err="1" smtClean="0">
                <a:latin typeface="Calibri"/>
                <a:ea typeface="ＭＳ Ｐゴシック" charset="0"/>
                <a:cs typeface="Calibri"/>
              </a:rPr>
              <a:t>s|c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)=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P(</a:t>
            </a:r>
            <a:r>
              <a:rPr lang="en-US" dirty="0" err="1" smtClean="0">
                <a:latin typeface="Calibri"/>
                <a:ea typeface="ＭＳ Ｐゴシック" charset="0"/>
                <a:cs typeface="Calibri"/>
              </a:rPr>
              <a:t>word|c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457200" y="2628901"/>
            <a:ext cx="24384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0.1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I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0.1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love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0.01	</a:t>
            </a:r>
            <a:r>
              <a:rPr lang="en-US" sz="2000" dirty="0" smtClean="0">
                <a:latin typeface="Calibri"/>
                <a:cs typeface="Calibri"/>
              </a:rPr>
              <a:t>this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0.05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fun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0.1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film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…</a:t>
            </a:r>
          </a:p>
        </p:txBody>
      </p:sp>
      <p:sp>
        <p:nvSpPr>
          <p:cNvPr id="753669" name="Text Box 5"/>
          <p:cNvSpPr txBox="1">
            <a:spLocks noChangeArrowheads="1"/>
          </p:cNvSpPr>
          <p:nvPr/>
        </p:nvSpPr>
        <p:spPr bwMode="auto">
          <a:xfrm>
            <a:off x="3505200" y="2743200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I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70" name="Text Box 6"/>
          <p:cNvSpPr txBox="1">
            <a:spLocks noChangeArrowheads="1"/>
          </p:cNvSpPr>
          <p:nvPr/>
        </p:nvSpPr>
        <p:spPr bwMode="auto">
          <a:xfrm>
            <a:off x="4419600" y="27432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love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5257800" y="27432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this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72" name="Text Box 8"/>
          <p:cNvSpPr txBox="1">
            <a:spLocks noChangeArrowheads="1"/>
          </p:cNvSpPr>
          <p:nvPr/>
        </p:nvSpPr>
        <p:spPr bwMode="auto">
          <a:xfrm>
            <a:off x="6324600" y="27432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fun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73" name="Text Box 9"/>
          <p:cNvSpPr txBox="1">
            <a:spLocks noChangeArrowheads="1"/>
          </p:cNvSpPr>
          <p:nvPr/>
        </p:nvSpPr>
        <p:spPr bwMode="auto">
          <a:xfrm>
            <a:off x="7086600" y="27432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film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81400" y="3143250"/>
            <a:ext cx="4191000" cy="0"/>
            <a:chOff x="2256" y="2640"/>
            <a:chExt cx="2640" cy="0"/>
          </a:xfrm>
        </p:grpSpPr>
        <p:sp>
          <p:nvSpPr>
            <p:cNvPr id="46101" name="Line 11"/>
            <p:cNvSpPr>
              <a:spLocks noChangeShapeType="1"/>
            </p:cNvSpPr>
            <p:nvPr/>
          </p:nvSpPr>
          <p:spPr bwMode="auto">
            <a:xfrm>
              <a:off x="2256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2" name="Line 12"/>
            <p:cNvSpPr>
              <a:spLocks noChangeShapeType="1"/>
            </p:cNvSpPr>
            <p:nvPr/>
          </p:nvSpPr>
          <p:spPr bwMode="auto">
            <a:xfrm>
              <a:off x="2832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3" name="Line 13"/>
            <p:cNvSpPr>
              <a:spLocks noChangeShapeType="1"/>
            </p:cNvSpPr>
            <p:nvPr/>
          </p:nvSpPr>
          <p:spPr bwMode="auto">
            <a:xfrm>
              <a:off x="3408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4" name="Line 14"/>
            <p:cNvSpPr>
              <a:spLocks noChangeShapeType="1"/>
            </p:cNvSpPr>
            <p:nvPr/>
          </p:nvSpPr>
          <p:spPr bwMode="auto">
            <a:xfrm>
              <a:off x="3984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5" name="Line 15"/>
            <p:cNvSpPr>
              <a:spLocks noChangeShapeType="1"/>
            </p:cNvSpPr>
            <p:nvPr/>
          </p:nvSpPr>
          <p:spPr bwMode="auto">
            <a:xfrm>
              <a:off x="4608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753680" name="Text Box 16"/>
          <p:cNvSpPr txBox="1">
            <a:spLocks noChangeArrowheads="1"/>
          </p:cNvSpPr>
          <p:nvPr/>
        </p:nvSpPr>
        <p:spPr bwMode="auto">
          <a:xfrm>
            <a:off x="3505200" y="3314700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0.1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81" name="Text Box 17"/>
          <p:cNvSpPr txBox="1">
            <a:spLocks noChangeArrowheads="1"/>
          </p:cNvSpPr>
          <p:nvPr/>
        </p:nvSpPr>
        <p:spPr bwMode="auto">
          <a:xfrm>
            <a:off x="4419600" y="3314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0.1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82" name="Text Box 18"/>
          <p:cNvSpPr txBox="1">
            <a:spLocks noChangeArrowheads="1"/>
          </p:cNvSpPr>
          <p:nvPr/>
        </p:nvSpPr>
        <p:spPr bwMode="auto">
          <a:xfrm>
            <a:off x="5257800" y="3314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.05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83" name="Text Box 19"/>
          <p:cNvSpPr txBox="1">
            <a:spLocks noChangeArrowheads="1"/>
          </p:cNvSpPr>
          <p:nvPr/>
        </p:nvSpPr>
        <p:spPr bwMode="auto">
          <a:xfrm>
            <a:off x="6324600" y="3314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0.01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84" name="Text Box 20"/>
          <p:cNvSpPr txBox="1">
            <a:spLocks noChangeArrowheads="1"/>
          </p:cNvSpPr>
          <p:nvPr/>
        </p:nvSpPr>
        <p:spPr bwMode="auto">
          <a:xfrm>
            <a:off x="7086600" y="33147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0.1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6096" name="Text Box 24"/>
          <p:cNvSpPr txBox="1">
            <a:spLocks noChangeArrowheads="1"/>
          </p:cNvSpPr>
          <p:nvPr/>
        </p:nvSpPr>
        <p:spPr bwMode="auto">
          <a:xfrm>
            <a:off x="609600" y="222885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Class </a:t>
            </a:r>
            <a:r>
              <a:rPr lang="en-US" i="1" dirty="0" err="1" smtClean="0">
                <a:latin typeface="Calibri"/>
                <a:cs typeface="Calibri"/>
              </a:rPr>
              <a:t>pos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753689" name="Text Box 25"/>
          <p:cNvSpPr txBox="1">
            <a:spLocks noChangeArrowheads="1"/>
          </p:cNvSpPr>
          <p:nvPr/>
        </p:nvSpPr>
        <p:spPr bwMode="auto">
          <a:xfrm>
            <a:off x="5791200" y="4457700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P(s | </a:t>
            </a:r>
            <a:r>
              <a:rPr lang="en-US" dirty="0" err="1" smtClean="0">
                <a:latin typeface="Calibri"/>
                <a:cs typeface="Calibri"/>
              </a:rPr>
              <a:t>pos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>
                <a:latin typeface="Calibri"/>
                <a:cs typeface="Calibri"/>
              </a:rPr>
              <a:t>= </a:t>
            </a:r>
            <a:r>
              <a:rPr lang="en-US" dirty="0" smtClean="0">
                <a:latin typeface="Calibri"/>
                <a:cs typeface="Calibri"/>
              </a:rPr>
              <a:t>0.0000005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6098" name="TextBox 26"/>
          <p:cNvSpPr txBox="1">
            <a:spLocks noChangeArrowheads="1"/>
          </p:cNvSpPr>
          <p:nvPr/>
        </p:nvSpPr>
        <p:spPr bwMode="auto">
          <a:xfrm>
            <a:off x="7620001" y="-67479"/>
            <a:ext cx="1039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Calibri"/>
                <a:cs typeface="Calibri"/>
              </a:rPr>
              <a:t>Sec.13.2.1</a:t>
            </a:r>
          </a:p>
        </p:txBody>
      </p:sp>
    </p:spTree>
    <p:extLst>
      <p:ext uri="{BB962C8B-B14F-4D97-AF65-F5344CB8AC3E}">
        <p14:creationId xmlns:p14="http://schemas.microsoft.com/office/powerpoint/2010/main" xmlns="" val="6389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" fill="hold"/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" fill="hold"/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9" grpId="0" autoUpdateAnimBg="0"/>
      <p:bldP spid="753670" grpId="0" autoUpdateAnimBg="0"/>
      <p:bldP spid="753671" grpId="0" autoUpdateAnimBg="0"/>
      <p:bldP spid="753672" grpId="0" autoUpdateAnimBg="0"/>
      <p:bldP spid="753673" grpId="0" autoUpdateAnimBg="0"/>
      <p:bldP spid="753680" grpId="0" autoUpdateAnimBg="0"/>
      <p:bldP spid="753681" grpId="0" autoUpdateAnimBg="0"/>
      <p:bldP spid="753682" grpId="0" autoUpdateAnimBg="0"/>
      <p:bldP spid="753683" grpId="0" autoUpdateAnimBg="0"/>
      <p:bldP spid="753684" grpId="0" autoUpdateAnimBg="0"/>
      <p:bldP spid="75368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Male or female author?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dirty="0"/>
              <a:t>1925 present-day Vietnam was divided into three parts under French colonial rule. The </a:t>
            </a:r>
            <a:r>
              <a:rPr lang="en-US" dirty="0" smtClean="0"/>
              <a:t>southern </a:t>
            </a:r>
            <a:r>
              <a:rPr lang="en-US" dirty="0"/>
              <a:t>region embracing Saigon and the Mekong delta was the colony of Cochin-China; the </a:t>
            </a:r>
            <a:r>
              <a:rPr lang="en-US" dirty="0" smtClean="0"/>
              <a:t>central </a:t>
            </a:r>
            <a:r>
              <a:rPr lang="en-US" dirty="0"/>
              <a:t>area with its imperial capital at Hue was the protectorate of </a:t>
            </a:r>
            <a:r>
              <a:rPr lang="en-US" dirty="0" smtClean="0"/>
              <a:t>Annam…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Clara </a:t>
            </a:r>
            <a:r>
              <a:rPr lang="en-US" dirty="0"/>
              <a:t>never failed to be astonished by the extraordinary felicity of her own name. She found it </a:t>
            </a:r>
            <a:r>
              <a:rPr lang="en-US" dirty="0" smtClean="0"/>
              <a:t>hard </a:t>
            </a:r>
            <a:r>
              <a:rPr lang="en-US" dirty="0"/>
              <a:t>to trust herself to the mercy of fate, which had managed over the years to convert </a:t>
            </a:r>
            <a:r>
              <a:rPr lang="en-US" dirty="0" smtClean="0"/>
              <a:t>her greatest </a:t>
            </a:r>
            <a:r>
              <a:rPr lang="en-US" dirty="0"/>
              <a:t>shame into one of her greatest </a:t>
            </a:r>
            <a:r>
              <a:rPr lang="en-US" dirty="0" smtClean="0"/>
              <a:t>assets…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6412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S. </a:t>
            </a:r>
            <a:r>
              <a:rPr lang="en-US" sz="1200" dirty="0" err="1">
                <a:latin typeface="+mn-lt"/>
              </a:rPr>
              <a:t>Argamon</a:t>
            </a:r>
            <a:r>
              <a:rPr lang="en-US" sz="1200" dirty="0">
                <a:latin typeface="+mn-lt"/>
              </a:rPr>
              <a:t>, M. Koppel, J. Fine, A. R. </a:t>
            </a:r>
            <a:r>
              <a:rPr lang="en-US" sz="1200" dirty="0" err="1">
                <a:latin typeface="+mn-lt"/>
              </a:rPr>
              <a:t>Shimoni</a:t>
            </a:r>
            <a:r>
              <a:rPr lang="en-US" sz="1200" dirty="0">
                <a:latin typeface="+mn-lt"/>
              </a:rPr>
              <a:t>, 2003. “Gender, Genre, and Writing Style in Formal Written Texts,” Text, volume 23, number 3, pp. 321–346</a:t>
            </a:r>
          </a:p>
        </p:txBody>
      </p:sp>
    </p:spTree>
    <p:extLst>
      <p:ext uri="{BB962C8B-B14F-4D97-AF65-F5344CB8AC3E}">
        <p14:creationId xmlns:p14="http://schemas.microsoft.com/office/powerpoint/2010/main" xmlns="" val="26242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Na</a:t>
            </a:r>
            <a:r>
              <a:rPr lang="fr-FR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Bayes as a Language Model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1"/>
            <a:ext cx="7772400" cy="81319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Which class assigns the higher probability to s?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381000" y="2628900"/>
            <a:ext cx="2438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0.1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I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0.1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love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0.01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this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0.05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fun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0.1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film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533400" y="211455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AB7E"/>
                </a:solidFill>
                <a:latin typeface="Calibri"/>
                <a:cs typeface="Calibri"/>
              </a:rPr>
              <a:t>Model </a:t>
            </a:r>
            <a:r>
              <a:rPr lang="en-US" dirty="0" err="1" smtClean="0">
                <a:solidFill>
                  <a:srgbClr val="00AB7E"/>
                </a:solidFill>
                <a:latin typeface="Calibri"/>
                <a:cs typeface="Calibri"/>
              </a:rPr>
              <a:t>pos</a:t>
            </a:r>
            <a:endParaRPr lang="en-US" dirty="0">
              <a:solidFill>
                <a:srgbClr val="00AB7E"/>
              </a:solidFill>
              <a:latin typeface="Calibri"/>
              <a:cs typeface="Calibri"/>
            </a:endParaRP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2819400" y="2114550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cs typeface="Calibri"/>
              </a:rPr>
              <a:t>neg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228600" y="2000250"/>
            <a:ext cx="2133600" cy="2971800"/>
          </a:xfrm>
          <a:prstGeom prst="rect">
            <a:avLst/>
          </a:prstGeom>
          <a:noFill/>
          <a:ln w="9525">
            <a:solidFill>
              <a:srgbClr val="00E4A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2438400" y="2000250"/>
            <a:ext cx="2133600" cy="297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48200" y="2743200"/>
            <a:ext cx="4953000" cy="401241"/>
            <a:chOff x="2928" y="2304"/>
            <a:chExt cx="3120" cy="337"/>
          </a:xfrm>
        </p:grpSpPr>
        <p:sp>
          <p:nvSpPr>
            <p:cNvPr id="47127" name="Text Box 10"/>
            <p:cNvSpPr txBox="1">
              <a:spLocks noChangeArrowheads="1"/>
            </p:cNvSpPr>
            <p:nvPr/>
          </p:nvSpPr>
          <p:spPr bwMode="auto">
            <a:xfrm>
              <a:off x="5184" y="2304"/>
              <a:ext cx="8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film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47128" name="Text Box 11"/>
            <p:cNvSpPr txBox="1">
              <a:spLocks noChangeArrowheads="1"/>
            </p:cNvSpPr>
            <p:nvPr/>
          </p:nvSpPr>
          <p:spPr bwMode="auto">
            <a:xfrm>
              <a:off x="3504" y="2304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love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47129" name="Text Box 12"/>
            <p:cNvSpPr txBox="1">
              <a:spLocks noChangeArrowheads="1"/>
            </p:cNvSpPr>
            <p:nvPr/>
          </p:nvSpPr>
          <p:spPr bwMode="auto">
            <a:xfrm>
              <a:off x="4032" y="2304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this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47130" name="Text Box 13"/>
            <p:cNvSpPr txBox="1">
              <a:spLocks noChangeArrowheads="1"/>
            </p:cNvSpPr>
            <p:nvPr/>
          </p:nvSpPr>
          <p:spPr bwMode="auto">
            <a:xfrm>
              <a:off x="4704" y="2304"/>
              <a:ext cx="4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fun</a:t>
              </a:r>
              <a:endParaRPr lang="en-US" sz="2000" dirty="0">
                <a:latin typeface="Calibri"/>
                <a:cs typeface="Calibri"/>
              </a:endParaRPr>
            </a:p>
          </p:txBody>
        </p:sp>
        <p:grpSp>
          <p:nvGrpSpPr>
            <p:cNvPr id="47131" name="Group 14"/>
            <p:cNvGrpSpPr>
              <a:grpSpLocks/>
            </p:cNvGrpSpPr>
            <p:nvPr/>
          </p:nvGrpSpPr>
          <p:grpSpPr bwMode="auto">
            <a:xfrm>
              <a:off x="2976" y="2640"/>
              <a:ext cx="2640" cy="1"/>
              <a:chOff x="2256" y="2640"/>
              <a:chExt cx="2640" cy="0"/>
            </a:xfrm>
          </p:grpSpPr>
          <p:sp>
            <p:nvSpPr>
              <p:cNvPr id="47133" name="Line 15"/>
              <p:cNvSpPr>
                <a:spLocks noChangeShapeType="1"/>
              </p:cNvSpPr>
              <p:nvPr/>
            </p:nvSpPr>
            <p:spPr bwMode="auto">
              <a:xfrm>
                <a:off x="2256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4" name="Line 16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5" name="Line 17"/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6" name="Line 18"/>
              <p:cNvSpPr>
                <a:spLocks noChangeShapeType="1"/>
              </p:cNvSpPr>
              <p:nvPr/>
            </p:nvSpPr>
            <p:spPr bwMode="auto">
              <a:xfrm>
                <a:off x="3984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7" name="Line 19"/>
              <p:cNvSpPr>
                <a:spLocks noChangeShapeType="1"/>
              </p:cNvSpPr>
              <p:nvPr/>
            </p:nvSpPr>
            <p:spPr bwMode="auto">
              <a:xfrm>
                <a:off x="4608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47132" name="Text Box 20"/>
            <p:cNvSpPr txBox="1">
              <a:spLocks noChangeArrowheads="1"/>
            </p:cNvSpPr>
            <p:nvPr/>
          </p:nvSpPr>
          <p:spPr bwMode="auto">
            <a:xfrm>
              <a:off x="2928" y="2304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3314698"/>
            <a:ext cx="4953000" cy="608409"/>
            <a:chOff x="2928" y="2784"/>
            <a:chExt cx="3120" cy="511"/>
          </a:xfrm>
        </p:grpSpPr>
        <p:sp>
          <p:nvSpPr>
            <p:cNvPr id="47117" name="Text Box 22"/>
            <p:cNvSpPr txBox="1">
              <a:spLocks noChangeArrowheads="1"/>
            </p:cNvSpPr>
            <p:nvPr/>
          </p:nvSpPr>
          <p:spPr bwMode="auto">
            <a:xfrm>
              <a:off x="5184" y="2784"/>
              <a:ext cx="8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0.1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18" name="Text Box 23"/>
            <p:cNvSpPr txBox="1">
              <a:spLocks noChangeArrowheads="1"/>
            </p:cNvSpPr>
            <p:nvPr/>
          </p:nvSpPr>
          <p:spPr bwMode="auto">
            <a:xfrm>
              <a:off x="3504" y="2784"/>
              <a:ext cx="4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0.1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19" name="Text Box 24"/>
            <p:cNvSpPr txBox="1">
              <a:spLocks noChangeArrowheads="1"/>
            </p:cNvSpPr>
            <p:nvPr/>
          </p:nvSpPr>
          <p:spPr bwMode="auto">
            <a:xfrm>
              <a:off x="4032" y="2784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0.01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20" name="Text Box 25"/>
            <p:cNvSpPr txBox="1">
              <a:spLocks noChangeArrowheads="1"/>
            </p:cNvSpPr>
            <p:nvPr/>
          </p:nvSpPr>
          <p:spPr bwMode="auto">
            <a:xfrm>
              <a:off x="4704" y="2784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0.05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21" name="Text Box 26"/>
            <p:cNvSpPr txBox="1">
              <a:spLocks noChangeArrowheads="1"/>
            </p:cNvSpPr>
            <p:nvPr/>
          </p:nvSpPr>
          <p:spPr bwMode="auto">
            <a:xfrm>
              <a:off x="2928" y="2784"/>
              <a:ext cx="4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0.1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22" name="Text Box 27"/>
            <p:cNvSpPr txBox="1">
              <a:spLocks noChangeArrowheads="1"/>
            </p:cNvSpPr>
            <p:nvPr/>
          </p:nvSpPr>
          <p:spPr bwMode="auto">
            <a:xfrm>
              <a:off x="5184" y="2985"/>
              <a:ext cx="8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0.1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47123" name="Text Box 28"/>
            <p:cNvSpPr txBox="1">
              <a:spLocks noChangeArrowheads="1"/>
            </p:cNvSpPr>
            <p:nvPr/>
          </p:nvSpPr>
          <p:spPr bwMode="auto">
            <a:xfrm>
              <a:off x="3504" y="2985"/>
              <a:ext cx="5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0.001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47124" name="Text Box 29"/>
            <p:cNvSpPr txBox="1">
              <a:spLocks noChangeArrowheads="1"/>
            </p:cNvSpPr>
            <p:nvPr/>
          </p:nvSpPr>
          <p:spPr bwMode="auto">
            <a:xfrm>
              <a:off x="4032" y="2985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0.01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47125" name="Text Box 30"/>
            <p:cNvSpPr txBox="1">
              <a:spLocks noChangeArrowheads="1"/>
            </p:cNvSpPr>
            <p:nvPr/>
          </p:nvSpPr>
          <p:spPr bwMode="auto">
            <a:xfrm>
              <a:off x="4704" y="2985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0.005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47126" name="Text Box 31"/>
            <p:cNvSpPr txBox="1">
              <a:spLocks noChangeArrowheads="1"/>
            </p:cNvSpPr>
            <p:nvPr/>
          </p:nvSpPr>
          <p:spPr bwMode="auto">
            <a:xfrm>
              <a:off x="2928" y="2985"/>
              <a:ext cx="4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0.2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754720" name="Text Box 32"/>
          <p:cNvSpPr txBox="1">
            <a:spLocks noChangeArrowheads="1"/>
          </p:cNvSpPr>
          <p:nvPr/>
        </p:nvSpPr>
        <p:spPr bwMode="auto">
          <a:xfrm>
            <a:off x="5410200" y="4286250"/>
            <a:ext cx="289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P(</a:t>
            </a:r>
            <a:r>
              <a:rPr lang="en-US" dirty="0" err="1">
                <a:latin typeface="Calibri"/>
                <a:cs typeface="Calibri"/>
              </a:rPr>
              <a:t>s</a:t>
            </a:r>
            <a:r>
              <a:rPr lang="en-US" dirty="0" err="1" smtClean="0">
                <a:latin typeface="Calibri"/>
                <a:cs typeface="Calibri"/>
              </a:rPr>
              <a:t>|</a:t>
            </a:r>
            <a:r>
              <a:rPr lang="en-US" dirty="0" err="1" smtClean="0">
                <a:solidFill>
                  <a:srgbClr val="008000"/>
                </a:solidFill>
                <a:latin typeface="Calibri"/>
                <a:cs typeface="Calibri"/>
              </a:rPr>
              <a:t>pos</a:t>
            </a:r>
            <a:r>
              <a:rPr lang="en-US" dirty="0" smtClean="0">
                <a:latin typeface="Calibri"/>
                <a:cs typeface="Calibri"/>
              </a:rPr>
              <a:t>)  </a:t>
            </a:r>
            <a:r>
              <a:rPr lang="en-US" dirty="0">
                <a:latin typeface="Calibri"/>
                <a:cs typeface="Calibri"/>
              </a:rPr>
              <a:t>&gt;  P(</a:t>
            </a:r>
            <a:r>
              <a:rPr lang="en-US" dirty="0" err="1">
                <a:latin typeface="Calibri"/>
                <a:cs typeface="Calibri"/>
              </a:rPr>
              <a:t>s</a:t>
            </a:r>
            <a:r>
              <a:rPr lang="en-US" dirty="0" err="1" smtClean="0">
                <a:latin typeface="Calibri"/>
                <a:cs typeface="Calibri"/>
              </a:rPr>
              <a:t>|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cs typeface="Calibri"/>
              </a:rPr>
              <a:t>neg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7115" name="Text Box 33"/>
          <p:cNvSpPr txBox="1">
            <a:spLocks noChangeArrowheads="1"/>
          </p:cNvSpPr>
          <p:nvPr/>
        </p:nvSpPr>
        <p:spPr bwMode="auto">
          <a:xfrm>
            <a:off x="2574925" y="2513410"/>
            <a:ext cx="1545565" cy="237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0.2	I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0.001</a:t>
            </a: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love</a:t>
            </a:r>
            <a:endParaRPr lang="en-US" sz="2000" dirty="0">
              <a:solidFill>
                <a:schemeClr val="hlink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0.01</a:t>
            </a: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this</a:t>
            </a:r>
            <a:endParaRPr lang="en-US" sz="2000" dirty="0">
              <a:solidFill>
                <a:schemeClr val="hlink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0.005</a:t>
            </a: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fun</a:t>
            </a:r>
            <a:endParaRPr lang="en-US" sz="2000" dirty="0">
              <a:solidFill>
                <a:schemeClr val="hlink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0.1	</a:t>
            </a: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film</a:t>
            </a:r>
            <a:endParaRPr lang="en-US" sz="2000" dirty="0">
              <a:solidFill>
                <a:schemeClr val="hlink"/>
              </a:solidFill>
              <a:latin typeface="Calibri"/>
              <a:cs typeface="Calibri"/>
            </a:endParaRPr>
          </a:p>
        </p:txBody>
      </p:sp>
      <p:sp>
        <p:nvSpPr>
          <p:cNvPr id="47116" name="TextBox 34"/>
          <p:cNvSpPr txBox="1">
            <a:spLocks noChangeArrowheads="1"/>
          </p:cNvSpPr>
          <p:nvPr/>
        </p:nvSpPr>
        <p:spPr bwMode="auto">
          <a:xfrm>
            <a:off x="7620001" y="-67479"/>
            <a:ext cx="12283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Sec.13.2.1</a:t>
            </a:r>
          </a:p>
        </p:txBody>
      </p:sp>
    </p:spTree>
    <p:extLst>
      <p:ext uri="{BB962C8B-B14F-4D97-AF65-F5344CB8AC3E}">
        <p14:creationId xmlns:p14="http://schemas.microsoft.com/office/powerpoint/2010/main" xmlns="" val="235884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72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r>
              <a:rPr lang="en-US" dirty="0" smtClean="0"/>
              <a:t>Full 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r>
              <a:rPr lang="en-US" dirty="0"/>
              <a:t> this is the greatest screwball comedy ever </a:t>
            </a:r>
            <a:r>
              <a:rPr lang="en-US" dirty="0" smtClean="0"/>
              <a:t>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318135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1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3525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24955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85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>
            <a:off x="3124200" y="2571750"/>
            <a:ext cx="1219200" cy="1066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67600" cy="895350"/>
          </a:xfrm>
        </p:spPr>
        <p:txBody>
          <a:bodyPr/>
          <a:lstStyle/>
          <a:p>
            <a:r>
              <a:rPr lang="en-US" dirty="0" smtClean="0"/>
              <a:t>What is the subject of this article?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752600"/>
            <a:ext cx="3810000" cy="3333750"/>
          </a:xfrm>
        </p:spPr>
        <p:txBody>
          <a:bodyPr/>
          <a:lstStyle/>
          <a:p>
            <a:r>
              <a:rPr lang="en-US" dirty="0" err="1" smtClean="0"/>
              <a:t>Antogonists</a:t>
            </a:r>
            <a:r>
              <a:rPr lang="en-US" dirty="0" smtClean="0"/>
              <a:t> and Inhibitors</a:t>
            </a:r>
          </a:p>
          <a:p>
            <a:r>
              <a:rPr lang="en-US" dirty="0" smtClean="0"/>
              <a:t>Blood Supply</a:t>
            </a:r>
          </a:p>
          <a:p>
            <a:r>
              <a:rPr lang="en-US" dirty="0" smtClean="0"/>
              <a:t>Chemistry</a:t>
            </a:r>
          </a:p>
          <a:p>
            <a:r>
              <a:rPr lang="en-US" dirty="0" smtClean="0"/>
              <a:t>Drug Therapy</a:t>
            </a:r>
          </a:p>
          <a:p>
            <a:r>
              <a:rPr lang="en-US" dirty="0" smtClean="0"/>
              <a:t>Embryology</a:t>
            </a:r>
          </a:p>
          <a:p>
            <a:r>
              <a:rPr lang="en-US" dirty="0" smtClean="0"/>
              <a:t>Epidemiology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45141" y="1276350"/>
            <a:ext cx="5198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+mn-lt"/>
              </a:rPr>
              <a:t>MeSH</a:t>
            </a:r>
            <a:r>
              <a:rPr lang="en-US" sz="2800" b="1" dirty="0" smtClean="0">
                <a:latin typeface="+mn-lt"/>
              </a:rPr>
              <a:t> Subject Category Hierarchy</a:t>
            </a:r>
            <a:endParaRPr lang="en-US" sz="28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1" y="272415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n-lt"/>
              </a:rPr>
              <a:t>?</a:t>
            </a:r>
            <a:endParaRPr lang="en-US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3525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Sans" pitchFamily="-65" charset="0"/>
              </a:rPr>
              <a:t>MEDLINE Article</a:t>
            </a:r>
            <a:endParaRPr lang="en-US" sz="1800" dirty="0">
              <a:latin typeface="Lucida Sans" pitchFamily="-65" charset="0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10" name="Picture 9" descr="medlin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809750"/>
            <a:ext cx="2009622" cy="2673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6497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Text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28750"/>
            <a:ext cx="7467600" cy="371475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Assigning subject categories, topics, or genres</a:t>
            </a:r>
          </a:p>
          <a:p>
            <a:r>
              <a:rPr lang="en-US" sz="2800" dirty="0" smtClean="0">
                <a:latin typeface="Calibri" charset="0"/>
              </a:rPr>
              <a:t>Spam detection</a:t>
            </a:r>
          </a:p>
          <a:p>
            <a:r>
              <a:rPr lang="en-US" sz="2800" dirty="0" smtClean="0">
                <a:latin typeface="Calibri" charset="0"/>
              </a:rPr>
              <a:t>Authorship </a:t>
            </a:r>
            <a:r>
              <a:rPr lang="en-US" sz="2800" dirty="0">
                <a:latin typeface="Calibri" charset="0"/>
              </a:rPr>
              <a:t>identification</a:t>
            </a:r>
          </a:p>
          <a:p>
            <a:r>
              <a:rPr lang="en-US" sz="2800" dirty="0">
                <a:latin typeface="Calibri" charset="0"/>
              </a:rPr>
              <a:t>Age/gender identification</a:t>
            </a:r>
          </a:p>
          <a:p>
            <a:r>
              <a:rPr lang="en-US" sz="2800" dirty="0">
                <a:latin typeface="Calibri" charset="0"/>
              </a:rPr>
              <a:t>Language </a:t>
            </a:r>
            <a:r>
              <a:rPr lang="en-US" sz="2800" dirty="0" smtClean="0">
                <a:latin typeface="Calibri" charset="0"/>
              </a:rPr>
              <a:t>Identification</a:t>
            </a:r>
          </a:p>
          <a:p>
            <a:r>
              <a:rPr lang="en-US" sz="2800" dirty="0" smtClean="0">
                <a:latin typeface="Calibri" charset="0"/>
              </a:rPr>
              <a:t>Sentiment analysis</a:t>
            </a:r>
          </a:p>
          <a:p>
            <a:r>
              <a:rPr lang="en-US" sz="2800" dirty="0" smtClean="0">
                <a:latin typeface="Calibri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2423096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Classification: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i="1" dirty="0" smtClean="0">
                <a:latin typeface="Calibri" charset="0"/>
              </a:rPr>
              <a:t>Input</a:t>
            </a:r>
            <a:r>
              <a:rPr lang="en-US" sz="3200" dirty="0" smtClean="0">
                <a:latin typeface="Calibri" charset="0"/>
              </a:rPr>
              <a:t>:</a:t>
            </a:r>
          </a:p>
          <a:p>
            <a:pPr lvl="1"/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a document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800" i="1" dirty="0" smtClean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a </a:t>
            </a:r>
            <a:r>
              <a:rPr lang="en-US" sz="2800" dirty="0">
                <a:latin typeface="Calibri" charset="0"/>
                <a:ea typeface="ＭＳ Ｐゴシック" charset="0"/>
              </a:rPr>
              <a:t>fixed set of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classes 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</a:p>
          <a:p>
            <a:pPr lvl="1"/>
            <a:endParaRPr lang="en-US" sz="2800" i="1" dirty="0">
              <a:latin typeface="Calibri" charset="0"/>
            </a:endParaRPr>
          </a:p>
          <a:p>
            <a:r>
              <a:rPr lang="en-US" sz="3200" i="1" dirty="0">
                <a:latin typeface="Calibri" charset="0"/>
              </a:rPr>
              <a:t>Output</a:t>
            </a:r>
            <a:r>
              <a:rPr lang="en-US" sz="3200" dirty="0">
                <a:latin typeface="Calibri" charset="0"/>
              </a:rPr>
              <a:t>: a predicted class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endParaRPr lang="en-US" sz="3200" i="1" baseline="-25000" dirty="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9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Classification Methods: </a:t>
            </a:r>
            <a:br>
              <a:rPr lang="en-US" sz="3600" dirty="0" smtClean="0"/>
            </a:br>
            <a:r>
              <a:rPr lang="en-US" sz="3600" dirty="0" smtClean="0"/>
              <a:t>Hand-coded rules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Rules based on combinations of words or other features</a:t>
            </a:r>
          </a:p>
          <a:p>
            <a:pPr lvl="1"/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spam: black-list-address OR (“dollars” </a:t>
            </a:r>
            <a:r>
              <a:rPr lang="en-US" dirty="0" err="1" smtClean="0">
                <a:latin typeface="Calibri" charset="0"/>
              </a:rPr>
              <a:t>AND“have</a:t>
            </a:r>
            <a:r>
              <a:rPr lang="en-US" dirty="0" smtClean="0">
                <a:latin typeface="Calibri" charset="0"/>
              </a:rPr>
              <a:t> been selected”)</a:t>
            </a:r>
          </a:p>
          <a:p>
            <a:r>
              <a:rPr lang="en-US" dirty="0" smtClean="0">
                <a:latin typeface="Calibri" charset="0"/>
              </a:rPr>
              <a:t>Accuracy can be high</a:t>
            </a:r>
          </a:p>
          <a:p>
            <a:pPr lvl="1"/>
            <a:r>
              <a:rPr lang="en-US" dirty="0" smtClean="0">
                <a:latin typeface="Calibri" charset="0"/>
              </a:rPr>
              <a:t>If rules carefully refined by expert</a:t>
            </a:r>
          </a:p>
          <a:p>
            <a:r>
              <a:rPr lang="en-US" dirty="0" smtClean="0">
                <a:latin typeface="Calibri" charset="0"/>
              </a:rPr>
              <a:t>But building and maintaining these rules is expensive</a:t>
            </a:r>
          </a:p>
        </p:txBody>
      </p:sp>
    </p:spTree>
    <p:extLst>
      <p:ext uri="{BB962C8B-B14F-4D97-AF65-F5344CB8AC3E}">
        <p14:creationId xmlns:p14="http://schemas.microsoft.com/office/powerpoint/2010/main" xmlns="" val="190331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11748</TotalTime>
  <Words>1358</Words>
  <Application>Microsoft Macintosh PowerPoint</Application>
  <PresentationFormat>On-screen Show (16:9)</PresentationFormat>
  <Paragraphs>286</Paragraphs>
  <Slides>40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NLP-jurafsky</vt:lpstr>
      <vt:lpstr>Equation</vt:lpstr>
      <vt:lpstr>Text Classification and Naïve Bayes</vt:lpstr>
      <vt:lpstr>Is this spam?</vt:lpstr>
      <vt:lpstr>Who wrote which Federalist papers?</vt:lpstr>
      <vt:lpstr>Male or female author?</vt:lpstr>
      <vt:lpstr>Positive or negative movie review?</vt:lpstr>
      <vt:lpstr>What is the subject of this article?</vt:lpstr>
      <vt:lpstr>Text Classification</vt:lpstr>
      <vt:lpstr>Text Classification: definition</vt:lpstr>
      <vt:lpstr>Classification Methods:  Hand-coded rules</vt:lpstr>
      <vt:lpstr>Classification Methods: Supervised Machine Learning</vt:lpstr>
      <vt:lpstr>Classification Methods: Supervised Machine Learning</vt:lpstr>
      <vt:lpstr>Text Classification and Naïve Bayes</vt:lpstr>
      <vt:lpstr>Text Classification and Naïve Bayes</vt:lpstr>
      <vt:lpstr>Naïve Bayes Intuition</vt:lpstr>
      <vt:lpstr>The bag of words representation</vt:lpstr>
      <vt:lpstr>The bag of words representation</vt:lpstr>
      <vt:lpstr>The bag of words representation:  using a subset of words</vt:lpstr>
      <vt:lpstr>The bag of words representation</vt:lpstr>
      <vt:lpstr>Bag of words for document classification</vt:lpstr>
      <vt:lpstr>Text Classification and Naïve Bayes</vt:lpstr>
      <vt:lpstr>Text Classification and Naïve Bayes</vt:lpstr>
      <vt:lpstr>Bayes’ Rule Applied to Documents and Classes</vt:lpstr>
      <vt:lpstr>Naïve Bayes Classifier (I)</vt:lpstr>
      <vt:lpstr>Naïve Bayes Classifier (II)</vt:lpstr>
      <vt:lpstr>Naïve Bayes Classifier (IV)</vt:lpstr>
      <vt:lpstr>Multinomial Naïve Bayes Independence Assumptions</vt:lpstr>
      <vt:lpstr>Multinomial Naïve Bayes Classifier</vt:lpstr>
      <vt:lpstr>Text Classification and Naïve Bayes</vt:lpstr>
      <vt:lpstr>Text Classification and Naïve Bayes</vt:lpstr>
      <vt:lpstr>Learning the Multinomial Naïve Bayes Model</vt:lpstr>
      <vt:lpstr>Parameter estimation</vt:lpstr>
      <vt:lpstr>Problem with Maximum Likelihood</vt:lpstr>
      <vt:lpstr>Laplace (add-1) smoothing for Naïve Bayes</vt:lpstr>
      <vt:lpstr>Multinomial Naïve Bayes: Learning</vt:lpstr>
      <vt:lpstr>Text Classification and Naïve Bayes</vt:lpstr>
      <vt:lpstr>Text Classification and Naïve Bayes</vt:lpstr>
      <vt:lpstr>Generative Model for Multinomial Naïve Bayes</vt:lpstr>
      <vt:lpstr>Naïve Bayes and Language Modeling</vt:lpstr>
      <vt:lpstr>Each class = a unigram language model</vt:lpstr>
      <vt:lpstr>Naïve Bayes as a Language Model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dr.imran</cp:lastModifiedBy>
  <cp:revision>225</cp:revision>
  <cp:lastPrinted>2012-03-27T19:39:52Z</cp:lastPrinted>
  <dcterms:created xsi:type="dcterms:W3CDTF">2010-04-19T15:31:24Z</dcterms:created>
  <dcterms:modified xsi:type="dcterms:W3CDTF">2017-12-13T11:22:46Z</dcterms:modified>
</cp:coreProperties>
</file>