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2" r:id="rId35"/>
    <p:sldId id="293" r:id="rId36"/>
    <p:sldId id="294" r:id="rId37"/>
    <p:sldId id="295" r:id="rId38"/>
    <p:sldId id="296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3" r:id="rId51"/>
    <p:sldId id="314" r:id="rId5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54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10/8/2011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10/8/2011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10/8/2011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10/8/2011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10/8/2011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925722"/>
            <a:ext cx="9143999" cy="63894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23748"/>
            <a:ext cx="8986519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40" y="2875805"/>
            <a:ext cx="8213090" cy="2053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7145781"/>
            <a:ext cx="59055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10/8/2011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73120" y="7145781"/>
            <a:ext cx="7378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44159" y="7145781"/>
            <a:ext cx="19240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749039"/>
            <a:ext cx="9143999" cy="3566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712469"/>
            <a:ext cx="4725670" cy="8983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69696"/>
                </a:solidFill>
              </a:rPr>
              <a:t>Natural Language </a:t>
            </a:r>
            <a:r>
              <a:rPr>
                <a:solidFill>
                  <a:srgbClr val="969696"/>
                </a:solidFill>
              </a:rPr>
              <a:t>Processing  </a:t>
            </a:r>
            <a:r>
              <a:rPr sz="2950" i="1" spc="-85" smtClean="0">
                <a:latin typeface="Tahoma"/>
                <a:cs typeface="Tahoma"/>
              </a:rPr>
              <a:t>N-Grams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4263" y="7145678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45777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Counting: </a:t>
            </a:r>
            <a:r>
              <a:rPr spc="-10" dirty="0"/>
              <a:t>Types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Tokens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093724"/>
            <a:ext cx="8168640" cy="33178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How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about</a:t>
            </a:r>
            <a:endParaRPr sz="2400">
              <a:latin typeface="Arial"/>
              <a:cs typeface="Arial"/>
            </a:endParaRPr>
          </a:p>
          <a:p>
            <a:pPr marL="756285" marR="6731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They picnicked by the pool, then lay back on the grass  and looked </a:t>
            </a:r>
            <a:r>
              <a:rPr sz="2400" i="1" dirty="0">
                <a:solidFill>
                  <a:srgbClr val="0065FF"/>
                </a:solidFill>
                <a:latin typeface="Arial"/>
                <a:cs typeface="Arial"/>
              </a:rPr>
              <a:t>at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the</a:t>
            </a:r>
            <a:r>
              <a:rPr sz="2400" i="1" spc="-8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stars.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i="1" spc="-5" dirty="0">
                <a:solidFill>
                  <a:srgbClr val="969696"/>
                </a:solidFill>
                <a:latin typeface="Arial"/>
                <a:cs typeface="Arial"/>
              </a:rPr>
              <a:t>18 tokens (again counting</a:t>
            </a:r>
            <a:r>
              <a:rPr sz="2400" i="1" spc="-7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969696"/>
                </a:solidFill>
                <a:latin typeface="Arial"/>
                <a:cs typeface="Arial"/>
              </a:rPr>
              <a:t>punctuation)</a:t>
            </a:r>
            <a:endParaRPr sz="2400">
              <a:latin typeface="Arial"/>
              <a:cs typeface="Arial"/>
            </a:endParaRPr>
          </a:p>
          <a:p>
            <a:pPr marL="356870" marR="29209" indent="-34417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But we </a:t>
            </a:r>
            <a:r>
              <a:rPr sz="2400" i="1" spc="-10" dirty="0">
                <a:latin typeface="Arial"/>
                <a:cs typeface="Arial"/>
              </a:rPr>
              <a:t>might </a:t>
            </a:r>
            <a:r>
              <a:rPr sz="2400" i="1" spc="-5" dirty="0">
                <a:latin typeface="Arial"/>
                <a:cs typeface="Arial"/>
              </a:rPr>
              <a:t>also note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5" dirty="0">
                <a:latin typeface="Arial"/>
                <a:cs typeface="Arial"/>
              </a:rPr>
              <a:t>“the” is used 3 </a:t>
            </a:r>
            <a:r>
              <a:rPr sz="2400" i="1" spc="-10" dirty="0">
                <a:latin typeface="Arial"/>
                <a:cs typeface="Arial"/>
              </a:rPr>
              <a:t>times, </a:t>
            </a:r>
            <a:r>
              <a:rPr sz="2400" i="1" spc="-5" dirty="0">
                <a:latin typeface="Arial"/>
                <a:cs typeface="Arial"/>
              </a:rPr>
              <a:t>so there  are only 16 unique types (as opposed </a:t>
            </a:r>
            <a:r>
              <a:rPr sz="2400" i="1" dirty="0">
                <a:latin typeface="Arial"/>
                <a:cs typeface="Arial"/>
              </a:rPr>
              <a:t>to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tokens).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In </a:t>
            </a:r>
            <a:r>
              <a:rPr sz="2400" i="1" spc="-5" dirty="0">
                <a:latin typeface="Arial"/>
                <a:cs typeface="Arial"/>
              </a:rPr>
              <a:t>going forward, </a:t>
            </a:r>
            <a:r>
              <a:rPr sz="2400" i="1" spc="-15" dirty="0">
                <a:latin typeface="Arial"/>
                <a:cs typeface="Arial"/>
              </a:rPr>
              <a:t>we’ll </a:t>
            </a:r>
            <a:r>
              <a:rPr sz="2400" i="1" spc="-5" dirty="0">
                <a:latin typeface="Arial"/>
                <a:cs typeface="Arial"/>
              </a:rPr>
              <a:t>have occasion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focus on counting  both types and tokens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both words and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N-grams.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33953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Counting:</a:t>
            </a:r>
            <a:r>
              <a:rPr spc="-25" dirty="0"/>
              <a:t> </a:t>
            </a:r>
            <a:r>
              <a:rPr dirty="0"/>
              <a:t>Wordforms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166876"/>
            <a:ext cx="787971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233679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Should “cats” and “cat” count as the </a:t>
            </a:r>
            <a:r>
              <a:rPr sz="2400" i="1" spc="-10" dirty="0">
                <a:latin typeface="Arial"/>
                <a:cs typeface="Arial"/>
              </a:rPr>
              <a:t>same </a:t>
            </a:r>
            <a:r>
              <a:rPr sz="2400" i="1" dirty="0">
                <a:latin typeface="Arial"/>
                <a:cs typeface="Arial"/>
              </a:rPr>
              <a:t>when </a:t>
            </a:r>
            <a:r>
              <a:rPr sz="2400" i="1" spc="-15" dirty="0">
                <a:latin typeface="Arial"/>
                <a:cs typeface="Arial"/>
              </a:rPr>
              <a:t>we’re  </a:t>
            </a:r>
            <a:r>
              <a:rPr sz="2400" i="1" spc="-5" dirty="0">
                <a:latin typeface="Arial"/>
                <a:cs typeface="Arial"/>
              </a:rPr>
              <a:t>counting?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How about “geese” and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“goose”?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10" dirty="0">
                <a:latin typeface="Arial"/>
                <a:cs typeface="Arial"/>
              </a:rPr>
              <a:t>Some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terminology: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15" dirty="0">
                <a:solidFill>
                  <a:srgbClr val="00B04F"/>
                </a:solidFill>
                <a:latin typeface="Arial"/>
                <a:cs typeface="Arial"/>
              </a:rPr>
              <a:t>Lemma: </a:t>
            </a:r>
            <a:r>
              <a:rPr sz="2400" i="1" spc="-5" dirty="0">
                <a:latin typeface="Arial"/>
                <a:cs typeface="Arial"/>
              </a:rPr>
              <a:t>a </a:t>
            </a:r>
            <a:r>
              <a:rPr sz="2400" i="1" dirty="0">
                <a:latin typeface="Arial"/>
                <a:cs typeface="Arial"/>
              </a:rPr>
              <a:t>set of </a:t>
            </a:r>
            <a:r>
              <a:rPr sz="2400" i="1" spc="-5" dirty="0">
                <a:latin typeface="Arial"/>
                <a:cs typeface="Arial"/>
              </a:rPr>
              <a:t>lexical </a:t>
            </a:r>
            <a:r>
              <a:rPr sz="2400" i="1" spc="-10" dirty="0">
                <a:latin typeface="Arial"/>
                <a:cs typeface="Arial"/>
              </a:rPr>
              <a:t>forms </a:t>
            </a:r>
            <a:r>
              <a:rPr sz="2400" i="1" spc="-5" dirty="0">
                <a:latin typeface="Arial"/>
                <a:cs typeface="Arial"/>
              </a:rPr>
              <a:t>having the </a:t>
            </a:r>
            <a:r>
              <a:rPr sz="2400" i="1" spc="-10" dirty="0">
                <a:latin typeface="Arial"/>
                <a:cs typeface="Arial"/>
              </a:rPr>
              <a:t>same stem,  major </a:t>
            </a:r>
            <a:r>
              <a:rPr sz="2400" i="1" spc="-5" dirty="0">
                <a:latin typeface="Arial"/>
                <a:cs typeface="Arial"/>
              </a:rPr>
              <a:t>part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speech, and rough word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sense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Wordform</a:t>
            </a:r>
            <a:r>
              <a:rPr sz="2400" i="1" spc="-5" dirty="0">
                <a:latin typeface="Arial"/>
                <a:cs typeface="Arial"/>
              </a:rPr>
              <a:t>: fully inflected surface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356870" marR="343535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Again, </a:t>
            </a:r>
            <a:r>
              <a:rPr sz="2400" i="1" spc="-15" dirty="0">
                <a:latin typeface="Arial"/>
                <a:cs typeface="Arial"/>
              </a:rPr>
              <a:t>we’ll </a:t>
            </a:r>
            <a:r>
              <a:rPr sz="2400" i="1" spc="-5" dirty="0">
                <a:latin typeface="Arial"/>
                <a:cs typeface="Arial"/>
              </a:rPr>
              <a:t>have occasion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count both </a:t>
            </a:r>
            <a:r>
              <a:rPr sz="2400" i="1" spc="-15" dirty="0">
                <a:latin typeface="Arial"/>
                <a:cs typeface="Arial"/>
              </a:rPr>
              <a:t>lemmas </a:t>
            </a:r>
            <a:r>
              <a:rPr sz="2400" i="1" spc="-5" dirty="0">
                <a:latin typeface="Arial"/>
                <a:cs typeface="Arial"/>
              </a:rPr>
              <a:t>and  </a:t>
            </a:r>
            <a:r>
              <a:rPr sz="2400" i="1" spc="-10" dirty="0">
                <a:latin typeface="Arial"/>
                <a:cs typeface="Arial"/>
              </a:rPr>
              <a:t>wordforms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9337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Counting:</a:t>
            </a:r>
            <a:r>
              <a:rPr spc="-45" dirty="0"/>
              <a:t> </a:t>
            </a:r>
            <a:r>
              <a:rPr spc="-5" dirty="0"/>
              <a:t>Corpora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40" y="1578357"/>
            <a:ext cx="7811770" cy="130683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5080" indent="-34417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dirty="0">
                <a:latin typeface="Arial"/>
                <a:cs typeface="Arial"/>
              </a:rPr>
              <a:t>So </a:t>
            </a:r>
            <a:r>
              <a:rPr sz="2800" i="1" spc="-5" dirty="0">
                <a:latin typeface="Arial"/>
                <a:cs typeface="Arial"/>
              </a:rPr>
              <a:t>what happens when we </a:t>
            </a:r>
            <a:r>
              <a:rPr sz="2800" i="1" dirty="0">
                <a:latin typeface="Arial"/>
                <a:cs typeface="Arial"/>
              </a:rPr>
              <a:t>look at large bodies  of text instead of single</a:t>
            </a:r>
            <a:r>
              <a:rPr sz="2800" i="1" spc="-1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utterances?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Brown </a:t>
            </a:r>
            <a:r>
              <a:rPr sz="2800" i="1" dirty="0">
                <a:latin typeface="Arial"/>
                <a:cs typeface="Arial"/>
              </a:rPr>
              <a:t>et al (1992) large corpus of English</a:t>
            </a:r>
            <a:r>
              <a:rPr sz="2800" i="1" spc="-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text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941" y="2864613"/>
            <a:ext cx="3160395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5" dirty="0">
                <a:latin typeface="Arial"/>
                <a:cs typeface="Arial"/>
              </a:rPr>
              <a:t>583 million wordform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tokens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5" dirty="0">
                <a:latin typeface="Arial"/>
                <a:cs typeface="Arial"/>
              </a:rPr>
              <a:t>293,181 wordform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40" y="3504694"/>
            <a:ext cx="15195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dirty="0">
                <a:latin typeface="Arial"/>
                <a:cs typeface="Arial"/>
              </a:rPr>
              <a:t>G</a:t>
            </a:r>
            <a:r>
              <a:rPr sz="2800" i="1" spc="-5" dirty="0">
                <a:latin typeface="Arial"/>
                <a:cs typeface="Arial"/>
              </a:rPr>
              <a:t>oog</a:t>
            </a:r>
            <a:r>
              <a:rPr sz="2800" i="1" dirty="0">
                <a:latin typeface="Arial"/>
                <a:cs typeface="Arial"/>
              </a:rPr>
              <a:t>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941" y="3937510"/>
            <a:ext cx="7418070" cy="11182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5" dirty="0">
                <a:latin typeface="Arial"/>
                <a:cs typeface="Arial"/>
              </a:rPr>
              <a:t>Crawl </a:t>
            </a:r>
            <a:r>
              <a:rPr sz="1800" i="1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1,024,908,267,229 English</a:t>
            </a:r>
            <a:r>
              <a:rPr sz="1800" i="1" spc="-1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tokens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5" dirty="0">
                <a:latin typeface="Arial"/>
                <a:cs typeface="Arial"/>
              </a:rPr>
              <a:t>13,588,391 wordform</a:t>
            </a:r>
            <a:r>
              <a:rPr sz="1800" i="1" spc="-11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  <a:p>
            <a:pPr marL="698500" marR="5080" lvl="1" indent="-228600">
              <a:lnSpc>
                <a:spcPts val="1730"/>
              </a:lnSpc>
              <a:spcBef>
                <a:spcPts val="4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i="1" spc="-5" dirty="0">
                <a:latin typeface="Arial"/>
                <a:cs typeface="Arial"/>
              </a:rPr>
              <a:t>That seems </a:t>
            </a:r>
            <a:r>
              <a:rPr sz="1600" i="1" dirty="0">
                <a:latin typeface="Arial"/>
                <a:cs typeface="Arial"/>
              </a:rPr>
              <a:t>like a </a:t>
            </a:r>
            <a:r>
              <a:rPr sz="1600" i="1" spc="-5" dirty="0">
                <a:latin typeface="Arial"/>
                <a:cs typeface="Arial"/>
              </a:rPr>
              <a:t>lot of </a:t>
            </a:r>
            <a:r>
              <a:rPr sz="1600" i="1" dirty="0">
                <a:latin typeface="Arial"/>
                <a:cs typeface="Arial"/>
              </a:rPr>
              <a:t>types... After </a:t>
            </a:r>
            <a:r>
              <a:rPr sz="1600" i="1" spc="-5" dirty="0">
                <a:latin typeface="Arial"/>
                <a:cs typeface="Arial"/>
              </a:rPr>
              <a:t>all, </a:t>
            </a:r>
            <a:r>
              <a:rPr sz="1600" i="1" dirty="0">
                <a:latin typeface="Arial"/>
                <a:cs typeface="Arial"/>
              </a:rPr>
              <a:t>even </a:t>
            </a:r>
            <a:r>
              <a:rPr sz="1600" i="1" spc="-5" dirty="0">
                <a:latin typeface="Arial"/>
                <a:cs typeface="Arial"/>
              </a:rPr>
              <a:t>large dictionaries of </a:t>
            </a:r>
            <a:r>
              <a:rPr sz="1600" i="1" dirty="0">
                <a:latin typeface="Arial"/>
                <a:cs typeface="Arial"/>
              </a:rPr>
              <a:t>English  have </a:t>
            </a:r>
            <a:r>
              <a:rPr sz="1600" i="1" spc="-5" dirty="0">
                <a:latin typeface="Arial"/>
                <a:cs typeface="Arial"/>
              </a:rPr>
              <a:t>only around 500k </a:t>
            </a:r>
            <a:r>
              <a:rPr sz="1600" i="1" dirty="0">
                <a:latin typeface="Arial"/>
                <a:cs typeface="Arial"/>
              </a:rPr>
              <a:t>types. </a:t>
            </a:r>
            <a:r>
              <a:rPr sz="1600" i="1" spc="0" dirty="0">
                <a:latin typeface="Arial"/>
                <a:cs typeface="Arial"/>
              </a:rPr>
              <a:t>Why so </a:t>
            </a:r>
            <a:r>
              <a:rPr sz="1600" i="1" spc="-10" dirty="0">
                <a:latin typeface="Arial"/>
                <a:cs typeface="Arial"/>
              </a:rPr>
              <a:t>many</a:t>
            </a:r>
            <a:r>
              <a:rPr sz="1600" i="1" spc="-10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here?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0" y="5334000"/>
            <a:ext cx="2209800" cy="14782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195580" indent="-104139">
              <a:lnSpc>
                <a:spcPct val="100000"/>
              </a:lnSpc>
              <a:spcBef>
                <a:spcPts val="360"/>
              </a:spcBef>
              <a:buSzPct val="94444"/>
              <a:buChar char="•"/>
              <a:tabLst>
                <a:tab pos="196215" algn="l"/>
              </a:tabLst>
            </a:pPr>
            <a:r>
              <a:rPr sz="1800" spc="-10" dirty="0">
                <a:solidFill>
                  <a:srgbClr val="0065FF"/>
                </a:solidFill>
                <a:latin typeface="Tahoma"/>
                <a:cs typeface="Tahoma"/>
              </a:rPr>
              <a:t>Numbers</a:t>
            </a:r>
            <a:endParaRPr sz="1800">
              <a:latin typeface="Tahoma"/>
              <a:cs typeface="Tahoma"/>
            </a:endParaRPr>
          </a:p>
          <a:p>
            <a:pPr marL="195580" indent="-104139">
              <a:lnSpc>
                <a:spcPct val="100000"/>
              </a:lnSpc>
              <a:buSzPct val="94444"/>
              <a:buChar char="•"/>
              <a:tabLst>
                <a:tab pos="196215" algn="l"/>
              </a:tabLst>
            </a:pPr>
            <a:r>
              <a:rPr sz="1800" spc="-10" dirty="0">
                <a:solidFill>
                  <a:srgbClr val="0065FF"/>
                </a:solidFill>
                <a:latin typeface="Tahoma"/>
                <a:cs typeface="Tahoma"/>
              </a:rPr>
              <a:t>Misspellings</a:t>
            </a:r>
            <a:endParaRPr sz="1800">
              <a:latin typeface="Tahoma"/>
              <a:cs typeface="Tahoma"/>
            </a:endParaRPr>
          </a:p>
          <a:p>
            <a:pPr marL="195580" indent="-104139">
              <a:lnSpc>
                <a:spcPct val="100000"/>
              </a:lnSpc>
              <a:buSzPct val="94444"/>
              <a:buChar char="•"/>
              <a:tabLst>
                <a:tab pos="196215" algn="l"/>
              </a:tabLst>
            </a:pPr>
            <a:r>
              <a:rPr sz="1800" spc="-10" dirty="0">
                <a:solidFill>
                  <a:srgbClr val="0065FF"/>
                </a:solidFill>
                <a:latin typeface="Tahoma"/>
                <a:cs typeface="Tahoma"/>
              </a:rPr>
              <a:t>Names</a:t>
            </a:r>
            <a:endParaRPr sz="1800">
              <a:latin typeface="Tahoma"/>
              <a:cs typeface="Tahoma"/>
            </a:endParaRPr>
          </a:p>
          <a:p>
            <a:pPr marL="195580" indent="-104139">
              <a:lnSpc>
                <a:spcPct val="100000"/>
              </a:lnSpc>
              <a:buSzPct val="94444"/>
              <a:buChar char="•"/>
              <a:tabLst>
                <a:tab pos="196215" algn="l"/>
              </a:tabLst>
            </a:pPr>
            <a:r>
              <a:rPr sz="1800" spc="-5" dirty="0">
                <a:solidFill>
                  <a:srgbClr val="0065FF"/>
                </a:solidFill>
                <a:latin typeface="Tahoma"/>
                <a:cs typeface="Tahoma"/>
              </a:rPr>
              <a:t>Acronyms</a:t>
            </a:r>
            <a:endParaRPr sz="1800">
              <a:latin typeface="Tahoma"/>
              <a:cs typeface="Tahoma"/>
            </a:endParaRPr>
          </a:p>
          <a:p>
            <a:pPr marL="195580" indent="-104139">
              <a:lnSpc>
                <a:spcPct val="100000"/>
              </a:lnSpc>
              <a:buSzPct val="94444"/>
              <a:buChar char="•"/>
              <a:tabLst>
                <a:tab pos="196215" algn="l"/>
              </a:tabLst>
            </a:pPr>
            <a:r>
              <a:rPr sz="1800" spc="-10" dirty="0">
                <a:solidFill>
                  <a:srgbClr val="0065FF"/>
                </a:solidFill>
                <a:latin typeface="Tahoma"/>
                <a:cs typeface="Tahoma"/>
              </a:rPr>
              <a:t>etc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31534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Language</a:t>
            </a:r>
            <a:r>
              <a:rPr spc="-40" dirty="0"/>
              <a:t> </a:t>
            </a:r>
            <a:r>
              <a:rPr spc="-5" dirty="0"/>
              <a:t>Modeling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093724"/>
            <a:ext cx="7738745" cy="26225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Back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word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prediction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ts val="2590"/>
              </a:lnSpc>
              <a:spcBef>
                <a:spcPts val="6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5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can </a:t>
            </a:r>
            <a:r>
              <a:rPr sz="2400" i="1" spc="-10" dirty="0">
                <a:latin typeface="Arial"/>
                <a:cs typeface="Arial"/>
              </a:rPr>
              <a:t>model </a:t>
            </a:r>
            <a:r>
              <a:rPr sz="2400" i="1" spc="-5" dirty="0">
                <a:latin typeface="Arial"/>
                <a:cs typeface="Arial"/>
              </a:rPr>
              <a:t>the word prediction </a:t>
            </a:r>
            <a:r>
              <a:rPr sz="2400" i="1" dirty="0">
                <a:latin typeface="Arial"/>
                <a:cs typeface="Arial"/>
              </a:rPr>
              <a:t>task </a:t>
            </a:r>
            <a:r>
              <a:rPr sz="2400" i="1" spc="-5" dirty="0">
                <a:latin typeface="Arial"/>
                <a:cs typeface="Arial"/>
              </a:rPr>
              <a:t>as the ability </a:t>
            </a:r>
            <a:r>
              <a:rPr sz="2400" i="1" dirty="0">
                <a:latin typeface="Arial"/>
                <a:cs typeface="Arial"/>
              </a:rPr>
              <a:t>to  </a:t>
            </a:r>
            <a:r>
              <a:rPr sz="2400" i="1" spc="-5" dirty="0">
                <a:latin typeface="Arial"/>
                <a:cs typeface="Arial"/>
              </a:rPr>
              <a:t>assess the conditional probability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a word given the  previous words in the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sequence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P(w</a:t>
            </a:r>
            <a:r>
              <a:rPr sz="2400" i="1" spc="-7" baseline="-20833" dirty="0">
                <a:solidFill>
                  <a:srgbClr val="00B04F"/>
                </a:solidFill>
                <a:latin typeface="Arial"/>
                <a:cs typeface="Arial"/>
              </a:rPr>
              <a:t>n</a:t>
            </a: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|w</a:t>
            </a:r>
            <a:r>
              <a:rPr sz="2400" i="1" spc="-7" baseline="-20833" dirty="0">
                <a:solidFill>
                  <a:srgbClr val="00B04F"/>
                </a:solidFill>
                <a:latin typeface="Arial"/>
                <a:cs typeface="Arial"/>
              </a:rPr>
              <a:t>1</a:t>
            </a: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,w</a:t>
            </a:r>
            <a:r>
              <a:rPr sz="2400" i="1" spc="-7" baseline="-20833" dirty="0">
                <a:solidFill>
                  <a:srgbClr val="00B04F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…w</a:t>
            </a:r>
            <a:r>
              <a:rPr sz="2400" i="1" spc="-7" baseline="-20833" dirty="0">
                <a:solidFill>
                  <a:srgbClr val="00B04F"/>
                </a:solidFill>
                <a:latin typeface="Arial"/>
                <a:cs typeface="Arial"/>
              </a:rPr>
              <a:t>n-1</a:t>
            </a: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6870" marR="647700" indent="-344170">
              <a:lnSpc>
                <a:spcPts val="2590"/>
              </a:lnSpc>
              <a:spcBef>
                <a:spcPts val="6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10" dirty="0">
                <a:latin typeface="Arial"/>
                <a:cs typeface="Arial"/>
              </a:rPr>
              <a:t>We’ll </a:t>
            </a:r>
            <a:r>
              <a:rPr sz="2400" i="1" spc="-5" dirty="0">
                <a:latin typeface="Arial"/>
                <a:cs typeface="Arial"/>
              </a:rPr>
              <a:t>call a statistical </a:t>
            </a:r>
            <a:r>
              <a:rPr sz="2400" i="1" spc="-10" dirty="0">
                <a:latin typeface="Arial"/>
                <a:cs typeface="Arial"/>
              </a:rPr>
              <a:t>model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5" dirty="0">
                <a:latin typeface="Arial"/>
                <a:cs typeface="Arial"/>
              </a:rPr>
              <a:t>can assess this a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 Language</a:t>
            </a:r>
            <a:r>
              <a:rPr sz="2400" i="1" spc="-8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31534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Language</a:t>
            </a:r>
            <a:r>
              <a:rPr spc="-40" dirty="0"/>
              <a:t> </a:t>
            </a:r>
            <a:r>
              <a:rPr spc="-5" dirty="0"/>
              <a:t>Modeling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166876"/>
            <a:ext cx="8038465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3053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How </a:t>
            </a:r>
            <a:r>
              <a:rPr sz="2400" i="1" spc="-10" dirty="0">
                <a:latin typeface="Arial"/>
                <a:cs typeface="Arial"/>
              </a:rPr>
              <a:t>might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go about calculating such a conditional  probability?</a:t>
            </a:r>
            <a:endParaRPr sz="2400">
              <a:latin typeface="Arial"/>
              <a:cs typeface="Arial"/>
            </a:endParaRPr>
          </a:p>
          <a:p>
            <a:pPr marL="756285" marR="115252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way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use the definition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conditional  probabilities and look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counts. So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P(the </a:t>
            </a:r>
            <a:r>
              <a:rPr sz="2400" i="1" dirty="0">
                <a:latin typeface="Arial"/>
                <a:cs typeface="Arial"/>
              </a:rPr>
              <a:t>| </a:t>
            </a:r>
            <a:r>
              <a:rPr sz="2400" i="1" spc="-5" dirty="0">
                <a:latin typeface="Arial"/>
                <a:cs typeface="Arial"/>
              </a:rPr>
              <a:t>its </a:t>
            </a:r>
            <a:r>
              <a:rPr sz="2400" i="1" dirty="0">
                <a:latin typeface="Arial"/>
                <a:cs typeface="Arial"/>
              </a:rPr>
              <a:t>water </a:t>
            </a:r>
            <a:r>
              <a:rPr sz="2400" i="1" spc="-5" dirty="0">
                <a:latin typeface="Arial"/>
                <a:cs typeface="Arial"/>
              </a:rPr>
              <a:t>is so transparent</a:t>
            </a:r>
            <a:r>
              <a:rPr sz="2400" i="1" spc="-9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that)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By </a:t>
            </a:r>
            <a:r>
              <a:rPr sz="2400" i="1" spc="-5" dirty="0">
                <a:latin typeface="Arial"/>
                <a:cs typeface="Arial"/>
              </a:rPr>
              <a:t>definition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that’s</a:t>
            </a:r>
            <a:endParaRPr sz="2400">
              <a:latin typeface="Arial"/>
              <a:cs typeface="Arial"/>
            </a:endParaRPr>
          </a:p>
          <a:p>
            <a:pPr marL="637540" marR="2581910" indent="-167640">
              <a:lnSpc>
                <a:spcPct val="120000"/>
              </a:lnSpc>
            </a:pP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P(its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water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so transparent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that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the) </a:t>
            </a:r>
            <a:r>
              <a:rPr sz="2400" i="1" spc="-5" dirty="0">
                <a:latin typeface="Arial"/>
                <a:cs typeface="Arial"/>
              </a:rPr>
              <a:t> P(its </a:t>
            </a:r>
            <a:r>
              <a:rPr sz="2400" i="1" dirty="0">
                <a:latin typeface="Arial"/>
                <a:cs typeface="Arial"/>
              </a:rPr>
              <a:t>water </a:t>
            </a:r>
            <a:r>
              <a:rPr sz="2400" i="1" spc="-5" dirty="0">
                <a:latin typeface="Arial"/>
                <a:cs typeface="Arial"/>
              </a:rPr>
              <a:t>is so transparent</a:t>
            </a:r>
            <a:r>
              <a:rPr sz="2400" i="1" spc="-9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that)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i="1" spc="5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can get each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those from counts in a large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corpus.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31318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Very Easy</a:t>
            </a:r>
            <a:r>
              <a:rPr spc="-114" dirty="0"/>
              <a:t> </a:t>
            </a:r>
            <a:r>
              <a:rPr dirty="0"/>
              <a:t>Estimate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076223"/>
            <a:ext cx="6557645" cy="31807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How </a:t>
            </a:r>
            <a:r>
              <a:rPr sz="2800" i="1" spc="0" dirty="0">
                <a:latin typeface="Arial"/>
                <a:cs typeface="Arial"/>
              </a:rPr>
              <a:t>to</a:t>
            </a:r>
            <a:r>
              <a:rPr sz="2800" i="1" spc="-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estimate?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P(the </a:t>
            </a:r>
            <a:r>
              <a:rPr sz="2400" i="1" dirty="0">
                <a:latin typeface="Arial"/>
                <a:cs typeface="Arial"/>
              </a:rPr>
              <a:t>| </a:t>
            </a:r>
            <a:r>
              <a:rPr sz="2400" i="1" spc="-5" dirty="0">
                <a:latin typeface="Arial"/>
                <a:cs typeface="Arial"/>
              </a:rPr>
              <a:t>its </a:t>
            </a:r>
            <a:r>
              <a:rPr sz="2400" i="1" dirty="0">
                <a:latin typeface="Arial"/>
                <a:cs typeface="Arial"/>
              </a:rPr>
              <a:t>water </a:t>
            </a:r>
            <a:r>
              <a:rPr sz="2400" i="1" spc="-5" dirty="0">
                <a:latin typeface="Arial"/>
                <a:cs typeface="Arial"/>
              </a:rPr>
              <a:t>is so transparent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that)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z="2800" i="1" dirty="0">
                <a:solidFill>
                  <a:srgbClr val="00B04F"/>
                </a:solidFill>
                <a:latin typeface="Arial"/>
                <a:cs typeface="Arial"/>
              </a:rPr>
              <a:t>P(the | its </a:t>
            </a:r>
            <a:r>
              <a:rPr sz="2800" i="1" spc="-5" dirty="0">
                <a:solidFill>
                  <a:srgbClr val="00B04F"/>
                </a:solidFill>
                <a:latin typeface="Arial"/>
                <a:cs typeface="Arial"/>
              </a:rPr>
              <a:t>water </a:t>
            </a:r>
            <a:r>
              <a:rPr sz="2800" i="1" dirty="0">
                <a:solidFill>
                  <a:srgbClr val="00B04F"/>
                </a:solidFill>
                <a:latin typeface="Arial"/>
                <a:cs typeface="Arial"/>
              </a:rPr>
              <a:t>is </a:t>
            </a:r>
            <a:r>
              <a:rPr sz="2800" i="1" spc="0" dirty="0">
                <a:solidFill>
                  <a:srgbClr val="00B04F"/>
                </a:solidFill>
                <a:latin typeface="Arial"/>
                <a:cs typeface="Arial"/>
              </a:rPr>
              <a:t>so </a:t>
            </a:r>
            <a:r>
              <a:rPr sz="2800" i="1" dirty="0">
                <a:solidFill>
                  <a:srgbClr val="00B04F"/>
                </a:solidFill>
                <a:latin typeface="Arial"/>
                <a:cs typeface="Arial"/>
              </a:rPr>
              <a:t>transparent that) =  </a:t>
            </a:r>
            <a:r>
              <a:rPr sz="2800" i="1" u="heavy" dirty="0">
                <a:solidFill>
                  <a:srgbClr val="00B0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Count(its </a:t>
            </a:r>
            <a:r>
              <a:rPr sz="2800" i="1" u="heavy" spc="-5" dirty="0">
                <a:solidFill>
                  <a:srgbClr val="00B0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water </a:t>
            </a:r>
            <a:r>
              <a:rPr sz="2800" i="1" u="heavy" dirty="0">
                <a:solidFill>
                  <a:srgbClr val="00B0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is </a:t>
            </a:r>
            <a:r>
              <a:rPr sz="2800" i="1" u="heavy" spc="0" dirty="0">
                <a:solidFill>
                  <a:srgbClr val="00B0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so </a:t>
            </a:r>
            <a:r>
              <a:rPr sz="2800" i="1" u="heavy" dirty="0">
                <a:solidFill>
                  <a:srgbClr val="00B0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transparent that</a:t>
            </a:r>
            <a:r>
              <a:rPr sz="2800" i="1" u="heavy" spc="-110" dirty="0">
                <a:solidFill>
                  <a:srgbClr val="00B0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sz="2800" i="1" u="heavy" dirty="0">
                <a:solidFill>
                  <a:srgbClr val="00B0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the)</a:t>
            </a:r>
            <a:endParaRPr sz="280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335"/>
              </a:spcBef>
            </a:pPr>
            <a:r>
              <a:rPr sz="2800" i="1" dirty="0">
                <a:solidFill>
                  <a:srgbClr val="00B04F"/>
                </a:solidFill>
                <a:latin typeface="Arial"/>
                <a:cs typeface="Arial"/>
              </a:rPr>
              <a:t>Count(its </a:t>
            </a:r>
            <a:r>
              <a:rPr sz="2800" i="1" spc="-5" dirty="0">
                <a:solidFill>
                  <a:srgbClr val="00B04F"/>
                </a:solidFill>
                <a:latin typeface="Arial"/>
                <a:cs typeface="Arial"/>
              </a:rPr>
              <a:t>water </a:t>
            </a:r>
            <a:r>
              <a:rPr sz="2800" i="1" dirty="0">
                <a:solidFill>
                  <a:srgbClr val="00B04F"/>
                </a:solidFill>
                <a:latin typeface="Arial"/>
                <a:cs typeface="Arial"/>
              </a:rPr>
              <a:t>is </a:t>
            </a:r>
            <a:r>
              <a:rPr sz="2800" i="1" spc="0" dirty="0">
                <a:solidFill>
                  <a:srgbClr val="00B04F"/>
                </a:solidFill>
                <a:latin typeface="Arial"/>
                <a:cs typeface="Arial"/>
              </a:rPr>
              <a:t>so </a:t>
            </a:r>
            <a:r>
              <a:rPr sz="2800" i="1" dirty="0">
                <a:solidFill>
                  <a:srgbClr val="00B04F"/>
                </a:solidFill>
                <a:latin typeface="Arial"/>
                <a:cs typeface="Arial"/>
              </a:rPr>
              <a:t>transparent</a:t>
            </a:r>
            <a:r>
              <a:rPr sz="2800" i="1" spc="-9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B04F"/>
                </a:solidFill>
                <a:latin typeface="Arial"/>
                <a:cs typeface="Arial"/>
              </a:rPr>
              <a:t>that)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31318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Very Easy</a:t>
            </a:r>
            <a:r>
              <a:rPr spc="-114" dirty="0"/>
              <a:t> </a:t>
            </a:r>
            <a:r>
              <a:rPr dirty="0"/>
              <a:t>Estimate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093724"/>
            <a:ext cx="7745095" cy="2512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According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Google those counts are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5/9.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Unfortunately... 2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those were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these slides... So  </a:t>
            </a:r>
            <a:r>
              <a:rPr sz="2400" i="1" spc="-10" dirty="0">
                <a:latin typeface="Arial"/>
                <a:cs typeface="Arial"/>
              </a:rPr>
              <a:t>maybe </a:t>
            </a:r>
            <a:r>
              <a:rPr sz="2400" i="1" spc="-20" dirty="0">
                <a:latin typeface="Arial"/>
                <a:cs typeface="Arial"/>
              </a:rPr>
              <a:t>it’s</a:t>
            </a:r>
            <a:r>
              <a:rPr sz="2400" i="1" spc="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really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3/7</a:t>
            </a:r>
            <a:endParaRPr sz="2400">
              <a:latin typeface="Arial"/>
              <a:cs typeface="Arial"/>
            </a:endParaRPr>
          </a:p>
          <a:p>
            <a:pPr marL="756285" marR="50800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dirty="0">
                <a:latin typeface="Arial"/>
                <a:cs typeface="Arial"/>
              </a:rPr>
              <a:t>In </a:t>
            </a:r>
            <a:r>
              <a:rPr sz="2400" i="1" spc="-5" dirty="0">
                <a:latin typeface="Arial"/>
                <a:cs typeface="Arial"/>
              </a:rPr>
              <a:t>any case, </a:t>
            </a:r>
            <a:r>
              <a:rPr sz="2400" i="1" spc="-10" dirty="0">
                <a:latin typeface="Arial"/>
                <a:cs typeface="Arial"/>
              </a:rPr>
              <a:t>that’s </a:t>
            </a:r>
            <a:r>
              <a:rPr sz="2400" i="1" spc="-5" dirty="0">
                <a:latin typeface="Arial"/>
                <a:cs typeface="Arial"/>
              </a:rPr>
              <a:t>not terribly convincing due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the  </a:t>
            </a:r>
            <a:r>
              <a:rPr sz="2400" i="1" spc="-10" dirty="0">
                <a:latin typeface="Arial"/>
                <a:cs typeface="Arial"/>
              </a:rPr>
              <a:t>small numbers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involved.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31534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Language</a:t>
            </a:r>
            <a:r>
              <a:rPr spc="-40" dirty="0"/>
              <a:t> </a:t>
            </a:r>
            <a:r>
              <a:rPr spc="-5" dirty="0"/>
              <a:t>Modeling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166876"/>
            <a:ext cx="8163559" cy="251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Unfortunately, </a:t>
            </a:r>
            <a:r>
              <a:rPr sz="2400" i="1" dirty="0">
                <a:latin typeface="Arial"/>
                <a:cs typeface="Arial"/>
              </a:rPr>
              <a:t>for </a:t>
            </a:r>
            <a:r>
              <a:rPr sz="2400" i="1" spc="-10" dirty="0">
                <a:latin typeface="Arial"/>
                <a:cs typeface="Arial"/>
              </a:rPr>
              <a:t>most </a:t>
            </a:r>
            <a:r>
              <a:rPr sz="2400" i="1" spc="-5" dirty="0">
                <a:latin typeface="Arial"/>
                <a:cs typeface="Arial"/>
              </a:rPr>
              <a:t>sequences and </a:t>
            </a:r>
            <a:r>
              <a:rPr sz="2400" i="1" dirty="0">
                <a:latin typeface="Arial"/>
                <a:cs typeface="Arial"/>
              </a:rPr>
              <a:t>for </a:t>
            </a:r>
            <a:r>
              <a:rPr sz="2400" i="1" spc="-10" dirty="0">
                <a:latin typeface="Arial"/>
                <a:cs typeface="Arial"/>
              </a:rPr>
              <a:t>most </a:t>
            </a:r>
            <a:r>
              <a:rPr sz="2400" i="1" dirty="0">
                <a:latin typeface="Arial"/>
                <a:cs typeface="Arial"/>
              </a:rPr>
              <a:t>text  </a:t>
            </a:r>
            <a:r>
              <a:rPr sz="2400" i="1" spc="-5" dirty="0">
                <a:latin typeface="Arial"/>
                <a:cs typeface="Arial"/>
              </a:rPr>
              <a:t>collections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10" dirty="0">
                <a:latin typeface="Arial"/>
                <a:cs typeface="Arial"/>
              </a:rPr>
              <a:t>won’t </a:t>
            </a:r>
            <a:r>
              <a:rPr sz="2400" i="1" spc="-5" dirty="0">
                <a:latin typeface="Arial"/>
                <a:cs typeface="Arial"/>
              </a:rPr>
              <a:t>get good estimates from this</a:t>
            </a:r>
            <a:r>
              <a:rPr sz="2400" i="1" spc="6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method.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0" dirty="0">
                <a:latin typeface="Arial"/>
                <a:cs typeface="Arial"/>
              </a:rPr>
              <a:t>What </a:t>
            </a:r>
            <a:r>
              <a:rPr sz="2400" i="1" spc="-15" dirty="0">
                <a:latin typeface="Arial"/>
                <a:cs typeface="Arial"/>
              </a:rPr>
              <a:t>we’re </a:t>
            </a:r>
            <a:r>
              <a:rPr sz="2400" i="1" spc="-5" dirty="0">
                <a:latin typeface="Arial"/>
                <a:cs typeface="Arial"/>
              </a:rPr>
              <a:t>likely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get is </a:t>
            </a:r>
            <a:r>
              <a:rPr sz="2400" i="1" dirty="0">
                <a:latin typeface="Arial"/>
                <a:cs typeface="Arial"/>
              </a:rPr>
              <a:t>0. Or </a:t>
            </a:r>
            <a:r>
              <a:rPr sz="2400" i="1" spc="-5" dirty="0">
                <a:latin typeface="Arial"/>
                <a:cs typeface="Arial"/>
              </a:rPr>
              <a:t>worse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0/0.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Clearly, </a:t>
            </a:r>
            <a:r>
              <a:rPr sz="2400" i="1" spc="-15" dirty="0">
                <a:latin typeface="Arial"/>
                <a:cs typeface="Arial"/>
              </a:rPr>
              <a:t>we’ll </a:t>
            </a:r>
            <a:r>
              <a:rPr sz="2400" i="1" spc="-5" dirty="0">
                <a:latin typeface="Arial"/>
                <a:cs typeface="Arial"/>
              </a:rPr>
              <a:t>have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be a little </a:t>
            </a:r>
            <a:r>
              <a:rPr sz="2400" i="1" spc="-15" dirty="0">
                <a:latin typeface="Arial"/>
                <a:cs typeface="Arial"/>
              </a:rPr>
              <a:t>more</a:t>
            </a:r>
            <a:r>
              <a:rPr sz="2400" i="1" spc="8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clever.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15" dirty="0">
                <a:latin typeface="Arial"/>
                <a:cs typeface="Arial"/>
              </a:rPr>
              <a:t>Let’s </a:t>
            </a:r>
            <a:r>
              <a:rPr sz="2400" i="1" spc="-5" dirty="0">
                <a:latin typeface="Arial"/>
                <a:cs typeface="Arial"/>
              </a:rPr>
              <a:t>use the chain rule </a:t>
            </a:r>
            <a:r>
              <a:rPr sz="2400" i="1" dirty="0">
                <a:latin typeface="Arial"/>
                <a:cs typeface="Arial"/>
              </a:rPr>
              <a:t>of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probability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And a particularly useful independence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assumption.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4980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Chain</a:t>
            </a:r>
            <a:r>
              <a:rPr spc="-55" dirty="0"/>
              <a:t> </a:t>
            </a:r>
            <a:r>
              <a:rPr spc="-5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41" y="2035557"/>
            <a:ext cx="76777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dirty="0">
                <a:latin typeface="Arial"/>
                <a:cs typeface="Arial"/>
              </a:rPr>
              <a:t>Recall the definition of </a:t>
            </a:r>
            <a:r>
              <a:rPr sz="2800" i="1" dirty="0">
                <a:solidFill>
                  <a:srgbClr val="00B04F"/>
                </a:solidFill>
                <a:latin typeface="Arial"/>
                <a:cs typeface="Arial"/>
              </a:rPr>
              <a:t>conditional</a:t>
            </a:r>
            <a:r>
              <a:rPr sz="2800" i="1" spc="-10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B04F"/>
                </a:solidFill>
                <a:latin typeface="Arial"/>
                <a:cs typeface="Arial"/>
              </a:rPr>
              <a:t>probabilities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41" y="2974342"/>
            <a:ext cx="19538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Rewriting: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90943" y="3084575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40">
                <a:moveTo>
                  <a:pt x="0" y="0"/>
                </a:moveTo>
                <a:lnTo>
                  <a:pt x="1234439" y="0"/>
                </a:lnTo>
              </a:path>
            </a:pathLst>
          </a:custGeom>
          <a:ln w="14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46473" y="3081854"/>
            <a:ext cx="741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80" dirty="0">
                <a:latin typeface="Times New Roman"/>
                <a:cs typeface="Times New Roman"/>
              </a:rPr>
              <a:t>P</a:t>
            </a:r>
            <a:r>
              <a:rPr sz="2800" spc="165" dirty="0">
                <a:latin typeface="Times New Roman"/>
                <a:cs typeface="Times New Roman"/>
              </a:rPr>
              <a:t>(</a:t>
            </a:r>
            <a:r>
              <a:rPr sz="2800" i="1" spc="80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263392" y="2804486"/>
            <a:ext cx="2759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35" dirty="0">
                <a:latin typeface="Times New Roman"/>
                <a:cs typeface="Times New Roman"/>
              </a:rPr>
              <a:t>P</a:t>
            </a:r>
            <a:r>
              <a:rPr sz="2800" spc="35" dirty="0">
                <a:latin typeface="Times New Roman"/>
                <a:cs typeface="Times New Roman"/>
              </a:rPr>
              <a:t>(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i="1" spc="-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i="1" spc="35" dirty="0">
                <a:latin typeface="Times New Roman"/>
                <a:cs typeface="Times New Roman"/>
              </a:rPr>
              <a:t>B</a:t>
            </a:r>
            <a:r>
              <a:rPr sz="2800" spc="35" dirty="0">
                <a:latin typeface="Times New Roman"/>
                <a:cs typeface="Times New Roman"/>
              </a:rPr>
              <a:t>)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4200" i="1" spc="52" baseline="35714" dirty="0">
                <a:latin typeface="Times New Roman"/>
                <a:cs typeface="Times New Roman"/>
              </a:rPr>
              <a:t>P</a:t>
            </a:r>
            <a:r>
              <a:rPr sz="4200" spc="52" baseline="35714" dirty="0">
                <a:latin typeface="Times New Roman"/>
                <a:cs typeface="Times New Roman"/>
              </a:rPr>
              <a:t>(</a:t>
            </a:r>
            <a:r>
              <a:rPr sz="4200" spc="-622" baseline="35714" dirty="0">
                <a:latin typeface="Times New Roman"/>
                <a:cs typeface="Times New Roman"/>
              </a:rPr>
              <a:t> </a:t>
            </a:r>
            <a:r>
              <a:rPr sz="4200" i="1" spc="-7" baseline="35714" dirty="0">
                <a:latin typeface="Times New Roman"/>
                <a:cs typeface="Times New Roman"/>
              </a:rPr>
              <a:t>A</a:t>
            </a:r>
            <a:r>
              <a:rPr sz="4200" spc="-7" baseline="35714" dirty="0">
                <a:latin typeface="Times New Roman"/>
                <a:cs typeface="Times New Roman"/>
              </a:rPr>
              <a:t>^</a:t>
            </a:r>
            <a:r>
              <a:rPr sz="4200" spc="-270" baseline="35714" dirty="0">
                <a:latin typeface="Times New Roman"/>
                <a:cs typeface="Times New Roman"/>
              </a:rPr>
              <a:t> </a:t>
            </a:r>
            <a:r>
              <a:rPr sz="4200" i="1" spc="52" baseline="35714" dirty="0">
                <a:latin typeface="Times New Roman"/>
                <a:cs typeface="Times New Roman"/>
              </a:rPr>
              <a:t>B</a:t>
            </a:r>
            <a:r>
              <a:rPr sz="4200" spc="52" baseline="35714" dirty="0">
                <a:latin typeface="Times New Roman"/>
                <a:cs typeface="Times New Roman"/>
              </a:rPr>
              <a:t>)</a:t>
            </a:r>
            <a:endParaRPr sz="4200" baseline="3571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741" y="3764247"/>
            <a:ext cx="6823709" cy="26771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29510">
              <a:lnSpc>
                <a:spcPct val="100000"/>
              </a:lnSpc>
              <a:spcBef>
                <a:spcPts val="740"/>
              </a:spcBef>
            </a:pPr>
            <a:r>
              <a:rPr sz="3050" i="1" spc="50" dirty="0">
                <a:latin typeface="Times New Roman"/>
                <a:cs typeface="Times New Roman"/>
              </a:rPr>
              <a:t>P</a:t>
            </a:r>
            <a:r>
              <a:rPr sz="3050" spc="50" dirty="0">
                <a:latin typeface="Times New Roman"/>
                <a:cs typeface="Times New Roman"/>
              </a:rPr>
              <a:t>(</a:t>
            </a:r>
            <a:r>
              <a:rPr sz="3050" spc="-450" dirty="0">
                <a:latin typeface="Times New Roman"/>
                <a:cs typeface="Times New Roman"/>
              </a:rPr>
              <a:t> </a:t>
            </a:r>
            <a:r>
              <a:rPr sz="3050" i="1" spc="-5" dirty="0">
                <a:latin typeface="Times New Roman"/>
                <a:cs typeface="Times New Roman"/>
              </a:rPr>
              <a:t>A</a:t>
            </a:r>
            <a:r>
              <a:rPr sz="3050" spc="-5" dirty="0">
                <a:latin typeface="Times New Roman"/>
                <a:cs typeface="Times New Roman"/>
              </a:rPr>
              <a:t>^</a:t>
            </a:r>
            <a:r>
              <a:rPr sz="3050" spc="-200" dirty="0">
                <a:latin typeface="Times New Roman"/>
                <a:cs typeface="Times New Roman"/>
              </a:rPr>
              <a:t> </a:t>
            </a:r>
            <a:r>
              <a:rPr sz="3050" i="1" spc="50" dirty="0">
                <a:latin typeface="Times New Roman"/>
                <a:cs typeface="Times New Roman"/>
              </a:rPr>
              <a:t>B</a:t>
            </a:r>
            <a:r>
              <a:rPr sz="3050" spc="50" dirty="0">
                <a:latin typeface="Times New Roman"/>
                <a:cs typeface="Times New Roman"/>
              </a:rPr>
              <a:t>)</a:t>
            </a:r>
            <a:r>
              <a:rPr sz="3050" spc="-65" dirty="0">
                <a:latin typeface="Times New Roman"/>
                <a:cs typeface="Times New Roman"/>
              </a:rPr>
              <a:t> </a:t>
            </a:r>
            <a:r>
              <a:rPr sz="3050" spc="10" dirty="0">
                <a:latin typeface="Symbol"/>
                <a:cs typeface="Symbol"/>
              </a:rPr>
              <a:t>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i="1" spc="50" dirty="0">
                <a:latin typeface="Times New Roman"/>
                <a:cs typeface="Times New Roman"/>
              </a:rPr>
              <a:t>P</a:t>
            </a:r>
            <a:r>
              <a:rPr sz="3050" spc="50" dirty="0">
                <a:latin typeface="Times New Roman"/>
                <a:cs typeface="Times New Roman"/>
              </a:rPr>
              <a:t>(</a:t>
            </a:r>
            <a:r>
              <a:rPr sz="3050" spc="-450" dirty="0">
                <a:latin typeface="Times New Roman"/>
                <a:cs typeface="Times New Roman"/>
              </a:rPr>
              <a:t> </a:t>
            </a:r>
            <a:r>
              <a:rPr sz="3050" i="1" spc="10" dirty="0">
                <a:latin typeface="Times New Roman"/>
                <a:cs typeface="Times New Roman"/>
              </a:rPr>
              <a:t>A</a:t>
            </a:r>
            <a:r>
              <a:rPr sz="3050" i="1" spc="-370" dirty="0">
                <a:latin typeface="Times New Roman"/>
                <a:cs typeface="Times New Roman"/>
              </a:rPr>
              <a:t> </a:t>
            </a:r>
            <a:r>
              <a:rPr sz="3050" spc="0" dirty="0">
                <a:latin typeface="Times New Roman"/>
                <a:cs typeface="Times New Roman"/>
              </a:rPr>
              <a:t>|</a:t>
            </a:r>
            <a:r>
              <a:rPr sz="3050" spc="-90" dirty="0">
                <a:latin typeface="Times New Roman"/>
                <a:cs typeface="Times New Roman"/>
              </a:rPr>
              <a:t> </a:t>
            </a:r>
            <a:r>
              <a:rPr sz="3050" i="1" spc="100" dirty="0">
                <a:latin typeface="Times New Roman"/>
                <a:cs typeface="Times New Roman"/>
              </a:rPr>
              <a:t>B</a:t>
            </a:r>
            <a:r>
              <a:rPr sz="3050" spc="100" dirty="0">
                <a:latin typeface="Times New Roman"/>
                <a:cs typeface="Times New Roman"/>
              </a:rPr>
              <a:t>)</a:t>
            </a:r>
            <a:r>
              <a:rPr sz="3050" i="1" spc="100" dirty="0">
                <a:latin typeface="Times New Roman"/>
                <a:cs typeface="Times New Roman"/>
              </a:rPr>
              <a:t>P</a:t>
            </a:r>
            <a:r>
              <a:rPr sz="3050" spc="100" dirty="0">
                <a:latin typeface="Times New Roman"/>
                <a:cs typeface="Times New Roman"/>
              </a:rPr>
              <a:t>(</a:t>
            </a:r>
            <a:r>
              <a:rPr sz="3050" i="1" spc="100" dirty="0">
                <a:latin typeface="Times New Roman"/>
                <a:cs typeface="Times New Roman"/>
              </a:rPr>
              <a:t>B</a:t>
            </a:r>
            <a:r>
              <a:rPr sz="3050" spc="10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For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sequences...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P(A,B,C,D) =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P(A)P(B|A)P(C|A,B)P(D|A,B,C)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0" dirty="0">
                <a:solidFill>
                  <a:srgbClr val="00B04F"/>
                </a:solidFill>
                <a:latin typeface="Arial"/>
                <a:cs typeface="Arial"/>
              </a:rPr>
              <a:t>In</a:t>
            </a:r>
            <a:r>
              <a:rPr sz="2800" i="1" spc="-4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B04F"/>
                </a:solidFill>
                <a:latin typeface="Arial"/>
                <a:cs typeface="Arial"/>
              </a:rPr>
              <a:t>general</a:t>
            </a:r>
            <a:endParaRPr sz="2800">
              <a:latin typeface="Arial"/>
              <a:cs typeface="Arial"/>
            </a:endParaRPr>
          </a:p>
          <a:p>
            <a:pPr marL="756285" marR="937260" lvl="1" indent="-286385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P(x</a:t>
            </a:r>
            <a:r>
              <a:rPr sz="2400" i="1" spc="-7" baseline="-20833" dirty="0">
                <a:latin typeface="Arial"/>
                <a:cs typeface="Arial"/>
              </a:rPr>
              <a:t>1</a:t>
            </a:r>
            <a:r>
              <a:rPr sz="2400" i="1" spc="-5" dirty="0">
                <a:latin typeface="Arial"/>
                <a:cs typeface="Arial"/>
              </a:rPr>
              <a:t>,x</a:t>
            </a:r>
            <a:r>
              <a:rPr sz="2400" i="1" spc="-7" baseline="-20833" dirty="0">
                <a:latin typeface="Arial"/>
                <a:cs typeface="Arial"/>
              </a:rPr>
              <a:t>2</a:t>
            </a:r>
            <a:r>
              <a:rPr sz="2400" i="1" spc="-5" dirty="0">
                <a:latin typeface="Arial"/>
                <a:cs typeface="Arial"/>
              </a:rPr>
              <a:t>,x</a:t>
            </a:r>
            <a:r>
              <a:rPr sz="2400" i="1" spc="-7" baseline="-20833" dirty="0">
                <a:latin typeface="Arial"/>
                <a:cs typeface="Arial"/>
              </a:rPr>
              <a:t>3</a:t>
            </a:r>
            <a:r>
              <a:rPr sz="2400" i="1" spc="-5" dirty="0">
                <a:latin typeface="Arial"/>
                <a:cs typeface="Arial"/>
              </a:rPr>
              <a:t>,…x</a:t>
            </a:r>
            <a:r>
              <a:rPr sz="2400" i="1" spc="-7" baseline="-20833" dirty="0">
                <a:latin typeface="Arial"/>
                <a:cs typeface="Arial"/>
              </a:rPr>
              <a:t>n</a:t>
            </a:r>
            <a:r>
              <a:rPr sz="2400" i="1" spc="-5" dirty="0">
                <a:latin typeface="Arial"/>
                <a:cs typeface="Arial"/>
              </a:rPr>
              <a:t>) =  P(x</a:t>
            </a:r>
            <a:r>
              <a:rPr sz="2400" i="1" spc="-7" baseline="-20833" dirty="0">
                <a:latin typeface="Arial"/>
                <a:cs typeface="Arial"/>
              </a:rPr>
              <a:t>1</a:t>
            </a:r>
            <a:r>
              <a:rPr sz="2400" i="1" spc="-5" dirty="0">
                <a:latin typeface="Arial"/>
                <a:cs typeface="Arial"/>
              </a:rPr>
              <a:t>)P(x</a:t>
            </a:r>
            <a:r>
              <a:rPr sz="2400" i="1" spc="-7" baseline="-20833" dirty="0">
                <a:latin typeface="Arial"/>
                <a:cs typeface="Arial"/>
              </a:rPr>
              <a:t>2</a:t>
            </a:r>
            <a:r>
              <a:rPr sz="2400" i="1" spc="-5" dirty="0">
                <a:latin typeface="Arial"/>
                <a:cs typeface="Arial"/>
              </a:rPr>
              <a:t>|x</a:t>
            </a:r>
            <a:r>
              <a:rPr sz="2400" i="1" spc="-7" baseline="-20833" dirty="0">
                <a:latin typeface="Arial"/>
                <a:cs typeface="Arial"/>
              </a:rPr>
              <a:t>1</a:t>
            </a:r>
            <a:r>
              <a:rPr sz="2400" i="1" spc="-5" dirty="0">
                <a:latin typeface="Arial"/>
                <a:cs typeface="Arial"/>
              </a:rPr>
              <a:t>)P(x</a:t>
            </a:r>
            <a:r>
              <a:rPr sz="2400" i="1" spc="-7" baseline="-20833" dirty="0">
                <a:latin typeface="Arial"/>
                <a:cs typeface="Arial"/>
              </a:rPr>
              <a:t>3</a:t>
            </a:r>
            <a:r>
              <a:rPr sz="2400" i="1" spc="-5" dirty="0">
                <a:latin typeface="Arial"/>
                <a:cs typeface="Arial"/>
              </a:rPr>
              <a:t>|x</a:t>
            </a:r>
            <a:r>
              <a:rPr sz="2400" i="1" spc="-7" baseline="-20833" dirty="0">
                <a:latin typeface="Arial"/>
                <a:cs typeface="Arial"/>
              </a:rPr>
              <a:t>1</a:t>
            </a:r>
            <a:r>
              <a:rPr sz="2400" i="1" spc="-5" dirty="0">
                <a:latin typeface="Arial"/>
                <a:cs typeface="Arial"/>
              </a:rPr>
              <a:t>,x</a:t>
            </a:r>
            <a:r>
              <a:rPr sz="2400" i="1" spc="-7" baseline="-20833" dirty="0">
                <a:latin typeface="Arial"/>
                <a:cs typeface="Arial"/>
              </a:rPr>
              <a:t>2</a:t>
            </a:r>
            <a:r>
              <a:rPr sz="2400" i="1" spc="-5" dirty="0">
                <a:latin typeface="Arial"/>
                <a:cs typeface="Arial"/>
              </a:rPr>
              <a:t>)…P(x</a:t>
            </a:r>
            <a:r>
              <a:rPr sz="2400" i="1" spc="-7" baseline="-20833" dirty="0">
                <a:latin typeface="Arial"/>
                <a:cs typeface="Arial"/>
              </a:rPr>
              <a:t>n</a:t>
            </a:r>
            <a:r>
              <a:rPr sz="2400" i="1" spc="-5" dirty="0">
                <a:latin typeface="Arial"/>
                <a:cs typeface="Arial"/>
              </a:rPr>
              <a:t>|x</a:t>
            </a:r>
            <a:r>
              <a:rPr sz="2400" i="1" spc="-7" baseline="-20833" dirty="0">
                <a:latin typeface="Arial"/>
                <a:cs typeface="Arial"/>
              </a:rPr>
              <a:t>1</a:t>
            </a:r>
            <a:r>
              <a:rPr sz="2400" i="1" spc="-5" dirty="0">
                <a:latin typeface="Arial"/>
                <a:cs typeface="Arial"/>
              </a:rPr>
              <a:t>…x</a:t>
            </a:r>
            <a:r>
              <a:rPr sz="2400" i="1" spc="-7" baseline="-20833" dirty="0">
                <a:latin typeface="Arial"/>
                <a:cs typeface="Arial"/>
              </a:rPr>
              <a:t>n-1</a:t>
            </a:r>
            <a:r>
              <a:rPr sz="2400" i="1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4980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Chain</a:t>
            </a:r>
            <a:r>
              <a:rPr spc="-55" dirty="0"/>
              <a:t> </a:t>
            </a:r>
            <a:r>
              <a:rPr spc="-5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2845310"/>
            <a:ext cx="4406900" cy="21177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i="1" spc="-5" dirty="0">
                <a:latin typeface="Arial"/>
                <a:cs typeface="Arial"/>
              </a:rPr>
              <a:t>P(its </a:t>
            </a:r>
            <a:r>
              <a:rPr sz="2400" i="1" dirty="0">
                <a:latin typeface="Arial"/>
                <a:cs typeface="Arial"/>
              </a:rPr>
              <a:t>water was </a:t>
            </a:r>
            <a:r>
              <a:rPr sz="2400" i="1" spc="-5" dirty="0">
                <a:latin typeface="Arial"/>
                <a:cs typeface="Arial"/>
              </a:rPr>
              <a:t>so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transparent)=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i="1" spc="-5" dirty="0">
                <a:solidFill>
                  <a:srgbClr val="A50020"/>
                </a:solidFill>
                <a:latin typeface="Arial"/>
                <a:cs typeface="Arial"/>
              </a:rPr>
              <a:t>P(its)*</a:t>
            </a:r>
            <a:endParaRPr sz="1800">
              <a:latin typeface="Arial"/>
              <a:cs typeface="Arial"/>
            </a:endParaRPr>
          </a:p>
          <a:p>
            <a:pPr marL="454659" marR="2233295" indent="-192405">
              <a:lnSpc>
                <a:spcPct val="120000"/>
              </a:lnSpc>
            </a:pPr>
            <a:r>
              <a:rPr sz="1800" i="1" spc="-5" dirty="0">
                <a:solidFill>
                  <a:srgbClr val="A50020"/>
                </a:solidFill>
                <a:latin typeface="Arial"/>
                <a:cs typeface="Arial"/>
              </a:rPr>
              <a:t>P(water|its)*  P(was|its</a:t>
            </a:r>
            <a:r>
              <a:rPr sz="1800" i="1" spc="-5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A50020"/>
                </a:solidFill>
                <a:latin typeface="Arial"/>
                <a:cs typeface="Arial"/>
              </a:rPr>
              <a:t>water)*</a:t>
            </a:r>
            <a:endParaRPr sz="1800">
              <a:latin typeface="Arial"/>
              <a:cs typeface="Arial"/>
            </a:endParaRPr>
          </a:p>
          <a:p>
            <a:pPr marL="835660" marR="417830" indent="-192405">
              <a:lnSpc>
                <a:spcPct val="120000"/>
              </a:lnSpc>
            </a:pPr>
            <a:r>
              <a:rPr sz="1800" i="1" spc="-5" dirty="0">
                <a:solidFill>
                  <a:srgbClr val="A50020"/>
                </a:solidFill>
                <a:latin typeface="Arial"/>
                <a:cs typeface="Arial"/>
              </a:rPr>
              <a:t>P(so|its water was)*  P(transparent|its water was</a:t>
            </a:r>
            <a:r>
              <a:rPr sz="1800" i="1" spc="-4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A50020"/>
                </a:solidFill>
                <a:latin typeface="Arial"/>
                <a:cs typeface="Arial"/>
              </a:rPr>
              <a:t>so)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1142999"/>
            <a:ext cx="6989064" cy="163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766" y="532892"/>
            <a:ext cx="20173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ahoma"/>
                <a:cs typeface="Tahoma"/>
              </a:rPr>
              <a:t>The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9821"/>
            <a:ext cx="8546465" cy="33940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dirty="0">
                <a:latin typeface="Tahoma"/>
                <a:cs typeface="Tahoma"/>
              </a:rPr>
              <a:t>Using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notion </a:t>
            </a:r>
            <a:r>
              <a:rPr sz="2400" spc="-5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word prediction </a:t>
            </a:r>
            <a:r>
              <a:rPr sz="2400" spc="-5" dirty="0">
                <a:latin typeface="Tahoma"/>
                <a:cs typeface="Tahoma"/>
              </a:rPr>
              <a:t>for processing</a:t>
            </a:r>
            <a:r>
              <a:rPr sz="2400" spc="8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language</a:t>
            </a:r>
            <a:endParaRPr sz="24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endParaRPr sz="2400">
              <a:latin typeface="Tahoma"/>
              <a:cs typeface="Tahoma"/>
            </a:endParaRPr>
          </a:p>
          <a:p>
            <a:pPr marL="469900" marR="3414395">
              <a:lnSpc>
                <a:spcPct val="120000"/>
              </a:lnSpc>
              <a:tabLst>
                <a:tab pos="3938270" algn="l"/>
              </a:tabLst>
            </a:pPr>
            <a:r>
              <a:rPr sz="2400" spc="-5" dirty="0">
                <a:latin typeface="Tahoma"/>
                <a:cs typeface="Tahoma"/>
              </a:rPr>
              <a:t>What </a:t>
            </a:r>
            <a:r>
              <a:rPr sz="2400" spc="-10" dirty="0">
                <a:latin typeface="Tahoma"/>
                <a:cs typeface="Tahoma"/>
              </a:rPr>
              <a:t>word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most </a:t>
            </a:r>
            <a:r>
              <a:rPr sz="2400" dirty="0">
                <a:latin typeface="Tahoma"/>
                <a:cs typeface="Tahoma"/>
              </a:rPr>
              <a:t>likely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follow: 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I’d </a:t>
            </a:r>
            <a:r>
              <a:rPr sz="2400" dirty="0">
                <a:solidFill>
                  <a:srgbClr val="0065FF"/>
                </a:solidFill>
                <a:latin typeface="Tahoma"/>
                <a:cs typeface="Tahoma"/>
              </a:rPr>
              <a:t>like </a:t>
            </a:r>
            <a:r>
              <a:rPr sz="2400" spc="-10" dirty="0">
                <a:solidFill>
                  <a:srgbClr val="0065FF"/>
                </a:solidFill>
                <a:latin typeface="Tahoma"/>
                <a:cs typeface="Tahoma"/>
              </a:rPr>
              <a:t>to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make</a:t>
            </a:r>
            <a:r>
              <a:rPr sz="2400" spc="25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5FF"/>
                </a:solidFill>
                <a:latin typeface="Tahoma"/>
                <a:cs typeface="Tahoma"/>
              </a:rPr>
              <a:t>a</a:t>
            </a:r>
            <a:r>
              <a:rPr sz="2400" spc="0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collect	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call</a:t>
            </a:r>
            <a:endParaRPr sz="2400">
              <a:latin typeface="Tahoma"/>
              <a:cs typeface="Tahoma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Using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probabilistic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models called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N-grams </a:t>
            </a:r>
            <a:r>
              <a:rPr sz="2400" spc="-10" dirty="0">
                <a:solidFill>
                  <a:srgbClr val="0065FF"/>
                </a:solidFill>
                <a:latin typeface="Tahoma"/>
                <a:cs typeface="Tahoma"/>
              </a:rPr>
              <a:t>to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predict the </a:t>
            </a:r>
            <a:r>
              <a:rPr sz="2400" dirty="0">
                <a:solidFill>
                  <a:srgbClr val="0065FF"/>
                </a:solidFill>
                <a:latin typeface="Tahoma"/>
                <a:cs typeface="Tahoma"/>
              </a:rPr>
              <a:t>next  </a:t>
            </a:r>
            <a:r>
              <a:rPr sz="2400" spc="-10" dirty="0">
                <a:solidFill>
                  <a:srgbClr val="0065FF"/>
                </a:solidFill>
                <a:latin typeface="Tahoma"/>
                <a:cs typeface="Tahoma"/>
              </a:rPr>
              <a:t>word </a:t>
            </a: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from the previous n-1</a:t>
            </a:r>
            <a:r>
              <a:rPr sz="2400" spc="0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65FF"/>
                </a:solidFill>
                <a:latin typeface="Tahoma"/>
                <a:cs typeface="Tahoma"/>
              </a:rPr>
              <a:t>words.</a:t>
            </a:r>
            <a:endParaRPr sz="2400">
              <a:latin typeface="Tahoma"/>
              <a:cs typeface="Tahoma"/>
            </a:endParaRPr>
          </a:p>
          <a:p>
            <a:pPr marL="356870" marR="690880" indent="-344170">
              <a:lnSpc>
                <a:spcPts val="2880"/>
              </a:lnSpc>
              <a:spcBef>
                <a:spcPts val="675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Computing the </a:t>
            </a:r>
            <a:r>
              <a:rPr sz="2400" spc="-10" dirty="0">
                <a:latin typeface="Tahoma"/>
                <a:cs typeface="Tahoma"/>
              </a:rPr>
              <a:t>probability </a:t>
            </a:r>
            <a:r>
              <a:rPr sz="2400" spc="-5" dirty="0">
                <a:latin typeface="Tahoma"/>
                <a:cs typeface="Tahoma"/>
              </a:rPr>
              <a:t>of the </a:t>
            </a:r>
            <a:r>
              <a:rPr sz="2400" dirty="0">
                <a:latin typeface="Tahoma"/>
                <a:cs typeface="Tahoma"/>
              </a:rPr>
              <a:t>next </a:t>
            </a:r>
            <a:r>
              <a:rPr sz="2400" spc="-10" dirty="0">
                <a:latin typeface="Tahoma"/>
                <a:cs typeface="Tahoma"/>
              </a:rPr>
              <a:t>word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0" dirty="0">
                <a:latin typeface="Tahoma"/>
                <a:cs typeface="Tahoma"/>
              </a:rPr>
              <a:t>related to  </a:t>
            </a:r>
            <a:r>
              <a:rPr sz="2400" spc="-5" dirty="0">
                <a:latin typeface="Tahoma"/>
                <a:cs typeface="Tahoma"/>
              </a:rPr>
              <a:t>computing </a:t>
            </a:r>
            <a:r>
              <a:rPr sz="2500" i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sz="2500" i="1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probability of </a:t>
            </a:r>
            <a:r>
              <a:rPr sz="2500" i="1" u="heavy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 sequence </a:t>
            </a:r>
            <a:r>
              <a:rPr sz="2500" i="1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500" i="1" u="heavy" spc="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500" i="1" u="heavy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words</a:t>
            </a:r>
            <a:r>
              <a:rPr sz="2400" spc="-5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800600"/>
            <a:ext cx="6172200" cy="475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791200"/>
            <a:ext cx="5638800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2800" y="5334000"/>
            <a:ext cx="5794375" cy="368935"/>
          </a:xfrm>
          <a:custGeom>
            <a:avLst/>
            <a:gdLst/>
            <a:ahLst/>
            <a:cxnLst/>
            <a:rect l="l" t="t" r="r" b="b"/>
            <a:pathLst>
              <a:path w="5794375" h="368935">
                <a:moveTo>
                  <a:pt x="0" y="0"/>
                </a:moveTo>
                <a:lnTo>
                  <a:pt x="0" y="368808"/>
                </a:lnTo>
                <a:lnTo>
                  <a:pt x="5794248" y="368808"/>
                </a:lnTo>
                <a:lnTo>
                  <a:pt x="5794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5181600"/>
            <a:ext cx="176784" cy="246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7522845" cy="368935"/>
          </a:xfrm>
          <a:custGeom>
            <a:avLst/>
            <a:gdLst/>
            <a:ahLst/>
            <a:cxnLst/>
            <a:rect l="l" t="t" r="r" b="b"/>
            <a:pathLst>
              <a:path w="7522845" h="368934">
                <a:moveTo>
                  <a:pt x="0" y="0"/>
                </a:moveTo>
                <a:lnTo>
                  <a:pt x="0" y="368808"/>
                </a:lnTo>
                <a:lnTo>
                  <a:pt x="7522464" y="368808"/>
                </a:lnTo>
                <a:lnTo>
                  <a:pt x="7522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" y="5363976"/>
            <a:ext cx="838517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22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9900"/>
                </a:solidFill>
                <a:latin typeface="Verdana"/>
                <a:cs typeface="Verdana"/>
              </a:rPr>
              <a:t>Has </a:t>
            </a:r>
            <a:r>
              <a:rPr sz="1800" dirty="0">
                <a:solidFill>
                  <a:srgbClr val="009900"/>
                </a:solidFill>
                <a:latin typeface="Verdana"/>
                <a:cs typeface="Verdana"/>
              </a:rPr>
              <a:t>a </a:t>
            </a:r>
            <a:r>
              <a:rPr sz="1800" spc="-10" dirty="0">
                <a:solidFill>
                  <a:srgbClr val="009900"/>
                </a:solidFill>
                <a:latin typeface="Verdana"/>
                <a:cs typeface="Verdana"/>
              </a:rPr>
              <a:t>non-zero </a:t>
            </a:r>
            <a:r>
              <a:rPr sz="1800" dirty="0">
                <a:solidFill>
                  <a:srgbClr val="009900"/>
                </a:solidFill>
                <a:latin typeface="Verdana"/>
                <a:cs typeface="Verdana"/>
              </a:rPr>
              <a:t>probability of </a:t>
            </a:r>
            <a:r>
              <a:rPr sz="1800" spc="-5" dirty="0">
                <a:solidFill>
                  <a:srgbClr val="009900"/>
                </a:solidFill>
                <a:latin typeface="Verdana"/>
                <a:cs typeface="Verdana"/>
              </a:rPr>
              <a:t>appearing </a:t>
            </a:r>
            <a:r>
              <a:rPr sz="1800" dirty="0">
                <a:solidFill>
                  <a:srgbClr val="009900"/>
                </a:solidFill>
                <a:latin typeface="Verdana"/>
                <a:cs typeface="Verdana"/>
              </a:rPr>
              <a:t>in a</a:t>
            </a:r>
            <a:r>
              <a:rPr sz="1800" spc="-8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9900"/>
                </a:solidFill>
                <a:latin typeface="Verdana"/>
                <a:cs typeface="Verdana"/>
              </a:rPr>
              <a:t>text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009900"/>
                </a:solidFill>
                <a:latin typeface="Verdana"/>
                <a:cs typeface="Verdana"/>
              </a:rPr>
              <a:t>The </a:t>
            </a:r>
            <a:r>
              <a:rPr sz="1800" spc="-5" dirty="0">
                <a:solidFill>
                  <a:srgbClr val="009900"/>
                </a:solidFill>
                <a:latin typeface="Verdana"/>
                <a:cs typeface="Verdana"/>
              </a:rPr>
              <a:t>same words </a:t>
            </a:r>
            <a:r>
              <a:rPr sz="1800" dirty="0">
                <a:solidFill>
                  <a:srgbClr val="009900"/>
                </a:solidFill>
                <a:latin typeface="Verdana"/>
                <a:cs typeface="Verdana"/>
              </a:rPr>
              <a:t>in a </a:t>
            </a:r>
            <a:r>
              <a:rPr sz="1800" spc="-5" dirty="0">
                <a:solidFill>
                  <a:srgbClr val="009900"/>
                </a:solidFill>
                <a:latin typeface="Verdana"/>
                <a:cs typeface="Verdana"/>
              </a:rPr>
              <a:t>different </a:t>
            </a:r>
            <a:r>
              <a:rPr sz="1800" dirty="0">
                <a:solidFill>
                  <a:srgbClr val="009900"/>
                </a:solidFill>
                <a:latin typeface="Verdana"/>
                <a:cs typeface="Verdana"/>
              </a:rPr>
              <a:t>order </a:t>
            </a:r>
            <a:r>
              <a:rPr sz="1800" spc="-20" dirty="0">
                <a:solidFill>
                  <a:srgbClr val="009900"/>
                </a:solidFill>
                <a:latin typeface="Verdana"/>
                <a:cs typeface="Verdana"/>
              </a:rPr>
              <a:t>have </a:t>
            </a:r>
            <a:r>
              <a:rPr sz="1800" dirty="0">
                <a:solidFill>
                  <a:srgbClr val="009900"/>
                </a:solidFill>
                <a:latin typeface="Verdana"/>
                <a:cs typeface="Verdana"/>
              </a:rPr>
              <a:t>a </a:t>
            </a:r>
            <a:r>
              <a:rPr sz="1800" spc="-10" dirty="0">
                <a:solidFill>
                  <a:srgbClr val="009900"/>
                </a:solidFill>
                <a:latin typeface="Verdana"/>
                <a:cs typeface="Verdana"/>
              </a:rPr>
              <a:t>very </a:t>
            </a:r>
            <a:r>
              <a:rPr sz="1800" dirty="0">
                <a:solidFill>
                  <a:srgbClr val="009900"/>
                </a:solidFill>
                <a:latin typeface="Verdana"/>
                <a:cs typeface="Verdana"/>
              </a:rPr>
              <a:t>low</a:t>
            </a:r>
            <a:r>
              <a:rPr sz="1800" spc="60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9900"/>
                </a:solidFill>
                <a:latin typeface="Verdana"/>
                <a:cs typeface="Verdana"/>
              </a:rPr>
              <a:t>probability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0" y="6096000"/>
            <a:ext cx="323215" cy="253365"/>
          </a:xfrm>
          <a:custGeom>
            <a:avLst/>
            <a:gdLst/>
            <a:ahLst/>
            <a:cxnLst/>
            <a:rect l="l" t="t" r="r" b="b"/>
            <a:pathLst>
              <a:path w="323214" h="253364">
                <a:moveTo>
                  <a:pt x="188976" y="36576"/>
                </a:moveTo>
                <a:lnTo>
                  <a:pt x="0" y="0"/>
                </a:lnTo>
                <a:lnTo>
                  <a:pt x="88392" y="173736"/>
                </a:lnTo>
                <a:lnTo>
                  <a:pt x="97536" y="161266"/>
                </a:lnTo>
                <a:lnTo>
                  <a:pt x="97536" y="109728"/>
                </a:lnTo>
                <a:lnTo>
                  <a:pt x="134112" y="64008"/>
                </a:lnTo>
                <a:lnTo>
                  <a:pt x="156444" y="80937"/>
                </a:lnTo>
                <a:lnTo>
                  <a:pt x="188976" y="36576"/>
                </a:lnTo>
                <a:close/>
              </a:path>
              <a:path w="323214" h="253364">
                <a:moveTo>
                  <a:pt x="156444" y="80937"/>
                </a:moveTo>
                <a:lnTo>
                  <a:pt x="134112" y="64008"/>
                </a:lnTo>
                <a:lnTo>
                  <a:pt x="97536" y="109728"/>
                </a:lnTo>
                <a:lnTo>
                  <a:pt x="121965" y="127953"/>
                </a:lnTo>
                <a:lnTo>
                  <a:pt x="156444" y="80937"/>
                </a:lnTo>
                <a:close/>
              </a:path>
              <a:path w="323214" h="253364">
                <a:moveTo>
                  <a:pt x="121965" y="127953"/>
                </a:moveTo>
                <a:lnTo>
                  <a:pt x="97536" y="109728"/>
                </a:lnTo>
                <a:lnTo>
                  <a:pt x="97536" y="161266"/>
                </a:lnTo>
                <a:lnTo>
                  <a:pt x="121965" y="127953"/>
                </a:lnTo>
                <a:close/>
              </a:path>
              <a:path w="323214" h="253364">
                <a:moveTo>
                  <a:pt x="323088" y="207264"/>
                </a:moveTo>
                <a:lnTo>
                  <a:pt x="156444" y="80937"/>
                </a:lnTo>
                <a:lnTo>
                  <a:pt x="121965" y="127953"/>
                </a:lnTo>
                <a:lnTo>
                  <a:pt x="289560" y="252984"/>
                </a:lnTo>
                <a:lnTo>
                  <a:pt x="323088" y="207264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74671" y="7145678"/>
            <a:ext cx="1907539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spc="-5" dirty="0">
                <a:solidFill>
                  <a:srgbClr val="969696"/>
                </a:solidFill>
                <a:latin typeface="Arial"/>
                <a:cs typeface="Arial"/>
              </a:rPr>
              <a:t>Copyright 2003 by Dan</a:t>
            </a:r>
            <a:r>
              <a:rPr sz="1000" spc="-100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spc="0" dirty="0">
                <a:solidFill>
                  <a:srgbClr val="969696"/>
                </a:solidFill>
                <a:latin typeface="Arial"/>
                <a:cs typeface="Arial"/>
              </a:rPr>
              <a:t>Moldovan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14263" y="7145678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1488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Unfortunately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2282445"/>
            <a:ext cx="7388225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There are still a lot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possible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sentences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In </a:t>
            </a:r>
            <a:r>
              <a:rPr sz="2400" i="1" spc="-5" dirty="0">
                <a:latin typeface="Arial"/>
                <a:cs typeface="Arial"/>
              </a:rPr>
              <a:t>general, </a:t>
            </a:r>
            <a:r>
              <a:rPr sz="2400" i="1" spc="-15" dirty="0">
                <a:latin typeface="Arial"/>
                <a:cs typeface="Arial"/>
              </a:rPr>
              <a:t>we’ll </a:t>
            </a:r>
            <a:r>
              <a:rPr sz="2400" i="1" spc="-5" dirty="0">
                <a:latin typeface="Arial"/>
                <a:cs typeface="Arial"/>
              </a:rPr>
              <a:t>never be able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get enough data </a:t>
            </a:r>
            <a:r>
              <a:rPr sz="2400" i="1" dirty="0">
                <a:latin typeface="Arial"/>
                <a:cs typeface="Arial"/>
              </a:rPr>
              <a:t>to  </a:t>
            </a:r>
            <a:r>
              <a:rPr sz="2400" i="1" spc="-10" dirty="0">
                <a:latin typeface="Arial"/>
                <a:cs typeface="Arial"/>
              </a:rPr>
              <a:t>compute </a:t>
            </a:r>
            <a:r>
              <a:rPr sz="2400" i="1" spc="-5" dirty="0">
                <a:latin typeface="Arial"/>
                <a:cs typeface="Arial"/>
              </a:rPr>
              <a:t>the statistics </a:t>
            </a:r>
            <a:r>
              <a:rPr sz="2400" i="1" dirty="0">
                <a:latin typeface="Arial"/>
                <a:cs typeface="Arial"/>
              </a:rPr>
              <a:t>for </a:t>
            </a:r>
            <a:r>
              <a:rPr sz="2400" i="1" spc="-5" dirty="0">
                <a:latin typeface="Arial"/>
                <a:cs typeface="Arial"/>
              </a:rPr>
              <a:t>those longer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prefixes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10" dirty="0">
                <a:latin typeface="Arial"/>
                <a:cs typeface="Arial"/>
              </a:rPr>
              <a:t>Same </a:t>
            </a:r>
            <a:r>
              <a:rPr sz="2400" i="1" spc="-5" dirty="0">
                <a:latin typeface="Arial"/>
                <a:cs typeface="Arial"/>
              </a:rPr>
              <a:t>problem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had </a:t>
            </a:r>
            <a:r>
              <a:rPr sz="2400" i="1" dirty="0">
                <a:latin typeface="Arial"/>
                <a:cs typeface="Arial"/>
              </a:rPr>
              <a:t>for </a:t>
            </a:r>
            <a:r>
              <a:rPr sz="2400" i="1" spc="-5" dirty="0">
                <a:latin typeface="Arial"/>
                <a:cs typeface="Arial"/>
              </a:rPr>
              <a:t>the strings themselves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42475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Independence</a:t>
            </a:r>
            <a:r>
              <a:rPr spc="-75" dirty="0"/>
              <a:t> </a:t>
            </a:r>
            <a:r>
              <a:rPr dirty="0"/>
              <a:t>Assumption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093724"/>
            <a:ext cx="7978775" cy="30251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Make the </a:t>
            </a:r>
            <a:r>
              <a:rPr sz="2400" i="1" spc="-10" dirty="0">
                <a:latin typeface="Arial"/>
                <a:cs typeface="Arial"/>
              </a:rPr>
              <a:t>simplifying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assumption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735"/>
              </a:lnSpc>
              <a:spcBef>
                <a:spcPts val="2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P(lizard|the,other,day,I,was,walking,along,and,saw,a)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735"/>
              </a:lnSpc>
            </a:pPr>
            <a:r>
              <a:rPr sz="2400" i="1" dirty="0">
                <a:solidFill>
                  <a:srgbClr val="A50020"/>
                </a:solidFill>
                <a:latin typeface="Arial"/>
                <a:cs typeface="Arial"/>
              </a:rPr>
              <a:t>=</a:t>
            </a:r>
            <a:r>
              <a:rPr sz="2400" i="1" spc="-3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A50020"/>
                </a:solidFill>
                <a:latin typeface="Arial"/>
                <a:cs typeface="Arial"/>
              </a:rPr>
              <a:t>P(lizard|a)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Or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maybe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735"/>
              </a:lnSpc>
              <a:spcBef>
                <a:spcPts val="2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P(lizard|the,other,day,I,was,walking,along,and,saw,a)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735"/>
              </a:lnSpc>
            </a:pPr>
            <a:r>
              <a:rPr sz="2400" i="1" dirty="0">
                <a:solidFill>
                  <a:srgbClr val="A50020"/>
                </a:solidFill>
                <a:latin typeface="Arial"/>
                <a:cs typeface="Arial"/>
              </a:rPr>
              <a:t>=</a:t>
            </a:r>
            <a:r>
              <a:rPr sz="2400" i="1" spc="-3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A50020"/>
                </a:solidFill>
                <a:latin typeface="Arial"/>
                <a:cs typeface="Arial"/>
              </a:rPr>
              <a:t>P(lizard|saw,a)</a:t>
            </a:r>
            <a:endParaRPr sz="2400">
              <a:latin typeface="Arial"/>
              <a:cs typeface="Arial"/>
            </a:endParaRPr>
          </a:p>
          <a:p>
            <a:pPr marL="356870" marR="276860" indent="-34417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That is, the probability in question is independent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its  earlier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history.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42475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Independence</a:t>
            </a:r>
            <a:r>
              <a:rPr spc="-75" dirty="0"/>
              <a:t> </a:t>
            </a:r>
            <a:r>
              <a:rPr dirty="0"/>
              <a:t>Assumption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654557"/>
            <a:ext cx="8017509" cy="12217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5080" indent="-344170" algn="just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This </a:t>
            </a:r>
            <a:r>
              <a:rPr sz="2800" i="1" dirty="0">
                <a:latin typeface="Arial"/>
                <a:cs typeface="Arial"/>
              </a:rPr>
              <a:t>particular kind of independence assumption  is called a </a:t>
            </a:r>
            <a:r>
              <a:rPr sz="2800" i="1" spc="-5" dirty="0">
                <a:latin typeface="Arial"/>
                <a:cs typeface="Arial"/>
              </a:rPr>
              <a:t>Markov </a:t>
            </a:r>
            <a:r>
              <a:rPr sz="2800" i="1" dirty="0">
                <a:latin typeface="Arial"/>
                <a:cs typeface="Arial"/>
              </a:rPr>
              <a:t>assumption after the Russian  mathematician Andrei</a:t>
            </a:r>
            <a:r>
              <a:rPr sz="2800" i="1" spc="-5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Markov.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2971800"/>
            <a:ext cx="1770888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3048000"/>
            <a:ext cx="2026920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41" y="2386077"/>
            <a:ext cx="733044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B04F"/>
                </a:solidFill>
                <a:latin typeface="Arial"/>
                <a:cs typeface="Arial"/>
              </a:rPr>
              <a:t>So </a:t>
            </a:r>
            <a:r>
              <a:rPr sz="2400" spc="0" dirty="0">
                <a:solidFill>
                  <a:srgbClr val="00B04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00B04F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00B04F"/>
                </a:solidFill>
                <a:latin typeface="Arial"/>
                <a:cs typeface="Arial"/>
              </a:rPr>
              <a:t>component </a:t>
            </a:r>
            <a:r>
              <a:rPr sz="2400" spc="-5" dirty="0">
                <a:solidFill>
                  <a:srgbClr val="00B04F"/>
                </a:solidFill>
                <a:latin typeface="Arial"/>
                <a:cs typeface="Arial"/>
              </a:rPr>
              <a:t>in the product replace </a:t>
            </a:r>
            <a:r>
              <a:rPr sz="2400" spc="-10" dirty="0">
                <a:solidFill>
                  <a:srgbClr val="00B04F"/>
                </a:solidFill>
                <a:latin typeface="Arial"/>
                <a:cs typeface="Arial"/>
              </a:rPr>
              <a:t>with </a:t>
            </a:r>
            <a:r>
              <a:rPr sz="2400" spc="-5" dirty="0">
                <a:solidFill>
                  <a:srgbClr val="00B04F"/>
                </a:solidFill>
                <a:latin typeface="Arial"/>
                <a:cs typeface="Arial"/>
              </a:rPr>
              <a:t>the  approximation (assuming a </a:t>
            </a:r>
            <a:r>
              <a:rPr sz="2400" dirty="0">
                <a:solidFill>
                  <a:srgbClr val="00B04F"/>
                </a:solidFill>
                <a:latin typeface="Arial"/>
                <a:cs typeface="Arial"/>
              </a:rPr>
              <a:t>prefix of</a:t>
            </a:r>
            <a:r>
              <a:rPr sz="2400" spc="-10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B04F"/>
                </a:solidFill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  <a:p>
            <a:pPr marL="619125">
              <a:lnSpc>
                <a:spcPts val="3979"/>
              </a:lnSpc>
              <a:spcBef>
                <a:spcPts val="1775"/>
              </a:spcBef>
              <a:tabLst>
                <a:tab pos="1825625" algn="l"/>
                <a:tab pos="4886325" algn="l"/>
                <a:tab pos="6452870" algn="l"/>
              </a:tabLst>
            </a:pPr>
            <a:r>
              <a:rPr sz="4250" i="1" spc="85" dirty="0">
                <a:latin typeface="Times New Roman"/>
                <a:cs typeface="Times New Roman"/>
              </a:rPr>
              <a:t>P</a:t>
            </a:r>
            <a:r>
              <a:rPr sz="4250" spc="85" dirty="0">
                <a:latin typeface="Times New Roman"/>
                <a:cs typeface="Times New Roman"/>
              </a:rPr>
              <a:t>(</a:t>
            </a:r>
            <a:r>
              <a:rPr sz="4250" i="1" spc="85" dirty="0">
                <a:latin typeface="Times New Roman"/>
                <a:cs typeface="Times New Roman"/>
              </a:rPr>
              <a:t>w</a:t>
            </a:r>
            <a:r>
              <a:rPr sz="2450" i="1" spc="85" dirty="0">
                <a:latin typeface="Times New Roman"/>
                <a:cs typeface="Times New Roman"/>
              </a:rPr>
              <a:t>n	</a:t>
            </a:r>
            <a:r>
              <a:rPr sz="4250" dirty="0">
                <a:latin typeface="Times New Roman"/>
                <a:cs typeface="Times New Roman"/>
              </a:rPr>
              <a:t>| </a:t>
            </a:r>
            <a:r>
              <a:rPr sz="4250" i="1" spc="105" dirty="0">
                <a:latin typeface="Times New Roman"/>
                <a:cs typeface="Times New Roman"/>
              </a:rPr>
              <a:t>w</a:t>
            </a:r>
            <a:r>
              <a:rPr sz="3675" i="1" spc="157" baseline="43083" dirty="0">
                <a:latin typeface="Times New Roman"/>
                <a:cs typeface="Times New Roman"/>
              </a:rPr>
              <a:t>n</a:t>
            </a:r>
            <a:r>
              <a:rPr sz="3675" spc="157" baseline="43083" dirty="0">
                <a:latin typeface="Symbol"/>
                <a:cs typeface="Symbol"/>
              </a:rPr>
              <a:t></a:t>
            </a:r>
            <a:r>
              <a:rPr sz="3675" spc="157" baseline="43083" dirty="0">
                <a:latin typeface="Times New Roman"/>
                <a:cs typeface="Times New Roman"/>
              </a:rPr>
              <a:t>1</a:t>
            </a:r>
            <a:r>
              <a:rPr sz="4250" spc="105" dirty="0">
                <a:latin typeface="Times New Roman"/>
                <a:cs typeface="Times New Roman"/>
              </a:rPr>
              <a:t>)</a:t>
            </a:r>
            <a:r>
              <a:rPr sz="4250" spc="-335" dirty="0">
                <a:latin typeface="Times New Roman"/>
                <a:cs typeface="Times New Roman"/>
              </a:rPr>
              <a:t> </a:t>
            </a:r>
            <a:r>
              <a:rPr sz="4250" spc="0" dirty="0">
                <a:latin typeface="Symbol"/>
                <a:cs typeface="Symbol"/>
              </a:rPr>
              <a:t></a:t>
            </a:r>
            <a:r>
              <a:rPr sz="4250" spc="-65" dirty="0">
                <a:latin typeface="Times New Roman"/>
                <a:cs typeface="Times New Roman"/>
              </a:rPr>
              <a:t> </a:t>
            </a:r>
            <a:r>
              <a:rPr sz="4250" i="1" spc="85" dirty="0">
                <a:latin typeface="Times New Roman"/>
                <a:cs typeface="Times New Roman"/>
              </a:rPr>
              <a:t>P</a:t>
            </a:r>
            <a:r>
              <a:rPr sz="4250" spc="85" dirty="0">
                <a:latin typeface="Times New Roman"/>
                <a:cs typeface="Times New Roman"/>
              </a:rPr>
              <a:t>(</a:t>
            </a:r>
            <a:r>
              <a:rPr sz="4250" i="1" spc="85" dirty="0">
                <a:latin typeface="Times New Roman"/>
                <a:cs typeface="Times New Roman"/>
              </a:rPr>
              <a:t>w</a:t>
            </a:r>
            <a:r>
              <a:rPr sz="2450" i="1" spc="85" dirty="0">
                <a:latin typeface="Times New Roman"/>
                <a:cs typeface="Times New Roman"/>
              </a:rPr>
              <a:t>n	</a:t>
            </a:r>
            <a:r>
              <a:rPr sz="4250" dirty="0">
                <a:latin typeface="Times New Roman"/>
                <a:cs typeface="Times New Roman"/>
              </a:rPr>
              <a:t>|</a:t>
            </a:r>
            <a:r>
              <a:rPr sz="4250" spc="-335" dirty="0">
                <a:latin typeface="Times New Roman"/>
                <a:cs typeface="Times New Roman"/>
              </a:rPr>
              <a:t> </a:t>
            </a:r>
            <a:r>
              <a:rPr sz="4250" i="1" spc="100" dirty="0">
                <a:latin typeface="Times New Roman"/>
                <a:cs typeface="Times New Roman"/>
              </a:rPr>
              <a:t>w</a:t>
            </a:r>
            <a:r>
              <a:rPr sz="3675" i="1" spc="150" baseline="43083" dirty="0">
                <a:latin typeface="Times New Roman"/>
                <a:cs typeface="Times New Roman"/>
              </a:rPr>
              <a:t>n</a:t>
            </a:r>
            <a:r>
              <a:rPr sz="3675" spc="150" baseline="43083" dirty="0">
                <a:latin typeface="Symbol"/>
                <a:cs typeface="Symbol"/>
              </a:rPr>
              <a:t></a:t>
            </a:r>
            <a:r>
              <a:rPr sz="3675" spc="150" baseline="43083" dirty="0">
                <a:latin typeface="Times New Roman"/>
                <a:cs typeface="Times New Roman"/>
              </a:rPr>
              <a:t>1	</a:t>
            </a:r>
            <a:r>
              <a:rPr sz="4250" spc="0" dirty="0">
                <a:latin typeface="Times New Roman"/>
                <a:cs typeface="Times New Roman"/>
              </a:rPr>
              <a:t>)</a:t>
            </a:r>
            <a:endParaRPr sz="4250">
              <a:latin typeface="Times New Roman"/>
              <a:cs typeface="Times New Roman"/>
            </a:endParaRPr>
          </a:p>
          <a:p>
            <a:pPr marL="2362200">
              <a:lnSpc>
                <a:spcPts val="1820"/>
              </a:lnSpc>
              <a:tabLst>
                <a:tab pos="5467985" algn="l"/>
              </a:tabLst>
            </a:pPr>
            <a:r>
              <a:rPr sz="2450" spc="10" dirty="0">
                <a:latin typeface="Times New Roman"/>
                <a:cs typeface="Times New Roman"/>
              </a:rPr>
              <a:t>1	</a:t>
            </a:r>
            <a:r>
              <a:rPr sz="2450" i="1" spc="100" dirty="0">
                <a:latin typeface="Times New Roman"/>
                <a:cs typeface="Times New Roman"/>
              </a:rPr>
              <a:t>n</a:t>
            </a:r>
            <a:r>
              <a:rPr sz="2450" spc="100" dirty="0">
                <a:latin typeface="Symbol"/>
                <a:cs typeface="Symbol"/>
              </a:rPr>
              <a:t></a:t>
            </a:r>
            <a:r>
              <a:rPr sz="2450" spc="-425" dirty="0">
                <a:latin typeface="Times New Roman"/>
                <a:cs typeface="Times New Roman"/>
              </a:rPr>
              <a:t> </a:t>
            </a:r>
            <a:r>
              <a:rPr sz="2450" i="1" spc="25" dirty="0">
                <a:latin typeface="Times New Roman"/>
                <a:cs typeface="Times New Roman"/>
              </a:rPr>
              <a:t>N</a:t>
            </a:r>
            <a:r>
              <a:rPr sz="2450" i="1" spc="-225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Symbol"/>
                <a:cs typeface="Symbol"/>
              </a:rPr>
              <a:t></a:t>
            </a:r>
            <a:r>
              <a:rPr sz="2450" spc="-5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1070"/>
              </a:spcBef>
            </a:pP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Bigram version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40" y="563372"/>
            <a:ext cx="31559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Markov</a:t>
            </a:r>
            <a:r>
              <a:rPr spc="-75" dirty="0"/>
              <a:t> </a:t>
            </a:r>
            <a:r>
              <a:rPr dirty="0"/>
              <a:t>Assumption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0693" y="4941065"/>
            <a:ext cx="4069079" cy="764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979"/>
              </a:lnSpc>
              <a:spcBef>
                <a:spcPts val="114"/>
              </a:spcBef>
              <a:tabLst>
                <a:tab pos="1286510" algn="l"/>
              </a:tabLst>
            </a:pPr>
            <a:r>
              <a:rPr sz="4250" i="1" spc="110" dirty="0">
                <a:latin typeface="Times New Roman"/>
                <a:cs typeface="Times New Roman"/>
              </a:rPr>
              <a:t>P</a:t>
            </a:r>
            <a:r>
              <a:rPr sz="4250" spc="110" dirty="0">
                <a:latin typeface="Times New Roman"/>
                <a:cs typeface="Times New Roman"/>
              </a:rPr>
              <a:t>(</a:t>
            </a:r>
            <a:r>
              <a:rPr sz="4250" i="1" spc="110" dirty="0">
                <a:latin typeface="Times New Roman"/>
                <a:cs typeface="Times New Roman"/>
              </a:rPr>
              <a:t>w	</a:t>
            </a:r>
            <a:r>
              <a:rPr sz="4250" dirty="0">
                <a:latin typeface="Times New Roman"/>
                <a:cs typeface="Times New Roman"/>
              </a:rPr>
              <a:t>| </a:t>
            </a:r>
            <a:r>
              <a:rPr sz="4250" i="1" spc="105" dirty="0">
                <a:latin typeface="Times New Roman"/>
                <a:cs typeface="Times New Roman"/>
              </a:rPr>
              <a:t>w</a:t>
            </a:r>
            <a:r>
              <a:rPr sz="3675" i="1" spc="157" baseline="43083" dirty="0">
                <a:latin typeface="Times New Roman"/>
                <a:cs typeface="Times New Roman"/>
              </a:rPr>
              <a:t>n</a:t>
            </a:r>
            <a:r>
              <a:rPr sz="3675" spc="157" baseline="43083" dirty="0">
                <a:latin typeface="Symbol"/>
                <a:cs typeface="Symbol"/>
              </a:rPr>
              <a:t></a:t>
            </a:r>
            <a:r>
              <a:rPr sz="3675" spc="157" baseline="43083" dirty="0">
                <a:latin typeface="Times New Roman"/>
                <a:cs typeface="Times New Roman"/>
              </a:rPr>
              <a:t>1</a:t>
            </a:r>
            <a:r>
              <a:rPr sz="4250" spc="105" dirty="0">
                <a:latin typeface="Times New Roman"/>
                <a:cs typeface="Times New Roman"/>
              </a:rPr>
              <a:t>) </a:t>
            </a:r>
            <a:r>
              <a:rPr sz="4250" spc="0" dirty="0">
                <a:latin typeface="Symbol"/>
                <a:cs typeface="Symbol"/>
              </a:rPr>
              <a:t></a:t>
            </a:r>
            <a:r>
              <a:rPr sz="4250" spc="-600" dirty="0">
                <a:latin typeface="Times New Roman"/>
                <a:cs typeface="Times New Roman"/>
              </a:rPr>
              <a:t> </a:t>
            </a:r>
            <a:r>
              <a:rPr sz="4250" i="1" spc="114" dirty="0">
                <a:latin typeface="Times New Roman"/>
                <a:cs typeface="Times New Roman"/>
              </a:rPr>
              <a:t>P</a:t>
            </a:r>
            <a:r>
              <a:rPr sz="4250" spc="114" dirty="0">
                <a:latin typeface="Times New Roman"/>
                <a:cs typeface="Times New Roman"/>
              </a:rPr>
              <a:t>(</a:t>
            </a:r>
            <a:r>
              <a:rPr sz="4250" i="1" spc="114" dirty="0">
                <a:latin typeface="Times New Roman"/>
                <a:cs typeface="Times New Roman"/>
              </a:rPr>
              <a:t>w</a:t>
            </a:r>
            <a:endParaRPr sz="4250">
              <a:latin typeface="Times New Roman"/>
              <a:cs typeface="Times New Roman"/>
            </a:endParaRPr>
          </a:p>
          <a:p>
            <a:pPr marL="948055">
              <a:lnSpc>
                <a:spcPts val="1820"/>
              </a:lnSpc>
              <a:tabLst>
                <a:tab pos="1823085" algn="l"/>
              </a:tabLst>
            </a:pPr>
            <a:r>
              <a:rPr sz="2450" i="1" spc="10" dirty="0">
                <a:latin typeface="Times New Roman"/>
                <a:cs typeface="Times New Roman"/>
              </a:rPr>
              <a:t>n	</a:t>
            </a:r>
            <a:r>
              <a:rPr sz="2450" spc="1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3680" y="5300919"/>
            <a:ext cx="18351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10" dirty="0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4177" y="5300919"/>
            <a:ext cx="51879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180" dirty="0">
                <a:latin typeface="Times New Roman"/>
                <a:cs typeface="Times New Roman"/>
              </a:rPr>
              <a:t>n</a:t>
            </a:r>
            <a:r>
              <a:rPr sz="2450" spc="-125" dirty="0">
                <a:latin typeface="Symbol"/>
                <a:cs typeface="Symbol"/>
              </a:rPr>
              <a:t></a:t>
            </a:r>
            <a:r>
              <a:rPr sz="2450" spc="1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2009" y="4941065"/>
            <a:ext cx="130365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09345" algn="l"/>
              </a:tabLst>
            </a:pPr>
            <a:r>
              <a:rPr sz="4250" dirty="0">
                <a:latin typeface="Times New Roman"/>
                <a:cs typeface="Times New Roman"/>
              </a:rPr>
              <a:t>|</a:t>
            </a:r>
            <a:r>
              <a:rPr sz="4250" spc="-335" dirty="0">
                <a:latin typeface="Times New Roman"/>
                <a:cs typeface="Times New Roman"/>
              </a:rPr>
              <a:t> </a:t>
            </a:r>
            <a:r>
              <a:rPr sz="4250" i="1" spc="5" dirty="0">
                <a:latin typeface="Times New Roman"/>
                <a:cs typeface="Times New Roman"/>
              </a:rPr>
              <a:t>w</a:t>
            </a:r>
            <a:r>
              <a:rPr sz="4250" i="1" dirty="0">
                <a:latin typeface="Times New Roman"/>
                <a:cs typeface="Times New Roman"/>
              </a:rPr>
              <a:t>	</a:t>
            </a:r>
            <a:r>
              <a:rPr sz="4250" spc="0" dirty="0">
                <a:latin typeface="Times New Roman"/>
                <a:cs typeface="Times New Roman"/>
              </a:rPr>
              <a:t>)</a:t>
            </a:r>
            <a:endParaRPr sz="4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7548"/>
            <a:ext cx="49530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Estimating Bigram</a:t>
            </a:r>
            <a:r>
              <a:rPr spc="-120" dirty="0"/>
              <a:t> </a:t>
            </a:r>
            <a:r>
              <a:rPr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2002029"/>
            <a:ext cx="68776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The Maximum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Likelihood Estimate</a:t>
            </a:r>
            <a:r>
              <a:rPr sz="2800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Arial"/>
                <a:cs typeface="Arial"/>
              </a:rPr>
              <a:t>(MLE)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3029" y="3889313"/>
            <a:ext cx="11303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0" dirty="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293" y="3531364"/>
            <a:ext cx="1764664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91895" algn="l"/>
              </a:tabLst>
            </a:pPr>
            <a:r>
              <a:rPr sz="4200" i="1" spc="130" dirty="0">
                <a:latin typeface="Times New Roman"/>
                <a:cs typeface="Times New Roman"/>
              </a:rPr>
              <a:t>P</a:t>
            </a:r>
            <a:r>
              <a:rPr sz="4200" spc="130" dirty="0">
                <a:latin typeface="Times New Roman"/>
                <a:cs typeface="Times New Roman"/>
              </a:rPr>
              <a:t>(</a:t>
            </a:r>
            <a:r>
              <a:rPr sz="4200" i="1" spc="130" dirty="0">
                <a:latin typeface="Times New Roman"/>
                <a:cs typeface="Times New Roman"/>
              </a:rPr>
              <a:t>w	</a:t>
            </a:r>
            <a:r>
              <a:rPr sz="4200" spc="0" dirty="0">
                <a:latin typeface="Times New Roman"/>
                <a:cs typeface="Times New Roman"/>
              </a:rPr>
              <a:t>|</a:t>
            </a:r>
            <a:r>
              <a:rPr sz="4200" spc="-405" dirty="0">
                <a:latin typeface="Times New Roman"/>
                <a:cs typeface="Times New Roman"/>
              </a:rPr>
              <a:t> </a:t>
            </a:r>
            <a:r>
              <a:rPr sz="4200" i="1" spc="15" dirty="0">
                <a:latin typeface="Times New Roman"/>
                <a:cs typeface="Times New Roman"/>
              </a:rPr>
              <a:t>w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9038" y="3889313"/>
            <a:ext cx="429259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30" dirty="0">
                <a:latin typeface="Times New Roman"/>
                <a:cs typeface="Times New Roman"/>
              </a:rPr>
              <a:t>i</a:t>
            </a:r>
            <a:r>
              <a:rPr sz="2450" spc="-125" dirty="0">
                <a:latin typeface="Symbol"/>
                <a:cs typeface="Symbol"/>
              </a:rPr>
              <a:t></a:t>
            </a:r>
            <a:r>
              <a:rPr sz="2450" spc="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9662" y="3196084"/>
            <a:ext cx="3831590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spc="0" baseline="-35052" dirty="0">
                <a:latin typeface="Times New Roman"/>
                <a:cs typeface="Times New Roman"/>
              </a:rPr>
              <a:t>) </a:t>
            </a:r>
            <a:r>
              <a:rPr sz="6300" spc="15" baseline="-35052" dirty="0">
                <a:latin typeface="Symbol"/>
                <a:cs typeface="Symbol"/>
              </a:rPr>
              <a:t></a:t>
            </a:r>
            <a:r>
              <a:rPr sz="6300" spc="15" baseline="-35052" dirty="0">
                <a:latin typeface="Times New Roman"/>
                <a:cs typeface="Times New Roman"/>
              </a:rPr>
              <a:t> </a:t>
            </a:r>
            <a:r>
              <a:rPr sz="4200" i="1" spc="75" dirty="0">
                <a:latin typeface="Times New Roman"/>
                <a:cs typeface="Times New Roman"/>
              </a:rPr>
              <a:t>count</a:t>
            </a:r>
            <a:r>
              <a:rPr sz="4200" spc="75" dirty="0">
                <a:latin typeface="Times New Roman"/>
                <a:cs typeface="Times New Roman"/>
              </a:rPr>
              <a:t>(</a:t>
            </a:r>
            <a:r>
              <a:rPr sz="4200" i="1" spc="75" dirty="0">
                <a:latin typeface="Times New Roman"/>
                <a:cs typeface="Times New Roman"/>
              </a:rPr>
              <a:t>w</a:t>
            </a:r>
            <a:r>
              <a:rPr sz="3675" i="1" spc="112" baseline="-23809" dirty="0">
                <a:latin typeface="Times New Roman"/>
                <a:cs typeface="Times New Roman"/>
              </a:rPr>
              <a:t>i</a:t>
            </a:r>
            <a:r>
              <a:rPr sz="3675" spc="112" baseline="-23809" dirty="0">
                <a:latin typeface="Symbol"/>
                <a:cs typeface="Symbol"/>
              </a:rPr>
              <a:t></a:t>
            </a:r>
            <a:r>
              <a:rPr sz="3675" spc="112" baseline="-23809" dirty="0">
                <a:latin typeface="Times New Roman"/>
                <a:cs typeface="Times New Roman"/>
              </a:rPr>
              <a:t>1</a:t>
            </a:r>
            <a:r>
              <a:rPr sz="4200" spc="75" dirty="0">
                <a:latin typeface="Times New Roman"/>
                <a:cs typeface="Times New Roman"/>
              </a:rPr>
              <a:t>,</a:t>
            </a:r>
            <a:r>
              <a:rPr sz="4200" i="1" spc="75" dirty="0">
                <a:latin typeface="Times New Roman"/>
                <a:cs typeface="Times New Roman"/>
              </a:rPr>
              <a:t>w</a:t>
            </a:r>
            <a:r>
              <a:rPr sz="3675" i="1" spc="112" baseline="-23809" dirty="0">
                <a:latin typeface="Times New Roman"/>
                <a:cs typeface="Times New Roman"/>
              </a:rPr>
              <a:t>i</a:t>
            </a:r>
            <a:r>
              <a:rPr sz="3675" i="1" spc="-480" baseline="-23809" dirty="0">
                <a:latin typeface="Times New Roman"/>
                <a:cs typeface="Times New Roman"/>
              </a:rPr>
              <a:t> </a:t>
            </a:r>
            <a:r>
              <a:rPr sz="4200" spc="0" dirty="0">
                <a:latin typeface="Times New Roman"/>
                <a:cs typeface="Times New Roman"/>
              </a:rPr>
              <a:t>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7833" y="4303841"/>
            <a:ext cx="426084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10" dirty="0">
                <a:latin typeface="Times New Roman"/>
                <a:cs typeface="Times New Roman"/>
              </a:rPr>
              <a:t>i</a:t>
            </a:r>
            <a:r>
              <a:rPr sz="2450" spc="-125" dirty="0">
                <a:latin typeface="Symbol"/>
                <a:cs typeface="Symbol"/>
              </a:rPr>
              <a:t></a:t>
            </a:r>
            <a:r>
              <a:rPr sz="2450" spc="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2559" y="3945892"/>
            <a:ext cx="2423795" cy="670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31390" algn="l"/>
              </a:tabLst>
            </a:pPr>
            <a:r>
              <a:rPr sz="4200" i="1" dirty="0">
                <a:latin typeface="Times New Roman"/>
                <a:cs typeface="Times New Roman"/>
              </a:rPr>
              <a:t>c</a:t>
            </a:r>
            <a:r>
              <a:rPr sz="4200" i="1" spc="5" dirty="0">
                <a:latin typeface="Times New Roman"/>
                <a:cs typeface="Times New Roman"/>
              </a:rPr>
              <a:t>oun</a:t>
            </a:r>
            <a:r>
              <a:rPr sz="4200" i="1" spc="215" dirty="0">
                <a:latin typeface="Times New Roman"/>
                <a:cs typeface="Times New Roman"/>
              </a:rPr>
              <a:t>t</a:t>
            </a:r>
            <a:r>
              <a:rPr sz="4200" spc="125" dirty="0">
                <a:latin typeface="Times New Roman"/>
                <a:cs typeface="Times New Roman"/>
              </a:rPr>
              <a:t>(</a:t>
            </a:r>
            <a:r>
              <a:rPr sz="4200" i="1" spc="10" dirty="0">
                <a:latin typeface="Times New Roman"/>
                <a:cs typeface="Times New Roman"/>
              </a:rPr>
              <a:t>w</a:t>
            </a:r>
            <a:r>
              <a:rPr sz="4200" i="1" dirty="0">
                <a:latin typeface="Times New Roman"/>
                <a:cs typeface="Times New Roman"/>
              </a:rPr>
              <a:t>	</a:t>
            </a:r>
            <a:r>
              <a:rPr sz="4200" spc="0" dirty="0">
                <a:latin typeface="Times New Roman"/>
                <a:cs typeface="Times New Roman"/>
              </a:rPr>
              <a:t>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58634" y="3947159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5903" y="0"/>
                </a:lnTo>
              </a:path>
            </a:pathLst>
          </a:custGeom>
          <a:ln w="22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19367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</a:t>
            </a:r>
            <a:r>
              <a:rPr spc="-10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627125"/>
            <a:ext cx="6076950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&lt;s&gt;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i="1" spc="-5" dirty="0">
                <a:latin typeface="Arial"/>
                <a:cs typeface="Arial"/>
              </a:rPr>
              <a:t>am Sam</a:t>
            </a:r>
            <a:r>
              <a:rPr sz="2400" i="1" spc="-114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&lt;/s&gt;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&lt;s&gt; Sam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i="1" spc="-5" dirty="0">
                <a:latin typeface="Arial"/>
                <a:cs typeface="Arial"/>
              </a:rPr>
              <a:t>am</a:t>
            </a:r>
            <a:r>
              <a:rPr sz="2400" i="1" spc="-114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&lt;/s&gt;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&lt;s&gt; </a:t>
            </a:r>
            <a:r>
              <a:rPr sz="2400" i="1" dirty="0">
                <a:latin typeface="Arial"/>
                <a:cs typeface="Arial"/>
              </a:rPr>
              <a:t>I </a:t>
            </a:r>
            <a:r>
              <a:rPr sz="2400" i="1" spc="-5" dirty="0">
                <a:latin typeface="Arial"/>
                <a:cs typeface="Arial"/>
              </a:rPr>
              <a:t>do not like green eggs </a:t>
            </a:r>
            <a:r>
              <a:rPr sz="2400" i="1" spc="-5">
                <a:latin typeface="Arial"/>
                <a:cs typeface="Arial"/>
              </a:rPr>
              <a:t>and </a:t>
            </a:r>
            <a:r>
              <a:rPr lang="en-US" sz="2400" i="1" spc="-5" dirty="0" smtClean="0">
                <a:latin typeface="Arial"/>
                <a:cs typeface="Arial"/>
              </a:rPr>
              <a:t>s</a:t>
            </a:r>
            <a:r>
              <a:rPr sz="2400" i="1" spc="-5" smtClean="0">
                <a:latin typeface="Arial"/>
                <a:cs typeface="Arial"/>
              </a:rPr>
              <a:t>am</a:t>
            </a:r>
            <a:r>
              <a:rPr sz="2400" i="1" spc="-30" smtClean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&lt;/s&gt;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4800600"/>
            <a:ext cx="5373623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9968" y="4773168"/>
            <a:ext cx="5428615" cy="1496695"/>
          </a:xfrm>
          <a:custGeom>
            <a:avLst/>
            <a:gdLst/>
            <a:ahLst/>
            <a:cxnLst/>
            <a:rect l="l" t="t" r="r" b="b"/>
            <a:pathLst>
              <a:path w="5428615" h="1496695">
                <a:moveTo>
                  <a:pt x="5428488" y="1496568"/>
                </a:moveTo>
                <a:lnTo>
                  <a:pt x="5428488" y="0"/>
                </a:lnTo>
                <a:lnTo>
                  <a:pt x="0" y="0"/>
                </a:lnTo>
                <a:lnTo>
                  <a:pt x="0" y="1496568"/>
                </a:lnTo>
                <a:lnTo>
                  <a:pt x="15240" y="1496568"/>
                </a:lnTo>
                <a:lnTo>
                  <a:pt x="15240" y="27432"/>
                </a:lnTo>
                <a:lnTo>
                  <a:pt x="27432" y="15240"/>
                </a:lnTo>
                <a:lnTo>
                  <a:pt x="27432" y="27432"/>
                </a:lnTo>
                <a:lnTo>
                  <a:pt x="5401056" y="27432"/>
                </a:lnTo>
                <a:lnTo>
                  <a:pt x="5401056" y="15240"/>
                </a:lnTo>
                <a:lnTo>
                  <a:pt x="5416296" y="27432"/>
                </a:lnTo>
                <a:lnTo>
                  <a:pt x="5416296" y="1496568"/>
                </a:lnTo>
                <a:lnTo>
                  <a:pt x="5428488" y="1496568"/>
                </a:lnTo>
                <a:close/>
              </a:path>
              <a:path w="5428615" h="1496695">
                <a:moveTo>
                  <a:pt x="27432" y="27432"/>
                </a:moveTo>
                <a:lnTo>
                  <a:pt x="27432" y="15240"/>
                </a:lnTo>
                <a:lnTo>
                  <a:pt x="15240" y="27432"/>
                </a:lnTo>
                <a:lnTo>
                  <a:pt x="27432" y="27432"/>
                </a:lnTo>
                <a:close/>
              </a:path>
              <a:path w="5428615" h="1496695">
                <a:moveTo>
                  <a:pt x="27432" y="1469136"/>
                </a:moveTo>
                <a:lnTo>
                  <a:pt x="27432" y="27432"/>
                </a:lnTo>
                <a:lnTo>
                  <a:pt x="15240" y="27432"/>
                </a:lnTo>
                <a:lnTo>
                  <a:pt x="15240" y="1469136"/>
                </a:lnTo>
                <a:lnTo>
                  <a:pt x="27432" y="1469136"/>
                </a:lnTo>
                <a:close/>
              </a:path>
              <a:path w="5428615" h="1496695">
                <a:moveTo>
                  <a:pt x="5416296" y="1469136"/>
                </a:moveTo>
                <a:lnTo>
                  <a:pt x="15240" y="1469136"/>
                </a:lnTo>
                <a:lnTo>
                  <a:pt x="27432" y="1484376"/>
                </a:lnTo>
                <a:lnTo>
                  <a:pt x="27432" y="1496568"/>
                </a:lnTo>
                <a:lnTo>
                  <a:pt x="5401056" y="1496568"/>
                </a:lnTo>
                <a:lnTo>
                  <a:pt x="5401056" y="1484376"/>
                </a:lnTo>
                <a:lnTo>
                  <a:pt x="5416296" y="1469136"/>
                </a:lnTo>
                <a:close/>
              </a:path>
              <a:path w="5428615" h="1496695">
                <a:moveTo>
                  <a:pt x="27432" y="1496568"/>
                </a:moveTo>
                <a:lnTo>
                  <a:pt x="27432" y="1484376"/>
                </a:lnTo>
                <a:lnTo>
                  <a:pt x="15240" y="1469136"/>
                </a:lnTo>
                <a:lnTo>
                  <a:pt x="15240" y="1496568"/>
                </a:lnTo>
                <a:lnTo>
                  <a:pt x="27432" y="1496568"/>
                </a:lnTo>
                <a:close/>
              </a:path>
              <a:path w="5428615" h="1496695">
                <a:moveTo>
                  <a:pt x="5416296" y="27432"/>
                </a:moveTo>
                <a:lnTo>
                  <a:pt x="5401056" y="15240"/>
                </a:lnTo>
                <a:lnTo>
                  <a:pt x="5401056" y="27432"/>
                </a:lnTo>
                <a:lnTo>
                  <a:pt x="5416296" y="27432"/>
                </a:lnTo>
                <a:close/>
              </a:path>
              <a:path w="5428615" h="1496695">
                <a:moveTo>
                  <a:pt x="5416296" y="1469136"/>
                </a:moveTo>
                <a:lnTo>
                  <a:pt x="5416296" y="27432"/>
                </a:lnTo>
                <a:lnTo>
                  <a:pt x="5401056" y="27432"/>
                </a:lnTo>
                <a:lnTo>
                  <a:pt x="5401056" y="1469136"/>
                </a:lnTo>
                <a:lnTo>
                  <a:pt x="5416296" y="1469136"/>
                </a:lnTo>
                <a:close/>
              </a:path>
              <a:path w="5428615" h="1496695">
                <a:moveTo>
                  <a:pt x="5416296" y="1496568"/>
                </a:moveTo>
                <a:lnTo>
                  <a:pt x="5416296" y="1469136"/>
                </a:lnTo>
                <a:lnTo>
                  <a:pt x="5401056" y="1484376"/>
                </a:lnTo>
                <a:lnTo>
                  <a:pt x="5401056" y="1496568"/>
                </a:lnTo>
                <a:lnTo>
                  <a:pt x="5416296" y="149656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3429000"/>
            <a:ext cx="8397240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0768" y="3401567"/>
            <a:ext cx="8455660" cy="996950"/>
          </a:xfrm>
          <a:custGeom>
            <a:avLst/>
            <a:gdLst/>
            <a:ahLst/>
            <a:cxnLst/>
            <a:rect l="l" t="t" r="r" b="b"/>
            <a:pathLst>
              <a:path w="8455660" h="996950">
                <a:moveTo>
                  <a:pt x="8455152" y="996696"/>
                </a:moveTo>
                <a:lnTo>
                  <a:pt x="8455152" y="0"/>
                </a:lnTo>
                <a:lnTo>
                  <a:pt x="0" y="0"/>
                </a:lnTo>
                <a:lnTo>
                  <a:pt x="0" y="996696"/>
                </a:lnTo>
                <a:lnTo>
                  <a:pt x="15240" y="996696"/>
                </a:lnTo>
                <a:lnTo>
                  <a:pt x="15240" y="27432"/>
                </a:lnTo>
                <a:lnTo>
                  <a:pt x="27432" y="15240"/>
                </a:lnTo>
                <a:lnTo>
                  <a:pt x="27432" y="27432"/>
                </a:lnTo>
                <a:lnTo>
                  <a:pt x="8424672" y="27432"/>
                </a:lnTo>
                <a:lnTo>
                  <a:pt x="8424672" y="15240"/>
                </a:lnTo>
                <a:lnTo>
                  <a:pt x="8439912" y="27432"/>
                </a:lnTo>
                <a:lnTo>
                  <a:pt x="8439912" y="996696"/>
                </a:lnTo>
                <a:lnTo>
                  <a:pt x="8455152" y="996696"/>
                </a:lnTo>
                <a:close/>
              </a:path>
              <a:path w="8455660" h="996950">
                <a:moveTo>
                  <a:pt x="27432" y="27432"/>
                </a:moveTo>
                <a:lnTo>
                  <a:pt x="27432" y="15240"/>
                </a:lnTo>
                <a:lnTo>
                  <a:pt x="15240" y="27432"/>
                </a:lnTo>
                <a:lnTo>
                  <a:pt x="27432" y="27432"/>
                </a:lnTo>
                <a:close/>
              </a:path>
              <a:path w="8455660" h="996950">
                <a:moveTo>
                  <a:pt x="27432" y="969264"/>
                </a:moveTo>
                <a:lnTo>
                  <a:pt x="27432" y="27432"/>
                </a:lnTo>
                <a:lnTo>
                  <a:pt x="15240" y="27432"/>
                </a:lnTo>
                <a:lnTo>
                  <a:pt x="15240" y="969264"/>
                </a:lnTo>
                <a:lnTo>
                  <a:pt x="27432" y="969264"/>
                </a:lnTo>
                <a:close/>
              </a:path>
              <a:path w="8455660" h="996950">
                <a:moveTo>
                  <a:pt x="8439912" y="969264"/>
                </a:moveTo>
                <a:lnTo>
                  <a:pt x="15240" y="969264"/>
                </a:lnTo>
                <a:lnTo>
                  <a:pt x="27432" y="981456"/>
                </a:lnTo>
                <a:lnTo>
                  <a:pt x="27432" y="996696"/>
                </a:lnTo>
                <a:lnTo>
                  <a:pt x="8424672" y="996696"/>
                </a:lnTo>
                <a:lnTo>
                  <a:pt x="8424672" y="981456"/>
                </a:lnTo>
                <a:lnTo>
                  <a:pt x="8439912" y="969264"/>
                </a:lnTo>
                <a:close/>
              </a:path>
              <a:path w="8455660" h="996950">
                <a:moveTo>
                  <a:pt x="27432" y="996696"/>
                </a:moveTo>
                <a:lnTo>
                  <a:pt x="27432" y="981456"/>
                </a:lnTo>
                <a:lnTo>
                  <a:pt x="15240" y="969264"/>
                </a:lnTo>
                <a:lnTo>
                  <a:pt x="15240" y="996696"/>
                </a:lnTo>
                <a:lnTo>
                  <a:pt x="27432" y="996696"/>
                </a:lnTo>
                <a:close/>
              </a:path>
              <a:path w="8455660" h="996950">
                <a:moveTo>
                  <a:pt x="8439912" y="27432"/>
                </a:moveTo>
                <a:lnTo>
                  <a:pt x="8424672" y="15240"/>
                </a:lnTo>
                <a:lnTo>
                  <a:pt x="8424672" y="27432"/>
                </a:lnTo>
                <a:lnTo>
                  <a:pt x="8439912" y="27432"/>
                </a:lnTo>
                <a:close/>
              </a:path>
              <a:path w="8455660" h="996950">
                <a:moveTo>
                  <a:pt x="8439912" y="969264"/>
                </a:moveTo>
                <a:lnTo>
                  <a:pt x="8439912" y="27432"/>
                </a:lnTo>
                <a:lnTo>
                  <a:pt x="8424672" y="27432"/>
                </a:lnTo>
                <a:lnTo>
                  <a:pt x="8424672" y="969264"/>
                </a:lnTo>
                <a:lnTo>
                  <a:pt x="8439912" y="969264"/>
                </a:lnTo>
                <a:close/>
              </a:path>
              <a:path w="8455660" h="996950">
                <a:moveTo>
                  <a:pt x="8439912" y="996696"/>
                </a:moveTo>
                <a:lnTo>
                  <a:pt x="8439912" y="969264"/>
                </a:lnTo>
                <a:lnTo>
                  <a:pt x="8424672" y="981456"/>
                </a:lnTo>
                <a:lnTo>
                  <a:pt x="8424672" y="996696"/>
                </a:lnTo>
                <a:lnTo>
                  <a:pt x="8439912" y="996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49377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Maximum </a:t>
            </a:r>
            <a:r>
              <a:rPr dirty="0"/>
              <a:t>Likelihood</a:t>
            </a:r>
            <a:r>
              <a:rPr spc="-5" dirty="0"/>
              <a:t> </a:t>
            </a:r>
            <a:r>
              <a:rPr dirty="0"/>
              <a:t>Estimates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40" y="1435101"/>
            <a:ext cx="7999095" cy="42627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127000" indent="-34417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The </a:t>
            </a:r>
            <a:r>
              <a:rPr sz="2400" i="1" spc="-15" dirty="0">
                <a:latin typeface="Arial"/>
                <a:cs typeface="Arial"/>
              </a:rPr>
              <a:t>maximum </a:t>
            </a:r>
            <a:r>
              <a:rPr sz="2400" i="1" spc="-5" dirty="0">
                <a:latin typeface="Arial"/>
                <a:cs typeface="Arial"/>
              </a:rPr>
              <a:t>likelihood </a:t>
            </a:r>
            <a:r>
              <a:rPr sz="2400" i="1" spc="-10" dirty="0">
                <a:latin typeface="Arial"/>
                <a:cs typeface="Arial"/>
              </a:rPr>
              <a:t>estimate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10" dirty="0">
                <a:latin typeface="Arial"/>
                <a:cs typeface="Arial"/>
              </a:rPr>
              <a:t>some parameter </a:t>
            </a:r>
            <a:r>
              <a:rPr sz="2400" i="1" dirty="0">
                <a:latin typeface="Arial"/>
                <a:cs typeface="Arial"/>
              </a:rPr>
              <a:t>of  </a:t>
            </a:r>
            <a:r>
              <a:rPr sz="2400" i="1" spc="-5" dirty="0">
                <a:latin typeface="Arial"/>
                <a:cs typeface="Arial"/>
              </a:rPr>
              <a:t>a </a:t>
            </a:r>
            <a:r>
              <a:rPr sz="2400" i="1" spc="-10" dirty="0">
                <a:latin typeface="Arial"/>
                <a:cs typeface="Arial"/>
              </a:rPr>
              <a:t>model </a:t>
            </a:r>
            <a:r>
              <a:rPr sz="2400" i="1" dirty="0">
                <a:latin typeface="Arial"/>
                <a:cs typeface="Arial"/>
              </a:rPr>
              <a:t>M </a:t>
            </a:r>
            <a:r>
              <a:rPr sz="2400" i="1" spc="-5" dirty="0">
                <a:latin typeface="Arial"/>
                <a:cs typeface="Arial"/>
              </a:rPr>
              <a:t>from a training </a:t>
            </a:r>
            <a:r>
              <a:rPr sz="2400" i="1" dirty="0">
                <a:latin typeface="Arial"/>
                <a:cs typeface="Arial"/>
              </a:rPr>
              <a:t>set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756285" marR="33020" lvl="1" indent="-286385">
              <a:lnSpc>
                <a:spcPts val="2160"/>
              </a:lnSpc>
              <a:spcBef>
                <a:spcPts val="4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i="1" spc="-10" dirty="0">
                <a:solidFill>
                  <a:srgbClr val="004CBF"/>
                </a:solidFill>
                <a:latin typeface="Arial"/>
                <a:cs typeface="Arial"/>
              </a:rPr>
              <a:t>Is the estimate that </a:t>
            </a:r>
            <a:r>
              <a:rPr sz="2000" i="1" spc="-15" dirty="0">
                <a:solidFill>
                  <a:srgbClr val="004CBF"/>
                </a:solidFill>
                <a:latin typeface="Arial"/>
                <a:cs typeface="Arial"/>
              </a:rPr>
              <a:t>maximizes </a:t>
            </a:r>
            <a:r>
              <a:rPr sz="2000" i="1" spc="-10" dirty="0">
                <a:solidFill>
                  <a:srgbClr val="004CBF"/>
                </a:solidFill>
                <a:latin typeface="Arial"/>
                <a:cs typeface="Arial"/>
              </a:rPr>
              <a:t>the likelihood of the training </a:t>
            </a:r>
            <a:r>
              <a:rPr sz="2000" i="1" spc="-5" dirty="0">
                <a:solidFill>
                  <a:srgbClr val="004CBF"/>
                </a:solidFill>
                <a:latin typeface="Arial"/>
                <a:cs typeface="Arial"/>
              </a:rPr>
              <a:t>set T  </a:t>
            </a:r>
            <a:r>
              <a:rPr sz="2000" i="1" spc="-10" dirty="0">
                <a:solidFill>
                  <a:srgbClr val="004CBF"/>
                </a:solidFill>
                <a:latin typeface="Arial"/>
                <a:cs typeface="Arial"/>
              </a:rPr>
              <a:t>given the model</a:t>
            </a:r>
            <a:r>
              <a:rPr sz="2000" i="1" spc="50" dirty="0">
                <a:solidFill>
                  <a:srgbClr val="004CBF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4CB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356870" marR="5080" indent="-344170">
              <a:lnSpc>
                <a:spcPts val="2590"/>
              </a:lnSpc>
              <a:spcBef>
                <a:spcPts val="5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Suppose the word Chinese occurs 400 </a:t>
            </a:r>
            <a:r>
              <a:rPr sz="2400" i="1" spc="-10" dirty="0">
                <a:latin typeface="Arial"/>
                <a:cs typeface="Arial"/>
              </a:rPr>
              <a:t>times </a:t>
            </a:r>
            <a:r>
              <a:rPr sz="2400" i="1" spc="-5" dirty="0">
                <a:latin typeface="Arial"/>
                <a:cs typeface="Arial"/>
              </a:rPr>
              <a:t>in a corpus 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a </a:t>
            </a:r>
            <a:r>
              <a:rPr sz="2400" i="1" spc="-10" dirty="0">
                <a:latin typeface="Arial"/>
                <a:cs typeface="Arial"/>
              </a:rPr>
              <a:t>million </a:t>
            </a:r>
            <a:r>
              <a:rPr sz="2400" i="1" spc="-5" dirty="0">
                <a:latin typeface="Arial"/>
                <a:cs typeface="Arial"/>
              </a:rPr>
              <a:t>words (Brown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corpus)</a:t>
            </a:r>
            <a:endParaRPr sz="2400">
              <a:latin typeface="Arial"/>
              <a:cs typeface="Arial"/>
            </a:endParaRPr>
          </a:p>
          <a:p>
            <a:pPr marL="356870" marR="405130" indent="-344170">
              <a:lnSpc>
                <a:spcPts val="259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0" dirty="0">
                <a:latin typeface="Arial"/>
                <a:cs typeface="Arial"/>
              </a:rPr>
              <a:t>What </a:t>
            </a:r>
            <a:r>
              <a:rPr sz="2400" i="1" spc="-5" dirty="0">
                <a:latin typeface="Arial"/>
                <a:cs typeface="Arial"/>
              </a:rPr>
              <a:t>is the probability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5" dirty="0">
                <a:latin typeface="Arial"/>
                <a:cs typeface="Arial"/>
              </a:rPr>
              <a:t>a random word from </a:t>
            </a:r>
            <a:r>
              <a:rPr sz="2400" i="1" spc="-10" dirty="0">
                <a:latin typeface="Arial"/>
                <a:cs typeface="Arial"/>
              </a:rPr>
              <a:t>some  </a:t>
            </a:r>
            <a:r>
              <a:rPr sz="2400" i="1" spc="-5" dirty="0">
                <a:latin typeface="Arial"/>
                <a:cs typeface="Arial"/>
              </a:rPr>
              <a:t>other </a:t>
            </a:r>
            <a:r>
              <a:rPr sz="2400" i="1" dirty="0">
                <a:latin typeface="Arial"/>
                <a:cs typeface="Arial"/>
              </a:rPr>
              <a:t>text </a:t>
            </a:r>
            <a:r>
              <a:rPr sz="2400" i="1" spc="-5" dirty="0">
                <a:latin typeface="Arial"/>
                <a:cs typeface="Arial"/>
              </a:rPr>
              <a:t>from the </a:t>
            </a:r>
            <a:r>
              <a:rPr sz="2400" i="1" spc="-10" dirty="0">
                <a:latin typeface="Arial"/>
                <a:cs typeface="Arial"/>
              </a:rPr>
              <a:t>same </a:t>
            </a:r>
            <a:r>
              <a:rPr sz="2400" i="1" spc="-5" dirty="0">
                <a:latin typeface="Arial"/>
                <a:cs typeface="Arial"/>
              </a:rPr>
              <a:t>distribution will be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“Chinese”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MLE </a:t>
            </a:r>
            <a:r>
              <a:rPr sz="2400" i="1" spc="-10" dirty="0">
                <a:latin typeface="Arial"/>
                <a:cs typeface="Arial"/>
              </a:rPr>
              <a:t>estimate </a:t>
            </a:r>
            <a:r>
              <a:rPr sz="2400" i="1" spc="-5" dirty="0">
                <a:latin typeface="Arial"/>
                <a:cs typeface="Arial"/>
              </a:rPr>
              <a:t>is 400/1000000 </a:t>
            </a:r>
            <a:r>
              <a:rPr sz="2400" i="1" dirty="0">
                <a:latin typeface="Arial"/>
                <a:cs typeface="Arial"/>
              </a:rPr>
              <a:t>=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.004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i="1" spc="-10" dirty="0">
                <a:latin typeface="Arial"/>
                <a:cs typeface="Arial"/>
              </a:rPr>
              <a:t>This may be </a:t>
            </a:r>
            <a:r>
              <a:rPr sz="2000" i="1" spc="-5" dirty="0">
                <a:latin typeface="Arial"/>
                <a:cs typeface="Arial"/>
              </a:rPr>
              <a:t>a </a:t>
            </a:r>
            <a:r>
              <a:rPr sz="2000" i="1" spc="-10" dirty="0">
                <a:latin typeface="Arial"/>
                <a:cs typeface="Arial"/>
              </a:rPr>
              <a:t>bad estimate for some other</a:t>
            </a:r>
            <a:r>
              <a:rPr sz="2000" i="1" spc="15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corpus</a:t>
            </a:r>
            <a:endParaRPr sz="2000">
              <a:latin typeface="Arial"/>
              <a:cs typeface="Arial"/>
            </a:endParaRPr>
          </a:p>
          <a:p>
            <a:pPr marL="356870" marR="206375" indent="-344170">
              <a:lnSpc>
                <a:spcPts val="259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But </a:t>
            </a:r>
            <a:r>
              <a:rPr sz="2400" i="1" spc="-5" dirty="0">
                <a:latin typeface="Arial"/>
                <a:cs typeface="Arial"/>
              </a:rPr>
              <a:t>it is the </a:t>
            </a:r>
            <a:r>
              <a:rPr sz="2400" b="1" i="1" spc="-5" dirty="0">
                <a:latin typeface="Arial"/>
                <a:cs typeface="Arial"/>
              </a:rPr>
              <a:t>estimate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10" dirty="0">
                <a:latin typeface="Arial"/>
                <a:cs typeface="Arial"/>
              </a:rPr>
              <a:t>makes </a:t>
            </a:r>
            <a:r>
              <a:rPr sz="2400" i="1" spc="-5" dirty="0">
                <a:latin typeface="Arial"/>
                <a:cs typeface="Arial"/>
              </a:rPr>
              <a:t>it </a:t>
            </a:r>
            <a:r>
              <a:rPr sz="2400" b="1" i="1" spc="-5" dirty="0">
                <a:latin typeface="Arial"/>
                <a:cs typeface="Arial"/>
              </a:rPr>
              <a:t>most </a:t>
            </a:r>
            <a:r>
              <a:rPr sz="2400" b="1" i="1" dirty="0">
                <a:latin typeface="Arial"/>
                <a:cs typeface="Arial"/>
              </a:rPr>
              <a:t>likely </a:t>
            </a:r>
            <a:r>
              <a:rPr sz="2400" i="1" dirty="0">
                <a:latin typeface="Arial"/>
                <a:cs typeface="Arial"/>
              </a:rPr>
              <a:t>that  </a:t>
            </a:r>
            <a:r>
              <a:rPr sz="2400" i="1" spc="-5" dirty="0">
                <a:latin typeface="Arial"/>
                <a:cs typeface="Arial"/>
              </a:rPr>
              <a:t>“Chinese” will occur 400 </a:t>
            </a:r>
            <a:r>
              <a:rPr sz="2400" i="1" spc="-10" dirty="0">
                <a:latin typeface="Arial"/>
                <a:cs typeface="Arial"/>
              </a:rPr>
              <a:t>times </a:t>
            </a:r>
            <a:r>
              <a:rPr sz="2400" i="1" spc="-5" dirty="0">
                <a:latin typeface="Arial"/>
                <a:cs typeface="Arial"/>
              </a:rPr>
              <a:t>in a </a:t>
            </a:r>
            <a:r>
              <a:rPr sz="2400" i="1" spc="-10" dirty="0">
                <a:latin typeface="Arial"/>
                <a:cs typeface="Arial"/>
              </a:rPr>
              <a:t>million </a:t>
            </a:r>
            <a:r>
              <a:rPr sz="2400" i="1" spc="-5" dirty="0">
                <a:latin typeface="Arial"/>
                <a:cs typeface="Arial"/>
              </a:rPr>
              <a:t>word</a:t>
            </a:r>
            <a:r>
              <a:rPr sz="2400" i="1" spc="18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corpus.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41732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ahoma"/>
                <a:cs typeface="Tahoma"/>
              </a:rPr>
              <a:t>Counting words in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corpora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119937"/>
            <a:ext cx="8006080" cy="38017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2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ahoma"/>
                <a:cs typeface="Tahoma"/>
              </a:rPr>
              <a:t>We </a:t>
            </a:r>
            <a:r>
              <a:rPr sz="2000" spc="-15" dirty="0">
                <a:latin typeface="Tahoma"/>
                <a:cs typeface="Tahoma"/>
              </a:rPr>
              <a:t>count </a:t>
            </a:r>
            <a:r>
              <a:rPr sz="2000" spc="-10" dirty="0">
                <a:latin typeface="Tahoma"/>
                <a:cs typeface="Tahoma"/>
              </a:rPr>
              <a:t>word forms not</a:t>
            </a:r>
            <a:r>
              <a:rPr sz="2000" spc="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lemmas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lr>
                <a:srgbClr val="0065F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i="1" dirty="0">
                <a:solidFill>
                  <a:srgbClr val="009900"/>
                </a:solidFill>
                <a:latin typeface="Arial"/>
                <a:cs typeface="Arial"/>
              </a:rPr>
              <a:t>Word </a:t>
            </a:r>
            <a:r>
              <a:rPr sz="2000" i="1" spc="-10" dirty="0">
                <a:solidFill>
                  <a:srgbClr val="009900"/>
                </a:solidFill>
                <a:latin typeface="Arial"/>
                <a:cs typeface="Arial"/>
              </a:rPr>
              <a:t>forms </a:t>
            </a:r>
            <a:r>
              <a:rPr sz="2000" i="1" spc="-10" dirty="0">
                <a:latin typeface="Arial"/>
                <a:cs typeface="Arial"/>
              </a:rPr>
              <a:t>=words as they appear </a:t>
            </a:r>
            <a:r>
              <a:rPr sz="2000" i="1" spc="-15" dirty="0">
                <a:latin typeface="Arial"/>
                <a:cs typeface="Arial"/>
              </a:rPr>
              <a:t>in </a:t>
            </a:r>
            <a:r>
              <a:rPr sz="2000" i="1" spc="-10" dirty="0">
                <a:latin typeface="Arial"/>
                <a:cs typeface="Arial"/>
              </a:rPr>
              <a:t>the</a:t>
            </a:r>
            <a:r>
              <a:rPr sz="2000" i="1" spc="8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corpus</a:t>
            </a:r>
            <a:endParaRPr sz="2000">
              <a:latin typeface="Arial"/>
              <a:cs typeface="Arial"/>
            </a:endParaRPr>
          </a:p>
          <a:p>
            <a:pPr marL="756285" marR="10795" indent="-286385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i="1" spc="-10" dirty="0">
                <a:solidFill>
                  <a:srgbClr val="009900"/>
                </a:solidFill>
                <a:latin typeface="Arial"/>
                <a:cs typeface="Arial"/>
              </a:rPr>
              <a:t>Lemmas</a:t>
            </a:r>
            <a:r>
              <a:rPr sz="2000" i="1" spc="-10" dirty="0">
                <a:latin typeface="Arial"/>
                <a:cs typeface="Arial"/>
              </a:rPr>
              <a:t>= </a:t>
            </a:r>
            <a:r>
              <a:rPr sz="2000" i="1" spc="-5" dirty="0">
                <a:latin typeface="Arial"/>
                <a:cs typeface="Arial"/>
              </a:rPr>
              <a:t>a set </a:t>
            </a:r>
            <a:r>
              <a:rPr sz="2000" i="1" spc="-10" dirty="0">
                <a:latin typeface="Arial"/>
                <a:cs typeface="Arial"/>
              </a:rPr>
              <a:t>of lexical forms having the same stem, the same  part-of-speech, and the same word-sense. </a:t>
            </a:r>
            <a:r>
              <a:rPr sz="2000" spc="-5" dirty="0">
                <a:latin typeface="Arial"/>
                <a:cs typeface="Arial"/>
              </a:rPr>
              <a:t>Example: cat,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356870" marR="103505" indent="-344170">
              <a:lnSpc>
                <a:spcPts val="216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ahoma"/>
                <a:cs typeface="Tahoma"/>
              </a:rPr>
              <a:t>We distinguish </a:t>
            </a:r>
            <a:r>
              <a:rPr sz="2000" b="1" spc="-15" dirty="0">
                <a:solidFill>
                  <a:srgbClr val="009900"/>
                </a:solidFill>
                <a:latin typeface="Tahoma"/>
                <a:cs typeface="Tahoma"/>
              </a:rPr>
              <a:t>types </a:t>
            </a:r>
            <a:r>
              <a:rPr sz="2000" spc="-5" dirty="0">
                <a:latin typeface="Tahoma"/>
                <a:cs typeface="Tahoma"/>
              </a:rPr>
              <a:t>– </a:t>
            </a:r>
            <a:r>
              <a:rPr sz="2000" spc="-10" dirty="0">
                <a:latin typeface="Tahoma"/>
                <a:cs typeface="Tahoma"/>
              </a:rPr>
              <a:t>the number of distinct words </a:t>
            </a:r>
            <a:r>
              <a:rPr sz="2000" spc="-5" dirty="0">
                <a:latin typeface="Tahoma"/>
                <a:cs typeface="Tahoma"/>
              </a:rPr>
              <a:t>in a </a:t>
            </a:r>
            <a:r>
              <a:rPr sz="2000" spc="-10" dirty="0">
                <a:latin typeface="Tahoma"/>
                <a:cs typeface="Tahoma"/>
              </a:rPr>
              <a:t>corpus of  vocabulary </a:t>
            </a:r>
            <a:r>
              <a:rPr sz="2000" spc="-5" dirty="0">
                <a:latin typeface="Tahoma"/>
                <a:cs typeface="Tahoma"/>
              </a:rPr>
              <a:t>size V, </a:t>
            </a:r>
            <a:r>
              <a:rPr sz="2000" spc="-10" dirty="0">
                <a:latin typeface="Tahoma"/>
                <a:cs typeface="Tahoma"/>
              </a:rPr>
              <a:t>from </a:t>
            </a:r>
            <a:r>
              <a:rPr sz="2000" b="1" spc="-10" dirty="0">
                <a:solidFill>
                  <a:srgbClr val="009900"/>
                </a:solidFill>
                <a:latin typeface="Tahoma"/>
                <a:cs typeface="Tahoma"/>
              </a:rPr>
              <a:t>tokens</a:t>
            </a:r>
            <a:r>
              <a:rPr sz="2000" spc="-10" dirty="0">
                <a:latin typeface="Tahoma"/>
                <a:cs typeface="Tahoma"/>
              </a:rPr>
              <a:t>, the </a:t>
            </a:r>
            <a:r>
              <a:rPr sz="2000" spc="-5" dirty="0">
                <a:latin typeface="Tahoma"/>
                <a:cs typeface="Tahoma"/>
              </a:rPr>
              <a:t>total </a:t>
            </a:r>
            <a:r>
              <a:rPr sz="2000" spc="-10" dirty="0">
                <a:latin typeface="Tahoma"/>
                <a:cs typeface="Tahoma"/>
              </a:rPr>
              <a:t>number N of running  words.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7505" algn="l"/>
              </a:tabLst>
            </a:pPr>
            <a:r>
              <a:rPr sz="2000" spc="-10" dirty="0">
                <a:latin typeface="Tahoma"/>
                <a:cs typeface="Tahoma"/>
              </a:rPr>
              <a:t>Simple (unsmoothed)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N-grams</a:t>
            </a:r>
            <a:endParaRPr sz="2000">
              <a:latin typeface="Tahoma"/>
              <a:cs typeface="Tahoma"/>
            </a:endParaRPr>
          </a:p>
          <a:p>
            <a:pPr marL="756285" marR="5080" lvl="1" indent="-286385">
              <a:lnSpc>
                <a:spcPts val="2160"/>
              </a:lnSpc>
              <a:spcBef>
                <a:spcPts val="509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spc="-10" dirty="0">
                <a:latin typeface="Tahoma"/>
                <a:cs typeface="Tahoma"/>
              </a:rPr>
              <a:t>Suppose we want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spc="-10" dirty="0">
                <a:latin typeface="Tahoma"/>
                <a:cs typeface="Tahoma"/>
              </a:rPr>
              <a:t>compute the </a:t>
            </a:r>
            <a:r>
              <a:rPr sz="2000" spc="-5" dirty="0">
                <a:latin typeface="Tahoma"/>
                <a:cs typeface="Tahoma"/>
              </a:rPr>
              <a:t>probability </a:t>
            </a:r>
            <a:r>
              <a:rPr sz="2000" spc="-10" dirty="0">
                <a:latin typeface="Tahoma"/>
                <a:cs typeface="Tahoma"/>
              </a:rPr>
              <a:t>of word </a:t>
            </a:r>
            <a:r>
              <a:rPr sz="2100" i="1" spc="-85" dirty="0">
                <a:solidFill>
                  <a:srgbClr val="009900"/>
                </a:solidFill>
                <a:latin typeface="Tahoma"/>
                <a:cs typeface="Tahoma"/>
              </a:rPr>
              <a:t>w </a:t>
            </a:r>
            <a:r>
              <a:rPr sz="2000" spc="-10" dirty="0">
                <a:latin typeface="Tahoma"/>
                <a:cs typeface="Tahoma"/>
              </a:rPr>
              <a:t>given </a:t>
            </a:r>
            <a:r>
              <a:rPr sz="2000" spc="-5" dirty="0">
                <a:latin typeface="Tahoma"/>
                <a:cs typeface="Tahoma"/>
              </a:rPr>
              <a:t>its  </a:t>
            </a:r>
            <a:r>
              <a:rPr sz="2000" spc="-10" dirty="0">
                <a:latin typeface="Tahoma"/>
                <a:cs typeface="Tahoma"/>
              </a:rPr>
              <a:t>history </a:t>
            </a:r>
            <a:r>
              <a:rPr sz="2100" i="1" spc="-65" dirty="0">
                <a:solidFill>
                  <a:srgbClr val="009900"/>
                </a:solidFill>
                <a:latin typeface="Tahoma"/>
                <a:cs typeface="Tahoma"/>
              </a:rPr>
              <a:t>h </a:t>
            </a:r>
            <a:r>
              <a:rPr sz="2000" spc="-5" dirty="0">
                <a:latin typeface="Tahoma"/>
                <a:cs typeface="Tahoma"/>
              </a:rPr>
              <a:t>as</a:t>
            </a:r>
            <a:r>
              <a:rPr sz="2000" spc="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P(w|h)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5105400"/>
            <a:ext cx="5562600" cy="1313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13711" y="7145781"/>
            <a:ext cx="2026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Copyright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2003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Dan</a:t>
            </a:r>
            <a:r>
              <a:rPr sz="1000" b="1" spc="-14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Moldovan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1556"/>
            <a:ext cx="37071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ahoma"/>
                <a:cs typeface="Tahoma"/>
              </a:rPr>
              <a:t>Bigrams </a:t>
            </a:r>
            <a:r>
              <a:rPr sz="3000" dirty="0">
                <a:latin typeface="Tahoma"/>
                <a:cs typeface="Tahoma"/>
              </a:rPr>
              <a:t>and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N-Grams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9800" y="2438400"/>
            <a:ext cx="3368040" cy="1447800"/>
          </a:xfrm>
          <a:custGeom>
            <a:avLst/>
            <a:gdLst/>
            <a:ahLst/>
            <a:cxnLst/>
            <a:rect l="l" t="t" r="r" b="b"/>
            <a:pathLst>
              <a:path w="3368040" h="1447800">
                <a:moveTo>
                  <a:pt x="0" y="0"/>
                </a:moveTo>
                <a:lnTo>
                  <a:pt x="0" y="1447800"/>
                </a:lnTo>
                <a:lnTo>
                  <a:pt x="3368040" y="1447800"/>
                </a:lnTo>
                <a:lnTo>
                  <a:pt x="336804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5978" y="3164629"/>
            <a:ext cx="10668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50" i="1" spc="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4242" y="3618781"/>
            <a:ext cx="29908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50" i="1" spc="5" dirty="0">
                <a:latin typeface="Times New Roman"/>
                <a:cs typeface="Times New Roman"/>
              </a:rPr>
              <a:t>k</a:t>
            </a:r>
            <a:r>
              <a:rPr sz="1450" i="1" spc="-260" dirty="0">
                <a:latin typeface="Times New Roman"/>
                <a:cs typeface="Times New Roman"/>
              </a:rPr>
              <a:t> </a:t>
            </a:r>
            <a:r>
              <a:rPr sz="1450" spc="-50" dirty="0">
                <a:latin typeface="Symbol"/>
                <a:cs typeface="Symbol"/>
              </a:rPr>
              <a:t></a:t>
            </a:r>
            <a:r>
              <a:rPr sz="1450" spc="-5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4665" y="2975653"/>
            <a:ext cx="3012440" cy="641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74650" algn="ctr">
              <a:lnSpc>
                <a:spcPts val="1005"/>
              </a:lnSpc>
              <a:spcBef>
                <a:spcPts val="125"/>
              </a:spcBef>
            </a:pPr>
            <a:r>
              <a:rPr sz="1450" i="1" spc="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ts val="3825"/>
              </a:lnSpc>
            </a:pPr>
            <a:r>
              <a:rPr sz="2500" i="1" spc="25" dirty="0">
                <a:latin typeface="Times New Roman"/>
                <a:cs typeface="Times New Roman"/>
              </a:rPr>
              <a:t>P</a:t>
            </a:r>
            <a:r>
              <a:rPr sz="2500" spc="-210" dirty="0">
                <a:latin typeface="Times New Roman"/>
                <a:cs typeface="Times New Roman"/>
              </a:rPr>
              <a:t>(</a:t>
            </a:r>
            <a:r>
              <a:rPr sz="2500" i="1" spc="-290" dirty="0">
                <a:latin typeface="Times New Roman"/>
                <a:cs typeface="Times New Roman"/>
              </a:rPr>
              <a:t>W</a:t>
            </a:r>
            <a:r>
              <a:rPr sz="2175" spc="7" baseline="-22988" dirty="0">
                <a:latin typeface="Times New Roman"/>
                <a:cs typeface="Times New Roman"/>
              </a:rPr>
              <a:t>1</a:t>
            </a:r>
            <a:r>
              <a:rPr sz="2175" baseline="-22988" dirty="0">
                <a:latin typeface="Times New Roman"/>
                <a:cs typeface="Times New Roman"/>
              </a:rPr>
              <a:t>  </a:t>
            </a:r>
            <a:r>
              <a:rPr sz="2175" spc="-225" baseline="-22988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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5700" spc="330" baseline="-8771" dirty="0">
                <a:latin typeface="Symbol"/>
                <a:cs typeface="Symbol"/>
              </a:rPr>
              <a:t></a:t>
            </a:r>
            <a:r>
              <a:rPr sz="2500" i="1" spc="0" dirty="0">
                <a:latin typeface="Times New Roman"/>
                <a:cs typeface="Times New Roman"/>
              </a:rPr>
              <a:t>P</a:t>
            </a:r>
            <a:r>
              <a:rPr sz="2500" spc="-190" dirty="0">
                <a:latin typeface="Times New Roman"/>
                <a:cs typeface="Times New Roman"/>
              </a:rPr>
              <a:t>(</a:t>
            </a:r>
            <a:r>
              <a:rPr sz="2500" i="1" spc="-120" dirty="0">
                <a:latin typeface="Times New Roman"/>
                <a:cs typeface="Times New Roman"/>
              </a:rPr>
              <a:t>W</a:t>
            </a:r>
            <a:r>
              <a:rPr sz="2175" i="1" spc="7" baseline="-22988" dirty="0">
                <a:latin typeface="Times New Roman"/>
                <a:cs typeface="Times New Roman"/>
              </a:rPr>
              <a:t>k</a:t>
            </a:r>
            <a:r>
              <a:rPr sz="2175" i="1" baseline="-22988" dirty="0">
                <a:latin typeface="Times New Roman"/>
                <a:cs typeface="Times New Roman"/>
              </a:rPr>
              <a:t> </a:t>
            </a:r>
            <a:r>
              <a:rPr sz="2175" i="1" spc="7" baseline="-22988" dirty="0">
                <a:latin typeface="Times New Roman"/>
                <a:cs typeface="Times New Roman"/>
              </a:rPr>
              <a:t> </a:t>
            </a:r>
            <a:r>
              <a:rPr sz="2500" spc="210" dirty="0">
                <a:latin typeface="Times New Roman"/>
                <a:cs typeface="Times New Roman"/>
              </a:rPr>
              <a:t>|</a:t>
            </a:r>
            <a:r>
              <a:rPr sz="2500" i="1" spc="-145" dirty="0">
                <a:latin typeface="Times New Roman"/>
                <a:cs typeface="Times New Roman"/>
              </a:rPr>
              <a:t>W</a:t>
            </a:r>
            <a:r>
              <a:rPr sz="2175" i="1" spc="7" baseline="-22988" dirty="0">
                <a:latin typeface="Times New Roman"/>
                <a:cs typeface="Times New Roman"/>
              </a:rPr>
              <a:t>k</a:t>
            </a:r>
            <a:r>
              <a:rPr sz="2175" i="1" spc="-307" baseline="-22988" dirty="0">
                <a:latin typeface="Times New Roman"/>
                <a:cs typeface="Times New Roman"/>
              </a:rPr>
              <a:t> </a:t>
            </a:r>
            <a:r>
              <a:rPr sz="2175" spc="-157" baseline="-22988" dirty="0">
                <a:latin typeface="Symbol"/>
                <a:cs typeface="Symbol"/>
              </a:rPr>
              <a:t></a:t>
            </a:r>
            <a:r>
              <a:rPr sz="2175" spc="195" baseline="-22988" dirty="0">
                <a:latin typeface="Times New Roman"/>
                <a:cs typeface="Times New Roman"/>
              </a:rPr>
              <a:t>1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40" y="1401573"/>
            <a:ext cx="7829550" cy="1520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299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Bigram model </a:t>
            </a:r>
            <a:r>
              <a:rPr sz="2000" spc="-5" dirty="0">
                <a:latin typeface="Tahoma"/>
                <a:cs typeface="Tahoma"/>
              </a:rPr>
              <a:t>- approximates </a:t>
            </a:r>
            <a:r>
              <a:rPr sz="2000" spc="-1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probability </a:t>
            </a:r>
            <a:r>
              <a:rPr sz="2000" spc="-1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word given </a:t>
            </a:r>
            <a:r>
              <a:rPr sz="2000" spc="-5" dirty="0">
                <a:latin typeface="Tahoma"/>
                <a:cs typeface="Tahoma"/>
              </a:rPr>
              <a:t>all  </a:t>
            </a:r>
            <a:r>
              <a:rPr sz="2000" spc="-10" dirty="0">
                <a:latin typeface="Tahoma"/>
                <a:cs typeface="Tahoma"/>
              </a:rPr>
              <a:t>the previous words </a:t>
            </a:r>
            <a:r>
              <a:rPr sz="2000" spc="-5" dirty="0">
                <a:latin typeface="Tahoma"/>
                <a:cs typeface="Tahoma"/>
              </a:rPr>
              <a:t>by </a:t>
            </a:r>
            <a:r>
              <a:rPr sz="2000" spc="-10" dirty="0">
                <a:latin typeface="Tahoma"/>
                <a:cs typeface="Tahoma"/>
              </a:rPr>
              <a:t>the conditional </a:t>
            </a:r>
            <a:r>
              <a:rPr sz="2000" spc="-5" dirty="0">
                <a:latin typeface="Tahoma"/>
                <a:cs typeface="Tahoma"/>
              </a:rPr>
              <a:t>probability </a:t>
            </a:r>
            <a:r>
              <a:rPr sz="2000" spc="-15" dirty="0">
                <a:latin typeface="Tahoma"/>
                <a:cs typeface="Tahoma"/>
              </a:rPr>
              <a:t>of </a:t>
            </a:r>
            <a:r>
              <a:rPr sz="2000" spc="-10" dirty="0">
                <a:latin typeface="Tahoma"/>
                <a:cs typeface="Tahoma"/>
              </a:rPr>
              <a:t>the preceding  </a:t>
            </a:r>
            <a:r>
              <a:rPr sz="2000" spc="-5" dirty="0">
                <a:latin typeface="Tahoma"/>
                <a:cs typeface="Tahoma"/>
              </a:rPr>
              <a:t>word.</a:t>
            </a:r>
            <a:endParaRPr sz="2000">
              <a:latin typeface="Tahoma"/>
              <a:cs typeface="Tahoma"/>
            </a:endParaRPr>
          </a:p>
          <a:p>
            <a:pPr marL="1423670">
              <a:lnSpc>
                <a:spcPts val="2350"/>
              </a:lnSpc>
              <a:spcBef>
                <a:spcPts val="630"/>
              </a:spcBef>
              <a:tabLst>
                <a:tab pos="2124710" algn="l"/>
                <a:tab pos="3950335" algn="l"/>
                <a:tab pos="4590415" algn="l"/>
              </a:tabLst>
            </a:pPr>
            <a:r>
              <a:rPr sz="2500" i="1" spc="-55" dirty="0">
                <a:latin typeface="Times New Roman"/>
                <a:cs typeface="Times New Roman"/>
              </a:rPr>
              <a:t>P</a:t>
            </a:r>
            <a:r>
              <a:rPr sz="2500" spc="-55" dirty="0">
                <a:latin typeface="Times New Roman"/>
                <a:cs typeface="Times New Roman"/>
              </a:rPr>
              <a:t>(</a:t>
            </a:r>
            <a:r>
              <a:rPr sz="2500" i="1" spc="-55" dirty="0">
                <a:latin typeface="Times New Roman"/>
                <a:cs typeface="Times New Roman"/>
              </a:rPr>
              <a:t>W	</a:t>
            </a:r>
            <a:r>
              <a:rPr sz="2500" spc="110" dirty="0">
                <a:latin typeface="Times New Roman"/>
                <a:cs typeface="Times New Roman"/>
              </a:rPr>
              <a:t>|</a:t>
            </a:r>
            <a:r>
              <a:rPr sz="2500" i="1" spc="110" dirty="0">
                <a:latin typeface="Times New Roman"/>
                <a:cs typeface="Times New Roman"/>
              </a:rPr>
              <a:t>W</a:t>
            </a:r>
            <a:r>
              <a:rPr sz="2500" i="1" spc="-385" dirty="0">
                <a:latin typeface="Times New Roman"/>
                <a:cs typeface="Times New Roman"/>
              </a:rPr>
              <a:t> </a:t>
            </a:r>
            <a:r>
              <a:rPr sz="2175" i="1" spc="37" baseline="44061" dirty="0">
                <a:latin typeface="Times New Roman"/>
                <a:cs typeface="Times New Roman"/>
              </a:rPr>
              <a:t>n</a:t>
            </a:r>
            <a:r>
              <a:rPr sz="2175" spc="37" baseline="44061" dirty="0">
                <a:latin typeface="Symbol"/>
                <a:cs typeface="Symbol"/>
              </a:rPr>
              <a:t></a:t>
            </a:r>
            <a:r>
              <a:rPr sz="2175" spc="37" baseline="44061" dirty="0">
                <a:latin typeface="Times New Roman"/>
                <a:cs typeface="Times New Roman"/>
              </a:rPr>
              <a:t>1</a:t>
            </a:r>
            <a:r>
              <a:rPr sz="2500" spc="25" dirty="0">
                <a:latin typeface="Times New Roman"/>
                <a:cs typeface="Times New Roman"/>
              </a:rPr>
              <a:t>) </a:t>
            </a:r>
            <a:r>
              <a:rPr sz="2500" spc="10" dirty="0">
                <a:latin typeface="Symbol"/>
                <a:cs typeface="Symbol"/>
              </a:rPr>
              <a:t>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i="1" spc="-55" dirty="0">
                <a:latin typeface="Times New Roman"/>
                <a:cs typeface="Times New Roman"/>
              </a:rPr>
              <a:t>P</a:t>
            </a:r>
            <a:r>
              <a:rPr sz="2500" spc="-55" dirty="0">
                <a:latin typeface="Times New Roman"/>
                <a:cs typeface="Times New Roman"/>
              </a:rPr>
              <a:t>(</a:t>
            </a:r>
            <a:r>
              <a:rPr sz="2500" i="1" spc="-55" dirty="0">
                <a:latin typeface="Times New Roman"/>
                <a:cs typeface="Times New Roman"/>
              </a:rPr>
              <a:t>W	</a:t>
            </a:r>
            <a:r>
              <a:rPr sz="2500" spc="110" dirty="0">
                <a:latin typeface="Times New Roman"/>
                <a:cs typeface="Times New Roman"/>
              </a:rPr>
              <a:t>|</a:t>
            </a:r>
            <a:r>
              <a:rPr sz="2500" i="1" spc="110" dirty="0">
                <a:latin typeface="Times New Roman"/>
                <a:cs typeface="Times New Roman"/>
              </a:rPr>
              <a:t>W	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950720">
              <a:lnSpc>
                <a:spcPts val="1090"/>
              </a:lnSpc>
              <a:tabLst>
                <a:tab pos="2444750" algn="l"/>
                <a:tab pos="3776345" algn="l"/>
                <a:tab pos="4291965" algn="l"/>
              </a:tabLst>
            </a:pPr>
            <a:r>
              <a:rPr sz="1450" i="1" spc="5" dirty="0">
                <a:latin typeface="Times New Roman"/>
                <a:cs typeface="Times New Roman"/>
              </a:rPr>
              <a:t>n	</a:t>
            </a:r>
            <a:r>
              <a:rPr sz="1450" spc="5" dirty="0">
                <a:latin typeface="Times New Roman"/>
                <a:cs typeface="Times New Roman"/>
              </a:rPr>
              <a:t>1	</a:t>
            </a:r>
            <a:r>
              <a:rPr sz="1450" i="1" spc="5" dirty="0">
                <a:latin typeface="Times New Roman"/>
                <a:cs typeface="Times New Roman"/>
              </a:rPr>
              <a:t>n	</a:t>
            </a:r>
            <a:r>
              <a:rPr sz="1450" i="1" spc="-10" dirty="0">
                <a:latin typeface="Times New Roman"/>
                <a:cs typeface="Times New Roman"/>
              </a:rPr>
              <a:t>n</a:t>
            </a:r>
            <a:r>
              <a:rPr sz="1450" spc="-10" dirty="0">
                <a:latin typeface="Symbol"/>
                <a:cs typeface="Symbol"/>
              </a:rPr>
              <a:t></a:t>
            </a:r>
            <a:r>
              <a:rPr sz="1450" spc="-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1200" y="5334000"/>
            <a:ext cx="4191000" cy="502920"/>
          </a:xfrm>
          <a:custGeom>
            <a:avLst/>
            <a:gdLst/>
            <a:ahLst/>
            <a:cxnLst/>
            <a:rect l="l" t="t" r="r" b="b"/>
            <a:pathLst>
              <a:path w="4191000" h="502920">
                <a:moveTo>
                  <a:pt x="0" y="0"/>
                </a:moveTo>
                <a:lnTo>
                  <a:pt x="0" y="502920"/>
                </a:lnTo>
                <a:lnTo>
                  <a:pt x="4191000" y="50292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740" y="4068575"/>
            <a:ext cx="7787640" cy="173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N-gram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model </a:t>
            </a:r>
            <a:r>
              <a:rPr sz="2400" dirty="0">
                <a:latin typeface="Tahoma"/>
                <a:cs typeface="Tahoma"/>
              </a:rPr>
              <a:t>- </a:t>
            </a:r>
            <a:r>
              <a:rPr sz="2400" spc="-10" dirty="0">
                <a:latin typeface="Tahoma"/>
                <a:cs typeface="Tahoma"/>
              </a:rPr>
              <a:t>approximates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probability </a:t>
            </a:r>
            <a:r>
              <a:rPr sz="2400" spc="-5" dirty="0">
                <a:latin typeface="Tahoma"/>
                <a:cs typeface="Tahoma"/>
              </a:rPr>
              <a:t>of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word  given </a:t>
            </a:r>
            <a:r>
              <a:rPr sz="2400" spc="-5" dirty="0">
                <a:latin typeface="Tahoma"/>
                <a:cs typeface="Tahoma"/>
              </a:rPr>
              <a:t>all the previous </a:t>
            </a:r>
            <a:r>
              <a:rPr sz="2400" spc="-10" dirty="0">
                <a:latin typeface="Tahoma"/>
                <a:cs typeface="Tahoma"/>
              </a:rPr>
              <a:t>words </a:t>
            </a:r>
            <a:r>
              <a:rPr sz="2400" spc="-5" dirty="0">
                <a:latin typeface="Tahoma"/>
                <a:cs typeface="Tahoma"/>
              </a:rPr>
              <a:t>by considering only </a:t>
            </a:r>
            <a:r>
              <a:rPr sz="2400" spc="-10" dirty="0">
                <a:latin typeface="Tahoma"/>
                <a:cs typeface="Tahoma"/>
              </a:rPr>
              <a:t>the  conditional probability </a:t>
            </a:r>
            <a:r>
              <a:rPr sz="2400" spc="-5" dirty="0">
                <a:latin typeface="Tahoma"/>
                <a:cs typeface="Tahoma"/>
              </a:rPr>
              <a:t>of the previous N-1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words.</a:t>
            </a:r>
            <a:endParaRPr sz="2400">
              <a:latin typeface="Tahoma"/>
              <a:cs typeface="Tahoma"/>
            </a:endParaRPr>
          </a:p>
          <a:p>
            <a:pPr marL="1203960">
              <a:lnSpc>
                <a:spcPts val="2335"/>
              </a:lnSpc>
              <a:spcBef>
                <a:spcPts val="1435"/>
              </a:spcBef>
              <a:tabLst>
                <a:tab pos="2008505" algn="l"/>
                <a:tab pos="4105910" algn="l"/>
                <a:tab pos="5145405" algn="l"/>
              </a:tabLst>
            </a:pPr>
            <a:r>
              <a:rPr sz="2500" i="1" dirty="0">
                <a:latin typeface="Times New Roman"/>
                <a:cs typeface="Times New Roman"/>
              </a:rPr>
              <a:t>P</a:t>
            </a:r>
            <a:r>
              <a:rPr sz="2500" i="1" spc="-380" dirty="0">
                <a:latin typeface="Times New Roman"/>
                <a:cs typeface="Times New Roman"/>
              </a:rPr>
              <a:t> </a:t>
            </a:r>
            <a:r>
              <a:rPr sz="2500" spc="-45" dirty="0">
                <a:latin typeface="Times New Roman"/>
                <a:cs typeface="Times New Roman"/>
              </a:rPr>
              <a:t>(</a:t>
            </a:r>
            <a:r>
              <a:rPr sz="2500" i="1" spc="-45" dirty="0">
                <a:latin typeface="Times New Roman"/>
                <a:cs typeface="Times New Roman"/>
              </a:rPr>
              <a:t>W	</a:t>
            </a:r>
            <a:r>
              <a:rPr sz="2500" spc="-5" dirty="0">
                <a:latin typeface="Times New Roman"/>
                <a:cs typeface="Times New Roman"/>
              </a:rPr>
              <a:t>| </a:t>
            </a:r>
            <a:r>
              <a:rPr sz="2500" i="1" dirty="0">
                <a:latin typeface="Times New Roman"/>
                <a:cs typeface="Times New Roman"/>
              </a:rPr>
              <a:t>W </a:t>
            </a:r>
            <a:r>
              <a:rPr sz="2175" i="1" baseline="44061" dirty="0">
                <a:latin typeface="Times New Roman"/>
                <a:cs typeface="Times New Roman"/>
              </a:rPr>
              <a:t>n </a:t>
            </a:r>
            <a:r>
              <a:rPr sz="2175" spc="0" baseline="44061" dirty="0">
                <a:latin typeface="Symbol"/>
                <a:cs typeface="Symbol"/>
              </a:rPr>
              <a:t></a:t>
            </a:r>
            <a:r>
              <a:rPr sz="2175" spc="0" baseline="44061" dirty="0">
                <a:latin typeface="Times New Roman"/>
                <a:cs typeface="Times New Roman"/>
              </a:rPr>
              <a:t>1 </a:t>
            </a:r>
            <a:r>
              <a:rPr sz="2500" dirty="0">
                <a:latin typeface="Times New Roman"/>
                <a:cs typeface="Times New Roman"/>
              </a:rPr>
              <a:t>) </a:t>
            </a:r>
            <a:r>
              <a:rPr sz="2500" dirty="0">
                <a:latin typeface="Symbol"/>
                <a:cs typeface="Symbol"/>
              </a:rPr>
              <a:t>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P</a:t>
            </a:r>
            <a:r>
              <a:rPr sz="2500" i="1" spc="-38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Times New Roman"/>
                <a:cs typeface="Times New Roman"/>
              </a:rPr>
              <a:t>(</a:t>
            </a:r>
            <a:r>
              <a:rPr sz="2500" i="1" spc="-60" dirty="0">
                <a:latin typeface="Times New Roman"/>
                <a:cs typeface="Times New Roman"/>
              </a:rPr>
              <a:t>W	</a:t>
            </a:r>
            <a:r>
              <a:rPr sz="2500" spc="-5" dirty="0">
                <a:latin typeface="Times New Roman"/>
                <a:cs typeface="Times New Roman"/>
              </a:rPr>
              <a:t>| </a:t>
            </a:r>
            <a:r>
              <a:rPr sz="2500" i="1" dirty="0">
                <a:latin typeface="Times New Roman"/>
                <a:cs typeface="Times New Roman"/>
              </a:rPr>
              <a:t>W</a:t>
            </a:r>
            <a:r>
              <a:rPr sz="2500" i="1" spc="-180" dirty="0">
                <a:latin typeface="Times New Roman"/>
                <a:cs typeface="Times New Roman"/>
              </a:rPr>
              <a:t> </a:t>
            </a:r>
            <a:r>
              <a:rPr sz="2175" i="1" baseline="44061" dirty="0">
                <a:latin typeface="Times New Roman"/>
                <a:cs typeface="Times New Roman"/>
              </a:rPr>
              <a:t>n</a:t>
            </a:r>
            <a:r>
              <a:rPr sz="2175" i="1" spc="-270" baseline="44061" dirty="0">
                <a:latin typeface="Times New Roman"/>
                <a:cs typeface="Times New Roman"/>
              </a:rPr>
              <a:t> </a:t>
            </a:r>
            <a:r>
              <a:rPr sz="2175" spc="0" baseline="44061" dirty="0">
                <a:latin typeface="Symbol"/>
                <a:cs typeface="Symbol"/>
              </a:rPr>
              <a:t></a:t>
            </a:r>
            <a:r>
              <a:rPr sz="2175" spc="0" baseline="44061" dirty="0">
                <a:latin typeface="Times New Roman"/>
                <a:cs typeface="Times New Roman"/>
              </a:rPr>
              <a:t>1	</a:t>
            </a:r>
            <a:r>
              <a:rPr sz="250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807845">
              <a:lnSpc>
                <a:spcPts val="1075"/>
              </a:lnSpc>
              <a:tabLst>
                <a:tab pos="2377440" algn="l"/>
                <a:tab pos="3904615" algn="l"/>
                <a:tab pos="4495800" algn="l"/>
              </a:tabLst>
            </a:pPr>
            <a:r>
              <a:rPr sz="1450" i="1" dirty="0">
                <a:latin typeface="Times New Roman"/>
                <a:cs typeface="Times New Roman"/>
              </a:rPr>
              <a:t>n	</a:t>
            </a:r>
            <a:r>
              <a:rPr sz="1450" dirty="0">
                <a:latin typeface="Times New Roman"/>
                <a:cs typeface="Times New Roman"/>
              </a:rPr>
              <a:t>1	</a:t>
            </a:r>
            <a:r>
              <a:rPr sz="1450" i="1" dirty="0">
                <a:latin typeface="Times New Roman"/>
                <a:cs typeface="Times New Roman"/>
              </a:rPr>
              <a:t>n	n</a:t>
            </a:r>
            <a:r>
              <a:rPr sz="1450" i="1" spc="-200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Symbol"/>
                <a:cs typeface="Symbol"/>
              </a:rPr>
              <a:t></a:t>
            </a:r>
            <a:r>
              <a:rPr sz="1450" spc="-140" dirty="0">
                <a:latin typeface="Times New Roman"/>
                <a:cs typeface="Times New Roman"/>
              </a:rPr>
              <a:t> </a:t>
            </a:r>
            <a:r>
              <a:rPr sz="1450" i="1" spc="0" dirty="0">
                <a:latin typeface="Times New Roman"/>
                <a:cs typeface="Times New Roman"/>
              </a:rPr>
              <a:t>N</a:t>
            </a:r>
            <a:r>
              <a:rPr sz="1450" i="1" spc="-6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Symbol"/>
                <a:cs typeface="Symbol"/>
              </a:rPr>
              <a:t>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3711" y="7145781"/>
            <a:ext cx="2026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Copyright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2003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Dan</a:t>
            </a:r>
            <a:r>
              <a:rPr sz="1000" b="1" spc="-14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Moldovan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28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889760" y="6105144"/>
            <a:ext cx="5184775" cy="39624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How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do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we compute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this</a:t>
            </a:r>
            <a:r>
              <a:rPr sz="2000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probability???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523748"/>
            <a:ext cx="6242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Berkeley Restaurant Project</a:t>
            </a:r>
            <a:r>
              <a:rPr spc="-120" dirty="0"/>
              <a:t> </a:t>
            </a:r>
            <a:r>
              <a:rPr dirty="0"/>
              <a:t>Sentences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605789"/>
            <a:ext cx="7712709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can you tell </a:t>
            </a:r>
            <a:r>
              <a:rPr sz="2400" i="1" spc="-20" dirty="0">
                <a:solidFill>
                  <a:srgbClr val="320099"/>
                </a:solidFill>
                <a:latin typeface="Arial"/>
                <a:cs typeface="Arial"/>
              </a:rPr>
              <a:t>me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about any good cantonese restaurants  close</a:t>
            </a:r>
            <a:r>
              <a:rPr sz="2400" i="1" spc="-40" dirty="0">
                <a:solidFill>
                  <a:srgbClr val="3200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15" dirty="0">
                <a:solidFill>
                  <a:srgbClr val="320099"/>
                </a:solidFill>
                <a:latin typeface="Arial"/>
                <a:cs typeface="Arial"/>
              </a:rPr>
              <a:t>mid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priced thai food is </a:t>
            </a:r>
            <a:r>
              <a:rPr sz="2400" i="1" dirty="0">
                <a:solidFill>
                  <a:srgbClr val="320099"/>
                </a:solidFill>
                <a:latin typeface="Arial"/>
                <a:cs typeface="Arial"/>
              </a:rPr>
              <a:t>what </a:t>
            </a:r>
            <a:r>
              <a:rPr sz="2400" i="1" spc="-25" dirty="0">
                <a:solidFill>
                  <a:srgbClr val="320099"/>
                </a:solidFill>
                <a:latin typeface="Arial"/>
                <a:cs typeface="Arial"/>
              </a:rPr>
              <a:t>i’m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looking</a:t>
            </a:r>
            <a:r>
              <a:rPr sz="2400" i="1" spc="60" dirty="0">
                <a:solidFill>
                  <a:srgbClr val="3200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20099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tell </a:t>
            </a:r>
            <a:r>
              <a:rPr sz="2400" i="1" spc="-20" dirty="0">
                <a:solidFill>
                  <a:srgbClr val="320099"/>
                </a:solidFill>
                <a:latin typeface="Arial"/>
                <a:cs typeface="Arial"/>
              </a:rPr>
              <a:t>me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about chez</a:t>
            </a:r>
            <a:r>
              <a:rPr sz="2400" i="1" spc="-20" dirty="0">
                <a:solidFill>
                  <a:srgbClr val="3200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panisse</a:t>
            </a:r>
            <a:endParaRPr sz="2400">
              <a:latin typeface="Arial"/>
              <a:cs typeface="Arial"/>
            </a:endParaRPr>
          </a:p>
          <a:p>
            <a:pPr marL="356870" marR="234315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can you give </a:t>
            </a:r>
            <a:r>
              <a:rPr sz="2400" i="1" spc="-20" dirty="0">
                <a:solidFill>
                  <a:srgbClr val="320099"/>
                </a:solidFill>
                <a:latin typeface="Arial"/>
                <a:cs typeface="Arial"/>
              </a:rPr>
              <a:t>me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a listing </a:t>
            </a:r>
            <a:r>
              <a:rPr sz="2400" i="1" dirty="0">
                <a:solidFill>
                  <a:srgbClr val="320099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the kinds </a:t>
            </a:r>
            <a:r>
              <a:rPr sz="2400" i="1" dirty="0">
                <a:solidFill>
                  <a:srgbClr val="320099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food </a:t>
            </a:r>
            <a:r>
              <a:rPr sz="2400" i="1" dirty="0">
                <a:solidFill>
                  <a:srgbClr val="320099"/>
                </a:solidFill>
                <a:latin typeface="Arial"/>
                <a:cs typeface="Arial"/>
              </a:rPr>
              <a:t>that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are  available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25" dirty="0">
                <a:solidFill>
                  <a:srgbClr val="320099"/>
                </a:solidFill>
                <a:latin typeface="Arial"/>
                <a:cs typeface="Arial"/>
              </a:rPr>
              <a:t>i’m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looking </a:t>
            </a:r>
            <a:r>
              <a:rPr sz="2400" i="1" dirty="0">
                <a:solidFill>
                  <a:srgbClr val="320099"/>
                </a:solidFill>
                <a:latin typeface="Arial"/>
                <a:cs typeface="Arial"/>
              </a:rPr>
              <a:t>for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a good place </a:t>
            </a:r>
            <a:r>
              <a:rPr sz="2400" i="1" dirty="0">
                <a:solidFill>
                  <a:srgbClr val="320099"/>
                </a:solidFill>
                <a:latin typeface="Arial"/>
                <a:cs typeface="Arial"/>
              </a:rPr>
              <a:t>to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eat</a:t>
            </a:r>
            <a:r>
              <a:rPr sz="2400" i="1" spc="15" dirty="0">
                <a:solidFill>
                  <a:srgbClr val="3200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breakfast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solidFill>
                  <a:srgbClr val="320099"/>
                </a:solidFill>
                <a:latin typeface="Arial"/>
                <a:cs typeface="Arial"/>
              </a:rPr>
              <a:t>when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is </a:t>
            </a:r>
            <a:r>
              <a:rPr sz="2400" i="1" dirty="0">
                <a:solidFill>
                  <a:srgbClr val="320099"/>
                </a:solidFill>
                <a:latin typeface="Arial"/>
                <a:cs typeface="Arial"/>
              </a:rPr>
              <a:t>caffe </a:t>
            </a:r>
            <a:r>
              <a:rPr sz="2400" i="1" spc="-15" dirty="0">
                <a:solidFill>
                  <a:srgbClr val="320099"/>
                </a:solidFill>
                <a:latin typeface="Arial"/>
                <a:cs typeface="Arial"/>
              </a:rPr>
              <a:t>venezia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open during the</a:t>
            </a:r>
            <a:r>
              <a:rPr sz="2400" i="1" spc="-15" dirty="0">
                <a:solidFill>
                  <a:srgbClr val="3200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20099"/>
                </a:solidFill>
                <a:latin typeface="Arial"/>
                <a:cs typeface="Arial"/>
              </a:rPr>
              <a:t>day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10147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</a:t>
            </a:r>
            <a:r>
              <a:rPr spc="-5" dirty="0"/>
              <a:t>oda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10/8/2011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14263" y="7145781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093724"/>
            <a:ext cx="4500880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Word </a:t>
            </a:r>
            <a:r>
              <a:rPr sz="2400" i="1" spc="-5" dirty="0">
                <a:latin typeface="Arial"/>
                <a:cs typeface="Arial"/>
              </a:rPr>
              <a:t>prediction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task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Language </a:t>
            </a:r>
            <a:r>
              <a:rPr sz="2400" i="1" spc="-10" dirty="0">
                <a:latin typeface="Arial"/>
                <a:cs typeface="Arial"/>
              </a:rPr>
              <a:t>modeling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(N-grams)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N-gram</a:t>
            </a:r>
            <a:r>
              <a:rPr sz="2400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intro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The chain</a:t>
            </a:r>
            <a:r>
              <a:rPr sz="2400" i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rule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400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Smoothing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380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Bigram</a:t>
            </a:r>
            <a:r>
              <a:rPr spc="-75" dirty="0"/>
              <a:t> </a:t>
            </a:r>
            <a:r>
              <a:rPr spc="-5" dirty="0"/>
              <a:t>Counts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093724"/>
            <a:ext cx="499999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Out of </a:t>
            </a:r>
            <a:r>
              <a:rPr sz="2400" i="1" spc="-5" dirty="0">
                <a:latin typeface="Arial"/>
                <a:cs typeface="Arial"/>
              </a:rPr>
              <a:t>9222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sentences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dirty="0">
                <a:latin typeface="Arial"/>
                <a:cs typeface="Arial"/>
              </a:rPr>
              <a:t>Eg. </a:t>
            </a:r>
            <a:r>
              <a:rPr sz="2400" i="1" spc="-5" dirty="0">
                <a:latin typeface="Arial"/>
                <a:cs typeface="Arial"/>
              </a:rPr>
              <a:t>“I </a:t>
            </a:r>
            <a:r>
              <a:rPr sz="2400" i="1" dirty="0">
                <a:latin typeface="Arial"/>
                <a:cs typeface="Arial"/>
              </a:rPr>
              <a:t>want” </a:t>
            </a:r>
            <a:r>
              <a:rPr sz="2400" i="1" spc="-5" dirty="0">
                <a:latin typeface="Arial"/>
                <a:cs typeface="Arial"/>
              </a:rPr>
              <a:t>occurred 827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times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971800"/>
            <a:ext cx="9067800" cy="3255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3194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Bigram</a:t>
            </a:r>
            <a:r>
              <a:rPr spc="-85" dirty="0"/>
              <a:t> </a:t>
            </a:r>
            <a:r>
              <a:rPr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166876"/>
            <a:ext cx="74714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Divide bigram counts by prefix unigram counts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get  probabilities.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505200"/>
            <a:ext cx="8305800" cy="2944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667000"/>
            <a:ext cx="7787640" cy="71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7548"/>
            <a:ext cx="68516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Bigram Estimates of Sentence</a:t>
            </a:r>
            <a:r>
              <a:rPr spc="-145" dirty="0"/>
              <a:t> </a:t>
            </a:r>
            <a:r>
              <a:rPr dirty="0"/>
              <a:t>Probabilities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2160525"/>
            <a:ext cx="4845685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marR="5080" indent="-511809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004CBF"/>
                </a:solidFill>
                <a:latin typeface="Arial"/>
                <a:cs typeface="Arial"/>
              </a:rPr>
              <a:t>P(&lt;s&gt; </a:t>
            </a:r>
            <a:r>
              <a:rPr sz="2400" i="1" dirty="0">
                <a:solidFill>
                  <a:srgbClr val="004CBF"/>
                </a:solidFill>
                <a:latin typeface="Arial"/>
                <a:cs typeface="Arial"/>
              </a:rPr>
              <a:t>I want </a:t>
            </a:r>
            <a:r>
              <a:rPr sz="2400" i="1" spc="-5" dirty="0">
                <a:solidFill>
                  <a:srgbClr val="004CBF"/>
                </a:solidFill>
                <a:latin typeface="Arial"/>
                <a:cs typeface="Arial"/>
              </a:rPr>
              <a:t>english food &lt;/s&gt;)</a:t>
            </a:r>
            <a:r>
              <a:rPr sz="2400" i="1" spc="-90" dirty="0">
                <a:solidFill>
                  <a:srgbClr val="004CB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4CBF"/>
                </a:solidFill>
                <a:latin typeface="Arial"/>
                <a:cs typeface="Arial"/>
              </a:rPr>
              <a:t>=  </a:t>
            </a:r>
            <a:r>
              <a:rPr sz="2400" i="1" spc="-10" dirty="0">
                <a:solidFill>
                  <a:srgbClr val="004CBF"/>
                </a:solidFill>
                <a:latin typeface="Arial"/>
                <a:cs typeface="Arial"/>
              </a:rPr>
              <a:t>P(i|&lt;s&gt;)*</a:t>
            </a:r>
            <a:endParaRPr sz="2400">
              <a:latin typeface="Arial"/>
              <a:cs typeface="Arial"/>
            </a:endParaRPr>
          </a:p>
          <a:p>
            <a:pPr marL="765175" marR="1731645" indent="-167640">
              <a:lnSpc>
                <a:spcPct val="120000"/>
              </a:lnSpc>
            </a:pPr>
            <a:r>
              <a:rPr sz="2400" i="1" spc="-5" dirty="0">
                <a:solidFill>
                  <a:srgbClr val="004CBF"/>
                </a:solidFill>
                <a:latin typeface="Arial"/>
                <a:cs typeface="Arial"/>
              </a:rPr>
              <a:t>P(want|I)*  P(english|want)*  P(food|english)*</a:t>
            </a:r>
            <a:endParaRPr sz="2400">
              <a:latin typeface="Arial"/>
              <a:cs typeface="Arial"/>
            </a:endParaRPr>
          </a:p>
          <a:p>
            <a:pPr marL="1103630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solidFill>
                  <a:srgbClr val="004CBF"/>
                </a:solidFill>
                <a:latin typeface="Arial"/>
                <a:cs typeface="Arial"/>
              </a:rPr>
              <a:t>P(&lt;/s&gt;|food)*</a:t>
            </a:r>
            <a:endParaRPr sz="2400">
              <a:latin typeface="Arial"/>
              <a:cs typeface="Arial"/>
            </a:endParaRPr>
          </a:p>
          <a:p>
            <a:pPr marL="1186180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solidFill>
                  <a:srgbClr val="004CBF"/>
                </a:solidFill>
                <a:latin typeface="Arial"/>
                <a:cs typeface="Arial"/>
              </a:rPr>
              <a:t>=.000031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31654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Kinds of</a:t>
            </a:r>
            <a:r>
              <a:rPr spc="-130" dirty="0"/>
              <a:t> </a:t>
            </a:r>
            <a:r>
              <a:rPr spc="-5" dirty="0"/>
              <a:t>Knowledge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2770126"/>
            <a:ext cx="3745865" cy="3098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  <a:tab pos="262128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P(english|want)	=</a:t>
            </a:r>
            <a:r>
              <a:rPr sz="2400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.0011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  <a:tab pos="2966085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P(chinese|want)</a:t>
            </a:r>
            <a:r>
              <a:rPr sz="24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=	.0065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P(to|want) =</a:t>
            </a:r>
            <a:r>
              <a:rPr sz="2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.66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P(eat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| to)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.28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P(food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| to)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i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P(want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spend) =</a:t>
            </a:r>
            <a:r>
              <a:rPr sz="2400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(i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&lt;s&gt;)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.25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1381292"/>
            <a:ext cx="6988809" cy="13271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6870" marR="5080" indent="-344170" algn="just">
              <a:lnSpc>
                <a:spcPts val="3360"/>
              </a:lnSpc>
              <a:spcBef>
                <a:spcPts val="380"/>
              </a:spcBef>
              <a:buFont typeface="Wingdings"/>
              <a:buChar char=""/>
              <a:tabLst>
                <a:tab pos="357505" algn="l"/>
              </a:tabLst>
            </a:pPr>
            <a:r>
              <a:rPr sz="2800" dirty="0">
                <a:solidFill>
                  <a:srgbClr val="004CBF"/>
                </a:solidFill>
                <a:latin typeface="Tahoma"/>
                <a:cs typeface="Tahoma"/>
              </a:rPr>
              <a:t>As crude </a:t>
            </a:r>
            <a:r>
              <a:rPr sz="2800" spc="-5" dirty="0">
                <a:solidFill>
                  <a:srgbClr val="004CBF"/>
                </a:solidFill>
                <a:latin typeface="Tahoma"/>
                <a:cs typeface="Tahoma"/>
              </a:rPr>
              <a:t>as </a:t>
            </a:r>
            <a:r>
              <a:rPr sz="2800" dirty="0">
                <a:solidFill>
                  <a:srgbClr val="004CBF"/>
                </a:solidFill>
                <a:latin typeface="Tahoma"/>
                <a:cs typeface="Tahoma"/>
              </a:rPr>
              <a:t>they </a:t>
            </a:r>
            <a:r>
              <a:rPr sz="2800" spc="-10" dirty="0">
                <a:solidFill>
                  <a:srgbClr val="004CBF"/>
                </a:solidFill>
                <a:latin typeface="Tahoma"/>
                <a:cs typeface="Tahoma"/>
              </a:rPr>
              <a:t>are, </a:t>
            </a:r>
            <a:r>
              <a:rPr sz="2950" i="1" spc="-25" dirty="0">
                <a:solidFill>
                  <a:srgbClr val="004CBF"/>
                </a:solidFill>
                <a:latin typeface="Tahoma"/>
                <a:cs typeface="Tahoma"/>
              </a:rPr>
              <a:t>N</a:t>
            </a:r>
            <a:r>
              <a:rPr sz="2800" spc="-25" dirty="0">
                <a:solidFill>
                  <a:srgbClr val="004CBF"/>
                </a:solidFill>
                <a:latin typeface="Tahoma"/>
                <a:cs typeface="Tahoma"/>
              </a:rPr>
              <a:t>-gram </a:t>
            </a:r>
            <a:r>
              <a:rPr sz="2800" dirty="0">
                <a:solidFill>
                  <a:srgbClr val="004CBF"/>
                </a:solidFill>
                <a:latin typeface="Tahoma"/>
                <a:cs typeface="Tahoma"/>
              </a:rPr>
              <a:t>probabilities  </a:t>
            </a:r>
            <a:r>
              <a:rPr sz="2800" spc="-5" dirty="0">
                <a:solidFill>
                  <a:srgbClr val="004CBF"/>
                </a:solidFill>
                <a:latin typeface="Tahoma"/>
                <a:cs typeface="Tahoma"/>
              </a:rPr>
              <a:t>capture </a:t>
            </a:r>
            <a:r>
              <a:rPr sz="2800" dirty="0">
                <a:solidFill>
                  <a:srgbClr val="004CBF"/>
                </a:solidFill>
                <a:latin typeface="Tahoma"/>
                <a:cs typeface="Tahoma"/>
              </a:rPr>
              <a:t>a </a:t>
            </a:r>
            <a:r>
              <a:rPr sz="2800" spc="-10" dirty="0">
                <a:solidFill>
                  <a:srgbClr val="004CBF"/>
                </a:solidFill>
                <a:latin typeface="Tahoma"/>
                <a:cs typeface="Tahoma"/>
              </a:rPr>
              <a:t>range </a:t>
            </a:r>
            <a:r>
              <a:rPr sz="2800" spc="0" dirty="0">
                <a:solidFill>
                  <a:srgbClr val="004CBF"/>
                </a:solidFill>
                <a:latin typeface="Tahoma"/>
                <a:cs typeface="Tahoma"/>
              </a:rPr>
              <a:t>of </a:t>
            </a:r>
            <a:r>
              <a:rPr sz="2800" spc="-5" dirty="0">
                <a:solidFill>
                  <a:srgbClr val="004CBF"/>
                </a:solidFill>
                <a:latin typeface="Tahoma"/>
                <a:cs typeface="Tahoma"/>
              </a:rPr>
              <a:t>interesting </a:t>
            </a:r>
            <a:r>
              <a:rPr sz="2800" spc="-10" dirty="0">
                <a:solidFill>
                  <a:srgbClr val="004CBF"/>
                </a:solidFill>
                <a:latin typeface="Tahoma"/>
                <a:cs typeface="Tahoma"/>
              </a:rPr>
              <a:t>facts </a:t>
            </a:r>
            <a:r>
              <a:rPr sz="2800" dirty="0">
                <a:solidFill>
                  <a:srgbClr val="004CBF"/>
                </a:solidFill>
                <a:latin typeface="Tahoma"/>
                <a:cs typeface="Tahoma"/>
              </a:rPr>
              <a:t>about  language.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600" y="3124200"/>
            <a:ext cx="1981200" cy="37211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World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knowledge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7200" y="4267200"/>
            <a:ext cx="1371600" cy="372110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solidFill>
                  <a:srgbClr val="004CBF"/>
                </a:solidFill>
                <a:latin typeface="Tahoma"/>
                <a:cs typeface="Tahoma"/>
              </a:rPr>
              <a:t>Syntax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4800" y="5486400"/>
            <a:ext cx="1295400" cy="372110"/>
          </a:xfrm>
          <a:prstGeom prst="rect">
            <a:avLst/>
          </a:prstGeom>
          <a:solidFill>
            <a:srgbClr val="91D04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Discourse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766" y="532892"/>
            <a:ext cx="35566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ahoma"/>
                <a:cs typeface="Tahoma"/>
              </a:rPr>
              <a:t>Training and Test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13711" y="7145781"/>
            <a:ext cx="2026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Copyright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2003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Dan</a:t>
            </a:r>
            <a:r>
              <a:rPr sz="1000" b="1" spc="-14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Moldovan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60196"/>
            <a:ext cx="8196580" cy="55854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5080" indent="-344170">
              <a:lnSpc>
                <a:spcPts val="2590"/>
              </a:lnSpc>
              <a:spcBef>
                <a:spcPts val="42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solidFill>
                  <a:srgbClr val="0065FF"/>
                </a:solidFill>
                <a:latin typeface="Tahoma"/>
                <a:cs typeface="Tahoma"/>
              </a:rPr>
              <a:t>probabilities </a:t>
            </a:r>
            <a:r>
              <a:rPr sz="2400" spc="-5" dirty="0">
                <a:latin typeface="Tahoma"/>
                <a:cs typeface="Tahoma"/>
              </a:rPr>
              <a:t>of the </a:t>
            </a:r>
            <a:r>
              <a:rPr sz="2400" spc="-10" dirty="0">
                <a:latin typeface="Tahoma"/>
                <a:cs typeface="Tahoma"/>
              </a:rPr>
              <a:t>N-gram </a:t>
            </a:r>
            <a:r>
              <a:rPr sz="2400" spc="-5" dirty="0">
                <a:latin typeface="Tahoma"/>
                <a:cs typeface="Tahoma"/>
              </a:rPr>
              <a:t>come from the corpus </a:t>
            </a:r>
            <a:r>
              <a:rPr sz="2400" dirty="0">
                <a:latin typeface="Tahoma"/>
                <a:cs typeface="Tahoma"/>
              </a:rPr>
              <a:t>it is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trained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on.</a:t>
            </a:r>
            <a:endParaRPr sz="2400">
              <a:latin typeface="Tahoma"/>
              <a:cs typeface="Tahoma"/>
            </a:endParaRPr>
          </a:p>
          <a:p>
            <a:pPr marL="356870" marR="323215" indent="-344170">
              <a:lnSpc>
                <a:spcPts val="259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parameters </a:t>
            </a:r>
            <a:r>
              <a:rPr sz="2400" spc="-5" dirty="0">
                <a:latin typeface="Tahoma"/>
                <a:cs typeface="Tahoma"/>
              </a:rPr>
              <a:t>of any </a:t>
            </a:r>
            <a:r>
              <a:rPr sz="2400" spc="-10" dirty="0">
                <a:latin typeface="Tahoma"/>
                <a:cs typeface="Tahoma"/>
              </a:rPr>
              <a:t>statistical </a:t>
            </a:r>
            <a:r>
              <a:rPr sz="2400" spc="-5" dirty="0">
                <a:latin typeface="Tahoma"/>
                <a:cs typeface="Tahoma"/>
              </a:rPr>
              <a:t>model </a:t>
            </a:r>
            <a:r>
              <a:rPr sz="2400" spc="-1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trained on  some </a:t>
            </a:r>
            <a:r>
              <a:rPr sz="2400" spc="-10" dirty="0">
                <a:latin typeface="Tahoma"/>
                <a:cs typeface="Tahoma"/>
              </a:rPr>
              <a:t>data </a:t>
            </a:r>
            <a:r>
              <a:rPr sz="2400" spc="-5" dirty="0">
                <a:latin typeface="Tahoma"/>
                <a:cs typeface="Tahoma"/>
              </a:rPr>
              <a:t>and then they </a:t>
            </a:r>
            <a:r>
              <a:rPr sz="2400" spc="-1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tested on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different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data.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Font typeface="Wingdings"/>
              <a:buChar char=""/>
              <a:tabLst>
                <a:tab pos="756285" algn="l"/>
              </a:tabLst>
            </a:pP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Training</a:t>
            </a:r>
            <a:r>
              <a:rPr sz="2400" spc="-25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corpus</a:t>
            </a:r>
            <a:endParaRPr sz="24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Font typeface="Wingdings"/>
              <a:buChar char=""/>
              <a:tabLst>
                <a:tab pos="756285" algn="l"/>
              </a:tabLst>
            </a:pPr>
            <a:r>
              <a:rPr sz="2400" spc="-5" dirty="0">
                <a:solidFill>
                  <a:srgbClr val="0065FF"/>
                </a:solidFill>
                <a:latin typeface="Tahoma"/>
                <a:cs typeface="Tahoma"/>
              </a:rPr>
              <a:t>Testing</a:t>
            </a:r>
            <a:r>
              <a:rPr sz="2400" spc="-45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corpus</a:t>
            </a:r>
            <a:endParaRPr sz="24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290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How do we </a:t>
            </a:r>
            <a:r>
              <a:rPr sz="2400" spc="-10" dirty="0">
                <a:latin typeface="Tahoma"/>
                <a:cs typeface="Tahoma"/>
              </a:rPr>
              <a:t>create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training corpus and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testing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corpus?</a:t>
            </a:r>
            <a:endParaRPr sz="2400">
              <a:latin typeface="Tahoma"/>
              <a:cs typeface="Tahoma"/>
            </a:endParaRPr>
          </a:p>
          <a:p>
            <a:pPr marL="756285" marR="221615" lvl="1" indent="-286385">
              <a:lnSpc>
                <a:spcPts val="2590"/>
              </a:lnSpc>
              <a:spcBef>
                <a:spcPts val="615"/>
              </a:spcBef>
              <a:buFont typeface="Wingdings"/>
              <a:buChar char=""/>
              <a:tabLst>
                <a:tab pos="756285" algn="l"/>
              </a:tabLst>
            </a:pP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corpus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and divide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into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training </a:t>
            </a:r>
            <a:r>
              <a:rPr sz="2400" dirty="0">
                <a:latin typeface="Tahoma"/>
                <a:cs typeface="Tahoma"/>
              </a:rPr>
              <a:t>set </a:t>
            </a:r>
            <a:r>
              <a:rPr sz="2400" spc="-10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testing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set.</a:t>
            </a:r>
            <a:endParaRPr sz="2400">
              <a:latin typeface="Tahoma"/>
              <a:cs typeface="Tahoma"/>
            </a:endParaRPr>
          </a:p>
          <a:p>
            <a:pPr marL="756285" marR="699135" lvl="1" indent="-286385">
              <a:lnSpc>
                <a:spcPts val="2590"/>
              </a:lnSpc>
              <a:spcBef>
                <a:spcPts val="580"/>
              </a:spcBef>
              <a:buFont typeface="Wingdings"/>
              <a:buChar char=""/>
              <a:tabLst>
                <a:tab pos="756285" algn="l"/>
              </a:tabLst>
            </a:pPr>
            <a:r>
              <a:rPr sz="2400" spc="-5" dirty="0">
                <a:latin typeface="Tahoma"/>
                <a:cs typeface="Tahoma"/>
              </a:rPr>
              <a:t>This </a:t>
            </a:r>
            <a:r>
              <a:rPr sz="2400" spc="-10" dirty="0">
                <a:latin typeface="Tahoma"/>
                <a:cs typeface="Tahoma"/>
              </a:rPr>
              <a:t>training-and-testing paradigm can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used </a:t>
            </a:r>
            <a:r>
              <a:rPr sz="2400" spc="-10" dirty="0">
                <a:latin typeface="Tahoma"/>
                <a:cs typeface="Tahoma"/>
              </a:rPr>
              <a:t>to  evaluate </a:t>
            </a:r>
            <a:r>
              <a:rPr sz="2400" spc="-5" dirty="0">
                <a:latin typeface="Tahoma"/>
                <a:cs typeface="Tahoma"/>
              </a:rPr>
              <a:t>different </a:t>
            </a:r>
            <a:r>
              <a:rPr sz="2400" spc="-10" dirty="0">
                <a:latin typeface="Tahoma"/>
                <a:cs typeface="Tahoma"/>
              </a:rPr>
              <a:t>N-gram </a:t>
            </a:r>
            <a:r>
              <a:rPr sz="2400" spc="-5" dirty="0">
                <a:latin typeface="Tahoma"/>
                <a:cs typeface="Tahoma"/>
              </a:rPr>
              <a:t>architectures.</a:t>
            </a:r>
            <a:endParaRPr sz="2400">
              <a:latin typeface="Tahoma"/>
              <a:cs typeface="Tahoma"/>
            </a:endParaRPr>
          </a:p>
          <a:p>
            <a:pPr marL="1155700" marR="85725" lvl="2" indent="-228600">
              <a:lnSpc>
                <a:spcPts val="2590"/>
              </a:lnSpc>
              <a:spcBef>
                <a:spcPts val="580"/>
              </a:spcBef>
              <a:buSzPct val="95833"/>
              <a:buFont typeface="Wingdings"/>
              <a:buChar char=""/>
              <a:tabLst>
                <a:tab pos="1199515" algn="l"/>
              </a:tabLst>
            </a:pPr>
            <a:r>
              <a:rPr sz="2400" spc="-5" dirty="0">
                <a:latin typeface="Tahoma"/>
                <a:cs typeface="Tahoma"/>
              </a:rPr>
              <a:t>Suppose we </a:t>
            </a:r>
            <a:r>
              <a:rPr sz="2400" spc="-10" dirty="0">
                <a:latin typeface="Tahoma"/>
                <a:cs typeface="Tahoma"/>
              </a:rPr>
              <a:t>train two </a:t>
            </a:r>
            <a:r>
              <a:rPr sz="2400" spc="-5" dirty="0">
                <a:latin typeface="Tahoma"/>
                <a:cs typeface="Tahoma"/>
              </a:rPr>
              <a:t>different </a:t>
            </a:r>
            <a:r>
              <a:rPr sz="2400" spc="-10" dirty="0">
                <a:latin typeface="Tahoma"/>
                <a:cs typeface="Tahoma"/>
              </a:rPr>
              <a:t>N-gram </a:t>
            </a:r>
            <a:r>
              <a:rPr sz="2400" spc="-5" dirty="0">
                <a:latin typeface="Tahoma"/>
                <a:cs typeface="Tahoma"/>
              </a:rPr>
              <a:t>models on  the training </a:t>
            </a:r>
            <a:r>
              <a:rPr sz="2400" dirty="0">
                <a:latin typeface="Tahoma"/>
                <a:cs typeface="Tahoma"/>
              </a:rPr>
              <a:t>set </a:t>
            </a:r>
            <a:r>
              <a:rPr sz="2400" spc="-10" dirty="0">
                <a:latin typeface="Tahoma"/>
                <a:cs typeface="Tahoma"/>
              </a:rPr>
              <a:t>(e.g. bigram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trigram). </a:t>
            </a:r>
            <a:r>
              <a:rPr sz="2400" spc="-5" dirty="0">
                <a:latin typeface="Tahoma"/>
                <a:cs typeface="Tahoma"/>
              </a:rPr>
              <a:t>We </a:t>
            </a:r>
            <a:r>
              <a:rPr sz="2400" spc="-10" dirty="0">
                <a:latin typeface="Tahoma"/>
                <a:cs typeface="Tahoma"/>
              </a:rPr>
              <a:t>want  to </a:t>
            </a:r>
            <a:r>
              <a:rPr sz="2400" dirty="0">
                <a:latin typeface="Tahoma"/>
                <a:cs typeface="Tahoma"/>
              </a:rPr>
              <a:t>see </a:t>
            </a:r>
            <a:r>
              <a:rPr sz="2400" spc="-5" dirty="0">
                <a:latin typeface="Tahoma"/>
                <a:cs typeface="Tahoma"/>
              </a:rPr>
              <a:t>which one performs </a:t>
            </a:r>
            <a:r>
              <a:rPr sz="2400" spc="-10" dirty="0">
                <a:latin typeface="Tahoma"/>
                <a:cs typeface="Tahoma"/>
              </a:rPr>
              <a:t>better </a:t>
            </a:r>
            <a:r>
              <a:rPr sz="2400" spc="-5" dirty="0">
                <a:latin typeface="Tahoma"/>
                <a:cs typeface="Tahoma"/>
              </a:rPr>
              <a:t>on the test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set!</a:t>
            </a:r>
            <a:endParaRPr sz="2400">
              <a:latin typeface="Tahoma"/>
              <a:cs typeface="Tahoma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SzPct val="95833"/>
              <a:buFont typeface="Wingdings"/>
              <a:buChar char=""/>
              <a:tabLst>
                <a:tab pos="1199515" algn="l"/>
              </a:tabLst>
            </a:pPr>
            <a:r>
              <a:rPr sz="2400" spc="-5" dirty="0">
                <a:latin typeface="Tahoma"/>
                <a:cs typeface="Tahoma"/>
              </a:rPr>
              <a:t>Which one </a:t>
            </a:r>
            <a:r>
              <a:rPr sz="2400" spc="-10" dirty="0">
                <a:latin typeface="Tahoma"/>
                <a:cs typeface="Tahoma"/>
              </a:rPr>
              <a:t>better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models the test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set</a:t>
            </a:r>
            <a:r>
              <a:rPr sz="2400" spc="-10" dirty="0">
                <a:latin typeface="Tahoma"/>
                <a:cs typeface="Tahoma"/>
              </a:rPr>
              <a:t>???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57899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ahoma"/>
                <a:cs typeface="Tahoma"/>
              </a:rPr>
              <a:t>Held-out Sets </a:t>
            </a:r>
            <a:r>
              <a:rPr spc="-5" dirty="0">
                <a:latin typeface="Tahoma"/>
                <a:cs typeface="Tahoma"/>
              </a:rPr>
              <a:t>and </a:t>
            </a:r>
            <a:r>
              <a:rPr dirty="0">
                <a:latin typeface="Tahoma"/>
                <a:cs typeface="Tahoma"/>
              </a:rPr>
              <a:t>Development</a:t>
            </a:r>
            <a:r>
              <a:rPr spc="-1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Sets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143000"/>
            <a:ext cx="9144000" cy="5638800"/>
          </a:xfrm>
          <a:custGeom>
            <a:avLst/>
            <a:gdLst/>
            <a:ahLst/>
            <a:cxnLst/>
            <a:rect l="l" t="t" r="r" b="b"/>
            <a:pathLst>
              <a:path w="9144000" h="5638800">
                <a:moveTo>
                  <a:pt x="0" y="0"/>
                </a:moveTo>
                <a:lnTo>
                  <a:pt x="0" y="5638800"/>
                </a:lnTo>
                <a:lnTo>
                  <a:pt x="9144000" y="56388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176020"/>
            <a:ext cx="8728710" cy="4901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27940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10" dirty="0">
                <a:latin typeface="Tahoma"/>
                <a:cs typeface="Tahoma"/>
              </a:rPr>
              <a:t>measure how </a:t>
            </a:r>
            <a:r>
              <a:rPr sz="2000" spc="-5" dirty="0">
                <a:latin typeface="Tahoma"/>
                <a:cs typeface="Tahoma"/>
              </a:rPr>
              <a:t>well a statistical </a:t>
            </a:r>
            <a:r>
              <a:rPr sz="2000" spc="-10" dirty="0">
                <a:latin typeface="Tahoma"/>
                <a:cs typeface="Tahoma"/>
              </a:rPr>
              <a:t>model matches </a:t>
            </a:r>
            <a:r>
              <a:rPr sz="2000" spc="-5" dirty="0">
                <a:latin typeface="Tahoma"/>
                <a:cs typeface="Tahoma"/>
              </a:rPr>
              <a:t>a test </a:t>
            </a:r>
            <a:r>
              <a:rPr sz="2000" spc="-10" dirty="0">
                <a:latin typeface="Tahoma"/>
                <a:cs typeface="Tahoma"/>
              </a:rPr>
              <a:t>corpus, we have </a:t>
            </a:r>
            <a:r>
              <a:rPr sz="2000" spc="-5" dirty="0">
                <a:latin typeface="Tahoma"/>
                <a:cs typeface="Tahoma"/>
              </a:rPr>
              <a:t>a  </a:t>
            </a:r>
            <a:r>
              <a:rPr sz="2000" spc="-10" dirty="0">
                <a:latin typeface="Tahoma"/>
                <a:cs typeface="Tahoma"/>
              </a:rPr>
              <a:t>measure </a:t>
            </a:r>
            <a:r>
              <a:rPr sz="2000" spc="-5" dirty="0">
                <a:latin typeface="Tahoma"/>
                <a:cs typeface="Tahoma"/>
              </a:rPr>
              <a:t>called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0065FF"/>
                </a:solidFill>
                <a:latin typeface="Tahoma"/>
                <a:cs typeface="Tahoma"/>
              </a:rPr>
              <a:t>perplexity.</a:t>
            </a:r>
            <a:endParaRPr sz="2000">
              <a:latin typeface="Tahoma"/>
              <a:cs typeface="Tahoma"/>
            </a:endParaRPr>
          </a:p>
          <a:p>
            <a:pPr marL="356870" marR="86995" indent="-344170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ahoma"/>
                <a:cs typeface="Tahoma"/>
              </a:rPr>
              <a:t>It is important </a:t>
            </a:r>
            <a:r>
              <a:rPr sz="2000" spc="-10" dirty="0">
                <a:latin typeface="Tahoma"/>
                <a:cs typeface="Tahoma"/>
              </a:rPr>
              <a:t>not </a:t>
            </a:r>
            <a:r>
              <a:rPr sz="2000" spc="-5" dirty="0">
                <a:latin typeface="Tahoma"/>
                <a:cs typeface="Tahoma"/>
              </a:rPr>
              <a:t>to let </a:t>
            </a:r>
            <a:r>
              <a:rPr sz="2000" spc="-1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test data </a:t>
            </a:r>
            <a:r>
              <a:rPr sz="2000" spc="-10" dirty="0">
                <a:latin typeface="Tahoma"/>
                <a:cs typeface="Tahoma"/>
              </a:rPr>
              <a:t>(sentences) </a:t>
            </a:r>
            <a:r>
              <a:rPr sz="2000" spc="-5" dirty="0">
                <a:latin typeface="Tahoma"/>
                <a:cs typeface="Tahoma"/>
              </a:rPr>
              <a:t>in </a:t>
            </a:r>
            <a:r>
              <a:rPr sz="2000" spc="-10" dirty="0">
                <a:latin typeface="Tahoma"/>
                <a:cs typeface="Tahoma"/>
              </a:rPr>
              <a:t>the training </a:t>
            </a:r>
            <a:r>
              <a:rPr sz="2000" spc="-5" dirty="0">
                <a:latin typeface="Tahoma"/>
                <a:cs typeface="Tahoma"/>
              </a:rPr>
              <a:t>data  </a:t>
            </a:r>
            <a:r>
              <a:rPr sz="2000" spc="-10" dirty="0">
                <a:latin typeface="Tahoma"/>
                <a:cs typeface="Tahoma"/>
              </a:rPr>
              <a:t>(sentences). Why? </a:t>
            </a:r>
            <a:r>
              <a:rPr sz="2000" spc="-5" dirty="0">
                <a:latin typeface="Tahoma"/>
                <a:cs typeface="Tahoma"/>
              </a:rPr>
              <a:t>It </a:t>
            </a:r>
            <a:r>
              <a:rPr sz="2000" spc="-1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test data is </a:t>
            </a:r>
            <a:r>
              <a:rPr sz="2000" spc="-10" dirty="0">
                <a:latin typeface="Tahoma"/>
                <a:cs typeface="Tahoma"/>
              </a:rPr>
              <a:t>mistakenly </a:t>
            </a:r>
            <a:r>
              <a:rPr sz="2000" spc="-5" dirty="0">
                <a:latin typeface="Tahoma"/>
                <a:cs typeface="Tahoma"/>
              </a:rPr>
              <a:t>part </a:t>
            </a:r>
            <a:r>
              <a:rPr sz="2000" spc="-10" dirty="0">
                <a:latin typeface="Tahoma"/>
                <a:cs typeface="Tahoma"/>
              </a:rPr>
              <a:t>of the training </a:t>
            </a:r>
            <a:r>
              <a:rPr sz="2000" spc="-5" dirty="0">
                <a:latin typeface="Tahoma"/>
                <a:cs typeface="Tahoma"/>
              </a:rPr>
              <a:t>data-  </a:t>
            </a:r>
            <a:r>
              <a:rPr sz="2000" spc="-10" dirty="0">
                <a:latin typeface="Tahoma"/>
                <a:cs typeface="Tahoma"/>
              </a:rPr>
              <a:t>we shall </a:t>
            </a:r>
            <a:r>
              <a:rPr sz="2000" spc="-5" dirty="0">
                <a:latin typeface="Tahoma"/>
                <a:cs typeface="Tahoma"/>
              </a:rPr>
              <a:t>assign it an artificially </a:t>
            </a:r>
            <a:r>
              <a:rPr sz="2000" spc="-10" dirty="0">
                <a:latin typeface="Tahoma"/>
                <a:cs typeface="Tahoma"/>
              </a:rPr>
              <a:t>high probability. This </a:t>
            </a:r>
            <a:r>
              <a:rPr sz="2000" spc="-5" dirty="0">
                <a:latin typeface="Tahoma"/>
                <a:cs typeface="Tahoma"/>
              </a:rPr>
              <a:t>is called </a:t>
            </a:r>
            <a:r>
              <a:rPr sz="2000" b="1" spc="-10" dirty="0">
                <a:solidFill>
                  <a:srgbClr val="009900"/>
                </a:solidFill>
                <a:latin typeface="Tahoma"/>
                <a:cs typeface="Tahoma"/>
              </a:rPr>
              <a:t>training </a:t>
            </a:r>
            <a:r>
              <a:rPr sz="2000" b="1" spc="-15" dirty="0">
                <a:solidFill>
                  <a:srgbClr val="009900"/>
                </a:solidFill>
                <a:latin typeface="Tahoma"/>
                <a:cs typeface="Tahoma"/>
              </a:rPr>
              <a:t>on  the test </a:t>
            </a:r>
            <a:r>
              <a:rPr sz="2000" b="1" spc="-10" dirty="0">
                <a:solidFill>
                  <a:srgbClr val="009900"/>
                </a:solidFill>
                <a:latin typeface="Tahoma"/>
                <a:cs typeface="Tahoma"/>
              </a:rPr>
              <a:t>data. </a:t>
            </a:r>
            <a:r>
              <a:rPr sz="2000" spc="-10" dirty="0">
                <a:latin typeface="Tahoma"/>
                <a:cs typeface="Tahoma"/>
              </a:rPr>
              <a:t>Training on </a:t>
            </a:r>
            <a:r>
              <a:rPr sz="2000" spc="-5" dirty="0">
                <a:latin typeface="Tahoma"/>
                <a:cs typeface="Tahoma"/>
              </a:rPr>
              <a:t>test data </a:t>
            </a:r>
            <a:r>
              <a:rPr sz="2000" spc="-10" dirty="0">
                <a:latin typeface="Tahoma"/>
                <a:cs typeface="Tahoma"/>
              </a:rPr>
              <a:t>introduces </a:t>
            </a:r>
            <a:r>
              <a:rPr sz="2000" spc="-5" dirty="0">
                <a:latin typeface="Tahoma"/>
                <a:cs typeface="Tahoma"/>
              </a:rPr>
              <a:t>a bias that </a:t>
            </a:r>
            <a:r>
              <a:rPr sz="2000" spc="-10" dirty="0">
                <a:latin typeface="Tahoma"/>
                <a:cs typeface="Tahoma"/>
              </a:rPr>
              <a:t>makes  </a:t>
            </a:r>
            <a:r>
              <a:rPr sz="2000" spc="-5" dirty="0">
                <a:latin typeface="Tahoma"/>
                <a:cs typeface="Tahoma"/>
              </a:rPr>
              <a:t>probabilities </a:t>
            </a:r>
            <a:r>
              <a:rPr sz="2000" spc="-10" dirty="0">
                <a:latin typeface="Tahoma"/>
                <a:cs typeface="Tahoma"/>
              </a:rPr>
              <a:t>look too high, and causes huge inaccuracies </a:t>
            </a:r>
            <a:r>
              <a:rPr sz="2000" spc="-5" dirty="0">
                <a:latin typeface="Tahoma"/>
                <a:cs typeface="Tahoma"/>
              </a:rPr>
              <a:t>in</a:t>
            </a:r>
            <a:r>
              <a:rPr sz="2000" spc="2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perplexity.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6870" marR="5080" indent="-344170" algn="just">
              <a:lnSpc>
                <a:spcPct val="100000"/>
              </a:lnSpc>
              <a:buChar char="•"/>
              <a:tabLst>
                <a:tab pos="357505" algn="l"/>
              </a:tabLst>
            </a:pPr>
            <a:r>
              <a:rPr sz="2000" spc="-10" dirty="0">
                <a:latin typeface="Tahoma"/>
                <a:cs typeface="Tahoma"/>
              </a:rPr>
              <a:t>Sometimes we need </a:t>
            </a:r>
            <a:r>
              <a:rPr sz="2000" spc="-5" dirty="0">
                <a:latin typeface="Tahoma"/>
                <a:cs typeface="Tahoma"/>
              </a:rPr>
              <a:t>an extra </a:t>
            </a:r>
            <a:r>
              <a:rPr sz="2000" spc="-10" dirty="0">
                <a:latin typeface="Tahoma"/>
                <a:cs typeface="Tahoma"/>
              </a:rPr>
              <a:t>source of </a:t>
            </a:r>
            <a:r>
              <a:rPr sz="2000" spc="-5" dirty="0">
                <a:latin typeface="Tahoma"/>
                <a:cs typeface="Tahoma"/>
              </a:rPr>
              <a:t>data to </a:t>
            </a:r>
            <a:r>
              <a:rPr sz="2000" spc="-10" dirty="0">
                <a:latin typeface="Tahoma"/>
                <a:cs typeface="Tahoma"/>
              </a:rPr>
              <a:t>augment the training </a:t>
            </a:r>
            <a:r>
              <a:rPr sz="2000" spc="-5" dirty="0">
                <a:latin typeface="Tahoma"/>
                <a:cs typeface="Tahoma"/>
              </a:rPr>
              <a:t>data.  </a:t>
            </a:r>
            <a:r>
              <a:rPr sz="2000" spc="-15" dirty="0">
                <a:latin typeface="Tahoma"/>
                <a:cs typeface="Tahoma"/>
              </a:rPr>
              <a:t>Such </a:t>
            </a:r>
            <a:r>
              <a:rPr sz="2000" spc="-5" dirty="0">
                <a:latin typeface="Tahoma"/>
                <a:cs typeface="Tahoma"/>
              </a:rPr>
              <a:t>data is called </a:t>
            </a:r>
            <a:r>
              <a:rPr sz="2000" b="1" spc="-10" dirty="0">
                <a:solidFill>
                  <a:srgbClr val="0065FF"/>
                </a:solidFill>
                <a:latin typeface="Tahoma"/>
                <a:cs typeface="Tahoma"/>
              </a:rPr>
              <a:t>held-out set </a:t>
            </a:r>
            <a:r>
              <a:rPr sz="2000" spc="-5" dirty="0">
                <a:latin typeface="Tahoma"/>
                <a:cs typeface="Tahoma"/>
              </a:rPr>
              <a:t>– </a:t>
            </a:r>
            <a:r>
              <a:rPr sz="2000" spc="-10" dirty="0">
                <a:latin typeface="Tahoma"/>
                <a:cs typeface="Tahoma"/>
              </a:rPr>
              <a:t>because </a:t>
            </a:r>
            <a:r>
              <a:rPr sz="2000" spc="-5" dirty="0">
                <a:latin typeface="Tahoma"/>
                <a:cs typeface="Tahoma"/>
              </a:rPr>
              <a:t>it is </a:t>
            </a:r>
            <a:r>
              <a:rPr sz="2000" spc="-10" dirty="0">
                <a:latin typeface="Tahoma"/>
                <a:cs typeface="Tahoma"/>
              </a:rPr>
              <a:t>hold out from the training  </a:t>
            </a:r>
            <a:r>
              <a:rPr sz="2000" spc="-5" dirty="0">
                <a:latin typeface="Tahoma"/>
                <a:cs typeface="Tahoma"/>
              </a:rPr>
              <a:t>data. It is </a:t>
            </a:r>
            <a:r>
              <a:rPr sz="2000" spc="-10" dirty="0">
                <a:latin typeface="Tahoma"/>
                <a:cs typeface="Tahoma"/>
              </a:rPr>
              <a:t>used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spc="-10" dirty="0">
                <a:latin typeface="Tahoma"/>
                <a:cs typeface="Tahoma"/>
              </a:rPr>
              <a:t>set some </a:t>
            </a:r>
            <a:r>
              <a:rPr sz="2000" spc="-5" dirty="0">
                <a:latin typeface="Tahoma"/>
                <a:cs typeface="Tahoma"/>
              </a:rPr>
              <a:t>parameters – e.g.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interpolation.</a:t>
            </a:r>
            <a:endParaRPr sz="2000">
              <a:latin typeface="Tahoma"/>
              <a:cs typeface="Tahoma"/>
            </a:endParaRPr>
          </a:p>
          <a:p>
            <a:pPr marL="356870" marR="325120" indent="-344170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ahoma"/>
                <a:cs typeface="Tahoma"/>
              </a:rPr>
              <a:t>Sometimes we need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spc="-10" dirty="0">
                <a:latin typeface="Tahoma"/>
                <a:cs typeface="Tahoma"/>
              </a:rPr>
              <a:t>have </a:t>
            </a:r>
            <a:r>
              <a:rPr sz="2000" spc="-5" dirty="0">
                <a:latin typeface="Tahoma"/>
                <a:cs typeface="Tahoma"/>
              </a:rPr>
              <a:t>multiple test </a:t>
            </a:r>
            <a:r>
              <a:rPr sz="2000" spc="-10" dirty="0">
                <a:latin typeface="Tahoma"/>
                <a:cs typeface="Tahoma"/>
              </a:rPr>
              <a:t>sets. </a:t>
            </a:r>
            <a:r>
              <a:rPr sz="2000" spc="-5" dirty="0">
                <a:latin typeface="Tahoma"/>
                <a:cs typeface="Tahoma"/>
              </a:rPr>
              <a:t>If </a:t>
            </a:r>
            <a:r>
              <a:rPr sz="2000" spc="-10" dirty="0">
                <a:latin typeface="Tahoma"/>
                <a:cs typeface="Tahoma"/>
              </a:rPr>
              <a:t>we use </a:t>
            </a:r>
            <a:r>
              <a:rPr sz="2000" spc="-5" dirty="0">
                <a:latin typeface="Tahoma"/>
                <a:cs typeface="Tahoma"/>
              </a:rPr>
              <a:t>a test </a:t>
            </a:r>
            <a:r>
              <a:rPr sz="2000" spc="-10" dirty="0">
                <a:latin typeface="Tahoma"/>
                <a:cs typeface="Tahoma"/>
              </a:rPr>
              <a:t>set very  often, we </a:t>
            </a:r>
            <a:r>
              <a:rPr sz="2000" spc="-5" dirty="0">
                <a:latin typeface="Tahoma"/>
                <a:cs typeface="Tahoma"/>
              </a:rPr>
              <a:t>implicitly </a:t>
            </a:r>
            <a:r>
              <a:rPr sz="2000" spc="-10" dirty="0">
                <a:latin typeface="Tahoma"/>
                <a:cs typeface="Tahoma"/>
              </a:rPr>
              <a:t>tune </a:t>
            </a:r>
            <a:r>
              <a:rPr sz="2000" spc="-5" dirty="0">
                <a:latin typeface="Tahoma"/>
                <a:cs typeface="Tahoma"/>
              </a:rPr>
              <a:t>its</a:t>
            </a:r>
            <a:r>
              <a:rPr sz="2000" spc="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charactersitics.</a:t>
            </a:r>
            <a:endParaRPr sz="20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  <a:tab pos="1505585" algn="l"/>
              </a:tabLst>
            </a:pP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Solution:</a:t>
            </a:r>
            <a:r>
              <a:rPr sz="2000" spc="-10" dirty="0">
                <a:latin typeface="Tahoma"/>
                <a:cs typeface="Tahoma"/>
              </a:rPr>
              <a:t>	We </a:t>
            </a:r>
            <a:r>
              <a:rPr sz="2000" spc="-5" dirty="0">
                <a:latin typeface="Tahoma"/>
                <a:cs typeface="Tahoma"/>
              </a:rPr>
              <a:t>get a </a:t>
            </a:r>
            <a:r>
              <a:rPr sz="2000" spc="-10" dirty="0">
                <a:latin typeface="Tahoma"/>
                <a:cs typeface="Tahoma"/>
              </a:rPr>
              <a:t>second </a:t>
            </a:r>
            <a:r>
              <a:rPr sz="2000" spc="-5" dirty="0">
                <a:latin typeface="Tahoma"/>
                <a:cs typeface="Tahoma"/>
              </a:rPr>
              <a:t>test set. </a:t>
            </a:r>
            <a:r>
              <a:rPr sz="2000" spc="-15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first </a:t>
            </a:r>
            <a:r>
              <a:rPr sz="2000" spc="-5" dirty="0">
                <a:latin typeface="Tahoma"/>
                <a:cs typeface="Tahoma"/>
              </a:rPr>
              <a:t>test </a:t>
            </a:r>
            <a:r>
              <a:rPr sz="2000" spc="-10" dirty="0">
                <a:latin typeface="Tahoma"/>
                <a:cs typeface="Tahoma"/>
              </a:rPr>
              <a:t>set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spc="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called</a:t>
            </a:r>
            <a:endParaRPr sz="20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</a:pPr>
            <a:r>
              <a:rPr sz="2000" b="1" spc="-15" dirty="0">
                <a:solidFill>
                  <a:srgbClr val="0065FF"/>
                </a:solidFill>
                <a:latin typeface="Tahoma"/>
                <a:cs typeface="Tahoma"/>
              </a:rPr>
              <a:t>development </a:t>
            </a:r>
            <a:r>
              <a:rPr sz="2000" b="1" spc="-10" dirty="0">
                <a:solidFill>
                  <a:srgbClr val="0065FF"/>
                </a:solidFill>
                <a:latin typeface="Tahoma"/>
                <a:cs typeface="Tahoma"/>
              </a:rPr>
              <a:t>set or</a:t>
            </a:r>
            <a:r>
              <a:rPr sz="2000" b="1" spc="105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0065FF"/>
                </a:solidFill>
                <a:latin typeface="Tahoma"/>
                <a:cs typeface="Tahoma"/>
              </a:rPr>
              <a:t>devset</a:t>
            </a:r>
            <a:r>
              <a:rPr sz="2000" spc="-15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3711" y="7145781"/>
            <a:ext cx="2026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Copyright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2003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Dan</a:t>
            </a:r>
            <a:r>
              <a:rPr sz="1000" b="1" spc="-14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Moldovan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1291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Shakespeare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066800"/>
            <a:ext cx="66294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413892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Shakespeare as a</a:t>
            </a:r>
            <a:r>
              <a:rPr spc="-114" dirty="0"/>
              <a:t> </a:t>
            </a:r>
            <a:r>
              <a:rPr spc="-5" dirty="0"/>
              <a:t>Corpus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079703"/>
            <a:ext cx="8171815" cy="44513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N=884,647 </a:t>
            </a:r>
            <a:r>
              <a:rPr sz="2800" i="1" dirty="0">
                <a:latin typeface="Arial"/>
                <a:cs typeface="Arial"/>
              </a:rPr>
              <a:t>tokens,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V=29,066</a:t>
            </a:r>
            <a:endParaRPr sz="28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dirty="0">
                <a:latin typeface="Arial"/>
                <a:cs typeface="Arial"/>
              </a:rPr>
              <a:t>Shakespeare produced 300,000 bigram types out  of V</a:t>
            </a:r>
            <a:r>
              <a:rPr sz="2775" i="1" baseline="25525" dirty="0">
                <a:latin typeface="Arial"/>
                <a:cs typeface="Arial"/>
              </a:rPr>
              <a:t>2</a:t>
            </a:r>
            <a:r>
              <a:rPr sz="2800" i="1" dirty="0">
                <a:latin typeface="Arial"/>
                <a:cs typeface="Arial"/>
              </a:rPr>
              <a:t>= 844 </a:t>
            </a:r>
            <a:r>
              <a:rPr sz="2800" i="1" spc="-5" dirty="0">
                <a:latin typeface="Arial"/>
                <a:cs typeface="Arial"/>
              </a:rPr>
              <a:t>million </a:t>
            </a:r>
            <a:r>
              <a:rPr sz="2800" i="1" dirty="0">
                <a:latin typeface="Arial"/>
                <a:cs typeface="Arial"/>
              </a:rPr>
              <a:t>possible</a:t>
            </a:r>
            <a:r>
              <a:rPr sz="2800" i="1" spc="-6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bigrams...</a:t>
            </a:r>
            <a:endParaRPr sz="2800">
              <a:latin typeface="Arial"/>
              <a:cs typeface="Arial"/>
            </a:endParaRPr>
          </a:p>
          <a:p>
            <a:pPr marL="756285" marR="187325" lvl="1" indent="-28638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838200" algn="l"/>
                <a:tab pos="838835" algn="l"/>
              </a:tabLst>
            </a:pPr>
            <a:r>
              <a:rPr sz="2400" i="1" dirty="0">
                <a:latin typeface="Arial"/>
                <a:cs typeface="Arial"/>
              </a:rPr>
              <a:t>So, </a:t>
            </a:r>
            <a:r>
              <a:rPr sz="2400" i="1" spc="-5" dirty="0">
                <a:latin typeface="Arial"/>
                <a:cs typeface="Arial"/>
              </a:rPr>
              <a:t>99.96%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the possible </a:t>
            </a:r>
            <a:r>
              <a:rPr sz="2400" i="1" spc="-10" dirty="0">
                <a:latin typeface="Arial"/>
                <a:cs typeface="Arial"/>
              </a:rPr>
              <a:t>bigrams </a:t>
            </a:r>
            <a:r>
              <a:rPr sz="2400" i="1" spc="-5" dirty="0">
                <a:latin typeface="Arial"/>
                <a:cs typeface="Arial"/>
              </a:rPr>
              <a:t>were never seen  (have </a:t>
            </a:r>
            <a:r>
              <a:rPr sz="2400" i="1" spc="-25" dirty="0">
                <a:latin typeface="Arial"/>
                <a:cs typeface="Arial"/>
              </a:rPr>
              <a:t>zero </a:t>
            </a:r>
            <a:r>
              <a:rPr sz="2400" i="1" spc="-5" dirty="0">
                <a:latin typeface="Arial"/>
                <a:cs typeface="Arial"/>
              </a:rPr>
              <a:t>entries in the</a:t>
            </a:r>
            <a:r>
              <a:rPr sz="2400" i="1" spc="5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table)</a:t>
            </a:r>
            <a:endParaRPr sz="2400">
              <a:latin typeface="Arial"/>
              <a:cs typeface="Arial"/>
            </a:endParaRPr>
          </a:p>
          <a:p>
            <a:pPr marL="756285" marR="2095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This is the biggest problem in language </a:t>
            </a:r>
            <a:r>
              <a:rPr sz="2400" i="1" spc="-10" dirty="0">
                <a:latin typeface="Arial"/>
                <a:cs typeface="Arial"/>
              </a:rPr>
              <a:t>modeling; </a:t>
            </a:r>
            <a:r>
              <a:rPr sz="2400" i="1" spc="-15" dirty="0">
                <a:latin typeface="Arial"/>
                <a:cs typeface="Arial"/>
              </a:rPr>
              <a:t>we’ll  </a:t>
            </a:r>
            <a:r>
              <a:rPr sz="2400" i="1" spc="-10" dirty="0">
                <a:latin typeface="Arial"/>
                <a:cs typeface="Arial"/>
              </a:rPr>
              <a:t>come </a:t>
            </a:r>
            <a:r>
              <a:rPr sz="2400" i="1" spc="-5" dirty="0">
                <a:latin typeface="Arial"/>
                <a:cs typeface="Arial"/>
              </a:rPr>
              <a:t>back </a:t>
            </a:r>
            <a:r>
              <a:rPr sz="2400" i="1" dirty="0">
                <a:latin typeface="Arial"/>
                <a:cs typeface="Arial"/>
              </a:rPr>
              <a:t>to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 marL="356870" marR="772795" indent="-34417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6870" algn="l"/>
                <a:tab pos="357505" algn="l"/>
                <a:tab pos="4471670" algn="l"/>
              </a:tabLst>
            </a:pPr>
            <a:r>
              <a:rPr sz="2800" i="1" spc="-5" dirty="0">
                <a:latin typeface="Arial"/>
                <a:cs typeface="Arial"/>
              </a:rPr>
              <a:t>Quadrigrams </a:t>
            </a:r>
            <a:r>
              <a:rPr sz="2800" i="1" dirty="0">
                <a:latin typeface="Arial"/>
                <a:cs typeface="Arial"/>
              </a:rPr>
              <a:t>are</a:t>
            </a:r>
            <a:r>
              <a:rPr sz="2800" i="1" spc="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worse:	</a:t>
            </a:r>
            <a:r>
              <a:rPr sz="2800" i="1" spc="5" dirty="0">
                <a:latin typeface="Arial"/>
                <a:cs typeface="Arial"/>
              </a:rPr>
              <a:t>What's </a:t>
            </a:r>
            <a:r>
              <a:rPr sz="2800" i="1" dirty="0">
                <a:latin typeface="Arial"/>
                <a:cs typeface="Arial"/>
              </a:rPr>
              <a:t>coming</a:t>
            </a:r>
            <a:r>
              <a:rPr sz="2800" i="1" spc="-1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out  looks like Shakespeare because it </a:t>
            </a:r>
            <a:r>
              <a:rPr sz="2800" b="1" i="1" spc="0" dirty="0">
                <a:latin typeface="Arial"/>
                <a:cs typeface="Arial"/>
              </a:rPr>
              <a:t>is  </a:t>
            </a:r>
            <a:r>
              <a:rPr sz="2800" i="1" dirty="0">
                <a:latin typeface="Arial"/>
                <a:cs typeface="Arial"/>
              </a:rPr>
              <a:t>Shakespeare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69538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spc="0" dirty="0"/>
              <a:t>Wall </a:t>
            </a:r>
            <a:r>
              <a:rPr dirty="0"/>
              <a:t>Street Journal is </a:t>
            </a:r>
            <a:r>
              <a:rPr spc="-5" dirty="0"/>
              <a:t>Not</a:t>
            </a:r>
            <a:r>
              <a:rPr spc="-110" dirty="0"/>
              <a:t> </a:t>
            </a:r>
            <a:r>
              <a:rPr dirty="0"/>
              <a:t>Shakespeare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2362199"/>
            <a:ext cx="7924800" cy="399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1072"/>
            <a:ext cx="8388985" cy="575246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Evaluating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-Gram</a:t>
            </a:r>
            <a:r>
              <a:rPr sz="2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marL="737870" indent="-34417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738505" algn="l"/>
              </a:tabLst>
            </a:pPr>
            <a:r>
              <a:rPr sz="3600" i="1" spc="-5" dirty="0">
                <a:latin typeface="Arial"/>
                <a:cs typeface="Arial"/>
              </a:rPr>
              <a:t>Best </a:t>
            </a:r>
            <a:r>
              <a:rPr sz="3600" i="1" spc="-10" dirty="0">
                <a:latin typeface="Arial"/>
                <a:cs typeface="Arial"/>
              </a:rPr>
              <a:t>evaluation </a:t>
            </a:r>
            <a:r>
              <a:rPr sz="3600" i="1" spc="-5" dirty="0">
                <a:latin typeface="Arial"/>
                <a:cs typeface="Arial"/>
              </a:rPr>
              <a:t>for a </a:t>
            </a:r>
            <a:r>
              <a:rPr sz="3600" i="1" spc="-10" dirty="0">
                <a:latin typeface="Arial"/>
                <a:cs typeface="Arial"/>
              </a:rPr>
              <a:t>language</a:t>
            </a:r>
            <a:r>
              <a:rPr sz="3600" i="1" spc="80" dirty="0">
                <a:latin typeface="Arial"/>
                <a:cs typeface="Arial"/>
              </a:rPr>
              <a:t> </a:t>
            </a:r>
            <a:r>
              <a:rPr sz="3600" i="1" spc="-15" dirty="0"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  <a:p>
            <a:pPr marL="1137285" lvl="1" indent="-28638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137920" algn="l"/>
              </a:tabLst>
            </a:pPr>
            <a:r>
              <a:rPr sz="3200" i="1" spc="-5" dirty="0">
                <a:latin typeface="Arial"/>
                <a:cs typeface="Arial"/>
              </a:rPr>
              <a:t>Put </a:t>
            </a:r>
            <a:r>
              <a:rPr sz="3200" i="1" spc="-10" dirty="0">
                <a:latin typeface="Arial"/>
                <a:cs typeface="Arial"/>
              </a:rPr>
              <a:t>model A </a:t>
            </a:r>
            <a:r>
              <a:rPr sz="3200" i="1" spc="-5" dirty="0">
                <a:latin typeface="Arial"/>
                <a:cs typeface="Arial"/>
              </a:rPr>
              <a:t>into an</a:t>
            </a:r>
            <a:r>
              <a:rPr sz="3200" i="1" spc="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application</a:t>
            </a:r>
            <a:endParaRPr sz="3200">
              <a:latin typeface="Arial"/>
              <a:cs typeface="Arial"/>
            </a:endParaRPr>
          </a:p>
          <a:p>
            <a:pPr marL="1536700" lvl="2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536700" algn="l"/>
              </a:tabLst>
            </a:pPr>
            <a:r>
              <a:rPr sz="2800" i="1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example, a speech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recognizer</a:t>
            </a:r>
            <a:endParaRPr sz="2800">
              <a:latin typeface="Arial"/>
              <a:cs typeface="Arial"/>
            </a:endParaRPr>
          </a:p>
          <a:p>
            <a:pPr marL="1137285" marR="1473835" lvl="1" indent="-286385">
              <a:lnSpc>
                <a:spcPts val="3460"/>
              </a:lnSpc>
              <a:spcBef>
                <a:spcPts val="825"/>
              </a:spcBef>
              <a:buFont typeface="Arial"/>
              <a:buChar char="•"/>
              <a:tabLst>
                <a:tab pos="1137920" algn="l"/>
              </a:tabLst>
            </a:pPr>
            <a:r>
              <a:rPr sz="3200" i="1" spc="-5" dirty="0">
                <a:latin typeface="Arial"/>
                <a:cs typeface="Arial"/>
              </a:rPr>
              <a:t>Evaluate the </a:t>
            </a:r>
            <a:r>
              <a:rPr sz="3200" i="1" spc="-10" dirty="0">
                <a:latin typeface="Arial"/>
                <a:cs typeface="Arial"/>
              </a:rPr>
              <a:t>performance </a:t>
            </a:r>
            <a:r>
              <a:rPr sz="3200" i="1" spc="-5" dirty="0">
                <a:latin typeface="Arial"/>
                <a:cs typeface="Arial"/>
              </a:rPr>
              <a:t>of the  application with </a:t>
            </a:r>
            <a:r>
              <a:rPr sz="3200" i="1" spc="-10" dirty="0">
                <a:latin typeface="Arial"/>
                <a:cs typeface="Arial"/>
              </a:rPr>
              <a:t>model</a:t>
            </a:r>
            <a:r>
              <a:rPr sz="3200" i="1" spc="-4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1137285" marR="751840" lvl="1" indent="-286385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1137920" algn="l"/>
              </a:tabLst>
            </a:pPr>
            <a:r>
              <a:rPr sz="3200" i="1" spc="-5" dirty="0">
                <a:latin typeface="Arial"/>
                <a:cs typeface="Arial"/>
              </a:rPr>
              <a:t>Put </a:t>
            </a:r>
            <a:r>
              <a:rPr sz="3200" i="1" spc="-10" dirty="0">
                <a:latin typeface="Arial"/>
                <a:cs typeface="Arial"/>
              </a:rPr>
              <a:t>model B </a:t>
            </a:r>
            <a:r>
              <a:rPr sz="3200" i="1" spc="-5" dirty="0">
                <a:latin typeface="Arial"/>
                <a:cs typeface="Arial"/>
              </a:rPr>
              <a:t>into the application and  evaluate</a:t>
            </a:r>
            <a:endParaRPr sz="3200">
              <a:latin typeface="Arial"/>
              <a:cs typeface="Arial"/>
            </a:endParaRPr>
          </a:p>
          <a:p>
            <a:pPr marL="1137285" marR="5080" lvl="1" indent="-286385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1137920" algn="l"/>
              </a:tabLst>
            </a:pPr>
            <a:r>
              <a:rPr sz="3200" i="1" spc="-15" dirty="0">
                <a:latin typeface="Arial"/>
                <a:cs typeface="Arial"/>
              </a:rPr>
              <a:t>Compare </a:t>
            </a:r>
            <a:r>
              <a:rPr sz="3200" i="1" spc="-10" dirty="0">
                <a:latin typeface="Arial"/>
                <a:cs typeface="Arial"/>
              </a:rPr>
              <a:t>performance </a:t>
            </a:r>
            <a:r>
              <a:rPr sz="3200" i="1" spc="-5" dirty="0">
                <a:latin typeface="Arial"/>
                <a:cs typeface="Arial"/>
              </a:rPr>
              <a:t>of the application  with the </a:t>
            </a:r>
            <a:r>
              <a:rPr sz="3200" i="1" spc="-10" dirty="0">
                <a:latin typeface="Arial"/>
                <a:cs typeface="Arial"/>
              </a:rPr>
              <a:t>two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models</a:t>
            </a:r>
            <a:endParaRPr sz="3200">
              <a:latin typeface="Arial"/>
              <a:cs typeface="Arial"/>
            </a:endParaRPr>
          </a:p>
          <a:p>
            <a:pPr marL="1137285" lvl="1" indent="-28638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137920" algn="l"/>
              </a:tabLst>
            </a:pPr>
            <a:r>
              <a:rPr sz="3200" b="1" i="1" spc="-10" dirty="0">
                <a:latin typeface="Arial"/>
                <a:cs typeface="Arial"/>
              </a:rPr>
              <a:t>Extrinsic</a:t>
            </a:r>
            <a:r>
              <a:rPr sz="3200" b="1" i="1" spc="-30" dirty="0">
                <a:latin typeface="Arial"/>
                <a:cs typeface="Arial"/>
              </a:rPr>
              <a:t> </a:t>
            </a:r>
            <a:r>
              <a:rPr sz="3200" b="1" i="1" spc="-10" dirty="0">
                <a:latin typeface="Arial"/>
                <a:cs typeface="Arial"/>
              </a:rPr>
              <a:t>evaluation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559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Word</a:t>
            </a:r>
            <a:r>
              <a:rPr spc="-135" dirty="0"/>
              <a:t> </a:t>
            </a:r>
            <a:r>
              <a:rPr dirty="0"/>
              <a:t>Prediction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14263" y="7145781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093724"/>
            <a:ext cx="8162925" cy="28784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Guess the next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word...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dirty="0">
                <a:latin typeface="Arial"/>
                <a:cs typeface="Arial"/>
              </a:rPr>
              <a:t>... I </a:t>
            </a:r>
            <a:r>
              <a:rPr sz="2400" i="1" spc="-5" dirty="0">
                <a:latin typeface="Arial"/>
                <a:cs typeface="Arial"/>
              </a:rPr>
              <a:t>notice three guys standing on the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???</a:t>
            </a:r>
            <a:endParaRPr sz="2400">
              <a:latin typeface="Arial"/>
              <a:cs typeface="Arial"/>
            </a:endParaRPr>
          </a:p>
          <a:p>
            <a:pPr marL="356870" marR="27305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There are </a:t>
            </a:r>
            <a:r>
              <a:rPr sz="2400" i="1" spc="-10" dirty="0">
                <a:latin typeface="Arial"/>
                <a:cs typeface="Arial"/>
              </a:rPr>
              <a:t>many </a:t>
            </a:r>
            <a:r>
              <a:rPr sz="2400" i="1" spc="-5" dirty="0">
                <a:latin typeface="Arial"/>
                <a:cs typeface="Arial"/>
              </a:rPr>
              <a:t>sources </a:t>
            </a:r>
            <a:r>
              <a:rPr sz="2400" i="1" dirty="0">
                <a:latin typeface="Arial"/>
                <a:cs typeface="Arial"/>
              </a:rPr>
              <a:t>of knowledge that </a:t>
            </a:r>
            <a:r>
              <a:rPr sz="2400" i="1" spc="-5" dirty="0">
                <a:latin typeface="Arial"/>
                <a:cs typeface="Arial"/>
              </a:rPr>
              <a:t>can be used 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inform this </a:t>
            </a:r>
            <a:r>
              <a:rPr sz="2400" i="1" dirty="0">
                <a:latin typeface="Arial"/>
                <a:cs typeface="Arial"/>
              </a:rPr>
              <a:t>task, </a:t>
            </a:r>
            <a:r>
              <a:rPr sz="2400" i="1" spc="-5" dirty="0">
                <a:latin typeface="Arial"/>
                <a:cs typeface="Arial"/>
              </a:rPr>
              <a:t>including arbitrary world </a:t>
            </a:r>
            <a:r>
              <a:rPr sz="2400" i="1" dirty="0">
                <a:latin typeface="Arial"/>
                <a:cs typeface="Arial"/>
              </a:rPr>
              <a:t>knowledge.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But </a:t>
            </a:r>
            <a:r>
              <a:rPr sz="2400" i="1" spc="-5" dirty="0">
                <a:latin typeface="Arial"/>
                <a:cs typeface="Arial"/>
              </a:rPr>
              <a:t>it turns out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5" dirty="0">
                <a:latin typeface="Arial"/>
                <a:cs typeface="Arial"/>
              </a:rPr>
              <a:t>you can do pretty </a:t>
            </a:r>
            <a:r>
              <a:rPr sz="2400" i="1" dirty="0">
                <a:latin typeface="Arial"/>
                <a:cs typeface="Arial"/>
              </a:rPr>
              <a:t>well </a:t>
            </a:r>
            <a:r>
              <a:rPr sz="2400" i="1" spc="-5" dirty="0">
                <a:latin typeface="Arial"/>
                <a:cs typeface="Arial"/>
              </a:rPr>
              <a:t>by </a:t>
            </a:r>
            <a:r>
              <a:rPr sz="2400" i="1" spc="-10" dirty="0">
                <a:latin typeface="Arial"/>
                <a:cs typeface="Arial"/>
              </a:rPr>
              <a:t>simply  </a:t>
            </a:r>
            <a:r>
              <a:rPr sz="2400" i="1" spc="-5" dirty="0">
                <a:latin typeface="Arial"/>
                <a:cs typeface="Arial"/>
              </a:rPr>
              <a:t>looking </a:t>
            </a:r>
            <a:r>
              <a:rPr sz="2400" i="1" dirty="0">
                <a:latin typeface="Arial"/>
                <a:cs typeface="Arial"/>
              </a:rPr>
              <a:t>at </a:t>
            </a:r>
            <a:r>
              <a:rPr sz="2400" i="1" spc="-5" dirty="0"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preceding words </a:t>
            </a:r>
            <a:r>
              <a:rPr sz="2400" i="1" spc="-5" dirty="0">
                <a:latin typeface="Arial"/>
                <a:cs typeface="Arial"/>
              </a:rPr>
              <a:t>and keeping track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10" dirty="0">
                <a:latin typeface="Arial"/>
                <a:cs typeface="Arial"/>
              </a:rPr>
              <a:t>some  </a:t>
            </a:r>
            <a:r>
              <a:rPr sz="2400" i="1" spc="-5" dirty="0">
                <a:latin typeface="Arial"/>
                <a:cs typeface="Arial"/>
              </a:rPr>
              <a:t>fairly </a:t>
            </a:r>
            <a:r>
              <a:rPr sz="2400" i="1" spc="-10" dirty="0">
                <a:solidFill>
                  <a:srgbClr val="0065FF"/>
                </a:solidFill>
                <a:latin typeface="Arial"/>
                <a:cs typeface="Arial"/>
              </a:rPr>
              <a:t>simple</a:t>
            </a:r>
            <a:r>
              <a:rPr sz="2400" i="1" spc="10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counts.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7943"/>
            <a:ext cx="8303259" cy="546227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  <a:tabLst>
                <a:tab pos="5858510" algn="l"/>
              </a:tabLst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Difficulty of </a:t>
            </a: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extrinsic (in-vivo)</a:t>
            </a:r>
            <a:r>
              <a:rPr sz="24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evaluation</a:t>
            </a:r>
            <a:r>
              <a:rPr sz="24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of	</a:t>
            </a: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N-gram</a:t>
            </a:r>
            <a:r>
              <a:rPr sz="2400" spc="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737870" indent="-34417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737870" algn="l"/>
                <a:tab pos="738505" algn="l"/>
              </a:tabLst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Extrinsic</a:t>
            </a:r>
            <a:r>
              <a:rPr sz="2800" i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evaluation</a:t>
            </a:r>
            <a:endParaRPr sz="2800">
              <a:latin typeface="Arial"/>
              <a:cs typeface="Arial"/>
            </a:endParaRPr>
          </a:p>
          <a:p>
            <a:pPr marL="1137285" lvl="1" indent="-28638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37285" algn="l"/>
                <a:tab pos="1137920" algn="l"/>
              </a:tabLst>
            </a:pPr>
            <a:r>
              <a:rPr sz="2400" i="1" spc="-5" dirty="0">
                <a:latin typeface="Arial"/>
                <a:cs typeface="Arial"/>
              </a:rPr>
              <a:t>This is really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time-consuming</a:t>
            </a:r>
            <a:endParaRPr sz="2400">
              <a:latin typeface="Arial"/>
              <a:cs typeface="Arial"/>
            </a:endParaRPr>
          </a:p>
          <a:p>
            <a:pPr marL="1137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37285" algn="l"/>
                <a:tab pos="1137920" algn="l"/>
              </a:tabLst>
            </a:pPr>
            <a:r>
              <a:rPr sz="2400" i="1" spc="-5" dirty="0">
                <a:latin typeface="Arial"/>
                <a:cs typeface="Arial"/>
              </a:rPr>
              <a:t>Can take days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run an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experiment</a:t>
            </a:r>
            <a:endParaRPr sz="2400">
              <a:latin typeface="Arial"/>
              <a:cs typeface="Arial"/>
            </a:endParaRPr>
          </a:p>
          <a:p>
            <a:pPr marL="737870" indent="-3441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737870" algn="l"/>
                <a:tab pos="738505" algn="l"/>
              </a:tabLst>
            </a:pPr>
            <a:r>
              <a:rPr sz="2800" i="1" dirty="0">
                <a:latin typeface="Arial"/>
                <a:cs typeface="Arial"/>
              </a:rPr>
              <a:t>So</a:t>
            </a:r>
            <a:endParaRPr sz="2800">
              <a:latin typeface="Arial"/>
              <a:cs typeface="Arial"/>
            </a:endParaRPr>
          </a:p>
          <a:p>
            <a:pPr marL="1137285" lvl="1" indent="-28638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37285" algn="l"/>
                <a:tab pos="1137920" algn="l"/>
              </a:tabLst>
            </a:pPr>
            <a:r>
              <a:rPr sz="2400" i="1" dirty="0">
                <a:latin typeface="Arial"/>
                <a:cs typeface="Arial"/>
              </a:rPr>
              <a:t>As </a:t>
            </a:r>
            <a:r>
              <a:rPr sz="2400" i="1" spc="-5" dirty="0">
                <a:latin typeface="Arial"/>
                <a:cs typeface="Arial"/>
              </a:rPr>
              <a:t>a </a:t>
            </a:r>
            <a:r>
              <a:rPr sz="2400" i="1" spc="-10" dirty="0">
                <a:latin typeface="Arial"/>
                <a:cs typeface="Arial"/>
              </a:rPr>
              <a:t>temporary </a:t>
            </a:r>
            <a:r>
              <a:rPr sz="2400" i="1" spc="-5" dirty="0">
                <a:latin typeface="Arial"/>
                <a:cs typeface="Arial"/>
              </a:rPr>
              <a:t>solution, in order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run</a:t>
            </a:r>
            <a:r>
              <a:rPr sz="2400" i="1" spc="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experiments</a:t>
            </a:r>
            <a:endParaRPr sz="2400">
              <a:latin typeface="Arial"/>
              <a:cs typeface="Arial"/>
            </a:endParaRPr>
          </a:p>
          <a:p>
            <a:pPr marL="1137285" lvl="1" indent="-286385">
              <a:lnSpc>
                <a:spcPts val="2735"/>
              </a:lnSpc>
              <a:spcBef>
                <a:spcPts val="290"/>
              </a:spcBef>
              <a:buFont typeface="Arial"/>
              <a:buChar char="•"/>
              <a:tabLst>
                <a:tab pos="1137285" algn="l"/>
                <a:tab pos="1137920" algn="l"/>
              </a:tabLst>
            </a:pPr>
            <a:r>
              <a:rPr sz="2400" i="1" spc="-5" dirty="0">
                <a:latin typeface="Arial"/>
                <a:cs typeface="Arial"/>
              </a:rPr>
              <a:t>To evaluate </a:t>
            </a:r>
            <a:r>
              <a:rPr sz="2400" i="1" spc="-10" dirty="0">
                <a:latin typeface="Arial"/>
                <a:cs typeface="Arial"/>
              </a:rPr>
              <a:t>N-grams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often use an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A50020"/>
                </a:solidFill>
                <a:latin typeface="Arial"/>
                <a:cs typeface="Arial"/>
              </a:rPr>
              <a:t>intrinsic</a:t>
            </a:r>
            <a:endParaRPr sz="2400">
              <a:latin typeface="Arial"/>
              <a:cs typeface="Arial"/>
            </a:endParaRPr>
          </a:p>
          <a:p>
            <a:pPr marL="1137285">
              <a:lnSpc>
                <a:spcPts val="2735"/>
              </a:lnSpc>
            </a:pPr>
            <a:r>
              <a:rPr sz="2400" i="1" spc="-5" dirty="0">
                <a:latin typeface="Arial"/>
                <a:cs typeface="Arial"/>
              </a:rPr>
              <a:t>evaluation, an approximation called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perplexity</a:t>
            </a:r>
            <a:endParaRPr sz="2400">
              <a:latin typeface="Arial"/>
              <a:cs typeface="Arial"/>
            </a:endParaRPr>
          </a:p>
          <a:p>
            <a:pPr marL="1137285" marR="5080" lvl="1" indent="-286385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1137285" algn="l"/>
                <a:tab pos="1137920" algn="l"/>
              </a:tabLst>
            </a:pPr>
            <a:r>
              <a:rPr sz="2400" i="1" dirty="0">
                <a:latin typeface="Arial"/>
                <a:cs typeface="Arial"/>
              </a:rPr>
              <a:t>But </a:t>
            </a:r>
            <a:r>
              <a:rPr sz="2400" i="1" spc="-5" dirty="0">
                <a:latin typeface="Arial"/>
                <a:cs typeface="Arial"/>
              </a:rPr>
              <a:t>perplexity is a poor approximation unless the </a:t>
            </a:r>
            <a:r>
              <a:rPr sz="2400" i="1" dirty="0">
                <a:latin typeface="Arial"/>
                <a:cs typeface="Arial"/>
              </a:rPr>
              <a:t>test  </a:t>
            </a:r>
            <a:r>
              <a:rPr sz="2400" i="1" spc="-5" dirty="0">
                <a:latin typeface="Arial"/>
                <a:cs typeface="Arial"/>
              </a:rPr>
              <a:t>data looks </a:t>
            </a:r>
            <a:r>
              <a:rPr sz="2400" b="1" i="1" spc="-5" dirty="0">
                <a:latin typeface="Arial"/>
                <a:cs typeface="Arial"/>
              </a:rPr>
              <a:t>just </a:t>
            </a:r>
            <a:r>
              <a:rPr sz="2400" i="1" spc="-5" dirty="0">
                <a:latin typeface="Arial"/>
                <a:cs typeface="Arial"/>
              </a:rPr>
              <a:t>like the training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1137285" marR="404495" lvl="1" indent="-286385">
              <a:lnSpc>
                <a:spcPts val="2590"/>
              </a:lnSpc>
              <a:spcBef>
                <a:spcPts val="580"/>
              </a:spcBef>
              <a:buFont typeface="Arial"/>
              <a:buChar char="•"/>
              <a:tabLst>
                <a:tab pos="1137285" algn="l"/>
                <a:tab pos="1137920" algn="l"/>
              </a:tabLst>
            </a:pPr>
            <a:r>
              <a:rPr sz="2400" i="1" spc="-5" dirty="0">
                <a:latin typeface="Arial"/>
                <a:cs typeface="Arial"/>
              </a:rPr>
              <a:t>So is </a:t>
            </a:r>
            <a:r>
              <a:rPr sz="2400" b="1" i="1" spc="-5" dirty="0">
                <a:latin typeface="Arial"/>
                <a:cs typeface="Arial"/>
              </a:rPr>
              <a:t>generally only useful </a:t>
            </a:r>
            <a:r>
              <a:rPr sz="2400" b="1" i="1" dirty="0">
                <a:latin typeface="Arial"/>
                <a:cs typeface="Arial"/>
              </a:rPr>
              <a:t>in </a:t>
            </a:r>
            <a:r>
              <a:rPr sz="2400" b="1" i="1" spc="-5" dirty="0">
                <a:latin typeface="Arial"/>
                <a:cs typeface="Arial"/>
              </a:rPr>
              <a:t>pilot experiments  (generally </a:t>
            </a:r>
            <a:r>
              <a:rPr sz="2400" b="1" i="1" dirty="0">
                <a:latin typeface="Arial"/>
                <a:cs typeface="Arial"/>
              </a:rPr>
              <a:t>is </a:t>
            </a:r>
            <a:r>
              <a:rPr sz="2400" b="1" i="1" spc="-5" dirty="0">
                <a:latin typeface="Arial"/>
                <a:cs typeface="Arial"/>
              </a:rPr>
              <a:t>not sufficient to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publish)</a:t>
            </a:r>
            <a:endParaRPr sz="2400">
              <a:latin typeface="Arial"/>
              <a:cs typeface="Arial"/>
            </a:endParaRPr>
          </a:p>
          <a:p>
            <a:pPr marL="1137285" lvl="1" indent="-286385">
              <a:lnSpc>
                <a:spcPct val="100000"/>
              </a:lnSpc>
              <a:spcBef>
                <a:spcPts val="130"/>
              </a:spcBef>
              <a:buSzPct val="96000"/>
              <a:buFont typeface="Arial"/>
              <a:buChar char="•"/>
              <a:tabLst>
                <a:tab pos="1137285" algn="l"/>
                <a:tab pos="1137920" algn="l"/>
              </a:tabLst>
            </a:pPr>
            <a:r>
              <a:rPr sz="2500" b="1" i="1" spc="-175" dirty="0">
                <a:latin typeface="Arial"/>
                <a:cs typeface="Arial"/>
              </a:rPr>
              <a:t>But is </a:t>
            </a:r>
            <a:r>
              <a:rPr sz="2500" b="1" i="1" spc="-155" dirty="0">
                <a:latin typeface="Arial"/>
                <a:cs typeface="Arial"/>
              </a:rPr>
              <a:t>helpful </a:t>
            </a:r>
            <a:r>
              <a:rPr sz="2500" b="1" i="1" spc="-170" dirty="0">
                <a:latin typeface="Arial"/>
                <a:cs typeface="Arial"/>
              </a:rPr>
              <a:t>to </a:t>
            </a:r>
            <a:r>
              <a:rPr sz="2500" b="1" i="1" spc="-165" dirty="0">
                <a:latin typeface="Arial"/>
                <a:cs typeface="Arial"/>
              </a:rPr>
              <a:t>think</a:t>
            </a:r>
            <a:r>
              <a:rPr sz="2500" b="1" i="1" spc="175" dirty="0">
                <a:latin typeface="Arial"/>
                <a:cs typeface="Arial"/>
              </a:rPr>
              <a:t> </a:t>
            </a:r>
            <a:r>
              <a:rPr sz="2500" b="1" i="1" spc="-130" dirty="0">
                <a:latin typeface="Arial"/>
                <a:cs typeface="Arial"/>
              </a:rPr>
              <a:t>about.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2971800"/>
            <a:ext cx="3352800" cy="944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15881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Perplexity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66876"/>
            <a:ext cx="542036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Perplexity is the probability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test  set </a:t>
            </a:r>
            <a:r>
              <a:rPr sz="2400" i="1" spc="-5" dirty="0">
                <a:latin typeface="Arial"/>
                <a:cs typeface="Arial"/>
              </a:rPr>
              <a:t>(assigned by the language  </a:t>
            </a:r>
            <a:r>
              <a:rPr sz="2400" i="1" spc="-10" dirty="0">
                <a:latin typeface="Arial"/>
                <a:cs typeface="Arial"/>
              </a:rPr>
              <a:t>model), </a:t>
            </a:r>
            <a:r>
              <a:rPr sz="2400" i="1" spc="-15" dirty="0">
                <a:latin typeface="Arial"/>
                <a:cs typeface="Arial"/>
              </a:rPr>
              <a:t>normalized </a:t>
            </a:r>
            <a:r>
              <a:rPr sz="2400" i="1" spc="-5" dirty="0">
                <a:latin typeface="Arial"/>
                <a:cs typeface="Arial"/>
              </a:rPr>
              <a:t>by the </a:t>
            </a:r>
            <a:r>
              <a:rPr sz="2400" i="1" spc="-10" dirty="0">
                <a:latin typeface="Arial"/>
                <a:cs typeface="Arial"/>
              </a:rPr>
              <a:t>number </a:t>
            </a:r>
            <a:r>
              <a:rPr sz="2400" i="1" dirty="0">
                <a:latin typeface="Arial"/>
                <a:cs typeface="Arial"/>
              </a:rPr>
              <a:t>of  </a:t>
            </a:r>
            <a:r>
              <a:rPr sz="2400" i="1" spc="-5" dirty="0">
                <a:latin typeface="Arial"/>
                <a:cs typeface="Arial"/>
              </a:rPr>
              <a:t>words: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Chain</a:t>
            </a:r>
            <a:r>
              <a:rPr sz="2400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rule: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400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bigrams: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1447800"/>
            <a:ext cx="3041904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1824" y="1411224"/>
            <a:ext cx="3118485" cy="1369060"/>
          </a:xfrm>
          <a:custGeom>
            <a:avLst/>
            <a:gdLst/>
            <a:ahLst/>
            <a:cxnLst/>
            <a:rect l="l" t="t" r="r" b="b"/>
            <a:pathLst>
              <a:path w="3118484" h="1369060">
                <a:moveTo>
                  <a:pt x="3118104" y="1368552"/>
                </a:moveTo>
                <a:lnTo>
                  <a:pt x="3118104" y="0"/>
                </a:lnTo>
                <a:lnTo>
                  <a:pt x="0" y="0"/>
                </a:lnTo>
                <a:lnTo>
                  <a:pt x="0" y="1368552"/>
                </a:lnTo>
                <a:lnTo>
                  <a:pt x="18288" y="1368552"/>
                </a:lnTo>
                <a:lnTo>
                  <a:pt x="18288" y="36576"/>
                </a:lnTo>
                <a:lnTo>
                  <a:pt x="36576" y="18288"/>
                </a:lnTo>
                <a:lnTo>
                  <a:pt x="36576" y="36576"/>
                </a:lnTo>
                <a:lnTo>
                  <a:pt x="3078480" y="36576"/>
                </a:lnTo>
                <a:lnTo>
                  <a:pt x="3078480" y="18288"/>
                </a:lnTo>
                <a:lnTo>
                  <a:pt x="3099816" y="36576"/>
                </a:lnTo>
                <a:lnTo>
                  <a:pt x="3099816" y="1368552"/>
                </a:lnTo>
                <a:lnTo>
                  <a:pt x="3118104" y="1368552"/>
                </a:lnTo>
                <a:close/>
              </a:path>
              <a:path w="3118484" h="1369060">
                <a:moveTo>
                  <a:pt x="36576" y="36576"/>
                </a:moveTo>
                <a:lnTo>
                  <a:pt x="36576" y="18288"/>
                </a:lnTo>
                <a:lnTo>
                  <a:pt x="18288" y="36576"/>
                </a:lnTo>
                <a:lnTo>
                  <a:pt x="36576" y="36576"/>
                </a:lnTo>
                <a:close/>
              </a:path>
              <a:path w="3118484" h="1369060">
                <a:moveTo>
                  <a:pt x="36576" y="1331976"/>
                </a:moveTo>
                <a:lnTo>
                  <a:pt x="36576" y="36576"/>
                </a:lnTo>
                <a:lnTo>
                  <a:pt x="18288" y="36576"/>
                </a:lnTo>
                <a:lnTo>
                  <a:pt x="18288" y="1331976"/>
                </a:lnTo>
                <a:lnTo>
                  <a:pt x="36576" y="1331976"/>
                </a:lnTo>
                <a:close/>
              </a:path>
              <a:path w="3118484" h="1369060">
                <a:moveTo>
                  <a:pt x="3099816" y="1331976"/>
                </a:moveTo>
                <a:lnTo>
                  <a:pt x="18288" y="1331976"/>
                </a:lnTo>
                <a:lnTo>
                  <a:pt x="36576" y="1350264"/>
                </a:lnTo>
                <a:lnTo>
                  <a:pt x="36576" y="1368552"/>
                </a:lnTo>
                <a:lnTo>
                  <a:pt x="3078480" y="1368552"/>
                </a:lnTo>
                <a:lnTo>
                  <a:pt x="3078480" y="1350264"/>
                </a:lnTo>
                <a:lnTo>
                  <a:pt x="3099816" y="1331976"/>
                </a:lnTo>
                <a:close/>
              </a:path>
              <a:path w="3118484" h="1369060">
                <a:moveTo>
                  <a:pt x="36576" y="1368552"/>
                </a:moveTo>
                <a:lnTo>
                  <a:pt x="36576" y="1350264"/>
                </a:lnTo>
                <a:lnTo>
                  <a:pt x="18288" y="1331976"/>
                </a:lnTo>
                <a:lnTo>
                  <a:pt x="18288" y="1368552"/>
                </a:lnTo>
                <a:lnTo>
                  <a:pt x="36576" y="1368552"/>
                </a:lnTo>
                <a:close/>
              </a:path>
              <a:path w="3118484" h="1369060">
                <a:moveTo>
                  <a:pt x="3099816" y="36576"/>
                </a:moveTo>
                <a:lnTo>
                  <a:pt x="3078480" y="18288"/>
                </a:lnTo>
                <a:lnTo>
                  <a:pt x="3078480" y="36576"/>
                </a:lnTo>
                <a:lnTo>
                  <a:pt x="3099816" y="36576"/>
                </a:lnTo>
                <a:close/>
              </a:path>
              <a:path w="3118484" h="1369060">
                <a:moveTo>
                  <a:pt x="3099816" y="1331976"/>
                </a:moveTo>
                <a:lnTo>
                  <a:pt x="3099816" y="36576"/>
                </a:lnTo>
                <a:lnTo>
                  <a:pt x="3078480" y="36576"/>
                </a:lnTo>
                <a:lnTo>
                  <a:pt x="3078480" y="1331976"/>
                </a:lnTo>
                <a:lnTo>
                  <a:pt x="3099816" y="1331976"/>
                </a:lnTo>
                <a:close/>
              </a:path>
              <a:path w="3118484" h="1369060">
                <a:moveTo>
                  <a:pt x="3099816" y="1368552"/>
                </a:moveTo>
                <a:lnTo>
                  <a:pt x="3099816" y="1331976"/>
                </a:lnTo>
                <a:lnTo>
                  <a:pt x="3078480" y="1350264"/>
                </a:lnTo>
                <a:lnTo>
                  <a:pt x="3078480" y="1368552"/>
                </a:lnTo>
                <a:lnTo>
                  <a:pt x="3099816" y="13685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600" y="4114800"/>
            <a:ext cx="3011423" cy="972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340" y="5153179"/>
            <a:ext cx="8522970" cy="7531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58090E"/>
                </a:solidFill>
                <a:latin typeface="Tahoma"/>
                <a:cs typeface="Tahoma"/>
              </a:rPr>
              <a:t>Minimizing </a:t>
            </a:r>
            <a:r>
              <a:rPr sz="2400" spc="-10" dirty="0">
                <a:solidFill>
                  <a:srgbClr val="58090E"/>
                </a:solidFill>
                <a:latin typeface="Tahoma"/>
                <a:cs typeface="Tahoma"/>
              </a:rPr>
              <a:t>perplexity </a:t>
            </a:r>
            <a:r>
              <a:rPr sz="2400" dirty="0">
                <a:solidFill>
                  <a:srgbClr val="58090E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58090E"/>
                </a:solidFill>
                <a:latin typeface="Tahoma"/>
                <a:cs typeface="Tahoma"/>
              </a:rPr>
              <a:t>the same </a:t>
            </a:r>
            <a:r>
              <a:rPr sz="2400" spc="-10" dirty="0">
                <a:solidFill>
                  <a:srgbClr val="58090E"/>
                </a:solidFill>
                <a:latin typeface="Tahoma"/>
                <a:cs typeface="Tahoma"/>
              </a:rPr>
              <a:t>as </a:t>
            </a:r>
            <a:r>
              <a:rPr sz="2400" spc="-5" dirty="0">
                <a:solidFill>
                  <a:srgbClr val="58090E"/>
                </a:solidFill>
                <a:latin typeface="Tahoma"/>
                <a:cs typeface="Tahoma"/>
              </a:rPr>
              <a:t>maximizing</a:t>
            </a:r>
            <a:r>
              <a:rPr sz="2400" spc="50" dirty="0">
                <a:solidFill>
                  <a:srgbClr val="58090E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58090E"/>
                </a:solidFill>
                <a:latin typeface="Tahoma"/>
                <a:cs typeface="Tahoma"/>
              </a:rPr>
              <a:t>probability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155"/>
              </a:spcBef>
              <a:buClr>
                <a:srgbClr val="3F3F3F"/>
              </a:buClr>
              <a:buSzPct val="95238"/>
              <a:buFont typeface="Wingdings"/>
              <a:buChar char=""/>
              <a:tabLst>
                <a:tab pos="755650" algn="l"/>
                <a:tab pos="756285" algn="l"/>
              </a:tabLst>
            </a:pPr>
            <a:r>
              <a:rPr sz="2100" i="1" spc="-7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2100" i="1" spc="-55" dirty="0">
                <a:solidFill>
                  <a:srgbClr val="FF0000"/>
                </a:solidFill>
                <a:latin typeface="Tahoma"/>
                <a:cs typeface="Tahoma"/>
              </a:rPr>
              <a:t>best </a:t>
            </a:r>
            <a:r>
              <a:rPr sz="2100" i="1" spc="-60" dirty="0">
                <a:solidFill>
                  <a:srgbClr val="FF0000"/>
                </a:solidFill>
                <a:latin typeface="Tahoma"/>
                <a:cs typeface="Tahoma"/>
              </a:rPr>
              <a:t>language model </a:t>
            </a:r>
            <a:r>
              <a:rPr sz="2100" i="1" spc="-40" dirty="0">
                <a:solidFill>
                  <a:srgbClr val="FF0000"/>
                </a:solidFill>
                <a:latin typeface="Tahoma"/>
                <a:cs typeface="Tahoma"/>
              </a:rPr>
              <a:t>is </a:t>
            </a:r>
            <a:r>
              <a:rPr sz="2100" i="1" spc="-65" dirty="0">
                <a:solidFill>
                  <a:srgbClr val="FF0000"/>
                </a:solidFill>
                <a:latin typeface="Tahoma"/>
                <a:cs typeface="Tahoma"/>
              </a:rPr>
              <a:t>one </a:t>
            </a:r>
            <a:r>
              <a:rPr sz="2100" i="1" spc="-50" dirty="0">
                <a:solidFill>
                  <a:srgbClr val="FF0000"/>
                </a:solidFill>
                <a:latin typeface="Tahoma"/>
                <a:cs typeface="Tahoma"/>
              </a:rPr>
              <a:t>that </a:t>
            </a:r>
            <a:r>
              <a:rPr sz="2100" i="1" spc="-55" dirty="0">
                <a:solidFill>
                  <a:srgbClr val="FF0000"/>
                </a:solidFill>
                <a:latin typeface="Tahoma"/>
                <a:cs typeface="Tahoma"/>
              </a:rPr>
              <a:t>best </a:t>
            </a:r>
            <a:r>
              <a:rPr sz="2100" i="1" spc="-50" dirty="0">
                <a:solidFill>
                  <a:srgbClr val="FF0000"/>
                </a:solidFill>
                <a:latin typeface="Tahoma"/>
                <a:cs typeface="Tahoma"/>
              </a:rPr>
              <a:t>predicts </a:t>
            </a:r>
            <a:r>
              <a:rPr sz="2100" i="1" spc="-60" dirty="0">
                <a:solidFill>
                  <a:srgbClr val="FF0000"/>
                </a:solidFill>
                <a:latin typeface="Tahoma"/>
                <a:cs typeface="Tahoma"/>
              </a:rPr>
              <a:t>an </a:t>
            </a:r>
            <a:r>
              <a:rPr sz="2100" i="1" spc="-65" dirty="0">
                <a:solidFill>
                  <a:srgbClr val="FF0000"/>
                </a:solidFill>
                <a:latin typeface="Tahoma"/>
                <a:cs typeface="Tahoma"/>
              </a:rPr>
              <a:t>unseen </a:t>
            </a:r>
            <a:r>
              <a:rPr sz="2100" i="1" spc="-50" dirty="0">
                <a:solidFill>
                  <a:srgbClr val="FF0000"/>
                </a:solidFill>
                <a:latin typeface="Tahoma"/>
                <a:cs typeface="Tahoma"/>
              </a:rPr>
              <a:t>test</a:t>
            </a:r>
            <a:r>
              <a:rPr sz="2100" i="1" spc="3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00" i="1" spc="-50" dirty="0">
                <a:solidFill>
                  <a:srgbClr val="FF0000"/>
                </a:solidFill>
                <a:latin typeface="Tahoma"/>
                <a:cs typeface="Tahoma"/>
              </a:rPr>
              <a:t>set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2892"/>
            <a:ext cx="15627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ahoma"/>
                <a:cs typeface="Tahoma"/>
              </a:rPr>
              <a:t>Perplexity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172973"/>
            <a:ext cx="8167370" cy="42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07314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The most common </a:t>
            </a:r>
            <a:r>
              <a:rPr sz="2400" spc="-10" dirty="0">
                <a:latin typeface="Tahoma"/>
                <a:cs typeface="Tahoma"/>
              </a:rPr>
              <a:t>evaluation </a:t>
            </a:r>
            <a:r>
              <a:rPr sz="2400" spc="-5" dirty="0">
                <a:latin typeface="Tahoma"/>
                <a:cs typeface="Tahoma"/>
              </a:rPr>
              <a:t>metric of </a:t>
            </a:r>
            <a:r>
              <a:rPr sz="2400" spc="-10" dirty="0">
                <a:latin typeface="Tahoma"/>
                <a:cs typeface="Tahoma"/>
              </a:rPr>
              <a:t>N-gram language  </a:t>
            </a:r>
            <a:r>
              <a:rPr sz="2400" spc="-5" dirty="0">
                <a:latin typeface="Tahoma"/>
                <a:cs typeface="Tahoma"/>
              </a:rPr>
              <a:t>models.</a:t>
            </a:r>
            <a:endParaRPr sz="2400">
              <a:latin typeface="Tahoma"/>
              <a:cs typeface="Tahoma"/>
            </a:endParaRPr>
          </a:p>
          <a:p>
            <a:pPr marL="356870" marR="121285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intuition:</a:t>
            </a:r>
            <a:r>
              <a:rPr sz="2400" spc="-5" dirty="0">
                <a:latin typeface="Tahoma"/>
                <a:cs typeface="Tahoma"/>
              </a:rPr>
              <a:t> given </a:t>
            </a:r>
            <a:r>
              <a:rPr sz="2400" spc="-10" dirty="0">
                <a:latin typeface="Tahoma"/>
                <a:cs typeface="Tahoma"/>
              </a:rPr>
              <a:t>two language </a:t>
            </a:r>
            <a:r>
              <a:rPr sz="2400" spc="-5" dirty="0">
                <a:latin typeface="Tahoma"/>
                <a:cs typeface="Tahoma"/>
              </a:rPr>
              <a:t>models, the </a:t>
            </a:r>
            <a:r>
              <a:rPr sz="2400" spc="-10" dirty="0">
                <a:latin typeface="Tahoma"/>
                <a:cs typeface="Tahoma"/>
              </a:rPr>
              <a:t>better </a:t>
            </a:r>
            <a:r>
              <a:rPr sz="2400" spc="-5" dirty="0">
                <a:latin typeface="Tahoma"/>
                <a:cs typeface="Tahoma"/>
              </a:rPr>
              <a:t>one 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the one </a:t>
            </a:r>
            <a:r>
              <a:rPr sz="2400" spc="-10" dirty="0">
                <a:latin typeface="Tahoma"/>
                <a:cs typeface="Tahoma"/>
              </a:rPr>
              <a:t>that </a:t>
            </a:r>
            <a:r>
              <a:rPr sz="2400" spc="-5" dirty="0">
                <a:latin typeface="Tahoma"/>
                <a:cs typeface="Tahoma"/>
              </a:rPr>
              <a:t>has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tighter </a:t>
            </a:r>
            <a:r>
              <a:rPr sz="2400" dirty="0">
                <a:latin typeface="Tahoma"/>
                <a:cs typeface="Tahoma"/>
              </a:rPr>
              <a:t>fit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the test </a:t>
            </a:r>
            <a:r>
              <a:rPr sz="2400" spc="-15" dirty="0">
                <a:latin typeface="Tahoma"/>
                <a:cs typeface="Tahoma"/>
              </a:rPr>
              <a:t>data, </a:t>
            </a:r>
            <a:r>
              <a:rPr sz="2400" spc="-5" dirty="0">
                <a:latin typeface="Tahoma"/>
                <a:cs typeface="Tahoma"/>
              </a:rPr>
              <a:t>or  </a:t>
            </a:r>
            <a:r>
              <a:rPr sz="2400" spc="-10" dirty="0">
                <a:latin typeface="Tahoma"/>
                <a:cs typeface="Tahoma"/>
              </a:rPr>
              <a:t>predicts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details </a:t>
            </a:r>
            <a:r>
              <a:rPr sz="2400" spc="-5" dirty="0">
                <a:latin typeface="Tahoma"/>
                <a:cs typeface="Tahoma"/>
              </a:rPr>
              <a:t>of the test </a:t>
            </a:r>
            <a:r>
              <a:rPr sz="2400" spc="-10" dirty="0">
                <a:latin typeface="Tahoma"/>
                <a:cs typeface="Tahoma"/>
              </a:rPr>
              <a:t>data</a:t>
            </a:r>
            <a:r>
              <a:rPr sz="2400" spc="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better.</a:t>
            </a:r>
            <a:endParaRPr sz="2400">
              <a:latin typeface="Tahoma"/>
              <a:cs typeface="Tahoma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In general, the </a:t>
            </a:r>
            <a:r>
              <a:rPr sz="2400" spc="-10" dirty="0">
                <a:latin typeface="Tahoma"/>
                <a:cs typeface="Tahoma"/>
              </a:rPr>
              <a:t>better language </a:t>
            </a:r>
            <a:r>
              <a:rPr sz="2400" spc="-5" dirty="0">
                <a:latin typeface="Tahoma"/>
                <a:cs typeface="Tahoma"/>
              </a:rPr>
              <a:t>model will assign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higher  </a:t>
            </a:r>
            <a:r>
              <a:rPr sz="2400" spc="-10" dirty="0">
                <a:latin typeface="Tahoma"/>
                <a:cs typeface="Tahoma"/>
              </a:rPr>
              <a:t>probability to </a:t>
            </a:r>
            <a:r>
              <a:rPr sz="2400" spc="-5" dirty="0">
                <a:latin typeface="Tahoma"/>
                <a:cs typeface="Tahoma"/>
              </a:rPr>
              <a:t>the test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data.</a:t>
            </a:r>
            <a:endParaRPr sz="2400">
              <a:latin typeface="Tahoma"/>
              <a:cs typeface="Tahoma"/>
            </a:endParaRPr>
          </a:p>
          <a:p>
            <a:pPr marL="356870" marR="20955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Formally: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 perplexity (PP) of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language </a:t>
            </a:r>
            <a:r>
              <a:rPr sz="2400" spc="-5" dirty="0">
                <a:latin typeface="Tahoma"/>
                <a:cs typeface="Tahoma"/>
              </a:rPr>
              <a:t>model on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test </a:t>
            </a:r>
            <a:r>
              <a:rPr sz="2400" dirty="0">
                <a:latin typeface="Tahoma"/>
                <a:cs typeface="Tahoma"/>
              </a:rPr>
              <a:t>set is a </a:t>
            </a:r>
            <a:r>
              <a:rPr sz="2400" spc="-5" dirty="0">
                <a:latin typeface="Tahoma"/>
                <a:cs typeface="Tahoma"/>
              </a:rPr>
              <a:t>function of the </a:t>
            </a:r>
            <a:r>
              <a:rPr sz="2400" spc="-10" dirty="0">
                <a:latin typeface="Tahoma"/>
                <a:cs typeface="Tahoma"/>
              </a:rPr>
              <a:t>probability that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language  </a:t>
            </a:r>
            <a:r>
              <a:rPr sz="2400" spc="-5" dirty="0">
                <a:latin typeface="Tahoma"/>
                <a:cs typeface="Tahoma"/>
              </a:rPr>
              <a:t>model assigns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the test set, normalized by the number  of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words: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5410200"/>
            <a:ext cx="3291840" cy="1493520"/>
          </a:xfrm>
          <a:custGeom>
            <a:avLst/>
            <a:gdLst/>
            <a:ahLst/>
            <a:cxnLst/>
            <a:rect l="l" t="t" r="r" b="b"/>
            <a:pathLst>
              <a:path w="3291840" h="1493520">
                <a:moveTo>
                  <a:pt x="0" y="0"/>
                </a:moveTo>
                <a:lnTo>
                  <a:pt x="0" y="1493520"/>
                </a:lnTo>
                <a:lnTo>
                  <a:pt x="3291840" y="1493520"/>
                </a:lnTo>
                <a:lnTo>
                  <a:pt x="3291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2991" y="6409944"/>
            <a:ext cx="1591310" cy="0"/>
          </a:xfrm>
          <a:custGeom>
            <a:avLst/>
            <a:gdLst/>
            <a:ahLst/>
            <a:cxnLst/>
            <a:rect l="l" t="t" r="r" b="b"/>
            <a:pathLst>
              <a:path w="1591309">
                <a:moveTo>
                  <a:pt x="0" y="0"/>
                </a:moveTo>
                <a:lnTo>
                  <a:pt x="1591055" y="0"/>
                </a:lnTo>
              </a:path>
            </a:pathLst>
          </a:custGeom>
          <a:ln w="12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8775" y="6507479"/>
            <a:ext cx="40005" cy="24765"/>
          </a:xfrm>
          <a:custGeom>
            <a:avLst/>
            <a:gdLst/>
            <a:ahLst/>
            <a:cxnLst/>
            <a:rect l="l" t="t" r="r" b="b"/>
            <a:pathLst>
              <a:path w="40004" h="24765">
                <a:moveTo>
                  <a:pt x="0" y="24383"/>
                </a:moveTo>
                <a:lnTo>
                  <a:pt x="39623" y="0"/>
                </a:lnTo>
              </a:path>
            </a:pathLst>
          </a:custGeom>
          <a:ln w="12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00" y="6513576"/>
            <a:ext cx="58419" cy="307975"/>
          </a:xfrm>
          <a:custGeom>
            <a:avLst/>
            <a:gdLst/>
            <a:ahLst/>
            <a:cxnLst/>
            <a:rect l="l" t="t" r="r" b="b"/>
            <a:pathLst>
              <a:path w="58420" h="307975">
                <a:moveTo>
                  <a:pt x="0" y="0"/>
                </a:moveTo>
                <a:lnTo>
                  <a:pt x="57911" y="307847"/>
                </a:lnTo>
              </a:path>
            </a:pathLst>
          </a:custGeom>
          <a:ln w="25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12407" y="5998463"/>
            <a:ext cx="1719580" cy="822960"/>
          </a:xfrm>
          <a:custGeom>
            <a:avLst/>
            <a:gdLst/>
            <a:ahLst/>
            <a:cxnLst/>
            <a:rect l="l" t="t" r="r" b="b"/>
            <a:pathLst>
              <a:path w="1719579" h="822959">
                <a:moveTo>
                  <a:pt x="0" y="822959"/>
                </a:moveTo>
                <a:lnTo>
                  <a:pt x="76199" y="0"/>
                </a:lnTo>
                <a:lnTo>
                  <a:pt x="1719071" y="0"/>
                </a:lnTo>
              </a:path>
            </a:pathLst>
          </a:custGeom>
          <a:ln w="127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19625" y="5969373"/>
            <a:ext cx="1803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0777" y="6405237"/>
            <a:ext cx="157353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w</a:t>
            </a:r>
            <a:r>
              <a:rPr sz="2100" spc="-7" baseline="-23809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w</a:t>
            </a:r>
            <a:r>
              <a:rPr sz="2100" spc="-7" baseline="-23809" dirty="0">
                <a:latin typeface="Times New Roman"/>
                <a:cs typeface="Times New Roman"/>
              </a:rPr>
              <a:t>2</a:t>
            </a:r>
            <a:r>
              <a:rPr sz="2100" spc="-434" baseline="-23809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...</a:t>
            </a:r>
            <a:r>
              <a:rPr sz="2400" i="1" spc="-15" dirty="0">
                <a:latin typeface="Times New Roman"/>
                <a:cs typeface="Times New Roman"/>
              </a:rPr>
              <a:t>w</a:t>
            </a:r>
            <a:r>
              <a:rPr sz="2100" i="1" spc="-22" baseline="-23809" dirty="0">
                <a:latin typeface="Times New Roman"/>
                <a:cs typeface="Times New Roman"/>
              </a:rPr>
              <a:t>n 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0904" y="6164445"/>
            <a:ext cx="39878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100" i="1" spc="7" baseline="1984" dirty="0">
                <a:latin typeface="Times New Roman"/>
                <a:cs typeface="Times New Roman"/>
              </a:rPr>
              <a:t>N</a:t>
            </a:r>
            <a:endParaRPr sz="2100" baseline="198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1367" y="5435972"/>
            <a:ext cx="3184525" cy="447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240"/>
              </a:lnSpc>
              <a:spcBef>
                <a:spcPts val="130"/>
              </a:spcBef>
            </a:pPr>
            <a:r>
              <a:rPr sz="2400" i="1" spc="-10" dirty="0">
                <a:latin typeface="Times New Roman"/>
                <a:cs typeface="Times New Roman"/>
              </a:rPr>
              <a:t>PP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W </a:t>
            </a:r>
            <a:r>
              <a:rPr sz="2400" spc="5" dirty="0">
                <a:latin typeface="Times New Roman"/>
                <a:cs typeface="Times New Roman"/>
              </a:rPr>
              <a:t>)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P</a:t>
            </a:r>
            <a:r>
              <a:rPr sz="2400" spc="65" dirty="0">
                <a:latin typeface="Times New Roman"/>
                <a:cs typeface="Times New Roman"/>
              </a:rPr>
              <a:t>(</a:t>
            </a:r>
            <a:r>
              <a:rPr sz="2400" i="1" spc="65" dirty="0">
                <a:latin typeface="Times New Roman"/>
                <a:cs typeface="Times New Roman"/>
              </a:rPr>
              <a:t>w </a:t>
            </a:r>
            <a:r>
              <a:rPr sz="2400" i="1" spc="15" dirty="0">
                <a:latin typeface="Times New Roman"/>
                <a:cs typeface="Times New Roman"/>
              </a:rPr>
              <a:t>w </a:t>
            </a:r>
            <a:r>
              <a:rPr sz="2400" spc="-5" dirty="0">
                <a:latin typeface="Times New Roman"/>
                <a:cs typeface="Times New Roman"/>
              </a:rPr>
              <a:t>...</a:t>
            </a:r>
            <a:r>
              <a:rPr sz="2400" i="1" spc="-5" dirty="0">
                <a:latin typeface="Times New Roman"/>
                <a:cs typeface="Times New Roman"/>
              </a:rPr>
              <a:t>w </a:t>
            </a:r>
            <a:r>
              <a:rPr sz="2400" spc="35" dirty="0">
                <a:latin typeface="Times New Roman"/>
                <a:cs typeface="Times New Roman"/>
              </a:rPr>
              <a:t>)</a:t>
            </a:r>
            <a:r>
              <a:rPr sz="2100" spc="52" baseline="43650" dirty="0">
                <a:latin typeface="Symbol"/>
                <a:cs typeface="Symbol"/>
              </a:rPr>
              <a:t></a:t>
            </a:r>
            <a:r>
              <a:rPr sz="2100" spc="52" baseline="43650" dirty="0">
                <a:latin typeface="Times New Roman"/>
                <a:cs typeface="Times New Roman"/>
              </a:rPr>
              <a:t>1/</a:t>
            </a:r>
            <a:r>
              <a:rPr sz="2100" spc="7" baseline="43650" dirty="0">
                <a:latin typeface="Times New Roman"/>
                <a:cs typeface="Times New Roman"/>
              </a:rPr>
              <a:t> </a:t>
            </a:r>
            <a:r>
              <a:rPr sz="2100" i="1" spc="7" baseline="43650" dirty="0">
                <a:latin typeface="Times New Roman"/>
                <a:cs typeface="Times New Roman"/>
              </a:rPr>
              <a:t>N</a:t>
            </a:r>
            <a:endParaRPr sz="2100" baseline="43650">
              <a:latin typeface="Times New Roman"/>
              <a:cs typeface="Times New Roman"/>
            </a:endParaRPr>
          </a:p>
          <a:p>
            <a:pPr marL="1701164">
              <a:lnSpc>
                <a:spcPts val="1040"/>
              </a:lnSpc>
              <a:tabLst>
                <a:tab pos="1993264" algn="l"/>
                <a:tab pos="2526665" algn="l"/>
              </a:tabLst>
            </a:pPr>
            <a:r>
              <a:rPr sz="1400" spc="0" dirty="0">
                <a:latin typeface="Times New Roman"/>
                <a:cs typeface="Times New Roman"/>
              </a:rPr>
              <a:t>1	2	</a:t>
            </a:r>
            <a:r>
              <a:rPr sz="1400" i="1" spc="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0" y="5715000"/>
            <a:ext cx="3810000" cy="466725"/>
          </a:xfrm>
          <a:custGeom>
            <a:avLst/>
            <a:gdLst/>
            <a:ahLst/>
            <a:cxnLst/>
            <a:rect l="l" t="t" r="r" b="b"/>
            <a:pathLst>
              <a:path w="3810000" h="466725">
                <a:moveTo>
                  <a:pt x="0" y="0"/>
                </a:moveTo>
                <a:lnTo>
                  <a:pt x="0" y="466344"/>
                </a:lnTo>
                <a:lnTo>
                  <a:pt x="3810000" y="466344"/>
                </a:lnTo>
                <a:lnTo>
                  <a:pt x="381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5702304"/>
            <a:ext cx="381000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95"/>
              </a:spcBef>
            </a:pPr>
            <a:r>
              <a:rPr sz="2450" i="1" spc="-10" dirty="0">
                <a:latin typeface="Times New Roman"/>
                <a:cs typeface="Times New Roman"/>
              </a:rPr>
              <a:t>Given </a:t>
            </a:r>
            <a:r>
              <a:rPr sz="2450" spc="-5" dirty="0">
                <a:latin typeface="Times New Roman"/>
                <a:cs typeface="Times New Roman"/>
              </a:rPr>
              <a:t>a </a:t>
            </a:r>
            <a:r>
              <a:rPr sz="2450" spc="-10" dirty="0">
                <a:latin typeface="Times New Roman"/>
                <a:cs typeface="Times New Roman"/>
              </a:rPr>
              <a:t>test </a:t>
            </a:r>
            <a:r>
              <a:rPr sz="2450" spc="-5" dirty="0">
                <a:latin typeface="Times New Roman"/>
                <a:cs typeface="Times New Roman"/>
              </a:rPr>
              <a:t>set </a:t>
            </a:r>
            <a:r>
              <a:rPr sz="2450" i="1" spc="-5" dirty="0">
                <a:latin typeface="Times New Roman"/>
                <a:cs typeface="Times New Roman"/>
              </a:rPr>
              <a:t>W </a:t>
            </a:r>
            <a:r>
              <a:rPr sz="2450" spc="-5" dirty="0">
                <a:latin typeface="Symbol"/>
                <a:cs typeface="Symbol"/>
              </a:rPr>
              <a:t></a:t>
            </a:r>
            <a:r>
              <a:rPr sz="2450" spc="-365" dirty="0">
                <a:latin typeface="Times New Roman"/>
                <a:cs typeface="Times New Roman"/>
              </a:rPr>
              <a:t> </a:t>
            </a:r>
            <a:r>
              <a:rPr sz="2450" i="1" spc="-55" dirty="0">
                <a:latin typeface="Times New Roman"/>
                <a:cs typeface="Times New Roman"/>
              </a:rPr>
              <a:t>w</a:t>
            </a:r>
            <a:r>
              <a:rPr sz="2100" spc="-82" baseline="-23809" dirty="0">
                <a:latin typeface="Times New Roman"/>
                <a:cs typeface="Times New Roman"/>
              </a:rPr>
              <a:t>1</a:t>
            </a:r>
            <a:r>
              <a:rPr sz="2450" i="1" spc="-55" dirty="0">
                <a:latin typeface="Times New Roman"/>
                <a:cs typeface="Times New Roman"/>
              </a:rPr>
              <a:t>w</a:t>
            </a:r>
            <a:r>
              <a:rPr sz="2100" spc="-82" baseline="-23809" dirty="0">
                <a:latin typeface="Times New Roman"/>
                <a:cs typeface="Times New Roman"/>
              </a:rPr>
              <a:t>2 </a:t>
            </a:r>
            <a:r>
              <a:rPr sz="2450" spc="-25" dirty="0">
                <a:latin typeface="Times New Roman"/>
                <a:cs typeface="Times New Roman"/>
              </a:rPr>
              <a:t>...</a:t>
            </a:r>
            <a:r>
              <a:rPr sz="2450" i="1" spc="-25" dirty="0">
                <a:latin typeface="Times New Roman"/>
                <a:cs typeface="Times New Roman"/>
              </a:rPr>
              <a:t>w</a:t>
            </a:r>
            <a:r>
              <a:rPr sz="2100" i="1" spc="-37" baseline="-23809" dirty="0">
                <a:latin typeface="Times New Roman"/>
                <a:cs typeface="Times New Roman"/>
              </a:rPr>
              <a:t>n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9600" y="5888736"/>
            <a:ext cx="685800" cy="113030"/>
          </a:xfrm>
          <a:custGeom>
            <a:avLst/>
            <a:gdLst/>
            <a:ahLst/>
            <a:cxnLst/>
            <a:rect l="l" t="t" r="r" b="b"/>
            <a:pathLst>
              <a:path w="685800" h="113029">
                <a:moveTo>
                  <a:pt x="591312" y="76200"/>
                </a:moveTo>
                <a:lnTo>
                  <a:pt x="591312" y="36576"/>
                </a:lnTo>
                <a:lnTo>
                  <a:pt x="0" y="36576"/>
                </a:lnTo>
                <a:lnTo>
                  <a:pt x="0" y="76200"/>
                </a:lnTo>
                <a:lnTo>
                  <a:pt x="591312" y="76200"/>
                </a:lnTo>
                <a:close/>
              </a:path>
              <a:path w="685800" h="113029">
                <a:moveTo>
                  <a:pt x="685800" y="54864"/>
                </a:moveTo>
                <a:lnTo>
                  <a:pt x="573024" y="0"/>
                </a:lnTo>
                <a:lnTo>
                  <a:pt x="573024" y="36576"/>
                </a:lnTo>
                <a:lnTo>
                  <a:pt x="591312" y="36576"/>
                </a:lnTo>
                <a:lnTo>
                  <a:pt x="591312" y="103384"/>
                </a:lnTo>
                <a:lnTo>
                  <a:pt x="685800" y="54864"/>
                </a:lnTo>
                <a:close/>
              </a:path>
              <a:path w="685800" h="113029">
                <a:moveTo>
                  <a:pt x="591312" y="103384"/>
                </a:moveTo>
                <a:lnTo>
                  <a:pt x="591312" y="76200"/>
                </a:lnTo>
                <a:lnTo>
                  <a:pt x="573024" y="76200"/>
                </a:lnTo>
                <a:lnTo>
                  <a:pt x="573024" y="112776"/>
                </a:lnTo>
                <a:lnTo>
                  <a:pt x="591312" y="103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13711" y="7145781"/>
            <a:ext cx="2026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Copyright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2003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Dan</a:t>
            </a:r>
            <a:r>
              <a:rPr sz="1000" b="1" spc="-14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Moldovan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3806446"/>
            <a:ext cx="4806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ahoma"/>
                <a:cs typeface="Tahoma"/>
              </a:rPr>
              <a:t>In the case of the </a:t>
            </a:r>
            <a:r>
              <a:rPr sz="2400" spc="-10" dirty="0">
                <a:latin typeface="Tahoma"/>
                <a:cs typeface="Tahoma"/>
              </a:rPr>
              <a:t>bigram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model: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828800"/>
            <a:ext cx="3200400" cy="1454150"/>
          </a:xfrm>
          <a:custGeom>
            <a:avLst/>
            <a:gdLst/>
            <a:ahLst/>
            <a:cxnLst/>
            <a:rect l="l" t="t" r="r" b="b"/>
            <a:pathLst>
              <a:path w="3200400" h="1454150">
                <a:moveTo>
                  <a:pt x="0" y="0"/>
                </a:moveTo>
                <a:lnTo>
                  <a:pt x="0" y="1453896"/>
                </a:lnTo>
                <a:lnTo>
                  <a:pt x="3200400" y="1453896"/>
                </a:lnTo>
                <a:lnTo>
                  <a:pt x="320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1367" y="2801111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>
                <a:moveTo>
                  <a:pt x="0" y="0"/>
                </a:moveTo>
                <a:lnTo>
                  <a:pt x="1548383" y="0"/>
                </a:lnTo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3247" y="2898647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5" h="21589">
                <a:moveTo>
                  <a:pt x="0" y="21335"/>
                </a:moveTo>
                <a:lnTo>
                  <a:pt x="39623" y="0"/>
                </a:lnTo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2872" y="2904744"/>
            <a:ext cx="55244" cy="299085"/>
          </a:xfrm>
          <a:custGeom>
            <a:avLst/>
            <a:gdLst/>
            <a:ahLst/>
            <a:cxnLst/>
            <a:rect l="l" t="t" r="r" b="b"/>
            <a:pathLst>
              <a:path w="55244" h="299085">
                <a:moveTo>
                  <a:pt x="0" y="0"/>
                </a:moveTo>
                <a:lnTo>
                  <a:pt x="54863" y="298703"/>
                </a:lnTo>
              </a:path>
            </a:pathLst>
          </a:custGeom>
          <a:ln w="24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3832" y="2401823"/>
            <a:ext cx="1670685" cy="802005"/>
          </a:xfrm>
          <a:custGeom>
            <a:avLst/>
            <a:gdLst/>
            <a:ahLst/>
            <a:cxnLst/>
            <a:rect l="l" t="t" r="r" b="b"/>
            <a:pathLst>
              <a:path w="1670685" h="802005">
                <a:moveTo>
                  <a:pt x="0" y="801623"/>
                </a:moveTo>
                <a:lnTo>
                  <a:pt x="73151" y="0"/>
                </a:lnTo>
                <a:lnTo>
                  <a:pt x="1670303" y="0"/>
                </a:lnTo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86661" y="2374837"/>
            <a:ext cx="17589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9149" y="2798509"/>
            <a:ext cx="153098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i="1" spc="-10" dirty="0">
                <a:latin typeface="Times New Roman"/>
                <a:cs typeface="Times New Roman"/>
              </a:rPr>
              <a:t>P</a:t>
            </a:r>
            <a:r>
              <a:rPr sz="2350" spc="-10" dirty="0">
                <a:latin typeface="Times New Roman"/>
                <a:cs typeface="Times New Roman"/>
              </a:rPr>
              <a:t>(</a:t>
            </a:r>
            <a:r>
              <a:rPr sz="2350" i="1" spc="-10" dirty="0">
                <a:latin typeface="Times New Roman"/>
                <a:cs typeface="Times New Roman"/>
              </a:rPr>
              <a:t>w</a:t>
            </a:r>
            <a:r>
              <a:rPr sz="2025" spc="-15" baseline="-24691" dirty="0">
                <a:latin typeface="Times New Roman"/>
                <a:cs typeface="Times New Roman"/>
              </a:rPr>
              <a:t>1</a:t>
            </a:r>
            <a:r>
              <a:rPr sz="2350" i="1" spc="-10" dirty="0">
                <a:latin typeface="Times New Roman"/>
                <a:cs typeface="Times New Roman"/>
              </a:rPr>
              <a:t>w</a:t>
            </a:r>
            <a:r>
              <a:rPr sz="2025" spc="-15" baseline="-24691" dirty="0">
                <a:latin typeface="Times New Roman"/>
                <a:cs typeface="Times New Roman"/>
              </a:rPr>
              <a:t>2</a:t>
            </a:r>
            <a:r>
              <a:rPr sz="2025" spc="-390" baseline="-24691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...</a:t>
            </a:r>
            <a:r>
              <a:rPr sz="2350" i="1" spc="-20" dirty="0">
                <a:latin typeface="Times New Roman"/>
                <a:cs typeface="Times New Roman"/>
              </a:rPr>
              <a:t>w</a:t>
            </a:r>
            <a:r>
              <a:rPr sz="2025" i="1" spc="-30" baseline="-24691" dirty="0">
                <a:latin typeface="Times New Roman"/>
                <a:cs typeface="Times New Roman"/>
              </a:rPr>
              <a:t>n </a:t>
            </a:r>
            <a:r>
              <a:rPr sz="2350" spc="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4517" y="2563813"/>
            <a:ext cx="38671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55" dirty="0">
                <a:latin typeface="Times New Roman"/>
                <a:cs typeface="Times New Roman"/>
              </a:rPr>
              <a:t> </a:t>
            </a:r>
            <a:r>
              <a:rPr sz="2025" i="1" spc="22" baseline="2057" dirty="0">
                <a:latin typeface="Times New Roman"/>
                <a:cs typeface="Times New Roman"/>
              </a:rPr>
              <a:t>N</a:t>
            </a:r>
            <a:endParaRPr sz="2025" baseline="205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364" y="284686"/>
            <a:ext cx="8582660" cy="20034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2060"/>
              </a:spcBef>
            </a:pPr>
            <a:r>
              <a:rPr sz="2800" dirty="0">
                <a:solidFill>
                  <a:srgbClr val="7F7F7F"/>
                </a:solidFill>
                <a:latin typeface="Tahoma"/>
                <a:cs typeface="Tahoma"/>
              </a:rPr>
              <a:t>Computing the</a:t>
            </a:r>
            <a:r>
              <a:rPr sz="2800" spc="-6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7F7F7F"/>
                </a:solidFill>
                <a:latin typeface="Tahoma"/>
                <a:cs typeface="Tahoma"/>
              </a:rPr>
              <a:t>perplexity</a:t>
            </a:r>
            <a:endParaRPr sz="2800">
              <a:latin typeface="Tahoma"/>
              <a:cs typeface="Tahoma"/>
            </a:endParaRPr>
          </a:p>
          <a:p>
            <a:pPr marL="774700" indent="-344805">
              <a:lnSpc>
                <a:spcPct val="100000"/>
              </a:lnSpc>
              <a:spcBef>
                <a:spcPts val="1675"/>
              </a:spcBef>
              <a:buChar char="•"/>
              <a:tabLst>
                <a:tab pos="774700" algn="l"/>
                <a:tab pos="775335" algn="l"/>
              </a:tabLst>
            </a:pPr>
            <a:r>
              <a:rPr sz="2400" spc="-5" dirty="0">
                <a:latin typeface="Tahoma"/>
                <a:cs typeface="Tahoma"/>
              </a:rPr>
              <a:t>We </a:t>
            </a:r>
            <a:r>
              <a:rPr sz="2400" spc="-10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use </a:t>
            </a:r>
            <a:r>
              <a:rPr sz="2400" spc="-5" dirty="0">
                <a:latin typeface="Tahoma"/>
                <a:cs typeface="Tahoma"/>
              </a:rPr>
              <a:t>the chain rule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expand the </a:t>
            </a:r>
            <a:r>
              <a:rPr sz="2400" spc="-10" dirty="0">
                <a:latin typeface="Tahoma"/>
                <a:cs typeface="Tahoma"/>
              </a:rPr>
              <a:t>probability </a:t>
            </a:r>
            <a:r>
              <a:rPr sz="2400" spc="-5" dirty="0">
                <a:latin typeface="Tahoma"/>
                <a:cs typeface="Tahoma"/>
              </a:rPr>
              <a:t>of</a:t>
            </a:r>
            <a:r>
              <a:rPr sz="2400" spc="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200"/>
              </a:lnSpc>
              <a:spcBef>
                <a:spcPts val="2495"/>
              </a:spcBef>
            </a:pPr>
            <a:r>
              <a:rPr sz="2350" i="1" spc="-20" dirty="0">
                <a:latin typeface="Times New Roman"/>
                <a:cs typeface="Times New Roman"/>
              </a:rPr>
              <a:t>PP</a:t>
            </a:r>
            <a:r>
              <a:rPr sz="2350" spc="-20" dirty="0">
                <a:latin typeface="Times New Roman"/>
                <a:cs typeface="Times New Roman"/>
              </a:rPr>
              <a:t>(</a:t>
            </a:r>
            <a:r>
              <a:rPr sz="2350" i="1" spc="-20" dirty="0">
                <a:latin typeface="Times New Roman"/>
                <a:cs typeface="Times New Roman"/>
              </a:rPr>
              <a:t>W </a:t>
            </a:r>
            <a:r>
              <a:rPr sz="2350" spc="0" dirty="0">
                <a:latin typeface="Times New Roman"/>
                <a:cs typeface="Times New Roman"/>
              </a:rPr>
              <a:t>)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P</a:t>
            </a:r>
            <a:r>
              <a:rPr sz="2350" spc="50" dirty="0">
                <a:latin typeface="Times New Roman"/>
                <a:cs typeface="Times New Roman"/>
              </a:rPr>
              <a:t>(</a:t>
            </a:r>
            <a:r>
              <a:rPr sz="2350" i="1" spc="50" dirty="0">
                <a:latin typeface="Times New Roman"/>
                <a:cs typeface="Times New Roman"/>
              </a:rPr>
              <a:t>w </a:t>
            </a:r>
            <a:r>
              <a:rPr sz="2350" i="1" spc="5" dirty="0">
                <a:latin typeface="Times New Roman"/>
                <a:cs typeface="Times New Roman"/>
              </a:rPr>
              <a:t>w </a:t>
            </a:r>
            <a:r>
              <a:rPr sz="2350" spc="-5" dirty="0">
                <a:latin typeface="Times New Roman"/>
                <a:cs typeface="Times New Roman"/>
              </a:rPr>
              <a:t>...</a:t>
            </a:r>
            <a:r>
              <a:rPr sz="2350" i="1" spc="-5" dirty="0">
                <a:latin typeface="Times New Roman"/>
                <a:cs typeface="Times New Roman"/>
              </a:rPr>
              <a:t>w </a:t>
            </a:r>
            <a:r>
              <a:rPr sz="2350" spc="40" dirty="0">
                <a:latin typeface="Times New Roman"/>
                <a:cs typeface="Times New Roman"/>
              </a:rPr>
              <a:t>)</a:t>
            </a:r>
            <a:r>
              <a:rPr sz="2025" spc="60" baseline="43209" dirty="0">
                <a:latin typeface="Symbol"/>
                <a:cs typeface="Symbol"/>
              </a:rPr>
              <a:t></a:t>
            </a:r>
            <a:r>
              <a:rPr sz="2025" spc="60" baseline="43209" dirty="0">
                <a:latin typeface="Times New Roman"/>
                <a:cs typeface="Times New Roman"/>
              </a:rPr>
              <a:t>1/</a:t>
            </a:r>
            <a:r>
              <a:rPr sz="2025" spc="0" baseline="43209" dirty="0">
                <a:latin typeface="Times New Roman"/>
                <a:cs typeface="Times New Roman"/>
              </a:rPr>
              <a:t> </a:t>
            </a:r>
            <a:r>
              <a:rPr sz="2025" i="1" spc="22" baseline="43209" dirty="0">
                <a:latin typeface="Times New Roman"/>
                <a:cs typeface="Times New Roman"/>
              </a:rPr>
              <a:t>N</a:t>
            </a:r>
            <a:endParaRPr sz="2025" baseline="43209">
              <a:latin typeface="Times New Roman"/>
              <a:cs typeface="Times New Roman"/>
            </a:endParaRPr>
          </a:p>
          <a:p>
            <a:pPr marL="1652270">
              <a:lnSpc>
                <a:spcPts val="1000"/>
              </a:lnSpc>
              <a:tabLst>
                <a:tab pos="1935480" algn="l"/>
                <a:tab pos="2456815" algn="l"/>
              </a:tabLst>
            </a:pPr>
            <a:r>
              <a:rPr sz="1350" spc="10" dirty="0">
                <a:latin typeface="Times New Roman"/>
                <a:cs typeface="Times New Roman"/>
              </a:rPr>
              <a:t>1	2	</a:t>
            </a:r>
            <a:r>
              <a:rPr sz="1350" i="1" spc="1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38800" y="2209800"/>
            <a:ext cx="3962400" cy="963294"/>
          </a:xfrm>
          <a:custGeom>
            <a:avLst/>
            <a:gdLst/>
            <a:ahLst/>
            <a:cxnLst/>
            <a:rect l="l" t="t" r="r" b="b"/>
            <a:pathLst>
              <a:path w="3962400" h="963294">
                <a:moveTo>
                  <a:pt x="0" y="0"/>
                </a:moveTo>
                <a:lnTo>
                  <a:pt x="0" y="963168"/>
                </a:lnTo>
                <a:lnTo>
                  <a:pt x="3962400" y="963168"/>
                </a:lnTo>
                <a:lnTo>
                  <a:pt x="396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0167" y="2703575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40">
                <a:moveTo>
                  <a:pt x="0" y="0"/>
                </a:moveTo>
                <a:lnTo>
                  <a:pt x="208483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1903" y="2788919"/>
            <a:ext cx="36830" cy="21590"/>
          </a:xfrm>
          <a:custGeom>
            <a:avLst/>
            <a:gdLst/>
            <a:ahLst/>
            <a:cxnLst/>
            <a:rect l="l" t="t" r="r" b="b"/>
            <a:pathLst>
              <a:path w="36829" h="21589">
                <a:moveTo>
                  <a:pt x="0" y="21335"/>
                </a:moveTo>
                <a:lnTo>
                  <a:pt x="3657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8479" y="2795016"/>
            <a:ext cx="55244" cy="302260"/>
          </a:xfrm>
          <a:custGeom>
            <a:avLst/>
            <a:gdLst/>
            <a:ahLst/>
            <a:cxnLst/>
            <a:rect l="l" t="t" r="r" b="b"/>
            <a:pathLst>
              <a:path w="55245" h="302260">
                <a:moveTo>
                  <a:pt x="0" y="0"/>
                </a:moveTo>
                <a:lnTo>
                  <a:pt x="54863" y="30175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9440" y="2286000"/>
            <a:ext cx="2600325" cy="810895"/>
          </a:xfrm>
          <a:custGeom>
            <a:avLst/>
            <a:gdLst/>
            <a:ahLst/>
            <a:cxnLst/>
            <a:rect l="l" t="t" r="r" b="b"/>
            <a:pathLst>
              <a:path w="2600325" h="810894">
                <a:moveTo>
                  <a:pt x="0" y="810767"/>
                </a:moveTo>
                <a:lnTo>
                  <a:pt x="73151" y="0"/>
                </a:lnTo>
                <a:lnTo>
                  <a:pt x="259994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31741" y="2286362"/>
            <a:ext cx="379095" cy="824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1430" algn="ctr">
              <a:lnSpc>
                <a:spcPts val="1225"/>
              </a:lnSpc>
              <a:spcBef>
                <a:spcPts val="110"/>
              </a:spcBef>
            </a:pPr>
            <a:r>
              <a:rPr sz="1350" i="1" spc="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R="5080" algn="ctr">
              <a:lnSpc>
                <a:spcPts val="3620"/>
              </a:lnSpc>
            </a:pPr>
            <a:r>
              <a:rPr sz="3500" spc="-5" dirty="0">
                <a:latin typeface="Symbol"/>
                <a:cs typeface="Symbol"/>
              </a:rPr>
              <a:t></a:t>
            </a:r>
            <a:endParaRPr sz="3500">
              <a:latin typeface="Symbol"/>
              <a:cs typeface="Symbol"/>
            </a:endParaRPr>
          </a:p>
          <a:p>
            <a:pPr algn="ctr">
              <a:lnSpc>
                <a:spcPts val="1435"/>
              </a:lnSpc>
            </a:pPr>
            <a:r>
              <a:rPr sz="1350" i="1" spc="5" dirty="0">
                <a:latin typeface="Times New Roman"/>
                <a:cs typeface="Times New Roman"/>
              </a:rPr>
              <a:t>i</a:t>
            </a:r>
            <a:r>
              <a:rPr sz="1350" spc="5" dirty="0">
                <a:latin typeface="Symbol"/>
                <a:cs typeface="Symbol"/>
              </a:rPr>
              <a:t></a:t>
            </a:r>
            <a:r>
              <a:rPr sz="1350" spc="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67606" y="2699321"/>
            <a:ext cx="2056130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i="1" spc="15" dirty="0">
                <a:latin typeface="Times New Roman"/>
                <a:cs typeface="Times New Roman"/>
              </a:rPr>
              <a:t>P</a:t>
            </a:r>
            <a:r>
              <a:rPr sz="2300" spc="15" dirty="0">
                <a:latin typeface="Times New Roman"/>
                <a:cs typeface="Times New Roman"/>
              </a:rPr>
              <a:t>(</a:t>
            </a:r>
            <a:r>
              <a:rPr sz="2300" i="1" spc="15" dirty="0">
                <a:latin typeface="Times New Roman"/>
                <a:cs typeface="Times New Roman"/>
              </a:rPr>
              <a:t>w</a:t>
            </a:r>
            <a:r>
              <a:rPr sz="2025" i="1" spc="22" baseline="-24691" dirty="0">
                <a:latin typeface="Times New Roman"/>
                <a:cs typeface="Times New Roman"/>
              </a:rPr>
              <a:t>i </a:t>
            </a:r>
            <a:r>
              <a:rPr sz="2300" spc="0" dirty="0">
                <a:latin typeface="Times New Roman"/>
                <a:cs typeface="Times New Roman"/>
              </a:rPr>
              <a:t>| </a:t>
            </a:r>
            <a:r>
              <a:rPr sz="2300" i="1" spc="-60" dirty="0">
                <a:latin typeface="Times New Roman"/>
                <a:cs typeface="Times New Roman"/>
              </a:rPr>
              <a:t>w</a:t>
            </a:r>
            <a:r>
              <a:rPr sz="2025" spc="-89" baseline="-24691" dirty="0">
                <a:latin typeface="Times New Roman"/>
                <a:cs typeface="Times New Roman"/>
              </a:rPr>
              <a:t>1</a:t>
            </a:r>
            <a:r>
              <a:rPr sz="2300" i="1" spc="-60" dirty="0">
                <a:latin typeface="Times New Roman"/>
                <a:cs typeface="Times New Roman"/>
              </a:rPr>
              <a:t>w</a:t>
            </a:r>
            <a:r>
              <a:rPr sz="2025" spc="-89" baseline="-24691" dirty="0">
                <a:latin typeface="Times New Roman"/>
                <a:cs typeface="Times New Roman"/>
              </a:rPr>
              <a:t>2 </a:t>
            </a:r>
            <a:r>
              <a:rPr sz="2300" spc="-15" dirty="0">
                <a:latin typeface="Times New Roman"/>
                <a:cs typeface="Times New Roman"/>
              </a:rPr>
              <a:t>...</a:t>
            </a:r>
            <a:r>
              <a:rPr sz="2300" i="1" spc="-15" dirty="0">
                <a:latin typeface="Times New Roman"/>
                <a:cs typeface="Times New Roman"/>
              </a:rPr>
              <a:t>w</a:t>
            </a:r>
            <a:r>
              <a:rPr sz="2025" i="1" spc="-22" baseline="-24691" dirty="0">
                <a:latin typeface="Times New Roman"/>
                <a:cs typeface="Times New Roman"/>
              </a:rPr>
              <a:t>i</a:t>
            </a:r>
            <a:r>
              <a:rPr sz="2025" spc="-22" baseline="-24691" dirty="0">
                <a:latin typeface="Symbol"/>
                <a:cs typeface="Symbol"/>
              </a:rPr>
              <a:t></a:t>
            </a:r>
            <a:r>
              <a:rPr sz="2025" spc="-22" baseline="-24691" dirty="0">
                <a:latin typeface="Times New Roman"/>
                <a:cs typeface="Times New Roman"/>
              </a:rPr>
              <a:t>1</a:t>
            </a:r>
            <a:r>
              <a:rPr sz="2025" spc="-202" baseline="-24691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09438" y="2281744"/>
            <a:ext cx="161290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1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93668" y="2467672"/>
            <a:ext cx="1271270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i="1" spc="-10" dirty="0">
                <a:latin typeface="Times New Roman"/>
                <a:cs typeface="Times New Roman"/>
              </a:rPr>
              <a:t>PP</a:t>
            </a:r>
            <a:r>
              <a:rPr sz="2300" spc="-10" dirty="0">
                <a:latin typeface="Times New Roman"/>
                <a:cs typeface="Times New Roman"/>
              </a:rPr>
              <a:t>(</a:t>
            </a:r>
            <a:r>
              <a:rPr sz="2300" i="1" spc="-10" dirty="0">
                <a:latin typeface="Times New Roman"/>
                <a:cs typeface="Times New Roman"/>
              </a:rPr>
              <a:t>W </a:t>
            </a:r>
            <a:r>
              <a:rPr sz="2300" spc="5" dirty="0">
                <a:latin typeface="Times New Roman"/>
                <a:cs typeface="Times New Roman"/>
              </a:rPr>
              <a:t>)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340" dirty="0">
                <a:latin typeface="Times New Roman"/>
                <a:cs typeface="Times New Roman"/>
              </a:rPr>
              <a:t> </a:t>
            </a:r>
            <a:r>
              <a:rPr sz="2025" i="1" spc="0" baseline="4115" dirty="0">
                <a:latin typeface="Times New Roman"/>
                <a:cs typeface="Times New Roman"/>
              </a:rPr>
              <a:t>N</a:t>
            </a:r>
            <a:endParaRPr sz="2025" baseline="411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81400" y="2505455"/>
            <a:ext cx="1066800" cy="173990"/>
          </a:xfrm>
          <a:custGeom>
            <a:avLst/>
            <a:gdLst/>
            <a:ahLst/>
            <a:cxnLst/>
            <a:rect l="l" t="t" r="r" b="b"/>
            <a:pathLst>
              <a:path w="1066800" h="173989">
                <a:moveTo>
                  <a:pt x="926592" y="115824"/>
                </a:moveTo>
                <a:lnTo>
                  <a:pt x="926592" y="57912"/>
                </a:lnTo>
                <a:lnTo>
                  <a:pt x="0" y="57912"/>
                </a:lnTo>
                <a:lnTo>
                  <a:pt x="0" y="115824"/>
                </a:lnTo>
                <a:lnTo>
                  <a:pt x="926592" y="115824"/>
                </a:lnTo>
                <a:close/>
              </a:path>
              <a:path w="1066800" h="173989">
                <a:moveTo>
                  <a:pt x="1066800" y="85344"/>
                </a:moveTo>
                <a:lnTo>
                  <a:pt x="896112" y="0"/>
                </a:lnTo>
                <a:lnTo>
                  <a:pt x="896112" y="57912"/>
                </a:lnTo>
                <a:lnTo>
                  <a:pt x="926592" y="57912"/>
                </a:lnTo>
                <a:lnTo>
                  <a:pt x="926592" y="157951"/>
                </a:lnTo>
                <a:lnTo>
                  <a:pt x="1066800" y="85344"/>
                </a:lnTo>
                <a:close/>
              </a:path>
              <a:path w="1066800" h="173989">
                <a:moveTo>
                  <a:pt x="926592" y="157951"/>
                </a:moveTo>
                <a:lnTo>
                  <a:pt x="926592" y="115824"/>
                </a:lnTo>
                <a:lnTo>
                  <a:pt x="896112" y="115824"/>
                </a:lnTo>
                <a:lnTo>
                  <a:pt x="896112" y="173736"/>
                </a:lnTo>
                <a:lnTo>
                  <a:pt x="926592" y="157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000" y="4419600"/>
            <a:ext cx="3261360" cy="978535"/>
          </a:xfrm>
          <a:custGeom>
            <a:avLst/>
            <a:gdLst/>
            <a:ahLst/>
            <a:cxnLst/>
            <a:rect l="l" t="t" r="r" b="b"/>
            <a:pathLst>
              <a:path w="3261360" h="978535">
                <a:moveTo>
                  <a:pt x="0" y="0"/>
                </a:moveTo>
                <a:lnTo>
                  <a:pt x="0" y="978408"/>
                </a:lnTo>
                <a:lnTo>
                  <a:pt x="3261360" y="978408"/>
                </a:lnTo>
                <a:lnTo>
                  <a:pt x="326136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8895" y="4922520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071" y="0"/>
                </a:lnTo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8439" y="5007863"/>
            <a:ext cx="40005" cy="21590"/>
          </a:xfrm>
          <a:custGeom>
            <a:avLst/>
            <a:gdLst/>
            <a:ahLst/>
            <a:cxnLst/>
            <a:rect l="l" t="t" r="r" b="b"/>
            <a:pathLst>
              <a:path w="40005" h="21589">
                <a:moveTo>
                  <a:pt x="0" y="21335"/>
                </a:moveTo>
                <a:lnTo>
                  <a:pt x="39623" y="0"/>
                </a:lnTo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98063" y="5013959"/>
            <a:ext cx="55244" cy="307975"/>
          </a:xfrm>
          <a:custGeom>
            <a:avLst/>
            <a:gdLst/>
            <a:ahLst/>
            <a:cxnLst/>
            <a:rect l="l" t="t" r="r" b="b"/>
            <a:pathLst>
              <a:path w="55244" h="307975">
                <a:moveTo>
                  <a:pt x="0" y="0"/>
                </a:moveTo>
                <a:lnTo>
                  <a:pt x="54863" y="307847"/>
                </a:lnTo>
              </a:path>
            </a:pathLst>
          </a:custGeom>
          <a:ln w="24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9023" y="4495800"/>
            <a:ext cx="1865630" cy="826135"/>
          </a:xfrm>
          <a:custGeom>
            <a:avLst/>
            <a:gdLst/>
            <a:ahLst/>
            <a:cxnLst/>
            <a:rect l="l" t="t" r="r" b="b"/>
            <a:pathLst>
              <a:path w="1865629" h="826135">
                <a:moveTo>
                  <a:pt x="0" y="826007"/>
                </a:moveTo>
                <a:lnTo>
                  <a:pt x="73151" y="0"/>
                </a:lnTo>
                <a:lnTo>
                  <a:pt x="1865375" y="0"/>
                </a:lnTo>
              </a:path>
            </a:pathLst>
          </a:custGeom>
          <a:ln w="12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80106" y="5118267"/>
            <a:ext cx="61594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i="1" spc="0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13711" y="7145781"/>
            <a:ext cx="2026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Copyright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2003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Dan</a:t>
            </a:r>
            <a:r>
              <a:rPr sz="1000" b="1" spc="-14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Moldovan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43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2944370" y="4499523"/>
            <a:ext cx="384810" cy="836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9525" algn="ctr">
              <a:lnSpc>
                <a:spcPts val="1210"/>
              </a:lnSpc>
              <a:spcBef>
                <a:spcPts val="130"/>
              </a:spcBef>
            </a:pPr>
            <a:r>
              <a:rPr sz="1350" i="1" spc="1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R="5080" algn="ctr">
              <a:lnSpc>
                <a:spcPts val="3685"/>
              </a:lnSpc>
            </a:pPr>
            <a:r>
              <a:rPr sz="3550" dirty="0">
                <a:latin typeface="Symbol"/>
                <a:cs typeface="Symbol"/>
              </a:rPr>
              <a:t></a:t>
            </a:r>
            <a:endParaRPr sz="3550">
              <a:latin typeface="Symbol"/>
              <a:cs typeface="Symbol"/>
            </a:endParaRPr>
          </a:p>
          <a:p>
            <a:pPr algn="ctr">
              <a:lnSpc>
                <a:spcPts val="1455"/>
              </a:lnSpc>
            </a:pPr>
            <a:r>
              <a:rPr sz="1350" i="1" spc="0" dirty="0">
                <a:latin typeface="Times New Roman"/>
                <a:cs typeface="Times New Roman"/>
              </a:rPr>
              <a:t>i</a:t>
            </a:r>
            <a:r>
              <a:rPr sz="1350" i="1" spc="-240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Symbol"/>
                <a:cs typeface="Symbol"/>
              </a:rPr>
              <a:t></a:t>
            </a:r>
            <a:r>
              <a:rPr sz="1350" spc="-3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25115" y="5118267"/>
            <a:ext cx="25019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i="1" spc="0" dirty="0">
                <a:latin typeface="Times New Roman"/>
                <a:cs typeface="Times New Roman"/>
              </a:rPr>
              <a:t>i</a:t>
            </a:r>
            <a:r>
              <a:rPr sz="1350" i="1" spc="-270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Symbol"/>
                <a:cs typeface="Symbol"/>
              </a:rPr>
              <a:t></a:t>
            </a:r>
            <a:r>
              <a:rPr sz="1350" spc="-3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89378" y="4919681"/>
            <a:ext cx="130810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194435" algn="l"/>
              </a:tabLst>
            </a:pPr>
            <a:r>
              <a:rPr sz="2350" i="1" spc="65" dirty="0">
                <a:latin typeface="Times New Roman"/>
                <a:cs typeface="Times New Roman"/>
              </a:rPr>
              <a:t>P</a:t>
            </a:r>
            <a:r>
              <a:rPr sz="2350" spc="95" dirty="0">
                <a:latin typeface="Times New Roman"/>
                <a:cs typeface="Times New Roman"/>
              </a:rPr>
              <a:t>(</a:t>
            </a:r>
            <a:r>
              <a:rPr sz="2350" i="1" spc="5" dirty="0">
                <a:latin typeface="Times New Roman"/>
                <a:cs typeface="Times New Roman"/>
              </a:rPr>
              <a:t>w</a:t>
            </a:r>
            <a:r>
              <a:rPr sz="2350" i="1" dirty="0">
                <a:latin typeface="Times New Roman"/>
                <a:cs typeface="Times New Roman"/>
              </a:rPr>
              <a:t> </a:t>
            </a:r>
            <a:r>
              <a:rPr sz="2350" i="1" spc="-21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|</a:t>
            </a:r>
            <a:r>
              <a:rPr sz="2350" spc="-10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w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3259" y="4492961"/>
            <a:ext cx="16383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8865" y="4681937"/>
            <a:ext cx="129730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350" i="1" spc="-15" dirty="0">
                <a:latin typeface="Times New Roman"/>
                <a:cs typeface="Times New Roman"/>
              </a:rPr>
              <a:t>PP</a:t>
            </a:r>
            <a:r>
              <a:rPr sz="2350" spc="-15" dirty="0">
                <a:latin typeface="Times New Roman"/>
                <a:cs typeface="Times New Roman"/>
              </a:rPr>
              <a:t>(</a:t>
            </a:r>
            <a:r>
              <a:rPr sz="2350" i="1" spc="-15" dirty="0">
                <a:latin typeface="Times New Roman"/>
                <a:cs typeface="Times New Roman"/>
              </a:rPr>
              <a:t>W </a:t>
            </a:r>
            <a:r>
              <a:rPr sz="2350" spc="0" dirty="0">
                <a:latin typeface="Times New Roman"/>
                <a:cs typeface="Times New Roman"/>
              </a:rPr>
              <a:t>) 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-305" dirty="0">
                <a:latin typeface="Times New Roman"/>
                <a:cs typeface="Times New Roman"/>
              </a:rPr>
              <a:t> </a:t>
            </a:r>
            <a:r>
              <a:rPr sz="2025" i="1" spc="22" baseline="4115" dirty="0">
                <a:latin typeface="Times New Roman"/>
                <a:cs typeface="Times New Roman"/>
              </a:rPr>
              <a:t>N</a:t>
            </a:r>
            <a:endParaRPr sz="2025" baseline="411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61614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Lower </a:t>
            </a:r>
            <a:r>
              <a:rPr spc="-5" dirty="0"/>
              <a:t>perplexity means </a:t>
            </a:r>
            <a:r>
              <a:rPr dirty="0"/>
              <a:t>a better</a:t>
            </a:r>
            <a:r>
              <a:rPr spc="3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605789"/>
            <a:ext cx="757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Training 38 </a:t>
            </a:r>
            <a:r>
              <a:rPr sz="2400" i="1" spc="-10" dirty="0">
                <a:latin typeface="Arial"/>
                <a:cs typeface="Arial"/>
              </a:rPr>
              <a:t>million </a:t>
            </a:r>
            <a:r>
              <a:rPr sz="2400" i="1" spc="-5" dirty="0">
                <a:latin typeface="Arial"/>
                <a:cs typeface="Arial"/>
              </a:rPr>
              <a:t>words, </a:t>
            </a:r>
            <a:r>
              <a:rPr sz="2400" i="1" dirty="0">
                <a:latin typeface="Arial"/>
                <a:cs typeface="Arial"/>
              </a:rPr>
              <a:t>test </a:t>
            </a:r>
            <a:r>
              <a:rPr sz="2400" i="1" spc="-5" dirty="0">
                <a:latin typeface="Arial"/>
                <a:cs typeface="Arial"/>
              </a:rPr>
              <a:t>1.5 </a:t>
            </a:r>
            <a:r>
              <a:rPr sz="2400" i="1" spc="-10" dirty="0">
                <a:latin typeface="Arial"/>
                <a:cs typeface="Arial"/>
              </a:rPr>
              <a:t>million </a:t>
            </a:r>
            <a:r>
              <a:rPr sz="2400" i="1" spc="-5" dirty="0">
                <a:latin typeface="Arial"/>
                <a:cs typeface="Arial"/>
              </a:rPr>
              <a:t>words,</a:t>
            </a:r>
            <a:r>
              <a:rPr sz="2400" i="1" spc="125" dirty="0">
                <a:latin typeface="Arial"/>
                <a:cs typeface="Arial"/>
              </a:rPr>
              <a:t> </a:t>
            </a:r>
            <a:r>
              <a:rPr sz="2400" i="1" spc="5" dirty="0">
                <a:latin typeface="Arial"/>
                <a:cs typeface="Arial"/>
              </a:rPr>
              <a:t>WSJ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2667000"/>
            <a:ext cx="4572000" cy="704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1984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Zero</a:t>
            </a:r>
            <a:r>
              <a:rPr spc="-60" dirty="0"/>
              <a:t> </a:t>
            </a:r>
            <a:r>
              <a:rPr spc="-5" dirty="0"/>
              <a:t>Counts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076101"/>
            <a:ext cx="8157209" cy="29571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dirty="0">
                <a:latin typeface="Arial"/>
                <a:cs typeface="Arial"/>
              </a:rPr>
              <a:t>Back </a:t>
            </a:r>
            <a:r>
              <a:rPr sz="2800" i="1" spc="0" dirty="0">
                <a:latin typeface="Arial"/>
                <a:cs typeface="Arial"/>
              </a:rPr>
              <a:t>to</a:t>
            </a:r>
            <a:r>
              <a:rPr sz="2800" i="1" spc="-9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Shakespeare</a:t>
            </a:r>
            <a:endParaRPr sz="2800">
              <a:latin typeface="Arial"/>
              <a:cs typeface="Arial"/>
            </a:endParaRPr>
          </a:p>
          <a:p>
            <a:pPr marL="756285" marR="509270" lvl="1" indent="-28638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Recall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5" dirty="0">
                <a:latin typeface="Arial"/>
                <a:cs typeface="Arial"/>
              </a:rPr>
              <a:t>Shakespeare produced 300,000 bigram  types out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V</a:t>
            </a:r>
            <a:r>
              <a:rPr sz="2400" i="1" spc="-7" baseline="24305" dirty="0">
                <a:latin typeface="Arial"/>
                <a:cs typeface="Arial"/>
              </a:rPr>
              <a:t>2</a:t>
            </a:r>
            <a:r>
              <a:rPr sz="2400" i="1" spc="-5" dirty="0">
                <a:latin typeface="Arial"/>
                <a:cs typeface="Arial"/>
              </a:rPr>
              <a:t>= 844 </a:t>
            </a:r>
            <a:r>
              <a:rPr sz="2400" i="1" spc="-10" dirty="0">
                <a:latin typeface="Arial"/>
                <a:cs typeface="Arial"/>
              </a:rPr>
              <a:t>million </a:t>
            </a:r>
            <a:r>
              <a:rPr sz="2400" i="1" spc="-5" dirty="0">
                <a:latin typeface="Arial"/>
                <a:cs typeface="Arial"/>
              </a:rPr>
              <a:t>possible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bigrams...</a:t>
            </a:r>
            <a:endParaRPr sz="2400">
              <a:latin typeface="Arial"/>
              <a:cs typeface="Arial"/>
            </a:endParaRPr>
          </a:p>
          <a:p>
            <a:pPr marL="756285" marR="17272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838200" algn="l"/>
                <a:tab pos="838835" algn="l"/>
              </a:tabLst>
            </a:pPr>
            <a:r>
              <a:rPr sz="2400" i="1" dirty="0">
                <a:latin typeface="Arial"/>
                <a:cs typeface="Arial"/>
              </a:rPr>
              <a:t>So, </a:t>
            </a:r>
            <a:r>
              <a:rPr sz="2400" i="1" spc="-5" dirty="0">
                <a:latin typeface="Arial"/>
                <a:cs typeface="Arial"/>
              </a:rPr>
              <a:t>99.96%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the possible </a:t>
            </a:r>
            <a:r>
              <a:rPr sz="2400" i="1" spc="-10" dirty="0">
                <a:latin typeface="Arial"/>
                <a:cs typeface="Arial"/>
              </a:rPr>
              <a:t>bigrams </a:t>
            </a:r>
            <a:r>
              <a:rPr sz="2400" i="1" spc="-5" dirty="0">
                <a:latin typeface="Arial"/>
                <a:cs typeface="Arial"/>
              </a:rPr>
              <a:t>were never seen  (have </a:t>
            </a:r>
            <a:r>
              <a:rPr sz="2400" i="1" spc="-25" dirty="0">
                <a:latin typeface="Arial"/>
                <a:cs typeface="Arial"/>
              </a:rPr>
              <a:t>zero </a:t>
            </a:r>
            <a:r>
              <a:rPr sz="2400" i="1" spc="-5" dirty="0">
                <a:latin typeface="Arial"/>
                <a:cs typeface="Arial"/>
              </a:rPr>
              <a:t>entries in the</a:t>
            </a:r>
            <a:r>
              <a:rPr sz="2400" i="1" spc="5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table)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Does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10" dirty="0">
                <a:latin typeface="Arial"/>
                <a:cs typeface="Arial"/>
              </a:rPr>
              <a:t>mean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5" dirty="0">
                <a:latin typeface="Arial"/>
                <a:cs typeface="Arial"/>
              </a:rPr>
              <a:t>any sentence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5" dirty="0">
                <a:latin typeface="Arial"/>
                <a:cs typeface="Arial"/>
              </a:rPr>
              <a:t>contains one </a:t>
            </a:r>
            <a:r>
              <a:rPr sz="2400" i="1" dirty="0">
                <a:latin typeface="Arial"/>
                <a:cs typeface="Arial"/>
              </a:rPr>
              <a:t>of  </a:t>
            </a:r>
            <a:r>
              <a:rPr sz="2400" i="1" spc="-5" dirty="0">
                <a:latin typeface="Arial"/>
                <a:cs typeface="Arial"/>
              </a:rPr>
              <a:t>those </a:t>
            </a:r>
            <a:r>
              <a:rPr sz="2400" i="1" spc="-10" dirty="0">
                <a:latin typeface="Arial"/>
                <a:cs typeface="Arial"/>
              </a:rPr>
              <a:t>bigrams </a:t>
            </a:r>
            <a:r>
              <a:rPr sz="2400" i="1" spc="-5" dirty="0">
                <a:latin typeface="Arial"/>
                <a:cs typeface="Arial"/>
              </a:rPr>
              <a:t>should have a probability </a:t>
            </a:r>
            <a:r>
              <a:rPr sz="2400" i="1" dirty="0">
                <a:latin typeface="Arial"/>
                <a:cs typeface="Arial"/>
              </a:rPr>
              <a:t>of</a:t>
            </a:r>
            <a:r>
              <a:rPr sz="2400" i="1" spc="-5" dirty="0">
                <a:latin typeface="Arial"/>
                <a:cs typeface="Arial"/>
              </a:rPr>
              <a:t> 0?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932" y="478028"/>
            <a:ext cx="1984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Zero</a:t>
            </a:r>
            <a:r>
              <a:rPr spc="-60" dirty="0"/>
              <a:t> </a:t>
            </a:r>
            <a:r>
              <a:rPr spc="-5" dirty="0"/>
              <a:t>Counts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564937"/>
            <a:ext cx="7815580" cy="4857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i="1" spc="-15" dirty="0">
                <a:latin typeface="Arial"/>
                <a:cs typeface="Arial"/>
              </a:rPr>
              <a:t>Some </a:t>
            </a:r>
            <a:r>
              <a:rPr sz="2000" i="1" spc="-10" dirty="0">
                <a:latin typeface="Arial"/>
                <a:cs typeface="Arial"/>
              </a:rPr>
              <a:t>of those </a:t>
            </a:r>
            <a:r>
              <a:rPr sz="2000" i="1" spc="-15" dirty="0">
                <a:latin typeface="Arial"/>
                <a:cs typeface="Arial"/>
              </a:rPr>
              <a:t>zeros </a:t>
            </a:r>
            <a:r>
              <a:rPr sz="2000" i="1" spc="-10" dirty="0">
                <a:latin typeface="Arial"/>
                <a:cs typeface="Arial"/>
              </a:rPr>
              <a:t>are </a:t>
            </a:r>
            <a:r>
              <a:rPr sz="2000" i="1" spc="-15" dirty="0">
                <a:latin typeface="Arial"/>
                <a:cs typeface="Arial"/>
              </a:rPr>
              <a:t>really</a:t>
            </a:r>
            <a:r>
              <a:rPr sz="2000" i="1" spc="155" dirty="0">
                <a:latin typeface="Arial"/>
                <a:cs typeface="Arial"/>
              </a:rPr>
              <a:t> </a:t>
            </a:r>
            <a:r>
              <a:rPr sz="2000" i="1" spc="-15" dirty="0">
                <a:latin typeface="Arial"/>
                <a:cs typeface="Arial"/>
              </a:rPr>
              <a:t>zeros...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i="1" spc="-5" dirty="0">
                <a:latin typeface="Arial"/>
                <a:cs typeface="Arial"/>
              </a:rPr>
              <a:t>Things </a:t>
            </a:r>
            <a:r>
              <a:rPr sz="1800" i="1" dirty="0">
                <a:latin typeface="Arial"/>
                <a:cs typeface="Arial"/>
              </a:rPr>
              <a:t>that </a:t>
            </a:r>
            <a:r>
              <a:rPr sz="1800" i="1" spc="-5" dirty="0">
                <a:latin typeface="Arial"/>
                <a:cs typeface="Arial"/>
              </a:rPr>
              <a:t>really </a:t>
            </a:r>
            <a:r>
              <a:rPr sz="1800" i="1" spc="-10" dirty="0">
                <a:latin typeface="Arial"/>
                <a:cs typeface="Arial"/>
              </a:rPr>
              <a:t>can’t </a:t>
            </a:r>
            <a:r>
              <a:rPr sz="1800" i="1" spc="-5" dirty="0">
                <a:latin typeface="Arial"/>
                <a:cs typeface="Arial"/>
              </a:rPr>
              <a:t>or shouldn’t</a:t>
            </a:r>
            <a:r>
              <a:rPr sz="1800" i="1" spc="-1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happen.</a:t>
            </a:r>
            <a:endParaRPr sz="1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i="1" spc="-5" dirty="0">
                <a:latin typeface="Arial"/>
                <a:cs typeface="Arial"/>
              </a:rPr>
              <a:t>On </a:t>
            </a:r>
            <a:r>
              <a:rPr sz="2000" i="1" spc="-10" dirty="0">
                <a:latin typeface="Arial"/>
                <a:cs typeface="Arial"/>
              </a:rPr>
              <a:t>the other hand, some of them are just </a:t>
            </a:r>
            <a:r>
              <a:rPr sz="2000" i="1" spc="-5" dirty="0">
                <a:latin typeface="Arial"/>
                <a:cs typeface="Arial"/>
              </a:rPr>
              <a:t>rare</a:t>
            </a:r>
            <a:r>
              <a:rPr sz="2000" i="1" spc="8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events.</a:t>
            </a:r>
            <a:endParaRPr sz="2000">
              <a:latin typeface="Arial"/>
              <a:cs typeface="Arial"/>
            </a:endParaRPr>
          </a:p>
          <a:p>
            <a:pPr marL="756285" marR="257810" lvl="1" indent="-286385">
              <a:lnSpc>
                <a:spcPts val="1939"/>
              </a:lnSpc>
              <a:spcBef>
                <a:spcPts val="4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i="1" dirty="0">
                <a:latin typeface="Arial"/>
                <a:cs typeface="Arial"/>
              </a:rPr>
              <a:t>If </a:t>
            </a:r>
            <a:r>
              <a:rPr sz="1800" i="1" spc="-5" dirty="0">
                <a:latin typeface="Arial"/>
                <a:cs typeface="Arial"/>
              </a:rPr>
              <a:t>the training </a:t>
            </a:r>
            <a:r>
              <a:rPr sz="1800" i="1" dirty="0">
                <a:latin typeface="Arial"/>
                <a:cs typeface="Arial"/>
              </a:rPr>
              <a:t>corpus </a:t>
            </a:r>
            <a:r>
              <a:rPr sz="1800" i="1" spc="-5" dirty="0">
                <a:latin typeface="Arial"/>
                <a:cs typeface="Arial"/>
              </a:rPr>
              <a:t>had been a little bigger they would </a:t>
            </a:r>
            <a:r>
              <a:rPr sz="1800" i="1" dirty="0">
                <a:latin typeface="Arial"/>
                <a:cs typeface="Arial"/>
              </a:rPr>
              <a:t>have </a:t>
            </a:r>
            <a:r>
              <a:rPr sz="1800" i="1" spc="-5" dirty="0">
                <a:latin typeface="Arial"/>
                <a:cs typeface="Arial"/>
              </a:rPr>
              <a:t>had a  </a:t>
            </a:r>
            <a:r>
              <a:rPr sz="1800" i="1" dirty="0">
                <a:latin typeface="Arial"/>
                <a:cs typeface="Arial"/>
              </a:rPr>
              <a:t>count </a:t>
            </a:r>
            <a:r>
              <a:rPr sz="1800" i="1" spc="-5" dirty="0">
                <a:latin typeface="Arial"/>
                <a:cs typeface="Arial"/>
              </a:rPr>
              <a:t>(probably a </a:t>
            </a:r>
            <a:r>
              <a:rPr sz="1800" i="1" dirty="0">
                <a:latin typeface="Arial"/>
                <a:cs typeface="Arial"/>
              </a:rPr>
              <a:t>count of</a:t>
            </a:r>
            <a:r>
              <a:rPr sz="1800" i="1" spc="-1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1!).</a:t>
            </a:r>
            <a:endParaRPr sz="1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i="1" spc="-20" dirty="0">
                <a:latin typeface="Arial"/>
                <a:cs typeface="Arial"/>
              </a:rPr>
              <a:t>Zipf’s </a:t>
            </a:r>
            <a:r>
              <a:rPr sz="2000" i="1" spc="-10" dirty="0">
                <a:latin typeface="Arial"/>
                <a:cs typeface="Arial"/>
              </a:rPr>
              <a:t>Law (long tail</a:t>
            </a:r>
            <a:r>
              <a:rPr sz="2000" i="1" spc="15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phenomenon):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small number </a:t>
            </a:r>
            <a:r>
              <a:rPr sz="1800" i="1" dirty="0">
                <a:latin typeface="Arial"/>
                <a:cs typeface="Arial"/>
              </a:rPr>
              <a:t>of events occur </a:t>
            </a:r>
            <a:r>
              <a:rPr sz="1800" i="1" spc="-5" dirty="0">
                <a:latin typeface="Arial"/>
                <a:cs typeface="Arial"/>
              </a:rPr>
              <a:t>with high</a:t>
            </a:r>
            <a:r>
              <a:rPr sz="1800" i="1" spc="-1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frequency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large number </a:t>
            </a:r>
            <a:r>
              <a:rPr sz="1800" i="1" dirty="0">
                <a:latin typeface="Arial"/>
                <a:cs typeface="Arial"/>
              </a:rPr>
              <a:t>of events occur </a:t>
            </a:r>
            <a:r>
              <a:rPr sz="1800" i="1" spc="-5" dirty="0">
                <a:latin typeface="Arial"/>
                <a:cs typeface="Arial"/>
              </a:rPr>
              <a:t>with low</a:t>
            </a:r>
            <a:r>
              <a:rPr sz="1800" i="1" spc="-1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frequency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i="1" spc="-5" dirty="0">
                <a:latin typeface="Arial"/>
                <a:cs typeface="Arial"/>
              </a:rPr>
              <a:t>You </a:t>
            </a:r>
            <a:r>
              <a:rPr sz="1800" i="1" dirty="0">
                <a:latin typeface="Arial"/>
                <a:cs typeface="Arial"/>
              </a:rPr>
              <a:t>can quickly collect statistics </a:t>
            </a:r>
            <a:r>
              <a:rPr sz="1800" i="1" spc="-5" dirty="0">
                <a:latin typeface="Arial"/>
                <a:cs typeface="Arial"/>
              </a:rPr>
              <a:t>on the high </a:t>
            </a:r>
            <a:r>
              <a:rPr sz="1800" i="1" dirty="0">
                <a:latin typeface="Arial"/>
                <a:cs typeface="Arial"/>
              </a:rPr>
              <a:t>frequency</a:t>
            </a:r>
            <a:r>
              <a:rPr sz="1800" i="1" spc="-2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ts val="1939"/>
              </a:lnSpc>
              <a:spcBef>
                <a:spcPts val="46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i="1" spc="-5" dirty="0">
                <a:latin typeface="Arial"/>
                <a:cs typeface="Arial"/>
              </a:rPr>
              <a:t>You might </a:t>
            </a:r>
            <a:r>
              <a:rPr sz="1800" i="1" dirty="0">
                <a:latin typeface="Arial"/>
                <a:cs typeface="Arial"/>
              </a:rPr>
              <a:t>have to </a:t>
            </a:r>
            <a:r>
              <a:rPr sz="1800" i="1" spc="-5" dirty="0">
                <a:latin typeface="Arial"/>
                <a:cs typeface="Arial"/>
              </a:rPr>
              <a:t>wait an arbitrarily long time </a:t>
            </a:r>
            <a:r>
              <a:rPr sz="1800" i="1" dirty="0">
                <a:latin typeface="Arial"/>
                <a:cs typeface="Arial"/>
              </a:rPr>
              <a:t>to </a:t>
            </a:r>
            <a:r>
              <a:rPr sz="1800" i="1" spc="-5" dirty="0">
                <a:latin typeface="Arial"/>
                <a:cs typeface="Arial"/>
              </a:rPr>
              <a:t>get </a:t>
            </a:r>
            <a:r>
              <a:rPr sz="1800" i="1" dirty="0">
                <a:latin typeface="Arial"/>
                <a:cs typeface="Arial"/>
              </a:rPr>
              <a:t>valid statistics </a:t>
            </a:r>
            <a:r>
              <a:rPr sz="1800" i="1" spc="-5" dirty="0">
                <a:latin typeface="Arial"/>
                <a:cs typeface="Arial"/>
              </a:rPr>
              <a:t>on  low </a:t>
            </a:r>
            <a:r>
              <a:rPr sz="1800" i="1" dirty="0">
                <a:latin typeface="Arial"/>
                <a:cs typeface="Arial"/>
              </a:rPr>
              <a:t>frequency</a:t>
            </a:r>
            <a:r>
              <a:rPr sz="1800" i="1" spc="-1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i="1" spc="-10" dirty="0">
                <a:latin typeface="Arial"/>
                <a:cs typeface="Arial"/>
              </a:rPr>
              <a:t>Result:</a:t>
            </a:r>
            <a:endParaRPr sz="2000">
              <a:latin typeface="Arial"/>
              <a:cs typeface="Arial"/>
            </a:endParaRPr>
          </a:p>
          <a:p>
            <a:pPr marL="756285" marR="179070" lvl="1" indent="-286385">
              <a:lnSpc>
                <a:spcPts val="1939"/>
              </a:lnSpc>
              <a:spcBef>
                <a:spcPts val="4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i="1" spc="-5" dirty="0">
                <a:latin typeface="Arial"/>
                <a:cs typeface="Arial"/>
              </a:rPr>
              <a:t>Our estimates are </a:t>
            </a:r>
            <a:r>
              <a:rPr sz="1800" i="1" dirty="0">
                <a:latin typeface="Arial"/>
                <a:cs typeface="Arial"/>
              </a:rPr>
              <a:t>sparse! </a:t>
            </a:r>
            <a:r>
              <a:rPr sz="1800" i="1" spc="5" dirty="0">
                <a:latin typeface="Arial"/>
                <a:cs typeface="Arial"/>
              </a:rPr>
              <a:t>We </a:t>
            </a:r>
            <a:r>
              <a:rPr sz="1800" i="1" dirty="0">
                <a:latin typeface="Arial"/>
                <a:cs typeface="Arial"/>
              </a:rPr>
              <a:t>have </a:t>
            </a:r>
            <a:r>
              <a:rPr sz="1800" i="1" spc="-5" dirty="0">
                <a:latin typeface="Arial"/>
                <a:cs typeface="Arial"/>
              </a:rPr>
              <a:t>no </a:t>
            </a:r>
            <a:r>
              <a:rPr sz="1800" i="1" dirty="0">
                <a:latin typeface="Arial"/>
                <a:cs typeface="Arial"/>
              </a:rPr>
              <a:t>counts at </a:t>
            </a:r>
            <a:r>
              <a:rPr sz="1800" i="1" spc="-5" dirty="0">
                <a:latin typeface="Arial"/>
                <a:cs typeface="Arial"/>
              </a:rPr>
              <a:t>all </a:t>
            </a:r>
            <a:r>
              <a:rPr sz="1800" i="1" dirty="0">
                <a:latin typeface="Arial"/>
                <a:cs typeface="Arial"/>
              </a:rPr>
              <a:t>for </a:t>
            </a:r>
            <a:r>
              <a:rPr sz="1800" i="1" spc="-5" dirty="0">
                <a:latin typeface="Arial"/>
                <a:cs typeface="Arial"/>
              </a:rPr>
              <a:t>the </a:t>
            </a:r>
            <a:r>
              <a:rPr sz="1800" i="1" dirty="0">
                <a:latin typeface="Arial"/>
                <a:cs typeface="Arial"/>
              </a:rPr>
              <a:t>vast </a:t>
            </a:r>
            <a:r>
              <a:rPr sz="1800" i="1" spc="-5" dirty="0">
                <a:latin typeface="Arial"/>
                <a:cs typeface="Arial"/>
              </a:rPr>
              <a:t>bulk  </a:t>
            </a:r>
            <a:r>
              <a:rPr sz="1800" i="1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things we want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estimate!</a:t>
            </a:r>
            <a:endParaRPr sz="1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i="1" spc="-10" dirty="0">
                <a:latin typeface="Arial"/>
                <a:cs typeface="Arial"/>
              </a:rPr>
              <a:t>Answer: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i="1" spc="-5" dirty="0">
                <a:latin typeface="Arial"/>
                <a:cs typeface="Arial"/>
              </a:rPr>
              <a:t>Estimate the </a:t>
            </a:r>
            <a:r>
              <a:rPr sz="1800" i="1" dirty="0">
                <a:latin typeface="Arial"/>
                <a:cs typeface="Arial"/>
              </a:rPr>
              <a:t>likelihood of unseen </a:t>
            </a:r>
            <a:r>
              <a:rPr sz="1800" i="1" spc="-15" dirty="0">
                <a:latin typeface="Arial"/>
                <a:cs typeface="Arial"/>
              </a:rPr>
              <a:t>(zero </a:t>
            </a:r>
            <a:r>
              <a:rPr sz="1800" i="1" dirty="0">
                <a:latin typeface="Arial"/>
                <a:cs typeface="Arial"/>
              </a:rPr>
              <a:t>count)</a:t>
            </a:r>
            <a:r>
              <a:rPr sz="1800" i="1" spc="-1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N-grams!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7652"/>
            <a:ext cx="2501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>
                <a:latin typeface="Tahoma"/>
                <a:cs typeface="Tahoma"/>
              </a:rPr>
              <a:t>Smoothing</a:t>
            </a:r>
            <a:r>
              <a:rPr sz="3000" spc="-110">
                <a:latin typeface="Tahoma"/>
                <a:cs typeface="Tahoma"/>
              </a:rPr>
              <a:t> </a:t>
            </a:r>
            <a:r>
              <a:rPr sz="3000" spc="-5" smtClean="0">
                <a:latin typeface="Tahoma"/>
                <a:cs typeface="Tahoma"/>
              </a:rPr>
              <a:t>1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143000"/>
            <a:ext cx="8763000" cy="5943600"/>
          </a:xfrm>
          <a:custGeom>
            <a:avLst/>
            <a:gdLst/>
            <a:ahLst/>
            <a:cxnLst/>
            <a:rect l="l" t="t" r="r" b="b"/>
            <a:pathLst>
              <a:path w="8763000" h="5791200">
                <a:moveTo>
                  <a:pt x="0" y="0"/>
                </a:moveTo>
                <a:lnTo>
                  <a:pt x="0" y="5791200"/>
                </a:lnTo>
                <a:lnTo>
                  <a:pt x="8763000" y="5791200"/>
                </a:lnTo>
                <a:lnTo>
                  <a:pt x="876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40" y="1136397"/>
            <a:ext cx="8071484" cy="51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major </a:t>
            </a:r>
            <a:r>
              <a:rPr sz="2400" spc="-5" dirty="0">
                <a:latin typeface="Tahoma"/>
                <a:cs typeface="Tahoma"/>
              </a:rPr>
              <a:t>problem </a:t>
            </a:r>
            <a:r>
              <a:rPr sz="2400" spc="-10" dirty="0">
                <a:latin typeface="Tahoma"/>
                <a:cs typeface="Tahoma"/>
              </a:rPr>
              <a:t>with </a:t>
            </a:r>
            <a:r>
              <a:rPr sz="2400" spc="-5" dirty="0">
                <a:latin typeface="Tahoma"/>
                <a:cs typeface="Tahoma"/>
              </a:rPr>
              <a:t>MLE: sparse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data!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bigram matrix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sparse.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590"/>
              </a:lnSpc>
              <a:buChar char="•"/>
              <a:tabLst>
                <a:tab pos="469900" algn="l"/>
                <a:tab pos="470534" algn="l"/>
              </a:tabLst>
            </a:pPr>
            <a:r>
              <a:rPr sz="2400" spc="-10" dirty="0">
                <a:latin typeface="Tahoma"/>
                <a:cs typeface="Tahoma"/>
              </a:rPr>
              <a:t>N-grams </a:t>
            </a:r>
            <a:r>
              <a:rPr sz="2400" spc="-5" dirty="0">
                <a:latin typeface="Tahoma"/>
                <a:cs typeface="Tahoma"/>
              </a:rPr>
              <a:t>tend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underestimate the </a:t>
            </a:r>
            <a:r>
              <a:rPr sz="2400" spc="-10" dirty="0">
                <a:latin typeface="Tahoma"/>
                <a:cs typeface="Tahoma"/>
              </a:rPr>
              <a:t>probability </a:t>
            </a:r>
            <a:r>
              <a:rPr sz="2400" spc="-5" dirty="0">
                <a:latin typeface="Tahoma"/>
                <a:cs typeface="Tahoma"/>
              </a:rPr>
              <a:t>of strings  due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the limited size of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corpus.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469900" marR="543560" indent="-457200">
              <a:lnSpc>
                <a:spcPts val="2590"/>
              </a:lnSpc>
              <a:buFont typeface="Tahoma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Smoothing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task </a:t>
            </a:r>
            <a:r>
              <a:rPr sz="2400" spc="-5" dirty="0">
                <a:latin typeface="Tahoma"/>
                <a:cs typeface="Tahoma"/>
              </a:rPr>
              <a:t>of re-evaluating some of the  </a:t>
            </a:r>
            <a:r>
              <a:rPr sz="2400" spc="-10" dirty="0">
                <a:latin typeface="Tahoma"/>
                <a:cs typeface="Tahoma"/>
              </a:rPr>
              <a:t>zero-probability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low-probability.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469900" marR="415290" indent="-457200">
              <a:lnSpc>
                <a:spcPts val="2590"/>
              </a:lnSpc>
              <a:spcBef>
                <a:spcPts val="5"/>
              </a:spcBef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Tahoma"/>
                <a:cs typeface="Tahoma"/>
              </a:rPr>
              <a:t>Solution: modify the MLE for computing </a:t>
            </a:r>
            <a:r>
              <a:rPr sz="2400" spc="-10" dirty="0">
                <a:latin typeface="Tahoma"/>
                <a:cs typeface="Tahoma"/>
              </a:rPr>
              <a:t>N-grams </a:t>
            </a:r>
            <a:r>
              <a:rPr sz="2400" spc="-5" dirty="0">
                <a:latin typeface="Tahoma"/>
                <a:cs typeface="Tahoma"/>
              </a:rPr>
              <a:t>and  assigning them non-zero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values.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0">
                <a:latin typeface="Tahoma"/>
                <a:cs typeface="Tahoma"/>
              </a:rPr>
              <a:t>Laplace</a:t>
            </a:r>
            <a:r>
              <a:rPr sz="2400" spc="15">
                <a:latin typeface="Tahoma"/>
                <a:cs typeface="Tahoma"/>
              </a:rPr>
              <a:t> </a:t>
            </a:r>
            <a:r>
              <a:rPr sz="2400" spc="-5" smtClean="0">
                <a:latin typeface="Tahoma"/>
                <a:cs typeface="Tahoma"/>
              </a:rPr>
              <a:t>Smoothing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3711" y="7145781"/>
            <a:ext cx="2026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Copyright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2003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Dan</a:t>
            </a:r>
            <a:r>
              <a:rPr sz="1000" b="1" spc="-14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Moldovan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84686"/>
            <a:ext cx="8585835" cy="171894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-5" dirty="0">
                <a:solidFill>
                  <a:srgbClr val="7F7F7F"/>
                </a:solidFill>
                <a:latin typeface="Tahoma"/>
                <a:cs typeface="Tahoma"/>
              </a:rPr>
              <a:t>Laplace </a:t>
            </a:r>
            <a:r>
              <a:rPr sz="2800" dirty="0">
                <a:solidFill>
                  <a:srgbClr val="7F7F7F"/>
                </a:solidFill>
                <a:latin typeface="Tahoma"/>
                <a:cs typeface="Tahoma"/>
              </a:rPr>
              <a:t>(Add-One)</a:t>
            </a:r>
            <a:r>
              <a:rPr sz="2800" spc="-12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7F7F7F"/>
                </a:solidFill>
                <a:latin typeface="Tahoma"/>
                <a:cs typeface="Tahoma"/>
              </a:rPr>
              <a:t>Smoothing</a:t>
            </a:r>
            <a:endParaRPr sz="2800">
              <a:latin typeface="Tahoma"/>
              <a:cs typeface="Tahoma"/>
            </a:endParaRPr>
          </a:p>
          <a:p>
            <a:pPr marL="737870" indent="-344170">
              <a:lnSpc>
                <a:spcPct val="100000"/>
              </a:lnSpc>
              <a:spcBef>
                <a:spcPts val="1675"/>
              </a:spcBef>
              <a:buChar char="•"/>
              <a:tabLst>
                <a:tab pos="737870" algn="l"/>
                <a:tab pos="738505" algn="l"/>
              </a:tabLst>
            </a:pPr>
            <a:r>
              <a:rPr sz="2400" spc="-5" dirty="0">
                <a:latin typeface="Tahoma"/>
                <a:cs typeface="Tahoma"/>
              </a:rPr>
              <a:t>Does not perform well </a:t>
            </a:r>
            <a:r>
              <a:rPr sz="2400" dirty="0">
                <a:latin typeface="Tahoma"/>
                <a:cs typeface="Tahoma"/>
              </a:rPr>
              <a:t>– it is </a:t>
            </a:r>
            <a:r>
              <a:rPr sz="2400" spc="-5" dirty="0">
                <a:latin typeface="Tahoma"/>
                <a:cs typeface="Tahoma"/>
              </a:rPr>
              <a:t>not </a:t>
            </a:r>
            <a:r>
              <a:rPr sz="2400" dirty="0">
                <a:latin typeface="Tahoma"/>
                <a:cs typeface="Tahoma"/>
              </a:rPr>
              <a:t>used in </a:t>
            </a:r>
            <a:r>
              <a:rPr sz="2400" spc="-10" dirty="0">
                <a:latin typeface="Tahoma"/>
                <a:cs typeface="Tahoma"/>
              </a:rPr>
              <a:t>N-gram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modeling</a:t>
            </a:r>
            <a:endParaRPr sz="2400">
              <a:latin typeface="Tahoma"/>
              <a:cs typeface="Tahoma"/>
            </a:endParaRPr>
          </a:p>
          <a:p>
            <a:pPr marL="737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737870" algn="l"/>
                <a:tab pos="738505" algn="l"/>
              </a:tabLst>
            </a:pPr>
            <a:r>
              <a:rPr sz="2400" spc="-5" dirty="0">
                <a:latin typeface="Tahoma"/>
                <a:cs typeface="Tahoma"/>
              </a:rPr>
              <a:t>Let’s </a:t>
            </a:r>
            <a:r>
              <a:rPr sz="2400" spc="-10" dirty="0">
                <a:latin typeface="Tahoma"/>
                <a:cs typeface="Tahoma"/>
              </a:rPr>
              <a:t>apply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the unigram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model: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3367534"/>
            <a:ext cx="79482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Tahoma"/>
                <a:cs typeface="Tahoma"/>
              </a:rPr>
              <a:t>Add-one </a:t>
            </a:r>
            <a:r>
              <a:rPr sz="2400" spc="-5" dirty="0">
                <a:latin typeface="Tahoma"/>
                <a:cs typeface="Tahoma"/>
              </a:rPr>
              <a:t>smoothing </a:t>
            </a:r>
            <a:r>
              <a:rPr sz="2400" spc="-10" dirty="0">
                <a:latin typeface="Tahoma"/>
                <a:cs typeface="Tahoma"/>
              </a:rPr>
              <a:t>adds </a:t>
            </a:r>
            <a:r>
              <a:rPr sz="2400" spc="-5" dirty="0">
                <a:latin typeface="Tahoma"/>
                <a:cs typeface="Tahoma"/>
              </a:rPr>
              <a:t>one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each count. Since </a:t>
            </a:r>
            <a:r>
              <a:rPr sz="2400" spc="-10" dirty="0">
                <a:latin typeface="Tahoma"/>
                <a:cs typeface="Tahoma"/>
              </a:rPr>
              <a:t>there  are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V </a:t>
            </a:r>
            <a:r>
              <a:rPr sz="2400" spc="-10" dirty="0">
                <a:latin typeface="Tahoma"/>
                <a:cs typeface="Tahoma"/>
              </a:rPr>
              <a:t>words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vocabulary, </a:t>
            </a:r>
            <a:r>
              <a:rPr sz="2400" spc="-5" dirty="0">
                <a:latin typeface="Tahoma"/>
                <a:cs typeface="Tahoma"/>
              </a:rPr>
              <a:t>and each one </a:t>
            </a:r>
            <a:r>
              <a:rPr sz="2400" spc="-10" dirty="0">
                <a:latin typeface="Tahoma"/>
                <a:cs typeface="Tahoma"/>
              </a:rPr>
              <a:t>got  </a:t>
            </a:r>
            <a:r>
              <a:rPr sz="2400" spc="-5" dirty="0">
                <a:latin typeface="Tahoma"/>
                <a:cs typeface="Tahoma"/>
              </a:rPr>
              <a:t>incremented, we also </a:t>
            </a:r>
            <a:r>
              <a:rPr sz="2400" dirty="0">
                <a:latin typeface="Tahoma"/>
                <a:cs typeface="Tahoma"/>
              </a:rPr>
              <a:t>need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adjust the </a:t>
            </a:r>
            <a:r>
              <a:rPr sz="2400" spc="-10" dirty="0">
                <a:latin typeface="Tahoma"/>
                <a:cs typeface="Tahoma"/>
              </a:rPr>
              <a:t>denominator to  take </a:t>
            </a:r>
            <a:r>
              <a:rPr sz="2400" spc="-5" dirty="0">
                <a:latin typeface="Tahoma"/>
                <a:cs typeface="Tahoma"/>
              </a:rPr>
              <a:t>into account the extra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24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observations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2133600"/>
            <a:ext cx="2971800" cy="1198245"/>
          </a:xfrm>
          <a:custGeom>
            <a:avLst/>
            <a:gdLst/>
            <a:ahLst/>
            <a:cxnLst/>
            <a:rect l="l" t="t" r="r" b="b"/>
            <a:pathLst>
              <a:path w="2971800" h="1198245">
                <a:moveTo>
                  <a:pt x="0" y="0"/>
                </a:moveTo>
                <a:lnTo>
                  <a:pt x="0" y="1197864"/>
                </a:lnTo>
                <a:lnTo>
                  <a:pt x="2971800" y="1197864"/>
                </a:lnTo>
                <a:lnTo>
                  <a:pt x="2971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7103" y="2752344"/>
            <a:ext cx="1191895" cy="0"/>
          </a:xfrm>
          <a:custGeom>
            <a:avLst/>
            <a:gdLst/>
            <a:ahLst/>
            <a:cxnLst/>
            <a:rect l="l" t="t" r="r" b="b"/>
            <a:pathLst>
              <a:path w="1191895">
                <a:moveTo>
                  <a:pt x="0" y="0"/>
                </a:moveTo>
                <a:lnTo>
                  <a:pt x="1191767" y="0"/>
                </a:lnTo>
              </a:path>
            </a:pathLst>
          </a:custGeom>
          <a:ln w="19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69922" y="2754492"/>
            <a:ext cx="322580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50" i="1" dirty="0">
                <a:latin typeface="Times New Roman"/>
                <a:cs typeface="Times New Roman"/>
              </a:rPr>
              <a:t>N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9385" y="2700820"/>
            <a:ext cx="1333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100" i="1" spc="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144" y="2391780"/>
            <a:ext cx="2770505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56944" algn="l"/>
              </a:tabLst>
            </a:pPr>
            <a:r>
              <a:rPr sz="3650" i="1" spc="75" dirty="0">
                <a:latin typeface="Times New Roman"/>
                <a:cs typeface="Times New Roman"/>
              </a:rPr>
              <a:t>P</a:t>
            </a:r>
            <a:r>
              <a:rPr sz="3650" spc="75" dirty="0">
                <a:latin typeface="Times New Roman"/>
                <a:cs typeface="Times New Roman"/>
              </a:rPr>
              <a:t>(</a:t>
            </a:r>
            <a:r>
              <a:rPr sz="3650" i="1" spc="75" dirty="0">
                <a:latin typeface="Times New Roman"/>
                <a:cs typeface="Times New Roman"/>
              </a:rPr>
              <a:t>w	</a:t>
            </a:r>
            <a:r>
              <a:rPr sz="3650" dirty="0">
                <a:latin typeface="Times New Roman"/>
                <a:cs typeface="Times New Roman"/>
              </a:rPr>
              <a:t>) </a:t>
            </a:r>
            <a:r>
              <a:rPr sz="3650" dirty="0">
                <a:latin typeface="Symbol"/>
                <a:cs typeface="Symbol"/>
              </a:rPr>
              <a:t></a:t>
            </a:r>
            <a:r>
              <a:rPr sz="3650" dirty="0">
                <a:latin typeface="Times New Roman"/>
                <a:cs typeface="Times New Roman"/>
              </a:rPr>
              <a:t> </a:t>
            </a:r>
            <a:r>
              <a:rPr sz="5475" i="1" spc="127" baseline="35007" dirty="0">
                <a:latin typeface="Times New Roman"/>
                <a:cs typeface="Times New Roman"/>
              </a:rPr>
              <a:t>C</a:t>
            </a:r>
            <a:r>
              <a:rPr sz="5475" spc="127" baseline="35007" dirty="0">
                <a:latin typeface="Times New Roman"/>
                <a:cs typeface="Times New Roman"/>
              </a:rPr>
              <a:t>(</a:t>
            </a:r>
            <a:r>
              <a:rPr sz="5475" i="1" spc="127" baseline="35007" dirty="0">
                <a:latin typeface="Times New Roman"/>
                <a:cs typeface="Times New Roman"/>
              </a:rPr>
              <a:t>w</a:t>
            </a:r>
            <a:r>
              <a:rPr sz="3150" i="1" spc="127" baseline="37037" dirty="0">
                <a:latin typeface="Times New Roman"/>
                <a:cs typeface="Times New Roman"/>
              </a:rPr>
              <a:t>x</a:t>
            </a:r>
            <a:r>
              <a:rPr sz="3150" i="1" spc="-142" baseline="37037" dirty="0">
                <a:latin typeface="Times New Roman"/>
                <a:cs typeface="Times New Roman"/>
              </a:rPr>
              <a:t> </a:t>
            </a:r>
            <a:r>
              <a:rPr sz="5475" baseline="35007" dirty="0">
                <a:latin typeface="Times New Roman"/>
                <a:cs typeface="Times New Roman"/>
              </a:rPr>
              <a:t>)</a:t>
            </a:r>
            <a:endParaRPr sz="5475" baseline="3500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5544" y="2544573"/>
            <a:ext cx="446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Verdana"/>
                <a:cs typeface="Verdana"/>
              </a:rPr>
              <a:t>C </a:t>
            </a:r>
            <a:r>
              <a:rPr sz="1800" i="1" dirty="0">
                <a:latin typeface="Verdana"/>
                <a:cs typeface="Verdana"/>
              </a:rPr>
              <a:t>– </a:t>
            </a:r>
            <a:r>
              <a:rPr sz="1800" i="1" spc="-10" dirty="0">
                <a:latin typeface="Verdana"/>
                <a:cs typeface="Verdana"/>
              </a:rPr>
              <a:t>count </a:t>
            </a:r>
            <a:r>
              <a:rPr sz="1800" i="1" spc="-5" dirty="0">
                <a:latin typeface="Verdana"/>
                <a:cs typeface="Verdana"/>
              </a:rPr>
              <a:t>(number) </a:t>
            </a:r>
            <a:r>
              <a:rPr sz="1800" i="1" dirty="0">
                <a:latin typeface="Verdana"/>
                <a:cs typeface="Verdana"/>
              </a:rPr>
              <a:t>of </a:t>
            </a:r>
            <a:r>
              <a:rPr sz="1800" i="1" spc="-5" dirty="0">
                <a:latin typeface="Verdana"/>
                <a:cs typeface="Verdana"/>
              </a:rPr>
              <a:t>words </a:t>
            </a:r>
            <a:r>
              <a:rPr sz="1800" i="1" dirty="0">
                <a:latin typeface="Verdana"/>
                <a:cs typeface="Verdana"/>
              </a:rPr>
              <a:t>in a</a:t>
            </a:r>
            <a:r>
              <a:rPr sz="1800" i="1" spc="1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Verdana"/>
                <a:cs typeface="Verdana"/>
              </a:rPr>
              <a:t>N </a:t>
            </a:r>
            <a:r>
              <a:rPr sz="1800" i="1" dirty="0">
                <a:latin typeface="Verdana"/>
                <a:cs typeface="Verdana"/>
              </a:rPr>
              <a:t>– </a:t>
            </a:r>
            <a:r>
              <a:rPr sz="1800" i="1" spc="-5" dirty="0">
                <a:latin typeface="Verdana"/>
                <a:cs typeface="Verdana"/>
              </a:rPr>
              <a:t>no. </a:t>
            </a:r>
            <a:r>
              <a:rPr sz="1800" i="1" dirty="0">
                <a:latin typeface="Verdana"/>
                <a:cs typeface="Verdana"/>
              </a:rPr>
              <a:t>of </a:t>
            </a:r>
            <a:r>
              <a:rPr sz="1800" i="1" spc="-5" dirty="0">
                <a:latin typeface="Verdana"/>
                <a:cs typeface="Verdana"/>
              </a:rPr>
              <a:t>word</a:t>
            </a:r>
            <a:r>
              <a:rPr sz="1800" i="1" spc="-2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tokens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5000" y="5199888"/>
            <a:ext cx="3505200" cy="978535"/>
          </a:xfrm>
          <a:custGeom>
            <a:avLst/>
            <a:gdLst/>
            <a:ahLst/>
            <a:cxnLst/>
            <a:rect l="l" t="t" r="r" b="b"/>
            <a:pathLst>
              <a:path w="3505200" h="978535">
                <a:moveTo>
                  <a:pt x="0" y="0"/>
                </a:moveTo>
                <a:lnTo>
                  <a:pt x="0" y="978408"/>
                </a:lnTo>
                <a:lnTo>
                  <a:pt x="3505200" y="978408"/>
                </a:lnTo>
                <a:lnTo>
                  <a:pt x="350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1439" y="570585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2559" y="0"/>
                </a:lnTo>
              </a:path>
            </a:pathLst>
          </a:custGeom>
          <a:ln w="156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5105" y="5408910"/>
            <a:ext cx="24447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950" i="1" spc="15" dirty="0">
                <a:latin typeface="Times New Roman"/>
                <a:cs typeface="Times New Roman"/>
              </a:rPr>
              <a:t>P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3711" y="7145781"/>
            <a:ext cx="2026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Copyright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2003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969696"/>
                </a:solidFill>
                <a:latin typeface="Arial"/>
                <a:cs typeface="Arial"/>
              </a:rPr>
              <a:t>Dan</a:t>
            </a:r>
            <a:r>
              <a:rPr sz="1000" b="1" spc="-14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t>Moldovan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48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240026" y="5661217"/>
            <a:ext cx="111125" cy="290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700" i="1" spc="10" dirty="0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1889" y="5661217"/>
            <a:ext cx="659765" cy="290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700" i="1" spc="0" dirty="0">
                <a:latin typeface="Times New Roman"/>
                <a:cs typeface="Times New Roman"/>
              </a:rPr>
              <a:t>addon</a:t>
            </a:r>
            <a:r>
              <a:rPr sz="1700" i="1" spc="10" dirty="0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7955" y="5704566"/>
            <a:ext cx="8420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950" i="1" spc="15" dirty="0">
                <a:latin typeface="Times New Roman"/>
                <a:cs typeface="Times New Roman"/>
              </a:rPr>
              <a:t>N </a:t>
            </a:r>
            <a:r>
              <a:rPr sz="2950" spc="10" dirty="0">
                <a:latin typeface="Symbol"/>
                <a:cs typeface="Symbol"/>
              </a:rPr>
              <a:t></a:t>
            </a:r>
            <a:r>
              <a:rPr sz="2950" spc="-509" dirty="0">
                <a:latin typeface="Times New Roman"/>
                <a:cs typeface="Times New Roman"/>
              </a:rPr>
              <a:t> </a:t>
            </a:r>
            <a:r>
              <a:rPr sz="2950" i="1" spc="15" dirty="0">
                <a:latin typeface="Times New Roman"/>
                <a:cs typeface="Times New Roman"/>
              </a:rPr>
              <a:t>V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6834" y="5168117"/>
            <a:ext cx="251587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39115" algn="l"/>
              </a:tabLst>
            </a:pPr>
            <a:r>
              <a:rPr sz="4425" spc="112" baseline="-35781" dirty="0">
                <a:latin typeface="Times New Roman"/>
                <a:cs typeface="Times New Roman"/>
              </a:rPr>
              <a:t>(</a:t>
            </a:r>
            <a:r>
              <a:rPr sz="4425" i="1" spc="112" baseline="-35781" dirty="0">
                <a:latin typeface="Times New Roman"/>
                <a:cs typeface="Times New Roman"/>
              </a:rPr>
              <a:t>w	</a:t>
            </a:r>
            <a:r>
              <a:rPr sz="4425" spc="7" baseline="-35781" dirty="0">
                <a:latin typeface="Times New Roman"/>
                <a:cs typeface="Times New Roman"/>
              </a:rPr>
              <a:t>) </a:t>
            </a:r>
            <a:r>
              <a:rPr sz="4425" spc="15" baseline="-35781" dirty="0">
                <a:latin typeface="Symbol"/>
                <a:cs typeface="Symbol"/>
              </a:rPr>
              <a:t></a:t>
            </a:r>
            <a:r>
              <a:rPr sz="4425" spc="15" baseline="-35781" dirty="0">
                <a:latin typeface="Times New Roman"/>
                <a:cs typeface="Times New Roman"/>
              </a:rPr>
              <a:t> </a:t>
            </a:r>
            <a:r>
              <a:rPr sz="2950" i="1" spc="80" dirty="0">
                <a:latin typeface="Times New Roman"/>
                <a:cs typeface="Times New Roman"/>
              </a:rPr>
              <a:t>C</a:t>
            </a:r>
            <a:r>
              <a:rPr sz="2950" spc="80" dirty="0">
                <a:latin typeface="Times New Roman"/>
                <a:cs typeface="Times New Roman"/>
              </a:rPr>
              <a:t>(</a:t>
            </a:r>
            <a:r>
              <a:rPr sz="2950" i="1" spc="80" dirty="0">
                <a:latin typeface="Times New Roman"/>
                <a:cs typeface="Times New Roman"/>
              </a:rPr>
              <a:t>w</a:t>
            </a:r>
            <a:r>
              <a:rPr sz="2550" i="1" spc="120" baseline="-24509" dirty="0">
                <a:latin typeface="Times New Roman"/>
                <a:cs typeface="Times New Roman"/>
              </a:rPr>
              <a:t>x </a:t>
            </a:r>
            <a:r>
              <a:rPr sz="2950" spc="5" dirty="0">
                <a:latin typeface="Times New Roman"/>
                <a:cs typeface="Times New Roman"/>
              </a:rPr>
              <a:t>)</a:t>
            </a:r>
            <a:r>
              <a:rPr sz="2950" spc="-395" dirty="0">
                <a:latin typeface="Times New Roman"/>
                <a:cs typeface="Times New Roman"/>
              </a:rPr>
              <a:t> </a:t>
            </a:r>
            <a:r>
              <a:rPr sz="2950" spc="125" dirty="0">
                <a:latin typeface="Symbol"/>
                <a:cs typeface="Symbol"/>
              </a:rPr>
              <a:t></a:t>
            </a:r>
            <a:r>
              <a:rPr sz="2950" spc="125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11607"/>
            <a:ext cx="5622290" cy="5511124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Laplace</a:t>
            </a:r>
            <a:r>
              <a:rPr sz="28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Smoothing</a:t>
            </a:r>
            <a:endParaRPr sz="2800">
              <a:latin typeface="Arial"/>
              <a:cs typeface="Arial"/>
            </a:endParaRPr>
          </a:p>
          <a:p>
            <a:pPr marL="737870" indent="-34417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737870" algn="l"/>
                <a:tab pos="738505" algn="l"/>
              </a:tabLst>
            </a:pPr>
            <a:r>
              <a:rPr sz="2800" i="1" dirty="0">
                <a:latin typeface="Arial"/>
                <a:cs typeface="Arial"/>
              </a:rPr>
              <a:t>Also called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add-one</a:t>
            </a:r>
            <a:r>
              <a:rPr sz="2800" i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smoothing</a:t>
            </a:r>
            <a:endParaRPr sz="2800">
              <a:latin typeface="Arial"/>
              <a:cs typeface="Arial"/>
            </a:endParaRPr>
          </a:p>
          <a:p>
            <a:pPr marL="737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37870" algn="l"/>
                <a:tab pos="738505" algn="l"/>
              </a:tabLst>
            </a:pPr>
            <a:r>
              <a:rPr sz="2800" i="1" dirty="0">
                <a:latin typeface="Arial"/>
                <a:cs typeface="Arial"/>
              </a:rPr>
              <a:t>Just add one </a:t>
            </a:r>
            <a:r>
              <a:rPr sz="2800" i="1" spc="0" dirty="0">
                <a:latin typeface="Arial"/>
                <a:cs typeface="Arial"/>
              </a:rPr>
              <a:t>to </a:t>
            </a:r>
            <a:r>
              <a:rPr sz="2800" i="1" dirty="0">
                <a:latin typeface="Arial"/>
                <a:cs typeface="Arial"/>
              </a:rPr>
              <a:t>all the</a:t>
            </a:r>
            <a:r>
              <a:rPr sz="2800" i="1" spc="-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counts!</a:t>
            </a:r>
            <a:endParaRPr sz="2800">
              <a:latin typeface="Arial"/>
              <a:cs typeface="Arial"/>
            </a:endParaRPr>
          </a:p>
          <a:p>
            <a:pPr marL="737870" indent="-34417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37870" algn="l"/>
                <a:tab pos="738505" algn="l"/>
              </a:tabLst>
            </a:pPr>
            <a:r>
              <a:rPr sz="2800" i="1" dirty="0">
                <a:latin typeface="Arial"/>
                <a:cs typeface="Arial"/>
              </a:rPr>
              <a:t>Very</a:t>
            </a:r>
            <a:r>
              <a:rPr sz="2800" i="1" spc="-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simple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737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37870" algn="l"/>
                <a:tab pos="738505" algn="l"/>
              </a:tabLst>
            </a:pPr>
            <a:r>
              <a:rPr sz="2800" i="1" spc="-10" dirty="0">
                <a:latin typeface="Arial"/>
                <a:cs typeface="Arial"/>
              </a:rPr>
              <a:t>MLE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estimate: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737870" indent="-344170">
              <a:lnSpc>
                <a:spcPct val="100000"/>
              </a:lnSpc>
              <a:buFont typeface="Arial"/>
              <a:buChar char="•"/>
              <a:tabLst>
                <a:tab pos="737870" algn="l"/>
                <a:tab pos="738505" algn="l"/>
              </a:tabLst>
            </a:pPr>
            <a:r>
              <a:rPr sz="2800" i="1" dirty="0">
                <a:latin typeface="Arial"/>
                <a:cs typeface="Arial"/>
              </a:rPr>
              <a:t>Laplace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estimate: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737870" indent="-344170">
              <a:lnSpc>
                <a:spcPct val="100000"/>
              </a:lnSpc>
              <a:buFont typeface="Arial"/>
              <a:buChar char="•"/>
              <a:tabLst>
                <a:tab pos="737870" algn="l"/>
                <a:tab pos="738505" algn="l"/>
              </a:tabLst>
            </a:pP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7200" y="2667000"/>
            <a:ext cx="1716023" cy="1155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0624" y="2630424"/>
            <a:ext cx="1789430" cy="1231900"/>
          </a:xfrm>
          <a:custGeom>
            <a:avLst/>
            <a:gdLst/>
            <a:ahLst/>
            <a:cxnLst/>
            <a:rect l="l" t="t" r="r" b="b"/>
            <a:pathLst>
              <a:path w="1789429" h="1231900">
                <a:moveTo>
                  <a:pt x="1789176" y="1231392"/>
                </a:moveTo>
                <a:lnTo>
                  <a:pt x="1789176" y="0"/>
                </a:lnTo>
                <a:lnTo>
                  <a:pt x="0" y="0"/>
                </a:lnTo>
                <a:lnTo>
                  <a:pt x="0" y="1231392"/>
                </a:lnTo>
                <a:lnTo>
                  <a:pt x="18288" y="1231392"/>
                </a:lnTo>
                <a:lnTo>
                  <a:pt x="18288" y="36576"/>
                </a:lnTo>
                <a:lnTo>
                  <a:pt x="36576" y="18288"/>
                </a:lnTo>
                <a:lnTo>
                  <a:pt x="36576" y="36576"/>
                </a:lnTo>
                <a:lnTo>
                  <a:pt x="1752600" y="36576"/>
                </a:lnTo>
                <a:lnTo>
                  <a:pt x="1752600" y="18288"/>
                </a:lnTo>
                <a:lnTo>
                  <a:pt x="1770888" y="36576"/>
                </a:lnTo>
                <a:lnTo>
                  <a:pt x="1770888" y="1231392"/>
                </a:lnTo>
                <a:lnTo>
                  <a:pt x="1789176" y="1231392"/>
                </a:lnTo>
                <a:close/>
              </a:path>
              <a:path w="1789429" h="1231900">
                <a:moveTo>
                  <a:pt x="36576" y="36576"/>
                </a:moveTo>
                <a:lnTo>
                  <a:pt x="36576" y="18288"/>
                </a:lnTo>
                <a:lnTo>
                  <a:pt x="18288" y="36576"/>
                </a:lnTo>
                <a:lnTo>
                  <a:pt x="36576" y="36576"/>
                </a:lnTo>
                <a:close/>
              </a:path>
              <a:path w="1789429" h="1231900">
                <a:moveTo>
                  <a:pt x="36576" y="1191768"/>
                </a:moveTo>
                <a:lnTo>
                  <a:pt x="36576" y="36576"/>
                </a:lnTo>
                <a:lnTo>
                  <a:pt x="18288" y="36576"/>
                </a:lnTo>
                <a:lnTo>
                  <a:pt x="18288" y="1191768"/>
                </a:lnTo>
                <a:lnTo>
                  <a:pt x="36576" y="1191768"/>
                </a:lnTo>
                <a:close/>
              </a:path>
              <a:path w="1789429" h="1231900">
                <a:moveTo>
                  <a:pt x="1770888" y="1191768"/>
                </a:moveTo>
                <a:lnTo>
                  <a:pt x="18288" y="1191768"/>
                </a:lnTo>
                <a:lnTo>
                  <a:pt x="36576" y="1210056"/>
                </a:lnTo>
                <a:lnTo>
                  <a:pt x="36576" y="1231392"/>
                </a:lnTo>
                <a:lnTo>
                  <a:pt x="1752600" y="1231392"/>
                </a:lnTo>
                <a:lnTo>
                  <a:pt x="1752600" y="1210056"/>
                </a:lnTo>
                <a:lnTo>
                  <a:pt x="1770888" y="1191768"/>
                </a:lnTo>
                <a:close/>
              </a:path>
              <a:path w="1789429" h="1231900">
                <a:moveTo>
                  <a:pt x="36576" y="1231392"/>
                </a:moveTo>
                <a:lnTo>
                  <a:pt x="36576" y="1210056"/>
                </a:lnTo>
                <a:lnTo>
                  <a:pt x="18288" y="1191768"/>
                </a:lnTo>
                <a:lnTo>
                  <a:pt x="18288" y="1231392"/>
                </a:lnTo>
                <a:lnTo>
                  <a:pt x="36576" y="1231392"/>
                </a:lnTo>
                <a:close/>
              </a:path>
              <a:path w="1789429" h="1231900">
                <a:moveTo>
                  <a:pt x="1770888" y="36576"/>
                </a:moveTo>
                <a:lnTo>
                  <a:pt x="1752600" y="18288"/>
                </a:lnTo>
                <a:lnTo>
                  <a:pt x="1752600" y="36576"/>
                </a:lnTo>
                <a:lnTo>
                  <a:pt x="1770888" y="36576"/>
                </a:lnTo>
                <a:close/>
              </a:path>
              <a:path w="1789429" h="1231900">
                <a:moveTo>
                  <a:pt x="1770888" y="1191768"/>
                </a:moveTo>
                <a:lnTo>
                  <a:pt x="1770888" y="36576"/>
                </a:lnTo>
                <a:lnTo>
                  <a:pt x="1752600" y="36576"/>
                </a:lnTo>
                <a:lnTo>
                  <a:pt x="1752600" y="1191768"/>
                </a:lnTo>
                <a:lnTo>
                  <a:pt x="1770888" y="1191768"/>
                </a:lnTo>
                <a:close/>
              </a:path>
              <a:path w="1789429" h="1231900">
                <a:moveTo>
                  <a:pt x="1770888" y="1231392"/>
                </a:moveTo>
                <a:lnTo>
                  <a:pt x="1770888" y="1191768"/>
                </a:lnTo>
                <a:lnTo>
                  <a:pt x="1752600" y="1210056"/>
                </a:lnTo>
                <a:lnTo>
                  <a:pt x="1752600" y="1231392"/>
                </a:lnTo>
                <a:lnTo>
                  <a:pt x="1770888" y="12313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5800" y="4038600"/>
            <a:ext cx="3532632" cy="110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9224" y="4002023"/>
            <a:ext cx="3606165" cy="1179830"/>
          </a:xfrm>
          <a:custGeom>
            <a:avLst/>
            <a:gdLst/>
            <a:ahLst/>
            <a:cxnLst/>
            <a:rect l="l" t="t" r="r" b="b"/>
            <a:pathLst>
              <a:path w="3606165" h="1179829">
                <a:moveTo>
                  <a:pt x="3605784" y="1179576"/>
                </a:moveTo>
                <a:lnTo>
                  <a:pt x="3605784" y="0"/>
                </a:lnTo>
                <a:lnTo>
                  <a:pt x="0" y="0"/>
                </a:lnTo>
                <a:lnTo>
                  <a:pt x="0" y="1179576"/>
                </a:lnTo>
                <a:lnTo>
                  <a:pt x="18288" y="1179576"/>
                </a:lnTo>
                <a:lnTo>
                  <a:pt x="18288" y="36576"/>
                </a:lnTo>
                <a:lnTo>
                  <a:pt x="36576" y="18288"/>
                </a:lnTo>
                <a:lnTo>
                  <a:pt x="36576" y="36576"/>
                </a:lnTo>
                <a:lnTo>
                  <a:pt x="3569208" y="36576"/>
                </a:lnTo>
                <a:lnTo>
                  <a:pt x="3569208" y="18288"/>
                </a:lnTo>
                <a:lnTo>
                  <a:pt x="3587496" y="36576"/>
                </a:lnTo>
                <a:lnTo>
                  <a:pt x="3587496" y="1179576"/>
                </a:lnTo>
                <a:lnTo>
                  <a:pt x="3605784" y="1179576"/>
                </a:lnTo>
                <a:close/>
              </a:path>
              <a:path w="3606165" h="1179829">
                <a:moveTo>
                  <a:pt x="36576" y="36576"/>
                </a:moveTo>
                <a:lnTo>
                  <a:pt x="36576" y="18288"/>
                </a:lnTo>
                <a:lnTo>
                  <a:pt x="18288" y="36576"/>
                </a:lnTo>
                <a:lnTo>
                  <a:pt x="36576" y="36576"/>
                </a:lnTo>
                <a:close/>
              </a:path>
              <a:path w="3606165" h="1179829">
                <a:moveTo>
                  <a:pt x="36576" y="1143000"/>
                </a:moveTo>
                <a:lnTo>
                  <a:pt x="36576" y="36576"/>
                </a:lnTo>
                <a:lnTo>
                  <a:pt x="18288" y="36576"/>
                </a:lnTo>
                <a:lnTo>
                  <a:pt x="18288" y="1143000"/>
                </a:lnTo>
                <a:lnTo>
                  <a:pt x="36576" y="1143000"/>
                </a:lnTo>
                <a:close/>
              </a:path>
              <a:path w="3606165" h="1179829">
                <a:moveTo>
                  <a:pt x="3587496" y="1143000"/>
                </a:moveTo>
                <a:lnTo>
                  <a:pt x="18288" y="1143000"/>
                </a:lnTo>
                <a:lnTo>
                  <a:pt x="36576" y="1161288"/>
                </a:lnTo>
                <a:lnTo>
                  <a:pt x="36576" y="1179576"/>
                </a:lnTo>
                <a:lnTo>
                  <a:pt x="3569208" y="1179576"/>
                </a:lnTo>
                <a:lnTo>
                  <a:pt x="3569208" y="1161288"/>
                </a:lnTo>
                <a:lnTo>
                  <a:pt x="3587496" y="1143000"/>
                </a:lnTo>
                <a:close/>
              </a:path>
              <a:path w="3606165" h="1179829">
                <a:moveTo>
                  <a:pt x="36576" y="1179576"/>
                </a:moveTo>
                <a:lnTo>
                  <a:pt x="36576" y="1161288"/>
                </a:lnTo>
                <a:lnTo>
                  <a:pt x="18288" y="1143000"/>
                </a:lnTo>
                <a:lnTo>
                  <a:pt x="18288" y="1179576"/>
                </a:lnTo>
                <a:lnTo>
                  <a:pt x="36576" y="1179576"/>
                </a:lnTo>
                <a:close/>
              </a:path>
              <a:path w="3606165" h="1179829">
                <a:moveTo>
                  <a:pt x="3587496" y="36576"/>
                </a:moveTo>
                <a:lnTo>
                  <a:pt x="3569208" y="18288"/>
                </a:lnTo>
                <a:lnTo>
                  <a:pt x="3569208" y="36576"/>
                </a:lnTo>
                <a:lnTo>
                  <a:pt x="3587496" y="36576"/>
                </a:lnTo>
                <a:close/>
              </a:path>
              <a:path w="3606165" h="1179829">
                <a:moveTo>
                  <a:pt x="3587496" y="1143000"/>
                </a:moveTo>
                <a:lnTo>
                  <a:pt x="3587496" y="36576"/>
                </a:lnTo>
                <a:lnTo>
                  <a:pt x="3569208" y="36576"/>
                </a:lnTo>
                <a:lnTo>
                  <a:pt x="3569208" y="1143000"/>
                </a:lnTo>
                <a:lnTo>
                  <a:pt x="3587496" y="1143000"/>
                </a:lnTo>
                <a:close/>
              </a:path>
              <a:path w="3606165" h="1179829">
                <a:moveTo>
                  <a:pt x="3587496" y="1179576"/>
                </a:moveTo>
                <a:lnTo>
                  <a:pt x="3587496" y="1143000"/>
                </a:lnTo>
                <a:lnTo>
                  <a:pt x="3569208" y="1161288"/>
                </a:lnTo>
                <a:lnTo>
                  <a:pt x="3569208" y="1179576"/>
                </a:lnTo>
                <a:lnTo>
                  <a:pt x="3587496" y="117957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752600"/>
            <a:ext cx="978408" cy="1112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559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Word</a:t>
            </a:r>
            <a:r>
              <a:rPr spc="-135" dirty="0"/>
              <a:t> </a:t>
            </a:r>
            <a:r>
              <a:rPr dirty="0"/>
              <a:t>Prediction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14263" y="7145781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700277"/>
            <a:ext cx="8147684" cy="3275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7653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5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can </a:t>
            </a:r>
            <a:r>
              <a:rPr sz="2400" i="1" spc="-15" dirty="0">
                <a:latin typeface="Arial"/>
                <a:cs typeface="Arial"/>
              </a:rPr>
              <a:t>formalize </a:t>
            </a:r>
            <a:r>
              <a:rPr sz="2400" i="1" spc="-5" dirty="0">
                <a:latin typeface="Arial"/>
                <a:cs typeface="Arial"/>
              </a:rPr>
              <a:t>this </a:t>
            </a:r>
            <a:r>
              <a:rPr sz="2400" i="1" dirty="0">
                <a:latin typeface="Arial"/>
                <a:cs typeface="Arial"/>
              </a:rPr>
              <a:t>task </a:t>
            </a:r>
            <a:r>
              <a:rPr sz="2400" i="1" spc="-5" dirty="0">
                <a:latin typeface="Arial"/>
                <a:cs typeface="Arial"/>
              </a:rPr>
              <a:t>using </a:t>
            </a:r>
            <a:r>
              <a:rPr sz="2400" i="1" dirty="0">
                <a:latin typeface="Arial"/>
                <a:cs typeface="Arial"/>
              </a:rPr>
              <a:t>what </a:t>
            </a:r>
            <a:r>
              <a:rPr sz="2400" i="1" spc="-5" dirty="0">
                <a:latin typeface="Arial"/>
                <a:cs typeface="Arial"/>
              </a:rPr>
              <a:t>are called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N-gram 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models.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10" dirty="0">
                <a:latin typeface="Arial"/>
                <a:cs typeface="Arial"/>
              </a:rPr>
              <a:t>N-grams </a:t>
            </a:r>
            <a:r>
              <a:rPr sz="2400" i="1" spc="-5" dirty="0">
                <a:latin typeface="Arial"/>
                <a:cs typeface="Arial"/>
              </a:rPr>
              <a:t>are token sequences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length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  <a:p>
            <a:pPr marL="356870" marR="224154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latin typeface="Arial"/>
                <a:cs typeface="Arial"/>
              </a:rPr>
              <a:t>Our </a:t>
            </a:r>
            <a:r>
              <a:rPr sz="2400" i="1" spc="-5" dirty="0">
                <a:latin typeface="Arial"/>
                <a:cs typeface="Arial"/>
              </a:rPr>
              <a:t>earlier </a:t>
            </a:r>
            <a:r>
              <a:rPr sz="2400" i="1" spc="-10" dirty="0">
                <a:latin typeface="Arial"/>
                <a:cs typeface="Arial"/>
              </a:rPr>
              <a:t>example </a:t>
            </a:r>
            <a:r>
              <a:rPr sz="2400" i="1" spc="-5" dirty="0">
                <a:latin typeface="Arial"/>
                <a:cs typeface="Arial"/>
              </a:rPr>
              <a:t>contains the following </a:t>
            </a:r>
            <a:r>
              <a:rPr sz="2400" i="1" spc="-10">
                <a:latin typeface="Arial"/>
                <a:cs typeface="Arial"/>
              </a:rPr>
              <a:t>2-grams </a:t>
            </a:r>
            <a:endParaRPr sz="2400">
              <a:latin typeface="Arial"/>
              <a:cs typeface="Arial"/>
            </a:endParaRPr>
          </a:p>
          <a:p>
            <a:pPr marL="756285" marR="958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(I notice), (notice three), (three guys), (guys standing),  (standing on), (on</a:t>
            </a:r>
            <a:r>
              <a:rPr sz="2400" i="1" spc="-5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B04F"/>
                </a:solidFill>
                <a:latin typeface="Arial"/>
                <a:cs typeface="Arial"/>
              </a:rPr>
              <a:t>the)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Given </a:t>
            </a:r>
            <a:r>
              <a:rPr sz="2400" i="1" dirty="0">
                <a:latin typeface="Arial"/>
                <a:cs typeface="Arial"/>
              </a:rPr>
              <a:t>knowledge of </a:t>
            </a:r>
            <a:r>
              <a:rPr sz="2400" i="1" spc="-5" dirty="0">
                <a:latin typeface="Arial"/>
                <a:cs typeface="Arial"/>
              </a:rPr>
              <a:t>counts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10" dirty="0">
                <a:latin typeface="Arial"/>
                <a:cs typeface="Arial"/>
              </a:rPr>
              <a:t>N-grams </a:t>
            </a:r>
            <a:r>
              <a:rPr sz="2400" i="1" spc="-5" dirty="0">
                <a:latin typeface="Arial"/>
                <a:cs typeface="Arial"/>
              </a:rPr>
              <a:t>such as these, </a:t>
            </a:r>
            <a:r>
              <a:rPr sz="2400" i="1" dirty="0">
                <a:latin typeface="Arial"/>
                <a:cs typeface="Arial"/>
              </a:rPr>
              <a:t>we  </a:t>
            </a:r>
            <a:r>
              <a:rPr sz="2400" i="1" spc="-5" dirty="0">
                <a:latin typeface="Arial"/>
                <a:cs typeface="Arial"/>
              </a:rPr>
              <a:t>can guess likely next words in a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sequence.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54711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Laplace-Smoothed Bigram</a:t>
            </a:r>
            <a:r>
              <a:rPr spc="-75" dirty="0"/>
              <a:t> </a:t>
            </a:r>
            <a:r>
              <a:rPr spc="-5" dirty="0"/>
              <a:t>Counts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33600"/>
            <a:ext cx="8915399" cy="317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904748"/>
            <a:ext cx="62845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Laplace-Smoothed Bigram</a:t>
            </a:r>
            <a:r>
              <a:rPr spc="-90" dirty="0"/>
              <a:t> </a:t>
            </a:r>
            <a:r>
              <a:rPr dirty="0"/>
              <a:t>Probabilities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981200"/>
            <a:ext cx="5702808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685032"/>
            <a:ext cx="9143999" cy="2468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dirty="0"/>
              <a:pPr marL="25400">
                <a:lnSpc>
                  <a:spcPts val="1080"/>
                </a:lnSpc>
              </a:pPr>
              <a:t>51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25355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latin typeface="Arial"/>
                <a:cs typeface="Arial"/>
              </a:rPr>
              <a:t>N</a:t>
            </a:r>
            <a:r>
              <a:rPr dirty="0"/>
              <a:t>-Gram</a:t>
            </a:r>
            <a:r>
              <a:rPr spc="-90" dirty="0"/>
              <a:t> </a:t>
            </a:r>
            <a:r>
              <a:rPr spc="-5" dirty="0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14263" y="7145781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166876"/>
            <a:ext cx="8144509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06045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10" dirty="0">
                <a:latin typeface="Arial"/>
                <a:cs typeface="Arial"/>
              </a:rPr>
              <a:t>More formally,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can use </a:t>
            </a:r>
            <a:r>
              <a:rPr sz="2400" i="1" dirty="0">
                <a:latin typeface="Arial"/>
                <a:cs typeface="Arial"/>
              </a:rPr>
              <a:t>knowledge of </a:t>
            </a:r>
            <a:r>
              <a:rPr sz="2400" i="1" spc="-5" dirty="0">
                <a:latin typeface="Arial"/>
                <a:cs typeface="Arial"/>
              </a:rPr>
              <a:t>the counts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N-  </a:t>
            </a:r>
            <a:r>
              <a:rPr sz="2400" i="1" spc="-10" dirty="0">
                <a:latin typeface="Arial"/>
                <a:cs typeface="Arial"/>
              </a:rPr>
              <a:t>grams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assess the conditional probability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candidate  words as the next word in a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sequence.</a:t>
            </a:r>
            <a:endParaRPr sz="24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latin typeface="Arial"/>
                <a:cs typeface="Arial"/>
              </a:rPr>
              <a:t>Or,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can use them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assess the probability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an entire  sequence </a:t>
            </a:r>
            <a:r>
              <a:rPr sz="2400" i="1" dirty="0">
                <a:latin typeface="Arial"/>
                <a:cs typeface="Arial"/>
              </a:rPr>
              <a:t>of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words.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Pretty </a:t>
            </a:r>
            <a:r>
              <a:rPr sz="2400" i="1" spc="-10" dirty="0">
                <a:latin typeface="Arial"/>
                <a:cs typeface="Arial"/>
              </a:rPr>
              <a:t>much </a:t>
            </a:r>
            <a:r>
              <a:rPr sz="2400" i="1" spc="-5" dirty="0">
                <a:latin typeface="Arial"/>
                <a:cs typeface="Arial"/>
              </a:rPr>
              <a:t>the </a:t>
            </a:r>
            <a:r>
              <a:rPr sz="2400" i="1" spc="-10" dirty="0">
                <a:latin typeface="Arial"/>
                <a:cs typeface="Arial"/>
              </a:rPr>
              <a:t>same </a:t>
            </a:r>
            <a:r>
              <a:rPr sz="2400" i="1" spc="-5" dirty="0">
                <a:latin typeface="Arial"/>
                <a:cs typeface="Arial"/>
              </a:rPr>
              <a:t>thing as </a:t>
            </a:r>
            <a:r>
              <a:rPr sz="2400" i="1" spc="-15" dirty="0">
                <a:latin typeface="Arial"/>
                <a:cs typeface="Arial"/>
              </a:rPr>
              <a:t>we’ll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see...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19507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14263" y="7145781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163828"/>
            <a:ext cx="7773670" cy="44890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0" dirty="0">
                <a:latin typeface="Arial"/>
                <a:cs typeface="Arial"/>
              </a:rPr>
              <a:t>It </a:t>
            </a:r>
            <a:r>
              <a:rPr sz="2800" i="1" dirty="0">
                <a:latin typeface="Arial"/>
                <a:cs typeface="Arial"/>
              </a:rPr>
              <a:t>turns out that being able </a:t>
            </a:r>
            <a:r>
              <a:rPr sz="2800" i="1" spc="0" dirty="0">
                <a:latin typeface="Arial"/>
                <a:cs typeface="Arial"/>
              </a:rPr>
              <a:t>to </a:t>
            </a:r>
            <a:r>
              <a:rPr sz="2800" i="1" dirty="0">
                <a:latin typeface="Arial"/>
                <a:cs typeface="Arial"/>
              </a:rPr>
              <a:t>predict the next  </a:t>
            </a:r>
            <a:r>
              <a:rPr sz="2800" i="1" spc="-5" dirty="0">
                <a:latin typeface="Arial"/>
                <a:cs typeface="Arial"/>
              </a:rPr>
              <a:t>word </a:t>
            </a:r>
            <a:r>
              <a:rPr sz="2800" i="1" dirty="0">
                <a:latin typeface="Arial"/>
                <a:cs typeface="Arial"/>
              </a:rPr>
              <a:t>(or any linguistic unit) in a sequence is an  extremely useful thing </a:t>
            </a:r>
            <a:r>
              <a:rPr sz="2800" i="1" spc="0" dirty="0">
                <a:latin typeface="Arial"/>
                <a:cs typeface="Arial"/>
              </a:rPr>
              <a:t>to </a:t>
            </a:r>
            <a:r>
              <a:rPr sz="2800" i="1" dirty="0">
                <a:latin typeface="Arial"/>
                <a:cs typeface="Arial"/>
              </a:rPr>
              <a:t>be able </a:t>
            </a:r>
            <a:r>
              <a:rPr sz="2800" i="1" spc="0" dirty="0">
                <a:latin typeface="Arial"/>
                <a:cs typeface="Arial"/>
              </a:rPr>
              <a:t>to</a:t>
            </a:r>
            <a:r>
              <a:rPr sz="2800" i="1" spc="-1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do.</a:t>
            </a:r>
            <a:endParaRPr sz="2800">
              <a:latin typeface="Arial"/>
              <a:cs typeface="Arial"/>
            </a:endParaRPr>
          </a:p>
          <a:p>
            <a:pPr marL="356870" marR="26670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800" i="1" dirty="0" smtClean="0">
                <a:latin typeface="Arial"/>
                <a:cs typeface="Arial"/>
              </a:rPr>
              <a:t>I</a:t>
            </a:r>
            <a:r>
              <a:rPr sz="2800" i="1" smtClean="0">
                <a:latin typeface="Arial"/>
                <a:cs typeface="Arial"/>
              </a:rPr>
              <a:t>t </a:t>
            </a:r>
            <a:r>
              <a:rPr sz="2800" i="1" dirty="0">
                <a:latin typeface="Arial"/>
                <a:cs typeface="Arial"/>
              </a:rPr>
              <a:t>lies at the core of the following  applications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Automatic speech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recognition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Handwriting and character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recognition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Spelling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correction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Machine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translation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And </a:t>
            </a:r>
            <a:r>
              <a:rPr sz="2400" i="1" spc="-10" dirty="0">
                <a:latin typeface="Arial"/>
                <a:cs typeface="Arial"/>
              </a:rPr>
              <a:t>many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more.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14522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Counting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14263" y="7145781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166876"/>
            <a:ext cx="8150859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i="1" spc="-10" dirty="0">
                <a:latin typeface="Arial"/>
                <a:cs typeface="Arial"/>
              </a:rPr>
              <a:t>Simple </a:t>
            </a:r>
            <a:r>
              <a:rPr sz="2400" i="1" spc="-5" dirty="0">
                <a:latin typeface="Arial"/>
                <a:cs typeface="Arial"/>
              </a:rPr>
              <a:t>counting lies </a:t>
            </a:r>
            <a:r>
              <a:rPr sz="2400" i="1" dirty="0">
                <a:latin typeface="Arial"/>
                <a:cs typeface="Arial"/>
              </a:rPr>
              <a:t>at </a:t>
            </a:r>
            <a:r>
              <a:rPr sz="2400" i="1" spc="-5" dirty="0">
                <a:latin typeface="Arial"/>
                <a:cs typeface="Arial"/>
              </a:rPr>
              <a:t>the core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any probabilistic  approach. So </a:t>
            </a:r>
            <a:r>
              <a:rPr sz="2400" i="1" spc="-15" dirty="0">
                <a:latin typeface="Arial"/>
                <a:cs typeface="Arial"/>
              </a:rPr>
              <a:t>let’s </a:t>
            </a:r>
            <a:r>
              <a:rPr sz="2400" i="1" spc="-5" dirty="0">
                <a:latin typeface="Arial"/>
                <a:cs typeface="Arial"/>
              </a:rPr>
              <a:t>first take a look </a:t>
            </a:r>
            <a:r>
              <a:rPr sz="2400" i="1" dirty="0">
                <a:latin typeface="Arial"/>
                <a:cs typeface="Arial"/>
              </a:rPr>
              <a:t>at what </a:t>
            </a:r>
            <a:r>
              <a:rPr sz="2400" i="1" spc="-15" dirty="0">
                <a:latin typeface="Arial"/>
                <a:cs typeface="Arial"/>
              </a:rPr>
              <a:t>we’re</a:t>
            </a:r>
            <a:r>
              <a:rPr sz="2400" i="1" spc="1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counting.</a:t>
            </a:r>
            <a:endParaRPr sz="2400">
              <a:latin typeface="Arial"/>
              <a:cs typeface="Arial"/>
            </a:endParaRPr>
          </a:p>
          <a:p>
            <a:pPr marL="756285" marR="13004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He stepped out into the hall, </a:t>
            </a:r>
            <a:r>
              <a:rPr sz="2400" i="1" dirty="0">
                <a:solidFill>
                  <a:srgbClr val="0065FF"/>
                </a:solidFill>
                <a:latin typeface="Arial"/>
                <a:cs typeface="Arial"/>
              </a:rPr>
              <a:t>was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delighted </a:t>
            </a:r>
            <a:r>
              <a:rPr sz="2400" i="1" dirty="0">
                <a:solidFill>
                  <a:srgbClr val="0065FF"/>
                </a:solidFill>
                <a:latin typeface="Arial"/>
                <a:cs typeface="Arial"/>
              </a:rPr>
              <a:t>to 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encounter a </a:t>
            </a:r>
            <a:r>
              <a:rPr sz="2400" i="1" dirty="0">
                <a:solidFill>
                  <a:srgbClr val="0065FF"/>
                </a:solidFill>
                <a:latin typeface="Arial"/>
                <a:cs typeface="Arial"/>
              </a:rPr>
              <a:t>water</a:t>
            </a:r>
            <a:r>
              <a:rPr sz="2400" i="1" spc="-10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brother.</a:t>
            </a:r>
            <a:endParaRPr sz="2400">
              <a:latin typeface="Arial"/>
              <a:cs typeface="Arial"/>
            </a:endParaRPr>
          </a:p>
          <a:p>
            <a:pPr marL="1155700" marR="37719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i="1" spc="-5" dirty="0">
                <a:latin typeface="Arial"/>
                <a:cs typeface="Arial"/>
              </a:rPr>
              <a:t>13 tokens, 15 if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include “,” and “.” as separate  tokens.</a:t>
            </a:r>
            <a:endParaRPr sz="2400">
              <a:latin typeface="Arial"/>
              <a:cs typeface="Arial"/>
            </a:endParaRPr>
          </a:p>
          <a:p>
            <a:pPr marL="1155700" marR="27495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i="1" spc="-10" dirty="0">
                <a:latin typeface="Arial"/>
                <a:cs typeface="Arial"/>
              </a:rPr>
              <a:t>Assuming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include the </a:t>
            </a:r>
            <a:r>
              <a:rPr sz="2400" i="1" spc="-15" dirty="0">
                <a:latin typeface="Arial"/>
                <a:cs typeface="Arial"/>
              </a:rPr>
              <a:t>comma </a:t>
            </a:r>
            <a:r>
              <a:rPr sz="2400" i="1" spc="-5" dirty="0">
                <a:latin typeface="Arial"/>
                <a:cs typeface="Arial"/>
              </a:rPr>
              <a:t>and period, how  </a:t>
            </a:r>
            <a:r>
              <a:rPr sz="2400" i="1" spc="-10" dirty="0">
                <a:latin typeface="Arial"/>
                <a:cs typeface="Arial"/>
              </a:rPr>
              <a:t>many bigrams </a:t>
            </a:r>
            <a:r>
              <a:rPr sz="2400" i="1" spc="-5" dirty="0">
                <a:latin typeface="Arial"/>
                <a:cs typeface="Arial"/>
              </a:rPr>
              <a:t>are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there?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748"/>
            <a:ext cx="14522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Counting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pc="-5" dirty="0"/>
              <a:t>Speech</a:t>
            </a:r>
            <a:r>
              <a:rPr spc="-75" dirty="0"/>
              <a:t> </a:t>
            </a:r>
            <a:r>
              <a:rPr dirty="0"/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14263" y="7145781"/>
            <a:ext cx="1225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80"/>
              </a:lnSpc>
            </a:pPr>
            <a:fld id="{81D60167-4931-47E6-BA6A-407CBD079E47}" type="slidenum">
              <a:rPr sz="1000" b="1" dirty="0">
                <a:solidFill>
                  <a:srgbClr val="969696"/>
                </a:solidFill>
                <a:latin typeface="Arial"/>
                <a:cs typeface="Arial"/>
              </a:rPr>
              <a:pPr marL="25400">
                <a:lnSpc>
                  <a:spcPts val="1080"/>
                </a:lnSpc>
              </a:p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40" y="1609501"/>
            <a:ext cx="8328659" cy="45199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spc="-5" dirty="0">
                <a:latin typeface="Arial"/>
                <a:cs typeface="Arial"/>
              </a:rPr>
              <a:t>Not </a:t>
            </a:r>
            <a:r>
              <a:rPr sz="2800" i="1" dirty="0">
                <a:latin typeface="Arial"/>
                <a:cs typeface="Arial"/>
              </a:rPr>
              <a:t>always that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simple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dirty="0">
                <a:solidFill>
                  <a:srgbClr val="0065FF"/>
                </a:solidFill>
                <a:latin typeface="Arial"/>
                <a:cs typeface="Arial"/>
              </a:rPr>
              <a:t>I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do uh </a:t>
            </a:r>
            <a:r>
              <a:rPr sz="2400" i="1" spc="-10" dirty="0">
                <a:solidFill>
                  <a:srgbClr val="0065FF"/>
                </a:solidFill>
                <a:latin typeface="Arial"/>
                <a:cs typeface="Arial"/>
              </a:rPr>
              <a:t>main- mainly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business data</a:t>
            </a:r>
            <a:r>
              <a:rPr sz="2400" i="1" spc="15" dirty="0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5FF"/>
                </a:solidFill>
                <a:latin typeface="Arial"/>
                <a:cs typeface="Arial"/>
              </a:rPr>
              <a:t>processing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i="1" dirty="0">
                <a:latin typeface="Arial"/>
                <a:cs typeface="Arial"/>
              </a:rPr>
              <a:t>Spoken </a:t>
            </a:r>
            <a:r>
              <a:rPr sz="2800" i="1" spc="-5">
                <a:latin typeface="Arial"/>
                <a:cs typeface="Arial"/>
              </a:rPr>
              <a:t>language </a:t>
            </a:r>
            <a:r>
              <a:rPr sz="2800" i="1" smtClean="0">
                <a:latin typeface="Arial"/>
                <a:cs typeface="Arial"/>
              </a:rPr>
              <a:t>poses </a:t>
            </a:r>
            <a:r>
              <a:rPr sz="2800" i="1" dirty="0">
                <a:latin typeface="Arial"/>
                <a:cs typeface="Arial"/>
              </a:rPr>
              <a:t>various</a:t>
            </a:r>
            <a:r>
              <a:rPr sz="2800" i="1" spc="-7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challenges.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Should </a:t>
            </a:r>
            <a:r>
              <a:rPr sz="2400" i="1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count “uh” and other fillers as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tokens?</a:t>
            </a:r>
            <a:endParaRPr sz="2400">
              <a:latin typeface="Arial"/>
              <a:cs typeface="Arial"/>
            </a:endParaRPr>
          </a:p>
          <a:p>
            <a:pPr marL="756285" marR="193040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0" dirty="0">
                <a:latin typeface="Arial"/>
                <a:cs typeface="Arial"/>
              </a:rPr>
              <a:t>What </a:t>
            </a:r>
            <a:r>
              <a:rPr sz="2400" i="1" spc="-5" dirty="0">
                <a:latin typeface="Arial"/>
                <a:cs typeface="Arial"/>
              </a:rPr>
              <a:t>about the repetition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15" dirty="0">
                <a:latin typeface="Arial"/>
                <a:cs typeface="Arial"/>
              </a:rPr>
              <a:t>“mainly”? </a:t>
            </a:r>
            <a:r>
              <a:rPr sz="2400" i="1" spc="-5" dirty="0">
                <a:latin typeface="Arial"/>
                <a:cs typeface="Arial"/>
              </a:rPr>
              <a:t>Should such do-  overs count </a:t>
            </a:r>
            <a:r>
              <a:rPr sz="2400" i="1" dirty="0">
                <a:latin typeface="Arial"/>
                <a:cs typeface="Arial"/>
              </a:rPr>
              <a:t>twice </a:t>
            </a:r>
            <a:r>
              <a:rPr sz="2400" i="1" spc="-5" dirty="0">
                <a:latin typeface="Arial"/>
                <a:cs typeface="Arial"/>
              </a:rPr>
              <a:t>or just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once?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The answers depend on the</a:t>
            </a:r>
            <a:r>
              <a:rPr sz="2400" i="1" spc="-9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application.</a:t>
            </a:r>
            <a:endParaRPr sz="24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i="1" spc="-5" dirty="0">
                <a:latin typeface="Arial"/>
                <a:cs typeface="Arial"/>
              </a:rPr>
              <a:t>If </a:t>
            </a:r>
            <a:r>
              <a:rPr sz="2000" i="1" spc="-20" dirty="0">
                <a:latin typeface="Arial"/>
                <a:cs typeface="Arial"/>
              </a:rPr>
              <a:t>we’re </a:t>
            </a:r>
            <a:r>
              <a:rPr sz="2000" i="1" spc="-10" dirty="0">
                <a:latin typeface="Arial"/>
                <a:cs typeface="Arial"/>
              </a:rPr>
              <a:t>focusing on something like </a:t>
            </a:r>
            <a:r>
              <a:rPr sz="2000" i="1" spc="-15" dirty="0">
                <a:latin typeface="Arial"/>
                <a:cs typeface="Arial"/>
              </a:rPr>
              <a:t>ASR </a:t>
            </a:r>
            <a:r>
              <a:rPr sz="2000" i="1" spc="-10" dirty="0">
                <a:latin typeface="Arial"/>
                <a:cs typeface="Arial"/>
              </a:rPr>
              <a:t>to support indexing for  </a:t>
            </a:r>
            <a:r>
              <a:rPr sz="2000" i="1" spc="-5" dirty="0">
                <a:latin typeface="Arial"/>
                <a:cs typeface="Arial"/>
              </a:rPr>
              <a:t>search, </a:t>
            </a:r>
            <a:r>
              <a:rPr sz="2000" i="1" spc="-10" dirty="0">
                <a:latin typeface="Arial"/>
                <a:cs typeface="Arial"/>
              </a:rPr>
              <a:t>then “uh” </a:t>
            </a:r>
            <a:r>
              <a:rPr sz="2000" i="1" spc="-20" dirty="0">
                <a:latin typeface="Arial"/>
                <a:cs typeface="Arial"/>
              </a:rPr>
              <a:t>isn’t </a:t>
            </a:r>
            <a:r>
              <a:rPr sz="2000" i="1" spc="-10" dirty="0">
                <a:latin typeface="Arial"/>
                <a:cs typeface="Arial"/>
              </a:rPr>
              <a:t>helpful </a:t>
            </a:r>
            <a:r>
              <a:rPr sz="2000" i="1" spc="-20" dirty="0">
                <a:latin typeface="Arial"/>
                <a:cs typeface="Arial"/>
              </a:rPr>
              <a:t>(it’s </a:t>
            </a:r>
            <a:r>
              <a:rPr sz="2000" i="1" spc="-10" dirty="0">
                <a:latin typeface="Arial"/>
                <a:cs typeface="Arial"/>
              </a:rPr>
              <a:t>not </a:t>
            </a:r>
            <a:r>
              <a:rPr sz="2000" i="1" spc="-15" dirty="0">
                <a:latin typeface="Arial"/>
                <a:cs typeface="Arial"/>
              </a:rPr>
              <a:t>likely </a:t>
            </a:r>
            <a:r>
              <a:rPr sz="2000" i="1" spc="-10" dirty="0">
                <a:latin typeface="Arial"/>
                <a:cs typeface="Arial"/>
              </a:rPr>
              <a:t>to </a:t>
            </a:r>
            <a:r>
              <a:rPr sz="2000" i="1" spc="-5" dirty="0">
                <a:latin typeface="Arial"/>
                <a:cs typeface="Arial"/>
              </a:rPr>
              <a:t>occur </a:t>
            </a:r>
            <a:r>
              <a:rPr sz="2000" i="1" spc="-10" dirty="0">
                <a:latin typeface="Arial"/>
                <a:cs typeface="Arial"/>
              </a:rPr>
              <a:t>as 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i="1" spc="4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query).</a:t>
            </a:r>
            <a:endParaRPr sz="2000">
              <a:latin typeface="Arial"/>
              <a:cs typeface="Arial"/>
            </a:endParaRPr>
          </a:p>
          <a:p>
            <a:pPr marL="1155700" marR="19939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i="1" spc="-10" dirty="0">
                <a:latin typeface="Arial"/>
                <a:cs typeface="Arial"/>
              </a:rPr>
              <a:t>But </a:t>
            </a:r>
            <a:r>
              <a:rPr sz="2000" i="1" spc="-15" dirty="0">
                <a:latin typeface="Arial"/>
                <a:cs typeface="Arial"/>
              </a:rPr>
              <a:t>filled </a:t>
            </a:r>
            <a:r>
              <a:rPr sz="2000" i="1" spc="-10" dirty="0">
                <a:latin typeface="Arial"/>
                <a:cs typeface="Arial"/>
              </a:rPr>
              <a:t>pauses are </a:t>
            </a:r>
            <a:r>
              <a:rPr sz="2000" i="1" spc="-5" dirty="0">
                <a:latin typeface="Arial"/>
                <a:cs typeface="Arial"/>
              </a:rPr>
              <a:t>very </a:t>
            </a:r>
            <a:r>
              <a:rPr sz="2000" i="1" spc="-10" dirty="0">
                <a:latin typeface="Arial"/>
                <a:cs typeface="Arial"/>
              </a:rPr>
              <a:t>useful </a:t>
            </a:r>
            <a:r>
              <a:rPr sz="2000" i="1" spc="-15" dirty="0">
                <a:latin typeface="Arial"/>
                <a:cs typeface="Arial"/>
              </a:rPr>
              <a:t>in dialog </a:t>
            </a:r>
            <a:r>
              <a:rPr sz="2000" i="1" spc="-10" dirty="0">
                <a:latin typeface="Arial"/>
                <a:cs typeface="Arial"/>
              </a:rPr>
              <a:t>management, </a:t>
            </a:r>
            <a:r>
              <a:rPr sz="2000" i="1" spc="-5" dirty="0">
                <a:latin typeface="Arial"/>
                <a:cs typeface="Arial"/>
              </a:rPr>
              <a:t>so </a:t>
            </a:r>
            <a:r>
              <a:rPr sz="2000" i="1" spc="-10" dirty="0">
                <a:latin typeface="Arial"/>
                <a:cs typeface="Arial"/>
              </a:rPr>
              <a:t>we  </a:t>
            </a:r>
            <a:r>
              <a:rPr sz="2000" i="1" spc="-15" dirty="0">
                <a:latin typeface="Arial"/>
                <a:cs typeface="Arial"/>
              </a:rPr>
              <a:t>might </a:t>
            </a:r>
            <a:r>
              <a:rPr sz="2000" i="1" spc="-10" dirty="0">
                <a:latin typeface="Arial"/>
                <a:cs typeface="Arial"/>
              </a:rPr>
              <a:t>want them</a:t>
            </a:r>
            <a:r>
              <a:rPr sz="2000" i="1" spc="3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there.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296</TotalTime>
  <Words>2915</Words>
  <Application>Microsoft Office PowerPoint</Application>
  <PresentationFormat>Custom</PresentationFormat>
  <Paragraphs>464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Symbol</vt:lpstr>
      <vt:lpstr>Tahoma</vt:lpstr>
      <vt:lpstr>Times New Roman</vt:lpstr>
      <vt:lpstr>Verdana</vt:lpstr>
      <vt:lpstr>Wingdings</vt:lpstr>
      <vt:lpstr>Office Theme</vt:lpstr>
      <vt:lpstr>Natural Language Processing  N-Grams</vt:lpstr>
      <vt:lpstr>The problem</vt:lpstr>
      <vt:lpstr>Today</vt:lpstr>
      <vt:lpstr>Word Prediction</vt:lpstr>
      <vt:lpstr>Word Prediction</vt:lpstr>
      <vt:lpstr>N-Gram Models</vt:lpstr>
      <vt:lpstr>Applications</vt:lpstr>
      <vt:lpstr>Counting</vt:lpstr>
      <vt:lpstr>Counting</vt:lpstr>
      <vt:lpstr>Counting: Types and Tokens</vt:lpstr>
      <vt:lpstr>Counting: Wordforms</vt:lpstr>
      <vt:lpstr>Counting: Corpora</vt:lpstr>
      <vt:lpstr>Language Modeling</vt:lpstr>
      <vt:lpstr>Language Modeling</vt:lpstr>
      <vt:lpstr>Very Easy Estimate</vt:lpstr>
      <vt:lpstr>Very Easy Estimate</vt:lpstr>
      <vt:lpstr>Language Modeling</vt:lpstr>
      <vt:lpstr>The Chain Rule</vt:lpstr>
      <vt:lpstr>The Chain Rule</vt:lpstr>
      <vt:lpstr>Unfortunately</vt:lpstr>
      <vt:lpstr>Independence Assumption</vt:lpstr>
      <vt:lpstr>Independence Assumption</vt:lpstr>
      <vt:lpstr>Markov Assumption</vt:lpstr>
      <vt:lpstr>Estimating Bigram Probabilities</vt:lpstr>
      <vt:lpstr>An Example</vt:lpstr>
      <vt:lpstr>Maximum Likelihood Estimates</vt:lpstr>
      <vt:lpstr>Counting words in corpora</vt:lpstr>
      <vt:lpstr>Bigrams and N-Grams</vt:lpstr>
      <vt:lpstr>Berkeley Restaurant Project Sentences</vt:lpstr>
      <vt:lpstr>Bigram Counts</vt:lpstr>
      <vt:lpstr>Bigram Probabilities</vt:lpstr>
      <vt:lpstr>Bigram Estimates of Sentence Probabilities</vt:lpstr>
      <vt:lpstr>Kinds of Knowledge</vt:lpstr>
      <vt:lpstr>Training and Test Sets</vt:lpstr>
      <vt:lpstr>Held-out Sets and Development Sets</vt:lpstr>
      <vt:lpstr>Shakespeare</vt:lpstr>
      <vt:lpstr>Shakespeare as a Corpus</vt:lpstr>
      <vt:lpstr>The Wall Street Journal is Not Shakespeare</vt:lpstr>
      <vt:lpstr>PowerPoint Presentation</vt:lpstr>
      <vt:lpstr>PowerPoint Presentation</vt:lpstr>
      <vt:lpstr>Perplexity</vt:lpstr>
      <vt:lpstr>Perplexity</vt:lpstr>
      <vt:lpstr>PowerPoint Presentation</vt:lpstr>
      <vt:lpstr>Lower perplexity means a better model</vt:lpstr>
      <vt:lpstr>Zero Counts</vt:lpstr>
      <vt:lpstr>Zero Counts</vt:lpstr>
      <vt:lpstr>Smoothing 1</vt:lpstr>
      <vt:lpstr>PowerPoint Presentation</vt:lpstr>
      <vt:lpstr>PowerPoint Presentation</vt:lpstr>
      <vt:lpstr>Laplace-Smoothed Bigram Counts</vt:lpstr>
      <vt:lpstr>Laplace-Smoothed Bigram Probabilities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Lecture06 2011 N-Grams.ppt [Compatibility Mode]</dc:title>
  <dc:creator>sanda</dc:creator>
  <cp:lastModifiedBy>Faculty</cp:lastModifiedBy>
  <cp:revision>23</cp:revision>
  <dcterms:created xsi:type="dcterms:W3CDTF">2017-10-25T06:38:47Z</dcterms:created>
  <dcterms:modified xsi:type="dcterms:W3CDTF">2017-10-25T15:07:07Z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2011-10-08T00:00:00Z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2017-10-25T00:00:00Z</vt:filetime>
  </property>
</Properties>
</file>