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307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54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925722"/>
            <a:ext cx="9143999" cy="63894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32892"/>
            <a:ext cx="4345305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339" y="1176021"/>
            <a:ext cx="8935721" cy="481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44159" y="7145781"/>
            <a:ext cx="19240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749039"/>
            <a:ext cx="9143999" cy="3566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40" y="1788669"/>
            <a:ext cx="472567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"/>
                <a:cs typeface="Arial"/>
              </a:rPr>
              <a:t>N</a:t>
            </a:r>
            <a:r>
              <a:rPr spc="-5" dirty="0">
                <a:solidFill>
                  <a:srgbClr val="969696"/>
                </a:solidFill>
                <a:latin typeface="Arial"/>
                <a:cs typeface="Arial"/>
              </a:rPr>
              <a:t>atural </a:t>
            </a:r>
            <a:r>
              <a:rPr spc="-5">
                <a:solidFill>
                  <a:srgbClr val="969696"/>
                </a:solidFill>
                <a:latin typeface="Arial"/>
                <a:cs typeface="Arial"/>
              </a:rPr>
              <a:t>Language </a:t>
            </a:r>
            <a:r>
              <a:rPr smtClean="0">
                <a:solidFill>
                  <a:srgbClr val="969696"/>
                </a:solidFill>
                <a:latin typeface="Arial"/>
                <a:cs typeface="Arial"/>
              </a:rPr>
              <a:t>Processing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4263" y="7145678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990600" y="2895600"/>
            <a:ext cx="71183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Morphology </a:t>
            </a:r>
            <a:r>
              <a:rPr kumimoji="0" lang="en-US" sz="2800" b="0" i="0" u="none" strike="noStrike" kern="0" cap="none" spc="-5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and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Finite-State </a:t>
            </a:r>
            <a:r>
              <a:rPr kumimoji="0" lang="en-US" sz="2800" b="0" i="0" u="none" strike="noStrike" kern="0" cap="none" spc="-5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Transducers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ahoma"/>
              <a:ea typeface="+mj-e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384047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Derivational</a:t>
            </a:r>
            <a:r>
              <a:rPr spc="0" dirty="0"/>
              <a:t> </a:t>
            </a:r>
            <a:r>
              <a:rPr dirty="0"/>
              <a:t>Morphology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7087"/>
            <a:ext cx="8588375" cy="126936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545"/>
              </a:spcBef>
              <a:buSzPct val="96000"/>
              <a:buFont typeface="Tahoma"/>
              <a:buChar char="•"/>
              <a:tabLst>
                <a:tab pos="356870" algn="l"/>
                <a:tab pos="357505" algn="l"/>
              </a:tabLst>
            </a:pPr>
            <a:r>
              <a:rPr sz="2500" i="1" spc="-60" dirty="0">
                <a:latin typeface="Tahoma"/>
                <a:cs typeface="Tahoma"/>
              </a:rPr>
              <a:t>Changes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65" dirty="0">
                <a:latin typeface="Tahoma"/>
                <a:cs typeface="Tahoma"/>
              </a:rPr>
              <a:t>word</a:t>
            </a:r>
            <a:r>
              <a:rPr sz="2500" i="1" spc="-5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class</a:t>
            </a:r>
            <a:endParaRPr sz="2500">
              <a:latin typeface="Tahoma"/>
              <a:cs typeface="Tahoma"/>
            </a:endParaRPr>
          </a:p>
          <a:p>
            <a:pPr marL="756285" marR="5080" lvl="1" indent="-286385">
              <a:lnSpc>
                <a:spcPts val="2880"/>
              </a:lnSpc>
              <a:spcBef>
                <a:spcPts val="655"/>
              </a:spcBef>
              <a:buSzPct val="96000"/>
              <a:buFont typeface="Tahoma"/>
              <a:buChar char="•"/>
              <a:tabLst>
                <a:tab pos="756285" algn="l"/>
                <a:tab pos="756920" algn="l"/>
              </a:tabLst>
            </a:pPr>
            <a:r>
              <a:rPr sz="2500" i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Nominalization:</a:t>
            </a:r>
            <a:r>
              <a:rPr sz="2500" i="1" spc="-55" dirty="0">
                <a:latin typeface="Tahoma"/>
                <a:cs typeface="Tahoma"/>
              </a:rPr>
              <a:t> the formation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65" dirty="0">
                <a:latin typeface="Tahoma"/>
                <a:cs typeface="Tahoma"/>
              </a:rPr>
              <a:t>new </a:t>
            </a:r>
            <a:r>
              <a:rPr sz="2500" i="1" spc="-60" dirty="0">
                <a:latin typeface="Tahoma"/>
                <a:cs typeface="Tahoma"/>
              </a:rPr>
              <a:t>nouns from </a:t>
            </a:r>
            <a:r>
              <a:rPr sz="2500" i="1" spc="-55" dirty="0">
                <a:latin typeface="Tahoma"/>
                <a:cs typeface="Tahoma"/>
              </a:rPr>
              <a:t>verbs or  </a:t>
            </a:r>
            <a:r>
              <a:rPr sz="2500" i="1" spc="-50" dirty="0">
                <a:latin typeface="Tahoma"/>
                <a:cs typeface="Tahoma"/>
              </a:rPr>
              <a:t>adjectives.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4517588"/>
            <a:ext cx="601027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5"/>
              </a:spcBef>
              <a:buSzPct val="96000"/>
              <a:buFont typeface="Tahoma"/>
              <a:buChar char="•"/>
              <a:tabLst>
                <a:tab pos="298450" algn="l"/>
                <a:tab pos="299085" algn="l"/>
              </a:tabLst>
            </a:pPr>
            <a:r>
              <a:rPr sz="2500" i="1" spc="-50" dirty="0">
                <a:latin typeface="Tahoma"/>
                <a:cs typeface="Tahoma"/>
              </a:rPr>
              <a:t>Adjectives </a:t>
            </a:r>
            <a:r>
              <a:rPr sz="2500" i="1" spc="-60" dirty="0">
                <a:latin typeface="Tahoma"/>
                <a:cs typeface="Tahoma"/>
              </a:rPr>
              <a:t>can </a:t>
            </a:r>
            <a:r>
              <a:rPr sz="2500" i="1" spc="-50" dirty="0">
                <a:latin typeface="Tahoma"/>
                <a:cs typeface="Tahoma"/>
              </a:rPr>
              <a:t>also </a:t>
            </a:r>
            <a:r>
              <a:rPr sz="2500" i="1" spc="-60" dirty="0">
                <a:latin typeface="Tahoma"/>
                <a:cs typeface="Tahoma"/>
              </a:rPr>
              <a:t>be </a:t>
            </a:r>
            <a:r>
              <a:rPr sz="2500" i="1" spc="-50" dirty="0">
                <a:latin typeface="Tahoma"/>
                <a:cs typeface="Tahoma"/>
              </a:rPr>
              <a:t>derived </a:t>
            </a:r>
            <a:r>
              <a:rPr sz="2500" i="1" spc="-60" dirty="0">
                <a:latin typeface="Tahoma"/>
                <a:cs typeface="Tahoma"/>
              </a:rPr>
              <a:t>from</a:t>
            </a:r>
            <a:r>
              <a:rPr sz="2500" i="1" spc="80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verbs.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8167" y="2286000"/>
            <a:ext cx="5666232" cy="2106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5029200"/>
            <a:ext cx="5486400" cy="1456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34486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Morphological</a:t>
            </a:r>
            <a:r>
              <a:rPr spc="-110" dirty="0"/>
              <a:t> </a:t>
            </a:r>
            <a:r>
              <a:rPr spc="-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8753"/>
            <a:ext cx="8967470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SzPct val="95238"/>
              <a:buFont typeface="Tahoma"/>
              <a:buChar char="•"/>
              <a:tabLst>
                <a:tab pos="356870" algn="l"/>
                <a:tab pos="357505" algn="l"/>
              </a:tabLst>
            </a:pPr>
            <a:r>
              <a:rPr sz="2100" i="1" spc="-55" dirty="0">
                <a:latin typeface="Tahoma"/>
                <a:cs typeface="Tahoma"/>
              </a:rPr>
              <a:t>In general parsing </a:t>
            </a:r>
            <a:r>
              <a:rPr sz="2100" i="1" spc="-65" dirty="0">
                <a:latin typeface="Tahoma"/>
                <a:cs typeface="Tahoma"/>
              </a:rPr>
              <a:t>means </a:t>
            </a:r>
            <a:r>
              <a:rPr sz="2100" i="1" spc="-55" dirty="0">
                <a:latin typeface="Tahoma"/>
                <a:cs typeface="Tahoma"/>
              </a:rPr>
              <a:t>taking </a:t>
            </a:r>
            <a:r>
              <a:rPr sz="2100" i="1" spc="-60" dirty="0">
                <a:latin typeface="Tahoma"/>
                <a:cs typeface="Tahoma"/>
              </a:rPr>
              <a:t>an </a:t>
            </a:r>
            <a:r>
              <a:rPr sz="2100" i="1" spc="-55" dirty="0">
                <a:latin typeface="Tahoma"/>
                <a:cs typeface="Tahoma"/>
              </a:rPr>
              <a:t>input </a:t>
            </a:r>
            <a:r>
              <a:rPr sz="2100" i="1" spc="-65" dirty="0">
                <a:latin typeface="Tahoma"/>
                <a:cs typeface="Tahoma"/>
              </a:rPr>
              <a:t>and </a:t>
            </a:r>
            <a:r>
              <a:rPr sz="2100" i="1" spc="-60" dirty="0">
                <a:latin typeface="Tahoma"/>
                <a:cs typeface="Tahoma"/>
              </a:rPr>
              <a:t>producing a </a:t>
            </a:r>
            <a:r>
              <a:rPr sz="2100" i="1" spc="-55" dirty="0">
                <a:latin typeface="Tahoma"/>
                <a:cs typeface="Tahoma"/>
              </a:rPr>
              <a:t>structure for</a:t>
            </a:r>
            <a:r>
              <a:rPr sz="2100" i="1" spc="515" dirty="0">
                <a:latin typeface="Tahoma"/>
                <a:cs typeface="Tahoma"/>
              </a:rPr>
              <a:t> </a:t>
            </a:r>
            <a:r>
              <a:rPr sz="2100" i="1" spc="-35" dirty="0">
                <a:latin typeface="Tahoma"/>
                <a:cs typeface="Tahoma"/>
              </a:rPr>
              <a:t>it.</a:t>
            </a:r>
            <a:endParaRPr sz="2100">
              <a:latin typeface="Tahoma"/>
              <a:cs typeface="Tahoma"/>
            </a:endParaRPr>
          </a:p>
          <a:p>
            <a:pPr marL="356870" marR="5080" indent="-344170">
              <a:lnSpc>
                <a:spcPts val="2160"/>
              </a:lnSpc>
              <a:spcBef>
                <a:spcPts val="490"/>
              </a:spcBef>
              <a:buSzPct val="95238"/>
              <a:buFont typeface="Tahoma"/>
              <a:buChar char="•"/>
              <a:tabLst>
                <a:tab pos="356870" algn="l"/>
                <a:tab pos="357505" algn="l"/>
              </a:tabLst>
            </a:pPr>
            <a:r>
              <a:rPr sz="2100" i="1" spc="-55" dirty="0">
                <a:latin typeface="Tahoma"/>
                <a:cs typeface="Tahoma"/>
              </a:rPr>
              <a:t>Morphological parsing takes </a:t>
            </a:r>
            <a:r>
              <a:rPr sz="2100" i="1" spc="-50" dirty="0">
                <a:latin typeface="Tahoma"/>
                <a:cs typeface="Tahoma"/>
              </a:rPr>
              <a:t>as </a:t>
            </a:r>
            <a:r>
              <a:rPr sz="2100" i="1" spc="-60" dirty="0">
                <a:latin typeface="Tahoma"/>
                <a:cs typeface="Tahoma"/>
              </a:rPr>
              <a:t>an </a:t>
            </a:r>
            <a:r>
              <a:rPr sz="2100" i="1" spc="-55" dirty="0">
                <a:latin typeface="Tahoma"/>
                <a:cs typeface="Tahoma"/>
              </a:rPr>
              <a:t>input </a:t>
            </a:r>
            <a:r>
              <a:rPr sz="2100" i="1" spc="-60" dirty="0">
                <a:latin typeface="Tahoma"/>
                <a:cs typeface="Tahoma"/>
              </a:rPr>
              <a:t>words </a:t>
            </a:r>
            <a:r>
              <a:rPr sz="2100" i="1" spc="-65" dirty="0">
                <a:latin typeface="Tahoma"/>
                <a:cs typeface="Tahoma"/>
              </a:rPr>
              <a:t>and </a:t>
            </a:r>
            <a:r>
              <a:rPr sz="2100" i="1" spc="-60" dirty="0">
                <a:latin typeface="Tahoma"/>
                <a:cs typeface="Tahoma"/>
              </a:rPr>
              <a:t>produces a </a:t>
            </a:r>
            <a:r>
              <a:rPr sz="2100" i="1" spc="-55" dirty="0">
                <a:latin typeface="Tahoma"/>
                <a:cs typeface="Tahoma"/>
              </a:rPr>
              <a:t>structure </a:t>
            </a:r>
            <a:r>
              <a:rPr sz="2100" i="1" spc="-50" dirty="0">
                <a:latin typeface="Tahoma"/>
                <a:cs typeface="Tahoma"/>
              </a:rPr>
              <a:t>that  reveals </a:t>
            </a:r>
            <a:r>
              <a:rPr sz="2100" i="1" spc="-40" dirty="0">
                <a:latin typeface="Tahoma"/>
                <a:cs typeface="Tahoma"/>
              </a:rPr>
              <a:t>its </a:t>
            </a:r>
            <a:r>
              <a:rPr sz="2100" i="1" spc="-55" dirty="0">
                <a:latin typeface="Tahoma"/>
                <a:cs typeface="Tahoma"/>
              </a:rPr>
              <a:t>morphological</a:t>
            </a:r>
            <a:r>
              <a:rPr sz="2100" i="1" spc="25" dirty="0">
                <a:latin typeface="Tahoma"/>
                <a:cs typeface="Tahoma"/>
              </a:rPr>
              <a:t> </a:t>
            </a:r>
            <a:r>
              <a:rPr sz="2100" i="1" spc="-50" dirty="0">
                <a:latin typeface="Tahoma"/>
                <a:cs typeface="Tahoma"/>
              </a:rPr>
              <a:t>features.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2206751"/>
            <a:ext cx="8610600" cy="3358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49447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Building a Morphological</a:t>
            </a:r>
            <a:r>
              <a:rPr spc="-100" dirty="0"/>
              <a:t> </a:t>
            </a:r>
            <a:r>
              <a:rPr spc="-5" dirty="0"/>
              <a:t>Parser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78753"/>
            <a:ext cx="8339455" cy="2449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-80" dirty="0">
                <a:latin typeface="Tahoma"/>
                <a:cs typeface="Tahoma"/>
              </a:rPr>
              <a:t>We</a:t>
            </a:r>
            <a:r>
              <a:rPr sz="2100" i="1" spc="-55" dirty="0">
                <a:latin typeface="Tahoma"/>
                <a:cs typeface="Tahoma"/>
              </a:rPr>
              <a:t> </a:t>
            </a:r>
            <a:r>
              <a:rPr sz="2100" i="1" spc="-60" dirty="0">
                <a:latin typeface="Tahoma"/>
                <a:cs typeface="Tahoma"/>
              </a:rPr>
              <a:t>need:</a:t>
            </a:r>
            <a:endParaRPr sz="2100">
              <a:latin typeface="Tahoma"/>
              <a:cs typeface="Tahoma"/>
            </a:endParaRPr>
          </a:p>
          <a:p>
            <a:pPr marL="469900" marR="220345" indent="-457200">
              <a:lnSpc>
                <a:spcPts val="2160"/>
              </a:lnSpc>
              <a:spcBef>
                <a:spcPts val="49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i="1" spc="-60" dirty="0">
                <a:solidFill>
                  <a:srgbClr val="0065FF"/>
                </a:solidFill>
                <a:latin typeface="Tahoma"/>
                <a:cs typeface="Tahoma"/>
              </a:rPr>
              <a:t>Lexicon </a:t>
            </a:r>
            <a:r>
              <a:rPr sz="2100" i="1" spc="-40" dirty="0">
                <a:latin typeface="Tahoma"/>
                <a:cs typeface="Tahoma"/>
              </a:rPr>
              <a:t>- is </a:t>
            </a:r>
            <a:r>
              <a:rPr sz="2100" i="1" spc="-55" dirty="0">
                <a:latin typeface="Tahoma"/>
                <a:cs typeface="Tahoma"/>
              </a:rPr>
              <a:t>the </a:t>
            </a:r>
            <a:r>
              <a:rPr sz="2100" i="1" spc="-35" dirty="0">
                <a:latin typeface="Tahoma"/>
                <a:cs typeface="Tahoma"/>
              </a:rPr>
              <a:t>list </a:t>
            </a:r>
            <a:r>
              <a:rPr sz="2100" i="1" spc="-50" dirty="0">
                <a:latin typeface="Tahoma"/>
                <a:cs typeface="Tahoma"/>
              </a:rPr>
              <a:t>of </a:t>
            </a:r>
            <a:r>
              <a:rPr sz="2100" i="1" spc="-60" dirty="0">
                <a:latin typeface="Tahoma"/>
                <a:cs typeface="Tahoma"/>
              </a:rPr>
              <a:t>stems </a:t>
            </a:r>
            <a:r>
              <a:rPr sz="2100" i="1" spc="-65" dirty="0">
                <a:latin typeface="Tahoma"/>
                <a:cs typeface="Tahoma"/>
              </a:rPr>
              <a:t>and </a:t>
            </a:r>
            <a:r>
              <a:rPr sz="2100" i="1" spc="-50" dirty="0">
                <a:latin typeface="Tahoma"/>
                <a:cs typeface="Tahoma"/>
              </a:rPr>
              <a:t>affixes </a:t>
            </a:r>
            <a:r>
              <a:rPr sz="2100" i="1" spc="-65" dirty="0">
                <a:latin typeface="Tahoma"/>
                <a:cs typeface="Tahoma"/>
              </a:rPr>
              <a:t>and </a:t>
            </a:r>
            <a:r>
              <a:rPr sz="2100" i="1" spc="-50" dirty="0">
                <a:latin typeface="Tahoma"/>
                <a:cs typeface="Tahoma"/>
              </a:rPr>
              <a:t>basic </a:t>
            </a:r>
            <a:r>
              <a:rPr sz="2100" i="1" spc="-55" dirty="0">
                <a:latin typeface="Tahoma"/>
                <a:cs typeface="Tahoma"/>
              </a:rPr>
              <a:t>information </a:t>
            </a:r>
            <a:r>
              <a:rPr sz="2100" i="1" spc="-60" dirty="0">
                <a:latin typeface="Tahoma"/>
                <a:cs typeface="Tahoma"/>
              </a:rPr>
              <a:t>about  </a:t>
            </a:r>
            <a:r>
              <a:rPr sz="2100" i="1" spc="-65" dirty="0">
                <a:latin typeface="Tahoma"/>
                <a:cs typeface="Tahoma"/>
              </a:rPr>
              <a:t>them</a:t>
            </a:r>
            <a:endParaRPr sz="2100">
              <a:latin typeface="Tahoma"/>
              <a:cs typeface="Tahoma"/>
            </a:endParaRPr>
          </a:p>
          <a:p>
            <a:pPr marL="469900" marR="13335" indent="-457200">
              <a:lnSpc>
                <a:spcPts val="2160"/>
              </a:lnSpc>
              <a:spcBef>
                <a:spcPts val="4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i="1" spc="-55" dirty="0">
                <a:solidFill>
                  <a:srgbClr val="0065FF"/>
                </a:solidFill>
                <a:latin typeface="Tahoma"/>
                <a:cs typeface="Tahoma"/>
              </a:rPr>
              <a:t>Morphotactics </a:t>
            </a:r>
            <a:r>
              <a:rPr sz="2100" i="1" spc="-60" dirty="0">
                <a:latin typeface="Tahoma"/>
                <a:cs typeface="Tahoma"/>
              </a:rPr>
              <a:t>– </a:t>
            </a:r>
            <a:r>
              <a:rPr sz="2100" i="1" spc="-55" dirty="0">
                <a:latin typeface="Tahoma"/>
                <a:cs typeface="Tahoma"/>
              </a:rPr>
              <a:t>the </a:t>
            </a:r>
            <a:r>
              <a:rPr sz="2100" i="1" spc="-60" dirty="0">
                <a:latin typeface="Tahoma"/>
                <a:cs typeface="Tahoma"/>
              </a:rPr>
              <a:t>model </a:t>
            </a:r>
            <a:r>
              <a:rPr sz="2100" i="1" spc="-50" dirty="0">
                <a:latin typeface="Tahoma"/>
                <a:cs typeface="Tahoma"/>
              </a:rPr>
              <a:t>of </a:t>
            </a:r>
            <a:r>
              <a:rPr sz="2100" i="1" spc="-70" dirty="0">
                <a:latin typeface="Tahoma"/>
                <a:cs typeface="Tahoma"/>
              </a:rPr>
              <a:t>morpheme </a:t>
            </a:r>
            <a:r>
              <a:rPr sz="2100" i="1" spc="-55" dirty="0">
                <a:latin typeface="Tahoma"/>
                <a:cs typeface="Tahoma"/>
              </a:rPr>
              <a:t>ordering </a:t>
            </a:r>
            <a:r>
              <a:rPr sz="2100" i="1" spc="-50" dirty="0">
                <a:latin typeface="Tahoma"/>
                <a:cs typeface="Tahoma"/>
              </a:rPr>
              <a:t>that </a:t>
            </a:r>
            <a:r>
              <a:rPr sz="2100" i="1" spc="-55" dirty="0">
                <a:latin typeface="Tahoma"/>
                <a:cs typeface="Tahoma"/>
              </a:rPr>
              <a:t>expains </a:t>
            </a:r>
            <a:r>
              <a:rPr sz="2100" i="1" spc="-60" dirty="0">
                <a:latin typeface="Tahoma"/>
                <a:cs typeface="Tahoma"/>
              </a:rPr>
              <a:t>which  </a:t>
            </a:r>
            <a:r>
              <a:rPr sz="2100" i="1" spc="-50" dirty="0">
                <a:latin typeface="Tahoma"/>
                <a:cs typeface="Tahoma"/>
              </a:rPr>
              <a:t>classes of </a:t>
            </a:r>
            <a:r>
              <a:rPr sz="2100" i="1" spc="-65" dirty="0">
                <a:latin typeface="Tahoma"/>
                <a:cs typeface="Tahoma"/>
              </a:rPr>
              <a:t>morphemes </a:t>
            </a:r>
            <a:r>
              <a:rPr sz="2100" i="1" spc="-60" dirty="0">
                <a:latin typeface="Tahoma"/>
                <a:cs typeface="Tahoma"/>
              </a:rPr>
              <a:t>can </a:t>
            </a:r>
            <a:r>
              <a:rPr sz="2100" i="1" spc="-55" dirty="0">
                <a:latin typeface="Tahoma"/>
                <a:cs typeface="Tahoma"/>
              </a:rPr>
              <a:t>follow other </a:t>
            </a:r>
            <a:r>
              <a:rPr sz="2100" i="1" spc="-50" dirty="0">
                <a:latin typeface="Tahoma"/>
                <a:cs typeface="Tahoma"/>
              </a:rPr>
              <a:t>classes of </a:t>
            </a:r>
            <a:r>
              <a:rPr sz="2100" i="1" spc="-65" dirty="0">
                <a:latin typeface="Tahoma"/>
                <a:cs typeface="Tahoma"/>
              </a:rPr>
              <a:t>morphemes </a:t>
            </a:r>
            <a:r>
              <a:rPr sz="2100" i="1" spc="-50" dirty="0">
                <a:latin typeface="Tahoma"/>
                <a:cs typeface="Tahoma"/>
              </a:rPr>
              <a:t>inside </a:t>
            </a:r>
            <a:r>
              <a:rPr sz="2100" i="1" spc="-60" dirty="0">
                <a:latin typeface="Tahoma"/>
                <a:cs typeface="Tahoma"/>
              </a:rPr>
              <a:t>a  word.</a:t>
            </a:r>
            <a:endParaRPr sz="2100">
              <a:latin typeface="Tahoma"/>
              <a:cs typeface="Tahoma"/>
            </a:endParaRPr>
          </a:p>
          <a:p>
            <a:pPr marL="469265" marR="5080" indent="-456565">
              <a:lnSpc>
                <a:spcPts val="2160"/>
              </a:lnSpc>
              <a:spcBef>
                <a:spcPts val="4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i="1" spc="-55" dirty="0">
                <a:solidFill>
                  <a:srgbClr val="0065FF"/>
                </a:solidFill>
                <a:latin typeface="Tahoma"/>
                <a:cs typeface="Tahoma"/>
              </a:rPr>
              <a:t>Ortographic </a:t>
            </a:r>
            <a:r>
              <a:rPr sz="2100" i="1" spc="-50" dirty="0">
                <a:solidFill>
                  <a:srgbClr val="0065FF"/>
                </a:solidFill>
                <a:latin typeface="Tahoma"/>
                <a:cs typeface="Tahoma"/>
              </a:rPr>
              <a:t>rules </a:t>
            </a:r>
            <a:r>
              <a:rPr sz="2100" i="1" spc="-40" dirty="0">
                <a:latin typeface="Tahoma"/>
                <a:cs typeface="Tahoma"/>
              </a:rPr>
              <a:t>- </a:t>
            </a:r>
            <a:r>
              <a:rPr sz="2100" i="1" spc="-55" dirty="0">
                <a:latin typeface="Tahoma"/>
                <a:cs typeface="Tahoma"/>
              </a:rPr>
              <a:t>or </a:t>
            </a:r>
            <a:r>
              <a:rPr sz="2100" i="1" spc="-50" dirty="0">
                <a:latin typeface="Tahoma"/>
                <a:cs typeface="Tahoma"/>
              </a:rPr>
              <a:t>spelling rules </a:t>
            </a:r>
            <a:r>
              <a:rPr sz="2100" i="1" spc="-60" dirty="0">
                <a:latin typeface="Tahoma"/>
                <a:cs typeface="Tahoma"/>
              </a:rPr>
              <a:t>model </a:t>
            </a:r>
            <a:r>
              <a:rPr sz="2100" i="1" spc="-55" dirty="0">
                <a:latin typeface="Tahoma"/>
                <a:cs typeface="Tahoma"/>
              </a:rPr>
              <a:t>the </a:t>
            </a:r>
            <a:r>
              <a:rPr sz="2100" i="1" spc="-60" dirty="0">
                <a:latin typeface="Tahoma"/>
                <a:cs typeface="Tahoma"/>
              </a:rPr>
              <a:t>changes </a:t>
            </a:r>
            <a:r>
              <a:rPr sz="2100" i="1" spc="-50" dirty="0">
                <a:latin typeface="Tahoma"/>
                <a:cs typeface="Tahoma"/>
              </a:rPr>
              <a:t>that </a:t>
            </a:r>
            <a:r>
              <a:rPr sz="2100" i="1" spc="-60" dirty="0">
                <a:latin typeface="Tahoma"/>
                <a:cs typeface="Tahoma"/>
              </a:rPr>
              <a:t>occur </a:t>
            </a:r>
            <a:r>
              <a:rPr sz="2100" i="1" spc="-45" dirty="0">
                <a:latin typeface="Tahoma"/>
                <a:cs typeface="Tahoma"/>
              </a:rPr>
              <a:t>in </a:t>
            </a:r>
            <a:r>
              <a:rPr sz="2100" i="1" spc="-60" dirty="0">
                <a:latin typeface="Tahoma"/>
                <a:cs typeface="Tahoma"/>
              </a:rPr>
              <a:t>a  </a:t>
            </a:r>
            <a:r>
              <a:rPr sz="2100" i="1" spc="-65" dirty="0">
                <a:latin typeface="Tahoma"/>
                <a:cs typeface="Tahoma"/>
              </a:rPr>
              <a:t>word </a:t>
            </a:r>
            <a:r>
              <a:rPr sz="2100" i="1" spc="-70" dirty="0">
                <a:latin typeface="Tahoma"/>
                <a:cs typeface="Tahoma"/>
              </a:rPr>
              <a:t>when </a:t>
            </a:r>
            <a:r>
              <a:rPr sz="2100" i="1" spc="-65" dirty="0">
                <a:latin typeface="Tahoma"/>
                <a:cs typeface="Tahoma"/>
              </a:rPr>
              <a:t>morphemes </a:t>
            </a:r>
            <a:r>
              <a:rPr sz="2100" i="1" spc="-50" dirty="0">
                <a:latin typeface="Tahoma"/>
                <a:cs typeface="Tahoma"/>
              </a:rPr>
              <a:t>are</a:t>
            </a:r>
            <a:r>
              <a:rPr sz="2100" i="1" spc="40" dirty="0">
                <a:latin typeface="Tahoma"/>
                <a:cs typeface="Tahoma"/>
              </a:rPr>
              <a:t> </a:t>
            </a:r>
            <a:r>
              <a:rPr sz="2100" i="1" spc="-60" dirty="0">
                <a:latin typeface="Tahoma"/>
                <a:cs typeface="Tahoma"/>
              </a:rPr>
              <a:t>combined.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33496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"/>
                <a:cs typeface="Arial"/>
              </a:rPr>
              <a:t>Morpholgy </a:t>
            </a:r>
            <a:r>
              <a:rPr dirty="0">
                <a:latin typeface="Arial"/>
                <a:cs typeface="Arial"/>
              </a:rPr>
              <a:t>and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FSAs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7145781"/>
            <a:ext cx="590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9/11/2011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120" y="7145781"/>
            <a:ext cx="7378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Speech</a:t>
            </a:r>
            <a:r>
              <a:rPr sz="1000" b="1" spc="-7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076"/>
            <a:ext cx="8780145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33274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10" dirty="0">
                <a:latin typeface="Arial"/>
                <a:cs typeface="Arial"/>
              </a:rPr>
              <a:t>We’d </a:t>
            </a:r>
            <a:r>
              <a:rPr sz="2400" i="1" spc="-5" dirty="0">
                <a:latin typeface="Arial"/>
                <a:cs typeface="Arial"/>
              </a:rPr>
              <a:t>like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use the </a:t>
            </a:r>
            <a:r>
              <a:rPr sz="2400" i="1" spc="-10" dirty="0">
                <a:latin typeface="Arial"/>
                <a:cs typeface="Arial"/>
              </a:rPr>
              <a:t>machinery </a:t>
            </a:r>
            <a:r>
              <a:rPr sz="2400" i="1" spc="-5" dirty="0">
                <a:latin typeface="Arial"/>
                <a:cs typeface="Arial"/>
              </a:rPr>
              <a:t>provided by FSAs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capture  these </a:t>
            </a:r>
            <a:r>
              <a:rPr sz="2400" i="1" dirty="0">
                <a:latin typeface="Arial"/>
                <a:cs typeface="Arial"/>
              </a:rPr>
              <a:t>facts </a:t>
            </a:r>
            <a:r>
              <a:rPr sz="2400" i="1" spc="-5" dirty="0">
                <a:latin typeface="Arial"/>
                <a:cs typeface="Arial"/>
              </a:rPr>
              <a:t>about</a:t>
            </a:r>
            <a:r>
              <a:rPr sz="2400" i="1" spc="-114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morphology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Accept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strings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5" dirty="0">
                <a:latin typeface="Arial"/>
                <a:cs typeface="Arial"/>
              </a:rPr>
              <a:t>are in the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6F2FA0"/>
                </a:solidFill>
                <a:latin typeface="Arial"/>
                <a:cs typeface="Arial"/>
              </a:rPr>
              <a:t>Reject strings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5" dirty="0">
                <a:latin typeface="Arial"/>
                <a:cs typeface="Arial"/>
              </a:rPr>
              <a:t>are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And do so in a </a:t>
            </a:r>
            <a:r>
              <a:rPr sz="2400" i="1" dirty="0">
                <a:latin typeface="Arial"/>
                <a:cs typeface="Arial"/>
              </a:rPr>
              <a:t>way that </a:t>
            </a:r>
            <a:r>
              <a:rPr sz="2400" i="1" spc="-10" dirty="0">
                <a:latin typeface="Arial"/>
                <a:cs typeface="Arial"/>
              </a:rPr>
              <a:t>doesn’t </a:t>
            </a:r>
            <a:r>
              <a:rPr sz="2400" i="1" spc="-5" dirty="0">
                <a:latin typeface="Arial"/>
                <a:cs typeface="Arial"/>
              </a:rPr>
              <a:t>require us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in </a:t>
            </a:r>
            <a:r>
              <a:rPr sz="2400" i="1" dirty="0">
                <a:latin typeface="Arial"/>
                <a:cs typeface="Arial"/>
              </a:rPr>
              <a:t>effect </a:t>
            </a:r>
            <a:r>
              <a:rPr sz="2400" i="1" spc="-5" dirty="0">
                <a:latin typeface="Arial"/>
                <a:cs typeface="Arial"/>
              </a:rPr>
              <a:t>list all  the words in the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196151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Start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Simple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7145781"/>
            <a:ext cx="590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9/11/2011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120" y="7145781"/>
            <a:ext cx="7378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Speech</a:t>
            </a:r>
            <a:r>
              <a:rPr sz="1000" b="1" spc="-7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69924"/>
            <a:ext cx="622109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Regular singular nouns are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ok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Regular plural nouns have an -s on the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Irregulars are ok as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183" t="20330" r="25622" b="11538"/>
          <a:stretch>
            <a:fillRect/>
          </a:stretch>
        </p:blipFill>
        <p:spPr bwMode="auto">
          <a:xfrm>
            <a:off x="381000" y="533399"/>
            <a:ext cx="9296400" cy="674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6578"/>
            <a:ext cx="590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9/11/2011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859" y="7116578"/>
            <a:ext cx="1670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solidFill>
                  <a:srgbClr val="969696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6940" t="13736" r="25622" b="19231"/>
          <a:stretch>
            <a:fillRect/>
          </a:stretch>
        </p:blipFill>
        <p:spPr bwMode="auto">
          <a:xfrm>
            <a:off x="457200" y="609599"/>
            <a:ext cx="9144000" cy="647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17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5183" t="17033" r="25037" b="15934"/>
          <a:stretch>
            <a:fillRect/>
          </a:stretch>
        </p:blipFill>
        <p:spPr bwMode="auto">
          <a:xfrm>
            <a:off x="228600" y="533400"/>
            <a:ext cx="9601200" cy="689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55689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Models for derivational</a:t>
            </a:r>
            <a:r>
              <a:rPr spc="-70" dirty="0"/>
              <a:t> </a:t>
            </a:r>
            <a:r>
              <a:rPr dirty="0"/>
              <a:t>morphology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06289"/>
            <a:ext cx="7998459" cy="14363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6870" marR="5080" indent="-344805">
              <a:lnSpc>
                <a:spcPct val="76800"/>
              </a:lnSpc>
              <a:spcBef>
                <a:spcPts val="830"/>
              </a:spcBef>
            </a:pPr>
            <a:r>
              <a:rPr sz="2500" i="1" spc="-60" dirty="0">
                <a:latin typeface="Tahoma"/>
                <a:cs typeface="Tahoma"/>
              </a:rPr>
              <a:t>More complex than </a:t>
            </a:r>
            <a:r>
              <a:rPr sz="2500" i="1" spc="-45" dirty="0">
                <a:latin typeface="Tahoma"/>
                <a:cs typeface="Tahoma"/>
              </a:rPr>
              <a:t>inflectional </a:t>
            </a:r>
            <a:r>
              <a:rPr sz="2500" i="1" spc="-60" dirty="0">
                <a:latin typeface="Tahoma"/>
                <a:cs typeface="Tahoma"/>
              </a:rPr>
              <a:t>morphology. FSA </a:t>
            </a:r>
            <a:r>
              <a:rPr sz="2500" i="1" spc="-55" dirty="0">
                <a:latin typeface="Tahoma"/>
                <a:cs typeface="Tahoma"/>
              </a:rPr>
              <a:t>tend to </a:t>
            </a:r>
            <a:r>
              <a:rPr sz="2500" i="1" spc="-60" dirty="0">
                <a:latin typeface="Tahoma"/>
                <a:cs typeface="Tahoma"/>
              </a:rPr>
              <a:t>be  </a:t>
            </a:r>
            <a:r>
              <a:rPr sz="2500" i="1" spc="-65" dirty="0">
                <a:latin typeface="Tahoma"/>
                <a:cs typeface="Tahoma"/>
              </a:rPr>
              <a:t>more</a:t>
            </a:r>
            <a:r>
              <a:rPr sz="2500" i="1" spc="-60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complex.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ts val="2820"/>
              </a:lnSpc>
            </a:pPr>
            <a:r>
              <a:rPr sz="2500" i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Simple case</a:t>
            </a:r>
            <a:r>
              <a:rPr sz="2500" i="1" spc="-55" dirty="0">
                <a:latin typeface="Tahoma"/>
                <a:cs typeface="Tahoma"/>
              </a:rPr>
              <a:t>: morphotactics </a:t>
            </a:r>
            <a:r>
              <a:rPr sz="2500" i="1" spc="-50" dirty="0">
                <a:latin typeface="Tahoma"/>
                <a:cs typeface="Tahoma"/>
              </a:rPr>
              <a:t>of English</a:t>
            </a:r>
            <a:r>
              <a:rPr sz="2500" i="1" spc="65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adjectives</a:t>
            </a:r>
            <a:endParaRPr sz="2500">
              <a:latin typeface="Tahoma"/>
              <a:cs typeface="Tahoma"/>
            </a:endParaRPr>
          </a:p>
          <a:p>
            <a:pPr marL="356870" indent="-344170">
              <a:lnSpc>
                <a:spcPts val="2940"/>
              </a:lnSpc>
              <a:buSzPct val="96000"/>
              <a:buFont typeface="Wingdings"/>
              <a:buChar char=""/>
              <a:tabLst>
                <a:tab pos="357505" algn="l"/>
              </a:tabLst>
            </a:pPr>
            <a:r>
              <a:rPr sz="2500" i="1" spc="-60" dirty="0">
                <a:latin typeface="Tahoma"/>
                <a:cs typeface="Tahoma"/>
              </a:rPr>
              <a:t>Examples from Antworth</a:t>
            </a:r>
            <a:r>
              <a:rPr sz="2500" i="1" spc="10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(1990)</a:t>
            </a:r>
            <a:endParaRPr sz="25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3608" y="2654808"/>
          <a:ext cx="8763000" cy="1565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/>
                <a:gridCol w="3429000"/>
              </a:tblGrid>
              <a:tr h="40068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i="1" spc="-50" dirty="0">
                          <a:latin typeface="Tahoma"/>
                          <a:cs typeface="Tahoma"/>
                        </a:rPr>
                        <a:t>big, </a:t>
                      </a:r>
                      <a:r>
                        <a:rPr sz="1900" i="1" spc="-90" dirty="0">
                          <a:latin typeface="Tahoma"/>
                          <a:cs typeface="Tahoma"/>
                        </a:rPr>
                        <a:t>bigger,</a:t>
                      </a:r>
                      <a:r>
                        <a:rPr sz="1900" i="1" spc="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00" i="1" spc="-60" dirty="0">
                          <a:latin typeface="Tahoma"/>
                          <a:cs typeface="Tahoma"/>
                        </a:rPr>
                        <a:t>biggest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9050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i="1" spc="-45" dirty="0">
                          <a:latin typeface="Tahoma"/>
                          <a:cs typeface="Tahoma"/>
                        </a:rPr>
                        <a:t>cool, </a:t>
                      </a:r>
                      <a:r>
                        <a:rPr sz="1900" i="1" spc="-85" dirty="0">
                          <a:latin typeface="Tahoma"/>
                          <a:cs typeface="Tahoma"/>
                        </a:rPr>
                        <a:t>cooler, </a:t>
                      </a:r>
                      <a:r>
                        <a:rPr sz="1900" i="1" spc="-50" dirty="0">
                          <a:latin typeface="Tahoma"/>
                          <a:cs typeface="Tahoma"/>
                        </a:rPr>
                        <a:t>coolest,</a:t>
                      </a:r>
                      <a:r>
                        <a:rPr sz="1900" i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00" i="1" spc="-45" dirty="0">
                          <a:latin typeface="Tahoma"/>
                          <a:cs typeface="Tahoma"/>
                        </a:rPr>
                        <a:t>coolly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i="1" spc="-90" dirty="0">
                          <a:latin typeface="Tahoma"/>
                          <a:cs typeface="Tahoma"/>
                        </a:rPr>
                        <a:t>happy, </a:t>
                      </a:r>
                      <a:r>
                        <a:rPr sz="1900" i="1" spc="-85" dirty="0">
                          <a:latin typeface="Tahoma"/>
                          <a:cs typeface="Tahoma"/>
                        </a:rPr>
                        <a:t>happier, </a:t>
                      </a:r>
                      <a:r>
                        <a:rPr sz="1900" i="1" spc="-55" dirty="0">
                          <a:latin typeface="Tahoma"/>
                          <a:cs typeface="Tahoma"/>
                        </a:rPr>
                        <a:t>happiest,</a:t>
                      </a:r>
                      <a:r>
                        <a:rPr sz="1900" i="1" spc="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00" i="1" spc="-55" dirty="0">
                          <a:latin typeface="Tahoma"/>
                          <a:cs typeface="Tahoma"/>
                        </a:rPr>
                        <a:t>happily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905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FFFF6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i="1" spc="-55" dirty="0">
                          <a:latin typeface="Tahoma"/>
                          <a:cs typeface="Tahoma"/>
                        </a:rPr>
                        <a:t>red, </a:t>
                      </a:r>
                      <a:r>
                        <a:rPr sz="1900" i="1" spc="-90" dirty="0">
                          <a:latin typeface="Tahoma"/>
                          <a:cs typeface="Tahoma"/>
                        </a:rPr>
                        <a:t>redder,</a:t>
                      </a:r>
                      <a:r>
                        <a:rPr sz="1900" i="1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00" i="1" spc="-60" dirty="0">
                          <a:latin typeface="Tahoma"/>
                          <a:cs typeface="Tahoma"/>
                        </a:rPr>
                        <a:t>reddest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i="1" spc="-80" dirty="0">
                          <a:latin typeface="Tahoma"/>
                          <a:cs typeface="Tahoma"/>
                        </a:rPr>
                        <a:t>unhappy, unhappier, </a:t>
                      </a:r>
                      <a:r>
                        <a:rPr sz="1900" i="1" spc="-55" dirty="0">
                          <a:latin typeface="Tahoma"/>
                          <a:cs typeface="Tahoma"/>
                        </a:rPr>
                        <a:t>unhappiest,</a:t>
                      </a:r>
                      <a:r>
                        <a:rPr sz="1900" i="1" spc="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00" i="1" spc="-55" dirty="0">
                          <a:latin typeface="Tahoma"/>
                          <a:cs typeface="Tahoma"/>
                        </a:rPr>
                        <a:t>unhappily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905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i="1" spc="-50" dirty="0">
                          <a:latin typeface="Tahoma"/>
                          <a:cs typeface="Tahoma"/>
                        </a:rPr>
                        <a:t>real, </a:t>
                      </a:r>
                      <a:r>
                        <a:rPr sz="1900" i="1" spc="-55" dirty="0">
                          <a:latin typeface="Tahoma"/>
                          <a:cs typeface="Tahoma"/>
                        </a:rPr>
                        <a:t>unreal,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00" i="1" spc="-50" dirty="0">
                          <a:latin typeface="Tahoma"/>
                          <a:cs typeface="Tahoma"/>
                        </a:rPr>
                        <a:t>really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i="1" spc="-90" dirty="0">
                          <a:latin typeface="Tahoma"/>
                          <a:cs typeface="Tahoma"/>
                        </a:rPr>
                        <a:t>clear, </a:t>
                      </a:r>
                      <a:r>
                        <a:rPr sz="1900" i="1" spc="-80" dirty="0">
                          <a:latin typeface="Tahoma"/>
                          <a:cs typeface="Tahoma"/>
                        </a:rPr>
                        <a:t>clearer, </a:t>
                      </a:r>
                      <a:r>
                        <a:rPr sz="1900" i="1" spc="-50" dirty="0">
                          <a:latin typeface="Tahoma"/>
                          <a:cs typeface="Tahoma"/>
                        </a:rPr>
                        <a:t>clearest, </a:t>
                      </a:r>
                      <a:r>
                        <a:rPr sz="1900" i="1" spc="-70" dirty="0">
                          <a:latin typeface="Tahoma"/>
                          <a:cs typeface="Tahoma"/>
                        </a:rPr>
                        <a:t>clearly, </a:t>
                      </a:r>
                      <a:r>
                        <a:rPr sz="1900" i="1" spc="-80" dirty="0">
                          <a:latin typeface="Tahoma"/>
                          <a:cs typeface="Tahoma"/>
                        </a:rPr>
                        <a:t>unclear,</a:t>
                      </a:r>
                      <a:r>
                        <a:rPr sz="1900" i="1" spc="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00" i="1" spc="-50" dirty="0">
                          <a:latin typeface="Tahoma"/>
                          <a:cs typeface="Tahoma"/>
                        </a:rPr>
                        <a:t>unclearly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905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28575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28575">
                      <a:solidFill>
                        <a:srgbClr val="9595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62000" y="4343400"/>
            <a:ext cx="8610600" cy="1310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332" y="5668776"/>
            <a:ext cx="6675120" cy="11264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19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004CBF"/>
                </a:solidFill>
                <a:latin typeface="Tahoma"/>
                <a:cs typeface="Tahoma"/>
              </a:rPr>
              <a:t>While this will recognize most of the </a:t>
            </a:r>
            <a:r>
              <a:rPr sz="2400" spc="-10" dirty="0">
                <a:solidFill>
                  <a:srgbClr val="004CBF"/>
                </a:solidFill>
                <a:latin typeface="Tahoma"/>
                <a:cs typeface="Tahoma"/>
              </a:rPr>
              <a:t>adjectives,  </a:t>
            </a:r>
            <a:r>
              <a:rPr sz="2400" dirty="0">
                <a:solidFill>
                  <a:srgbClr val="004CBF"/>
                </a:solidFill>
                <a:latin typeface="Tahoma"/>
                <a:cs typeface="Tahoma"/>
              </a:rPr>
              <a:t>it </a:t>
            </a:r>
            <a:r>
              <a:rPr sz="2400" spc="-5" dirty="0">
                <a:solidFill>
                  <a:srgbClr val="004CBF"/>
                </a:solidFill>
                <a:latin typeface="Tahoma"/>
                <a:cs typeface="Tahoma"/>
              </a:rPr>
              <a:t>will also recognize </a:t>
            </a:r>
            <a:r>
              <a:rPr sz="2400" spc="-10" dirty="0">
                <a:solidFill>
                  <a:srgbClr val="004CBF"/>
                </a:solidFill>
                <a:latin typeface="Tahoma"/>
                <a:cs typeface="Tahoma"/>
              </a:rPr>
              <a:t>ungrammatical forms </a:t>
            </a:r>
            <a:r>
              <a:rPr sz="2400" spc="-5" dirty="0">
                <a:solidFill>
                  <a:srgbClr val="004CBF"/>
                </a:solidFill>
                <a:latin typeface="Tahoma"/>
                <a:cs typeface="Tahoma"/>
              </a:rPr>
              <a:t>like: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500" i="1" spc="-50" dirty="0">
                <a:solidFill>
                  <a:srgbClr val="FF0000"/>
                </a:solidFill>
                <a:latin typeface="Tahoma"/>
                <a:cs typeface="Tahoma"/>
              </a:rPr>
              <a:t>unbig, </a:t>
            </a:r>
            <a:r>
              <a:rPr sz="2500" i="1" spc="-80" dirty="0">
                <a:solidFill>
                  <a:srgbClr val="FF0000"/>
                </a:solidFill>
                <a:latin typeface="Tahoma"/>
                <a:cs typeface="Tahoma"/>
              </a:rPr>
              <a:t>redly,</a:t>
            </a:r>
            <a:r>
              <a:rPr sz="2500" i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500" i="1" spc="-45" dirty="0">
                <a:solidFill>
                  <a:srgbClr val="FF0000"/>
                </a:solidFill>
                <a:latin typeface="Tahoma"/>
                <a:cs typeface="Tahoma"/>
              </a:rPr>
              <a:t>realest</a:t>
            </a:r>
            <a:r>
              <a:rPr sz="2400" spc="-45" dirty="0">
                <a:solidFill>
                  <a:srgbClr val="004CBF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6578"/>
            <a:ext cx="590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9/11/2011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3120" y="7116578"/>
            <a:ext cx="7378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Speech</a:t>
            </a:r>
            <a:r>
              <a:rPr sz="1000" b="1" spc="-7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859" y="7116578"/>
            <a:ext cx="1670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solidFill>
                  <a:srgbClr val="969696"/>
                </a:solidFill>
                <a:latin typeface="Arial"/>
                <a:cs typeface="Arial"/>
              </a:rPr>
              <a:t>2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02412"/>
            <a:ext cx="7204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Parsing/Generation </a:t>
            </a:r>
            <a:r>
              <a:rPr sz="3600" dirty="0">
                <a:latin typeface="Arial"/>
                <a:cs typeface="Arial"/>
              </a:rPr>
              <a:t>vs.</a:t>
            </a:r>
            <a:r>
              <a:rPr sz="3600" spc="5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Recognition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654557"/>
            <a:ext cx="8069580" cy="364362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82550" indent="-34417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25" dirty="0">
                <a:latin typeface="Arial"/>
                <a:cs typeface="Arial"/>
              </a:rPr>
              <a:t>We </a:t>
            </a:r>
            <a:r>
              <a:rPr sz="2800" i="1" dirty="0">
                <a:latin typeface="Arial"/>
                <a:cs typeface="Arial"/>
              </a:rPr>
              <a:t>can now run strings through these</a:t>
            </a:r>
            <a:r>
              <a:rPr sz="2800" i="1" spc="-204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machines  </a:t>
            </a:r>
            <a:r>
              <a:rPr sz="2800" i="1" spc="0" dirty="0">
                <a:latin typeface="Arial"/>
                <a:cs typeface="Arial"/>
              </a:rPr>
              <a:t>to </a:t>
            </a:r>
            <a:r>
              <a:rPr sz="2800" i="1" spc="-10" dirty="0">
                <a:latin typeface="Arial"/>
                <a:cs typeface="Arial"/>
              </a:rPr>
              <a:t>recognize </a:t>
            </a:r>
            <a:r>
              <a:rPr sz="2800" i="1" dirty="0">
                <a:latin typeface="Arial"/>
                <a:cs typeface="Arial"/>
              </a:rPr>
              <a:t>strings in the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dirty="0">
                <a:latin typeface="Arial"/>
                <a:cs typeface="Arial"/>
              </a:rPr>
              <a:t>But recognition is usually not quite </a:t>
            </a:r>
            <a:r>
              <a:rPr sz="2800" i="1" spc="-5" dirty="0">
                <a:latin typeface="Arial"/>
                <a:cs typeface="Arial"/>
              </a:rPr>
              <a:t>what we</a:t>
            </a:r>
            <a:r>
              <a:rPr sz="2800" i="1" spc="-10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need</a:t>
            </a:r>
            <a:endParaRPr sz="2800">
              <a:latin typeface="Arial"/>
              <a:cs typeface="Arial"/>
            </a:endParaRPr>
          </a:p>
          <a:p>
            <a:pPr marL="756285" marR="142875" lvl="1" indent="-286385">
              <a:lnSpc>
                <a:spcPts val="2590"/>
              </a:lnSpc>
              <a:spcBef>
                <a:spcPts val="635"/>
              </a:spcBef>
              <a:buFont typeface="Arial"/>
              <a:buChar char="•"/>
              <a:tabLst>
                <a:tab pos="756285" algn="l"/>
                <a:tab pos="756920" algn="l"/>
                <a:tab pos="2938145" algn="l"/>
              </a:tabLst>
            </a:pPr>
            <a:r>
              <a:rPr sz="2400" i="1" dirty="0">
                <a:latin typeface="Arial"/>
                <a:cs typeface="Arial"/>
              </a:rPr>
              <a:t>Often </a:t>
            </a:r>
            <a:r>
              <a:rPr sz="2400" i="1" spc="-5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find </a:t>
            </a:r>
            <a:r>
              <a:rPr sz="2400" i="1" spc="-10" dirty="0">
                <a:latin typeface="Arial"/>
                <a:cs typeface="Arial"/>
              </a:rPr>
              <a:t>some </a:t>
            </a:r>
            <a:r>
              <a:rPr sz="2400" i="1" spc="-5" dirty="0">
                <a:latin typeface="Arial"/>
                <a:cs typeface="Arial"/>
              </a:rPr>
              <a:t>string in the language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10" dirty="0">
                <a:latin typeface="Arial"/>
                <a:cs typeface="Arial"/>
              </a:rPr>
              <a:t>might  </a:t>
            </a:r>
            <a:r>
              <a:rPr sz="2400" i="1" spc="-5" dirty="0">
                <a:latin typeface="Arial"/>
                <a:cs typeface="Arial"/>
              </a:rPr>
              <a:t>like </a:t>
            </a:r>
            <a:r>
              <a:rPr sz="2400" i="1" dirty="0">
                <a:latin typeface="Arial"/>
                <a:cs typeface="Arial"/>
              </a:rPr>
              <a:t>to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assign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	structure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it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parsing</a:t>
            </a:r>
            <a:r>
              <a:rPr sz="2400" i="1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6285" marR="247650" lvl="1" indent="-286385">
              <a:lnSpc>
                <a:spcPts val="259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dirty="0">
                <a:latin typeface="Arial"/>
                <a:cs typeface="Arial"/>
              </a:rPr>
              <a:t>Or we </a:t>
            </a:r>
            <a:r>
              <a:rPr sz="2400" i="1" spc="-10" dirty="0">
                <a:latin typeface="Arial"/>
                <a:cs typeface="Arial"/>
              </a:rPr>
              <a:t>might </a:t>
            </a:r>
            <a:r>
              <a:rPr sz="2400" i="1" spc="-5" dirty="0">
                <a:latin typeface="Arial"/>
                <a:cs typeface="Arial"/>
              </a:rPr>
              <a:t>have </a:t>
            </a:r>
            <a:r>
              <a:rPr sz="2400" i="1" spc="-10" dirty="0">
                <a:latin typeface="Arial"/>
                <a:cs typeface="Arial"/>
              </a:rPr>
              <a:t>some </a:t>
            </a:r>
            <a:r>
              <a:rPr sz="2400" i="1" spc="-5" dirty="0">
                <a:latin typeface="Arial"/>
                <a:cs typeface="Arial"/>
              </a:rPr>
              <a:t>structure and </a:t>
            </a:r>
            <a:r>
              <a:rPr sz="2400" i="1" dirty="0">
                <a:latin typeface="Arial"/>
                <a:cs typeface="Arial"/>
              </a:rPr>
              <a:t>we want to  </a:t>
            </a:r>
            <a:r>
              <a:rPr sz="2400" i="1" spc="-5" dirty="0">
                <a:latin typeface="Arial"/>
                <a:cs typeface="Arial"/>
              </a:rPr>
              <a:t>produce a surface form </a:t>
            </a:r>
            <a:r>
              <a:rPr sz="2400" i="1" dirty="0">
                <a:latin typeface="Arial"/>
                <a:cs typeface="Arial"/>
              </a:rPr>
              <a:t>for </a:t>
            </a:r>
            <a:r>
              <a:rPr sz="2400" i="1" spc="-5" dirty="0">
                <a:latin typeface="Arial"/>
                <a:cs typeface="Arial"/>
              </a:rPr>
              <a:t>it</a:t>
            </a:r>
            <a:r>
              <a:rPr sz="2400" i="1" spc="5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production/generation</a:t>
            </a:r>
            <a:r>
              <a:rPr sz="2400" i="1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From “</a:t>
            </a:r>
            <a:r>
              <a:rPr sz="2400" i="1" spc="-5" dirty="0">
                <a:solidFill>
                  <a:srgbClr val="A50020"/>
                </a:solidFill>
                <a:latin typeface="Arial"/>
                <a:cs typeface="Arial"/>
              </a:rPr>
              <a:t>cats”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“</a:t>
            </a:r>
            <a:r>
              <a:rPr sz="2400" i="1" spc="-5" dirty="0">
                <a:solidFill>
                  <a:srgbClr val="A50020"/>
                </a:solidFill>
                <a:latin typeface="Arial"/>
                <a:cs typeface="Arial"/>
              </a:rPr>
              <a:t>cat </a:t>
            </a:r>
            <a:r>
              <a:rPr sz="2400" i="1" spc="-10" dirty="0">
                <a:solidFill>
                  <a:srgbClr val="A50020"/>
                </a:solidFill>
                <a:latin typeface="Arial"/>
                <a:cs typeface="Arial"/>
              </a:rPr>
              <a:t>+N</a:t>
            </a:r>
            <a:r>
              <a:rPr sz="2400" i="1" spc="-5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A50020"/>
                </a:solidFill>
                <a:latin typeface="Arial"/>
                <a:cs typeface="Arial"/>
              </a:rPr>
              <a:t>+PL”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414263" y="7145678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155641"/>
            <a:ext cx="8176895" cy="40697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6870" marR="5080" indent="-344170">
              <a:lnSpc>
                <a:spcPts val="2880"/>
              </a:lnSpc>
              <a:spcBef>
                <a:spcPts val="330"/>
              </a:spcBef>
              <a:buSzPct val="96000"/>
              <a:buFont typeface="Tahoma"/>
              <a:buChar char="•"/>
              <a:tabLst>
                <a:tab pos="356870" algn="l"/>
                <a:tab pos="357505" algn="l"/>
              </a:tabLst>
            </a:pPr>
            <a:r>
              <a:rPr sz="2500" b="1" i="1" spc="-65" dirty="0">
                <a:solidFill>
                  <a:srgbClr val="FF0000"/>
                </a:solidFill>
                <a:latin typeface="Tahoma"/>
                <a:cs typeface="Tahoma"/>
              </a:rPr>
              <a:t>Morphology </a:t>
            </a:r>
            <a:r>
              <a:rPr sz="2500" i="1" spc="-35" dirty="0">
                <a:latin typeface="Tahoma"/>
                <a:cs typeface="Tahoma"/>
              </a:rPr>
              <a:t>is </a:t>
            </a:r>
            <a:r>
              <a:rPr sz="2500" i="1" spc="-55" dirty="0">
                <a:latin typeface="Tahoma"/>
                <a:cs typeface="Tahoma"/>
              </a:rPr>
              <a:t>the study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55" dirty="0">
                <a:latin typeface="Tahoma"/>
                <a:cs typeface="Tahoma"/>
              </a:rPr>
              <a:t>the </a:t>
            </a:r>
            <a:r>
              <a:rPr sz="2500" i="1" spc="-70" dirty="0">
                <a:latin typeface="Tahoma"/>
                <a:cs typeface="Tahoma"/>
              </a:rPr>
              <a:t>way </a:t>
            </a:r>
            <a:r>
              <a:rPr sz="2500" i="1" spc="-60" dirty="0">
                <a:latin typeface="Tahoma"/>
                <a:cs typeface="Tahoma"/>
              </a:rPr>
              <a:t>words </a:t>
            </a:r>
            <a:r>
              <a:rPr sz="2500" i="1" spc="-55" dirty="0">
                <a:latin typeface="Tahoma"/>
                <a:cs typeface="Tahoma"/>
              </a:rPr>
              <a:t>are </a:t>
            </a:r>
            <a:r>
              <a:rPr sz="2500" i="1" spc="-45" dirty="0">
                <a:latin typeface="Tahoma"/>
                <a:cs typeface="Tahoma"/>
              </a:rPr>
              <a:t>built </a:t>
            </a:r>
            <a:r>
              <a:rPr sz="2500" i="1" spc="-60" dirty="0">
                <a:latin typeface="Tahoma"/>
                <a:cs typeface="Tahoma"/>
              </a:rPr>
              <a:t>from  </a:t>
            </a:r>
            <a:r>
              <a:rPr sz="2500" i="1" spc="-50" dirty="0">
                <a:latin typeface="Tahoma"/>
                <a:cs typeface="Tahoma"/>
              </a:rPr>
              <a:t>smaller units called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morphemes</a:t>
            </a:r>
            <a:endParaRPr sz="2500">
              <a:latin typeface="Tahoma"/>
              <a:cs typeface="Tahoma"/>
            </a:endParaRPr>
          </a:p>
          <a:p>
            <a:pPr marL="756285" marR="677545" lvl="1" indent="-286385">
              <a:lnSpc>
                <a:spcPts val="2880"/>
              </a:lnSpc>
              <a:spcBef>
                <a:spcPts val="575"/>
              </a:spcBef>
              <a:buSzPct val="96000"/>
              <a:buFont typeface="Wingdings"/>
              <a:buChar char=""/>
              <a:tabLst>
                <a:tab pos="756285" algn="l"/>
              </a:tabLst>
            </a:pPr>
            <a:r>
              <a:rPr sz="2500" i="1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 </a:t>
            </a:r>
            <a:r>
              <a:rPr sz="2500" i="1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morpheme</a:t>
            </a:r>
            <a:r>
              <a:rPr sz="2500" i="1" spc="-65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is </a:t>
            </a:r>
            <a:r>
              <a:rPr sz="2500" i="1" spc="-55" dirty="0">
                <a:latin typeface="Tahoma"/>
                <a:cs typeface="Tahoma"/>
              </a:rPr>
              <a:t>a minimal meaning-bearing </a:t>
            </a:r>
            <a:r>
              <a:rPr sz="2500" i="1" spc="-45" dirty="0">
                <a:latin typeface="Tahoma"/>
                <a:cs typeface="Tahoma"/>
              </a:rPr>
              <a:t>unit </a:t>
            </a:r>
            <a:r>
              <a:rPr sz="2500" i="1" spc="-40" dirty="0">
                <a:latin typeface="Tahoma"/>
                <a:cs typeface="Tahoma"/>
              </a:rPr>
              <a:t>in  </a:t>
            </a:r>
            <a:r>
              <a:rPr sz="2500" i="1" spc="-55" dirty="0">
                <a:latin typeface="Tahoma"/>
                <a:cs typeface="Tahoma"/>
              </a:rPr>
              <a:t>language.</a:t>
            </a:r>
            <a:endParaRPr sz="2500">
              <a:latin typeface="Tahoma"/>
              <a:cs typeface="Tahoma"/>
            </a:endParaRPr>
          </a:p>
          <a:p>
            <a:pPr marL="756285" marR="295275" lvl="1" indent="-286385">
              <a:lnSpc>
                <a:spcPts val="2880"/>
              </a:lnSpc>
              <a:spcBef>
                <a:spcPts val="580"/>
              </a:spcBef>
              <a:buSzPct val="96000"/>
              <a:buFont typeface="Wingdings"/>
              <a:buChar char=""/>
              <a:tabLst>
                <a:tab pos="756920" algn="l"/>
              </a:tabLst>
            </a:pPr>
            <a:r>
              <a:rPr sz="2500" i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sz="2500" i="1" spc="-55" dirty="0">
                <a:latin typeface="Tahoma"/>
                <a:cs typeface="Tahoma"/>
              </a:rPr>
              <a:t> the </a:t>
            </a:r>
            <a:r>
              <a:rPr sz="2500" i="1" spc="-65" dirty="0">
                <a:latin typeface="Tahoma"/>
                <a:cs typeface="Tahoma"/>
              </a:rPr>
              <a:t>word </a:t>
            </a:r>
            <a:r>
              <a:rPr sz="2500" i="1" spc="-70" dirty="0">
                <a:solidFill>
                  <a:srgbClr val="0065FF"/>
                </a:solidFill>
                <a:latin typeface="Tahoma"/>
                <a:cs typeface="Tahoma"/>
              </a:rPr>
              <a:t>DOG </a:t>
            </a:r>
            <a:r>
              <a:rPr sz="2500" i="1" spc="-60" dirty="0">
                <a:latin typeface="Tahoma"/>
                <a:cs typeface="Tahoma"/>
              </a:rPr>
              <a:t>has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45" dirty="0">
                <a:latin typeface="Tahoma"/>
                <a:cs typeface="Tahoma"/>
              </a:rPr>
              <a:t>single </a:t>
            </a:r>
            <a:r>
              <a:rPr sz="2500" i="1" spc="-60" dirty="0">
                <a:latin typeface="Tahoma"/>
                <a:cs typeface="Tahoma"/>
              </a:rPr>
              <a:t>morpheme; </a:t>
            </a:r>
            <a:r>
              <a:rPr sz="2500" i="1" spc="-55" dirty="0">
                <a:latin typeface="Tahoma"/>
                <a:cs typeface="Tahoma"/>
              </a:rPr>
              <a:t>the  </a:t>
            </a:r>
            <a:r>
              <a:rPr sz="2500" i="1" spc="-65" dirty="0">
                <a:latin typeface="Tahoma"/>
                <a:cs typeface="Tahoma"/>
              </a:rPr>
              <a:t>word </a:t>
            </a:r>
            <a:r>
              <a:rPr sz="2500" i="1" spc="-65" dirty="0">
                <a:solidFill>
                  <a:srgbClr val="0065FF"/>
                </a:solidFill>
                <a:latin typeface="Tahoma"/>
                <a:cs typeface="Tahoma"/>
              </a:rPr>
              <a:t>CATS </a:t>
            </a:r>
            <a:r>
              <a:rPr sz="2500" i="1" spc="-60" dirty="0">
                <a:latin typeface="Tahoma"/>
                <a:cs typeface="Tahoma"/>
              </a:rPr>
              <a:t>has two: </a:t>
            </a:r>
            <a:r>
              <a:rPr sz="2500" i="1" spc="-50" dirty="0">
                <a:latin typeface="Tahoma"/>
                <a:cs typeface="Tahoma"/>
              </a:rPr>
              <a:t>(1) </a:t>
            </a:r>
            <a:r>
              <a:rPr sz="2500" i="1" spc="-65" dirty="0">
                <a:solidFill>
                  <a:srgbClr val="0065FF"/>
                </a:solidFill>
                <a:latin typeface="Tahoma"/>
                <a:cs typeface="Tahoma"/>
              </a:rPr>
              <a:t>CAT</a:t>
            </a:r>
            <a:r>
              <a:rPr sz="2500" i="1" spc="-65" dirty="0">
                <a:latin typeface="Tahoma"/>
                <a:cs typeface="Tahoma"/>
              </a:rPr>
              <a:t>and </a:t>
            </a:r>
            <a:r>
              <a:rPr sz="2500" i="1" spc="-50" dirty="0">
                <a:latin typeface="Tahoma"/>
                <a:cs typeface="Tahoma"/>
              </a:rPr>
              <a:t>(2)</a:t>
            </a:r>
            <a:r>
              <a:rPr sz="2500" i="1" spc="19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–</a:t>
            </a:r>
            <a:r>
              <a:rPr sz="2500" i="1" spc="-60" dirty="0">
                <a:solidFill>
                  <a:srgbClr val="0065FF"/>
                </a:solidFill>
                <a:latin typeface="Tahoma"/>
                <a:cs typeface="Tahoma"/>
              </a:rPr>
              <a:t>S</a:t>
            </a:r>
            <a:endParaRPr sz="25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380"/>
              </a:spcBef>
              <a:buSzPct val="96000"/>
              <a:buFont typeface="Wingdings"/>
              <a:buChar char=""/>
              <a:tabLst>
                <a:tab pos="357505" algn="l"/>
              </a:tabLst>
            </a:pPr>
            <a:r>
              <a:rPr sz="2500" i="1" u="heavy" spc="-55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Tahoma"/>
                <a:cs typeface="Tahoma"/>
              </a:rPr>
              <a:t>There are </a:t>
            </a:r>
            <a:r>
              <a:rPr sz="2500" i="1" u="heavy" spc="-65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Tahoma"/>
                <a:cs typeface="Tahoma"/>
              </a:rPr>
              <a:t>two </a:t>
            </a:r>
            <a:r>
              <a:rPr sz="2500" i="1" u="heavy" spc="-50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Tahoma"/>
                <a:cs typeface="Tahoma"/>
              </a:rPr>
              <a:t>classes of </a:t>
            </a:r>
            <a:r>
              <a:rPr sz="2500" i="1" u="heavy" spc="-60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Tahoma"/>
                <a:cs typeface="Tahoma"/>
              </a:rPr>
              <a:t>morphemes:</a:t>
            </a:r>
            <a:r>
              <a:rPr sz="2500" i="1" spc="-60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stems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130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affixes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455"/>
              </a:spcBef>
              <a:buSzPct val="96000"/>
              <a:buFont typeface="Tahoma"/>
              <a:buChar char="•"/>
              <a:tabLst>
                <a:tab pos="356870" algn="l"/>
                <a:tab pos="357505" algn="l"/>
              </a:tabLst>
            </a:pPr>
            <a:r>
              <a:rPr sz="2500" i="1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Stems</a:t>
            </a:r>
            <a:r>
              <a:rPr sz="2500" i="1" spc="-60" dirty="0">
                <a:latin typeface="Tahoma"/>
                <a:cs typeface="Tahoma"/>
              </a:rPr>
              <a:t> </a:t>
            </a:r>
            <a:r>
              <a:rPr sz="2500" i="1" spc="-45" dirty="0">
                <a:latin typeface="Tahoma"/>
                <a:cs typeface="Tahoma"/>
              </a:rPr>
              <a:t>-- </a:t>
            </a:r>
            <a:r>
              <a:rPr sz="2500" i="1" spc="-55" dirty="0">
                <a:latin typeface="Tahoma"/>
                <a:cs typeface="Tahoma"/>
              </a:rPr>
              <a:t>are the </a:t>
            </a:r>
            <a:r>
              <a:rPr sz="2500" i="1" spc="-60" dirty="0">
                <a:latin typeface="Tahoma"/>
                <a:cs typeface="Tahoma"/>
              </a:rPr>
              <a:t>main </a:t>
            </a:r>
            <a:r>
              <a:rPr sz="2500" i="1" spc="-65" dirty="0">
                <a:latin typeface="Tahoma"/>
                <a:cs typeface="Tahoma"/>
              </a:rPr>
              <a:t>morphemes </a:t>
            </a:r>
            <a:r>
              <a:rPr sz="2500" i="1" spc="-50" dirty="0">
                <a:latin typeface="Tahoma"/>
                <a:cs typeface="Tahoma"/>
              </a:rPr>
              <a:t>of</a:t>
            </a:r>
            <a:r>
              <a:rPr sz="2500" i="1" spc="105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words.</a:t>
            </a:r>
            <a:endParaRPr sz="2500">
              <a:latin typeface="Tahoma"/>
              <a:cs typeface="Tahoma"/>
            </a:endParaRPr>
          </a:p>
          <a:p>
            <a:pPr marL="356870" marR="278765" indent="-344170">
              <a:lnSpc>
                <a:spcPts val="2880"/>
              </a:lnSpc>
              <a:spcBef>
                <a:spcPts val="650"/>
              </a:spcBef>
              <a:buSzPct val="96000"/>
              <a:buFont typeface="Tahoma"/>
              <a:buChar char="•"/>
              <a:tabLst>
                <a:tab pos="356870" algn="l"/>
                <a:tab pos="357505" algn="l"/>
              </a:tabLst>
            </a:pPr>
            <a:r>
              <a:rPr sz="2500" i="1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Affixes</a:t>
            </a:r>
            <a:r>
              <a:rPr sz="2500" i="1" spc="-45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– </a:t>
            </a:r>
            <a:r>
              <a:rPr sz="2500" i="1" spc="-65" dirty="0">
                <a:latin typeface="Tahoma"/>
                <a:cs typeface="Tahoma"/>
              </a:rPr>
              <a:t>add </a:t>
            </a:r>
            <a:r>
              <a:rPr sz="2500" i="1" spc="-55" dirty="0">
                <a:latin typeface="Tahoma"/>
                <a:cs typeface="Tahoma"/>
              </a:rPr>
              <a:t>additional </a:t>
            </a:r>
            <a:r>
              <a:rPr sz="2500" i="1" spc="-60" dirty="0">
                <a:latin typeface="Tahoma"/>
                <a:cs typeface="Tahoma"/>
              </a:rPr>
              <a:t>meaning </a:t>
            </a:r>
            <a:r>
              <a:rPr sz="2500" i="1" spc="-55" dirty="0">
                <a:latin typeface="Tahoma"/>
                <a:cs typeface="Tahoma"/>
              </a:rPr>
              <a:t>to the stems to modify  </a:t>
            </a:r>
            <a:r>
              <a:rPr sz="2500" i="1" spc="-45" dirty="0">
                <a:latin typeface="Tahoma"/>
                <a:cs typeface="Tahoma"/>
              </a:rPr>
              <a:t>their </a:t>
            </a:r>
            <a:r>
              <a:rPr sz="2500" i="1" spc="-60" dirty="0">
                <a:latin typeface="Tahoma"/>
                <a:cs typeface="Tahoma"/>
              </a:rPr>
              <a:t>meanings and grammatical</a:t>
            </a:r>
            <a:r>
              <a:rPr sz="2500" i="1" spc="65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functions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6859" y="7116578"/>
            <a:ext cx="1670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solidFill>
                  <a:srgbClr val="969696"/>
                </a:solidFill>
                <a:latin typeface="Arial"/>
                <a:cs typeface="Arial"/>
              </a:rPr>
              <a:t>2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38385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Finite-State</a:t>
            </a:r>
            <a:r>
              <a:rPr spc="-95" dirty="0"/>
              <a:t> </a:t>
            </a:r>
            <a:r>
              <a:rPr spc="-5" dirty="0"/>
              <a:t>Transducers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76021"/>
            <a:ext cx="8890000" cy="24396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transducer </a:t>
            </a:r>
            <a:r>
              <a:rPr sz="2400" spc="-10" dirty="0">
                <a:latin typeface="Tahoma"/>
                <a:cs typeface="Tahoma"/>
              </a:rPr>
              <a:t>maps </a:t>
            </a:r>
            <a:r>
              <a:rPr sz="2400" spc="-5" dirty="0">
                <a:latin typeface="Tahoma"/>
                <a:cs typeface="Tahoma"/>
              </a:rPr>
              <a:t>between one </a:t>
            </a:r>
            <a:r>
              <a:rPr sz="2400" spc="-10" dirty="0">
                <a:latin typeface="Tahoma"/>
                <a:cs typeface="Tahoma"/>
              </a:rPr>
              <a:t>representation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another.</a:t>
            </a:r>
            <a:endParaRPr sz="2400">
              <a:latin typeface="Tahoma"/>
              <a:cs typeface="Tahoma"/>
            </a:endParaRPr>
          </a:p>
          <a:p>
            <a:pPr marL="356870" marR="55372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solidFill>
                  <a:srgbClr val="0065FF"/>
                </a:solidFill>
                <a:latin typeface="Tahoma"/>
                <a:cs typeface="Tahoma"/>
              </a:rPr>
              <a:t>finite-state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transducer </a:t>
            </a:r>
            <a:r>
              <a:rPr sz="2400" spc="-5" dirty="0">
                <a:latin typeface="Tahoma"/>
                <a:cs typeface="Tahoma"/>
              </a:rPr>
              <a:t>(FST)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10" dirty="0">
                <a:latin typeface="Tahoma"/>
                <a:cs typeface="Tahoma"/>
              </a:rPr>
              <a:t>type </a:t>
            </a:r>
            <a:r>
              <a:rPr sz="2400" spc="-5" dirty="0">
                <a:latin typeface="Tahoma"/>
                <a:cs typeface="Tahoma"/>
              </a:rPr>
              <a:t>of finite </a:t>
            </a:r>
            <a:r>
              <a:rPr sz="2400" spc="-10" dirty="0">
                <a:latin typeface="Tahoma"/>
                <a:cs typeface="Tahoma"/>
              </a:rPr>
              <a:t>automaton  </a:t>
            </a:r>
            <a:r>
              <a:rPr sz="2400" spc="-5" dirty="0">
                <a:latin typeface="Tahoma"/>
                <a:cs typeface="Tahoma"/>
              </a:rPr>
              <a:t>which </a:t>
            </a:r>
            <a:r>
              <a:rPr sz="2400" spc="-10" dirty="0">
                <a:latin typeface="Tahoma"/>
                <a:cs typeface="Tahoma"/>
              </a:rPr>
              <a:t>maps </a:t>
            </a:r>
            <a:r>
              <a:rPr sz="2400" spc="-5" dirty="0">
                <a:latin typeface="Tahoma"/>
                <a:cs typeface="Tahoma"/>
              </a:rPr>
              <a:t>between </a:t>
            </a:r>
            <a:r>
              <a:rPr sz="2400" spc="-10" dirty="0">
                <a:latin typeface="Tahoma"/>
                <a:cs typeface="Tahoma"/>
              </a:rPr>
              <a:t>two </a:t>
            </a:r>
            <a:r>
              <a:rPr sz="2400" spc="-5" dirty="0">
                <a:latin typeface="Tahoma"/>
                <a:cs typeface="Tahoma"/>
              </a:rPr>
              <a:t>sets of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symbols.</a:t>
            </a:r>
            <a:endParaRPr sz="2400">
              <a:latin typeface="Tahoma"/>
              <a:cs typeface="Tahoma"/>
            </a:endParaRPr>
          </a:p>
          <a:p>
            <a:pPr marL="756285" marR="5080" lvl="1" indent="-286385">
              <a:lnSpc>
                <a:spcPts val="2880"/>
              </a:lnSpc>
              <a:spcBef>
                <a:spcPts val="675"/>
              </a:spcBef>
              <a:buSzPct val="96000"/>
              <a:buFont typeface="Wingdings"/>
              <a:buChar char=""/>
              <a:tabLst>
                <a:tab pos="756285" algn="l"/>
              </a:tabLst>
            </a:pPr>
            <a:r>
              <a:rPr sz="2500" i="1" spc="-60" dirty="0">
                <a:latin typeface="Tahoma"/>
                <a:cs typeface="Tahoma"/>
              </a:rPr>
              <a:t>An FST </a:t>
            </a:r>
            <a:r>
              <a:rPr sz="2500" i="1" spc="-35" dirty="0">
                <a:latin typeface="Tahoma"/>
                <a:cs typeface="Tahoma"/>
              </a:rPr>
              <a:t>is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60" dirty="0">
                <a:latin typeface="Tahoma"/>
                <a:cs typeface="Tahoma"/>
              </a:rPr>
              <a:t>two-tape </a:t>
            </a:r>
            <a:r>
              <a:rPr sz="2500" i="1" spc="-65" dirty="0">
                <a:latin typeface="Tahoma"/>
                <a:cs typeface="Tahoma"/>
              </a:rPr>
              <a:t>automaton </a:t>
            </a:r>
            <a:r>
              <a:rPr sz="2500" i="1" spc="-55" dirty="0">
                <a:latin typeface="Tahoma"/>
                <a:cs typeface="Tahoma"/>
              </a:rPr>
              <a:t>which recognizes or  generates</a:t>
            </a:r>
            <a:r>
              <a:rPr sz="2500" i="1" spc="-55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500" i="1" u="heavy" spc="-50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Tahoma"/>
                <a:cs typeface="Tahoma"/>
              </a:rPr>
              <a:t>pairs</a:t>
            </a:r>
            <a:r>
              <a:rPr sz="2500" i="1" spc="-50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45" dirty="0">
                <a:latin typeface="Tahoma"/>
                <a:cs typeface="Tahoma"/>
              </a:rPr>
              <a:t>strings</a:t>
            </a:r>
            <a:r>
              <a:rPr sz="2400" spc="-45" dirty="0">
                <a:latin typeface="Tahoma"/>
                <a:cs typeface="Tahoma"/>
              </a:rPr>
              <a:t>. </a:t>
            </a:r>
            <a:r>
              <a:rPr sz="2400" spc="-5" dirty="0">
                <a:latin typeface="Tahoma"/>
                <a:cs typeface="Tahoma"/>
              </a:rPr>
              <a:t>Thus we </a:t>
            </a:r>
            <a:r>
              <a:rPr sz="2400" spc="-1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label each </a:t>
            </a:r>
            <a:r>
              <a:rPr sz="2400" spc="-10" dirty="0">
                <a:latin typeface="Tahoma"/>
                <a:cs typeface="Tahoma"/>
              </a:rPr>
              <a:t>arc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 </a:t>
            </a:r>
            <a:r>
              <a:rPr sz="2400" spc="-10" dirty="0">
                <a:latin typeface="Tahoma"/>
                <a:cs typeface="Tahoma"/>
              </a:rPr>
              <a:t>finite-state </a:t>
            </a:r>
            <a:r>
              <a:rPr sz="2400" spc="-5" dirty="0">
                <a:latin typeface="Tahoma"/>
                <a:cs typeface="Tahoma"/>
              </a:rPr>
              <a:t>machine </a:t>
            </a:r>
            <a:r>
              <a:rPr sz="2400" spc="-10" dirty="0">
                <a:latin typeface="Tahoma"/>
                <a:cs typeface="Tahoma"/>
              </a:rPr>
              <a:t>with two </a:t>
            </a:r>
            <a:r>
              <a:rPr sz="2400" spc="-5" dirty="0">
                <a:latin typeface="Tahoma"/>
                <a:cs typeface="Tahoma"/>
              </a:rPr>
              <a:t>symbols, one for each</a:t>
            </a:r>
            <a:r>
              <a:rPr sz="2400" spc="1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tape.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810000"/>
            <a:ext cx="8610600" cy="1581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6578"/>
            <a:ext cx="590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9/11/2011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3120" y="7116578"/>
            <a:ext cx="7378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Speech</a:t>
            </a:r>
            <a:r>
              <a:rPr sz="1000" b="1" spc="-7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859" y="7116578"/>
            <a:ext cx="1670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solidFill>
                  <a:srgbClr val="969696"/>
                </a:solidFill>
                <a:latin typeface="Arial"/>
                <a:cs typeface="Arial"/>
              </a:rPr>
              <a:t>2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3904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Finite State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Transducers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169924"/>
            <a:ext cx="8533130" cy="258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The </a:t>
            </a:r>
            <a:r>
              <a:rPr sz="2400" i="1" spc="-10" dirty="0">
                <a:latin typeface="Arial"/>
                <a:cs typeface="Arial"/>
              </a:rPr>
              <a:t>simple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story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Add another</a:t>
            </a:r>
            <a:r>
              <a:rPr sz="2400" i="1" spc="-8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tape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Add extra </a:t>
            </a:r>
            <a:r>
              <a:rPr sz="2400" i="1" spc="-10" dirty="0">
                <a:latin typeface="Arial"/>
                <a:cs typeface="Arial"/>
              </a:rPr>
              <a:t>symbols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the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transitions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dirty="0">
                <a:latin typeface="Arial"/>
                <a:cs typeface="Arial"/>
              </a:rPr>
              <a:t>On </a:t>
            </a:r>
            <a:r>
              <a:rPr sz="2400" i="1" spc="-5" dirty="0">
                <a:latin typeface="Arial"/>
                <a:cs typeface="Arial"/>
              </a:rPr>
              <a:t>one tape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read </a:t>
            </a:r>
            <a:r>
              <a:rPr sz="2400" i="1" spc="-10" dirty="0">
                <a:latin typeface="Arial"/>
                <a:cs typeface="Arial"/>
              </a:rPr>
              <a:t>“</a:t>
            </a:r>
            <a:r>
              <a:rPr sz="2400" i="1" spc="-10" dirty="0">
                <a:solidFill>
                  <a:srgbClr val="A50020"/>
                </a:solidFill>
                <a:latin typeface="Arial"/>
                <a:cs typeface="Arial"/>
              </a:rPr>
              <a:t>cats</a:t>
            </a:r>
            <a:r>
              <a:rPr sz="2400" i="1" spc="-10" dirty="0">
                <a:latin typeface="Arial"/>
                <a:cs typeface="Arial"/>
              </a:rPr>
              <a:t>”, </a:t>
            </a:r>
            <a:r>
              <a:rPr sz="2400" i="1" spc="-5" dirty="0">
                <a:latin typeface="Arial"/>
                <a:cs typeface="Arial"/>
              </a:rPr>
              <a:t>on the other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write “</a:t>
            </a:r>
            <a:r>
              <a:rPr sz="2400" i="1" spc="-5" dirty="0">
                <a:solidFill>
                  <a:srgbClr val="A50020"/>
                </a:solidFill>
                <a:latin typeface="Arial"/>
                <a:cs typeface="Arial"/>
              </a:rPr>
              <a:t>cat</a:t>
            </a:r>
            <a:r>
              <a:rPr sz="2400" i="1" spc="1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A50020"/>
                </a:solidFill>
                <a:latin typeface="Arial"/>
                <a:cs typeface="Arial"/>
              </a:rPr>
              <a:t>+N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i="1" spc="-5" dirty="0">
                <a:solidFill>
                  <a:srgbClr val="A50020"/>
                </a:solidFill>
                <a:latin typeface="Arial"/>
                <a:cs typeface="Arial"/>
              </a:rPr>
              <a:t>+PL</a:t>
            </a:r>
            <a:r>
              <a:rPr sz="2400" i="1" spc="-5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40378"/>
            <a:ext cx="590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9/11/2011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239" y="7040378"/>
            <a:ext cx="339280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Speech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and Language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Processing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-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Jurafsky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and</a:t>
            </a:r>
            <a:r>
              <a:rPr sz="1000" b="1" spc="-17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Martin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6856" y="7040378"/>
            <a:ext cx="1670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solidFill>
                  <a:srgbClr val="969696"/>
                </a:solidFill>
                <a:latin typeface="Arial"/>
                <a:cs typeface="Arial"/>
              </a:rPr>
              <a:t>2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47548"/>
            <a:ext cx="177101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Transitions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940" y="4366060"/>
            <a:ext cx="7962900" cy="13055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i="1" spc="-5" dirty="0">
                <a:solidFill>
                  <a:srgbClr val="00B04F"/>
                </a:solidFill>
                <a:latin typeface="Arial"/>
                <a:cs typeface="Arial"/>
              </a:rPr>
              <a:t>c:c </a:t>
            </a:r>
            <a:r>
              <a:rPr sz="2000" i="1" spc="-10" dirty="0">
                <a:latin typeface="Arial"/>
                <a:cs typeface="Arial"/>
              </a:rPr>
              <a:t>means read </a:t>
            </a:r>
            <a:r>
              <a:rPr sz="2000" i="1" spc="-5" dirty="0"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00B04F"/>
                </a:solidFill>
                <a:latin typeface="Arial"/>
                <a:cs typeface="Arial"/>
              </a:rPr>
              <a:t>c </a:t>
            </a:r>
            <a:r>
              <a:rPr sz="2000" i="1" spc="-10" dirty="0">
                <a:latin typeface="Arial"/>
                <a:cs typeface="Arial"/>
              </a:rPr>
              <a:t>on one tape and write </a:t>
            </a:r>
            <a:r>
              <a:rPr sz="2000" i="1" spc="-5" dirty="0"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00B04F"/>
                </a:solidFill>
                <a:latin typeface="Arial"/>
                <a:cs typeface="Arial"/>
              </a:rPr>
              <a:t>c </a:t>
            </a:r>
            <a:r>
              <a:rPr sz="2000" i="1" spc="-10" dirty="0">
                <a:latin typeface="Arial"/>
                <a:cs typeface="Arial"/>
              </a:rPr>
              <a:t>on the</a:t>
            </a:r>
            <a:r>
              <a:rPr sz="2000" i="1" spc="15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  <a:p>
            <a:pPr marL="356870" marR="5080" indent="-344805">
              <a:lnSpc>
                <a:spcPts val="2160"/>
              </a:lnSpc>
              <a:spcBef>
                <a:spcPts val="509"/>
              </a:spcBef>
              <a:tabLst>
                <a:tab pos="356870" algn="l"/>
              </a:tabLst>
            </a:pPr>
            <a:r>
              <a:rPr sz="2000" spc="-5" dirty="0">
                <a:solidFill>
                  <a:srgbClr val="00B04F"/>
                </a:solidFill>
                <a:latin typeface="Arial"/>
                <a:cs typeface="Arial"/>
              </a:rPr>
              <a:t>•	</a:t>
            </a:r>
            <a:r>
              <a:rPr sz="2000" i="1" spc="-10" dirty="0">
                <a:solidFill>
                  <a:srgbClr val="00B04F"/>
                </a:solidFill>
                <a:latin typeface="Arial"/>
                <a:cs typeface="Arial"/>
              </a:rPr>
              <a:t>+N:ε </a:t>
            </a:r>
            <a:r>
              <a:rPr sz="2000" i="1" spc="-10" dirty="0">
                <a:latin typeface="Arial"/>
                <a:cs typeface="Arial"/>
              </a:rPr>
              <a:t>means read </a:t>
            </a:r>
            <a:r>
              <a:rPr sz="2000" i="1" spc="-5" dirty="0">
                <a:latin typeface="Arial"/>
                <a:cs typeface="Arial"/>
              </a:rPr>
              <a:t>a </a:t>
            </a:r>
            <a:r>
              <a:rPr sz="2000" i="1" spc="-15" dirty="0">
                <a:solidFill>
                  <a:srgbClr val="00B04F"/>
                </a:solidFill>
                <a:latin typeface="Arial"/>
                <a:cs typeface="Arial"/>
              </a:rPr>
              <a:t>+N </a:t>
            </a:r>
            <a:r>
              <a:rPr sz="2000" i="1" spc="-10" dirty="0">
                <a:latin typeface="Arial"/>
                <a:cs typeface="Arial"/>
              </a:rPr>
              <a:t>symbol on one tape and write nothing on the  other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356870" algn="l"/>
              </a:tabLst>
            </a:pPr>
            <a:r>
              <a:rPr sz="2000" spc="-5" dirty="0">
                <a:solidFill>
                  <a:srgbClr val="00B04F"/>
                </a:solidFill>
                <a:latin typeface="Arial"/>
                <a:cs typeface="Arial"/>
              </a:rPr>
              <a:t>•	</a:t>
            </a:r>
            <a:r>
              <a:rPr sz="2000" i="1" spc="-15" dirty="0">
                <a:solidFill>
                  <a:srgbClr val="00B04F"/>
                </a:solidFill>
                <a:latin typeface="Arial"/>
                <a:cs typeface="Arial"/>
              </a:rPr>
              <a:t>+PL:s </a:t>
            </a:r>
            <a:r>
              <a:rPr sz="2000" i="1" spc="-10" dirty="0">
                <a:latin typeface="Arial"/>
                <a:cs typeface="Arial"/>
              </a:rPr>
              <a:t>means read </a:t>
            </a:r>
            <a:r>
              <a:rPr sz="2000" i="1" spc="-15" dirty="0">
                <a:solidFill>
                  <a:srgbClr val="00B04F"/>
                </a:solidFill>
                <a:latin typeface="Arial"/>
                <a:cs typeface="Arial"/>
              </a:rPr>
              <a:t>+PL </a:t>
            </a:r>
            <a:r>
              <a:rPr sz="2000" i="1" spc="-10" dirty="0">
                <a:latin typeface="Arial"/>
                <a:cs typeface="Arial"/>
              </a:rPr>
              <a:t>and write an</a:t>
            </a:r>
            <a:r>
              <a:rPr sz="2000" i="1" spc="175" dirty="0"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B04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4752" y="2807208"/>
            <a:ext cx="7095744" cy="154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4533" y="2255013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B04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0B04F"/>
                </a:solidFill>
                <a:latin typeface="Times New Roman"/>
                <a:cs typeface="Times New Roman"/>
              </a:rPr>
              <a:t>:c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9558" y="2255013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B04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B04F"/>
                </a:solidFill>
                <a:latin typeface="Times New Roman"/>
                <a:cs typeface="Times New Roman"/>
              </a:rPr>
              <a:t>:a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4583" y="2255013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B04F"/>
                </a:solidFill>
                <a:latin typeface="Times New Roman"/>
                <a:cs typeface="Times New Roman"/>
              </a:rPr>
              <a:t>t:t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6728" y="2224533"/>
            <a:ext cx="709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B04F"/>
                </a:solidFill>
                <a:latin typeface="Times New Roman"/>
                <a:cs typeface="Times New Roman"/>
              </a:rPr>
              <a:t>+N:</a:t>
            </a:r>
            <a:r>
              <a:rPr sz="2400" spc="-105" dirty="0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4F"/>
                </a:solidFill>
                <a:latin typeface="Arial"/>
                <a:cs typeface="Arial"/>
              </a:rPr>
              <a:t>ε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74489" y="2233677"/>
            <a:ext cx="723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B04F"/>
                </a:solidFill>
                <a:latin typeface="Times New Roman"/>
                <a:cs typeface="Times New Roman"/>
              </a:rPr>
              <a:t>+</a:t>
            </a:r>
            <a:r>
              <a:rPr sz="2400" spc="-15" dirty="0">
                <a:solidFill>
                  <a:srgbClr val="00B04F"/>
                </a:solidFill>
                <a:latin typeface="Times New Roman"/>
                <a:cs typeface="Times New Roman"/>
              </a:rPr>
              <a:t>PL:s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06311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Arial"/>
                <a:cs typeface="Arial"/>
              </a:rPr>
              <a:t>Typical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7145781"/>
            <a:ext cx="590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9/11/2011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120" y="7145781"/>
            <a:ext cx="7378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Speech</a:t>
            </a:r>
            <a:r>
              <a:rPr sz="1000" b="1" spc="-7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076"/>
            <a:ext cx="886079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Typically, </a:t>
            </a:r>
            <a:r>
              <a:rPr sz="2400" i="1" spc="-15" dirty="0">
                <a:latin typeface="Arial"/>
                <a:cs typeface="Arial"/>
              </a:rPr>
              <a:t>we’ll </a:t>
            </a:r>
            <a:r>
              <a:rPr sz="2400" i="1" spc="-5" dirty="0">
                <a:latin typeface="Arial"/>
                <a:cs typeface="Arial"/>
              </a:rPr>
              <a:t>read from one tape using the first </a:t>
            </a:r>
            <a:r>
              <a:rPr sz="2400" i="1" spc="-10" dirty="0">
                <a:latin typeface="Arial"/>
                <a:cs typeface="Arial"/>
              </a:rPr>
              <a:t>symbol </a:t>
            </a:r>
            <a:r>
              <a:rPr sz="2400" i="1" spc="-5" dirty="0">
                <a:latin typeface="Arial"/>
                <a:cs typeface="Arial"/>
              </a:rPr>
              <a:t>on the  </a:t>
            </a:r>
            <a:r>
              <a:rPr sz="2400" i="1" spc="-10" dirty="0">
                <a:latin typeface="Arial"/>
                <a:cs typeface="Arial"/>
              </a:rPr>
              <a:t>machine </a:t>
            </a:r>
            <a:r>
              <a:rPr sz="2400" i="1" spc="-5" dirty="0">
                <a:latin typeface="Arial"/>
                <a:cs typeface="Arial"/>
              </a:rPr>
              <a:t>transitions (just as in a </a:t>
            </a:r>
            <a:r>
              <a:rPr sz="2400" i="1" spc="-10" dirty="0">
                <a:latin typeface="Arial"/>
                <a:cs typeface="Arial"/>
              </a:rPr>
              <a:t>simple</a:t>
            </a:r>
            <a:r>
              <a:rPr sz="2400" i="1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FSA).</a:t>
            </a:r>
            <a:endParaRPr sz="2400">
              <a:latin typeface="Arial"/>
              <a:cs typeface="Arial"/>
            </a:endParaRPr>
          </a:p>
          <a:p>
            <a:pPr marL="356870" marR="224154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And </a:t>
            </a:r>
            <a:r>
              <a:rPr sz="2400" i="1" spc="-15" dirty="0">
                <a:latin typeface="Arial"/>
                <a:cs typeface="Arial"/>
              </a:rPr>
              <a:t>we’ll </a:t>
            </a:r>
            <a:r>
              <a:rPr sz="2400" i="1" spc="-5" dirty="0">
                <a:latin typeface="Arial"/>
                <a:cs typeface="Arial"/>
              </a:rPr>
              <a:t>write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the second tape using the other </a:t>
            </a:r>
            <a:r>
              <a:rPr sz="2400" i="1" spc="-10" dirty="0">
                <a:latin typeface="Arial"/>
                <a:cs typeface="Arial"/>
              </a:rPr>
              <a:t>symbols </a:t>
            </a:r>
            <a:r>
              <a:rPr sz="2400" i="1" spc="-5" dirty="0">
                <a:latin typeface="Arial"/>
                <a:cs typeface="Arial"/>
              </a:rPr>
              <a:t>on  the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transitions.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15906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m</a:t>
            </a:r>
            <a:r>
              <a:rPr spc="-5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gu</a:t>
            </a:r>
            <a:r>
              <a:rPr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7145781"/>
            <a:ext cx="590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9/11/2011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120" y="7145781"/>
            <a:ext cx="7378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Speech</a:t>
            </a:r>
            <a:r>
              <a:rPr sz="1000" b="1" spc="-7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349502"/>
            <a:ext cx="7642225" cy="2183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22860" indent="-34417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Recall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5" dirty="0">
                <a:latin typeface="Arial"/>
                <a:cs typeface="Arial"/>
              </a:rPr>
              <a:t>in non-deterministic recognition </a:t>
            </a:r>
            <a:r>
              <a:rPr sz="2400" i="1" spc="-10" dirty="0">
                <a:latin typeface="Arial"/>
                <a:cs typeface="Arial"/>
              </a:rPr>
              <a:t>multiple  </a:t>
            </a:r>
            <a:r>
              <a:rPr sz="2400" i="1" spc="-5" dirty="0">
                <a:latin typeface="Arial"/>
                <a:cs typeface="Arial"/>
              </a:rPr>
              <a:t>paths through a </a:t>
            </a:r>
            <a:r>
              <a:rPr sz="2400" i="1" spc="-10" dirty="0">
                <a:latin typeface="Arial"/>
                <a:cs typeface="Arial"/>
              </a:rPr>
              <a:t>machine </a:t>
            </a:r>
            <a:r>
              <a:rPr sz="2400" i="1" spc="-15" dirty="0">
                <a:latin typeface="Arial"/>
                <a:cs typeface="Arial"/>
              </a:rPr>
              <a:t>may </a:t>
            </a:r>
            <a:r>
              <a:rPr sz="2400" i="1" spc="-5" dirty="0">
                <a:latin typeface="Arial"/>
                <a:cs typeface="Arial"/>
              </a:rPr>
              <a:t>lead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an accept</a:t>
            </a:r>
            <a:r>
              <a:rPr sz="2400" i="1" spc="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state.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400" i="1" spc="-15" dirty="0">
                <a:solidFill>
                  <a:srgbClr val="00B04F"/>
                </a:solidFill>
                <a:latin typeface="Arial"/>
                <a:cs typeface="Arial"/>
              </a:rPr>
              <a:t>Didn’t </a:t>
            </a:r>
            <a:r>
              <a:rPr sz="2400" i="1" spc="-10" dirty="0">
                <a:solidFill>
                  <a:srgbClr val="00B04F"/>
                </a:solidFill>
                <a:latin typeface="Arial"/>
                <a:cs typeface="Arial"/>
              </a:rPr>
              <a:t>matter </a:t>
            </a:r>
            <a:r>
              <a:rPr sz="2400" i="1" dirty="0">
                <a:solidFill>
                  <a:srgbClr val="00B04F"/>
                </a:solidFill>
                <a:latin typeface="Arial"/>
                <a:cs typeface="Arial"/>
              </a:rPr>
              <a:t>which </a:t>
            </a: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path </a:t>
            </a:r>
            <a:r>
              <a:rPr sz="2400" i="1" dirty="0">
                <a:solidFill>
                  <a:srgbClr val="00B04F"/>
                </a:solidFill>
                <a:latin typeface="Arial"/>
                <a:cs typeface="Arial"/>
              </a:rPr>
              <a:t>was </a:t>
            </a: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actually</a:t>
            </a:r>
            <a:r>
              <a:rPr sz="2400" i="1" spc="1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traversed</a:t>
            </a:r>
            <a:endParaRPr sz="2400">
              <a:latin typeface="Arial"/>
              <a:cs typeface="Arial"/>
            </a:endParaRPr>
          </a:p>
          <a:p>
            <a:pPr marL="356870" marR="5080" indent="-344170" algn="just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In </a:t>
            </a:r>
            <a:r>
              <a:rPr sz="2400" i="1" spc="-5" dirty="0">
                <a:latin typeface="Arial"/>
                <a:cs typeface="Arial"/>
              </a:rPr>
              <a:t>FSTs the path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an accept </a:t>
            </a:r>
            <a:r>
              <a:rPr sz="2400" i="1" dirty="0">
                <a:latin typeface="Arial"/>
                <a:cs typeface="Arial"/>
              </a:rPr>
              <a:t>state </a:t>
            </a:r>
            <a:r>
              <a:rPr sz="2400" i="1" spc="-5" dirty="0">
                <a:latin typeface="Arial"/>
                <a:cs typeface="Arial"/>
              </a:rPr>
              <a:t>does </a:t>
            </a:r>
            <a:r>
              <a:rPr sz="2400" i="1" spc="-10" dirty="0">
                <a:latin typeface="Arial"/>
                <a:cs typeface="Arial"/>
              </a:rPr>
              <a:t>matter </a:t>
            </a:r>
            <a:r>
              <a:rPr sz="2400" i="1" spc="-5" dirty="0">
                <a:latin typeface="Arial"/>
                <a:cs typeface="Arial"/>
              </a:rPr>
              <a:t>since  different paths represent different parses and different  outputs will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23336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FSTs and</a:t>
            </a:r>
            <a:r>
              <a:rPr spc="-75" dirty="0"/>
              <a:t> </a:t>
            </a:r>
            <a:r>
              <a:rPr spc="-5" dirty="0"/>
              <a:t>FSAs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47420"/>
            <a:ext cx="8540115" cy="29521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FSTs have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more general function </a:t>
            </a:r>
            <a:r>
              <a:rPr sz="2400" spc="-10" dirty="0">
                <a:latin typeface="Tahoma"/>
                <a:cs typeface="Tahoma"/>
              </a:rPr>
              <a:t>than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FSAs:</a:t>
            </a:r>
            <a:endParaRPr sz="2400">
              <a:latin typeface="Tahoma"/>
              <a:cs typeface="Tahoma"/>
            </a:endParaRPr>
          </a:p>
          <a:p>
            <a:pPr marL="756285" marR="539750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756285" algn="l"/>
              </a:tabLst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FSA defines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formal </a:t>
            </a:r>
            <a:r>
              <a:rPr sz="2400" spc="-10" dirty="0">
                <a:latin typeface="Tahoma"/>
                <a:cs typeface="Tahoma"/>
              </a:rPr>
              <a:t>language </a:t>
            </a:r>
            <a:r>
              <a:rPr sz="2400" spc="-5" dirty="0">
                <a:latin typeface="Tahoma"/>
                <a:cs typeface="Tahoma"/>
              </a:rPr>
              <a:t>by defining </a:t>
            </a:r>
            <a:r>
              <a:rPr sz="2400" dirty="0">
                <a:latin typeface="Tahoma"/>
                <a:cs typeface="Tahoma"/>
              </a:rPr>
              <a:t>a set </a:t>
            </a:r>
            <a:r>
              <a:rPr sz="2400" spc="-5" dirty="0">
                <a:latin typeface="Tahoma"/>
                <a:cs typeface="Tahoma"/>
              </a:rPr>
              <a:t>of  strings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756285" algn="l"/>
              </a:tabLst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FST defines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relation </a:t>
            </a:r>
            <a:r>
              <a:rPr sz="2400" spc="-5" dirty="0">
                <a:latin typeface="Tahoma"/>
                <a:cs typeface="Tahoma"/>
              </a:rPr>
              <a:t>between sets of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strings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350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Another view: </a:t>
            </a:r>
            <a:r>
              <a:rPr sz="2400" spc="-1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FST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machine </a:t>
            </a:r>
            <a:r>
              <a:rPr sz="2400" spc="-10" dirty="0">
                <a:latin typeface="Tahoma"/>
                <a:cs typeface="Tahoma"/>
              </a:rPr>
              <a:t>that reads </a:t>
            </a:r>
            <a:r>
              <a:rPr sz="2400" spc="-5" dirty="0">
                <a:latin typeface="Tahoma"/>
                <a:cs typeface="Tahoma"/>
              </a:rPr>
              <a:t>one string and  generates </a:t>
            </a:r>
            <a:r>
              <a:rPr sz="2400" spc="-10" dirty="0">
                <a:latin typeface="Tahoma"/>
                <a:cs typeface="Tahoma"/>
              </a:rPr>
              <a:t>another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one.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766" y="532892"/>
            <a:ext cx="42138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four-fold way </a:t>
            </a:r>
            <a:r>
              <a:rPr spc="0" dirty="0"/>
              <a:t>of</a:t>
            </a:r>
            <a:r>
              <a:rPr spc="-10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9173"/>
            <a:ext cx="8853170" cy="29273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6870" marR="5080" indent="-344170" algn="just">
              <a:lnSpc>
                <a:spcPct val="97900"/>
              </a:lnSpc>
              <a:spcBef>
                <a:spcPts val="160"/>
              </a:spcBef>
              <a:buChar char="•"/>
              <a:tabLst>
                <a:tab pos="35750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FST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as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recognizer</a:t>
            </a:r>
            <a:r>
              <a:rPr sz="2400" spc="-5" dirty="0">
                <a:latin typeface="Tahoma"/>
                <a:cs typeface="Tahoma"/>
              </a:rPr>
              <a:t>: </a:t>
            </a: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transducer </a:t>
            </a:r>
            <a:r>
              <a:rPr sz="2000" spc="-5" dirty="0">
                <a:latin typeface="Tahoma"/>
                <a:cs typeface="Tahoma"/>
              </a:rPr>
              <a:t>that takes </a:t>
            </a:r>
            <a:r>
              <a:rPr sz="2000" spc="-5" dirty="0">
                <a:solidFill>
                  <a:srgbClr val="0065FF"/>
                </a:solidFill>
                <a:latin typeface="Tahoma"/>
                <a:cs typeface="Tahoma"/>
              </a:rPr>
              <a:t>a pair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of strings </a:t>
            </a:r>
            <a:r>
              <a:rPr sz="2000" spc="-5" dirty="0">
                <a:latin typeface="Tahoma"/>
                <a:cs typeface="Tahoma"/>
              </a:rPr>
              <a:t>as </a:t>
            </a:r>
            <a:r>
              <a:rPr sz="2000" spc="-10" dirty="0">
                <a:latin typeface="Tahoma"/>
                <a:cs typeface="Tahoma"/>
              </a:rPr>
              <a:t>input and  outputs </a:t>
            </a:r>
            <a:r>
              <a:rPr sz="2100" i="1" spc="-55" dirty="0">
                <a:solidFill>
                  <a:srgbClr val="0065FF"/>
                </a:solidFill>
                <a:latin typeface="Tahoma"/>
                <a:cs typeface="Tahoma"/>
              </a:rPr>
              <a:t>accept </a:t>
            </a:r>
            <a:r>
              <a:rPr sz="2000" spc="-5" dirty="0">
                <a:latin typeface="Tahoma"/>
                <a:cs typeface="Tahoma"/>
              </a:rPr>
              <a:t>if </a:t>
            </a:r>
            <a:r>
              <a:rPr sz="2000" spc="-10" dirty="0">
                <a:latin typeface="Tahoma"/>
                <a:cs typeface="Tahoma"/>
              </a:rPr>
              <a:t>the string </a:t>
            </a:r>
            <a:r>
              <a:rPr sz="2000" spc="-5" dirty="0">
                <a:latin typeface="Tahoma"/>
                <a:cs typeface="Tahoma"/>
              </a:rPr>
              <a:t>pair is in </a:t>
            </a:r>
            <a:r>
              <a:rPr sz="2000" spc="-1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string-pair language, </a:t>
            </a:r>
            <a:r>
              <a:rPr sz="2000" spc="-10" dirty="0">
                <a:latin typeface="Tahoma"/>
                <a:cs typeface="Tahoma"/>
              </a:rPr>
              <a:t>and </a:t>
            </a:r>
            <a:r>
              <a:rPr sz="2100" i="1" spc="-50" dirty="0">
                <a:solidFill>
                  <a:srgbClr val="0065FF"/>
                </a:solidFill>
                <a:latin typeface="Tahoma"/>
                <a:cs typeface="Tahoma"/>
              </a:rPr>
              <a:t>reject </a:t>
            </a:r>
            <a:r>
              <a:rPr sz="2000" spc="-5" dirty="0">
                <a:latin typeface="Tahoma"/>
                <a:cs typeface="Tahoma"/>
              </a:rPr>
              <a:t>if  it 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not.</a:t>
            </a:r>
            <a:endParaRPr sz="2000">
              <a:latin typeface="Tahoma"/>
              <a:cs typeface="Tahoma"/>
            </a:endParaRPr>
          </a:p>
          <a:p>
            <a:pPr marL="356870" marR="946785" indent="-344170">
              <a:lnSpc>
                <a:spcPts val="2500"/>
              </a:lnSpc>
              <a:spcBef>
                <a:spcPts val="96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FST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as generator</a:t>
            </a:r>
            <a:r>
              <a:rPr sz="2000" spc="-10" dirty="0">
                <a:latin typeface="Tahoma"/>
                <a:cs typeface="Tahoma"/>
              </a:rPr>
              <a:t>: </a:t>
            </a: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machine </a:t>
            </a:r>
            <a:r>
              <a:rPr sz="2000" spc="-5" dirty="0">
                <a:latin typeface="Tahoma"/>
                <a:cs typeface="Tahoma"/>
              </a:rPr>
              <a:t>that </a:t>
            </a:r>
            <a:r>
              <a:rPr sz="2000" spc="-10" dirty="0">
                <a:latin typeface="Tahoma"/>
                <a:cs typeface="Tahoma"/>
              </a:rPr>
              <a:t>outputs </a:t>
            </a:r>
            <a:r>
              <a:rPr sz="2000" spc="-5" dirty="0">
                <a:latin typeface="Tahoma"/>
                <a:cs typeface="Tahoma"/>
              </a:rPr>
              <a:t>pairs </a:t>
            </a:r>
            <a:r>
              <a:rPr sz="2000" spc="-10" dirty="0">
                <a:latin typeface="Tahoma"/>
                <a:cs typeface="Tahoma"/>
              </a:rPr>
              <a:t>of strings of the  </a:t>
            </a:r>
            <a:r>
              <a:rPr sz="2000" spc="-5" dirty="0">
                <a:latin typeface="Tahoma"/>
                <a:cs typeface="Tahoma"/>
              </a:rPr>
              <a:t>language. </a:t>
            </a:r>
            <a:r>
              <a:rPr sz="2000" spc="-15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output </a:t>
            </a:r>
            <a:r>
              <a:rPr sz="2000" spc="-5" dirty="0">
                <a:latin typeface="Tahoma"/>
                <a:cs typeface="Tahoma"/>
              </a:rPr>
              <a:t>is a </a:t>
            </a:r>
            <a:r>
              <a:rPr sz="2100" i="1" spc="-60" dirty="0">
                <a:solidFill>
                  <a:srgbClr val="0065FF"/>
                </a:solidFill>
                <a:latin typeface="Tahoma"/>
                <a:cs typeface="Tahoma"/>
              </a:rPr>
              <a:t>yes </a:t>
            </a:r>
            <a:r>
              <a:rPr sz="2000" spc="-1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a </a:t>
            </a:r>
            <a:r>
              <a:rPr sz="2100" i="1" spc="-50" dirty="0">
                <a:solidFill>
                  <a:srgbClr val="0065FF"/>
                </a:solidFill>
                <a:latin typeface="Tahoma"/>
                <a:cs typeface="Tahoma"/>
              </a:rPr>
              <a:t>no</a:t>
            </a:r>
            <a:r>
              <a:rPr sz="2000" spc="-50" dirty="0">
                <a:latin typeface="Tahoma"/>
                <a:cs typeface="Tahoma"/>
              </a:rPr>
              <a:t>, </a:t>
            </a:r>
            <a:r>
              <a:rPr sz="2000" spc="-10" dirty="0">
                <a:latin typeface="Tahoma"/>
                <a:cs typeface="Tahoma"/>
              </a:rPr>
              <a:t>and </a:t>
            </a:r>
            <a:r>
              <a:rPr sz="2100" i="1" spc="-60" dirty="0">
                <a:solidFill>
                  <a:srgbClr val="0065FF"/>
                </a:solidFill>
                <a:latin typeface="Tahoma"/>
                <a:cs typeface="Tahoma"/>
              </a:rPr>
              <a:t>a </a:t>
            </a:r>
            <a:r>
              <a:rPr sz="2100" i="1" spc="-45" dirty="0">
                <a:solidFill>
                  <a:srgbClr val="0065FF"/>
                </a:solidFill>
                <a:latin typeface="Tahoma"/>
                <a:cs typeface="Tahoma"/>
              </a:rPr>
              <a:t>pair </a:t>
            </a:r>
            <a:r>
              <a:rPr sz="2100" i="1" spc="-50" dirty="0">
                <a:solidFill>
                  <a:srgbClr val="0065FF"/>
                </a:solidFill>
                <a:latin typeface="Tahoma"/>
                <a:cs typeface="Tahoma"/>
              </a:rPr>
              <a:t>of </a:t>
            </a:r>
            <a:r>
              <a:rPr sz="2100" i="1" spc="-60" dirty="0">
                <a:solidFill>
                  <a:srgbClr val="0065FF"/>
                </a:solidFill>
                <a:latin typeface="Tahoma"/>
                <a:cs typeface="Tahoma"/>
              </a:rPr>
              <a:t>output</a:t>
            </a:r>
            <a:r>
              <a:rPr sz="2100" i="1" spc="260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100" i="1" spc="-45" dirty="0">
                <a:solidFill>
                  <a:srgbClr val="0065FF"/>
                </a:solidFill>
                <a:latin typeface="Tahoma"/>
                <a:cs typeface="Tahoma"/>
              </a:rPr>
              <a:t>strings</a:t>
            </a:r>
            <a:r>
              <a:rPr sz="2000" spc="-4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356870" marR="375920" indent="-344170">
              <a:lnSpc>
                <a:spcPct val="100600"/>
              </a:lnSpc>
              <a:spcBef>
                <a:spcPts val="439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FST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as translator: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machine </a:t>
            </a:r>
            <a:r>
              <a:rPr sz="2000" spc="-5" dirty="0">
                <a:latin typeface="Tahoma"/>
                <a:cs typeface="Tahoma"/>
              </a:rPr>
              <a:t>that reads a </a:t>
            </a:r>
            <a:r>
              <a:rPr sz="2000" spc="-10" dirty="0">
                <a:latin typeface="Tahoma"/>
                <a:cs typeface="Tahoma"/>
              </a:rPr>
              <a:t>string and outputs another  string</a:t>
            </a:r>
            <a:endParaRPr sz="20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56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FST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set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relater: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machine </a:t>
            </a:r>
            <a:r>
              <a:rPr sz="2000" spc="-5" dirty="0">
                <a:latin typeface="Tahoma"/>
                <a:cs typeface="Tahoma"/>
              </a:rPr>
              <a:t>that </a:t>
            </a:r>
            <a:r>
              <a:rPr sz="2000" spc="-10" dirty="0">
                <a:latin typeface="Tahoma"/>
                <a:cs typeface="Tahoma"/>
              </a:rPr>
              <a:t>computes </a:t>
            </a:r>
            <a:r>
              <a:rPr sz="2000" spc="-5" dirty="0">
                <a:latin typeface="Tahoma"/>
                <a:cs typeface="Tahoma"/>
              </a:rPr>
              <a:t>relations between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4471416"/>
            <a:ext cx="8034655" cy="1920239"/>
          </a:xfrm>
          <a:prstGeom prst="rect">
            <a:avLst/>
          </a:prstGeom>
          <a:solidFill>
            <a:srgbClr val="FFFF6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2000" spc="-15" dirty="0">
                <a:solidFill>
                  <a:srgbClr val="0065FF"/>
                </a:solidFill>
                <a:latin typeface="Tahoma"/>
                <a:cs typeface="Tahoma"/>
              </a:rPr>
              <a:t>Parsing </a:t>
            </a:r>
            <a:r>
              <a:rPr sz="2000" spc="-5" dirty="0">
                <a:solidFill>
                  <a:srgbClr val="0065FF"/>
                </a:solidFill>
                <a:latin typeface="Tahoma"/>
                <a:cs typeface="Tahoma"/>
              </a:rPr>
              <a:t>is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done </a:t>
            </a:r>
            <a:r>
              <a:rPr sz="2000" spc="-5" dirty="0">
                <a:solidFill>
                  <a:srgbClr val="0065FF"/>
                </a:solidFill>
                <a:latin typeface="Tahoma"/>
                <a:cs typeface="Tahoma"/>
              </a:rPr>
              <a:t>with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the</a:t>
            </a:r>
            <a:r>
              <a:rPr sz="2000" spc="50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0065FF"/>
                </a:solidFill>
                <a:latin typeface="Tahoma"/>
                <a:cs typeface="Tahoma"/>
              </a:rPr>
              <a:t>FST.</a:t>
            </a:r>
            <a:endParaRPr sz="2000">
              <a:latin typeface="Tahoma"/>
              <a:cs typeface="Tahoma"/>
            </a:endParaRPr>
          </a:p>
          <a:p>
            <a:pPr marL="90805" marR="2173605">
              <a:lnSpc>
                <a:spcPct val="100000"/>
              </a:lnSpc>
            </a:pPr>
            <a:r>
              <a:rPr sz="2000" spc="-5" dirty="0">
                <a:solidFill>
                  <a:srgbClr val="0065FF"/>
                </a:solidFill>
                <a:latin typeface="Tahoma"/>
                <a:cs typeface="Tahoma"/>
              </a:rPr>
              <a:t>A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transducer </a:t>
            </a:r>
            <a:r>
              <a:rPr sz="2000" spc="-5" dirty="0">
                <a:solidFill>
                  <a:srgbClr val="0065FF"/>
                </a:solidFill>
                <a:latin typeface="Tahoma"/>
                <a:cs typeface="Tahoma"/>
              </a:rPr>
              <a:t>maps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one set of symbols into </a:t>
            </a:r>
            <a:r>
              <a:rPr sz="2000" spc="-40" dirty="0">
                <a:solidFill>
                  <a:srgbClr val="0065FF"/>
                </a:solidFill>
                <a:latin typeface="Tahoma"/>
                <a:cs typeface="Tahoma"/>
              </a:rPr>
              <a:t>another.  </a:t>
            </a:r>
            <a:r>
              <a:rPr sz="2000" spc="-5" dirty="0">
                <a:solidFill>
                  <a:srgbClr val="0065FF"/>
                </a:solidFill>
                <a:latin typeface="Tahoma"/>
                <a:cs typeface="Tahoma"/>
              </a:rPr>
              <a:t>An </a:t>
            </a:r>
            <a:r>
              <a:rPr sz="2000" spc="-15" dirty="0">
                <a:solidFill>
                  <a:srgbClr val="0065FF"/>
                </a:solidFill>
                <a:latin typeface="Tahoma"/>
                <a:cs typeface="Tahoma"/>
              </a:rPr>
              <a:t>FST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uses </a:t>
            </a:r>
            <a:r>
              <a:rPr sz="2000" spc="-5" dirty="0">
                <a:solidFill>
                  <a:srgbClr val="0065FF"/>
                </a:solidFill>
                <a:latin typeface="Tahoma"/>
                <a:cs typeface="Tahoma"/>
              </a:rPr>
              <a:t>a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finite</a:t>
            </a:r>
            <a:r>
              <a:rPr sz="2000" spc="55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5FF"/>
                </a:solidFill>
                <a:latin typeface="Tahoma"/>
                <a:cs typeface="Tahoma"/>
              </a:rPr>
              <a:t>automata.</a:t>
            </a:r>
            <a:endParaRPr sz="2000">
              <a:latin typeface="Tahoma"/>
              <a:cs typeface="Tahoma"/>
            </a:endParaRPr>
          </a:p>
          <a:p>
            <a:pPr marL="167640" marR="119380" indent="-76835">
              <a:lnSpc>
                <a:spcPct val="100000"/>
              </a:lnSpc>
            </a:pPr>
            <a:r>
              <a:rPr sz="2000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Two </a:t>
            </a:r>
            <a:r>
              <a:rPr sz="20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level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morphology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5FF"/>
                </a:solidFill>
                <a:latin typeface="Tahoma"/>
                <a:cs typeface="Tahoma"/>
              </a:rPr>
              <a:t>: </a:t>
            </a:r>
            <a:r>
              <a:rPr sz="2000" spc="-20" dirty="0">
                <a:solidFill>
                  <a:srgbClr val="0065FF"/>
                </a:solidFill>
                <a:latin typeface="Tahoma"/>
                <a:cs typeface="Tahoma"/>
              </a:rPr>
              <a:t>for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each word </a:t>
            </a:r>
            <a:r>
              <a:rPr sz="2000" spc="-5" dirty="0">
                <a:solidFill>
                  <a:srgbClr val="0065FF"/>
                </a:solidFill>
                <a:latin typeface="Tahoma"/>
                <a:cs typeface="Tahoma"/>
              </a:rPr>
              <a:t>is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the correspondence </a:t>
            </a:r>
            <a:r>
              <a:rPr sz="2000" spc="-5" dirty="0">
                <a:solidFill>
                  <a:srgbClr val="0065FF"/>
                </a:solidFill>
                <a:latin typeface="Tahoma"/>
                <a:cs typeface="Tahoma"/>
              </a:rPr>
              <a:t>between  lexical </a:t>
            </a:r>
            <a:r>
              <a:rPr sz="2000" spc="-15" dirty="0">
                <a:solidFill>
                  <a:srgbClr val="0065FF"/>
                </a:solidFill>
                <a:latin typeface="Tahoma"/>
                <a:cs typeface="Tahoma"/>
              </a:rPr>
              <a:t>level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and </a:t>
            </a:r>
            <a:r>
              <a:rPr sz="2000" spc="-15" dirty="0">
                <a:solidFill>
                  <a:srgbClr val="0065FF"/>
                </a:solidFill>
                <a:latin typeface="Tahoma"/>
                <a:cs typeface="Tahoma"/>
              </a:rPr>
              <a:t>surface</a:t>
            </a:r>
            <a:r>
              <a:rPr sz="2000" spc="105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level.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42767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Formal </a:t>
            </a:r>
            <a:r>
              <a:rPr dirty="0"/>
              <a:t>definition </a:t>
            </a:r>
            <a:r>
              <a:rPr spc="0" dirty="0"/>
              <a:t>of </a:t>
            </a:r>
            <a:r>
              <a:rPr spc="-5" dirty="0"/>
              <a:t>an</a:t>
            </a:r>
            <a:r>
              <a:rPr spc="-100" dirty="0"/>
              <a:t> </a:t>
            </a:r>
            <a:r>
              <a:rPr spc="-5" dirty="0"/>
              <a:t>FST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5" y="1179487"/>
            <a:ext cx="8635365" cy="42684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45"/>
              </a:spcBef>
              <a:buSzPct val="96000"/>
              <a:buFont typeface="Tahoma"/>
              <a:buChar char="•"/>
              <a:tabLst>
                <a:tab pos="469265" algn="l"/>
                <a:tab pos="470534" algn="l"/>
              </a:tabLst>
            </a:pPr>
            <a:r>
              <a:rPr sz="2500" i="1" spc="-50" dirty="0">
                <a:latin typeface="Tahoma"/>
                <a:cs typeface="Tahoma"/>
              </a:rPr>
              <a:t>Defined </a:t>
            </a:r>
            <a:r>
              <a:rPr sz="2500" i="1" spc="-60" dirty="0">
                <a:latin typeface="Tahoma"/>
                <a:cs typeface="Tahoma"/>
              </a:rPr>
              <a:t>by </a:t>
            </a:r>
            <a:r>
              <a:rPr sz="2500" i="1" spc="-55" dirty="0">
                <a:latin typeface="Tahoma"/>
                <a:cs typeface="Tahoma"/>
              </a:rPr>
              <a:t>7</a:t>
            </a:r>
            <a:r>
              <a:rPr sz="2500" i="1" spc="-50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parameters:</a:t>
            </a:r>
            <a:endParaRPr sz="25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500" i="1" spc="-55" dirty="0">
                <a:latin typeface="Tahoma"/>
                <a:cs typeface="Tahoma"/>
              </a:rPr>
              <a:t>Q: a </a:t>
            </a:r>
            <a:r>
              <a:rPr sz="2500" i="1" spc="-40" dirty="0">
                <a:latin typeface="Tahoma"/>
                <a:cs typeface="Tahoma"/>
              </a:rPr>
              <a:t>finite </a:t>
            </a:r>
            <a:r>
              <a:rPr sz="2500" i="1" spc="-55" dirty="0">
                <a:latin typeface="Tahoma"/>
                <a:cs typeface="Tahoma"/>
              </a:rPr>
              <a:t>state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70" dirty="0">
                <a:latin typeface="Tahoma"/>
                <a:cs typeface="Tahoma"/>
              </a:rPr>
              <a:t>N </a:t>
            </a:r>
            <a:r>
              <a:rPr sz="2500" i="1" spc="-55" dirty="0">
                <a:latin typeface="Tahoma"/>
                <a:cs typeface="Tahoma"/>
              </a:rPr>
              <a:t>states </a:t>
            </a:r>
            <a:r>
              <a:rPr sz="2500" i="1" spc="-50" dirty="0">
                <a:latin typeface="Tahoma"/>
                <a:cs typeface="Tahoma"/>
              </a:rPr>
              <a:t>q</a:t>
            </a:r>
            <a:r>
              <a:rPr sz="2550" i="1" spc="-75" baseline="-19607" dirty="0">
                <a:latin typeface="Tahoma"/>
                <a:cs typeface="Tahoma"/>
              </a:rPr>
              <a:t>0</a:t>
            </a:r>
            <a:r>
              <a:rPr sz="2500" i="1" spc="-50" dirty="0">
                <a:latin typeface="Tahoma"/>
                <a:cs typeface="Tahoma"/>
              </a:rPr>
              <a:t>, q</a:t>
            </a:r>
            <a:r>
              <a:rPr sz="2550" i="1" spc="-75" baseline="-19607" dirty="0">
                <a:latin typeface="Tahoma"/>
                <a:cs typeface="Tahoma"/>
              </a:rPr>
              <a:t>1</a:t>
            </a:r>
            <a:r>
              <a:rPr sz="2500" i="1" spc="-50" dirty="0">
                <a:latin typeface="Tahoma"/>
                <a:cs typeface="Tahoma"/>
              </a:rPr>
              <a:t>, </a:t>
            </a:r>
            <a:r>
              <a:rPr sz="2500" i="1" spc="-85" dirty="0">
                <a:latin typeface="Tahoma"/>
                <a:cs typeface="Tahoma"/>
              </a:rPr>
              <a:t>… </a:t>
            </a:r>
            <a:r>
              <a:rPr sz="2500" i="1" spc="-35" dirty="0">
                <a:latin typeface="Tahoma"/>
                <a:cs typeface="Tahoma"/>
              </a:rPr>
              <a:t>,</a:t>
            </a:r>
            <a:r>
              <a:rPr sz="2500" i="1" spc="190" dirty="0">
                <a:latin typeface="Tahoma"/>
                <a:cs typeface="Tahoma"/>
              </a:rPr>
              <a:t> </a:t>
            </a:r>
            <a:r>
              <a:rPr sz="2500" i="1" spc="-65" dirty="0">
                <a:latin typeface="Tahoma"/>
                <a:cs typeface="Tahoma"/>
              </a:rPr>
              <a:t>q</a:t>
            </a:r>
            <a:r>
              <a:rPr sz="2550" i="1" spc="-97" baseline="-19607" dirty="0">
                <a:latin typeface="Tahoma"/>
                <a:cs typeface="Tahoma"/>
              </a:rPr>
              <a:t>n</a:t>
            </a:r>
            <a:endParaRPr sz="2550" baseline="-19607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Font typeface="Tahoma"/>
              <a:buAutoNum type="arabicPeriod"/>
              <a:tabLst>
                <a:tab pos="469265" algn="l"/>
                <a:tab pos="470534" algn="l"/>
              </a:tabLst>
            </a:pPr>
            <a:r>
              <a:rPr sz="2500" spc="-55" dirty="0">
                <a:latin typeface="Lucida Sans Unicode"/>
                <a:cs typeface="Lucida Sans Unicode"/>
              </a:rPr>
              <a:t>Σ</a:t>
            </a:r>
            <a:r>
              <a:rPr sz="2500" i="1" spc="-55" dirty="0">
                <a:latin typeface="Tahoma"/>
                <a:cs typeface="Tahoma"/>
              </a:rPr>
              <a:t>: a </a:t>
            </a:r>
            <a:r>
              <a:rPr sz="2500" i="1" spc="-40" dirty="0">
                <a:latin typeface="Tahoma"/>
                <a:cs typeface="Tahoma"/>
              </a:rPr>
              <a:t>finite </a:t>
            </a:r>
            <a:r>
              <a:rPr sz="2500" i="1" spc="-45" dirty="0">
                <a:latin typeface="Tahoma"/>
                <a:cs typeface="Tahoma"/>
              </a:rPr>
              <a:t>set </a:t>
            </a:r>
            <a:r>
              <a:rPr sz="2500" i="1" spc="-55" dirty="0">
                <a:latin typeface="Tahoma"/>
                <a:cs typeface="Tahoma"/>
              </a:rPr>
              <a:t>corresponding to the </a:t>
            </a:r>
            <a:r>
              <a:rPr sz="2500" i="1" spc="-50" dirty="0">
                <a:latin typeface="Tahoma"/>
                <a:cs typeface="Tahoma"/>
              </a:rPr>
              <a:t>input</a:t>
            </a:r>
            <a:r>
              <a:rPr sz="2500" i="1" spc="50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alphabet</a:t>
            </a:r>
            <a:endParaRPr sz="25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455"/>
              </a:spcBef>
              <a:buFont typeface="Tahoma"/>
              <a:buAutoNum type="arabicPeriod"/>
              <a:tabLst>
                <a:tab pos="469265" algn="l"/>
                <a:tab pos="470534" algn="l"/>
              </a:tabLst>
            </a:pPr>
            <a:r>
              <a:rPr sz="2500" spc="-405" dirty="0">
                <a:latin typeface="Lucida Sans Unicode"/>
                <a:cs typeface="Lucida Sans Unicode"/>
              </a:rPr>
              <a:t>∆</a:t>
            </a:r>
            <a:r>
              <a:rPr sz="2500" i="1" spc="-405" dirty="0">
                <a:latin typeface="Tahoma"/>
                <a:cs typeface="Tahoma"/>
              </a:rPr>
              <a:t>: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40" dirty="0">
                <a:latin typeface="Tahoma"/>
                <a:cs typeface="Tahoma"/>
              </a:rPr>
              <a:t>finite </a:t>
            </a:r>
            <a:r>
              <a:rPr sz="2500" i="1" spc="-45" dirty="0">
                <a:latin typeface="Tahoma"/>
                <a:cs typeface="Tahoma"/>
              </a:rPr>
              <a:t>set </a:t>
            </a:r>
            <a:r>
              <a:rPr sz="2500" i="1" spc="-55" dirty="0">
                <a:latin typeface="Tahoma"/>
                <a:cs typeface="Tahoma"/>
              </a:rPr>
              <a:t>corresponding to the output</a:t>
            </a:r>
            <a:r>
              <a:rPr sz="2500" i="1" spc="50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alphabet</a:t>
            </a:r>
            <a:endParaRPr sz="25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500" i="1" spc="-105" dirty="0">
                <a:latin typeface="Tahoma"/>
                <a:cs typeface="Tahoma"/>
              </a:rPr>
              <a:t>q</a:t>
            </a:r>
            <a:r>
              <a:rPr sz="2550" i="1" spc="-157" baseline="-19607" dirty="0">
                <a:latin typeface="Tahoma"/>
                <a:cs typeface="Tahoma"/>
              </a:rPr>
              <a:t>o</a:t>
            </a:r>
            <a:r>
              <a:rPr sz="2500" spc="-105" dirty="0">
                <a:latin typeface="Lucida Sans Unicode"/>
                <a:cs typeface="Lucida Sans Unicode"/>
              </a:rPr>
              <a:t>∈</a:t>
            </a:r>
            <a:r>
              <a:rPr sz="2500" i="1" spc="-105" dirty="0">
                <a:latin typeface="Tahoma"/>
                <a:cs typeface="Tahoma"/>
              </a:rPr>
              <a:t>Q: </a:t>
            </a:r>
            <a:r>
              <a:rPr sz="2500" i="1" spc="-55" dirty="0">
                <a:latin typeface="Tahoma"/>
                <a:cs typeface="Tahoma"/>
              </a:rPr>
              <a:t>the </a:t>
            </a:r>
            <a:r>
              <a:rPr sz="2500" i="1" spc="-50" dirty="0">
                <a:latin typeface="Tahoma"/>
                <a:cs typeface="Tahoma"/>
              </a:rPr>
              <a:t>start</a:t>
            </a:r>
            <a:r>
              <a:rPr sz="2500" i="1" spc="75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state</a:t>
            </a:r>
            <a:endParaRPr sz="25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500" i="1" spc="-65" dirty="0">
                <a:latin typeface="Tahoma"/>
                <a:cs typeface="Tahoma"/>
              </a:rPr>
              <a:t>F</a:t>
            </a:r>
            <a:r>
              <a:rPr sz="2500" i="1" spc="-65" dirty="0">
                <a:latin typeface="Symbol"/>
                <a:cs typeface="Symbol"/>
              </a:rPr>
              <a:t></a:t>
            </a:r>
            <a:r>
              <a:rPr sz="2500" i="1" spc="-65" dirty="0">
                <a:latin typeface="Times New Roman"/>
                <a:cs typeface="Times New Roman"/>
              </a:rPr>
              <a:t> </a:t>
            </a:r>
            <a:r>
              <a:rPr sz="2500" i="1" spc="-55" dirty="0">
                <a:latin typeface="Tahoma"/>
                <a:cs typeface="Tahoma"/>
              </a:rPr>
              <a:t>Q: the </a:t>
            </a:r>
            <a:r>
              <a:rPr sz="2500" i="1" spc="-45" dirty="0">
                <a:latin typeface="Tahoma"/>
                <a:cs typeface="Tahoma"/>
              </a:rPr>
              <a:t>set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45" dirty="0">
                <a:latin typeface="Tahoma"/>
                <a:cs typeface="Tahoma"/>
              </a:rPr>
              <a:t>final</a:t>
            </a:r>
            <a:r>
              <a:rPr sz="2500" i="1" spc="-375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states</a:t>
            </a:r>
            <a:endParaRPr sz="2500">
              <a:latin typeface="Tahoma"/>
              <a:cs typeface="Tahoma"/>
            </a:endParaRPr>
          </a:p>
          <a:p>
            <a:pPr marL="469900" marR="5080" indent="-457200">
              <a:lnSpc>
                <a:spcPct val="100000"/>
              </a:lnSpc>
              <a:spcBef>
                <a:spcPts val="340"/>
              </a:spcBef>
              <a:buFont typeface="Tahoma"/>
              <a:buAutoNum type="arabicPeriod"/>
              <a:tabLst>
                <a:tab pos="469265" algn="l"/>
                <a:tab pos="470534" algn="l"/>
              </a:tabLst>
            </a:pPr>
            <a:r>
              <a:rPr sz="2500" spc="-100" dirty="0">
                <a:latin typeface="Lucida Sans Unicode"/>
                <a:cs typeface="Lucida Sans Unicode"/>
              </a:rPr>
              <a:t>δ</a:t>
            </a:r>
            <a:r>
              <a:rPr sz="2500" i="1" spc="-100" dirty="0">
                <a:latin typeface="Tahoma"/>
                <a:cs typeface="Tahoma"/>
              </a:rPr>
              <a:t>(q,w) </a:t>
            </a:r>
            <a:r>
              <a:rPr sz="2500" i="1" spc="-40" dirty="0">
                <a:latin typeface="Tahoma"/>
                <a:cs typeface="Tahoma"/>
              </a:rPr>
              <a:t>: </a:t>
            </a:r>
            <a:r>
              <a:rPr sz="2500" i="1" spc="-55" dirty="0">
                <a:latin typeface="Tahoma"/>
                <a:cs typeface="Tahoma"/>
              </a:rPr>
              <a:t>the </a:t>
            </a:r>
            <a:r>
              <a:rPr sz="2500" i="1" spc="-50" dirty="0">
                <a:latin typeface="Tahoma"/>
                <a:cs typeface="Tahoma"/>
              </a:rPr>
              <a:t>transition function (or transition </a:t>
            </a:r>
            <a:r>
              <a:rPr sz="2500" i="1" spc="-55" dirty="0">
                <a:latin typeface="Tahoma"/>
                <a:cs typeface="Tahoma"/>
              </a:rPr>
              <a:t>matrix </a:t>
            </a:r>
            <a:r>
              <a:rPr sz="2500" i="1" spc="-60" dirty="0">
                <a:latin typeface="Tahoma"/>
                <a:cs typeface="Tahoma"/>
              </a:rPr>
              <a:t>between  </a:t>
            </a:r>
            <a:r>
              <a:rPr sz="2500" i="1" spc="-50" dirty="0">
                <a:latin typeface="Tahoma"/>
                <a:cs typeface="Tahoma"/>
              </a:rPr>
              <a:t>states)</a:t>
            </a:r>
            <a:endParaRPr sz="2500">
              <a:latin typeface="Tahoma"/>
              <a:cs typeface="Tahoma"/>
            </a:endParaRPr>
          </a:p>
          <a:p>
            <a:pPr marL="469900" marR="537845" indent="-457200">
              <a:lnSpc>
                <a:spcPct val="100000"/>
              </a:lnSpc>
              <a:spcBef>
                <a:spcPts val="335"/>
              </a:spcBef>
              <a:buFont typeface="Tahoma"/>
              <a:buAutoNum type="arabicPeriod"/>
              <a:tabLst>
                <a:tab pos="469265" algn="l"/>
                <a:tab pos="469900" algn="l"/>
              </a:tabLst>
            </a:pPr>
            <a:r>
              <a:rPr sz="2500" spc="-85" dirty="0">
                <a:latin typeface="Lucida Sans Unicode"/>
                <a:cs typeface="Lucida Sans Unicode"/>
              </a:rPr>
              <a:t>σ</a:t>
            </a:r>
            <a:r>
              <a:rPr sz="2500" i="1" spc="-85" dirty="0">
                <a:latin typeface="Tahoma"/>
                <a:cs typeface="Tahoma"/>
              </a:rPr>
              <a:t>(q,w): </a:t>
            </a:r>
            <a:r>
              <a:rPr sz="2500" i="1" spc="-55" dirty="0">
                <a:latin typeface="Tahoma"/>
                <a:cs typeface="Tahoma"/>
              </a:rPr>
              <a:t>the output </a:t>
            </a:r>
            <a:r>
              <a:rPr sz="2500" i="1" spc="-50" dirty="0">
                <a:latin typeface="Tahoma"/>
                <a:cs typeface="Tahoma"/>
              </a:rPr>
              <a:t>function, giving </a:t>
            </a:r>
            <a:r>
              <a:rPr sz="2500" i="1" spc="-55" dirty="0">
                <a:latin typeface="Tahoma"/>
                <a:cs typeface="Tahoma"/>
              </a:rPr>
              <a:t>the </a:t>
            </a:r>
            <a:r>
              <a:rPr sz="2500" i="1" spc="-45" dirty="0">
                <a:latin typeface="Tahoma"/>
                <a:cs typeface="Tahoma"/>
              </a:rPr>
              <a:t>set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40" dirty="0">
                <a:latin typeface="Tahoma"/>
                <a:cs typeface="Tahoma"/>
              </a:rPr>
              <a:t>all </a:t>
            </a:r>
            <a:r>
              <a:rPr sz="2500" i="1" spc="-50" dirty="0">
                <a:latin typeface="Tahoma"/>
                <a:cs typeface="Tahoma"/>
              </a:rPr>
              <a:t>possible  </a:t>
            </a:r>
            <a:r>
              <a:rPr sz="2500" i="1" spc="-55" dirty="0">
                <a:latin typeface="Tahoma"/>
                <a:cs typeface="Tahoma"/>
              </a:rPr>
              <a:t>output </a:t>
            </a:r>
            <a:r>
              <a:rPr sz="2500" i="1" spc="-50" dirty="0">
                <a:latin typeface="Tahoma"/>
                <a:cs typeface="Tahoma"/>
              </a:rPr>
              <a:t>strings </a:t>
            </a:r>
            <a:r>
              <a:rPr sz="2500" i="1" spc="-45" dirty="0">
                <a:latin typeface="Tahoma"/>
                <a:cs typeface="Tahoma"/>
              </a:rPr>
              <a:t>for </a:t>
            </a:r>
            <a:r>
              <a:rPr sz="2500" i="1" spc="-60" dirty="0">
                <a:latin typeface="Tahoma"/>
                <a:cs typeface="Tahoma"/>
              </a:rPr>
              <a:t>each </a:t>
            </a:r>
            <a:r>
              <a:rPr sz="2500" i="1" spc="-55" dirty="0">
                <a:latin typeface="Tahoma"/>
                <a:cs typeface="Tahoma"/>
              </a:rPr>
              <a:t>state </a:t>
            </a:r>
            <a:r>
              <a:rPr sz="2500" i="1" spc="-60" dirty="0">
                <a:latin typeface="Tahoma"/>
                <a:cs typeface="Tahoma"/>
              </a:rPr>
              <a:t>and</a:t>
            </a:r>
            <a:r>
              <a:rPr sz="2500" i="1" spc="90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input.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8555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"/>
                <a:cs typeface="Arial"/>
              </a:rPr>
              <a:t>Regular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41324"/>
            <a:ext cx="8808720" cy="45612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Remember: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FSAs </a:t>
            </a:r>
            <a:r>
              <a:rPr sz="2400" i="1" spc="-5" dirty="0">
                <a:latin typeface="Arial"/>
                <a:cs typeface="Arial"/>
              </a:rPr>
              <a:t>are </a:t>
            </a:r>
            <a:r>
              <a:rPr sz="2400" i="1" spc="-10" dirty="0">
                <a:latin typeface="Arial"/>
                <a:cs typeface="Arial"/>
              </a:rPr>
              <a:t>isomorphic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regular</a:t>
            </a:r>
            <a:r>
              <a:rPr sz="240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languages</a:t>
            </a:r>
            <a:r>
              <a:rPr sz="2400" i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FSTs </a:t>
            </a:r>
            <a:r>
              <a:rPr sz="2400" i="1" spc="-5" dirty="0">
                <a:latin typeface="Arial"/>
                <a:cs typeface="Arial"/>
              </a:rPr>
              <a:t>are </a:t>
            </a:r>
            <a:r>
              <a:rPr sz="2400" i="1" spc="-10" dirty="0">
                <a:latin typeface="Arial"/>
                <a:cs typeface="Arial"/>
              </a:rPr>
              <a:t>isomorphic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regular</a:t>
            </a:r>
            <a:r>
              <a:rPr sz="2400" i="1" spc="-2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relations</a:t>
            </a:r>
            <a:r>
              <a:rPr sz="2400" i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6870" marR="630555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u="heavy" spc="-5" dirty="0">
                <a:solidFill>
                  <a:srgbClr val="0044AD"/>
                </a:solidFill>
                <a:uFill>
                  <a:solidFill>
                    <a:srgbClr val="0044AC"/>
                  </a:solidFill>
                </a:uFill>
                <a:latin typeface="Arial"/>
                <a:cs typeface="Arial"/>
              </a:rPr>
              <a:t>Definition:</a:t>
            </a:r>
            <a:r>
              <a:rPr sz="2400" i="1" spc="-5" dirty="0">
                <a:solidFill>
                  <a:srgbClr val="0044A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Regular relations are </a:t>
            </a:r>
            <a:r>
              <a:rPr sz="2400" i="1" dirty="0">
                <a:latin typeface="Arial"/>
                <a:cs typeface="Arial"/>
              </a:rPr>
              <a:t>sets of </a:t>
            </a:r>
            <a:r>
              <a:rPr sz="2400" i="1" spc="-5" dirty="0">
                <a:latin typeface="Arial"/>
                <a:cs typeface="Arial"/>
              </a:rPr>
              <a:t>pairs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strings!!!  (extension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regular languages, </a:t>
            </a:r>
            <a:r>
              <a:rPr sz="2400" i="1" dirty="0">
                <a:latin typeface="Arial"/>
                <a:cs typeface="Arial"/>
              </a:rPr>
              <a:t>which </a:t>
            </a:r>
            <a:r>
              <a:rPr sz="2400" i="1" spc="-5" dirty="0">
                <a:latin typeface="Arial"/>
                <a:cs typeface="Arial"/>
              </a:rPr>
              <a:t>are </a:t>
            </a:r>
            <a:r>
              <a:rPr sz="2400" i="1" dirty="0">
                <a:latin typeface="Arial"/>
                <a:cs typeface="Arial"/>
              </a:rPr>
              <a:t>sets of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strings)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Operations: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u="heavy" spc="-5" dirty="0">
                <a:solidFill>
                  <a:srgbClr val="00327E"/>
                </a:solidFill>
                <a:uFill>
                  <a:solidFill>
                    <a:srgbClr val="00327F"/>
                  </a:solidFill>
                </a:uFill>
                <a:latin typeface="Arial"/>
                <a:cs typeface="Arial"/>
              </a:rPr>
              <a:t>Inversion</a:t>
            </a:r>
            <a:r>
              <a:rPr sz="2400" i="1" spc="-5" dirty="0">
                <a:latin typeface="Arial"/>
                <a:cs typeface="Arial"/>
              </a:rPr>
              <a:t>: the inversion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a Transducer </a:t>
            </a:r>
            <a:r>
              <a:rPr sz="2400" i="1" dirty="0">
                <a:solidFill>
                  <a:srgbClr val="00B04F"/>
                </a:solidFill>
                <a:latin typeface="Arial"/>
                <a:cs typeface="Arial"/>
              </a:rPr>
              <a:t>T </a:t>
            </a:r>
            <a:r>
              <a:rPr sz="2400" i="1" spc="-10" dirty="0">
                <a:latin typeface="Arial"/>
                <a:cs typeface="Arial"/>
              </a:rPr>
              <a:t>(</a:t>
            </a:r>
            <a:r>
              <a:rPr sz="2400" i="1" spc="-10" dirty="0">
                <a:solidFill>
                  <a:srgbClr val="00327E"/>
                </a:solidFill>
                <a:latin typeface="Arial"/>
                <a:cs typeface="Arial"/>
              </a:rPr>
              <a:t>T</a:t>
            </a:r>
            <a:r>
              <a:rPr sz="2400" i="1" spc="-15" baseline="24305" dirty="0">
                <a:solidFill>
                  <a:srgbClr val="00327E"/>
                </a:solidFill>
                <a:latin typeface="Arial"/>
                <a:cs typeface="Arial"/>
              </a:rPr>
              <a:t>-1</a:t>
            </a:r>
            <a:r>
              <a:rPr sz="2400" i="1" spc="-10" dirty="0">
                <a:latin typeface="Arial"/>
                <a:cs typeface="Arial"/>
              </a:rPr>
              <a:t>) </a:t>
            </a:r>
            <a:r>
              <a:rPr sz="2400" i="1" dirty="0">
                <a:latin typeface="Arial"/>
                <a:cs typeface="Arial"/>
              </a:rPr>
              <a:t>switches </a:t>
            </a:r>
            <a:r>
              <a:rPr sz="2400" i="1" spc="-5" dirty="0">
                <a:latin typeface="Arial"/>
                <a:cs typeface="Arial"/>
              </a:rPr>
              <a:t>the  input </a:t>
            </a:r>
            <a:r>
              <a:rPr sz="2400" i="1" dirty="0">
                <a:latin typeface="Arial"/>
                <a:cs typeface="Arial"/>
              </a:rPr>
              <a:t>with </a:t>
            </a:r>
            <a:r>
              <a:rPr sz="2400" i="1" spc="-5" dirty="0">
                <a:latin typeface="Arial"/>
                <a:cs typeface="Arial"/>
              </a:rPr>
              <a:t>the output</a:t>
            </a:r>
            <a:r>
              <a:rPr sz="2400" i="1" spc="-114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labels</a:t>
            </a:r>
            <a:endParaRPr sz="2400">
              <a:latin typeface="Arial"/>
              <a:cs typeface="Arial"/>
            </a:endParaRPr>
          </a:p>
          <a:p>
            <a:pPr marL="756285" marR="304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u="heavy" spc="-5" dirty="0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Composition:</a:t>
            </a:r>
            <a:r>
              <a:rPr sz="2400" i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If </a:t>
            </a: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i="1" spc="-7" baseline="-20833" dirty="0">
                <a:latin typeface="Arial"/>
                <a:cs typeface="Arial"/>
              </a:rPr>
              <a:t>1 </a:t>
            </a:r>
            <a:r>
              <a:rPr sz="2400" i="1" spc="-5" dirty="0">
                <a:latin typeface="Arial"/>
                <a:cs typeface="Arial"/>
              </a:rPr>
              <a:t>is a transducer from </a:t>
            </a:r>
            <a:r>
              <a:rPr sz="2400" i="1" dirty="0">
                <a:latin typeface="Arial"/>
                <a:cs typeface="Arial"/>
              </a:rPr>
              <a:t>I</a:t>
            </a:r>
            <a:r>
              <a:rPr sz="2400" i="1" baseline="-20833" dirty="0">
                <a:latin typeface="Arial"/>
                <a:cs typeface="Arial"/>
              </a:rPr>
              <a:t>1 </a:t>
            </a:r>
            <a:r>
              <a:rPr sz="2400" i="1" dirty="0">
                <a:latin typeface="Arial"/>
                <a:cs typeface="Arial"/>
              </a:rPr>
              <a:t>to O</a:t>
            </a:r>
            <a:r>
              <a:rPr sz="2400" i="1" baseline="-20833" dirty="0">
                <a:latin typeface="Arial"/>
                <a:cs typeface="Arial"/>
              </a:rPr>
              <a:t>1 </a:t>
            </a:r>
            <a:r>
              <a:rPr sz="2400" i="1" spc="-5" dirty="0">
                <a:latin typeface="Arial"/>
                <a:cs typeface="Arial"/>
              </a:rPr>
              <a:t>and T</a:t>
            </a:r>
            <a:r>
              <a:rPr sz="2400" i="1" spc="-7" baseline="-20833" dirty="0">
                <a:latin typeface="Arial"/>
                <a:cs typeface="Arial"/>
              </a:rPr>
              <a:t>2 </a:t>
            </a:r>
            <a:r>
              <a:rPr sz="2400" i="1" spc="-5" dirty="0">
                <a:latin typeface="Arial"/>
                <a:cs typeface="Arial"/>
              </a:rPr>
              <a:t>is a  transducer from </a:t>
            </a:r>
            <a:r>
              <a:rPr sz="2400" i="1" dirty="0">
                <a:latin typeface="Arial"/>
                <a:cs typeface="Arial"/>
              </a:rPr>
              <a:t>O</a:t>
            </a:r>
            <a:r>
              <a:rPr sz="2400" i="1" baseline="-20833" dirty="0">
                <a:latin typeface="Arial"/>
                <a:cs typeface="Arial"/>
              </a:rPr>
              <a:t>1 </a:t>
            </a:r>
            <a:r>
              <a:rPr sz="2400" i="1" dirty="0">
                <a:latin typeface="Arial"/>
                <a:cs typeface="Arial"/>
              </a:rPr>
              <a:t>to O</a:t>
            </a:r>
            <a:r>
              <a:rPr sz="2400" i="1" baseline="-20833" dirty="0">
                <a:latin typeface="Arial"/>
                <a:cs typeface="Arial"/>
              </a:rPr>
              <a:t>2 </a:t>
            </a:r>
            <a:r>
              <a:rPr sz="2400" i="1" spc="-5" dirty="0">
                <a:latin typeface="Arial"/>
                <a:cs typeface="Arial"/>
              </a:rPr>
              <a:t>then T</a:t>
            </a:r>
            <a:r>
              <a:rPr sz="2400" i="1" spc="-7" baseline="-20833" dirty="0">
                <a:latin typeface="Arial"/>
                <a:cs typeface="Arial"/>
              </a:rPr>
              <a:t>1 </a:t>
            </a:r>
            <a:r>
              <a:rPr sz="2400" i="1" spc="-5" dirty="0">
                <a:latin typeface="Arial"/>
                <a:cs typeface="Arial"/>
              </a:rPr>
              <a:t>oT</a:t>
            </a:r>
            <a:r>
              <a:rPr sz="2400" i="1" spc="-7" baseline="-20833" dirty="0">
                <a:latin typeface="Arial"/>
                <a:cs typeface="Arial"/>
              </a:rPr>
              <a:t>2 </a:t>
            </a:r>
            <a:r>
              <a:rPr sz="2400" i="1" spc="-5" dirty="0">
                <a:latin typeface="Arial"/>
                <a:cs typeface="Arial"/>
              </a:rPr>
              <a:t>is a transducer from </a:t>
            </a:r>
            <a:r>
              <a:rPr sz="2400" i="1" dirty="0">
                <a:latin typeface="Arial"/>
                <a:cs typeface="Arial"/>
              </a:rPr>
              <a:t>I</a:t>
            </a:r>
            <a:r>
              <a:rPr sz="2400" i="1" baseline="-20833" dirty="0">
                <a:latin typeface="Arial"/>
                <a:cs typeface="Arial"/>
              </a:rPr>
              <a:t>1 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to</a:t>
            </a:r>
            <a:r>
              <a:rPr sz="2400" i="1" spc="20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</a:t>
            </a:r>
            <a:r>
              <a:rPr sz="2400" i="1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5715000"/>
            <a:ext cx="8610600" cy="1213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50152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"/>
                <a:cs typeface="Arial"/>
              </a:rPr>
              <a:t>FSTs </a:t>
            </a:r>
            <a:r>
              <a:rPr dirty="0">
                <a:latin typeface="Arial"/>
                <a:cs typeface="Arial"/>
              </a:rPr>
              <a:t>for Morphological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Parsing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145781"/>
            <a:ext cx="590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9/11/2011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120" y="7145781"/>
            <a:ext cx="7378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Speech</a:t>
            </a:r>
            <a:r>
              <a:rPr sz="1000" b="1" spc="-7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71183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Morphology </a:t>
            </a:r>
            <a:r>
              <a:rPr spc="-5" dirty="0"/>
              <a:t>and </a:t>
            </a:r>
            <a:r>
              <a:rPr/>
              <a:t>Finite-State </a:t>
            </a:r>
            <a:r>
              <a:rPr spc="-5" smtClean="0"/>
              <a:t>Transducers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414263" y="7145678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103287"/>
            <a:ext cx="7458075" cy="48539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45"/>
              </a:spcBef>
              <a:buSzPct val="96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500" i="1" u="heavy" spc="-55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Tahoma"/>
                <a:cs typeface="Tahoma"/>
              </a:rPr>
              <a:t>There are </a:t>
            </a:r>
            <a:r>
              <a:rPr sz="2500" i="1" u="heavy" spc="-50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Tahoma"/>
                <a:cs typeface="Tahoma"/>
              </a:rPr>
              <a:t>four </a:t>
            </a:r>
            <a:r>
              <a:rPr sz="2500" i="1" u="heavy" spc="-55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Tahoma"/>
                <a:cs typeface="Tahoma"/>
              </a:rPr>
              <a:t>forms </a:t>
            </a:r>
            <a:r>
              <a:rPr sz="2500" i="1" u="heavy" spc="-50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Tahoma"/>
                <a:cs typeface="Tahoma"/>
              </a:rPr>
              <a:t>of</a:t>
            </a:r>
            <a:r>
              <a:rPr sz="2500" i="1" u="heavy" spc="15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Tahoma"/>
                <a:cs typeface="Tahoma"/>
              </a:rPr>
              <a:t> </a:t>
            </a:r>
            <a:r>
              <a:rPr sz="2500" i="1" u="heavy" spc="-45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Tahoma"/>
                <a:cs typeface="Tahoma"/>
              </a:rPr>
              <a:t>affixes:</a:t>
            </a:r>
            <a:endParaRPr sz="2500">
              <a:latin typeface="Tahoma"/>
              <a:cs typeface="Tahoma"/>
            </a:endParaRPr>
          </a:p>
          <a:p>
            <a:pPr marL="927100" lvl="1" indent="-4572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500" i="1" spc="-45" dirty="0">
                <a:solidFill>
                  <a:srgbClr val="FF0000"/>
                </a:solidFill>
                <a:latin typeface="Tahoma"/>
                <a:cs typeface="Tahoma"/>
              </a:rPr>
              <a:t>Prefixes </a:t>
            </a:r>
            <a:r>
              <a:rPr sz="2500" i="1" spc="-55" dirty="0">
                <a:latin typeface="Tahoma"/>
                <a:cs typeface="Tahoma"/>
              </a:rPr>
              <a:t>– precede the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stem</a:t>
            </a:r>
            <a:endParaRPr sz="2500">
              <a:latin typeface="Tahoma"/>
              <a:cs typeface="Tahoma"/>
            </a:endParaRPr>
          </a:p>
          <a:p>
            <a:pPr marL="927100" lvl="1" indent="-457200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500" i="1" spc="-45" dirty="0">
                <a:solidFill>
                  <a:srgbClr val="FF0000"/>
                </a:solidFill>
                <a:latin typeface="Tahoma"/>
                <a:cs typeface="Tahoma"/>
              </a:rPr>
              <a:t>Suffixes </a:t>
            </a:r>
            <a:r>
              <a:rPr sz="2500" i="1" spc="-55" dirty="0">
                <a:latin typeface="Tahoma"/>
                <a:cs typeface="Tahoma"/>
              </a:rPr>
              <a:t>– </a:t>
            </a:r>
            <a:r>
              <a:rPr sz="2500" i="1" spc="-50" dirty="0">
                <a:latin typeface="Tahoma"/>
                <a:cs typeface="Tahoma"/>
              </a:rPr>
              <a:t>follow </a:t>
            </a:r>
            <a:r>
              <a:rPr sz="2500" i="1" spc="-55" dirty="0">
                <a:latin typeface="Tahoma"/>
                <a:cs typeface="Tahoma"/>
              </a:rPr>
              <a:t>the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stem</a:t>
            </a:r>
            <a:endParaRPr sz="2500">
              <a:latin typeface="Tahoma"/>
              <a:cs typeface="Tahoma"/>
            </a:endParaRPr>
          </a:p>
          <a:p>
            <a:pPr marL="927100" lvl="1" indent="-457200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500" i="1" spc="-45" dirty="0">
                <a:solidFill>
                  <a:srgbClr val="FF0000"/>
                </a:solidFill>
                <a:latin typeface="Tahoma"/>
                <a:cs typeface="Tahoma"/>
              </a:rPr>
              <a:t>Infixes </a:t>
            </a:r>
            <a:r>
              <a:rPr sz="2500" i="1" spc="-55" dirty="0">
                <a:latin typeface="Tahoma"/>
                <a:cs typeface="Tahoma"/>
              </a:rPr>
              <a:t>– </a:t>
            </a:r>
            <a:r>
              <a:rPr sz="2500" i="1" spc="-50" dirty="0">
                <a:latin typeface="Tahoma"/>
                <a:cs typeface="Tahoma"/>
              </a:rPr>
              <a:t>inserted </a:t>
            </a:r>
            <a:r>
              <a:rPr sz="2500" i="1" spc="-45" dirty="0">
                <a:latin typeface="Tahoma"/>
                <a:cs typeface="Tahoma"/>
              </a:rPr>
              <a:t>inside </a:t>
            </a:r>
            <a:r>
              <a:rPr sz="2500" i="1" spc="-55" dirty="0">
                <a:latin typeface="Tahoma"/>
                <a:cs typeface="Tahoma"/>
              </a:rPr>
              <a:t>the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stem</a:t>
            </a:r>
            <a:endParaRPr sz="2500">
              <a:latin typeface="Tahoma"/>
              <a:cs typeface="Tahoma"/>
            </a:endParaRPr>
          </a:p>
          <a:p>
            <a:pPr marL="927100" lvl="1" indent="-457200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500" i="1" spc="-50" dirty="0">
                <a:solidFill>
                  <a:srgbClr val="FF0000"/>
                </a:solidFill>
                <a:latin typeface="Tahoma"/>
                <a:cs typeface="Tahoma"/>
              </a:rPr>
              <a:t>Circumfixes </a:t>
            </a:r>
            <a:r>
              <a:rPr sz="2500" i="1" spc="-55" dirty="0">
                <a:latin typeface="Tahoma"/>
                <a:cs typeface="Tahoma"/>
              </a:rPr>
              <a:t>– </a:t>
            </a:r>
            <a:r>
              <a:rPr sz="2500" i="1" spc="-60" dirty="0">
                <a:latin typeface="Tahoma"/>
                <a:cs typeface="Tahoma"/>
              </a:rPr>
              <a:t>both </a:t>
            </a:r>
            <a:r>
              <a:rPr sz="2500" i="1" spc="-55" dirty="0">
                <a:latin typeface="Tahoma"/>
                <a:cs typeface="Tahoma"/>
              </a:rPr>
              <a:t>precede </a:t>
            </a:r>
            <a:r>
              <a:rPr sz="2500" i="1" spc="-60" dirty="0">
                <a:latin typeface="Tahoma"/>
                <a:cs typeface="Tahoma"/>
              </a:rPr>
              <a:t>and </a:t>
            </a:r>
            <a:r>
              <a:rPr sz="2500" i="1" spc="-50" dirty="0">
                <a:latin typeface="Tahoma"/>
                <a:cs typeface="Tahoma"/>
              </a:rPr>
              <a:t>follow </a:t>
            </a:r>
            <a:r>
              <a:rPr sz="2500" i="1" spc="-55" dirty="0">
                <a:latin typeface="Tahoma"/>
                <a:cs typeface="Tahoma"/>
              </a:rPr>
              <a:t>the</a:t>
            </a:r>
            <a:r>
              <a:rPr sz="2500" i="1" spc="85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stem.</a:t>
            </a:r>
            <a:endParaRPr sz="25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455"/>
              </a:spcBef>
              <a:buSzPct val="96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500" i="1" spc="-55" dirty="0">
                <a:solidFill>
                  <a:srgbClr val="009900"/>
                </a:solidFill>
                <a:latin typeface="Tahoma"/>
                <a:cs typeface="Tahoma"/>
              </a:rPr>
              <a:t>Examples:</a:t>
            </a:r>
            <a:endParaRPr sz="25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  <a:buSzPct val="96000"/>
              <a:buFont typeface="Tahoma"/>
              <a:buChar char="•"/>
              <a:tabLst>
                <a:tab pos="926465" algn="l"/>
                <a:tab pos="927100" algn="l"/>
              </a:tabLst>
            </a:pPr>
            <a:r>
              <a:rPr sz="2500" i="1" spc="-45" dirty="0">
                <a:latin typeface="Tahoma"/>
                <a:cs typeface="Tahoma"/>
              </a:rPr>
              <a:t>Prefixes </a:t>
            </a:r>
            <a:r>
              <a:rPr sz="2500" i="1" spc="-40" dirty="0">
                <a:latin typeface="Tahoma"/>
                <a:cs typeface="Tahoma"/>
              </a:rPr>
              <a:t>- </a:t>
            </a:r>
            <a:r>
              <a:rPr sz="2500" i="1" spc="-50" dirty="0">
                <a:latin typeface="Tahoma"/>
                <a:cs typeface="Tahoma"/>
              </a:rPr>
              <a:t>“un”,</a:t>
            </a:r>
            <a:r>
              <a:rPr sz="2500" i="1" spc="-95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“a”</a:t>
            </a:r>
            <a:endParaRPr sz="25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  <a:buSzPct val="96000"/>
              <a:buFont typeface="Tahoma"/>
              <a:buChar char="•"/>
              <a:tabLst>
                <a:tab pos="926465" algn="l"/>
                <a:tab pos="927100" algn="l"/>
              </a:tabLst>
            </a:pPr>
            <a:r>
              <a:rPr sz="2500" i="1" spc="-45" dirty="0">
                <a:latin typeface="Tahoma"/>
                <a:cs typeface="Tahoma"/>
              </a:rPr>
              <a:t>Suffixes </a:t>
            </a:r>
            <a:r>
              <a:rPr sz="2500" i="1" spc="-40" dirty="0">
                <a:latin typeface="Tahoma"/>
                <a:cs typeface="Tahoma"/>
              </a:rPr>
              <a:t>- </a:t>
            </a:r>
            <a:r>
              <a:rPr sz="2500" i="1" spc="-45" dirty="0">
                <a:latin typeface="Tahoma"/>
                <a:cs typeface="Tahoma"/>
              </a:rPr>
              <a:t>plurals,</a:t>
            </a:r>
            <a:r>
              <a:rPr sz="2500" i="1" spc="-90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“ing”</a:t>
            </a:r>
            <a:endParaRPr sz="25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  <a:buSzPct val="96000"/>
              <a:buFont typeface="Tahoma"/>
              <a:buChar char="•"/>
              <a:tabLst>
                <a:tab pos="926465" algn="l"/>
                <a:tab pos="927100" algn="l"/>
              </a:tabLst>
            </a:pPr>
            <a:r>
              <a:rPr sz="2500" i="1" spc="-45" dirty="0">
                <a:latin typeface="Tahoma"/>
                <a:cs typeface="Tahoma"/>
              </a:rPr>
              <a:t>Infixes </a:t>
            </a:r>
            <a:r>
              <a:rPr sz="2500" i="1" spc="-40" dirty="0">
                <a:latin typeface="Tahoma"/>
                <a:cs typeface="Tahoma"/>
              </a:rPr>
              <a:t>- </a:t>
            </a:r>
            <a:r>
              <a:rPr sz="2500" i="1" spc="-55" dirty="0">
                <a:latin typeface="Tahoma"/>
                <a:cs typeface="Tahoma"/>
              </a:rPr>
              <a:t>not </a:t>
            </a:r>
            <a:r>
              <a:rPr sz="2500" i="1" spc="-70" dirty="0">
                <a:latin typeface="Tahoma"/>
                <a:cs typeface="Tahoma"/>
              </a:rPr>
              <a:t>common </a:t>
            </a:r>
            <a:r>
              <a:rPr sz="2500" i="1" spc="-40" dirty="0">
                <a:latin typeface="Tahoma"/>
                <a:cs typeface="Tahoma"/>
              </a:rPr>
              <a:t>in</a:t>
            </a:r>
            <a:r>
              <a:rPr sz="2500" i="1" spc="10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English</a:t>
            </a:r>
            <a:endParaRPr sz="2500">
              <a:latin typeface="Tahoma"/>
              <a:cs typeface="Tahoma"/>
            </a:endParaRPr>
          </a:p>
          <a:p>
            <a:pPr marL="469900" marR="3010535">
              <a:lnSpc>
                <a:spcPct val="115199"/>
              </a:lnSpc>
              <a:buSzPct val="96000"/>
              <a:buFont typeface="Tahoma"/>
              <a:buChar char="•"/>
              <a:tabLst>
                <a:tab pos="926465" algn="l"/>
                <a:tab pos="927100" algn="l"/>
              </a:tabLst>
            </a:pPr>
            <a:r>
              <a:rPr sz="2500" i="1" spc="-50" dirty="0">
                <a:latin typeface="Tahoma"/>
                <a:cs typeface="Tahoma"/>
              </a:rPr>
              <a:t>Circumfixes </a:t>
            </a:r>
            <a:r>
              <a:rPr sz="2500" i="1" spc="-40" dirty="0">
                <a:latin typeface="Tahoma"/>
                <a:cs typeface="Tahoma"/>
              </a:rPr>
              <a:t>: </a:t>
            </a:r>
            <a:r>
              <a:rPr sz="2500" i="1" spc="-50" dirty="0">
                <a:latin typeface="Tahoma"/>
                <a:cs typeface="Tahoma"/>
              </a:rPr>
              <a:t>unbelievably </a:t>
            </a:r>
            <a:r>
              <a:rPr sz="2500" i="1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500" i="1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</a:t>
            </a:r>
            <a:r>
              <a:rPr sz="2500" i="1" spc="-60" dirty="0">
                <a:latin typeface="Tahoma"/>
                <a:cs typeface="Tahoma"/>
              </a:rPr>
              <a:t> </a:t>
            </a:r>
            <a:r>
              <a:rPr sz="2500" i="1" spc="-75" dirty="0">
                <a:latin typeface="Tahoma"/>
                <a:cs typeface="Tahoma"/>
              </a:rPr>
              <a:t>+ </a:t>
            </a:r>
            <a:r>
              <a:rPr sz="2500" i="1" spc="-50" dirty="0">
                <a:latin typeface="Tahoma"/>
                <a:cs typeface="Tahoma"/>
              </a:rPr>
              <a:t>believe </a:t>
            </a:r>
            <a:r>
              <a:rPr sz="2500" i="1" spc="-75" dirty="0">
                <a:latin typeface="Tahoma"/>
                <a:cs typeface="Tahoma"/>
              </a:rPr>
              <a:t>+ </a:t>
            </a:r>
            <a:r>
              <a:rPr sz="2500" i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able</a:t>
            </a:r>
            <a:r>
              <a:rPr sz="2500" i="1" spc="-55" dirty="0">
                <a:latin typeface="Tahoma"/>
                <a:cs typeface="Tahoma"/>
              </a:rPr>
              <a:t> </a:t>
            </a:r>
            <a:r>
              <a:rPr sz="2500" i="1" spc="-75" dirty="0">
                <a:latin typeface="Tahoma"/>
                <a:cs typeface="Tahoma"/>
              </a:rPr>
              <a:t>+</a:t>
            </a:r>
            <a:r>
              <a:rPr sz="2500" i="1" spc="80" dirty="0">
                <a:latin typeface="Tahoma"/>
                <a:cs typeface="Tahoma"/>
              </a:rPr>
              <a:t> </a:t>
            </a:r>
            <a:r>
              <a:rPr sz="2500" i="1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ly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19507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7145781"/>
            <a:ext cx="590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9/11/2011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120" y="7145781"/>
            <a:ext cx="7378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Speech</a:t>
            </a:r>
            <a:r>
              <a:rPr sz="1000" b="1" spc="-7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076"/>
            <a:ext cx="8636635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628015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The kind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parsing </a:t>
            </a:r>
            <a:r>
              <a:rPr sz="2400" i="1" spc="-15" dirty="0">
                <a:latin typeface="Arial"/>
                <a:cs typeface="Arial"/>
              </a:rPr>
              <a:t>we’re </a:t>
            </a:r>
            <a:r>
              <a:rPr sz="2400" i="1" spc="-5" dirty="0">
                <a:latin typeface="Arial"/>
                <a:cs typeface="Arial"/>
              </a:rPr>
              <a:t>talking about is </a:t>
            </a:r>
            <a:r>
              <a:rPr sz="2400" i="1" spc="-10" dirty="0">
                <a:latin typeface="Arial"/>
                <a:cs typeface="Arial"/>
              </a:rPr>
              <a:t>normally </a:t>
            </a:r>
            <a:r>
              <a:rPr sz="2400" i="1" spc="-5" dirty="0">
                <a:latin typeface="Arial"/>
                <a:cs typeface="Arial"/>
              </a:rPr>
              <a:t>called </a:t>
            </a:r>
            <a:r>
              <a:rPr sz="2400" i="1" spc="-5" dirty="0">
                <a:solidFill>
                  <a:srgbClr val="A50020"/>
                </a:solidFill>
                <a:latin typeface="Arial"/>
                <a:cs typeface="Arial"/>
              </a:rPr>
              <a:t> morphological analysis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It </a:t>
            </a:r>
            <a:r>
              <a:rPr sz="2400" i="1" spc="-5" dirty="0">
                <a:latin typeface="Arial"/>
                <a:cs typeface="Arial"/>
              </a:rPr>
              <a:t>can either</a:t>
            </a:r>
            <a:r>
              <a:rPr sz="2400" i="1" spc="-8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An </a:t>
            </a:r>
            <a:r>
              <a:rPr sz="2400" i="1" spc="-10" dirty="0">
                <a:latin typeface="Arial"/>
                <a:cs typeface="Arial"/>
              </a:rPr>
              <a:t>important </a:t>
            </a:r>
            <a:r>
              <a:rPr sz="2400" i="1" spc="-5" dirty="0">
                <a:latin typeface="Arial"/>
                <a:cs typeface="Arial"/>
              </a:rPr>
              <a:t>stand-alone component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10" dirty="0">
                <a:latin typeface="Arial"/>
                <a:cs typeface="Arial"/>
              </a:rPr>
              <a:t>many </a:t>
            </a:r>
            <a:r>
              <a:rPr sz="2400" i="1" spc="-5" dirty="0">
                <a:latin typeface="Arial"/>
                <a:cs typeface="Arial"/>
              </a:rPr>
              <a:t>applications  (spelling correction, </a:t>
            </a:r>
            <a:r>
              <a:rPr sz="2400" i="1" spc="-10" dirty="0">
                <a:latin typeface="Arial"/>
                <a:cs typeface="Arial"/>
              </a:rPr>
              <a:t>information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retrieval)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400" i="1" dirty="0">
                <a:latin typeface="Arial"/>
                <a:cs typeface="Arial"/>
              </a:rPr>
              <a:t>Or </a:t>
            </a:r>
            <a:r>
              <a:rPr sz="2400" i="1" spc="-10" dirty="0">
                <a:latin typeface="Arial"/>
                <a:cs typeface="Arial"/>
              </a:rPr>
              <a:t>simply </a:t>
            </a:r>
            <a:r>
              <a:rPr sz="2400" i="1" spc="-5" dirty="0">
                <a:latin typeface="Arial"/>
                <a:cs typeface="Arial"/>
              </a:rPr>
              <a:t>a link in a chain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further linguistic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63372"/>
            <a:ext cx="698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Morphological </a:t>
            </a:r>
            <a:r>
              <a:rPr sz="2400" spc="-5" dirty="0"/>
              <a:t>Parsing </a:t>
            </a:r>
            <a:r>
              <a:rPr sz="2400" spc="-10" dirty="0"/>
              <a:t>with Finite-State</a:t>
            </a:r>
            <a:r>
              <a:rPr sz="2400" spc="150" dirty="0"/>
              <a:t> </a:t>
            </a:r>
            <a:r>
              <a:rPr sz="2400" spc="-5" dirty="0"/>
              <a:t>Transducers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093725"/>
            <a:ext cx="826135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0065FF"/>
                </a:solidFill>
                <a:latin typeface="Arial"/>
                <a:cs typeface="Arial"/>
              </a:rPr>
              <a:t>finite-state </a:t>
            </a:r>
            <a:r>
              <a:rPr sz="2000" spc="-15" dirty="0">
                <a:solidFill>
                  <a:srgbClr val="0065FF"/>
                </a:solidFill>
                <a:latin typeface="Arial"/>
                <a:cs typeface="Arial"/>
              </a:rPr>
              <a:t>morphology</a:t>
            </a:r>
            <a:r>
              <a:rPr sz="2000" spc="-15" dirty="0">
                <a:latin typeface="Arial"/>
                <a:cs typeface="Arial"/>
              </a:rPr>
              <a:t>,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represent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word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correspondence  </a:t>
            </a:r>
            <a:r>
              <a:rPr sz="2000" spc="-15" dirty="0">
                <a:latin typeface="Arial"/>
                <a:cs typeface="Arial"/>
              </a:rPr>
              <a:t>between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lexical 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level </a:t>
            </a:r>
            <a:r>
              <a:rPr sz="2000" spc="-10" dirty="0">
                <a:latin typeface="Arial"/>
                <a:cs typeface="Arial"/>
              </a:rPr>
              <a:t>(concatenations of </a:t>
            </a:r>
            <a:r>
              <a:rPr sz="2000" dirty="0">
                <a:latin typeface="Arial"/>
                <a:cs typeface="Arial"/>
              </a:rPr>
              <a:t>morphemes)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surface  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level </a:t>
            </a:r>
            <a:r>
              <a:rPr sz="2000" spc="-10" dirty="0">
                <a:latin typeface="Arial"/>
                <a:cs typeface="Arial"/>
              </a:rPr>
              <a:t>(concatenation of letters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spc="0" dirty="0">
                <a:latin typeface="Arial"/>
                <a:cs typeface="Arial"/>
              </a:rPr>
              <a:t>make </a:t>
            </a:r>
            <a:r>
              <a:rPr sz="2000" spc="-10" dirty="0">
                <a:latin typeface="Arial"/>
                <a:cs typeface="Arial"/>
              </a:rPr>
              <a:t>up the </a:t>
            </a:r>
            <a:r>
              <a:rPr sz="2000" spc="-15" dirty="0">
                <a:latin typeface="Arial"/>
                <a:cs typeface="Arial"/>
              </a:rPr>
              <a:t>spelling </a:t>
            </a:r>
            <a:r>
              <a:rPr sz="2000" spc="-10" dirty="0">
                <a:latin typeface="Arial"/>
                <a:cs typeface="Arial"/>
              </a:rPr>
              <a:t>of the</a:t>
            </a:r>
            <a:r>
              <a:rPr sz="2000" spc="3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word).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97887"/>
            <a:ext cx="8455025" cy="21596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6870" marR="5080" indent="-344170" algn="just">
              <a:lnSpc>
                <a:spcPct val="97800"/>
              </a:lnSpc>
              <a:spcBef>
                <a:spcPts val="145"/>
              </a:spcBef>
              <a:buChar char="•"/>
              <a:tabLst>
                <a:tab pos="357505" algn="l"/>
              </a:tabLst>
            </a:pPr>
            <a:r>
              <a:rPr sz="1800" spc="-5" dirty="0">
                <a:solidFill>
                  <a:srgbClr val="6F2FA0"/>
                </a:solidFill>
                <a:latin typeface="Tahoma"/>
                <a:cs typeface="Tahoma"/>
              </a:rPr>
              <a:t>For </a:t>
            </a:r>
            <a:r>
              <a:rPr sz="1800" spc="-10" dirty="0">
                <a:solidFill>
                  <a:srgbClr val="6F2FA0"/>
                </a:solidFill>
                <a:latin typeface="Tahoma"/>
                <a:cs typeface="Tahoma"/>
              </a:rPr>
              <a:t>finite-state </a:t>
            </a:r>
            <a:r>
              <a:rPr sz="1800" spc="-5" dirty="0">
                <a:solidFill>
                  <a:srgbClr val="6F2FA0"/>
                </a:solidFill>
                <a:latin typeface="Tahoma"/>
                <a:cs typeface="Tahoma"/>
              </a:rPr>
              <a:t>morphology, it is convenient to </a:t>
            </a:r>
            <a:r>
              <a:rPr sz="1800" spc="-10" dirty="0">
                <a:solidFill>
                  <a:srgbClr val="6F2FA0"/>
                </a:solidFill>
                <a:latin typeface="Tahoma"/>
                <a:cs typeface="Tahoma"/>
              </a:rPr>
              <a:t>view </a:t>
            </a:r>
            <a:r>
              <a:rPr sz="1800" spc="-5" dirty="0">
                <a:solidFill>
                  <a:srgbClr val="6F2FA0"/>
                </a:solidFill>
                <a:latin typeface="Tahoma"/>
                <a:cs typeface="Tahoma"/>
              </a:rPr>
              <a:t>an FSt as having two </a:t>
            </a:r>
            <a:r>
              <a:rPr sz="1800" spc="-10" dirty="0">
                <a:solidFill>
                  <a:srgbClr val="6F2FA0"/>
                </a:solidFill>
                <a:latin typeface="Tahoma"/>
                <a:cs typeface="Tahoma"/>
              </a:rPr>
              <a:t>tapes.  </a:t>
            </a:r>
            <a:r>
              <a:rPr sz="1800" dirty="0">
                <a:solidFill>
                  <a:srgbClr val="6F2FA0"/>
                </a:solidFill>
                <a:latin typeface="Tahoma"/>
                <a:cs typeface="Tahoma"/>
              </a:rPr>
              <a:t>The </a:t>
            </a:r>
            <a:r>
              <a:rPr sz="1800" spc="-10" dirty="0">
                <a:solidFill>
                  <a:srgbClr val="6F2FA0"/>
                </a:solidFill>
                <a:latin typeface="Tahoma"/>
                <a:cs typeface="Tahoma"/>
              </a:rPr>
              <a:t>lexical tape </a:t>
            </a:r>
            <a:r>
              <a:rPr sz="1800" spc="-5" dirty="0">
                <a:solidFill>
                  <a:srgbClr val="6F2FA0"/>
                </a:solidFill>
                <a:latin typeface="Tahoma"/>
                <a:cs typeface="Tahoma"/>
              </a:rPr>
              <a:t>is </a:t>
            </a:r>
            <a:r>
              <a:rPr sz="1800" spc="-10" dirty="0">
                <a:solidFill>
                  <a:srgbClr val="6F2FA0"/>
                </a:solidFill>
                <a:latin typeface="Tahoma"/>
                <a:cs typeface="Tahoma"/>
              </a:rPr>
              <a:t>composed </a:t>
            </a:r>
            <a:r>
              <a:rPr sz="1800" spc="-5" dirty="0">
                <a:solidFill>
                  <a:srgbClr val="6F2FA0"/>
                </a:solidFill>
                <a:latin typeface="Tahoma"/>
                <a:cs typeface="Tahoma"/>
              </a:rPr>
              <a:t>from characters from </a:t>
            </a:r>
            <a:r>
              <a:rPr sz="1800" dirty="0">
                <a:solidFill>
                  <a:srgbClr val="6F2FA0"/>
                </a:solidFill>
                <a:latin typeface="Tahoma"/>
                <a:cs typeface="Tahoma"/>
              </a:rPr>
              <a:t>one </a:t>
            </a:r>
            <a:r>
              <a:rPr sz="1800" spc="-10" dirty="0">
                <a:solidFill>
                  <a:srgbClr val="6F2FA0"/>
                </a:solidFill>
                <a:latin typeface="Tahoma"/>
                <a:cs typeface="Tahoma"/>
              </a:rPr>
              <a:t>alphabet </a:t>
            </a:r>
            <a:r>
              <a:rPr sz="1800" spc="-10" dirty="0">
                <a:solidFill>
                  <a:srgbClr val="6F2FA0"/>
                </a:solidFill>
                <a:latin typeface="Lucida Sans Unicode"/>
                <a:cs typeface="Lucida Sans Unicode"/>
              </a:rPr>
              <a:t>Σ</a:t>
            </a:r>
            <a:r>
              <a:rPr sz="1800" spc="-10" dirty="0">
                <a:solidFill>
                  <a:srgbClr val="6F2FA0"/>
                </a:solidFill>
                <a:latin typeface="Tahoma"/>
                <a:cs typeface="Tahoma"/>
              </a:rPr>
              <a:t>. </a:t>
            </a:r>
            <a:r>
              <a:rPr sz="1800" dirty="0">
                <a:solidFill>
                  <a:srgbClr val="6F2FA0"/>
                </a:solidFill>
                <a:latin typeface="Tahoma"/>
                <a:cs typeface="Tahoma"/>
              </a:rPr>
              <a:t>The </a:t>
            </a:r>
            <a:r>
              <a:rPr sz="1800" spc="-5" dirty="0">
                <a:solidFill>
                  <a:srgbClr val="6F2FA0"/>
                </a:solidFill>
                <a:latin typeface="Tahoma"/>
                <a:cs typeface="Tahoma"/>
              </a:rPr>
              <a:t>surface  </a:t>
            </a:r>
            <a:r>
              <a:rPr sz="1800" spc="-10" dirty="0">
                <a:solidFill>
                  <a:srgbClr val="6F2FA0"/>
                </a:solidFill>
                <a:latin typeface="Tahoma"/>
                <a:cs typeface="Tahoma"/>
              </a:rPr>
              <a:t>tape </a:t>
            </a:r>
            <a:r>
              <a:rPr sz="1800" spc="-5" dirty="0">
                <a:solidFill>
                  <a:srgbClr val="6F2FA0"/>
                </a:solidFill>
                <a:latin typeface="Tahoma"/>
                <a:cs typeface="Tahoma"/>
              </a:rPr>
              <a:t>is </a:t>
            </a:r>
            <a:r>
              <a:rPr sz="1800" spc="-10" dirty="0">
                <a:solidFill>
                  <a:srgbClr val="6F2FA0"/>
                </a:solidFill>
                <a:latin typeface="Tahoma"/>
                <a:cs typeface="Tahoma"/>
              </a:rPr>
              <a:t>composed </a:t>
            </a:r>
            <a:r>
              <a:rPr sz="1800" spc="-5" dirty="0">
                <a:solidFill>
                  <a:srgbClr val="6F2FA0"/>
                </a:solidFill>
                <a:latin typeface="Tahoma"/>
                <a:cs typeface="Tahoma"/>
              </a:rPr>
              <a:t>from characters from another </a:t>
            </a:r>
            <a:r>
              <a:rPr sz="1800" spc="-10" dirty="0">
                <a:solidFill>
                  <a:srgbClr val="6F2FA0"/>
                </a:solidFill>
                <a:latin typeface="Tahoma"/>
                <a:cs typeface="Tahoma"/>
              </a:rPr>
              <a:t>alphabet</a:t>
            </a:r>
            <a:r>
              <a:rPr sz="1800" spc="114" dirty="0">
                <a:solidFill>
                  <a:srgbClr val="6F2FA0"/>
                </a:solidFill>
                <a:latin typeface="Tahoma"/>
                <a:cs typeface="Tahoma"/>
              </a:rPr>
              <a:t> </a:t>
            </a:r>
            <a:r>
              <a:rPr sz="1800" spc="-254" dirty="0">
                <a:solidFill>
                  <a:srgbClr val="6F2FA0"/>
                </a:solidFill>
                <a:latin typeface="Lucida Sans Unicode"/>
                <a:cs typeface="Lucida Sans Unicode"/>
              </a:rPr>
              <a:t>∆</a:t>
            </a:r>
            <a:r>
              <a:rPr sz="1800" spc="-254" dirty="0">
                <a:solidFill>
                  <a:srgbClr val="6F2FA0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0065FF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0065FF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alphabets </a:t>
            </a:r>
            <a:r>
              <a:rPr sz="1800" dirty="0">
                <a:solidFill>
                  <a:srgbClr val="0065FF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0065FF"/>
                </a:solidFill>
                <a:latin typeface="Arial"/>
                <a:cs typeface="Arial"/>
              </a:rPr>
              <a:t>combined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in a new alphabet </a:t>
            </a:r>
            <a:r>
              <a:rPr sz="1800" dirty="0">
                <a:solidFill>
                  <a:srgbClr val="0065FF"/>
                </a:solidFill>
                <a:latin typeface="Arial"/>
                <a:cs typeface="Arial"/>
              </a:rPr>
              <a:t>of complex</a:t>
            </a:r>
            <a:r>
              <a:rPr sz="1800" spc="-12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symbols</a:t>
            </a:r>
            <a:endParaRPr sz="1800">
              <a:latin typeface="Arial"/>
              <a:cs typeface="Arial"/>
            </a:endParaRPr>
          </a:p>
          <a:p>
            <a:pPr marL="12700" marR="1281430">
              <a:lnSpc>
                <a:spcPts val="2620"/>
              </a:lnSpc>
              <a:spcBef>
                <a:spcPts val="65"/>
              </a:spcBef>
            </a:pPr>
            <a:r>
              <a:rPr sz="1800" spc="-5" dirty="0">
                <a:solidFill>
                  <a:srgbClr val="0065FF"/>
                </a:solidFill>
                <a:latin typeface="Lucida Sans Unicode"/>
                <a:cs typeface="Lucida Sans Unicode"/>
              </a:rPr>
              <a:t>Σ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’. Each </a:t>
            </a:r>
            <a:r>
              <a:rPr sz="1800" dirty="0">
                <a:solidFill>
                  <a:srgbClr val="0065FF"/>
                </a:solidFill>
                <a:latin typeface="Arial"/>
                <a:cs typeface="Arial"/>
              </a:rPr>
              <a:t>complex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symbol is </a:t>
            </a:r>
            <a:r>
              <a:rPr sz="1800" dirty="0">
                <a:solidFill>
                  <a:srgbClr val="0065FF"/>
                </a:solidFill>
                <a:latin typeface="Arial"/>
                <a:cs typeface="Arial"/>
              </a:rPr>
              <a:t>composed of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an input-output pair: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(i,o) </a:t>
            </a:r>
            <a:r>
              <a:rPr sz="1800" spc="-10" dirty="0">
                <a:solidFill>
                  <a:srgbClr val="0065FF"/>
                </a:solidFill>
                <a:latin typeface="Arial"/>
                <a:cs typeface="Arial"/>
              </a:rPr>
              <a:t>with  </a:t>
            </a:r>
            <a:r>
              <a:rPr sz="1800" spc="-75" dirty="0">
                <a:solidFill>
                  <a:srgbClr val="0065FF"/>
                </a:solidFill>
                <a:latin typeface="Arial"/>
                <a:cs typeface="Arial"/>
              </a:rPr>
              <a:t>i</a:t>
            </a:r>
            <a:r>
              <a:rPr sz="1800" spc="-75" dirty="0">
                <a:solidFill>
                  <a:srgbClr val="0065FF"/>
                </a:solidFill>
                <a:latin typeface="Lucida Sans Unicode"/>
                <a:cs typeface="Lucida Sans Unicode"/>
              </a:rPr>
              <a:t>∈ </a:t>
            </a:r>
            <a:r>
              <a:rPr sz="1800" spc="-5" dirty="0">
                <a:solidFill>
                  <a:srgbClr val="0065FF"/>
                </a:solidFill>
                <a:latin typeface="Lucida Sans Unicode"/>
                <a:cs typeface="Lucida Sans Unicode"/>
              </a:rPr>
              <a:t>Σ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and o </a:t>
            </a:r>
            <a:r>
              <a:rPr sz="1800" spc="-150" dirty="0">
                <a:solidFill>
                  <a:srgbClr val="0065FF"/>
                </a:solidFill>
                <a:latin typeface="Lucida Sans Unicode"/>
                <a:cs typeface="Lucida Sans Unicode"/>
              </a:rPr>
              <a:t>∈ </a:t>
            </a:r>
            <a:r>
              <a:rPr sz="1800" spc="-254" dirty="0">
                <a:solidFill>
                  <a:srgbClr val="0065FF"/>
                </a:solidFill>
                <a:latin typeface="Lucida Sans Unicode"/>
                <a:cs typeface="Lucida Sans Unicode"/>
              </a:rPr>
              <a:t>∆</a:t>
            </a:r>
            <a:r>
              <a:rPr sz="1800" spc="-254" dirty="0">
                <a:solidFill>
                  <a:srgbClr val="0065FF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thus </a:t>
            </a:r>
            <a:r>
              <a:rPr sz="1800" spc="-5" dirty="0">
                <a:solidFill>
                  <a:srgbClr val="0065FF"/>
                </a:solidFill>
                <a:latin typeface="Lucida Sans Unicode"/>
                <a:cs typeface="Lucida Sans Unicode"/>
              </a:rPr>
              <a:t>Σ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’</a:t>
            </a:r>
            <a:r>
              <a:rPr sz="1800" spc="-5" dirty="0">
                <a:solidFill>
                  <a:srgbClr val="0065FF"/>
                </a:solidFill>
                <a:latin typeface="Symbol"/>
                <a:cs typeface="Symbol"/>
              </a:rPr>
              <a:t></a:t>
            </a:r>
            <a:r>
              <a:rPr sz="1800" spc="-5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5FF"/>
                </a:solidFill>
                <a:latin typeface="Lucida Sans Unicode"/>
                <a:cs typeface="Lucida Sans Unicode"/>
              </a:rPr>
              <a:t>Σ </a:t>
            </a:r>
            <a:r>
              <a:rPr sz="1800" dirty="0">
                <a:solidFill>
                  <a:srgbClr val="0065FF"/>
                </a:solidFill>
                <a:latin typeface="Symbol"/>
                <a:cs typeface="Symbol"/>
              </a:rPr>
              <a:t></a:t>
            </a:r>
            <a:r>
              <a:rPr sz="1800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1800" spc="-254" dirty="0">
                <a:solidFill>
                  <a:srgbClr val="0065FF"/>
                </a:solidFill>
                <a:latin typeface="Lucida Sans Unicode"/>
                <a:cs typeface="Lucida Sans Unicode"/>
              </a:rPr>
              <a:t>∆</a:t>
            </a:r>
            <a:r>
              <a:rPr sz="1800" spc="-254" dirty="0">
                <a:solidFill>
                  <a:srgbClr val="0065FF"/>
                </a:solidFill>
                <a:latin typeface="Arial"/>
                <a:cs typeface="Arial"/>
              </a:rPr>
              <a:t>.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Note, </a:t>
            </a:r>
            <a:r>
              <a:rPr sz="1800" spc="-5" dirty="0">
                <a:solidFill>
                  <a:srgbClr val="0065FF"/>
                </a:solidFill>
                <a:latin typeface="Lucida Sans Unicode"/>
                <a:cs typeface="Lucida Sans Unicode"/>
              </a:rPr>
              <a:t>Σ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and </a:t>
            </a:r>
            <a:r>
              <a:rPr sz="1800" spc="-505" dirty="0">
                <a:solidFill>
                  <a:srgbClr val="0065FF"/>
                </a:solidFill>
                <a:latin typeface="Lucida Sans Unicode"/>
                <a:cs typeface="Lucida Sans Unicode"/>
              </a:rPr>
              <a:t>∆ </a:t>
            </a:r>
            <a:r>
              <a:rPr sz="1800" dirty="0">
                <a:solidFill>
                  <a:srgbClr val="0065FF"/>
                </a:solidFill>
                <a:latin typeface="Arial"/>
                <a:cs typeface="Arial"/>
              </a:rPr>
              <a:t>may include</a:t>
            </a:r>
            <a:r>
              <a:rPr sz="1800" spc="-13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0065FF"/>
                </a:solidFill>
                <a:latin typeface="Arial"/>
                <a:cs typeface="Arial"/>
              </a:rPr>
              <a:t>epsilon </a:t>
            </a:r>
            <a:r>
              <a:rPr sz="1800" spc="-5" dirty="0">
                <a:solidFill>
                  <a:srgbClr val="0065FF"/>
                </a:solidFill>
                <a:latin typeface="Arial"/>
                <a:cs typeface="Arial"/>
              </a:rPr>
              <a:t>symbol</a:t>
            </a:r>
            <a:r>
              <a:rPr sz="1800" spc="-11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5FF"/>
                </a:solidFill>
                <a:latin typeface="Symbol"/>
                <a:cs typeface="Symbol"/>
              </a:rPr>
              <a:t>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2362200"/>
            <a:ext cx="8610600" cy="138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21539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Feasible</a:t>
            </a:r>
            <a:r>
              <a:rPr spc="-110" dirty="0"/>
              <a:t> </a:t>
            </a:r>
            <a:r>
              <a:rPr dirty="0"/>
              <a:t>pairs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788" y="1181115"/>
            <a:ext cx="8982710" cy="48488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515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pairs </a:t>
            </a:r>
            <a:r>
              <a:rPr sz="2400" spc="-5" dirty="0">
                <a:latin typeface="Tahoma"/>
                <a:cs typeface="Tahoma"/>
              </a:rPr>
              <a:t>of symbols from </a:t>
            </a:r>
            <a:r>
              <a:rPr sz="2400" spc="-5" dirty="0">
                <a:latin typeface="Lucida Sans Unicode"/>
                <a:cs typeface="Lucida Sans Unicode"/>
              </a:rPr>
              <a:t>Σ</a:t>
            </a:r>
            <a:r>
              <a:rPr sz="2400" spc="-5" dirty="0">
                <a:latin typeface="Tahoma"/>
                <a:cs typeface="Tahoma"/>
              </a:rPr>
              <a:t>’ </a:t>
            </a:r>
            <a:r>
              <a:rPr sz="2400" spc="-1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called feasible</a:t>
            </a:r>
            <a:r>
              <a:rPr sz="2400" spc="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pairs.</a:t>
            </a:r>
            <a:endParaRPr sz="2400">
              <a:latin typeface="Tahoma"/>
              <a:cs typeface="Tahoma"/>
            </a:endParaRPr>
          </a:p>
          <a:p>
            <a:pPr marL="356870" marR="125095" indent="-344170">
              <a:lnSpc>
                <a:spcPct val="99700"/>
              </a:lnSpc>
              <a:spcBef>
                <a:spcPts val="484"/>
              </a:spcBef>
              <a:buFont typeface="Wingdings"/>
              <a:buChar char=""/>
              <a:tabLst>
                <a:tab pos="357505" algn="l"/>
                <a:tab pos="423481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Meaning:</a:t>
            </a:r>
            <a:r>
              <a:rPr sz="2400" spc="-5" dirty="0">
                <a:latin typeface="Tahoma"/>
                <a:cs typeface="Tahoma"/>
              </a:rPr>
              <a:t> each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feasible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pair	</a:t>
            </a:r>
            <a:r>
              <a:rPr sz="2400" spc="-5" dirty="0">
                <a:latin typeface="Tahoma"/>
                <a:cs typeface="Tahoma"/>
              </a:rPr>
              <a:t>symbol </a:t>
            </a:r>
            <a:r>
              <a:rPr sz="2500" i="1" spc="-60" dirty="0">
                <a:solidFill>
                  <a:srgbClr val="0065FF"/>
                </a:solidFill>
                <a:latin typeface="Tahoma"/>
                <a:cs typeface="Tahoma"/>
              </a:rPr>
              <a:t>a:b </a:t>
            </a:r>
            <a:r>
              <a:rPr sz="2400" spc="-5" dirty="0">
                <a:latin typeface="Tahoma"/>
                <a:cs typeface="Tahoma"/>
              </a:rPr>
              <a:t>from </a:t>
            </a:r>
            <a:r>
              <a:rPr sz="2400" spc="-5" dirty="0">
                <a:latin typeface="Lucida Sans Unicode"/>
                <a:cs typeface="Lucida Sans Unicode"/>
              </a:rPr>
              <a:t>Σ</a:t>
            </a:r>
            <a:r>
              <a:rPr sz="2400" spc="-5" dirty="0">
                <a:latin typeface="Tahoma"/>
                <a:cs typeface="Tahoma"/>
              </a:rPr>
              <a:t>’ expresses how  the symbol </a:t>
            </a:r>
            <a:r>
              <a:rPr sz="2500" i="1" spc="-55" dirty="0">
                <a:solidFill>
                  <a:srgbClr val="0065FF"/>
                </a:solidFill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from one </a:t>
            </a:r>
            <a:r>
              <a:rPr sz="2400" spc="-10" dirty="0">
                <a:latin typeface="Tahoma"/>
                <a:cs typeface="Tahoma"/>
              </a:rPr>
              <a:t>tape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0" dirty="0">
                <a:latin typeface="Tahoma"/>
                <a:cs typeface="Tahoma"/>
              </a:rPr>
              <a:t>mapped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symbol </a:t>
            </a:r>
            <a:r>
              <a:rPr sz="2500" i="1" spc="-60" dirty="0">
                <a:solidFill>
                  <a:srgbClr val="0065FF"/>
                </a:solidFill>
                <a:latin typeface="Tahoma"/>
                <a:cs typeface="Tahoma"/>
              </a:rPr>
              <a:t>b </a:t>
            </a:r>
            <a:r>
              <a:rPr sz="2400" spc="-5" dirty="0">
                <a:latin typeface="Tahoma"/>
                <a:cs typeface="Tahoma"/>
              </a:rPr>
              <a:t>on the  other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tape.</a:t>
            </a:r>
            <a:endParaRPr sz="2400">
              <a:latin typeface="Tahoma"/>
              <a:cs typeface="Tahoma"/>
            </a:endParaRPr>
          </a:p>
          <a:p>
            <a:pPr marL="756285" marR="1569720" lvl="1" indent="-286385">
              <a:lnSpc>
                <a:spcPts val="2880"/>
              </a:lnSpc>
              <a:spcBef>
                <a:spcPts val="67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</a:t>
            </a:r>
            <a:r>
              <a:rPr sz="2400" spc="-5" dirty="0">
                <a:latin typeface="Tahoma"/>
                <a:cs typeface="Tahoma"/>
              </a:rPr>
              <a:t>: </a:t>
            </a:r>
            <a:r>
              <a:rPr sz="2500" i="1" spc="-55" dirty="0">
                <a:solidFill>
                  <a:srgbClr val="0065FF"/>
                </a:solidFill>
                <a:latin typeface="Tahoma"/>
                <a:cs typeface="Tahoma"/>
              </a:rPr>
              <a:t>a:</a:t>
            </a:r>
            <a:r>
              <a:rPr sz="2500" i="1" spc="-55" dirty="0">
                <a:solidFill>
                  <a:srgbClr val="0065FF"/>
                </a:solidFill>
                <a:latin typeface="Symbol"/>
                <a:cs typeface="Symbol"/>
              </a:rPr>
              <a:t></a:t>
            </a:r>
            <a:r>
              <a:rPr sz="2500" i="1" spc="-55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means </a:t>
            </a:r>
            <a:r>
              <a:rPr sz="2400" spc="-10" dirty="0">
                <a:latin typeface="Tahoma"/>
                <a:cs typeface="Tahoma"/>
              </a:rPr>
              <a:t>that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on the upper </a:t>
            </a:r>
            <a:r>
              <a:rPr sz="2400" spc="-10" dirty="0">
                <a:latin typeface="Tahoma"/>
                <a:cs typeface="Tahoma"/>
              </a:rPr>
              <a:t>tape </a:t>
            </a:r>
            <a:r>
              <a:rPr sz="2400" spc="-5" dirty="0">
                <a:latin typeface="Tahoma"/>
                <a:cs typeface="Tahoma"/>
              </a:rPr>
              <a:t>will  correspond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nothing on the lower </a:t>
            </a:r>
            <a:r>
              <a:rPr sz="2400" spc="-10" dirty="0">
                <a:latin typeface="Tahoma"/>
                <a:cs typeface="Tahoma"/>
              </a:rPr>
              <a:t>tape.</a:t>
            </a:r>
            <a:endParaRPr sz="2400">
              <a:latin typeface="Tahoma"/>
              <a:cs typeface="Tahoma"/>
            </a:endParaRPr>
          </a:p>
          <a:p>
            <a:pPr marL="756285" marR="5080" lvl="1" indent="-286385">
              <a:lnSpc>
                <a:spcPts val="288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Pairs </a:t>
            </a:r>
            <a:r>
              <a:rPr sz="2500" i="1" spc="-60" dirty="0">
                <a:solidFill>
                  <a:srgbClr val="0065FF"/>
                </a:solidFill>
                <a:latin typeface="Tahoma"/>
                <a:cs typeface="Tahoma"/>
              </a:rPr>
              <a:t>a:a </a:t>
            </a:r>
            <a:r>
              <a:rPr sz="2400" spc="-1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called default </a:t>
            </a:r>
            <a:r>
              <a:rPr sz="2400" spc="-10" dirty="0">
                <a:latin typeface="Tahoma"/>
                <a:cs typeface="Tahoma"/>
              </a:rPr>
              <a:t>pairs </a:t>
            </a:r>
            <a:r>
              <a:rPr sz="2400" spc="-5" dirty="0">
                <a:latin typeface="Tahoma"/>
                <a:cs typeface="Tahoma"/>
              </a:rPr>
              <a:t>and we refer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them by </a:t>
            </a:r>
            <a:r>
              <a:rPr sz="2400" spc="-1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single letter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500" i="1" spc="-35" dirty="0">
                <a:solidFill>
                  <a:srgbClr val="0065FF"/>
                </a:solidFill>
                <a:latin typeface="Tahoma"/>
                <a:cs typeface="Tahoma"/>
              </a:rPr>
              <a:t>a</a:t>
            </a:r>
            <a:r>
              <a:rPr sz="2400" spc="-3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6870" marR="113664" indent="-344805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FST </a:t>
            </a:r>
            <a:r>
              <a:rPr sz="2400" spc="-10" dirty="0">
                <a:latin typeface="Tahoma"/>
                <a:cs typeface="Tahoma"/>
              </a:rPr>
              <a:t>mophological </a:t>
            </a:r>
            <a:r>
              <a:rPr sz="2400" spc="-5" dirty="0">
                <a:latin typeface="Tahoma"/>
                <a:cs typeface="Tahoma"/>
              </a:rPr>
              <a:t>parser </a:t>
            </a:r>
            <a:r>
              <a:rPr sz="2400" spc="-1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built from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morphotactic </a:t>
            </a:r>
            <a:r>
              <a:rPr sz="2400" spc="-5" dirty="0">
                <a:latin typeface="Tahoma"/>
                <a:cs typeface="Tahoma"/>
              </a:rPr>
              <a:t>FSA  by </a:t>
            </a:r>
            <a:r>
              <a:rPr sz="2400" spc="-10" dirty="0">
                <a:latin typeface="Tahoma"/>
                <a:cs typeface="Tahoma"/>
              </a:rPr>
              <a:t>adding an </a:t>
            </a:r>
            <a:r>
              <a:rPr sz="2400" spc="-5" dirty="0">
                <a:latin typeface="Tahoma"/>
                <a:cs typeface="Tahoma"/>
              </a:rPr>
              <a:t>extr “lexical” </a:t>
            </a:r>
            <a:r>
              <a:rPr sz="2400" spc="-10" dirty="0">
                <a:latin typeface="Tahoma"/>
                <a:cs typeface="Tahoma"/>
              </a:rPr>
              <a:t>tape </a:t>
            </a:r>
            <a:r>
              <a:rPr sz="2400" spc="-5" dirty="0">
                <a:latin typeface="Tahoma"/>
                <a:cs typeface="Tahoma"/>
              </a:rPr>
              <a:t>and the </a:t>
            </a:r>
            <a:r>
              <a:rPr sz="2400" spc="-10" dirty="0">
                <a:latin typeface="Tahoma"/>
                <a:cs typeface="Tahoma"/>
              </a:rPr>
              <a:t>appropriate  morphological</a:t>
            </a:r>
            <a:r>
              <a:rPr sz="2400" spc="-5" dirty="0">
                <a:latin typeface="Tahoma"/>
                <a:cs typeface="Tahoma"/>
              </a:rPr>
              <a:t> features.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Tahoma"/>
                <a:cs typeface="Tahoma"/>
              </a:rPr>
              <a:t>How??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10629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</a:t>
            </a:r>
            <a:r>
              <a:rPr spc="5" dirty="0"/>
              <a:t>o</a:t>
            </a:r>
            <a:r>
              <a:rPr spc="0" dirty="0"/>
              <a:t>w</a:t>
            </a:r>
            <a:r>
              <a:rPr spc="-10" dirty="0"/>
              <a:t>?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9223"/>
            <a:ext cx="8811895" cy="5873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56870" marR="5080" indent="-344170">
              <a:lnSpc>
                <a:spcPts val="2160"/>
              </a:lnSpc>
              <a:spcBef>
                <a:spcPts val="27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Tahoma"/>
                <a:cs typeface="Tahoma"/>
              </a:rPr>
              <a:t>Use </a:t>
            </a:r>
            <a:r>
              <a:rPr sz="1800" spc="-5" dirty="0">
                <a:latin typeface="Tahoma"/>
                <a:cs typeface="Tahoma"/>
              </a:rPr>
              <a:t>nominal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00" i="1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morphological features</a:t>
            </a:r>
            <a:r>
              <a:rPr sz="1900" i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(+Sg </a:t>
            </a:r>
            <a:r>
              <a:rPr sz="1800" spc="-5" dirty="0">
                <a:latin typeface="Tahoma"/>
                <a:cs typeface="Tahoma"/>
              </a:rPr>
              <a:t>and +Pl) to </a:t>
            </a:r>
            <a:r>
              <a:rPr sz="1800" spc="-10" dirty="0">
                <a:latin typeface="Tahoma"/>
                <a:cs typeface="Tahoma"/>
              </a:rPr>
              <a:t>augment </a:t>
            </a:r>
            <a:r>
              <a:rPr sz="1800" spc="-5" dirty="0">
                <a:latin typeface="Tahoma"/>
                <a:cs typeface="Tahoma"/>
              </a:rPr>
              <a:t>the FSA </a:t>
            </a:r>
            <a:r>
              <a:rPr sz="1800" dirty="0">
                <a:latin typeface="Tahoma"/>
                <a:cs typeface="Tahoma"/>
              </a:rPr>
              <a:t>for </a:t>
            </a:r>
            <a:r>
              <a:rPr sz="1800" spc="-5" dirty="0">
                <a:latin typeface="Tahoma"/>
                <a:cs typeface="Tahoma"/>
              </a:rPr>
              <a:t>nominal  inflection: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7135" y="1600200"/>
            <a:ext cx="113030" cy="304800"/>
          </a:xfrm>
          <a:custGeom>
            <a:avLst/>
            <a:gdLst/>
            <a:ahLst/>
            <a:cxnLst/>
            <a:rect l="l" t="t" r="r" b="b"/>
            <a:pathLst>
              <a:path w="113029" h="304800">
                <a:moveTo>
                  <a:pt x="112776" y="192024"/>
                </a:moveTo>
                <a:lnTo>
                  <a:pt x="0" y="192024"/>
                </a:lnTo>
                <a:lnTo>
                  <a:pt x="36576" y="267208"/>
                </a:lnTo>
                <a:lnTo>
                  <a:pt x="36576" y="210312"/>
                </a:lnTo>
                <a:lnTo>
                  <a:pt x="76200" y="210312"/>
                </a:lnTo>
                <a:lnTo>
                  <a:pt x="76200" y="263250"/>
                </a:lnTo>
                <a:lnTo>
                  <a:pt x="112776" y="192024"/>
                </a:lnTo>
                <a:close/>
              </a:path>
              <a:path w="113029" h="304800">
                <a:moveTo>
                  <a:pt x="76200" y="192024"/>
                </a:moveTo>
                <a:lnTo>
                  <a:pt x="76200" y="0"/>
                </a:lnTo>
                <a:lnTo>
                  <a:pt x="36576" y="0"/>
                </a:lnTo>
                <a:lnTo>
                  <a:pt x="36576" y="192024"/>
                </a:lnTo>
                <a:lnTo>
                  <a:pt x="76200" y="192024"/>
                </a:lnTo>
                <a:close/>
              </a:path>
              <a:path w="113029" h="304800">
                <a:moveTo>
                  <a:pt x="76200" y="263250"/>
                </a:moveTo>
                <a:lnTo>
                  <a:pt x="76200" y="210312"/>
                </a:lnTo>
                <a:lnTo>
                  <a:pt x="36576" y="210312"/>
                </a:lnTo>
                <a:lnTo>
                  <a:pt x="36576" y="267208"/>
                </a:lnTo>
                <a:lnTo>
                  <a:pt x="54864" y="304800"/>
                </a:lnTo>
                <a:lnTo>
                  <a:pt x="76200" y="26325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1624" y="2133600"/>
            <a:ext cx="228600" cy="1981200"/>
          </a:xfrm>
          <a:custGeom>
            <a:avLst/>
            <a:gdLst/>
            <a:ahLst/>
            <a:cxnLst/>
            <a:rect l="l" t="t" r="r" b="b"/>
            <a:pathLst>
              <a:path w="228600" h="1981200">
                <a:moveTo>
                  <a:pt x="228600" y="1752600"/>
                </a:moveTo>
                <a:lnTo>
                  <a:pt x="0" y="1752600"/>
                </a:lnTo>
                <a:lnTo>
                  <a:pt x="76200" y="1907059"/>
                </a:lnTo>
                <a:lnTo>
                  <a:pt x="76200" y="1792224"/>
                </a:lnTo>
                <a:lnTo>
                  <a:pt x="152400" y="1792224"/>
                </a:lnTo>
                <a:lnTo>
                  <a:pt x="152400" y="1902994"/>
                </a:lnTo>
                <a:lnTo>
                  <a:pt x="228600" y="1752600"/>
                </a:lnTo>
                <a:close/>
              </a:path>
              <a:path w="228600" h="1981200">
                <a:moveTo>
                  <a:pt x="152400" y="1752600"/>
                </a:moveTo>
                <a:lnTo>
                  <a:pt x="152400" y="0"/>
                </a:lnTo>
                <a:lnTo>
                  <a:pt x="76200" y="0"/>
                </a:lnTo>
                <a:lnTo>
                  <a:pt x="76200" y="1752600"/>
                </a:lnTo>
                <a:lnTo>
                  <a:pt x="152400" y="1752600"/>
                </a:lnTo>
                <a:close/>
              </a:path>
              <a:path w="228600" h="1981200">
                <a:moveTo>
                  <a:pt x="152400" y="1902994"/>
                </a:moveTo>
                <a:lnTo>
                  <a:pt x="152400" y="1792224"/>
                </a:lnTo>
                <a:lnTo>
                  <a:pt x="76200" y="1792224"/>
                </a:lnTo>
                <a:lnTo>
                  <a:pt x="76200" y="1907059"/>
                </a:lnTo>
                <a:lnTo>
                  <a:pt x="112776" y="1981200"/>
                </a:lnTo>
                <a:lnTo>
                  <a:pt x="152400" y="19029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800" y="2209800"/>
            <a:ext cx="2542540" cy="1252855"/>
          </a:xfrm>
          <a:prstGeom prst="rect">
            <a:avLst/>
          </a:prstGeom>
          <a:solidFill>
            <a:srgbClr val="FFFF65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 marR="93980" algn="just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symbol </a:t>
            </a:r>
            <a:r>
              <a:rPr sz="1800" dirty="0">
                <a:solidFill>
                  <a:srgbClr val="0065FF"/>
                </a:solidFill>
                <a:latin typeface="Tahoma"/>
                <a:cs typeface="Tahoma"/>
              </a:rPr>
              <a:t>^ </a:t>
            </a:r>
            <a:r>
              <a:rPr sz="1800" spc="-10" dirty="0">
                <a:latin typeface="Tahoma"/>
                <a:cs typeface="Tahoma"/>
              </a:rPr>
              <a:t>indicates  </a:t>
            </a:r>
            <a:r>
              <a:rPr sz="2000" spc="-10" dirty="0">
                <a:solidFill>
                  <a:srgbClr val="0065FF"/>
                </a:solidFill>
                <a:latin typeface="Tahoma"/>
                <a:cs typeface="Tahoma"/>
              </a:rPr>
              <a:t>morpheme boundary  </a:t>
            </a:r>
            <a:r>
              <a:rPr sz="1800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symbol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# </a:t>
            </a:r>
            <a:r>
              <a:rPr sz="1800" spc="-10" dirty="0">
                <a:latin typeface="Tahoma"/>
                <a:cs typeface="Tahoma"/>
              </a:rPr>
              <a:t>indicates 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word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boundary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4114800"/>
            <a:ext cx="8610600" cy="2657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133600"/>
            <a:ext cx="5943599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46482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Expanding </a:t>
            </a:r>
            <a:r>
              <a:rPr spc="-5" dirty="0"/>
              <a:t>FSTs </a:t>
            </a:r>
            <a:r>
              <a:rPr dirty="0"/>
              <a:t>with</a:t>
            </a:r>
            <a:r>
              <a:rPr spc="-75" dirty="0"/>
              <a:t> </a:t>
            </a:r>
            <a:r>
              <a:rPr dirty="0"/>
              <a:t>lexicons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9173"/>
            <a:ext cx="8935085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Tahoma"/>
                <a:cs typeface="Tahoma"/>
              </a:rPr>
              <a:t>Update </a:t>
            </a:r>
            <a:r>
              <a:rPr sz="2400" spc="-5" dirty="0">
                <a:latin typeface="Tahoma"/>
                <a:cs typeface="Tahoma"/>
              </a:rPr>
              <a:t>the lexicon such </a:t>
            </a:r>
            <a:r>
              <a:rPr sz="2400" spc="-10" dirty="0">
                <a:latin typeface="Tahoma"/>
                <a:cs typeface="Tahoma"/>
              </a:rPr>
              <a:t>that </a:t>
            </a:r>
            <a:r>
              <a:rPr sz="2400" spc="-5" dirty="0">
                <a:latin typeface="Tahoma"/>
                <a:cs typeface="Tahoma"/>
              </a:rPr>
              <a:t>irregular plurals such </a:t>
            </a:r>
            <a:r>
              <a:rPr sz="2400" spc="-10" dirty="0">
                <a:latin typeface="Tahoma"/>
                <a:cs typeface="Tahoma"/>
              </a:rPr>
              <a:t>as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geese </a:t>
            </a:r>
            <a:r>
              <a:rPr sz="2400" spc="-5" dirty="0">
                <a:latin typeface="Tahoma"/>
                <a:cs typeface="Tahoma"/>
              </a:rPr>
              <a:t>will  </a:t>
            </a:r>
            <a:r>
              <a:rPr sz="2400" spc="-10" dirty="0">
                <a:latin typeface="Tahoma"/>
                <a:cs typeface="Tahoma"/>
              </a:rPr>
              <a:t>parse </a:t>
            </a:r>
            <a:r>
              <a:rPr sz="2400" spc="-5" dirty="0">
                <a:latin typeface="Tahoma"/>
                <a:cs typeface="Tahoma"/>
              </a:rPr>
              <a:t>into the correct stem: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goose </a:t>
            </a:r>
            <a:r>
              <a:rPr sz="2400" dirty="0">
                <a:solidFill>
                  <a:srgbClr val="0065FF"/>
                </a:solidFill>
                <a:latin typeface="Tahoma"/>
                <a:cs typeface="Tahoma"/>
              </a:rPr>
              <a:t>+N</a:t>
            </a:r>
            <a:r>
              <a:rPr sz="2400" spc="15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+Pl</a:t>
            </a:r>
            <a:endParaRPr sz="24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The lexicon </a:t>
            </a:r>
            <a:r>
              <a:rPr sz="2400" spc="-10" dirty="0">
                <a:solidFill>
                  <a:srgbClr val="0065FF"/>
                </a:solidFill>
                <a:latin typeface="Tahoma"/>
                <a:cs typeface="Tahoma"/>
              </a:rPr>
              <a:t>can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have also </a:t>
            </a:r>
            <a:r>
              <a:rPr sz="2400" spc="-10" dirty="0">
                <a:solidFill>
                  <a:srgbClr val="0065FF"/>
                </a:solidFill>
                <a:latin typeface="Tahoma"/>
                <a:cs typeface="Tahoma"/>
              </a:rPr>
              <a:t>two</a:t>
            </a:r>
            <a:r>
              <a:rPr sz="2400" spc="15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5FF"/>
                </a:solidFill>
                <a:latin typeface="Tahoma"/>
                <a:cs typeface="Tahoma"/>
              </a:rPr>
              <a:t>levels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Example: </a:t>
            </a:r>
            <a:r>
              <a:rPr sz="2400" spc="-10" dirty="0">
                <a:solidFill>
                  <a:srgbClr val="0065FF"/>
                </a:solidFill>
                <a:latin typeface="Tahoma"/>
                <a:cs typeface="Tahoma"/>
              </a:rPr>
              <a:t>“g:g o:e o:e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s:s e:e” or “g </a:t>
            </a:r>
            <a:r>
              <a:rPr sz="2400" spc="-10" dirty="0">
                <a:solidFill>
                  <a:srgbClr val="0065FF"/>
                </a:solidFill>
                <a:latin typeface="Tahoma"/>
                <a:cs typeface="Tahoma"/>
              </a:rPr>
              <a:t>o:e o:e </a:t>
            </a:r>
            <a:r>
              <a:rPr sz="2400" dirty="0">
                <a:solidFill>
                  <a:srgbClr val="0065FF"/>
                </a:solidFill>
                <a:latin typeface="Tahoma"/>
                <a:cs typeface="Tahoma"/>
              </a:rPr>
              <a:t>s</a:t>
            </a:r>
            <a:r>
              <a:rPr sz="2400" spc="110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5FF"/>
                </a:solidFill>
                <a:latin typeface="Tahoma"/>
                <a:cs typeface="Tahoma"/>
              </a:rPr>
              <a:t>e”</a:t>
            </a:r>
            <a:endParaRPr sz="24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The lexicon will be more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complex: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40479"/>
            <a:ext cx="9143999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56464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16629" algn="l"/>
              </a:tabLst>
            </a:pPr>
            <a:r>
              <a:rPr dirty="0"/>
              <a:t>Expanding</a:t>
            </a:r>
            <a:r>
              <a:rPr spc="-4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nominal	inflection</a:t>
            </a:r>
            <a:r>
              <a:rPr spc="-135" dirty="0"/>
              <a:t> </a:t>
            </a:r>
            <a:r>
              <a:rPr spc="-5" dirty="0"/>
              <a:t>FST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066800"/>
            <a:ext cx="8610599" cy="2657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733800"/>
            <a:ext cx="8610600" cy="3560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1371600"/>
            <a:ext cx="768350" cy="463550"/>
          </a:xfrm>
          <a:custGeom>
            <a:avLst/>
            <a:gdLst/>
            <a:ahLst/>
            <a:cxnLst/>
            <a:rect l="l" t="t" r="r" b="b"/>
            <a:pathLst>
              <a:path w="768350" h="463550">
                <a:moveTo>
                  <a:pt x="0" y="0"/>
                </a:moveTo>
                <a:lnTo>
                  <a:pt x="0" y="463296"/>
                </a:lnTo>
                <a:lnTo>
                  <a:pt x="768096" y="463296"/>
                </a:lnTo>
                <a:lnTo>
                  <a:pt x="768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9952" y="1368552"/>
            <a:ext cx="774700" cy="472440"/>
          </a:xfrm>
          <a:custGeom>
            <a:avLst/>
            <a:gdLst/>
            <a:ahLst/>
            <a:cxnLst/>
            <a:rect l="l" t="t" r="r" b="b"/>
            <a:pathLst>
              <a:path w="774700" h="472439">
                <a:moveTo>
                  <a:pt x="774192" y="472440"/>
                </a:moveTo>
                <a:lnTo>
                  <a:pt x="774192" y="0"/>
                </a:lnTo>
                <a:lnTo>
                  <a:pt x="0" y="0"/>
                </a:lnTo>
                <a:lnTo>
                  <a:pt x="0" y="472440"/>
                </a:lnTo>
                <a:lnTo>
                  <a:pt x="3048" y="472440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9144"/>
                </a:lnTo>
                <a:lnTo>
                  <a:pt x="765048" y="9144"/>
                </a:lnTo>
                <a:lnTo>
                  <a:pt x="765048" y="3048"/>
                </a:lnTo>
                <a:lnTo>
                  <a:pt x="771144" y="9144"/>
                </a:lnTo>
                <a:lnTo>
                  <a:pt x="771144" y="472440"/>
                </a:lnTo>
                <a:lnTo>
                  <a:pt x="774192" y="472440"/>
                </a:lnTo>
                <a:close/>
              </a:path>
              <a:path w="774700" h="472439">
                <a:moveTo>
                  <a:pt x="9144" y="9144"/>
                </a:moveTo>
                <a:lnTo>
                  <a:pt x="9144" y="3048"/>
                </a:lnTo>
                <a:lnTo>
                  <a:pt x="3048" y="9144"/>
                </a:lnTo>
                <a:lnTo>
                  <a:pt x="9144" y="9144"/>
                </a:lnTo>
                <a:close/>
              </a:path>
              <a:path w="774700" h="472439">
                <a:moveTo>
                  <a:pt x="9144" y="460248"/>
                </a:moveTo>
                <a:lnTo>
                  <a:pt x="9144" y="9144"/>
                </a:lnTo>
                <a:lnTo>
                  <a:pt x="3048" y="9144"/>
                </a:lnTo>
                <a:lnTo>
                  <a:pt x="3048" y="460248"/>
                </a:lnTo>
                <a:lnTo>
                  <a:pt x="9144" y="460248"/>
                </a:lnTo>
                <a:close/>
              </a:path>
              <a:path w="774700" h="472439">
                <a:moveTo>
                  <a:pt x="771144" y="460248"/>
                </a:moveTo>
                <a:lnTo>
                  <a:pt x="3048" y="460248"/>
                </a:lnTo>
                <a:lnTo>
                  <a:pt x="9144" y="466344"/>
                </a:lnTo>
                <a:lnTo>
                  <a:pt x="9144" y="472440"/>
                </a:lnTo>
                <a:lnTo>
                  <a:pt x="765048" y="472440"/>
                </a:lnTo>
                <a:lnTo>
                  <a:pt x="765048" y="466344"/>
                </a:lnTo>
                <a:lnTo>
                  <a:pt x="771144" y="460248"/>
                </a:lnTo>
                <a:close/>
              </a:path>
              <a:path w="774700" h="472439">
                <a:moveTo>
                  <a:pt x="9144" y="472440"/>
                </a:moveTo>
                <a:lnTo>
                  <a:pt x="9144" y="466344"/>
                </a:lnTo>
                <a:lnTo>
                  <a:pt x="3048" y="460248"/>
                </a:lnTo>
                <a:lnTo>
                  <a:pt x="3048" y="472440"/>
                </a:lnTo>
                <a:lnTo>
                  <a:pt x="9144" y="472440"/>
                </a:lnTo>
                <a:close/>
              </a:path>
              <a:path w="774700" h="472439">
                <a:moveTo>
                  <a:pt x="771144" y="9144"/>
                </a:moveTo>
                <a:lnTo>
                  <a:pt x="765048" y="3048"/>
                </a:lnTo>
                <a:lnTo>
                  <a:pt x="765048" y="9144"/>
                </a:lnTo>
                <a:lnTo>
                  <a:pt x="771144" y="9144"/>
                </a:lnTo>
                <a:close/>
              </a:path>
              <a:path w="774700" h="472439">
                <a:moveTo>
                  <a:pt x="771144" y="460248"/>
                </a:moveTo>
                <a:lnTo>
                  <a:pt x="771144" y="9144"/>
                </a:lnTo>
                <a:lnTo>
                  <a:pt x="765048" y="9144"/>
                </a:lnTo>
                <a:lnTo>
                  <a:pt x="765048" y="460248"/>
                </a:lnTo>
                <a:lnTo>
                  <a:pt x="771144" y="460248"/>
                </a:lnTo>
                <a:close/>
              </a:path>
              <a:path w="774700" h="472439">
                <a:moveTo>
                  <a:pt x="771144" y="472440"/>
                </a:moveTo>
                <a:lnTo>
                  <a:pt x="771144" y="460248"/>
                </a:lnTo>
                <a:lnTo>
                  <a:pt x="765048" y="466344"/>
                </a:lnTo>
                <a:lnTo>
                  <a:pt x="765048" y="472440"/>
                </a:lnTo>
                <a:lnTo>
                  <a:pt x="771144" y="47244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0" y="1474725"/>
            <a:ext cx="768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600" spc="-7" baseline="13888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num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4114800"/>
            <a:ext cx="622300" cy="463550"/>
          </a:xfrm>
          <a:custGeom>
            <a:avLst/>
            <a:gdLst/>
            <a:ahLst/>
            <a:cxnLst/>
            <a:rect l="l" t="t" r="r" b="b"/>
            <a:pathLst>
              <a:path w="622300" h="463550">
                <a:moveTo>
                  <a:pt x="0" y="0"/>
                </a:moveTo>
                <a:lnTo>
                  <a:pt x="0" y="463296"/>
                </a:lnTo>
                <a:lnTo>
                  <a:pt x="621792" y="463296"/>
                </a:lnTo>
                <a:lnTo>
                  <a:pt x="621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5152" y="4111752"/>
            <a:ext cx="628015" cy="472440"/>
          </a:xfrm>
          <a:custGeom>
            <a:avLst/>
            <a:gdLst/>
            <a:ahLst/>
            <a:cxnLst/>
            <a:rect l="l" t="t" r="r" b="b"/>
            <a:pathLst>
              <a:path w="628015" h="472439">
                <a:moveTo>
                  <a:pt x="627888" y="472440"/>
                </a:moveTo>
                <a:lnTo>
                  <a:pt x="627888" y="0"/>
                </a:lnTo>
                <a:lnTo>
                  <a:pt x="0" y="0"/>
                </a:lnTo>
                <a:lnTo>
                  <a:pt x="0" y="472440"/>
                </a:lnTo>
                <a:lnTo>
                  <a:pt x="3048" y="472440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9144"/>
                </a:lnTo>
                <a:lnTo>
                  <a:pt x="618744" y="9144"/>
                </a:lnTo>
                <a:lnTo>
                  <a:pt x="618744" y="3048"/>
                </a:lnTo>
                <a:lnTo>
                  <a:pt x="624840" y="9144"/>
                </a:lnTo>
                <a:lnTo>
                  <a:pt x="624840" y="472440"/>
                </a:lnTo>
                <a:lnTo>
                  <a:pt x="627888" y="472440"/>
                </a:lnTo>
                <a:close/>
              </a:path>
              <a:path w="628015" h="472439">
                <a:moveTo>
                  <a:pt x="9144" y="9144"/>
                </a:moveTo>
                <a:lnTo>
                  <a:pt x="9144" y="3048"/>
                </a:lnTo>
                <a:lnTo>
                  <a:pt x="3048" y="9144"/>
                </a:lnTo>
                <a:lnTo>
                  <a:pt x="9144" y="9144"/>
                </a:lnTo>
                <a:close/>
              </a:path>
              <a:path w="628015" h="472439">
                <a:moveTo>
                  <a:pt x="9144" y="460248"/>
                </a:moveTo>
                <a:lnTo>
                  <a:pt x="9144" y="9144"/>
                </a:lnTo>
                <a:lnTo>
                  <a:pt x="3048" y="9144"/>
                </a:lnTo>
                <a:lnTo>
                  <a:pt x="3048" y="460248"/>
                </a:lnTo>
                <a:lnTo>
                  <a:pt x="9144" y="460248"/>
                </a:lnTo>
                <a:close/>
              </a:path>
              <a:path w="628015" h="472439">
                <a:moveTo>
                  <a:pt x="624840" y="460248"/>
                </a:moveTo>
                <a:lnTo>
                  <a:pt x="3048" y="460248"/>
                </a:lnTo>
                <a:lnTo>
                  <a:pt x="9144" y="466344"/>
                </a:lnTo>
                <a:lnTo>
                  <a:pt x="9144" y="472440"/>
                </a:lnTo>
                <a:lnTo>
                  <a:pt x="618744" y="472440"/>
                </a:lnTo>
                <a:lnTo>
                  <a:pt x="618744" y="466344"/>
                </a:lnTo>
                <a:lnTo>
                  <a:pt x="624840" y="460248"/>
                </a:lnTo>
                <a:close/>
              </a:path>
              <a:path w="628015" h="472439">
                <a:moveTo>
                  <a:pt x="9144" y="472440"/>
                </a:moveTo>
                <a:lnTo>
                  <a:pt x="9144" y="466344"/>
                </a:lnTo>
                <a:lnTo>
                  <a:pt x="3048" y="460248"/>
                </a:lnTo>
                <a:lnTo>
                  <a:pt x="3048" y="472440"/>
                </a:lnTo>
                <a:lnTo>
                  <a:pt x="9144" y="472440"/>
                </a:lnTo>
                <a:close/>
              </a:path>
              <a:path w="628015" h="472439">
                <a:moveTo>
                  <a:pt x="624840" y="9144"/>
                </a:moveTo>
                <a:lnTo>
                  <a:pt x="618744" y="3048"/>
                </a:lnTo>
                <a:lnTo>
                  <a:pt x="618744" y="9144"/>
                </a:lnTo>
                <a:lnTo>
                  <a:pt x="624840" y="9144"/>
                </a:lnTo>
                <a:close/>
              </a:path>
              <a:path w="628015" h="472439">
                <a:moveTo>
                  <a:pt x="624840" y="460248"/>
                </a:moveTo>
                <a:lnTo>
                  <a:pt x="624840" y="9144"/>
                </a:lnTo>
                <a:lnTo>
                  <a:pt x="618744" y="9144"/>
                </a:lnTo>
                <a:lnTo>
                  <a:pt x="618744" y="460248"/>
                </a:lnTo>
                <a:lnTo>
                  <a:pt x="624840" y="460248"/>
                </a:lnTo>
                <a:close/>
              </a:path>
              <a:path w="628015" h="472439">
                <a:moveTo>
                  <a:pt x="624840" y="472440"/>
                </a:moveTo>
                <a:lnTo>
                  <a:pt x="624840" y="460248"/>
                </a:lnTo>
                <a:lnTo>
                  <a:pt x="618744" y="466344"/>
                </a:lnTo>
                <a:lnTo>
                  <a:pt x="618744" y="472440"/>
                </a:lnTo>
                <a:lnTo>
                  <a:pt x="624840" y="47244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200" y="4217927"/>
            <a:ext cx="62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600" spc="-7" baseline="13888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lex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30988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Intermediary</a:t>
            </a:r>
            <a:r>
              <a:rPr spc="-95" dirty="0"/>
              <a:t> </a:t>
            </a:r>
            <a:r>
              <a:rPr dirty="0"/>
              <a:t>Tapes</a:t>
            </a:r>
          </a:p>
        </p:txBody>
      </p:sp>
      <p:sp>
        <p:nvSpPr>
          <p:cNvPr id="3" name="object 3"/>
          <p:cNvSpPr/>
          <p:nvPr/>
        </p:nvSpPr>
        <p:spPr>
          <a:xfrm>
            <a:off x="8650223" y="4203192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228600" y="762000"/>
                </a:moveTo>
                <a:lnTo>
                  <a:pt x="0" y="762000"/>
                </a:lnTo>
                <a:lnTo>
                  <a:pt x="76200" y="916459"/>
                </a:lnTo>
                <a:lnTo>
                  <a:pt x="76200" y="798576"/>
                </a:lnTo>
                <a:lnTo>
                  <a:pt x="152400" y="798576"/>
                </a:lnTo>
                <a:lnTo>
                  <a:pt x="152400" y="912394"/>
                </a:lnTo>
                <a:lnTo>
                  <a:pt x="228600" y="762000"/>
                </a:lnTo>
                <a:close/>
              </a:path>
              <a:path w="228600" h="990600">
                <a:moveTo>
                  <a:pt x="152400" y="762000"/>
                </a:moveTo>
                <a:lnTo>
                  <a:pt x="152400" y="0"/>
                </a:lnTo>
                <a:lnTo>
                  <a:pt x="76200" y="0"/>
                </a:lnTo>
                <a:lnTo>
                  <a:pt x="76200" y="762000"/>
                </a:lnTo>
                <a:lnTo>
                  <a:pt x="152400" y="762000"/>
                </a:lnTo>
                <a:close/>
              </a:path>
              <a:path w="228600" h="990600">
                <a:moveTo>
                  <a:pt x="152400" y="912394"/>
                </a:moveTo>
                <a:lnTo>
                  <a:pt x="152400" y="798576"/>
                </a:lnTo>
                <a:lnTo>
                  <a:pt x="76200" y="798576"/>
                </a:lnTo>
                <a:lnTo>
                  <a:pt x="76200" y="916459"/>
                </a:lnTo>
                <a:lnTo>
                  <a:pt x="112776" y="990600"/>
                </a:lnTo>
                <a:lnTo>
                  <a:pt x="152400" y="9123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1078992"/>
            <a:ext cx="8610599" cy="3557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205983"/>
            <a:ext cx="8610600" cy="1271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766" y="532892"/>
            <a:ext cx="57486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Transducers and </a:t>
            </a:r>
            <a:r>
              <a:rPr dirty="0"/>
              <a:t>Orthographic</a:t>
            </a:r>
            <a:r>
              <a:rPr spc="-15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9173"/>
            <a:ext cx="880110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Problem: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English often requires spelling changes </a:t>
            </a:r>
            <a:r>
              <a:rPr sz="2400" spc="-10" dirty="0">
                <a:latin typeface="Tahoma"/>
                <a:cs typeface="Tahoma"/>
              </a:rPr>
              <a:t>at </a:t>
            </a:r>
            <a:r>
              <a:rPr sz="2400" spc="-5" dirty="0">
                <a:latin typeface="Tahoma"/>
                <a:cs typeface="Tahoma"/>
              </a:rPr>
              <a:t>morpheme  boundaries</a:t>
            </a:r>
            <a:endParaRPr sz="24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Solution:</a:t>
            </a:r>
            <a:r>
              <a:rPr sz="2400" spc="-5" dirty="0">
                <a:latin typeface="Tahoma"/>
                <a:cs typeface="Tahoma"/>
              </a:rPr>
              <a:t> introduce spelling rules </a:t>
            </a:r>
            <a:r>
              <a:rPr sz="2400" spc="-10" dirty="0">
                <a:latin typeface="Tahoma"/>
                <a:cs typeface="Tahoma"/>
              </a:rPr>
              <a:t>(orthographic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5334000"/>
            <a:ext cx="5328285" cy="1009015"/>
          </a:xfrm>
          <a:prstGeom prst="rect">
            <a:avLst/>
          </a:prstGeom>
          <a:solidFill>
            <a:srgbClr val="FFFF65"/>
          </a:solidFill>
        </p:spPr>
        <p:txBody>
          <a:bodyPr vert="horz" wrap="square" lIns="0" tIns="54610" rIns="0" bIns="0" rtlCol="0">
            <a:spAutoFit/>
          </a:bodyPr>
          <a:lstStyle/>
          <a:p>
            <a:pPr marL="1005840" marR="167640" indent="-914400">
              <a:lnSpc>
                <a:spcPts val="2400"/>
              </a:lnSpc>
              <a:spcBef>
                <a:spcPts val="430"/>
              </a:spcBef>
            </a:pPr>
            <a:r>
              <a:rPr sz="2100" i="1" spc="-75" dirty="0">
                <a:solidFill>
                  <a:srgbClr val="FF0000"/>
                </a:solidFill>
                <a:latin typeface="Tahoma"/>
                <a:cs typeface="Tahoma"/>
              </a:rPr>
              <a:t>How </a:t>
            </a:r>
            <a:r>
              <a:rPr sz="2100" i="1" spc="-50" dirty="0">
                <a:solidFill>
                  <a:srgbClr val="FF0000"/>
                </a:solidFill>
                <a:latin typeface="Tahoma"/>
                <a:cs typeface="Tahoma"/>
              </a:rPr>
              <a:t>to </a:t>
            </a:r>
            <a:r>
              <a:rPr sz="2100" i="1" spc="-60" dirty="0">
                <a:solidFill>
                  <a:srgbClr val="FF0000"/>
                </a:solidFill>
                <a:latin typeface="Tahoma"/>
                <a:cs typeface="Tahoma"/>
              </a:rPr>
              <a:t>handle </a:t>
            </a:r>
            <a:r>
              <a:rPr sz="2100" i="1" spc="-55" dirty="0">
                <a:solidFill>
                  <a:srgbClr val="FF0000"/>
                </a:solidFill>
                <a:latin typeface="Tahoma"/>
                <a:cs typeface="Tahoma"/>
              </a:rPr>
              <a:t>context-specific </a:t>
            </a:r>
            <a:r>
              <a:rPr sz="2100" i="1" spc="-50" dirty="0">
                <a:solidFill>
                  <a:srgbClr val="FF0000"/>
                </a:solidFill>
                <a:latin typeface="Tahoma"/>
                <a:cs typeface="Tahoma"/>
              </a:rPr>
              <a:t>spelling rules.  cat </a:t>
            </a:r>
            <a:r>
              <a:rPr sz="2100" i="1" spc="-8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2100" i="1" spc="-75" dirty="0">
                <a:solidFill>
                  <a:srgbClr val="FF0000"/>
                </a:solidFill>
                <a:latin typeface="Tahoma"/>
                <a:cs typeface="Tahoma"/>
              </a:rPr>
              <a:t>N </a:t>
            </a:r>
            <a:r>
              <a:rPr sz="2100" i="1" spc="-8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2100" i="1" spc="-60" dirty="0">
                <a:solidFill>
                  <a:srgbClr val="FF0000"/>
                </a:solidFill>
                <a:latin typeface="Tahoma"/>
                <a:cs typeface="Tahoma"/>
              </a:rPr>
              <a:t>PL </a:t>
            </a:r>
            <a:r>
              <a:rPr sz="2100" i="1" spc="-65" dirty="0">
                <a:solidFill>
                  <a:srgbClr val="FF0000"/>
                </a:solidFill>
                <a:latin typeface="Tahoma"/>
                <a:cs typeface="Tahoma"/>
              </a:rPr>
              <a:t>-&gt; </a:t>
            </a:r>
            <a:r>
              <a:rPr sz="2100" i="1" spc="-50" dirty="0">
                <a:solidFill>
                  <a:srgbClr val="FF0000"/>
                </a:solidFill>
                <a:latin typeface="Tahoma"/>
                <a:cs typeface="Tahoma"/>
              </a:rPr>
              <a:t>cats </a:t>
            </a:r>
            <a:r>
              <a:rPr sz="2100" i="1" spc="-45" dirty="0">
                <a:solidFill>
                  <a:srgbClr val="FF0000"/>
                </a:solidFill>
                <a:latin typeface="Tahoma"/>
                <a:cs typeface="Tahoma"/>
              </a:rPr>
              <a:t>(this </a:t>
            </a:r>
            <a:r>
              <a:rPr sz="2100" i="1" spc="-4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2100" i="1" spc="2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00" i="1" spc="-65" dirty="0">
                <a:solidFill>
                  <a:srgbClr val="FF0000"/>
                </a:solidFill>
                <a:latin typeface="Tahoma"/>
                <a:cs typeface="Tahoma"/>
              </a:rPr>
              <a:t>OK)</a:t>
            </a:r>
            <a:endParaRPr sz="2100">
              <a:latin typeface="Tahoma"/>
              <a:cs typeface="Tahoma"/>
            </a:endParaRPr>
          </a:p>
          <a:p>
            <a:pPr marL="1005840">
              <a:lnSpc>
                <a:spcPts val="2340"/>
              </a:lnSpc>
            </a:pPr>
            <a:r>
              <a:rPr sz="2100" i="1" spc="-75" dirty="0">
                <a:solidFill>
                  <a:srgbClr val="FF0000"/>
                </a:solidFill>
                <a:latin typeface="Tahoma"/>
                <a:cs typeface="Tahoma"/>
              </a:rPr>
              <a:t>fox </a:t>
            </a:r>
            <a:r>
              <a:rPr sz="2100" i="1" spc="-8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2100" i="1" spc="-75" dirty="0">
                <a:solidFill>
                  <a:srgbClr val="FF0000"/>
                </a:solidFill>
                <a:latin typeface="Tahoma"/>
                <a:cs typeface="Tahoma"/>
              </a:rPr>
              <a:t>N </a:t>
            </a:r>
            <a:r>
              <a:rPr sz="2100" i="1" spc="-8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2100" i="1" spc="-60" dirty="0">
                <a:solidFill>
                  <a:srgbClr val="FF0000"/>
                </a:solidFill>
                <a:latin typeface="Tahoma"/>
                <a:cs typeface="Tahoma"/>
              </a:rPr>
              <a:t>PL </a:t>
            </a:r>
            <a:r>
              <a:rPr sz="2100" i="1" spc="-65" dirty="0">
                <a:solidFill>
                  <a:srgbClr val="FF0000"/>
                </a:solidFill>
                <a:latin typeface="Tahoma"/>
                <a:cs typeface="Tahoma"/>
              </a:rPr>
              <a:t>-&gt; </a:t>
            </a:r>
            <a:r>
              <a:rPr sz="2100" i="1" spc="-70" dirty="0">
                <a:solidFill>
                  <a:srgbClr val="FF0000"/>
                </a:solidFill>
                <a:latin typeface="Tahoma"/>
                <a:cs typeface="Tahoma"/>
              </a:rPr>
              <a:t>foxs </a:t>
            </a:r>
            <a:r>
              <a:rPr sz="2100" i="1" spc="-45" dirty="0">
                <a:solidFill>
                  <a:srgbClr val="FF0000"/>
                </a:solidFill>
                <a:latin typeface="Tahoma"/>
                <a:cs typeface="Tahoma"/>
              </a:rPr>
              <a:t>(this </a:t>
            </a:r>
            <a:r>
              <a:rPr sz="2100" i="1" spc="-40" dirty="0">
                <a:solidFill>
                  <a:srgbClr val="FF0000"/>
                </a:solidFill>
                <a:latin typeface="Tahoma"/>
                <a:cs typeface="Tahoma"/>
              </a:rPr>
              <a:t>is </a:t>
            </a:r>
            <a:r>
              <a:rPr sz="2100" i="1" spc="-60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2100" i="1" spc="3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00" i="1" spc="-65" dirty="0">
                <a:solidFill>
                  <a:srgbClr val="FF0000"/>
                </a:solidFill>
                <a:latin typeface="Tahoma"/>
                <a:cs typeface="Tahoma"/>
              </a:rPr>
              <a:t>OK)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8511" y="2819400"/>
            <a:ext cx="7638288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295400"/>
            <a:ext cx="8610600" cy="1944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3309622"/>
            <a:ext cx="516699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Example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lexical, intermediate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surface</a:t>
            </a:r>
            <a:r>
              <a:rPr sz="1800" spc="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tapes.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230"/>
              </a:lnSpc>
            </a:pPr>
            <a:r>
              <a:rPr sz="1900" i="1" spc="-65" dirty="0">
                <a:solidFill>
                  <a:srgbClr val="00B04F"/>
                </a:solidFill>
                <a:latin typeface="Tahoma"/>
                <a:cs typeface="Tahoma"/>
              </a:rPr>
              <a:t>Between </a:t>
            </a:r>
            <a:r>
              <a:rPr sz="1900" i="1" spc="-60" dirty="0">
                <a:solidFill>
                  <a:srgbClr val="00B04F"/>
                </a:solidFill>
                <a:latin typeface="Tahoma"/>
                <a:cs typeface="Tahoma"/>
              </a:rPr>
              <a:t>each tape </a:t>
            </a:r>
            <a:r>
              <a:rPr sz="1900" i="1" spc="-55" dirty="0">
                <a:solidFill>
                  <a:srgbClr val="00B04F"/>
                </a:solidFill>
                <a:latin typeface="Tahoma"/>
                <a:cs typeface="Tahoma"/>
              </a:rPr>
              <a:t>there </a:t>
            </a:r>
            <a:r>
              <a:rPr sz="1900" i="1" spc="-40" dirty="0">
                <a:solidFill>
                  <a:srgbClr val="00B04F"/>
                </a:solidFill>
                <a:latin typeface="Tahoma"/>
                <a:cs typeface="Tahoma"/>
              </a:rPr>
              <a:t>is </a:t>
            </a:r>
            <a:r>
              <a:rPr sz="1900" i="1" spc="-55" dirty="0">
                <a:solidFill>
                  <a:srgbClr val="00B04F"/>
                </a:solidFill>
                <a:latin typeface="Tahoma"/>
                <a:cs typeface="Tahoma"/>
              </a:rPr>
              <a:t>a two-level</a:t>
            </a:r>
            <a:r>
              <a:rPr sz="1900" i="1" spc="215" dirty="0">
                <a:solidFill>
                  <a:srgbClr val="00B04F"/>
                </a:solidFill>
                <a:latin typeface="Tahoma"/>
                <a:cs typeface="Tahoma"/>
              </a:rPr>
              <a:t> </a:t>
            </a:r>
            <a:r>
              <a:rPr sz="1900" i="1" spc="-55" dirty="0">
                <a:solidFill>
                  <a:srgbClr val="00B04F"/>
                </a:solidFill>
                <a:latin typeface="Tahoma"/>
                <a:cs typeface="Tahoma"/>
              </a:rPr>
              <a:t>transducer!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4038600"/>
            <a:ext cx="6272784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5181600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7616" y="365760"/>
                </a:moveTo>
                <a:lnTo>
                  <a:pt x="737616" y="121920"/>
                </a:lnTo>
                <a:lnTo>
                  <a:pt x="0" y="121920"/>
                </a:lnTo>
                <a:lnTo>
                  <a:pt x="0" y="365760"/>
                </a:lnTo>
                <a:lnTo>
                  <a:pt x="737616" y="365760"/>
                </a:lnTo>
                <a:close/>
              </a:path>
              <a:path w="978535" h="485139">
                <a:moveTo>
                  <a:pt x="978408" y="243840"/>
                </a:moveTo>
                <a:lnTo>
                  <a:pt x="737616" y="0"/>
                </a:lnTo>
                <a:lnTo>
                  <a:pt x="737616" y="484632"/>
                </a:lnTo>
                <a:lnTo>
                  <a:pt x="978408" y="24384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7752" y="5172455"/>
            <a:ext cx="990600" cy="506095"/>
          </a:xfrm>
          <a:custGeom>
            <a:avLst/>
            <a:gdLst/>
            <a:ahLst/>
            <a:cxnLst/>
            <a:rect l="l" t="t" r="r" b="b"/>
            <a:pathLst>
              <a:path w="990600" h="506095">
                <a:moveTo>
                  <a:pt x="740664" y="128016"/>
                </a:moveTo>
                <a:lnTo>
                  <a:pt x="0" y="128016"/>
                </a:lnTo>
                <a:lnTo>
                  <a:pt x="0" y="377952"/>
                </a:lnTo>
                <a:lnTo>
                  <a:pt x="3048" y="377952"/>
                </a:lnTo>
                <a:lnTo>
                  <a:pt x="3048" y="137160"/>
                </a:lnTo>
                <a:lnTo>
                  <a:pt x="9144" y="131064"/>
                </a:lnTo>
                <a:lnTo>
                  <a:pt x="9144" y="137160"/>
                </a:lnTo>
                <a:lnTo>
                  <a:pt x="734568" y="137160"/>
                </a:lnTo>
                <a:lnTo>
                  <a:pt x="734568" y="131064"/>
                </a:lnTo>
                <a:lnTo>
                  <a:pt x="740664" y="128016"/>
                </a:lnTo>
                <a:close/>
              </a:path>
              <a:path w="990600" h="506095">
                <a:moveTo>
                  <a:pt x="9144" y="137160"/>
                </a:moveTo>
                <a:lnTo>
                  <a:pt x="9144" y="131064"/>
                </a:lnTo>
                <a:lnTo>
                  <a:pt x="3048" y="137160"/>
                </a:lnTo>
                <a:lnTo>
                  <a:pt x="9144" y="137160"/>
                </a:lnTo>
                <a:close/>
              </a:path>
              <a:path w="990600" h="506095">
                <a:moveTo>
                  <a:pt x="9144" y="368808"/>
                </a:moveTo>
                <a:lnTo>
                  <a:pt x="9144" y="137160"/>
                </a:lnTo>
                <a:lnTo>
                  <a:pt x="3048" y="137160"/>
                </a:lnTo>
                <a:lnTo>
                  <a:pt x="3048" y="368808"/>
                </a:lnTo>
                <a:lnTo>
                  <a:pt x="9144" y="368808"/>
                </a:lnTo>
                <a:close/>
              </a:path>
              <a:path w="990600" h="506095">
                <a:moveTo>
                  <a:pt x="743712" y="484632"/>
                </a:moveTo>
                <a:lnTo>
                  <a:pt x="743712" y="368808"/>
                </a:lnTo>
                <a:lnTo>
                  <a:pt x="3048" y="368808"/>
                </a:lnTo>
                <a:lnTo>
                  <a:pt x="9144" y="374904"/>
                </a:lnTo>
                <a:lnTo>
                  <a:pt x="9144" y="377952"/>
                </a:lnTo>
                <a:lnTo>
                  <a:pt x="734568" y="377952"/>
                </a:lnTo>
                <a:lnTo>
                  <a:pt x="734568" y="374904"/>
                </a:lnTo>
                <a:lnTo>
                  <a:pt x="740664" y="377952"/>
                </a:lnTo>
                <a:lnTo>
                  <a:pt x="740664" y="487680"/>
                </a:lnTo>
                <a:lnTo>
                  <a:pt x="743712" y="484632"/>
                </a:lnTo>
                <a:close/>
              </a:path>
              <a:path w="990600" h="506095">
                <a:moveTo>
                  <a:pt x="9144" y="377952"/>
                </a:moveTo>
                <a:lnTo>
                  <a:pt x="9144" y="374904"/>
                </a:lnTo>
                <a:lnTo>
                  <a:pt x="3048" y="368808"/>
                </a:lnTo>
                <a:lnTo>
                  <a:pt x="3048" y="377952"/>
                </a:lnTo>
                <a:lnTo>
                  <a:pt x="9144" y="377952"/>
                </a:lnTo>
                <a:close/>
              </a:path>
              <a:path w="990600" h="506095">
                <a:moveTo>
                  <a:pt x="990600" y="252984"/>
                </a:moveTo>
                <a:lnTo>
                  <a:pt x="734568" y="0"/>
                </a:lnTo>
                <a:lnTo>
                  <a:pt x="734568" y="128016"/>
                </a:lnTo>
                <a:lnTo>
                  <a:pt x="737616" y="128016"/>
                </a:lnTo>
                <a:lnTo>
                  <a:pt x="737616" y="15240"/>
                </a:lnTo>
                <a:lnTo>
                  <a:pt x="743712" y="9144"/>
                </a:lnTo>
                <a:lnTo>
                  <a:pt x="743712" y="21336"/>
                </a:lnTo>
                <a:lnTo>
                  <a:pt x="975360" y="252984"/>
                </a:lnTo>
                <a:lnTo>
                  <a:pt x="978408" y="249936"/>
                </a:lnTo>
                <a:lnTo>
                  <a:pt x="978408" y="265030"/>
                </a:lnTo>
                <a:lnTo>
                  <a:pt x="990600" y="252984"/>
                </a:lnTo>
                <a:close/>
              </a:path>
              <a:path w="990600" h="506095">
                <a:moveTo>
                  <a:pt x="740664" y="137160"/>
                </a:moveTo>
                <a:lnTo>
                  <a:pt x="740664" y="128016"/>
                </a:lnTo>
                <a:lnTo>
                  <a:pt x="734568" y="131064"/>
                </a:lnTo>
                <a:lnTo>
                  <a:pt x="734568" y="137160"/>
                </a:lnTo>
                <a:lnTo>
                  <a:pt x="740664" y="137160"/>
                </a:lnTo>
                <a:close/>
              </a:path>
              <a:path w="990600" h="506095">
                <a:moveTo>
                  <a:pt x="740664" y="377952"/>
                </a:moveTo>
                <a:lnTo>
                  <a:pt x="734568" y="374904"/>
                </a:lnTo>
                <a:lnTo>
                  <a:pt x="734568" y="377952"/>
                </a:lnTo>
                <a:lnTo>
                  <a:pt x="740664" y="377952"/>
                </a:lnTo>
                <a:close/>
              </a:path>
              <a:path w="990600" h="506095">
                <a:moveTo>
                  <a:pt x="740664" y="487680"/>
                </a:moveTo>
                <a:lnTo>
                  <a:pt x="740664" y="377952"/>
                </a:lnTo>
                <a:lnTo>
                  <a:pt x="734568" y="377952"/>
                </a:lnTo>
                <a:lnTo>
                  <a:pt x="734568" y="505968"/>
                </a:lnTo>
                <a:lnTo>
                  <a:pt x="737616" y="502956"/>
                </a:lnTo>
                <a:lnTo>
                  <a:pt x="737616" y="490728"/>
                </a:lnTo>
                <a:lnTo>
                  <a:pt x="740664" y="487680"/>
                </a:lnTo>
                <a:close/>
              </a:path>
              <a:path w="990600" h="506095">
                <a:moveTo>
                  <a:pt x="743712" y="21336"/>
                </a:moveTo>
                <a:lnTo>
                  <a:pt x="743712" y="9144"/>
                </a:lnTo>
                <a:lnTo>
                  <a:pt x="737616" y="15240"/>
                </a:lnTo>
                <a:lnTo>
                  <a:pt x="743712" y="21336"/>
                </a:lnTo>
                <a:close/>
              </a:path>
              <a:path w="990600" h="506095">
                <a:moveTo>
                  <a:pt x="743712" y="137160"/>
                </a:moveTo>
                <a:lnTo>
                  <a:pt x="743712" y="21336"/>
                </a:lnTo>
                <a:lnTo>
                  <a:pt x="737616" y="15240"/>
                </a:lnTo>
                <a:lnTo>
                  <a:pt x="737616" y="128016"/>
                </a:lnTo>
                <a:lnTo>
                  <a:pt x="740664" y="128016"/>
                </a:lnTo>
                <a:lnTo>
                  <a:pt x="740664" y="137160"/>
                </a:lnTo>
                <a:lnTo>
                  <a:pt x="743712" y="137160"/>
                </a:lnTo>
                <a:close/>
              </a:path>
              <a:path w="990600" h="506095">
                <a:moveTo>
                  <a:pt x="978408" y="265030"/>
                </a:moveTo>
                <a:lnTo>
                  <a:pt x="978408" y="256032"/>
                </a:lnTo>
                <a:lnTo>
                  <a:pt x="975360" y="252984"/>
                </a:lnTo>
                <a:lnTo>
                  <a:pt x="737616" y="490728"/>
                </a:lnTo>
                <a:lnTo>
                  <a:pt x="743712" y="493776"/>
                </a:lnTo>
                <a:lnTo>
                  <a:pt x="743712" y="496932"/>
                </a:lnTo>
                <a:lnTo>
                  <a:pt x="978408" y="265030"/>
                </a:lnTo>
                <a:close/>
              </a:path>
              <a:path w="990600" h="506095">
                <a:moveTo>
                  <a:pt x="743712" y="496932"/>
                </a:moveTo>
                <a:lnTo>
                  <a:pt x="743712" y="493776"/>
                </a:lnTo>
                <a:lnTo>
                  <a:pt x="737616" y="490728"/>
                </a:lnTo>
                <a:lnTo>
                  <a:pt x="737616" y="502956"/>
                </a:lnTo>
                <a:lnTo>
                  <a:pt x="743712" y="496932"/>
                </a:lnTo>
                <a:close/>
              </a:path>
              <a:path w="990600" h="506095">
                <a:moveTo>
                  <a:pt x="978408" y="256032"/>
                </a:moveTo>
                <a:lnTo>
                  <a:pt x="978408" y="249936"/>
                </a:lnTo>
                <a:lnTo>
                  <a:pt x="975360" y="252984"/>
                </a:lnTo>
                <a:lnTo>
                  <a:pt x="978408" y="256032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828" y="4439626"/>
            <a:ext cx="2611755" cy="223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0"/>
              </a:spcBef>
            </a:pPr>
            <a:r>
              <a:rPr sz="1900" i="1" spc="-60" dirty="0">
                <a:solidFill>
                  <a:srgbClr val="0044AD"/>
                </a:solidFill>
                <a:latin typeface="Tahoma"/>
                <a:cs typeface="Tahoma"/>
              </a:rPr>
              <a:t>FST </a:t>
            </a:r>
            <a:r>
              <a:rPr sz="1900" i="1" spc="-65" dirty="0">
                <a:solidFill>
                  <a:srgbClr val="0044AD"/>
                </a:solidFill>
                <a:latin typeface="Tahoma"/>
                <a:cs typeface="Tahoma"/>
              </a:rPr>
              <a:t>between</a:t>
            </a:r>
            <a:r>
              <a:rPr sz="1900" i="1" dirty="0">
                <a:solidFill>
                  <a:srgbClr val="0044AD"/>
                </a:solidFill>
                <a:latin typeface="Tahoma"/>
                <a:cs typeface="Tahoma"/>
              </a:rPr>
              <a:t> </a:t>
            </a:r>
            <a:r>
              <a:rPr sz="1900" i="1" spc="-50" dirty="0">
                <a:solidFill>
                  <a:srgbClr val="0044AD"/>
                </a:solidFill>
                <a:latin typeface="Tahoma"/>
                <a:cs typeface="Tahoma"/>
              </a:rPr>
              <a:t>the</a:t>
            </a:r>
            <a:endParaRPr sz="1900">
              <a:latin typeface="Tahoma"/>
              <a:cs typeface="Tahoma"/>
            </a:endParaRPr>
          </a:p>
          <a:p>
            <a:pPr marL="12700" marR="199390">
              <a:lnSpc>
                <a:spcPts val="2160"/>
              </a:lnSpc>
              <a:spcBef>
                <a:spcPts val="115"/>
              </a:spcBef>
            </a:pPr>
            <a:r>
              <a:rPr sz="1900" i="1" spc="-45" dirty="0">
                <a:solidFill>
                  <a:srgbClr val="0044AD"/>
                </a:solidFill>
                <a:latin typeface="Tahoma"/>
                <a:cs typeface="Tahoma"/>
              </a:rPr>
              <a:t>lexical </a:t>
            </a:r>
            <a:r>
              <a:rPr sz="1900" i="1" spc="-60" dirty="0">
                <a:solidFill>
                  <a:srgbClr val="0044AD"/>
                </a:solidFill>
                <a:latin typeface="Tahoma"/>
                <a:cs typeface="Tahoma"/>
              </a:rPr>
              <a:t>and </a:t>
            </a:r>
            <a:r>
              <a:rPr sz="1900" i="1" spc="-55" dirty="0">
                <a:solidFill>
                  <a:srgbClr val="0044AD"/>
                </a:solidFill>
                <a:latin typeface="Tahoma"/>
                <a:cs typeface="Tahoma"/>
              </a:rPr>
              <a:t>intermediate  levels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 marR="5080" indent="-635">
              <a:lnSpc>
                <a:spcPts val="2160"/>
              </a:lnSpc>
              <a:spcBef>
                <a:spcPts val="1675"/>
              </a:spcBef>
            </a:pPr>
            <a:r>
              <a:rPr sz="1900" i="1" spc="-60" dirty="0">
                <a:solidFill>
                  <a:srgbClr val="00B04F"/>
                </a:solidFill>
                <a:latin typeface="Tahoma"/>
                <a:cs typeface="Tahoma"/>
              </a:rPr>
              <a:t>The </a:t>
            </a:r>
            <a:r>
              <a:rPr sz="1900" i="1" spc="-50" dirty="0">
                <a:solidFill>
                  <a:srgbClr val="00B04F"/>
                </a:solidFill>
                <a:latin typeface="Tahoma"/>
                <a:cs typeface="Tahoma"/>
              </a:rPr>
              <a:t>E-insertion </a:t>
            </a:r>
            <a:r>
              <a:rPr sz="1900" i="1" spc="-45" dirty="0">
                <a:solidFill>
                  <a:srgbClr val="00B04F"/>
                </a:solidFill>
                <a:latin typeface="Tahoma"/>
                <a:cs typeface="Tahoma"/>
              </a:rPr>
              <a:t>rule  </a:t>
            </a:r>
            <a:r>
              <a:rPr sz="1900" i="1" spc="-65" dirty="0">
                <a:solidFill>
                  <a:srgbClr val="00B04F"/>
                </a:solidFill>
                <a:latin typeface="Tahoma"/>
                <a:cs typeface="Tahoma"/>
              </a:rPr>
              <a:t>between </a:t>
            </a:r>
            <a:r>
              <a:rPr sz="1900" i="1" spc="-50" dirty="0">
                <a:solidFill>
                  <a:srgbClr val="00B04F"/>
                </a:solidFill>
                <a:latin typeface="Tahoma"/>
                <a:cs typeface="Tahoma"/>
              </a:rPr>
              <a:t>the </a:t>
            </a:r>
            <a:r>
              <a:rPr sz="1900" i="1" spc="-55" dirty="0">
                <a:solidFill>
                  <a:srgbClr val="00B04F"/>
                </a:solidFill>
                <a:latin typeface="Tahoma"/>
                <a:cs typeface="Tahoma"/>
              </a:rPr>
              <a:t>intermediate  </a:t>
            </a:r>
            <a:r>
              <a:rPr sz="1900" i="1" spc="-60" dirty="0">
                <a:solidFill>
                  <a:srgbClr val="00B04F"/>
                </a:solidFill>
                <a:latin typeface="Tahoma"/>
                <a:cs typeface="Tahoma"/>
              </a:rPr>
              <a:t>Land </a:t>
            </a:r>
            <a:r>
              <a:rPr sz="1900" i="1" spc="-50" dirty="0">
                <a:solidFill>
                  <a:srgbClr val="00B04F"/>
                </a:solidFill>
                <a:latin typeface="Tahoma"/>
                <a:cs typeface="Tahoma"/>
              </a:rPr>
              <a:t>the </a:t>
            </a:r>
            <a:r>
              <a:rPr sz="1900" i="1" spc="-55" dirty="0">
                <a:solidFill>
                  <a:srgbClr val="00B04F"/>
                </a:solidFill>
                <a:latin typeface="Tahoma"/>
                <a:cs typeface="Tahoma"/>
              </a:rPr>
              <a:t>surface</a:t>
            </a:r>
            <a:r>
              <a:rPr sz="1900" i="1" spc="-5" dirty="0">
                <a:solidFill>
                  <a:srgbClr val="00B04F"/>
                </a:solidFill>
                <a:latin typeface="Tahoma"/>
                <a:cs typeface="Tahoma"/>
              </a:rPr>
              <a:t> </a:t>
            </a:r>
            <a:r>
              <a:rPr sz="1900" i="1" spc="-55" dirty="0">
                <a:solidFill>
                  <a:srgbClr val="00B04F"/>
                </a:solidFill>
                <a:latin typeface="Tahoma"/>
                <a:cs typeface="Tahoma"/>
              </a:rPr>
              <a:t>level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4187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E-insertion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rule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676400"/>
            <a:ext cx="7641335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2741" y="4508444"/>
            <a:ext cx="325818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70" dirty="0">
                <a:solidFill>
                  <a:srgbClr val="00B04F"/>
                </a:solidFill>
                <a:latin typeface="Tahoma"/>
                <a:cs typeface="Tahoma"/>
              </a:rPr>
              <a:t>How </a:t>
            </a:r>
            <a:r>
              <a:rPr sz="2500" i="1" spc="-60" dirty="0">
                <a:solidFill>
                  <a:srgbClr val="00B04F"/>
                </a:solidFill>
                <a:latin typeface="Tahoma"/>
                <a:cs typeface="Tahoma"/>
              </a:rPr>
              <a:t>do </a:t>
            </a:r>
            <a:r>
              <a:rPr sz="2500" i="1" spc="-70" dirty="0">
                <a:solidFill>
                  <a:srgbClr val="00B04F"/>
                </a:solidFill>
                <a:latin typeface="Tahoma"/>
                <a:cs typeface="Tahoma"/>
              </a:rPr>
              <a:t>we </a:t>
            </a:r>
            <a:r>
              <a:rPr sz="2500" i="1" spc="-55" dirty="0">
                <a:solidFill>
                  <a:srgbClr val="00B04F"/>
                </a:solidFill>
                <a:latin typeface="Tahoma"/>
                <a:cs typeface="Tahoma"/>
              </a:rPr>
              <a:t>formalize</a:t>
            </a:r>
            <a:r>
              <a:rPr sz="2500" i="1" spc="15" dirty="0">
                <a:solidFill>
                  <a:srgbClr val="00B04F"/>
                </a:solidFill>
                <a:latin typeface="Tahoma"/>
                <a:cs typeface="Tahoma"/>
              </a:rPr>
              <a:t> </a:t>
            </a:r>
            <a:r>
              <a:rPr sz="2500" i="1" spc="-40" dirty="0">
                <a:solidFill>
                  <a:srgbClr val="00B04F"/>
                </a:solidFill>
                <a:latin typeface="Tahoma"/>
                <a:cs typeface="Tahoma"/>
              </a:rPr>
              <a:t>it?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32404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Kinds </a:t>
            </a:r>
            <a:r>
              <a:rPr spc="0" dirty="0"/>
              <a:t>of</a:t>
            </a:r>
            <a:r>
              <a:rPr spc="-55" dirty="0"/>
              <a:t> </a:t>
            </a:r>
            <a:r>
              <a:rPr dirty="0"/>
              <a:t>Morphology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4263" y="7145678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1195265"/>
            <a:ext cx="7519034" cy="406971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6870" marR="288290" indent="-344170">
              <a:lnSpc>
                <a:spcPts val="2590"/>
              </a:lnSpc>
              <a:spcBef>
                <a:spcPts val="565"/>
              </a:spcBef>
              <a:buSzPct val="96000"/>
              <a:buFont typeface="Wingdings"/>
              <a:buChar char=""/>
              <a:tabLst>
                <a:tab pos="357505" algn="l"/>
              </a:tabLst>
            </a:pPr>
            <a:r>
              <a:rPr sz="2500" i="1" spc="-60" dirty="0">
                <a:latin typeface="Tahoma"/>
                <a:cs typeface="Tahoma"/>
              </a:rPr>
              <a:t>The usage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45" dirty="0">
                <a:latin typeface="Tahoma"/>
                <a:cs typeface="Tahoma"/>
              </a:rPr>
              <a:t>prefixes </a:t>
            </a:r>
            <a:r>
              <a:rPr sz="2500" i="1" spc="-60" dirty="0">
                <a:latin typeface="Tahoma"/>
                <a:cs typeface="Tahoma"/>
              </a:rPr>
              <a:t>and </a:t>
            </a:r>
            <a:r>
              <a:rPr sz="2500" i="1" spc="-45" dirty="0">
                <a:latin typeface="Tahoma"/>
                <a:cs typeface="Tahoma"/>
              </a:rPr>
              <a:t>suffixes </a:t>
            </a:r>
            <a:r>
              <a:rPr sz="2500" i="1" spc="-60" dirty="0">
                <a:latin typeface="Tahoma"/>
                <a:cs typeface="Tahoma"/>
              </a:rPr>
              <a:t>concatenated </a:t>
            </a:r>
            <a:r>
              <a:rPr sz="2500" i="1" spc="-55" dirty="0">
                <a:latin typeface="Tahoma"/>
                <a:cs typeface="Tahoma"/>
              </a:rPr>
              <a:t>to  the </a:t>
            </a:r>
            <a:r>
              <a:rPr sz="2500" i="1" spc="-60" dirty="0">
                <a:latin typeface="Tahoma"/>
                <a:cs typeface="Tahoma"/>
              </a:rPr>
              <a:t>stem </a:t>
            </a:r>
            <a:r>
              <a:rPr sz="2500" i="1" spc="-55" dirty="0">
                <a:latin typeface="Tahoma"/>
                <a:cs typeface="Tahoma"/>
              </a:rPr>
              <a:t>creates a </a:t>
            </a:r>
            <a:r>
              <a:rPr sz="2500" i="1" spc="-55" dirty="0">
                <a:solidFill>
                  <a:srgbClr val="009900"/>
                </a:solidFill>
                <a:latin typeface="Tahoma"/>
                <a:cs typeface="Tahoma"/>
              </a:rPr>
              <a:t>concatenative</a:t>
            </a:r>
            <a:r>
              <a:rPr sz="2500" i="1" spc="125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500" i="1" spc="-60" dirty="0">
                <a:solidFill>
                  <a:srgbClr val="009900"/>
                </a:solidFill>
                <a:latin typeface="Tahoma"/>
                <a:cs typeface="Tahoma"/>
              </a:rPr>
              <a:t>morphology</a:t>
            </a:r>
            <a:r>
              <a:rPr sz="2500" i="1" spc="-60" dirty="0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  <a:p>
            <a:pPr marL="356870" marR="490855" indent="-344170">
              <a:lnSpc>
                <a:spcPts val="2590"/>
              </a:lnSpc>
              <a:spcBef>
                <a:spcPts val="580"/>
              </a:spcBef>
              <a:buSzPct val="96000"/>
              <a:buFont typeface="Wingdings"/>
              <a:buChar char=""/>
              <a:tabLst>
                <a:tab pos="357505" algn="l"/>
              </a:tabLst>
            </a:pPr>
            <a:r>
              <a:rPr sz="2500" i="1" spc="-65" dirty="0">
                <a:latin typeface="Tahoma"/>
                <a:cs typeface="Tahoma"/>
              </a:rPr>
              <a:t>When morphemes </a:t>
            </a:r>
            <a:r>
              <a:rPr sz="2500" i="1" spc="-55" dirty="0">
                <a:latin typeface="Tahoma"/>
                <a:cs typeface="Tahoma"/>
              </a:rPr>
              <a:t>are </a:t>
            </a:r>
            <a:r>
              <a:rPr sz="2500" i="1" spc="-60" dirty="0">
                <a:latin typeface="Tahoma"/>
                <a:cs typeface="Tahoma"/>
              </a:rPr>
              <a:t>combines </a:t>
            </a:r>
            <a:r>
              <a:rPr sz="2500" i="1" spc="-40" dirty="0">
                <a:latin typeface="Tahoma"/>
                <a:cs typeface="Tahoma"/>
              </a:rPr>
              <a:t>in </a:t>
            </a:r>
            <a:r>
              <a:rPr sz="2500" i="1" spc="-65" dirty="0">
                <a:latin typeface="Tahoma"/>
                <a:cs typeface="Tahoma"/>
              </a:rPr>
              <a:t>more </a:t>
            </a:r>
            <a:r>
              <a:rPr sz="2500" i="1" spc="-60" dirty="0">
                <a:latin typeface="Tahoma"/>
                <a:cs typeface="Tahoma"/>
              </a:rPr>
              <a:t>complex  ways, </a:t>
            </a:r>
            <a:r>
              <a:rPr sz="2500" i="1" spc="-70" dirty="0">
                <a:latin typeface="Tahoma"/>
                <a:cs typeface="Tahoma"/>
              </a:rPr>
              <a:t>we </a:t>
            </a:r>
            <a:r>
              <a:rPr sz="2500" i="1" spc="-60" dirty="0">
                <a:latin typeface="Tahoma"/>
                <a:cs typeface="Tahoma"/>
              </a:rPr>
              <a:t>have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55" dirty="0">
                <a:solidFill>
                  <a:srgbClr val="009900"/>
                </a:solidFill>
                <a:latin typeface="Tahoma"/>
                <a:cs typeface="Tahoma"/>
              </a:rPr>
              <a:t>non-concatenative</a:t>
            </a:r>
            <a:r>
              <a:rPr sz="2500" i="1" spc="175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500" i="1" spc="-60" dirty="0">
                <a:solidFill>
                  <a:srgbClr val="009900"/>
                </a:solidFill>
                <a:latin typeface="Tahoma"/>
                <a:cs typeface="Tahoma"/>
              </a:rPr>
              <a:t>morphology</a:t>
            </a:r>
            <a:r>
              <a:rPr sz="2500" i="1" spc="-60" dirty="0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356870" marR="505459" indent="-344170">
              <a:lnSpc>
                <a:spcPts val="2590"/>
              </a:lnSpc>
              <a:buSzPct val="96000"/>
              <a:buFont typeface="Wingdings"/>
              <a:buChar char=""/>
              <a:tabLst>
                <a:tab pos="357505" algn="l"/>
              </a:tabLst>
            </a:pPr>
            <a:r>
              <a:rPr sz="2500" i="1" spc="-50" dirty="0">
                <a:solidFill>
                  <a:srgbClr val="0065FF"/>
                </a:solidFill>
                <a:latin typeface="Tahoma"/>
                <a:cs typeface="Tahoma"/>
              </a:rPr>
              <a:t>Inflectional </a:t>
            </a:r>
            <a:r>
              <a:rPr sz="2500" i="1" spc="-60" dirty="0">
                <a:solidFill>
                  <a:srgbClr val="0065FF"/>
                </a:solidFill>
                <a:latin typeface="Tahoma"/>
                <a:cs typeface="Tahoma"/>
              </a:rPr>
              <a:t>morphology </a:t>
            </a:r>
            <a:r>
              <a:rPr sz="2500" i="1" spc="-40" dirty="0">
                <a:latin typeface="Tahoma"/>
                <a:cs typeface="Tahoma"/>
              </a:rPr>
              <a:t>- </a:t>
            </a:r>
            <a:r>
              <a:rPr sz="2500" i="1" spc="-35" dirty="0">
                <a:latin typeface="Tahoma"/>
                <a:cs typeface="Tahoma"/>
              </a:rPr>
              <a:t>is </a:t>
            </a:r>
            <a:r>
              <a:rPr sz="2500" i="1" spc="-55" dirty="0">
                <a:latin typeface="Tahoma"/>
                <a:cs typeface="Tahoma"/>
              </a:rPr>
              <a:t>the combination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55" dirty="0">
                <a:latin typeface="Tahoma"/>
                <a:cs typeface="Tahoma"/>
              </a:rPr>
              <a:t>a  </a:t>
            </a:r>
            <a:r>
              <a:rPr sz="2500" i="1" spc="-65" dirty="0">
                <a:latin typeface="Tahoma"/>
                <a:cs typeface="Tahoma"/>
              </a:rPr>
              <a:t>word </a:t>
            </a:r>
            <a:r>
              <a:rPr sz="2500" i="1" spc="-60" dirty="0">
                <a:latin typeface="Tahoma"/>
                <a:cs typeface="Tahoma"/>
              </a:rPr>
              <a:t>stem </a:t>
            </a:r>
            <a:r>
              <a:rPr sz="2500" i="1" spc="-55" dirty="0">
                <a:latin typeface="Tahoma"/>
                <a:cs typeface="Tahoma"/>
              </a:rPr>
              <a:t>with a </a:t>
            </a:r>
            <a:r>
              <a:rPr sz="2500" i="1" spc="-60" dirty="0">
                <a:latin typeface="Tahoma"/>
                <a:cs typeface="Tahoma"/>
              </a:rPr>
              <a:t>grammatical </a:t>
            </a:r>
            <a:r>
              <a:rPr sz="2500" i="1" spc="-65" dirty="0">
                <a:latin typeface="Tahoma"/>
                <a:cs typeface="Tahoma"/>
              </a:rPr>
              <a:t>morpheme </a:t>
            </a:r>
            <a:r>
              <a:rPr sz="2500" i="1" spc="-50" dirty="0">
                <a:latin typeface="Tahoma"/>
                <a:cs typeface="Tahoma"/>
              </a:rPr>
              <a:t>usually  </a:t>
            </a:r>
            <a:r>
              <a:rPr sz="2500" i="1" spc="-45" dirty="0">
                <a:latin typeface="Tahoma"/>
                <a:cs typeface="Tahoma"/>
              </a:rPr>
              <a:t>resulting </a:t>
            </a:r>
            <a:r>
              <a:rPr sz="2500" i="1" spc="-40" dirty="0">
                <a:latin typeface="Tahoma"/>
                <a:cs typeface="Tahoma"/>
              </a:rPr>
              <a:t>in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65" dirty="0">
                <a:latin typeface="Tahoma"/>
                <a:cs typeface="Tahoma"/>
              </a:rPr>
              <a:t>word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55" dirty="0">
                <a:latin typeface="Tahoma"/>
                <a:cs typeface="Tahoma"/>
              </a:rPr>
              <a:t>the </a:t>
            </a:r>
            <a:r>
              <a:rPr sz="2500" i="1" spc="-65" dirty="0">
                <a:latin typeface="Tahoma"/>
                <a:cs typeface="Tahoma"/>
              </a:rPr>
              <a:t>same</a:t>
            </a:r>
            <a:r>
              <a:rPr sz="2500" i="1" spc="50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class</a:t>
            </a:r>
            <a:endParaRPr sz="2500">
              <a:latin typeface="Tahoma"/>
              <a:cs typeface="Tahoma"/>
            </a:endParaRPr>
          </a:p>
          <a:p>
            <a:pPr marL="756285" marR="231775" lvl="1" indent="-286385">
              <a:lnSpc>
                <a:spcPts val="2590"/>
              </a:lnSpc>
              <a:spcBef>
                <a:spcPts val="580"/>
              </a:spcBef>
              <a:buSzPct val="96000"/>
              <a:buFont typeface="Wingdings"/>
              <a:buChar char=""/>
              <a:tabLst>
                <a:tab pos="756920" algn="l"/>
              </a:tabLst>
            </a:pPr>
            <a:r>
              <a:rPr sz="2500" i="1" spc="-50" dirty="0">
                <a:latin typeface="Tahoma"/>
                <a:cs typeface="Tahoma"/>
              </a:rPr>
              <a:t>Special </a:t>
            </a:r>
            <a:r>
              <a:rPr sz="2500" i="1" spc="-55" dirty="0">
                <a:latin typeface="Tahoma"/>
                <a:cs typeface="Tahoma"/>
              </a:rPr>
              <a:t>case: </a:t>
            </a:r>
            <a:r>
              <a:rPr sz="2500" i="1" spc="-55" dirty="0">
                <a:solidFill>
                  <a:srgbClr val="0065FF"/>
                </a:solidFill>
                <a:latin typeface="Tahoma"/>
                <a:cs typeface="Tahoma"/>
              </a:rPr>
              <a:t>Templatic </a:t>
            </a:r>
            <a:r>
              <a:rPr sz="2500" i="1" spc="-60" dirty="0">
                <a:solidFill>
                  <a:srgbClr val="0065FF"/>
                </a:solidFill>
                <a:latin typeface="Tahoma"/>
                <a:cs typeface="Tahoma"/>
              </a:rPr>
              <a:t>morphology</a:t>
            </a:r>
            <a:r>
              <a:rPr sz="2500" i="1" spc="-60" dirty="0">
                <a:solidFill>
                  <a:srgbClr val="969696"/>
                </a:solidFill>
                <a:latin typeface="Tahoma"/>
                <a:cs typeface="Tahoma"/>
              </a:rPr>
              <a:t>, </a:t>
            </a:r>
            <a:r>
              <a:rPr sz="2500" i="1" spc="-50" dirty="0">
                <a:latin typeface="Tahoma"/>
                <a:cs typeface="Tahoma"/>
              </a:rPr>
              <a:t>also </a:t>
            </a:r>
            <a:r>
              <a:rPr sz="2500" i="1" spc="-65" dirty="0">
                <a:latin typeface="Tahoma"/>
                <a:cs typeface="Tahoma"/>
              </a:rPr>
              <a:t>known  </a:t>
            </a:r>
            <a:r>
              <a:rPr sz="2500" i="1" spc="-60" dirty="0">
                <a:latin typeface="Tahoma"/>
                <a:cs typeface="Tahoma"/>
              </a:rPr>
              <a:t>as </a:t>
            </a:r>
            <a:r>
              <a:rPr sz="2500" i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root-and-pattern</a:t>
            </a:r>
            <a:r>
              <a:rPr sz="2500" i="1" u="heavy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500" i="1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morphology:</a:t>
            </a:r>
            <a:endParaRPr sz="2500">
              <a:latin typeface="Tahoma"/>
              <a:cs typeface="Tahoma"/>
            </a:endParaRPr>
          </a:p>
          <a:p>
            <a:pPr marL="1170940" lvl="2" indent="-243840">
              <a:lnSpc>
                <a:spcPct val="100000"/>
              </a:lnSpc>
              <a:spcBef>
                <a:spcPts val="155"/>
              </a:spcBef>
              <a:buSzPct val="92000"/>
              <a:buFont typeface="Wingdings"/>
              <a:buChar char=""/>
              <a:tabLst>
                <a:tab pos="1170940" algn="l"/>
              </a:tabLst>
            </a:pPr>
            <a:r>
              <a:rPr sz="2500" i="1" spc="-55" dirty="0">
                <a:latin typeface="Tahoma"/>
                <a:cs typeface="Tahoma"/>
              </a:rPr>
              <a:t>Used </a:t>
            </a:r>
            <a:r>
              <a:rPr sz="2500" i="1" spc="-40" dirty="0">
                <a:latin typeface="Tahoma"/>
                <a:cs typeface="Tahoma"/>
              </a:rPr>
              <a:t>in </a:t>
            </a:r>
            <a:r>
              <a:rPr sz="2500" i="1" spc="-50" dirty="0">
                <a:latin typeface="Tahoma"/>
                <a:cs typeface="Tahoma"/>
              </a:rPr>
              <a:t>semitic languages</a:t>
            </a:r>
            <a:r>
              <a:rPr sz="2400" spc="-50" dirty="0">
                <a:latin typeface="Tahoma"/>
                <a:cs typeface="Tahoma"/>
              </a:rPr>
              <a:t>, </a:t>
            </a:r>
            <a:r>
              <a:rPr sz="2400" spc="-5" dirty="0">
                <a:latin typeface="Tahoma"/>
                <a:cs typeface="Tahoma"/>
              </a:rPr>
              <a:t>e.g. Arabic,</a:t>
            </a:r>
            <a:r>
              <a:rPr sz="2400" spc="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Hebrew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46996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Chomsky and </a:t>
            </a:r>
            <a:r>
              <a:rPr dirty="0"/>
              <a:t>Halle’s</a:t>
            </a:r>
            <a:r>
              <a:rPr spc="-55" dirty="0"/>
              <a:t> </a:t>
            </a:r>
            <a:r>
              <a:rPr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246124"/>
            <a:ext cx="7599045" cy="217944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  <a:tab pos="3264535" algn="l"/>
              </a:tabLst>
            </a:pPr>
            <a:r>
              <a:rPr sz="2400" i="1" dirty="0">
                <a:latin typeface="Arial"/>
                <a:cs typeface="Arial"/>
              </a:rPr>
              <a:t>ε </a:t>
            </a:r>
            <a:r>
              <a:rPr sz="2400" i="1" spc="-5" dirty="0">
                <a:latin typeface="Arial"/>
                <a:cs typeface="Arial"/>
              </a:rPr>
              <a:t>-&gt; e </a:t>
            </a:r>
            <a:r>
              <a:rPr sz="2400" i="1" dirty="0">
                <a:latin typeface="Arial"/>
                <a:cs typeface="Arial"/>
              </a:rPr>
              <a:t>/ </a:t>
            </a:r>
            <a:r>
              <a:rPr sz="2400" i="1" spc="-5" dirty="0">
                <a:latin typeface="Arial"/>
                <a:cs typeface="Arial"/>
              </a:rPr>
              <a:t>{x, </a:t>
            </a:r>
            <a:r>
              <a:rPr sz="2400" i="1" dirty="0">
                <a:latin typeface="Arial"/>
                <a:cs typeface="Arial"/>
              </a:rPr>
              <a:t>s,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40" dirty="0">
                <a:latin typeface="Arial"/>
                <a:cs typeface="Arial"/>
              </a:rPr>
              <a:t>z}</a:t>
            </a:r>
            <a:r>
              <a:rPr sz="2400" i="1" spc="6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^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400" i="1" spc="-5" dirty="0">
                <a:latin typeface="Arial"/>
                <a:cs typeface="Arial"/>
              </a:rPr>
              <a:t>s#</a:t>
            </a:r>
            <a:endParaRPr sz="24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latin typeface="Arial"/>
                <a:cs typeface="Arial"/>
              </a:rPr>
              <a:t>Insert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400" i="1" spc="-5" dirty="0">
                <a:latin typeface="Arial"/>
                <a:cs typeface="Arial"/>
              </a:rPr>
              <a:t>on the surface tape </a:t>
            </a:r>
            <a:r>
              <a:rPr sz="2400" i="1" dirty="0">
                <a:latin typeface="Arial"/>
                <a:cs typeface="Arial"/>
              </a:rPr>
              <a:t>when </a:t>
            </a:r>
            <a:r>
              <a:rPr sz="2400" i="1" spc="-5" dirty="0">
                <a:latin typeface="Arial"/>
                <a:cs typeface="Arial"/>
              </a:rPr>
              <a:t>the lexical tape has a  </a:t>
            </a:r>
            <a:r>
              <a:rPr sz="2400" i="1" spc="-15" dirty="0">
                <a:latin typeface="Arial"/>
                <a:cs typeface="Arial"/>
              </a:rPr>
              <a:t>morpheme </a:t>
            </a:r>
            <a:r>
              <a:rPr sz="2400" i="1" spc="-5" dirty="0">
                <a:latin typeface="Arial"/>
                <a:cs typeface="Arial"/>
              </a:rPr>
              <a:t>ending in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x, s </a:t>
            </a:r>
            <a:r>
              <a:rPr sz="2400" i="1" spc="-5" dirty="0">
                <a:latin typeface="Arial"/>
                <a:cs typeface="Arial"/>
              </a:rPr>
              <a:t>or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z </a:t>
            </a:r>
            <a:r>
              <a:rPr sz="2400" i="1" spc="-5" dirty="0">
                <a:latin typeface="Arial"/>
                <a:cs typeface="Arial"/>
              </a:rPr>
              <a:t>and the next </a:t>
            </a:r>
            <a:r>
              <a:rPr sz="2400" i="1" spc="-15" dirty="0">
                <a:latin typeface="Arial"/>
                <a:cs typeface="Arial"/>
              </a:rPr>
              <a:t>morpheme  </a:t>
            </a:r>
            <a:r>
              <a:rPr sz="2400" i="1" spc="-5" dirty="0">
                <a:latin typeface="Arial"/>
                <a:cs typeface="Arial"/>
              </a:rPr>
              <a:t>is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–s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4419600"/>
            <a:ext cx="2167255" cy="365760"/>
          </a:xfrm>
          <a:prstGeom prst="rect">
            <a:avLst/>
          </a:prstGeom>
          <a:solidFill>
            <a:srgbClr val="FFFF65"/>
          </a:solidFill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E-insertion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rule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0" y="3505200"/>
            <a:ext cx="88646" cy="838200"/>
          </a:xfrm>
          <a:custGeom>
            <a:avLst/>
            <a:gdLst/>
            <a:ahLst/>
            <a:cxnLst/>
            <a:rect l="l" t="t" r="r" b="b"/>
            <a:pathLst>
              <a:path w="173989" h="838200">
                <a:moveTo>
                  <a:pt x="173736" y="173736"/>
                </a:moveTo>
                <a:lnTo>
                  <a:pt x="85344" y="0"/>
                </a:lnTo>
                <a:lnTo>
                  <a:pt x="0" y="173736"/>
                </a:lnTo>
                <a:lnTo>
                  <a:pt x="57912" y="173736"/>
                </a:lnTo>
                <a:lnTo>
                  <a:pt x="57912" y="143256"/>
                </a:lnTo>
                <a:lnTo>
                  <a:pt x="115824" y="143256"/>
                </a:lnTo>
                <a:lnTo>
                  <a:pt x="115824" y="173736"/>
                </a:lnTo>
                <a:lnTo>
                  <a:pt x="173736" y="173736"/>
                </a:lnTo>
                <a:close/>
              </a:path>
              <a:path w="173989" h="838200">
                <a:moveTo>
                  <a:pt x="115824" y="173736"/>
                </a:moveTo>
                <a:lnTo>
                  <a:pt x="115824" y="143256"/>
                </a:lnTo>
                <a:lnTo>
                  <a:pt x="57912" y="143256"/>
                </a:lnTo>
                <a:lnTo>
                  <a:pt x="57912" y="173736"/>
                </a:lnTo>
                <a:lnTo>
                  <a:pt x="115824" y="173736"/>
                </a:lnTo>
                <a:close/>
              </a:path>
              <a:path w="173989" h="838200">
                <a:moveTo>
                  <a:pt x="115824" y="838200"/>
                </a:moveTo>
                <a:lnTo>
                  <a:pt x="115824" y="173736"/>
                </a:lnTo>
                <a:lnTo>
                  <a:pt x="57912" y="173736"/>
                </a:lnTo>
                <a:lnTo>
                  <a:pt x="57912" y="838200"/>
                </a:lnTo>
                <a:lnTo>
                  <a:pt x="115824" y="838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370576"/>
            <a:ext cx="8610600" cy="1944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833623"/>
            <a:ext cx="6827520" cy="140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053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Q</a:t>
            </a:r>
            <a:r>
              <a:rPr sz="1800" spc="-7" baseline="-20833" dirty="0">
                <a:latin typeface="Tahoma"/>
                <a:cs typeface="Tahoma"/>
              </a:rPr>
              <a:t>o </a:t>
            </a:r>
            <a:r>
              <a:rPr sz="1800" spc="-10" dirty="0">
                <a:latin typeface="Tahoma"/>
                <a:cs typeface="Tahoma"/>
              </a:rPr>
              <a:t>models having </a:t>
            </a:r>
            <a:r>
              <a:rPr sz="1800" spc="-15" dirty="0">
                <a:latin typeface="Tahoma"/>
                <a:cs typeface="Tahoma"/>
              </a:rPr>
              <a:t>seen </a:t>
            </a:r>
            <a:r>
              <a:rPr sz="1800" spc="-5" dirty="0">
                <a:latin typeface="Tahoma"/>
                <a:cs typeface="Tahoma"/>
              </a:rPr>
              <a:t>only </a:t>
            </a:r>
            <a:r>
              <a:rPr sz="1800" spc="-10" dirty="0">
                <a:latin typeface="Tahoma"/>
                <a:cs typeface="Tahoma"/>
              </a:rPr>
              <a:t>default pairs, unrelated </a:t>
            </a:r>
            <a:r>
              <a:rPr sz="1800" spc="-5" dirty="0">
                <a:latin typeface="Tahoma"/>
                <a:cs typeface="Tahoma"/>
              </a:rPr>
              <a:t>to the rule  Q</a:t>
            </a:r>
            <a:r>
              <a:rPr sz="1800" spc="-7" baseline="-20833" dirty="0">
                <a:latin typeface="Tahoma"/>
                <a:cs typeface="Tahoma"/>
              </a:rPr>
              <a:t>1 </a:t>
            </a:r>
            <a:r>
              <a:rPr sz="1800" spc="-10" dirty="0">
                <a:latin typeface="Tahoma"/>
                <a:cs typeface="Tahoma"/>
              </a:rPr>
              <a:t>models having </a:t>
            </a:r>
            <a:r>
              <a:rPr sz="1800" spc="-15" dirty="0">
                <a:latin typeface="Tahoma"/>
                <a:cs typeface="Tahoma"/>
              </a:rPr>
              <a:t>seen </a:t>
            </a:r>
            <a:r>
              <a:rPr sz="1800" spc="-5" dirty="0">
                <a:latin typeface="Tahoma"/>
                <a:cs typeface="Tahoma"/>
              </a:rPr>
              <a:t>z,s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Q</a:t>
            </a:r>
            <a:r>
              <a:rPr sz="1800" spc="-7" baseline="-20833" dirty="0">
                <a:latin typeface="Tahoma"/>
                <a:cs typeface="Tahoma"/>
              </a:rPr>
              <a:t>2 </a:t>
            </a:r>
            <a:r>
              <a:rPr sz="1800" spc="-10" dirty="0">
                <a:latin typeface="Tahoma"/>
                <a:cs typeface="Tahoma"/>
              </a:rPr>
              <a:t>models having </a:t>
            </a:r>
            <a:r>
              <a:rPr sz="1800" spc="-15" dirty="0">
                <a:latin typeface="Tahoma"/>
                <a:cs typeface="Tahoma"/>
              </a:rPr>
              <a:t>seen </a:t>
            </a:r>
            <a:r>
              <a:rPr sz="1800" spc="-5" dirty="0">
                <a:latin typeface="Tahoma"/>
                <a:cs typeface="Tahoma"/>
              </a:rPr>
              <a:t>the morpheme </a:t>
            </a:r>
            <a:r>
              <a:rPr sz="1800" spc="-10" dirty="0">
                <a:latin typeface="Tahoma"/>
                <a:cs typeface="Tahoma"/>
              </a:rPr>
              <a:t>boundary after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z,s,x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ts val="2160"/>
              </a:lnSpc>
              <a:spcBef>
                <a:spcPts val="70"/>
              </a:spcBef>
            </a:pPr>
            <a:r>
              <a:rPr sz="1800" spc="-5" dirty="0">
                <a:latin typeface="Tahoma"/>
                <a:cs typeface="Tahoma"/>
              </a:rPr>
              <a:t>Q</a:t>
            </a:r>
            <a:r>
              <a:rPr sz="1800" spc="-7" baseline="-20833" dirty="0">
                <a:latin typeface="Tahoma"/>
                <a:cs typeface="Tahoma"/>
              </a:rPr>
              <a:t>3 </a:t>
            </a:r>
            <a:r>
              <a:rPr sz="1800" spc="-10" dirty="0">
                <a:latin typeface="Tahoma"/>
                <a:cs typeface="Tahoma"/>
              </a:rPr>
              <a:t>models having </a:t>
            </a:r>
            <a:r>
              <a:rPr sz="1800" spc="-5" dirty="0">
                <a:latin typeface="Tahoma"/>
                <a:cs typeface="Tahoma"/>
              </a:rPr>
              <a:t>just </a:t>
            </a:r>
            <a:r>
              <a:rPr sz="1800" spc="-15" dirty="0">
                <a:latin typeface="Tahoma"/>
                <a:cs typeface="Tahoma"/>
              </a:rPr>
              <a:t>seen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E-insertion </a:t>
            </a:r>
            <a:r>
              <a:rPr sz="1800" dirty="0">
                <a:latin typeface="Tahoma"/>
                <a:cs typeface="Tahoma"/>
              </a:rPr>
              <a:t>– not </a:t>
            </a:r>
            <a:r>
              <a:rPr sz="1800" spc="-5" dirty="0">
                <a:latin typeface="Tahoma"/>
                <a:cs typeface="Tahoma"/>
              </a:rPr>
              <a:t>an </a:t>
            </a:r>
            <a:r>
              <a:rPr sz="1800" spc="-10" dirty="0">
                <a:latin typeface="Tahoma"/>
                <a:cs typeface="Tahoma"/>
              </a:rPr>
              <a:t>accepting state  </a:t>
            </a:r>
            <a:r>
              <a:rPr sz="1800" spc="-5" dirty="0">
                <a:latin typeface="Tahoma"/>
                <a:cs typeface="Tahoma"/>
              </a:rPr>
              <a:t>Q</a:t>
            </a:r>
            <a:r>
              <a:rPr sz="1800" spc="-7" baseline="-20833" dirty="0">
                <a:latin typeface="Tahoma"/>
                <a:cs typeface="Tahoma"/>
              </a:rPr>
              <a:t>5 </a:t>
            </a:r>
            <a:r>
              <a:rPr sz="1800" spc="-5" dirty="0">
                <a:latin typeface="Tahoma"/>
                <a:cs typeface="Tahoma"/>
              </a:rPr>
              <a:t>is there to insure that </a:t>
            </a:r>
            <a:r>
              <a:rPr sz="1900" i="1" spc="-55" dirty="0">
                <a:solidFill>
                  <a:srgbClr val="0065FF"/>
                </a:solidFill>
                <a:latin typeface="Tahoma"/>
                <a:cs typeface="Tahoma"/>
              </a:rPr>
              <a:t>e </a:t>
            </a:r>
            <a:r>
              <a:rPr sz="1800" spc="-5" dirty="0">
                <a:latin typeface="Tahoma"/>
                <a:cs typeface="Tahoma"/>
              </a:rPr>
              <a:t>is </a:t>
            </a:r>
            <a:r>
              <a:rPr sz="1800" spc="-15" dirty="0">
                <a:latin typeface="Tahoma"/>
                <a:cs typeface="Tahoma"/>
              </a:rPr>
              <a:t>always </a:t>
            </a:r>
            <a:r>
              <a:rPr sz="1800" spc="-10" dirty="0">
                <a:latin typeface="Tahoma"/>
                <a:cs typeface="Tahoma"/>
              </a:rPr>
              <a:t>inserted </a:t>
            </a:r>
            <a:r>
              <a:rPr sz="1800" spc="-5" dirty="0">
                <a:latin typeface="Tahoma"/>
                <a:cs typeface="Tahoma"/>
              </a:rPr>
              <a:t>when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needed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600200"/>
            <a:ext cx="8610600" cy="3035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0760" y="685799"/>
            <a:ext cx="7330439" cy="258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3429000"/>
            <a:ext cx="8610600" cy="2231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53289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Combining </a:t>
            </a:r>
            <a:r>
              <a:rPr spc="-5" dirty="0"/>
              <a:t>FST </a:t>
            </a:r>
            <a:r>
              <a:rPr dirty="0"/>
              <a:t>Lexicon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19199"/>
            <a:ext cx="8610600" cy="4855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676400"/>
            <a:ext cx="8610600" cy="402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25933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Some</a:t>
            </a:r>
            <a:r>
              <a:rPr spc="-100" dirty="0"/>
              <a:t> </a:t>
            </a:r>
            <a:r>
              <a:rPr dirty="0"/>
              <a:t>difficulties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6021"/>
            <a:ext cx="8823325" cy="224099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smtClean="0">
                <a:latin typeface="Tahoma"/>
                <a:cs typeface="Tahoma"/>
              </a:rPr>
              <a:t>Generating </a:t>
            </a:r>
            <a:r>
              <a:rPr sz="2400" spc="-5" dirty="0">
                <a:latin typeface="Tahoma"/>
                <a:cs typeface="Tahoma"/>
              </a:rPr>
              <a:t>the surface </a:t>
            </a:r>
            <a:r>
              <a:rPr sz="2400" spc="-10" dirty="0">
                <a:latin typeface="Tahoma"/>
                <a:cs typeface="Tahoma"/>
              </a:rPr>
              <a:t>tape </a:t>
            </a:r>
            <a:r>
              <a:rPr sz="2400" spc="-5" dirty="0">
                <a:latin typeface="Tahoma"/>
                <a:cs typeface="Tahoma"/>
              </a:rPr>
              <a:t>from the lexical </a:t>
            </a:r>
            <a:r>
              <a:rPr sz="2400" spc="-10" dirty="0">
                <a:latin typeface="Tahoma"/>
                <a:cs typeface="Tahoma"/>
              </a:rPr>
              <a:t>tape.</a:t>
            </a:r>
            <a:endParaRPr sz="24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Parsing has </a:t>
            </a:r>
            <a:r>
              <a:rPr sz="2400" spc="-10" dirty="0">
                <a:latin typeface="Tahoma"/>
                <a:cs typeface="Tahoma"/>
              </a:rPr>
              <a:t>to deal with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ambiguity</a:t>
            </a:r>
            <a:endParaRPr sz="24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Tahoma"/>
                <a:cs typeface="Tahoma"/>
              </a:rPr>
              <a:t>Disambiguation </a:t>
            </a:r>
            <a:r>
              <a:rPr sz="2400" spc="-5" dirty="0">
                <a:latin typeface="Tahoma"/>
                <a:cs typeface="Tahoma"/>
              </a:rPr>
              <a:t>requires some external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evidence: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sz="2400" spc="-5" dirty="0">
                <a:latin typeface="Tahoma"/>
                <a:cs typeface="Tahoma"/>
              </a:rPr>
              <a:t> “I saw </a:t>
            </a:r>
            <a:r>
              <a:rPr sz="2400" spc="-10" dirty="0">
                <a:latin typeface="Tahoma"/>
                <a:cs typeface="Tahoma"/>
              </a:rPr>
              <a:t>two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foxes </a:t>
            </a:r>
            <a:r>
              <a:rPr sz="2400" spc="-5" dirty="0">
                <a:latin typeface="Tahoma"/>
                <a:cs typeface="Tahoma"/>
              </a:rPr>
              <a:t>yesterday”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Fox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noun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!</a:t>
            </a:r>
            <a:endParaRPr sz="2400">
              <a:latin typeface="Tahoma"/>
              <a:cs typeface="Tahoma"/>
            </a:endParaRPr>
          </a:p>
          <a:p>
            <a:pPr marL="2030095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Tahoma"/>
                <a:cs typeface="Tahoma"/>
              </a:rPr>
              <a:t>“That </a:t>
            </a:r>
            <a:r>
              <a:rPr sz="2400" spc="-5" dirty="0">
                <a:latin typeface="Tahoma"/>
                <a:cs typeface="Tahoma"/>
              </a:rPr>
              <a:t>trickster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foxes </a:t>
            </a:r>
            <a:r>
              <a:rPr sz="2400" dirty="0">
                <a:latin typeface="Tahoma"/>
                <a:cs typeface="Tahoma"/>
              </a:rPr>
              <a:t>me </a:t>
            </a:r>
            <a:r>
              <a:rPr sz="2400" spc="-5" dirty="0">
                <a:latin typeface="Tahoma"/>
                <a:cs typeface="Tahoma"/>
              </a:rPr>
              <a:t>everytime!”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Fox </a:t>
            </a:r>
            <a:r>
              <a:rPr sz="2400" dirty="0">
                <a:latin typeface="Tahoma"/>
                <a:cs typeface="Tahoma"/>
              </a:rPr>
              <a:t>is 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verb!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3886200"/>
            <a:ext cx="5410200" cy="3051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53555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</a:t>
            </a:r>
            <a:r>
              <a:rPr spc="0" dirty="0"/>
              <a:t>of </a:t>
            </a:r>
            <a:r>
              <a:rPr spc="-5" dirty="0"/>
              <a:t>Templatic</a:t>
            </a:r>
            <a:r>
              <a:rPr spc="-50" dirty="0"/>
              <a:t> </a:t>
            </a:r>
            <a:r>
              <a:rPr dirty="0"/>
              <a:t>Morphology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4263" y="7145678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0" marR="499745" indent="-457200">
              <a:lnSpc>
                <a:spcPct val="110000"/>
              </a:lnSpc>
              <a:spcBef>
                <a:spcPts val="100"/>
              </a:spcBef>
              <a:buFont typeface="Wingdings"/>
              <a:buChar char=""/>
              <a:tabLst>
                <a:tab pos="789305" algn="l"/>
              </a:tabLst>
            </a:pPr>
            <a:r>
              <a:rPr spc="-5" dirty="0"/>
              <a:t>In Hebrew, </a:t>
            </a:r>
            <a:r>
              <a:rPr dirty="0"/>
              <a:t>a </a:t>
            </a:r>
            <a:r>
              <a:rPr spc="-5" dirty="0"/>
              <a:t>verb </a:t>
            </a:r>
            <a:r>
              <a:rPr dirty="0"/>
              <a:t>is </a:t>
            </a:r>
            <a:r>
              <a:rPr spc="-5" dirty="0"/>
              <a:t>constructed </a:t>
            </a:r>
            <a:r>
              <a:rPr dirty="0"/>
              <a:t>using </a:t>
            </a:r>
            <a:r>
              <a:rPr spc="-10" dirty="0"/>
              <a:t>two </a:t>
            </a:r>
            <a:r>
              <a:rPr spc="-5" dirty="0"/>
              <a:t>components:  </a:t>
            </a:r>
            <a:r>
              <a:rPr dirty="0"/>
              <a:t>o A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root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-5" dirty="0"/>
              <a:t>(consisting usually of </a:t>
            </a:r>
            <a:r>
              <a:rPr dirty="0"/>
              <a:t>3 </a:t>
            </a:r>
            <a:r>
              <a:rPr spc="-10" dirty="0"/>
              <a:t>consonants </a:t>
            </a:r>
            <a:r>
              <a:rPr spc="-5" dirty="0"/>
              <a:t>CCC)</a:t>
            </a:r>
            <a:r>
              <a:rPr spc="250" dirty="0"/>
              <a:t> </a:t>
            </a:r>
            <a:r>
              <a:rPr dirty="0"/>
              <a:t>–</a:t>
            </a:r>
          </a:p>
          <a:p>
            <a:pPr marL="1188085">
              <a:lnSpc>
                <a:spcPts val="2590"/>
              </a:lnSpc>
            </a:pPr>
            <a:r>
              <a:rPr spc="-5" dirty="0"/>
              <a:t>carrying the main</a:t>
            </a:r>
            <a:r>
              <a:rPr spc="-10" dirty="0"/>
              <a:t> </a:t>
            </a:r>
            <a:r>
              <a:rPr spc="-5" dirty="0"/>
              <a:t>meaning</a:t>
            </a:r>
          </a:p>
          <a:p>
            <a:pPr marL="1188085" marR="324485" indent="-287020">
              <a:lnSpc>
                <a:spcPts val="2590"/>
              </a:lnSpc>
              <a:spcBef>
                <a:spcPts val="615"/>
              </a:spcBef>
            </a:pPr>
            <a:r>
              <a:rPr dirty="0"/>
              <a:t>o A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template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-5" dirty="0"/>
              <a:t>which gives the ordering of </a:t>
            </a:r>
            <a:r>
              <a:rPr spc="-10" dirty="0"/>
              <a:t>consonants </a:t>
            </a:r>
            <a:r>
              <a:rPr spc="-5" dirty="0"/>
              <a:t>and  vowels and specifies more semantic information </a:t>
            </a:r>
            <a:r>
              <a:rPr spc="-10" dirty="0"/>
              <a:t>about  </a:t>
            </a:r>
            <a:r>
              <a:rPr spc="-5" dirty="0"/>
              <a:t>the resulting verb, e,g, the voice </a:t>
            </a:r>
            <a:r>
              <a:rPr spc="-10" dirty="0"/>
              <a:t>(active,</a:t>
            </a:r>
            <a:r>
              <a:rPr spc="15" dirty="0"/>
              <a:t> </a:t>
            </a:r>
            <a:r>
              <a:rPr spc="-5" dirty="0"/>
              <a:t>passive)</a:t>
            </a:r>
          </a:p>
          <a:p>
            <a:pPr marL="444500">
              <a:lnSpc>
                <a:spcPct val="100000"/>
              </a:lnSpc>
              <a:spcBef>
                <a:spcPts val="155"/>
              </a:spcBef>
              <a:tabLst>
                <a:tab pos="788670" algn="l"/>
              </a:tabLst>
            </a:pPr>
            <a:r>
              <a:rPr dirty="0"/>
              <a:t>o	</a:t>
            </a:r>
            <a:r>
              <a:rPr sz="2500" i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sz="2500" i="1" spc="-55" dirty="0">
                <a:latin typeface="Tahoma"/>
                <a:cs typeface="Tahoma"/>
              </a:rPr>
              <a:t> </a:t>
            </a:r>
            <a:r>
              <a:rPr spc="-5" dirty="0"/>
              <a:t>the </a:t>
            </a:r>
            <a:r>
              <a:rPr spc="-10" dirty="0"/>
              <a:t>tri-consonant root </a:t>
            </a:r>
            <a:r>
              <a:rPr dirty="0">
                <a:solidFill>
                  <a:srgbClr val="FF0000"/>
                </a:solidFill>
              </a:rPr>
              <a:t>lmd </a:t>
            </a:r>
            <a:r>
              <a:rPr spc="-5" dirty="0"/>
              <a:t>(meaning: learn,</a:t>
            </a:r>
            <a:r>
              <a:rPr spc="50" dirty="0"/>
              <a:t> </a:t>
            </a:r>
            <a:r>
              <a:rPr spc="-5" dirty="0"/>
              <a:t>study)</a:t>
            </a:r>
            <a:endParaRPr sz="2500">
              <a:latin typeface="Tahoma"/>
              <a:cs typeface="Tahoma"/>
            </a:endParaRPr>
          </a:p>
          <a:p>
            <a:pPr marL="788670" marR="203835" indent="-344170">
              <a:lnSpc>
                <a:spcPts val="2590"/>
              </a:lnSpc>
              <a:spcBef>
                <a:spcPts val="595"/>
              </a:spcBef>
              <a:buFont typeface="Wingdings"/>
              <a:buChar char=""/>
              <a:tabLst>
                <a:tab pos="788670" algn="l"/>
                <a:tab pos="789305" algn="l"/>
              </a:tabLst>
            </a:pPr>
            <a:r>
              <a:rPr spc="-10" dirty="0"/>
              <a:t>can </a:t>
            </a:r>
            <a:r>
              <a:rPr spc="-5" dirty="0"/>
              <a:t>be combined </a:t>
            </a:r>
            <a:r>
              <a:rPr spc="-10" dirty="0"/>
              <a:t>with </a:t>
            </a:r>
            <a:r>
              <a:rPr dirty="0"/>
              <a:t>a </a:t>
            </a:r>
            <a:r>
              <a:rPr spc="-10" dirty="0"/>
              <a:t>template </a:t>
            </a:r>
            <a:r>
              <a:rPr spc="-10" dirty="0">
                <a:solidFill>
                  <a:srgbClr val="0065FF"/>
                </a:solidFill>
              </a:rPr>
              <a:t>CaCaC </a:t>
            </a:r>
            <a:r>
              <a:rPr spc="-5" dirty="0"/>
              <a:t>for </a:t>
            </a:r>
            <a:r>
              <a:rPr spc="-10" dirty="0"/>
              <a:t>active </a:t>
            </a:r>
            <a:r>
              <a:rPr spc="-5" dirty="0"/>
              <a:t>voice </a:t>
            </a:r>
            <a:r>
              <a:rPr spc="-10" dirty="0"/>
              <a:t>to  produce </a:t>
            </a:r>
            <a:r>
              <a:rPr spc="-5" dirty="0"/>
              <a:t>the </a:t>
            </a:r>
            <a:r>
              <a:rPr spc="-10" dirty="0"/>
              <a:t>word </a:t>
            </a:r>
            <a:r>
              <a:rPr spc="-10" dirty="0">
                <a:solidFill>
                  <a:srgbClr val="FF0000"/>
                </a:solidFill>
              </a:rPr>
              <a:t>l</a:t>
            </a:r>
            <a:r>
              <a:rPr spc="-10" dirty="0">
                <a:solidFill>
                  <a:srgbClr val="0065FF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m</a:t>
            </a:r>
            <a:r>
              <a:rPr spc="-10" dirty="0">
                <a:solidFill>
                  <a:srgbClr val="0065FF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d </a:t>
            </a:r>
            <a:r>
              <a:rPr dirty="0"/>
              <a:t>= </a:t>
            </a:r>
            <a:r>
              <a:rPr spc="-5" dirty="0"/>
              <a:t>“he</a:t>
            </a:r>
            <a:r>
              <a:rPr spc="50" dirty="0"/>
              <a:t> </a:t>
            </a:r>
            <a:r>
              <a:rPr spc="-5" dirty="0"/>
              <a:t>studied”</a:t>
            </a:r>
          </a:p>
          <a:p>
            <a:pPr marL="788670" marR="401955" indent="-344170">
              <a:lnSpc>
                <a:spcPts val="2590"/>
              </a:lnSpc>
              <a:spcBef>
                <a:spcPts val="580"/>
              </a:spcBef>
              <a:buFont typeface="Wingdings"/>
              <a:buChar char=""/>
              <a:tabLst>
                <a:tab pos="788670" algn="l"/>
                <a:tab pos="789305" algn="l"/>
              </a:tabLst>
            </a:pPr>
            <a:r>
              <a:rPr spc="-10" dirty="0"/>
              <a:t>can </a:t>
            </a:r>
            <a:r>
              <a:rPr spc="-5" dirty="0"/>
              <a:t>be combined </a:t>
            </a:r>
            <a:r>
              <a:rPr spc="-10" dirty="0"/>
              <a:t>with </a:t>
            </a:r>
            <a:r>
              <a:rPr spc="-5" dirty="0"/>
              <a:t>the </a:t>
            </a:r>
            <a:r>
              <a:rPr spc="-10" dirty="0"/>
              <a:t>template </a:t>
            </a:r>
            <a:r>
              <a:rPr spc="-5" dirty="0">
                <a:solidFill>
                  <a:srgbClr val="009900"/>
                </a:solidFill>
              </a:rPr>
              <a:t>CiCeC </a:t>
            </a:r>
            <a:r>
              <a:rPr spc="-5" dirty="0"/>
              <a:t>for intensive </a:t>
            </a:r>
            <a:r>
              <a:rPr spc="-10" dirty="0"/>
              <a:t>to  produce </a:t>
            </a:r>
            <a:r>
              <a:rPr spc="-5" dirty="0"/>
              <a:t>the </a:t>
            </a:r>
            <a:r>
              <a:rPr spc="-10" dirty="0"/>
              <a:t>word </a:t>
            </a:r>
            <a:r>
              <a:rPr dirty="0">
                <a:solidFill>
                  <a:srgbClr val="FF0000"/>
                </a:solidFill>
              </a:rPr>
              <a:t>l</a:t>
            </a:r>
            <a:r>
              <a:rPr dirty="0">
                <a:solidFill>
                  <a:srgbClr val="009900"/>
                </a:solidFill>
              </a:rPr>
              <a:t>i</a:t>
            </a:r>
            <a:r>
              <a:rPr dirty="0">
                <a:solidFill>
                  <a:srgbClr val="FF0000"/>
                </a:solidFill>
              </a:rPr>
              <a:t>m</a:t>
            </a:r>
            <a:r>
              <a:rPr dirty="0">
                <a:solidFill>
                  <a:srgbClr val="0099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d </a:t>
            </a:r>
            <a:r>
              <a:rPr dirty="0"/>
              <a:t>= </a:t>
            </a:r>
            <a:r>
              <a:rPr spc="-5" dirty="0"/>
              <a:t>“he </a:t>
            </a:r>
            <a:r>
              <a:rPr spc="-10" dirty="0"/>
              <a:t>tought”</a:t>
            </a:r>
          </a:p>
          <a:p>
            <a:pPr marL="788670" marR="194945" indent="-344170">
              <a:lnSpc>
                <a:spcPts val="2590"/>
              </a:lnSpc>
              <a:spcBef>
                <a:spcPts val="580"/>
              </a:spcBef>
              <a:buFont typeface="Wingdings"/>
              <a:buChar char=""/>
              <a:tabLst>
                <a:tab pos="788670" algn="l"/>
                <a:tab pos="789305" algn="l"/>
              </a:tabLst>
            </a:pPr>
            <a:r>
              <a:rPr spc="-10" dirty="0"/>
              <a:t>can </a:t>
            </a:r>
            <a:r>
              <a:rPr spc="-5" dirty="0"/>
              <a:t>be combined </a:t>
            </a:r>
            <a:r>
              <a:rPr spc="-10" dirty="0"/>
              <a:t>with </a:t>
            </a:r>
            <a:r>
              <a:rPr dirty="0"/>
              <a:t>a </a:t>
            </a:r>
            <a:r>
              <a:rPr spc="-10" dirty="0"/>
              <a:t>template </a:t>
            </a:r>
            <a:r>
              <a:rPr spc="-5" dirty="0">
                <a:solidFill>
                  <a:srgbClr val="0065FF"/>
                </a:solidFill>
              </a:rPr>
              <a:t>CuCaC </a:t>
            </a:r>
            <a:r>
              <a:rPr spc="-5" dirty="0"/>
              <a:t>for </a:t>
            </a:r>
            <a:r>
              <a:rPr spc="-10" dirty="0"/>
              <a:t>active </a:t>
            </a:r>
            <a:r>
              <a:rPr spc="-5" dirty="0"/>
              <a:t>voice </a:t>
            </a:r>
            <a:r>
              <a:rPr spc="-10" dirty="0"/>
              <a:t>to  produce </a:t>
            </a:r>
            <a:r>
              <a:rPr spc="-5" dirty="0"/>
              <a:t>the </a:t>
            </a:r>
            <a:r>
              <a:rPr spc="-10" dirty="0"/>
              <a:t>word </a:t>
            </a:r>
            <a:r>
              <a:rPr spc="-5" dirty="0">
                <a:solidFill>
                  <a:srgbClr val="FF0000"/>
                </a:solidFill>
              </a:rPr>
              <a:t>l</a:t>
            </a:r>
            <a:r>
              <a:rPr spc="-5" dirty="0">
                <a:solidFill>
                  <a:srgbClr val="0065FF"/>
                </a:solidFill>
              </a:rPr>
              <a:t>u</a:t>
            </a:r>
            <a:r>
              <a:rPr spc="-5" dirty="0">
                <a:solidFill>
                  <a:srgbClr val="FF0000"/>
                </a:solidFill>
              </a:rPr>
              <a:t>m</a:t>
            </a:r>
            <a:r>
              <a:rPr spc="-5" dirty="0">
                <a:solidFill>
                  <a:srgbClr val="0065FF"/>
                </a:solidFill>
              </a:rPr>
              <a:t>a</a:t>
            </a:r>
            <a:r>
              <a:rPr spc="-5" dirty="0">
                <a:solidFill>
                  <a:srgbClr val="FF0000"/>
                </a:solidFill>
              </a:rPr>
              <a:t>d </a:t>
            </a:r>
            <a:r>
              <a:rPr dirty="0"/>
              <a:t>= </a:t>
            </a:r>
            <a:r>
              <a:rPr spc="-5" dirty="0"/>
              <a:t>“he </a:t>
            </a:r>
            <a:r>
              <a:rPr spc="-10" dirty="0"/>
              <a:t>was</a:t>
            </a:r>
            <a:r>
              <a:rPr spc="50" dirty="0"/>
              <a:t> </a:t>
            </a:r>
            <a:r>
              <a:rPr spc="-10" dirty="0"/>
              <a:t>taught”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54368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Producing words from</a:t>
            </a:r>
            <a:r>
              <a:rPr spc="-114" dirty="0"/>
              <a:t> </a:t>
            </a:r>
            <a:r>
              <a:rPr dirty="0"/>
              <a:t>morphemes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4263" y="7145678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1195265"/>
            <a:ext cx="7289165" cy="49110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6870" marR="159385" indent="-344170">
              <a:lnSpc>
                <a:spcPts val="2590"/>
              </a:lnSpc>
              <a:spcBef>
                <a:spcPts val="565"/>
              </a:spcBef>
              <a:buSzPct val="96000"/>
              <a:buFont typeface="Wingdings"/>
              <a:buChar char=""/>
              <a:tabLst>
                <a:tab pos="357505" algn="l"/>
              </a:tabLst>
            </a:pPr>
            <a:r>
              <a:rPr sz="2500" i="1" spc="-55" dirty="0">
                <a:latin typeface="Tahoma"/>
                <a:cs typeface="Tahoma"/>
              </a:rPr>
              <a:t>By </a:t>
            </a:r>
            <a:r>
              <a:rPr sz="2500" i="1" spc="-45" dirty="0">
                <a:latin typeface="Tahoma"/>
                <a:cs typeface="Tahoma"/>
              </a:rPr>
              <a:t>inflection </a:t>
            </a:r>
            <a:r>
              <a:rPr sz="2500" i="1" spc="-55" dirty="0">
                <a:latin typeface="Tahoma"/>
                <a:cs typeface="Tahoma"/>
              </a:rPr>
              <a:t>– </a:t>
            </a:r>
            <a:r>
              <a:rPr sz="2500" i="1" spc="-50" dirty="0">
                <a:solidFill>
                  <a:srgbClr val="0065FF"/>
                </a:solidFill>
                <a:latin typeface="Tahoma"/>
                <a:cs typeface="Tahoma"/>
              </a:rPr>
              <a:t>Inflectional </a:t>
            </a:r>
            <a:r>
              <a:rPr sz="2500" i="1" spc="-60" dirty="0">
                <a:solidFill>
                  <a:srgbClr val="0065FF"/>
                </a:solidFill>
                <a:latin typeface="Tahoma"/>
                <a:cs typeface="Tahoma"/>
              </a:rPr>
              <a:t>morphology </a:t>
            </a:r>
            <a:r>
              <a:rPr sz="2500" i="1" spc="-40" dirty="0">
                <a:latin typeface="Tahoma"/>
                <a:cs typeface="Tahoma"/>
              </a:rPr>
              <a:t>- </a:t>
            </a:r>
            <a:r>
              <a:rPr sz="2500" i="1" spc="-35" dirty="0">
                <a:latin typeface="Tahoma"/>
                <a:cs typeface="Tahoma"/>
              </a:rPr>
              <a:t>is </a:t>
            </a:r>
            <a:r>
              <a:rPr sz="2500" i="1" spc="-55" dirty="0">
                <a:latin typeface="Tahoma"/>
                <a:cs typeface="Tahoma"/>
              </a:rPr>
              <a:t>the  combination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65" dirty="0">
                <a:latin typeface="Tahoma"/>
                <a:cs typeface="Tahoma"/>
              </a:rPr>
              <a:t>word </a:t>
            </a:r>
            <a:r>
              <a:rPr sz="2500" i="1" spc="-60" dirty="0">
                <a:latin typeface="Tahoma"/>
                <a:cs typeface="Tahoma"/>
              </a:rPr>
              <a:t>stem </a:t>
            </a:r>
            <a:r>
              <a:rPr sz="2500" i="1" spc="-55" dirty="0">
                <a:latin typeface="Tahoma"/>
                <a:cs typeface="Tahoma"/>
              </a:rPr>
              <a:t>with a </a:t>
            </a:r>
            <a:r>
              <a:rPr sz="2500" i="1" spc="-60" dirty="0">
                <a:latin typeface="Tahoma"/>
                <a:cs typeface="Tahoma"/>
              </a:rPr>
              <a:t>grammatical  </a:t>
            </a:r>
            <a:r>
              <a:rPr sz="2500" i="1" spc="-65" dirty="0">
                <a:latin typeface="Tahoma"/>
                <a:cs typeface="Tahoma"/>
              </a:rPr>
              <a:t>morpheme </a:t>
            </a:r>
            <a:r>
              <a:rPr sz="2500" i="1" spc="-50" dirty="0">
                <a:latin typeface="Tahoma"/>
                <a:cs typeface="Tahoma"/>
              </a:rPr>
              <a:t>usually </a:t>
            </a:r>
            <a:r>
              <a:rPr sz="2500" i="1" spc="-45" dirty="0">
                <a:latin typeface="Tahoma"/>
                <a:cs typeface="Tahoma"/>
              </a:rPr>
              <a:t>resulting </a:t>
            </a:r>
            <a:r>
              <a:rPr sz="2500" i="1" spc="-40" dirty="0">
                <a:latin typeface="Tahoma"/>
                <a:cs typeface="Tahoma"/>
              </a:rPr>
              <a:t>in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65" dirty="0">
                <a:latin typeface="Tahoma"/>
                <a:cs typeface="Tahoma"/>
              </a:rPr>
              <a:t>word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55" dirty="0">
                <a:latin typeface="Tahoma"/>
                <a:cs typeface="Tahoma"/>
              </a:rPr>
              <a:t>the </a:t>
            </a:r>
            <a:r>
              <a:rPr sz="2500" i="1" spc="-65" dirty="0">
                <a:latin typeface="Tahoma"/>
                <a:cs typeface="Tahoma"/>
              </a:rPr>
              <a:t>same  </a:t>
            </a:r>
            <a:r>
              <a:rPr sz="2500" i="1" spc="-50" dirty="0">
                <a:latin typeface="Tahoma"/>
                <a:cs typeface="Tahoma"/>
              </a:rPr>
              <a:t>class</a:t>
            </a:r>
            <a:endParaRPr sz="2500">
              <a:latin typeface="Tahoma"/>
              <a:cs typeface="Tahoma"/>
            </a:endParaRPr>
          </a:p>
          <a:p>
            <a:pPr marL="356870" marR="5080" indent="-344170">
              <a:lnSpc>
                <a:spcPts val="2590"/>
              </a:lnSpc>
              <a:spcBef>
                <a:spcPts val="580"/>
              </a:spcBef>
              <a:buSzPct val="96000"/>
              <a:buFont typeface="Wingdings"/>
              <a:buChar char=""/>
              <a:tabLst>
                <a:tab pos="357505" algn="l"/>
                <a:tab pos="5913120" algn="l"/>
              </a:tabLst>
            </a:pPr>
            <a:r>
              <a:rPr sz="2500" i="1" spc="-55" dirty="0">
                <a:latin typeface="Tahoma"/>
                <a:cs typeface="Tahoma"/>
              </a:rPr>
              <a:t>By </a:t>
            </a:r>
            <a:r>
              <a:rPr sz="2500" i="1" spc="-50" dirty="0">
                <a:latin typeface="Tahoma"/>
                <a:cs typeface="Tahoma"/>
              </a:rPr>
              <a:t>derivation </a:t>
            </a:r>
            <a:r>
              <a:rPr sz="2500" i="1" spc="-55" dirty="0">
                <a:latin typeface="Tahoma"/>
                <a:cs typeface="Tahoma"/>
              </a:rPr>
              <a:t>–</a:t>
            </a:r>
            <a:r>
              <a:rPr sz="2500" i="1" spc="35" dirty="0">
                <a:latin typeface="Tahoma"/>
                <a:cs typeface="Tahoma"/>
              </a:rPr>
              <a:t> </a:t>
            </a:r>
            <a:r>
              <a:rPr sz="2500" i="1" spc="-50" dirty="0">
                <a:solidFill>
                  <a:srgbClr val="0065FF"/>
                </a:solidFill>
                <a:latin typeface="Tahoma"/>
                <a:cs typeface="Tahoma"/>
              </a:rPr>
              <a:t>Derivational</a:t>
            </a:r>
            <a:r>
              <a:rPr sz="2500" i="1" spc="-25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500" i="1" spc="-60" dirty="0">
                <a:solidFill>
                  <a:srgbClr val="0065FF"/>
                </a:solidFill>
                <a:latin typeface="Tahoma"/>
                <a:cs typeface="Tahoma"/>
              </a:rPr>
              <a:t>Morphology	</a:t>
            </a:r>
            <a:r>
              <a:rPr sz="2500" i="1" spc="-40" dirty="0">
                <a:latin typeface="Tahoma"/>
                <a:cs typeface="Tahoma"/>
              </a:rPr>
              <a:t>- </a:t>
            </a:r>
            <a:r>
              <a:rPr sz="2500" i="1" spc="-35" dirty="0">
                <a:latin typeface="Tahoma"/>
                <a:cs typeface="Tahoma"/>
              </a:rPr>
              <a:t>is </a:t>
            </a:r>
            <a:r>
              <a:rPr sz="2500" i="1" spc="-55" dirty="0">
                <a:latin typeface="Tahoma"/>
                <a:cs typeface="Tahoma"/>
              </a:rPr>
              <a:t>the  combination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65" dirty="0">
                <a:latin typeface="Tahoma"/>
                <a:cs typeface="Tahoma"/>
              </a:rPr>
              <a:t>word </a:t>
            </a:r>
            <a:r>
              <a:rPr sz="2500" i="1" spc="-60" dirty="0">
                <a:latin typeface="Tahoma"/>
                <a:cs typeface="Tahoma"/>
              </a:rPr>
              <a:t>stem </a:t>
            </a:r>
            <a:r>
              <a:rPr sz="2500" i="1" spc="-55" dirty="0">
                <a:latin typeface="Tahoma"/>
                <a:cs typeface="Tahoma"/>
              </a:rPr>
              <a:t>with a </a:t>
            </a:r>
            <a:r>
              <a:rPr sz="2500" i="1" spc="-60" dirty="0">
                <a:latin typeface="Tahoma"/>
                <a:cs typeface="Tahoma"/>
              </a:rPr>
              <a:t>grammatical  </a:t>
            </a:r>
            <a:r>
              <a:rPr sz="2500" i="1" spc="-65" dirty="0">
                <a:latin typeface="Tahoma"/>
                <a:cs typeface="Tahoma"/>
              </a:rPr>
              <a:t>morpheme </a:t>
            </a:r>
            <a:r>
              <a:rPr sz="2500" i="1" spc="-50" dirty="0">
                <a:latin typeface="Tahoma"/>
                <a:cs typeface="Tahoma"/>
              </a:rPr>
              <a:t>usually </a:t>
            </a:r>
            <a:r>
              <a:rPr sz="2500" i="1" spc="-45" dirty="0">
                <a:latin typeface="Tahoma"/>
                <a:cs typeface="Tahoma"/>
              </a:rPr>
              <a:t>resulting </a:t>
            </a:r>
            <a:r>
              <a:rPr sz="2500" i="1" spc="-40" dirty="0">
                <a:latin typeface="Tahoma"/>
                <a:cs typeface="Tahoma"/>
              </a:rPr>
              <a:t>in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65" dirty="0">
                <a:latin typeface="Tahoma"/>
                <a:cs typeface="Tahoma"/>
              </a:rPr>
              <a:t>word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45" dirty="0">
                <a:latin typeface="Tahoma"/>
                <a:cs typeface="Tahoma"/>
              </a:rPr>
              <a:t>different  class.</a:t>
            </a:r>
            <a:endParaRPr sz="2500">
              <a:latin typeface="Tahoma"/>
              <a:cs typeface="Tahoma"/>
            </a:endParaRPr>
          </a:p>
          <a:p>
            <a:pPr marL="356870" marR="476250" indent="-344170">
              <a:lnSpc>
                <a:spcPts val="2590"/>
              </a:lnSpc>
              <a:spcBef>
                <a:spcPts val="585"/>
              </a:spcBef>
              <a:buSzPct val="96000"/>
              <a:buFont typeface="Wingdings"/>
              <a:buChar char=""/>
              <a:tabLst>
                <a:tab pos="357505" algn="l"/>
              </a:tabLst>
            </a:pPr>
            <a:r>
              <a:rPr sz="2500" i="1" spc="-55" dirty="0">
                <a:latin typeface="Tahoma"/>
                <a:cs typeface="Tahoma"/>
              </a:rPr>
              <a:t>By </a:t>
            </a:r>
            <a:r>
              <a:rPr sz="2500" i="1" spc="-60" dirty="0">
                <a:latin typeface="Tahoma"/>
                <a:cs typeface="Tahoma"/>
              </a:rPr>
              <a:t>compounding </a:t>
            </a:r>
            <a:r>
              <a:rPr sz="2500" i="1" spc="-55" dirty="0">
                <a:latin typeface="Tahoma"/>
                <a:cs typeface="Tahoma"/>
              </a:rPr>
              <a:t>– </a:t>
            </a:r>
            <a:r>
              <a:rPr sz="2500" i="1" spc="-60" dirty="0">
                <a:latin typeface="Tahoma"/>
                <a:cs typeface="Tahoma"/>
              </a:rPr>
              <a:t>by </a:t>
            </a:r>
            <a:r>
              <a:rPr sz="2500" i="1" spc="-55" dirty="0">
                <a:latin typeface="Tahoma"/>
                <a:cs typeface="Tahoma"/>
              </a:rPr>
              <a:t>combining </a:t>
            </a:r>
            <a:r>
              <a:rPr sz="2500" i="1" spc="-50" dirty="0">
                <a:latin typeface="Tahoma"/>
                <a:cs typeface="Tahoma"/>
              </a:rPr>
              <a:t>multiple </a:t>
            </a:r>
            <a:r>
              <a:rPr sz="2500" i="1" spc="-60" dirty="0">
                <a:latin typeface="Tahoma"/>
                <a:cs typeface="Tahoma"/>
              </a:rPr>
              <a:t>words  </a:t>
            </a:r>
            <a:r>
              <a:rPr sz="2500" i="1" spc="-55" dirty="0">
                <a:latin typeface="Tahoma"/>
                <a:cs typeface="Tahoma"/>
              </a:rPr>
              <a:t>together, </a:t>
            </a:r>
            <a:r>
              <a:rPr sz="2500" i="1" spc="-50" dirty="0">
                <a:latin typeface="Tahoma"/>
                <a:cs typeface="Tahoma"/>
              </a:rPr>
              <a:t>e.g.</a:t>
            </a:r>
            <a:r>
              <a:rPr sz="2500" i="1" spc="-35" dirty="0">
                <a:latin typeface="Tahoma"/>
                <a:cs typeface="Tahoma"/>
              </a:rPr>
              <a:t> </a:t>
            </a:r>
            <a:r>
              <a:rPr sz="2500" i="1" spc="-60" dirty="0">
                <a:latin typeface="Tahoma"/>
                <a:cs typeface="Tahoma"/>
              </a:rPr>
              <a:t>“doghouse”</a:t>
            </a:r>
            <a:endParaRPr sz="2500">
              <a:latin typeface="Tahoma"/>
              <a:cs typeface="Tahoma"/>
            </a:endParaRPr>
          </a:p>
          <a:p>
            <a:pPr marL="356870" marR="193675" indent="-344170">
              <a:lnSpc>
                <a:spcPts val="2590"/>
              </a:lnSpc>
              <a:spcBef>
                <a:spcPts val="580"/>
              </a:spcBef>
              <a:buSzPct val="96000"/>
              <a:buFont typeface="Wingdings"/>
              <a:buChar char=""/>
              <a:tabLst>
                <a:tab pos="357505" algn="l"/>
              </a:tabLst>
            </a:pPr>
            <a:r>
              <a:rPr sz="2500" i="1" spc="-55" dirty="0">
                <a:latin typeface="Tahoma"/>
                <a:cs typeface="Tahoma"/>
              </a:rPr>
              <a:t>By </a:t>
            </a:r>
            <a:r>
              <a:rPr sz="2500" i="1" spc="-45" dirty="0">
                <a:latin typeface="Tahoma"/>
                <a:cs typeface="Tahoma"/>
              </a:rPr>
              <a:t>cliticization </a:t>
            </a:r>
            <a:r>
              <a:rPr sz="2500" i="1" spc="-55" dirty="0">
                <a:latin typeface="Tahoma"/>
                <a:cs typeface="Tahoma"/>
              </a:rPr>
              <a:t>– </a:t>
            </a:r>
            <a:r>
              <a:rPr sz="2500" i="1" spc="-60" dirty="0">
                <a:latin typeface="Tahoma"/>
                <a:cs typeface="Tahoma"/>
              </a:rPr>
              <a:t>by </a:t>
            </a:r>
            <a:r>
              <a:rPr sz="2500" i="1" spc="-55" dirty="0">
                <a:latin typeface="Tahoma"/>
                <a:cs typeface="Tahoma"/>
              </a:rPr>
              <a:t>combining a </a:t>
            </a:r>
            <a:r>
              <a:rPr sz="2500" i="1" spc="-65" dirty="0">
                <a:latin typeface="Tahoma"/>
                <a:cs typeface="Tahoma"/>
              </a:rPr>
              <a:t>word </a:t>
            </a:r>
            <a:r>
              <a:rPr sz="2500" i="1" spc="-60" dirty="0">
                <a:latin typeface="Tahoma"/>
                <a:cs typeface="Tahoma"/>
              </a:rPr>
              <a:t>stem </a:t>
            </a:r>
            <a:r>
              <a:rPr sz="2500" i="1" spc="-55" dirty="0">
                <a:latin typeface="Tahoma"/>
                <a:cs typeface="Tahoma"/>
              </a:rPr>
              <a:t>with a  </a:t>
            </a:r>
            <a:r>
              <a:rPr sz="2500" i="1" spc="-40" dirty="0">
                <a:latin typeface="Tahoma"/>
                <a:cs typeface="Tahoma"/>
              </a:rPr>
              <a:t>clitic. </a:t>
            </a:r>
            <a:r>
              <a:rPr sz="2500" i="1" spc="-60" dirty="0">
                <a:latin typeface="Tahoma"/>
                <a:cs typeface="Tahoma"/>
              </a:rPr>
              <a:t>A </a:t>
            </a:r>
            <a:r>
              <a:rPr sz="2500" i="1" spc="-40" dirty="0">
                <a:solidFill>
                  <a:srgbClr val="0065FF"/>
                </a:solidFill>
                <a:latin typeface="Tahoma"/>
                <a:cs typeface="Tahoma"/>
              </a:rPr>
              <a:t>clitic </a:t>
            </a:r>
            <a:r>
              <a:rPr sz="2500" i="1" spc="-35" dirty="0">
                <a:latin typeface="Tahoma"/>
                <a:cs typeface="Tahoma"/>
              </a:rPr>
              <a:t>is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65" dirty="0">
                <a:latin typeface="Tahoma"/>
                <a:cs typeface="Tahoma"/>
              </a:rPr>
              <a:t>morpheme </a:t>
            </a:r>
            <a:r>
              <a:rPr sz="2500" i="1" spc="-55" dirty="0">
                <a:latin typeface="Tahoma"/>
                <a:cs typeface="Tahoma"/>
              </a:rPr>
              <a:t>that acts </a:t>
            </a:r>
            <a:r>
              <a:rPr sz="2500" i="1" spc="-50" dirty="0">
                <a:latin typeface="Tahoma"/>
                <a:cs typeface="Tahoma"/>
              </a:rPr>
              <a:t>syntactically  </a:t>
            </a:r>
            <a:r>
              <a:rPr sz="2500" i="1" spc="-40" dirty="0">
                <a:latin typeface="Tahoma"/>
                <a:cs typeface="Tahoma"/>
              </a:rPr>
              <a:t>like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65" dirty="0">
                <a:latin typeface="Tahoma"/>
                <a:cs typeface="Tahoma"/>
              </a:rPr>
              <a:t>word </a:t>
            </a:r>
            <a:r>
              <a:rPr sz="2500" i="1" spc="-55" dirty="0">
                <a:latin typeface="Tahoma"/>
                <a:cs typeface="Tahoma"/>
              </a:rPr>
              <a:t>but </a:t>
            </a:r>
            <a:r>
              <a:rPr sz="2500" i="1" spc="-30" dirty="0">
                <a:latin typeface="Tahoma"/>
                <a:cs typeface="Tahoma"/>
              </a:rPr>
              <a:t>it </a:t>
            </a:r>
            <a:r>
              <a:rPr sz="2500" i="1" spc="-35" dirty="0">
                <a:latin typeface="Tahoma"/>
                <a:cs typeface="Tahoma"/>
              </a:rPr>
              <a:t>is </a:t>
            </a:r>
            <a:r>
              <a:rPr sz="2500" i="1" spc="-55" dirty="0">
                <a:latin typeface="Tahoma"/>
                <a:cs typeface="Tahoma"/>
              </a:rPr>
              <a:t>reduced </a:t>
            </a:r>
            <a:r>
              <a:rPr sz="2500" i="1" spc="-40" dirty="0">
                <a:latin typeface="Tahoma"/>
                <a:cs typeface="Tahoma"/>
              </a:rPr>
              <a:t>in </a:t>
            </a:r>
            <a:r>
              <a:rPr sz="2500" i="1" spc="-55" dirty="0">
                <a:latin typeface="Tahoma"/>
                <a:cs typeface="Tahoma"/>
              </a:rPr>
              <a:t>forms </a:t>
            </a:r>
            <a:r>
              <a:rPr sz="2500" i="1" spc="-60" dirty="0">
                <a:latin typeface="Tahoma"/>
                <a:cs typeface="Tahoma"/>
              </a:rPr>
              <a:t>and </a:t>
            </a:r>
            <a:r>
              <a:rPr sz="2500" i="1" spc="-30" dirty="0">
                <a:latin typeface="Tahoma"/>
                <a:cs typeface="Tahoma"/>
              </a:rPr>
              <a:t>it </a:t>
            </a:r>
            <a:r>
              <a:rPr sz="2500" i="1" spc="-35" dirty="0">
                <a:latin typeface="Tahoma"/>
                <a:cs typeface="Tahoma"/>
              </a:rPr>
              <a:t>is  </a:t>
            </a:r>
            <a:r>
              <a:rPr sz="2500" i="1" spc="-60" dirty="0">
                <a:latin typeface="Tahoma"/>
                <a:cs typeface="Tahoma"/>
              </a:rPr>
              <a:t>attached </a:t>
            </a:r>
            <a:r>
              <a:rPr sz="2500" i="1" spc="-55" dirty="0">
                <a:latin typeface="Tahoma"/>
                <a:cs typeface="Tahoma"/>
              </a:rPr>
              <a:t>to another </a:t>
            </a:r>
            <a:r>
              <a:rPr sz="2500" i="1" spc="-60" dirty="0">
                <a:latin typeface="Tahoma"/>
                <a:cs typeface="Tahoma"/>
              </a:rPr>
              <a:t>word. Eg.g</a:t>
            </a:r>
            <a:r>
              <a:rPr sz="2500" i="1" spc="130" dirty="0">
                <a:latin typeface="Tahoma"/>
                <a:cs typeface="Tahoma"/>
              </a:rPr>
              <a:t> </a:t>
            </a:r>
            <a:r>
              <a:rPr sz="2500" i="1" spc="-45" dirty="0">
                <a:latin typeface="Tahoma"/>
                <a:cs typeface="Tahoma"/>
              </a:rPr>
              <a:t>I’</a:t>
            </a:r>
            <a:r>
              <a:rPr sz="2500" i="1" spc="-45" dirty="0">
                <a:solidFill>
                  <a:srgbClr val="FF0000"/>
                </a:solidFill>
                <a:latin typeface="Tahoma"/>
                <a:cs typeface="Tahoma"/>
              </a:rPr>
              <a:t>ve</a:t>
            </a:r>
            <a:r>
              <a:rPr sz="2500" i="1" spc="-45" dirty="0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15741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Clitization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076"/>
            <a:ext cx="8872855" cy="209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clitic </a:t>
            </a:r>
            <a:r>
              <a:rPr sz="2400" i="1" spc="-5" dirty="0">
                <a:latin typeface="Arial"/>
                <a:cs typeface="Arial"/>
              </a:rPr>
              <a:t>is a unit </a:t>
            </a:r>
            <a:r>
              <a:rPr sz="2400" i="1" dirty="0">
                <a:latin typeface="Arial"/>
                <a:cs typeface="Arial"/>
              </a:rPr>
              <a:t>whose status </a:t>
            </a:r>
            <a:r>
              <a:rPr sz="2400" i="1" spc="-5" dirty="0">
                <a:latin typeface="Arial"/>
                <a:cs typeface="Arial"/>
              </a:rPr>
              <a:t>lies </a:t>
            </a:r>
            <a:r>
              <a:rPr sz="2400" i="1" dirty="0">
                <a:latin typeface="Arial"/>
                <a:cs typeface="Arial"/>
              </a:rPr>
              <a:t>between that of </a:t>
            </a:r>
            <a:r>
              <a:rPr sz="2400" i="1" spc="-5" dirty="0">
                <a:latin typeface="Arial"/>
                <a:cs typeface="Arial"/>
              </a:rPr>
              <a:t>an affix and a  word!</a:t>
            </a:r>
            <a:endParaRPr sz="2400">
              <a:latin typeface="Arial"/>
              <a:cs typeface="Arial"/>
            </a:endParaRPr>
          </a:p>
          <a:p>
            <a:pPr marL="756285" marR="198120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i="1" spc="-10" dirty="0">
                <a:latin typeface="Arial"/>
                <a:cs typeface="Arial"/>
              </a:rPr>
              <a:t>The </a:t>
            </a:r>
            <a:r>
              <a:rPr sz="2000" i="1" spc="-10" dirty="0">
                <a:solidFill>
                  <a:srgbClr val="00B04F"/>
                </a:solidFill>
                <a:latin typeface="Arial"/>
                <a:cs typeface="Arial"/>
              </a:rPr>
              <a:t>phonological behavior </a:t>
            </a:r>
            <a:r>
              <a:rPr sz="2000" i="1" spc="-10" dirty="0">
                <a:latin typeface="Arial"/>
                <a:cs typeface="Arial"/>
              </a:rPr>
              <a:t>of clitics </a:t>
            </a:r>
            <a:r>
              <a:rPr sz="2000" i="1" spc="-15" dirty="0">
                <a:latin typeface="Arial"/>
                <a:cs typeface="Arial"/>
              </a:rPr>
              <a:t>is </a:t>
            </a:r>
            <a:r>
              <a:rPr sz="2000" i="1" spc="-10" dirty="0">
                <a:latin typeface="Arial"/>
                <a:cs typeface="Arial"/>
              </a:rPr>
              <a:t>like affixes: they then to be </a:t>
            </a:r>
            <a:r>
              <a:rPr sz="2000" i="1" spc="-5" dirty="0">
                <a:latin typeface="Arial"/>
                <a:cs typeface="Arial"/>
              </a:rPr>
              <a:t>short  </a:t>
            </a:r>
            <a:r>
              <a:rPr sz="2000" i="1" spc="-10" dirty="0">
                <a:latin typeface="Arial"/>
                <a:cs typeface="Arial"/>
              </a:rPr>
              <a:t>and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unaccented</a:t>
            </a:r>
            <a:endParaRPr sz="2000">
              <a:latin typeface="Arial"/>
              <a:cs typeface="Arial"/>
            </a:endParaRPr>
          </a:p>
          <a:p>
            <a:pPr marL="756285" marR="27432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i="1" spc="-10" dirty="0">
                <a:latin typeface="Arial"/>
                <a:cs typeface="Arial"/>
              </a:rPr>
              <a:t>The </a:t>
            </a:r>
            <a:r>
              <a:rPr sz="2000" i="1" spc="-10" dirty="0">
                <a:solidFill>
                  <a:srgbClr val="00B04F"/>
                </a:solidFill>
                <a:latin typeface="Arial"/>
                <a:cs typeface="Arial"/>
              </a:rPr>
              <a:t>syntactic behavior </a:t>
            </a:r>
            <a:r>
              <a:rPr sz="2000" i="1" spc="-15" dirty="0">
                <a:latin typeface="Arial"/>
                <a:cs typeface="Arial"/>
              </a:rPr>
              <a:t>is </a:t>
            </a:r>
            <a:r>
              <a:rPr sz="2000" i="1" spc="-10" dirty="0">
                <a:latin typeface="Arial"/>
                <a:cs typeface="Arial"/>
              </a:rPr>
              <a:t>more like </a:t>
            </a:r>
            <a:r>
              <a:rPr sz="2000" i="1" spc="-5" dirty="0">
                <a:latin typeface="Arial"/>
                <a:cs typeface="Arial"/>
              </a:rPr>
              <a:t>words: </a:t>
            </a:r>
            <a:r>
              <a:rPr sz="2000" i="1" spc="-10" dirty="0">
                <a:latin typeface="Arial"/>
                <a:cs typeface="Arial"/>
              </a:rPr>
              <a:t>they often </a:t>
            </a:r>
            <a:r>
              <a:rPr sz="2000" i="1" spc="-5" dirty="0">
                <a:latin typeface="Arial"/>
                <a:cs typeface="Arial"/>
              </a:rPr>
              <a:t>act </a:t>
            </a:r>
            <a:r>
              <a:rPr sz="2000" i="1" spc="-10" dirty="0">
                <a:latin typeface="Arial"/>
                <a:cs typeface="Arial"/>
              </a:rPr>
              <a:t>as pronouns,  articles, conjunctions or</a:t>
            </a:r>
            <a:r>
              <a:rPr sz="2000" i="1" spc="6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verbs.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3657600"/>
            <a:ext cx="5486400" cy="1895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14263" y="7145678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43453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Inflectional Morphology</a:t>
            </a:r>
            <a:r>
              <a:rPr spc="-105" dirty="0"/>
              <a:t> </a:t>
            </a:r>
            <a:r>
              <a:rPr dirty="0"/>
              <a:t>1/2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14263" y="7145678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58689"/>
            <a:ext cx="8834755" cy="777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6870" indent="-344170">
              <a:lnSpc>
                <a:spcPts val="2940"/>
              </a:lnSpc>
              <a:spcBef>
                <a:spcPts val="135"/>
              </a:spcBef>
              <a:buSzPct val="96000"/>
              <a:buFont typeface="Tahoma"/>
              <a:buChar char="•"/>
              <a:tabLst>
                <a:tab pos="356870" algn="l"/>
                <a:tab pos="357505" algn="l"/>
              </a:tabLst>
            </a:pPr>
            <a:r>
              <a:rPr sz="2500" i="1" spc="-55" dirty="0">
                <a:solidFill>
                  <a:srgbClr val="0065FF"/>
                </a:solidFill>
                <a:latin typeface="Tahoma"/>
                <a:cs typeface="Tahoma"/>
              </a:rPr>
              <a:t>Nouns: </a:t>
            </a:r>
            <a:r>
              <a:rPr sz="2500" i="1" spc="-60" dirty="0">
                <a:latin typeface="Tahoma"/>
                <a:cs typeface="Tahoma"/>
              </a:rPr>
              <a:t>have </a:t>
            </a:r>
            <a:r>
              <a:rPr sz="2500" i="1" spc="-65" dirty="0">
                <a:latin typeface="Tahoma"/>
                <a:cs typeface="Tahoma"/>
              </a:rPr>
              <a:t>an </a:t>
            </a:r>
            <a:r>
              <a:rPr sz="2500" i="1" spc="-45" dirty="0">
                <a:solidFill>
                  <a:srgbClr val="009900"/>
                </a:solidFill>
                <a:latin typeface="Tahoma"/>
                <a:cs typeface="Tahoma"/>
              </a:rPr>
              <a:t>affix for </a:t>
            </a:r>
            <a:r>
              <a:rPr sz="2500" i="1" spc="-50" dirty="0">
                <a:solidFill>
                  <a:srgbClr val="009900"/>
                </a:solidFill>
                <a:latin typeface="Tahoma"/>
                <a:cs typeface="Tahoma"/>
              </a:rPr>
              <a:t>plural </a:t>
            </a:r>
            <a:r>
              <a:rPr sz="2500" i="1" spc="-60" dirty="0">
                <a:latin typeface="Tahoma"/>
                <a:cs typeface="Tahoma"/>
              </a:rPr>
              <a:t>and </a:t>
            </a:r>
            <a:r>
              <a:rPr sz="2500" i="1" spc="-65" dirty="0">
                <a:latin typeface="Tahoma"/>
                <a:cs typeface="Tahoma"/>
              </a:rPr>
              <a:t>an </a:t>
            </a:r>
            <a:r>
              <a:rPr sz="2500" i="1" spc="-45" dirty="0">
                <a:solidFill>
                  <a:srgbClr val="009900"/>
                </a:solidFill>
                <a:latin typeface="Tahoma"/>
                <a:cs typeface="Tahoma"/>
              </a:rPr>
              <a:t>affix for</a:t>
            </a:r>
            <a:r>
              <a:rPr sz="2500" i="1" spc="200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500" i="1" spc="-50" dirty="0">
                <a:solidFill>
                  <a:srgbClr val="009900"/>
                </a:solidFill>
                <a:latin typeface="Tahoma"/>
                <a:cs typeface="Tahoma"/>
              </a:rPr>
              <a:t>possessive</a:t>
            </a:r>
            <a:endParaRPr sz="2500">
              <a:latin typeface="Tahoma"/>
              <a:cs typeface="Tahoma"/>
            </a:endParaRPr>
          </a:p>
          <a:p>
            <a:pPr marL="756285" lvl="1" indent="-286385">
              <a:lnSpc>
                <a:spcPts val="2940"/>
              </a:lnSpc>
              <a:buSzPct val="96000"/>
              <a:buFont typeface="Tahoma"/>
              <a:buChar char="•"/>
              <a:tabLst>
                <a:tab pos="756285" algn="l"/>
                <a:tab pos="756920" algn="l"/>
              </a:tabLst>
            </a:pPr>
            <a:r>
              <a:rPr sz="2500" i="1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Plural</a:t>
            </a:r>
            <a:r>
              <a:rPr sz="2500" i="1" spc="-50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– </a:t>
            </a:r>
            <a:r>
              <a:rPr sz="2100" i="1" spc="-55" dirty="0">
                <a:latin typeface="Tahoma"/>
                <a:cs typeface="Tahoma"/>
              </a:rPr>
              <a:t>the suffix </a:t>
            </a:r>
            <a:r>
              <a:rPr sz="2100" i="1" spc="-60" dirty="0">
                <a:solidFill>
                  <a:srgbClr val="009900"/>
                </a:solidFill>
                <a:latin typeface="Tahoma"/>
                <a:cs typeface="Tahoma"/>
              </a:rPr>
              <a:t>–s </a:t>
            </a:r>
            <a:r>
              <a:rPr sz="2100" i="1" spc="-65" dirty="0">
                <a:latin typeface="Tahoma"/>
                <a:cs typeface="Tahoma"/>
              </a:rPr>
              <a:t>and </a:t>
            </a:r>
            <a:r>
              <a:rPr sz="2100" i="1" spc="-55" dirty="0">
                <a:latin typeface="Tahoma"/>
                <a:cs typeface="Tahoma"/>
              </a:rPr>
              <a:t>the </a:t>
            </a:r>
            <a:r>
              <a:rPr sz="2100" i="1" spc="-50" dirty="0">
                <a:latin typeface="Tahoma"/>
                <a:cs typeface="Tahoma"/>
              </a:rPr>
              <a:t>alternative spelling </a:t>
            </a:r>
            <a:r>
              <a:rPr sz="2100" i="1" spc="-60" dirty="0">
                <a:solidFill>
                  <a:srgbClr val="009900"/>
                </a:solidFill>
                <a:latin typeface="Tahoma"/>
                <a:cs typeface="Tahoma"/>
              </a:rPr>
              <a:t>–es </a:t>
            </a:r>
            <a:r>
              <a:rPr sz="2100" i="1" spc="-55" dirty="0">
                <a:latin typeface="Tahoma"/>
                <a:cs typeface="Tahoma"/>
              </a:rPr>
              <a:t>for </a:t>
            </a:r>
            <a:r>
              <a:rPr sz="2100" i="1" spc="-50" dirty="0">
                <a:solidFill>
                  <a:srgbClr val="FF0000"/>
                </a:solidFill>
                <a:latin typeface="Tahoma"/>
                <a:cs typeface="Tahoma"/>
              </a:rPr>
              <a:t>regular</a:t>
            </a:r>
            <a:r>
              <a:rPr sz="2100" i="1" spc="4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00" i="1" spc="-65" dirty="0">
                <a:solidFill>
                  <a:srgbClr val="FF0000"/>
                </a:solidFill>
                <a:latin typeface="Tahoma"/>
                <a:cs typeface="Tahoma"/>
              </a:rPr>
              <a:t>nouns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4084771"/>
            <a:ext cx="8070850" cy="1998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50" dirty="0">
                <a:latin typeface="Tahoma"/>
                <a:cs typeface="Tahoma"/>
              </a:rPr>
              <a:t>Irregular</a:t>
            </a:r>
            <a:r>
              <a:rPr sz="2500" i="1" spc="-45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nouns: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299085" indent="-286385">
              <a:lnSpc>
                <a:spcPts val="2710"/>
              </a:lnSpc>
              <a:spcBef>
                <a:spcPts val="2190"/>
              </a:spcBef>
              <a:buSzPct val="96000"/>
              <a:buFont typeface="Tahoma"/>
              <a:buChar char="•"/>
              <a:tabLst>
                <a:tab pos="299085" algn="l"/>
                <a:tab pos="299720" algn="l"/>
                <a:tab pos="6891655" algn="l"/>
              </a:tabLst>
            </a:pPr>
            <a:r>
              <a:rPr sz="2500" i="1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Possessive</a:t>
            </a:r>
            <a:r>
              <a:rPr sz="2500" i="1" spc="-50" dirty="0">
                <a:latin typeface="Tahoma"/>
                <a:cs typeface="Tahoma"/>
              </a:rPr>
              <a:t> </a:t>
            </a:r>
            <a:r>
              <a:rPr sz="2500" i="1" spc="-40" dirty="0">
                <a:latin typeface="Tahoma"/>
                <a:cs typeface="Tahoma"/>
              </a:rPr>
              <a:t>- </a:t>
            </a:r>
            <a:r>
              <a:rPr sz="2100" i="1" spc="-55" dirty="0">
                <a:latin typeface="Tahoma"/>
                <a:cs typeface="Tahoma"/>
              </a:rPr>
              <a:t>for </a:t>
            </a:r>
            <a:r>
              <a:rPr sz="2100" i="1" spc="-60" dirty="0">
                <a:latin typeface="Tahoma"/>
                <a:cs typeface="Tahoma"/>
              </a:rPr>
              <a:t>words not ending </a:t>
            </a:r>
            <a:r>
              <a:rPr sz="2100" i="1" spc="-45" dirty="0">
                <a:latin typeface="Tahoma"/>
                <a:cs typeface="Tahoma"/>
              </a:rPr>
              <a:t>in </a:t>
            </a:r>
            <a:r>
              <a:rPr sz="2100" i="1" spc="-50" dirty="0">
                <a:latin typeface="Tahoma"/>
                <a:cs typeface="Tahoma"/>
              </a:rPr>
              <a:t>“s” </a:t>
            </a:r>
            <a:r>
              <a:rPr sz="2100" i="1" spc="-55" dirty="0">
                <a:latin typeface="Tahoma"/>
                <a:cs typeface="Tahoma"/>
              </a:rPr>
              <a:t>the </a:t>
            </a:r>
            <a:r>
              <a:rPr sz="2100" i="1" spc="-50" dirty="0">
                <a:latin typeface="Tahoma"/>
                <a:cs typeface="Tahoma"/>
              </a:rPr>
              <a:t>affix</a:t>
            </a:r>
            <a:r>
              <a:rPr sz="2100" i="1" spc="360" dirty="0">
                <a:latin typeface="Tahoma"/>
                <a:cs typeface="Tahoma"/>
              </a:rPr>
              <a:t> </a:t>
            </a:r>
            <a:r>
              <a:rPr sz="2100" i="1" spc="-40" dirty="0">
                <a:latin typeface="Tahoma"/>
                <a:cs typeface="Tahoma"/>
              </a:rPr>
              <a:t>is</a:t>
            </a:r>
            <a:r>
              <a:rPr sz="2100" i="1" spc="-10" dirty="0">
                <a:latin typeface="Tahoma"/>
                <a:cs typeface="Tahoma"/>
              </a:rPr>
              <a:t> </a:t>
            </a:r>
            <a:r>
              <a:rPr sz="2100" i="1" spc="-45" dirty="0">
                <a:solidFill>
                  <a:srgbClr val="009900"/>
                </a:solidFill>
                <a:latin typeface="Tahoma"/>
                <a:cs typeface="Tahoma"/>
              </a:rPr>
              <a:t>“’s”	</a:t>
            </a:r>
            <a:r>
              <a:rPr sz="2100" i="1" spc="-50" dirty="0">
                <a:latin typeface="Tahoma"/>
                <a:cs typeface="Tahoma"/>
              </a:rPr>
              <a:t>(children/</a:t>
            </a:r>
            <a:endParaRPr sz="2100">
              <a:latin typeface="Tahoma"/>
              <a:cs typeface="Tahoma"/>
            </a:endParaRPr>
          </a:p>
          <a:p>
            <a:pPr marL="299085" marR="5080">
              <a:lnSpc>
                <a:spcPct val="76200"/>
              </a:lnSpc>
              <a:spcBef>
                <a:spcPts val="309"/>
              </a:spcBef>
              <a:tabLst>
                <a:tab pos="1679575" algn="l"/>
                <a:tab pos="4488180" algn="l"/>
              </a:tabLst>
            </a:pPr>
            <a:r>
              <a:rPr sz="2100" i="1" spc="-50" dirty="0">
                <a:latin typeface="Tahoma"/>
                <a:cs typeface="Tahoma"/>
              </a:rPr>
              <a:t>children’</a:t>
            </a:r>
            <a:r>
              <a:rPr sz="2100" i="1" spc="-50" dirty="0">
                <a:solidFill>
                  <a:srgbClr val="009900"/>
                </a:solidFill>
                <a:latin typeface="Tahoma"/>
                <a:cs typeface="Tahoma"/>
              </a:rPr>
              <a:t>s</a:t>
            </a:r>
            <a:r>
              <a:rPr sz="2100" i="1" spc="-25" dirty="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sz="2100" i="1" spc="-45" dirty="0">
                <a:latin typeface="Tahoma"/>
                <a:cs typeface="Tahoma"/>
              </a:rPr>
              <a:t>)	</a:t>
            </a:r>
            <a:r>
              <a:rPr sz="2100" i="1" spc="-65" dirty="0">
                <a:latin typeface="Tahoma"/>
                <a:cs typeface="Tahoma"/>
              </a:rPr>
              <a:t>and </a:t>
            </a:r>
            <a:r>
              <a:rPr sz="2100" i="1" spc="-55" dirty="0">
                <a:latin typeface="Tahoma"/>
                <a:cs typeface="Tahoma"/>
              </a:rPr>
              <a:t>for </a:t>
            </a:r>
            <a:r>
              <a:rPr sz="2100" i="1" spc="-60" dirty="0">
                <a:latin typeface="Tahoma"/>
                <a:cs typeface="Tahoma"/>
              </a:rPr>
              <a:t>words ending </a:t>
            </a:r>
            <a:r>
              <a:rPr sz="2100" i="1" spc="-45" dirty="0">
                <a:latin typeface="Tahoma"/>
                <a:cs typeface="Tahoma"/>
              </a:rPr>
              <a:t>in </a:t>
            </a:r>
            <a:r>
              <a:rPr sz="2100" i="1" spc="-50" dirty="0">
                <a:latin typeface="Tahoma"/>
                <a:cs typeface="Tahoma"/>
              </a:rPr>
              <a:t>“s” </a:t>
            </a:r>
            <a:r>
              <a:rPr sz="2100" i="1" spc="-55" dirty="0">
                <a:latin typeface="Tahoma"/>
                <a:cs typeface="Tahoma"/>
              </a:rPr>
              <a:t>the </a:t>
            </a:r>
            <a:r>
              <a:rPr sz="2100" i="1" spc="-50" dirty="0">
                <a:latin typeface="Tahoma"/>
                <a:cs typeface="Tahoma"/>
              </a:rPr>
              <a:t>affix </a:t>
            </a:r>
            <a:r>
              <a:rPr sz="2100" i="1" spc="-40" dirty="0">
                <a:latin typeface="Tahoma"/>
                <a:cs typeface="Tahoma"/>
              </a:rPr>
              <a:t>is </a:t>
            </a:r>
            <a:r>
              <a:rPr sz="2100" i="1" spc="-45" dirty="0">
                <a:latin typeface="Tahoma"/>
                <a:cs typeface="Tahoma"/>
              </a:rPr>
              <a:t>“</a:t>
            </a:r>
            <a:r>
              <a:rPr sz="2100" i="1" spc="-45" dirty="0">
                <a:solidFill>
                  <a:srgbClr val="009900"/>
                </a:solidFill>
                <a:latin typeface="Tahoma"/>
                <a:cs typeface="Tahoma"/>
              </a:rPr>
              <a:t>’” </a:t>
            </a:r>
            <a:r>
              <a:rPr sz="2100" i="1" spc="-50" dirty="0">
                <a:latin typeface="Tahoma"/>
                <a:cs typeface="Tahoma"/>
              </a:rPr>
              <a:t>(llama/llama’s;  llamas/llamas’)</a:t>
            </a:r>
            <a:r>
              <a:rPr sz="2100" i="1" spc="55" dirty="0">
                <a:latin typeface="Tahoma"/>
                <a:cs typeface="Tahoma"/>
              </a:rPr>
              <a:t> </a:t>
            </a:r>
            <a:r>
              <a:rPr sz="2100" i="1" spc="-50" dirty="0">
                <a:latin typeface="Tahoma"/>
                <a:cs typeface="Tahoma"/>
              </a:rPr>
              <a:t>(Euripides/Euripides’	</a:t>
            </a:r>
            <a:r>
              <a:rPr sz="2100" i="1" spc="-60" dirty="0">
                <a:latin typeface="Tahoma"/>
                <a:cs typeface="Tahoma"/>
              </a:rPr>
              <a:t>comedies</a:t>
            </a:r>
            <a:r>
              <a:rPr sz="2100" i="1" spc="-40" dirty="0">
                <a:latin typeface="Tahoma"/>
                <a:cs typeface="Tahoma"/>
              </a:rPr>
              <a:t> </a:t>
            </a:r>
            <a:r>
              <a:rPr sz="2100" i="1" spc="-45" dirty="0"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55208" y="2045208"/>
          <a:ext cx="2971164" cy="181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/>
                <a:gridCol w="1567814"/>
              </a:tblGrid>
              <a:tr h="47815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i="1" spc="-55" dirty="0">
                          <a:latin typeface="Tahoma"/>
                          <a:cs typeface="Tahoma"/>
                        </a:rPr>
                        <a:t>Singular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28575">
                      <a:solidFill>
                        <a:srgbClr val="959595"/>
                      </a:solidFill>
                      <a:prstDash val="solid"/>
                    </a:lnB>
                    <a:solidFill>
                      <a:srgbClr val="FFFF65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i="1" spc="-50" dirty="0">
                          <a:latin typeface="Tahoma"/>
                          <a:cs typeface="Tahoma"/>
                        </a:rPr>
                        <a:t>Plural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28575">
                      <a:solidFill>
                        <a:srgbClr val="959595"/>
                      </a:solidFill>
                      <a:prstDash val="solid"/>
                    </a:lnB>
                    <a:solidFill>
                      <a:srgbClr val="FFFF65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i="1" spc="-40" dirty="0">
                          <a:latin typeface="Tahoma"/>
                          <a:cs typeface="Tahoma"/>
                        </a:rPr>
                        <a:t>ibis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i="1" spc="-45" dirty="0">
                          <a:latin typeface="Tahoma"/>
                          <a:cs typeface="Tahoma"/>
                        </a:rPr>
                        <a:t>ibises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55" dirty="0">
                          <a:latin typeface="Tahoma"/>
                          <a:cs typeface="Tahoma"/>
                        </a:rPr>
                        <a:t>waltz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55" dirty="0">
                          <a:latin typeface="Tahoma"/>
                          <a:cs typeface="Tahoma"/>
                        </a:rPr>
                        <a:t>waltzes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65" dirty="0">
                          <a:latin typeface="Tahoma"/>
                          <a:cs typeface="Tahoma"/>
                        </a:rPr>
                        <a:t>box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65" dirty="0">
                          <a:latin typeface="Tahoma"/>
                          <a:cs typeface="Tahoma"/>
                        </a:rPr>
                        <a:t>boxes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50" dirty="0">
                          <a:latin typeface="Tahoma"/>
                          <a:cs typeface="Tahoma"/>
                        </a:rPr>
                        <a:t>butterfly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28575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50" dirty="0">
                          <a:latin typeface="Tahoma"/>
                          <a:cs typeface="Tahoma"/>
                        </a:rPr>
                        <a:t>butterflies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28575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26208" y="2045208"/>
          <a:ext cx="2896235" cy="1830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970"/>
                <a:gridCol w="1358265"/>
              </a:tblGrid>
              <a:tr h="488950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i="1" spc="-55" dirty="0">
                          <a:latin typeface="Tahoma"/>
                          <a:cs typeface="Tahoma"/>
                        </a:rPr>
                        <a:t>Singular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38100">
                      <a:solidFill>
                        <a:srgbClr val="959595"/>
                      </a:solidFill>
                      <a:prstDash val="solid"/>
                    </a:lnB>
                    <a:solidFill>
                      <a:srgbClr val="FFFF65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i="1" spc="-50" dirty="0">
                          <a:latin typeface="Tahoma"/>
                          <a:cs typeface="Tahoma"/>
                        </a:rPr>
                        <a:t>Plural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38100">
                      <a:solidFill>
                        <a:srgbClr val="959595"/>
                      </a:solidFill>
                      <a:prstDash val="solid"/>
                    </a:lnB>
                    <a:solidFill>
                      <a:srgbClr val="FFFF65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60" dirty="0">
                          <a:latin typeface="Tahoma"/>
                          <a:cs typeface="Tahoma"/>
                        </a:rPr>
                        <a:t>dog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381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55" dirty="0">
                          <a:latin typeface="Tahoma"/>
                          <a:cs typeface="Tahoma"/>
                        </a:rPr>
                        <a:t>dogs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381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60" dirty="0">
                          <a:latin typeface="Tahoma"/>
                          <a:cs typeface="Tahoma"/>
                        </a:rPr>
                        <a:t>farm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60" dirty="0">
                          <a:latin typeface="Tahoma"/>
                          <a:cs typeface="Tahoma"/>
                        </a:rPr>
                        <a:t>farms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50" dirty="0">
                          <a:latin typeface="Tahoma"/>
                          <a:cs typeface="Tahoma"/>
                        </a:rPr>
                        <a:t>school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50" dirty="0">
                          <a:latin typeface="Tahoma"/>
                          <a:cs typeface="Tahoma"/>
                        </a:rPr>
                        <a:t>schools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45" dirty="0">
                          <a:latin typeface="Tahoma"/>
                          <a:cs typeface="Tahoma"/>
                        </a:rPr>
                        <a:t>car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38100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45" dirty="0">
                          <a:latin typeface="Tahoma"/>
                          <a:cs typeface="Tahoma"/>
                        </a:rPr>
                        <a:t>cars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38100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69208" y="4178808"/>
          <a:ext cx="2133599" cy="106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205"/>
                <a:gridCol w="1001394"/>
              </a:tblGrid>
              <a:tr h="398780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i="1" spc="-55" dirty="0">
                          <a:latin typeface="Tahoma"/>
                          <a:cs typeface="Tahoma"/>
                        </a:rPr>
                        <a:t>Singular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28575">
                      <a:solidFill>
                        <a:srgbClr val="959595"/>
                      </a:solidFill>
                      <a:prstDash val="solid"/>
                    </a:lnB>
                    <a:solidFill>
                      <a:srgbClr val="FFFF65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i="1" spc="-50" dirty="0">
                          <a:latin typeface="Tahoma"/>
                          <a:cs typeface="Tahoma"/>
                        </a:rPr>
                        <a:t>Plural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28575">
                      <a:solidFill>
                        <a:srgbClr val="959595"/>
                      </a:solidFill>
                      <a:prstDash val="solid"/>
                    </a:lnB>
                    <a:solidFill>
                      <a:srgbClr val="FFFF65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i="1" spc="-60" dirty="0">
                          <a:latin typeface="Tahoma"/>
                          <a:cs typeface="Tahoma"/>
                        </a:rPr>
                        <a:t>mouse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i="1" spc="-55" dirty="0">
                          <a:latin typeface="Tahoma"/>
                          <a:cs typeface="Tahoma"/>
                        </a:rPr>
                        <a:t>mice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28575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65" dirty="0">
                          <a:latin typeface="Tahoma"/>
                          <a:cs typeface="Tahoma"/>
                        </a:rPr>
                        <a:t>ox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28575">
                      <a:solidFill>
                        <a:srgbClr val="959595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700" i="1" spc="-70" dirty="0">
                          <a:latin typeface="Tahoma"/>
                          <a:cs typeface="Tahoma"/>
                        </a:rPr>
                        <a:t>oxen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28575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28575">
                      <a:solidFill>
                        <a:srgbClr val="959595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Inflectional Morphology</a:t>
            </a:r>
            <a:r>
              <a:rPr spc="-105" dirty="0"/>
              <a:t> </a:t>
            </a:r>
            <a:r>
              <a:rPr dirty="0"/>
              <a:t>2/2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964318"/>
            <a:ext cx="6710680" cy="7569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55"/>
              </a:spcBef>
              <a:buSzPct val="95238"/>
              <a:buFont typeface="Tahoma"/>
              <a:buChar char="•"/>
              <a:tabLst>
                <a:tab pos="356870" algn="l"/>
                <a:tab pos="357505" algn="l"/>
              </a:tabLst>
            </a:pPr>
            <a:r>
              <a:rPr sz="2100" i="1" spc="-50" dirty="0">
                <a:latin typeface="Tahoma"/>
                <a:cs typeface="Tahoma"/>
              </a:rPr>
              <a:t>Verbal inflection </a:t>
            </a:r>
            <a:r>
              <a:rPr sz="2100" i="1" spc="-40" dirty="0">
                <a:latin typeface="Tahoma"/>
                <a:cs typeface="Tahoma"/>
              </a:rPr>
              <a:t>is </a:t>
            </a:r>
            <a:r>
              <a:rPr sz="2100" i="1" spc="-65" dirty="0">
                <a:latin typeface="Tahoma"/>
                <a:cs typeface="Tahoma"/>
              </a:rPr>
              <a:t>more </a:t>
            </a:r>
            <a:r>
              <a:rPr sz="2100" i="1" spc="-60" dirty="0">
                <a:latin typeface="Tahoma"/>
                <a:cs typeface="Tahoma"/>
              </a:rPr>
              <a:t>complex </a:t>
            </a:r>
            <a:r>
              <a:rPr sz="2100" i="1" spc="-55" dirty="0">
                <a:latin typeface="Tahoma"/>
                <a:cs typeface="Tahoma"/>
              </a:rPr>
              <a:t>than </a:t>
            </a:r>
            <a:r>
              <a:rPr sz="2100" i="1" spc="-60" dirty="0">
                <a:latin typeface="Tahoma"/>
                <a:cs typeface="Tahoma"/>
              </a:rPr>
              <a:t>nominal</a:t>
            </a:r>
            <a:r>
              <a:rPr sz="2100" i="1" spc="225" dirty="0">
                <a:latin typeface="Tahoma"/>
                <a:cs typeface="Tahoma"/>
              </a:rPr>
              <a:t> </a:t>
            </a:r>
            <a:r>
              <a:rPr sz="2100" i="1" spc="-50" dirty="0">
                <a:latin typeface="Tahoma"/>
                <a:cs typeface="Tahoma"/>
              </a:rPr>
              <a:t>inflection</a:t>
            </a:r>
            <a:endParaRPr sz="21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360"/>
              </a:spcBef>
              <a:buSzPct val="95238"/>
              <a:buFont typeface="Tahoma"/>
              <a:buChar char="•"/>
              <a:tabLst>
                <a:tab pos="356870" algn="l"/>
                <a:tab pos="357505" algn="l"/>
              </a:tabLst>
            </a:pPr>
            <a:r>
              <a:rPr sz="2100" i="1" spc="-65" dirty="0">
                <a:latin typeface="Tahoma"/>
                <a:cs typeface="Tahoma"/>
              </a:rPr>
              <a:t>There </a:t>
            </a:r>
            <a:r>
              <a:rPr sz="2100" i="1" spc="-50" dirty="0">
                <a:latin typeface="Tahoma"/>
                <a:cs typeface="Tahoma"/>
              </a:rPr>
              <a:t>are </a:t>
            </a:r>
            <a:r>
              <a:rPr sz="2100" i="1" spc="-55" dirty="0">
                <a:latin typeface="Tahoma"/>
                <a:cs typeface="Tahoma"/>
              </a:rPr>
              <a:t>three </a:t>
            </a:r>
            <a:r>
              <a:rPr sz="2100" i="1" spc="-50" dirty="0">
                <a:latin typeface="Tahoma"/>
                <a:cs typeface="Tahoma"/>
              </a:rPr>
              <a:t>classes of </a:t>
            </a:r>
            <a:r>
              <a:rPr sz="2100" i="1" spc="-55" dirty="0">
                <a:latin typeface="Tahoma"/>
                <a:cs typeface="Tahoma"/>
              </a:rPr>
              <a:t>verbs </a:t>
            </a:r>
            <a:r>
              <a:rPr sz="2100" i="1" spc="-45" dirty="0">
                <a:latin typeface="Tahoma"/>
                <a:cs typeface="Tahoma"/>
              </a:rPr>
              <a:t>in</a:t>
            </a:r>
            <a:r>
              <a:rPr sz="2100" i="1" spc="130" dirty="0">
                <a:latin typeface="Tahoma"/>
                <a:cs typeface="Tahoma"/>
              </a:rPr>
              <a:t> </a:t>
            </a:r>
            <a:r>
              <a:rPr sz="2100" i="1" spc="-50" dirty="0">
                <a:latin typeface="Tahoma"/>
                <a:cs typeface="Tahoma"/>
              </a:rPr>
              <a:t>English: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941" y="1688084"/>
            <a:ext cx="3578859" cy="100155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15" dirty="0">
                <a:latin typeface="Arial"/>
                <a:cs typeface="Arial"/>
              </a:rPr>
              <a:t>Main </a:t>
            </a:r>
            <a:r>
              <a:rPr sz="1800" i="1" dirty="0">
                <a:latin typeface="Arial"/>
                <a:cs typeface="Arial"/>
              </a:rPr>
              <a:t>verbs (eat, sleep,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walk)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10" dirty="0">
                <a:latin typeface="Arial"/>
                <a:cs typeface="Arial"/>
              </a:rPr>
              <a:t>Modal </a:t>
            </a:r>
            <a:r>
              <a:rPr sz="1800" i="1" dirty="0">
                <a:latin typeface="Arial"/>
                <a:cs typeface="Arial"/>
              </a:rPr>
              <a:t>verbs (</a:t>
            </a:r>
            <a:r>
              <a:rPr sz="1800" i="1">
                <a:latin typeface="Arial"/>
                <a:cs typeface="Arial"/>
              </a:rPr>
              <a:t>can </a:t>
            </a:r>
            <a:r>
              <a:rPr lang="en-US" sz="1800" i="1" dirty="0" smtClean="0">
                <a:latin typeface="Arial"/>
                <a:cs typeface="Arial"/>
              </a:rPr>
              <a:t>,</a:t>
            </a:r>
            <a:r>
              <a:rPr sz="1800" i="1" spc="-5" smtClean="0">
                <a:latin typeface="Arial"/>
                <a:cs typeface="Arial"/>
              </a:rPr>
              <a:t>will</a:t>
            </a:r>
            <a:r>
              <a:rPr sz="1800" i="1" spc="-5" dirty="0">
                <a:latin typeface="Arial"/>
                <a:cs typeface="Arial"/>
              </a:rPr>
              <a:t>,</a:t>
            </a:r>
            <a:r>
              <a:rPr sz="1800" i="1" spc="-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should)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5" dirty="0">
                <a:latin typeface="Arial"/>
                <a:cs typeface="Arial"/>
              </a:rPr>
              <a:t>Primary </a:t>
            </a:r>
            <a:r>
              <a:rPr sz="1800" i="1" dirty="0">
                <a:latin typeface="Arial"/>
                <a:cs typeface="Arial"/>
              </a:rPr>
              <a:t>verbs </a:t>
            </a:r>
            <a:r>
              <a:rPr sz="1800" i="1" spc="-5" dirty="0">
                <a:latin typeface="Arial"/>
                <a:cs typeface="Arial"/>
              </a:rPr>
              <a:t>(be, </a:t>
            </a:r>
            <a:r>
              <a:rPr sz="1800" i="1" dirty="0">
                <a:latin typeface="Arial"/>
                <a:cs typeface="Arial"/>
              </a:rPr>
              <a:t>have,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8760" y="2142744"/>
            <a:ext cx="3301365" cy="396240"/>
          </a:xfrm>
          <a:prstGeom prst="rect">
            <a:avLst/>
          </a:prstGeom>
          <a:solidFill>
            <a:srgbClr val="FFFF65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Regular/ Irregular</a:t>
            </a:r>
            <a:r>
              <a:rPr sz="20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Verbs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2895600"/>
            <a:ext cx="7315200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4724400"/>
            <a:ext cx="5486400" cy="1862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14263" y="7145678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2037</Words>
  <Application>Microsoft Office PowerPoint</Application>
  <PresentationFormat>Custom</PresentationFormat>
  <Paragraphs>303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Lucida Sans Unicode</vt:lpstr>
      <vt:lpstr>Symbol</vt:lpstr>
      <vt:lpstr>Tahoma</vt:lpstr>
      <vt:lpstr>Times New Roman</vt:lpstr>
      <vt:lpstr>Verdana</vt:lpstr>
      <vt:lpstr>Wingdings</vt:lpstr>
      <vt:lpstr>Office Theme</vt:lpstr>
      <vt:lpstr>Natural Language Processing</vt:lpstr>
      <vt:lpstr>PowerPoint Presentation</vt:lpstr>
      <vt:lpstr>Morphology and Finite-State Transducers</vt:lpstr>
      <vt:lpstr>Kinds of Morphology</vt:lpstr>
      <vt:lpstr>Example of Templatic Morphology</vt:lpstr>
      <vt:lpstr>Producing words from morphemes</vt:lpstr>
      <vt:lpstr>Clitization</vt:lpstr>
      <vt:lpstr>Inflectional Morphology 1/2</vt:lpstr>
      <vt:lpstr>Inflectional Morphology 2/2</vt:lpstr>
      <vt:lpstr>Derivational Morphology</vt:lpstr>
      <vt:lpstr>Morphological Parsing</vt:lpstr>
      <vt:lpstr>Building a Morphological Parser</vt:lpstr>
      <vt:lpstr>Morpholgy and FSAs</vt:lpstr>
      <vt:lpstr>Start Simple</vt:lpstr>
      <vt:lpstr>PowerPoint Presentation</vt:lpstr>
      <vt:lpstr>PowerPoint Presentation</vt:lpstr>
      <vt:lpstr>PowerPoint Presentation</vt:lpstr>
      <vt:lpstr>Models for derivational morphology</vt:lpstr>
      <vt:lpstr>Parsing/Generation vs. Recognition</vt:lpstr>
      <vt:lpstr>Finite-State Transducers</vt:lpstr>
      <vt:lpstr>Finite State Transducers</vt:lpstr>
      <vt:lpstr>Transitions</vt:lpstr>
      <vt:lpstr>Typical Uses</vt:lpstr>
      <vt:lpstr>Ambiguity</vt:lpstr>
      <vt:lpstr>FSTs and FSAs</vt:lpstr>
      <vt:lpstr>A four-fold way of thinking</vt:lpstr>
      <vt:lpstr>Formal definition of an FST</vt:lpstr>
      <vt:lpstr>Regular Relations</vt:lpstr>
      <vt:lpstr>FSTs for Morphological Parsing</vt:lpstr>
      <vt:lpstr>Applications</vt:lpstr>
      <vt:lpstr>Morphological Parsing with Finite-State Transducers</vt:lpstr>
      <vt:lpstr>Feasible pairs</vt:lpstr>
      <vt:lpstr>How??</vt:lpstr>
      <vt:lpstr>Expanding FSTs with lexicons</vt:lpstr>
      <vt:lpstr>Expanding a nominal inflection FST</vt:lpstr>
      <vt:lpstr>Intermediary Tapes</vt:lpstr>
      <vt:lpstr>Transducers and Orthographic Rules</vt:lpstr>
      <vt:lpstr>PowerPoint Presentation</vt:lpstr>
      <vt:lpstr>E-insertion rule</vt:lpstr>
      <vt:lpstr>Chomsky and Halle’s Notation</vt:lpstr>
      <vt:lpstr>PowerPoint Presentation</vt:lpstr>
      <vt:lpstr>PowerPoint Presentation</vt:lpstr>
      <vt:lpstr>Combining FST Lexicon and Rules</vt:lpstr>
      <vt:lpstr>PowerPoint Presentation</vt:lpstr>
      <vt:lpstr>Some difficulties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Lecture05 2011 Words and Transducers.ppt [Compatibility Mode]</dc:title>
  <dc:creator>sanda</dc:creator>
  <cp:lastModifiedBy>Faculty</cp:lastModifiedBy>
  <cp:revision>30</cp:revision>
  <dcterms:created xsi:type="dcterms:W3CDTF">2017-10-18T06:33:18Z</dcterms:created>
  <dcterms:modified xsi:type="dcterms:W3CDTF">2017-10-18T15:06:57Z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2011-09-11T00:00:00Z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2017-10-18T00:00:00Z</vt:filetime>
  </property>
</Properties>
</file>