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256" r:id="rId2"/>
    <p:sldId id="258" r:id="rId3"/>
    <p:sldId id="328" r:id="rId4"/>
    <p:sldId id="307" r:id="rId5"/>
    <p:sldId id="308" r:id="rId6"/>
    <p:sldId id="259" r:id="rId7"/>
    <p:sldId id="260" r:id="rId8"/>
    <p:sldId id="299" r:id="rId9"/>
    <p:sldId id="300" r:id="rId10"/>
    <p:sldId id="262" r:id="rId11"/>
    <p:sldId id="329" r:id="rId12"/>
    <p:sldId id="330" r:id="rId13"/>
    <p:sldId id="331" r:id="rId14"/>
    <p:sldId id="332" r:id="rId15"/>
    <p:sldId id="333" r:id="rId16"/>
    <p:sldId id="334" r:id="rId17"/>
    <p:sldId id="263" r:id="rId18"/>
    <p:sldId id="264" r:id="rId19"/>
    <p:sldId id="265" r:id="rId20"/>
    <p:sldId id="266" r:id="rId21"/>
    <p:sldId id="297" r:id="rId22"/>
    <p:sldId id="267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301" r:id="rId32"/>
    <p:sldId id="302" r:id="rId33"/>
    <p:sldId id="305" r:id="rId34"/>
    <p:sldId id="277" r:id="rId35"/>
    <p:sldId id="278" r:id="rId36"/>
    <p:sldId id="304" r:id="rId37"/>
    <p:sldId id="335" r:id="rId38"/>
    <p:sldId id="324" r:id="rId39"/>
    <p:sldId id="325" r:id="rId40"/>
    <p:sldId id="326" r:id="rId41"/>
    <p:sldId id="322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279" r:id="rId56"/>
    <p:sldId id="280" r:id="rId57"/>
    <p:sldId id="281" r:id="rId58"/>
    <p:sldId id="282" r:id="rId59"/>
    <p:sldId id="283" r:id="rId60"/>
    <p:sldId id="337" r:id="rId61"/>
    <p:sldId id="338" r:id="rId62"/>
    <p:sldId id="339" r:id="rId63"/>
    <p:sldId id="343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66F50-7846-4840-805E-9FD23634789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E785F-C64E-4762-9453-A2FB756E99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34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A4FAA-FCCB-4DC8-89D5-9513FD2614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39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these diagrams</a:t>
            </a:r>
            <a:r>
              <a:rPr lang="en-US" baseline="0" dirty="0" smtClean="0"/>
              <a:t> are NFA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84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these </a:t>
            </a:r>
            <a:r>
              <a:rPr lang="en-US" smtClean="0"/>
              <a:t>diagrams</a:t>
            </a:r>
            <a:r>
              <a:rPr lang="en-US" baseline="0" smtClean="0"/>
              <a:t> are </a:t>
            </a:r>
            <a:r>
              <a:rPr lang="en-US" baseline="0" dirty="0" smtClean="0"/>
              <a:t>NFA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04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69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53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87A021-EAED-429E-803E-6B05C7EA0120}" type="slidenum">
              <a:rPr lang="en-US"/>
              <a:pPr/>
              <a:t>3</a:t>
            </a:fld>
            <a:endParaRPr lang="th-TH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3929093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Plausible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79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Its tape head points at the first cell</a:t>
            </a:r>
          </a:p>
          <a:p>
            <a:r>
              <a:rPr lang="en-US" sz="1200" dirty="0" smtClean="0"/>
              <a:t>move its tape head to the right one cell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09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04C728-2ABA-428B-A81B-9081EC0EDF2F}" type="slidenum">
              <a:rPr lang="en-US"/>
              <a:pPr/>
              <a:t>11</a:t>
            </a:fld>
            <a:endParaRPr lang="th-TH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561583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C5811E-348A-429A-99C8-AA67AC0CE7C1}" type="slidenum">
              <a:rPr lang="en-US"/>
              <a:pPr/>
              <a:t>16</a:t>
            </a:fld>
            <a:endParaRPr lang="th-TH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1621706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Lambda or twice Lambda or thrice Lambda or ……. All are equal to Lambda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58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diagram</a:t>
            </a:r>
            <a:r>
              <a:rPr lang="en-US" baseline="0" dirty="0" smtClean="0"/>
              <a:t> is NFA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85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</a:t>
            </a:r>
            <a:r>
              <a:rPr lang="en-US" baseline="0" dirty="0" smtClean="0"/>
              <a:t> is NFA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50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Finite Automate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does FA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Starts from a start/initial state.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Loop</a:t>
            </a:r>
          </a:p>
          <a:p>
            <a:pPr marL="880110" lvl="1" indent="-514350">
              <a:buNone/>
            </a:pPr>
            <a:r>
              <a:rPr lang="en-US" dirty="0" smtClean="0"/>
              <a:t>	Reads a letters from the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Until input string finishes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the current state is a final state then </a:t>
            </a:r>
          </a:p>
          <a:p>
            <a:pPr marL="880110" lvl="1" indent="-514350">
              <a:buNone/>
            </a:pPr>
            <a:r>
              <a:rPr lang="en-US" dirty="0" smtClean="0"/>
              <a:t>	Input string is accepted.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Else</a:t>
            </a:r>
          </a:p>
          <a:p>
            <a:pPr marL="880110" lvl="1" indent="-514350">
              <a:buNone/>
            </a:pPr>
            <a:r>
              <a:rPr lang="en-US" dirty="0" smtClean="0"/>
              <a:t>	Input string is NOT accepted.</a:t>
            </a:r>
          </a:p>
          <a:p>
            <a:pPr marL="514350" indent="-514350"/>
            <a:endParaRPr lang="en-US" sz="2400" b="1" dirty="0" smtClean="0"/>
          </a:p>
          <a:p>
            <a:pPr marL="514350" indent="-514350"/>
            <a:r>
              <a:rPr lang="en-US" sz="2400" b="1" dirty="0" smtClean="0"/>
              <a:t>But how can FA be designed and represented?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 descr="40%"/>
          <p:cNvSpPr>
            <a:spLocks noGrp="1" noChangeArrowheads="1"/>
          </p:cNvSpPr>
          <p:nvPr>
            <p:ph type="title"/>
          </p:nvPr>
        </p:nvSpPr>
        <p:spPr>
          <a:xfrm>
            <a:off x="457200" y="731838"/>
            <a:ext cx="8229600" cy="715962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When does an FA stop working?</a:t>
            </a:r>
            <a:endParaRPr lang="th-TH" sz="4000" b="1" dirty="0" smtClean="0"/>
          </a:p>
        </p:txBody>
      </p:sp>
      <p:sp>
        <p:nvSpPr>
          <p:cNvPr id="43011" name="Rectangle 3" descr="40%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534400" cy="4525963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buNone/>
            </a:pPr>
            <a:r>
              <a:rPr lang="en-US" sz="3200" dirty="0" smtClean="0"/>
              <a:t>When it reads all symbols on the tape</a:t>
            </a:r>
          </a:p>
          <a:p>
            <a:pPr algn="l" eaLnBrk="1" hangingPunct="1">
              <a:lnSpc>
                <a:spcPct val="140000"/>
              </a:lnSpc>
              <a:buNone/>
            </a:pPr>
            <a:r>
              <a:rPr lang="en-US" sz="3200" dirty="0" smtClean="0"/>
              <a:t>Then, it gives an answer if the input is in the specific language:</a:t>
            </a:r>
          </a:p>
          <a:p>
            <a:pPr lvl="1" algn="l" eaLnBrk="1" hangingPunct="1">
              <a:lnSpc>
                <a:spcPct val="140000"/>
              </a:lnSpc>
              <a:buNone/>
            </a:pPr>
            <a:r>
              <a:rPr lang="en-US" sz="2800" dirty="0" smtClean="0"/>
              <a:t>Answer “YES” if its last state is a </a:t>
            </a:r>
            <a:r>
              <a:rPr lang="en-US" sz="2800" i="1" dirty="0" smtClean="0">
                <a:solidFill>
                  <a:srgbClr val="0066CC"/>
                </a:solidFill>
              </a:rPr>
              <a:t>final state</a:t>
            </a:r>
          </a:p>
          <a:p>
            <a:pPr lvl="1" algn="l" eaLnBrk="1" hangingPunct="1">
              <a:lnSpc>
                <a:spcPct val="140000"/>
              </a:lnSpc>
              <a:buNone/>
            </a:pPr>
            <a:r>
              <a:rPr lang="en-US" sz="2800" dirty="0" smtClean="0"/>
              <a:t>Answer “NO” if its last state is not a </a:t>
            </a:r>
            <a:r>
              <a:rPr lang="en-US" sz="2800" i="1" dirty="0" smtClean="0">
                <a:solidFill>
                  <a:srgbClr val="0066CC"/>
                </a:solidFill>
              </a:rPr>
              <a:t>final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03238"/>
            <a:ext cx="8686800" cy="9445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Finite Automata - A Short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78112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 smtClean="0"/>
              <a:t>The control of a washing machine is a very simple example of a finite automaton.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rgbClr val="00B050"/>
                </a:solidFill>
              </a:rPr>
              <a:t>The most simple washing machine accepts quarters (1/4 of a US $) and operation does not start until at least 3 quarters were inserted.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rgbClr val="0070C0"/>
                </a:solidFill>
              </a:rPr>
              <a:t>The second washing machine accepts 50 cents coins as well.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rgbClr val="C00000"/>
                </a:solidFill>
              </a:rPr>
              <a:t>The most complex washing machine accepts $1 coins too.</a:t>
            </a:r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2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C:\Documents and Settings\user\My Documents\קורסים\אוטומטים\Notes\L1\011_Slide_8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8358246" cy="62686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651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C:\Documents and Settings\user\My Documents\קורסים\אוטומטים\Notes\L1\012_Slide_9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8501122" cy="63758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841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082" name="Picture 2" descr="C:\Documents and Settings\user\My Documents\קורסים\אוטומטים\Notes\L1\013_Slide_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8572560" cy="64294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893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 descr="40%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How an FA works</a:t>
            </a:r>
            <a:endParaRPr lang="th-TH" sz="4000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68538" y="2133600"/>
            <a:ext cx="647700" cy="720725"/>
            <a:chOff x="3152" y="2296"/>
            <a:chExt cx="408" cy="454"/>
          </a:xfrm>
        </p:grpSpPr>
        <p:sp>
          <p:nvSpPr>
            <p:cNvPr id="11312" name="Oval 6"/>
            <p:cNvSpPr>
              <a:spLocks noChangeArrowheads="1"/>
            </p:cNvSpPr>
            <p:nvPr/>
          </p:nvSpPr>
          <p:spPr bwMode="auto">
            <a:xfrm>
              <a:off x="3152" y="2296"/>
              <a:ext cx="408" cy="4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Text Box 7"/>
            <p:cNvSpPr txBox="1">
              <a:spLocks noChangeArrowheads="1"/>
            </p:cNvSpPr>
            <p:nvPr/>
          </p:nvSpPr>
          <p:spPr bwMode="auto">
            <a:xfrm>
              <a:off x="3243" y="234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cs typeface="Browallia New" pitchFamily="34" charset="-34"/>
                </a:rPr>
                <a:t>s</a:t>
              </a:r>
              <a:endParaRPr lang="th-TH">
                <a:cs typeface="Browallia New" pitchFamily="34" charset="-34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572000" y="2205038"/>
            <a:ext cx="647700" cy="720725"/>
            <a:chOff x="4785" y="2341"/>
            <a:chExt cx="408" cy="454"/>
          </a:xfrm>
        </p:grpSpPr>
        <p:sp>
          <p:nvSpPr>
            <p:cNvPr id="11310" name="Oval 9"/>
            <p:cNvSpPr>
              <a:spLocks noChangeArrowheads="1"/>
            </p:cNvSpPr>
            <p:nvPr/>
          </p:nvSpPr>
          <p:spPr bwMode="auto">
            <a:xfrm>
              <a:off x="4785" y="2341"/>
              <a:ext cx="408" cy="454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Text Box 10"/>
            <p:cNvSpPr txBox="1">
              <a:spLocks noChangeArrowheads="1"/>
            </p:cNvSpPr>
            <p:nvPr/>
          </p:nvSpPr>
          <p:spPr bwMode="auto">
            <a:xfrm>
              <a:off x="4876" y="2386"/>
              <a:ext cx="178" cy="327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cs typeface="Browallia New" pitchFamily="34" charset="-34"/>
                </a:rPr>
                <a:t>f</a:t>
              </a:r>
              <a:endParaRPr lang="th-TH">
                <a:cs typeface="Browallia New" pitchFamily="34" charset="-34"/>
              </a:endParaRPr>
            </a:p>
          </p:txBody>
        </p:sp>
      </p:grpSp>
      <p:cxnSp>
        <p:nvCxnSpPr>
          <p:cNvPr id="48139" name="AutoShape 11"/>
          <p:cNvCxnSpPr>
            <a:cxnSpLocks noChangeShapeType="1"/>
            <a:stCxn id="11312" idx="7"/>
            <a:endCxn id="11310" idx="1"/>
          </p:cNvCxnSpPr>
          <p:nvPr/>
        </p:nvCxnSpPr>
        <p:spPr bwMode="auto">
          <a:xfrm rot="5400000" flipV="1">
            <a:off x="3717925" y="1341438"/>
            <a:ext cx="52388" cy="1846262"/>
          </a:xfrm>
          <a:prstGeom prst="curvedConnector3">
            <a:avLst>
              <a:gd name="adj1" fmla="val -63636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48140" name="AutoShape 12"/>
          <p:cNvCxnSpPr>
            <a:cxnSpLocks noChangeShapeType="1"/>
            <a:stCxn id="11310" idx="3"/>
            <a:endCxn id="11312" idx="5"/>
          </p:cNvCxnSpPr>
          <p:nvPr/>
        </p:nvCxnSpPr>
        <p:spPr bwMode="auto">
          <a:xfrm rot="16200000" flipV="1">
            <a:off x="3698875" y="1871663"/>
            <a:ext cx="90488" cy="1846262"/>
          </a:xfrm>
          <a:prstGeom prst="curvedConnector3">
            <a:avLst>
              <a:gd name="adj1" fmla="val -34737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48141" name="AutoShape 13"/>
          <p:cNvCxnSpPr>
            <a:cxnSpLocks noChangeShapeType="1"/>
            <a:stCxn id="11312" idx="0"/>
            <a:endCxn id="11312" idx="2"/>
          </p:cNvCxnSpPr>
          <p:nvPr/>
        </p:nvCxnSpPr>
        <p:spPr bwMode="auto">
          <a:xfrm rot="-5400000" flipH="1" flipV="1">
            <a:off x="2250281" y="2151857"/>
            <a:ext cx="360363" cy="323850"/>
          </a:xfrm>
          <a:prstGeom prst="curvedConnector4">
            <a:avLst>
              <a:gd name="adj1" fmla="val -63435"/>
              <a:gd name="adj2" fmla="val 17058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48142" name="AutoShape 14"/>
          <p:cNvCxnSpPr>
            <a:cxnSpLocks noChangeShapeType="1"/>
            <a:stCxn id="11310" idx="0"/>
            <a:endCxn id="11310" idx="6"/>
          </p:cNvCxnSpPr>
          <p:nvPr/>
        </p:nvCxnSpPr>
        <p:spPr bwMode="auto">
          <a:xfrm rot="5400000" flipV="1">
            <a:off x="4877594" y="2204244"/>
            <a:ext cx="379412" cy="342900"/>
          </a:xfrm>
          <a:prstGeom prst="curvedConnector4">
            <a:avLst>
              <a:gd name="adj1" fmla="val -55231"/>
              <a:gd name="adj2" fmla="val 16111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1273" name="Line 15"/>
          <p:cNvSpPr>
            <a:spLocks noChangeShapeType="1"/>
          </p:cNvSpPr>
          <p:nvPr/>
        </p:nvSpPr>
        <p:spPr bwMode="auto">
          <a:xfrm>
            <a:off x="1763713" y="24939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74" name="Text Box 16"/>
          <p:cNvSpPr txBox="1">
            <a:spLocks noChangeArrowheads="1"/>
          </p:cNvSpPr>
          <p:nvPr/>
        </p:nvSpPr>
        <p:spPr bwMode="auto">
          <a:xfrm>
            <a:off x="2124075" y="141287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cs typeface="Browallia New" pitchFamily="34" charset="-34"/>
              </a:rPr>
              <a:t>0</a:t>
            </a:r>
            <a:endParaRPr lang="th-TH" sz="2400">
              <a:cs typeface="Browallia New" pitchFamily="34" charset="-34"/>
            </a:endParaRPr>
          </a:p>
        </p:txBody>
      </p:sp>
      <p:sp>
        <p:nvSpPr>
          <p:cNvPr id="11275" name="Text Box 17"/>
          <p:cNvSpPr txBox="1">
            <a:spLocks noChangeArrowheads="1"/>
          </p:cNvSpPr>
          <p:nvPr/>
        </p:nvSpPr>
        <p:spPr bwMode="auto">
          <a:xfrm>
            <a:off x="3492500" y="141287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cs typeface="Browallia New" pitchFamily="34" charset="-34"/>
              </a:rPr>
              <a:t>1</a:t>
            </a:r>
            <a:endParaRPr lang="th-TH" sz="2400">
              <a:cs typeface="Browallia New" pitchFamily="34" charset="-34"/>
            </a:endParaRPr>
          </a:p>
        </p:txBody>
      </p:sp>
      <p:sp>
        <p:nvSpPr>
          <p:cNvPr id="11276" name="Text Box 18"/>
          <p:cNvSpPr txBox="1">
            <a:spLocks noChangeArrowheads="1"/>
          </p:cNvSpPr>
          <p:nvPr/>
        </p:nvSpPr>
        <p:spPr bwMode="auto">
          <a:xfrm>
            <a:off x="4932363" y="14859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cs typeface="Browallia New" pitchFamily="34" charset="-34"/>
              </a:rPr>
              <a:t>0</a:t>
            </a:r>
            <a:endParaRPr lang="th-TH" sz="2400">
              <a:cs typeface="Browallia New" pitchFamily="34" charset="-34"/>
            </a:endParaRPr>
          </a:p>
        </p:txBody>
      </p:sp>
      <p:sp>
        <p:nvSpPr>
          <p:cNvPr id="11277" name="Text Box 19"/>
          <p:cNvSpPr txBox="1">
            <a:spLocks noChangeArrowheads="1"/>
          </p:cNvSpPr>
          <p:nvPr/>
        </p:nvSpPr>
        <p:spPr bwMode="auto">
          <a:xfrm>
            <a:off x="3563938" y="32131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cs typeface="Browallia New" pitchFamily="34" charset="-34"/>
              </a:rPr>
              <a:t>1</a:t>
            </a:r>
            <a:endParaRPr lang="th-TH" sz="2400">
              <a:cs typeface="Browallia New" pitchFamily="34" charset="-34"/>
            </a:endParaRPr>
          </a:p>
        </p:txBody>
      </p:sp>
      <p:sp>
        <p:nvSpPr>
          <p:cNvPr id="48189" name="Text Box 61"/>
          <p:cNvSpPr txBox="1">
            <a:spLocks noChangeArrowheads="1"/>
          </p:cNvSpPr>
          <p:nvPr/>
        </p:nvSpPr>
        <p:spPr bwMode="auto">
          <a:xfrm>
            <a:off x="395288" y="3644900"/>
            <a:ext cx="2049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cs typeface="Browallia New" pitchFamily="34" charset="-34"/>
              </a:rPr>
              <a:t>Input: 001101</a:t>
            </a:r>
            <a:endParaRPr lang="th-TH" sz="2400">
              <a:cs typeface="Browallia New" pitchFamily="34" charset="-34"/>
            </a:endParaRPr>
          </a:p>
        </p:txBody>
      </p:sp>
      <p:sp>
        <p:nvSpPr>
          <p:cNvPr id="48218" name="Text Box 90"/>
          <p:cNvSpPr txBox="1">
            <a:spLocks noChangeArrowheads="1"/>
          </p:cNvSpPr>
          <p:nvPr/>
        </p:nvSpPr>
        <p:spPr bwMode="auto">
          <a:xfrm>
            <a:off x="468313" y="5229225"/>
            <a:ext cx="187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cs typeface="Browallia New" pitchFamily="34" charset="-34"/>
              </a:rPr>
              <a:t>Input: 01001</a:t>
            </a:r>
            <a:endParaRPr lang="th-TH" sz="2400">
              <a:cs typeface="Browallia New" pitchFamily="34" charset="-34"/>
            </a:endParaRPr>
          </a:p>
        </p:txBody>
      </p:sp>
      <p:grpSp>
        <p:nvGrpSpPr>
          <p:cNvPr id="4" name="Group 108"/>
          <p:cNvGrpSpPr>
            <a:grpSpLocks/>
          </p:cNvGrpSpPr>
          <p:nvPr/>
        </p:nvGrpSpPr>
        <p:grpSpPr bwMode="auto">
          <a:xfrm>
            <a:off x="2987675" y="4076700"/>
            <a:ext cx="2552700" cy="528638"/>
            <a:chOff x="1882" y="2568"/>
            <a:chExt cx="1608" cy="333"/>
          </a:xfrm>
        </p:grpSpPr>
        <p:sp>
          <p:nvSpPr>
            <p:cNvPr id="11304" name="Text Box 97"/>
            <p:cNvSpPr txBox="1">
              <a:spLocks noChangeArrowheads="1"/>
            </p:cNvSpPr>
            <p:nvPr/>
          </p:nvSpPr>
          <p:spPr bwMode="auto">
            <a:xfrm>
              <a:off x="1882" y="2568"/>
              <a:ext cx="247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cs typeface="Browallia New" pitchFamily="34" charset="-34"/>
                </a:rPr>
                <a:t>0</a:t>
              </a:r>
              <a:endParaRPr lang="th-TH">
                <a:cs typeface="Browallia New" pitchFamily="34" charset="-34"/>
              </a:endParaRPr>
            </a:p>
          </p:txBody>
        </p:sp>
        <p:sp>
          <p:nvSpPr>
            <p:cNvPr id="11305" name="Text Box 98"/>
            <p:cNvSpPr txBox="1">
              <a:spLocks noChangeArrowheads="1"/>
            </p:cNvSpPr>
            <p:nvPr/>
          </p:nvSpPr>
          <p:spPr bwMode="auto">
            <a:xfrm>
              <a:off x="2154" y="2568"/>
              <a:ext cx="247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cs typeface="Browallia New" pitchFamily="34" charset="-34"/>
                </a:rPr>
                <a:t>0</a:t>
              </a:r>
              <a:endParaRPr lang="th-TH">
                <a:cs typeface="Browallia New" pitchFamily="34" charset="-34"/>
              </a:endParaRPr>
            </a:p>
          </p:txBody>
        </p:sp>
        <p:sp>
          <p:nvSpPr>
            <p:cNvPr id="11306" name="Text Box 100"/>
            <p:cNvSpPr txBox="1">
              <a:spLocks noChangeArrowheads="1"/>
            </p:cNvSpPr>
            <p:nvPr/>
          </p:nvSpPr>
          <p:spPr bwMode="auto">
            <a:xfrm>
              <a:off x="2426" y="2568"/>
              <a:ext cx="247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cs typeface="Browallia New" pitchFamily="34" charset="-34"/>
                </a:rPr>
                <a:t>1</a:t>
              </a:r>
              <a:endParaRPr lang="th-TH">
                <a:cs typeface="Browallia New" pitchFamily="34" charset="-34"/>
              </a:endParaRPr>
            </a:p>
          </p:txBody>
        </p:sp>
        <p:sp>
          <p:nvSpPr>
            <p:cNvPr id="11307" name="Text Box 101"/>
            <p:cNvSpPr txBox="1">
              <a:spLocks noChangeArrowheads="1"/>
            </p:cNvSpPr>
            <p:nvPr/>
          </p:nvSpPr>
          <p:spPr bwMode="auto">
            <a:xfrm>
              <a:off x="2699" y="2568"/>
              <a:ext cx="247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cs typeface="Browallia New" pitchFamily="34" charset="-34"/>
                </a:rPr>
                <a:t>1</a:t>
              </a:r>
              <a:endParaRPr lang="th-TH">
                <a:cs typeface="Browallia New" pitchFamily="34" charset="-34"/>
              </a:endParaRPr>
            </a:p>
          </p:txBody>
        </p:sp>
        <p:sp>
          <p:nvSpPr>
            <p:cNvPr id="11308" name="Text Box 102"/>
            <p:cNvSpPr txBox="1">
              <a:spLocks noChangeArrowheads="1"/>
            </p:cNvSpPr>
            <p:nvPr/>
          </p:nvSpPr>
          <p:spPr bwMode="auto">
            <a:xfrm>
              <a:off x="2971" y="2568"/>
              <a:ext cx="247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cs typeface="Browallia New" pitchFamily="34" charset="-34"/>
                </a:rPr>
                <a:t>0</a:t>
              </a:r>
              <a:endParaRPr lang="th-TH">
                <a:cs typeface="Browallia New" pitchFamily="34" charset="-34"/>
              </a:endParaRPr>
            </a:p>
          </p:txBody>
        </p:sp>
        <p:sp>
          <p:nvSpPr>
            <p:cNvPr id="11309" name="Text Box 103"/>
            <p:cNvSpPr txBox="1">
              <a:spLocks noChangeArrowheads="1"/>
            </p:cNvSpPr>
            <p:nvPr/>
          </p:nvSpPr>
          <p:spPr bwMode="auto">
            <a:xfrm>
              <a:off x="3243" y="2568"/>
              <a:ext cx="247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cs typeface="Browallia New" pitchFamily="34" charset="-34"/>
                </a:rPr>
                <a:t>1</a:t>
              </a:r>
              <a:endParaRPr lang="th-TH">
                <a:cs typeface="Browallia New" pitchFamily="34" charset="-34"/>
              </a:endParaRPr>
            </a:p>
          </p:txBody>
        </p:sp>
      </p:grpSp>
      <p:grpSp>
        <p:nvGrpSpPr>
          <p:cNvPr id="5" name="Group 109"/>
          <p:cNvGrpSpPr>
            <a:grpSpLocks/>
          </p:cNvGrpSpPr>
          <p:nvPr/>
        </p:nvGrpSpPr>
        <p:grpSpPr bwMode="auto">
          <a:xfrm>
            <a:off x="2916238" y="5229225"/>
            <a:ext cx="2119312" cy="528638"/>
            <a:chOff x="1837" y="3294"/>
            <a:chExt cx="1335" cy="333"/>
          </a:xfrm>
        </p:grpSpPr>
        <p:sp>
          <p:nvSpPr>
            <p:cNvPr id="11299" name="Text Box 99"/>
            <p:cNvSpPr txBox="1">
              <a:spLocks noChangeArrowheads="1"/>
            </p:cNvSpPr>
            <p:nvPr/>
          </p:nvSpPr>
          <p:spPr bwMode="auto">
            <a:xfrm>
              <a:off x="1837" y="3294"/>
              <a:ext cx="247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cs typeface="Browallia New" pitchFamily="34" charset="-34"/>
                </a:rPr>
                <a:t>0</a:t>
              </a:r>
              <a:endParaRPr lang="th-TH">
                <a:cs typeface="Browallia New" pitchFamily="34" charset="-34"/>
              </a:endParaRPr>
            </a:p>
          </p:txBody>
        </p:sp>
        <p:sp>
          <p:nvSpPr>
            <p:cNvPr id="11300" name="Text Box 104"/>
            <p:cNvSpPr txBox="1">
              <a:spLocks noChangeArrowheads="1"/>
            </p:cNvSpPr>
            <p:nvPr/>
          </p:nvSpPr>
          <p:spPr bwMode="auto">
            <a:xfrm>
              <a:off x="2925" y="3294"/>
              <a:ext cx="247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cs typeface="Browallia New" pitchFamily="34" charset="-34"/>
                </a:rPr>
                <a:t>1</a:t>
              </a:r>
              <a:endParaRPr lang="th-TH">
                <a:cs typeface="Browallia New" pitchFamily="34" charset="-34"/>
              </a:endParaRPr>
            </a:p>
          </p:txBody>
        </p:sp>
        <p:sp>
          <p:nvSpPr>
            <p:cNvPr id="11301" name="Text Box 105"/>
            <p:cNvSpPr txBox="1">
              <a:spLocks noChangeArrowheads="1"/>
            </p:cNvSpPr>
            <p:nvPr/>
          </p:nvSpPr>
          <p:spPr bwMode="auto">
            <a:xfrm>
              <a:off x="2653" y="3294"/>
              <a:ext cx="247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cs typeface="Browallia New" pitchFamily="34" charset="-34"/>
                </a:rPr>
                <a:t>0</a:t>
              </a:r>
              <a:endParaRPr lang="th-TH">
                <a:cs typeface="Browallia New" pitchFamily="34" charset="-34"/>
              </a:endParaRPr>
            </a:p>
          </p:txBody>
        </p:sp>
        <p:sp>
          <p:nvSpPr>
            <p:cNvPr id="11302" name="Text Box 106"/>
            <p:cNvSpPr txBox="1">
              <a:spLocks noChangeArrowheads="1"/>
            </p:cNvSpPr>
            <p:nvPr/>
          </p:nvSpPr>
          <p:spPr bwMode="auto">
            <a:xfrm>
              <a:off x="2381" y="3294"/>
              <a:ext cx="247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cs typeface="Browallia New" pitchFamily="34" charset="-34"/>
                </a:rPr>
                <a:t>0</a:t>
              </a:r>
              <a:endParaRPr lang="th-TH">
                <a:cs typeface="Browallia New" pitchFamily="34" charset="-34"/>
              </a:endParaRPr>
            </a:p>
          </p:txBody>
        </p:sp>
        <p:sp>
          <p:nvSpPr>
            <p:cNvPr id="11303" name="Text Box 107"/>
            <p:cNvSpPr txBox="1">
              <a:spLocks noChangeArrowheads="1"/>
            </p:cNvSpPr>
            <p:nvPr/>
          </p:nvSpPr>
          <p:spPr bwMode="auto">
            <a:xfrm>
              <a:off x="2109" y="3294"/>
              <a:ext cx="247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cs typeface="Browallia New" pitchFamily="34" charset="-34"/>
                </a:rPr>
                <a:t>1</a:t>
              </a:r>
              <a:endParaRPr lang="th-TH">
                <a:cs typeface="Browallia New" pitchFamily="34" charset="-34"/>
              </a:endParaRPr>
            </a:p>
          </p:txBody>
        </p:sp>
      </p:grpSp>
      <p:sp>
        <p:nvSpPr>
          <p:cNvPr id="48238" name="Oval 110"/>
          <p:cNvSpPr>
            <a:spLocks noChangeArrowheads="1"/>
          </p:cNvSpPr>
          <p:nvPr/>
        </p:nvSpPr>
        <p:spPr bwMode="auto">
          <a:xfrm>
            <a:off x="2268538" y="2133600"/>
            <a:ext cx="647700" cy="719138"/>
          </a:xfrm>
          <a:prstGeom prst="ellips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39" name="Oval 111"/>
          <p:cNvSpPr>
            <a:spLocks noChangeArrowheads="1"/>
          </p:cNvSpPr>
          <p:nvPr/>
        </p:nvSpPr>
        <p:spPr bwMode="auto">
          <a:xfrm>
            <a:off x="4572000" y="2205038"/>
            <a:ext cx="647700" cy="719137"/>
          </a:xfrm>
          <a:prstGeom prst="ellipse">
            <a:avLst/>
          </a:prstGeom>
          <a:noFill/>
          <a:ln w="76200">
            <a:solidFill>
              <a:srgbClr val="0066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41" name="AutoShape 113"/>
          <p:cNvSpPr>
            <a:spLocks noChangeArrowheads="1"/>
          </p:cNvSpPr>
          <p:nvPr/>
        </p:nvSpPr>
        <p:spPr bwMode="auto">
          <a:xfrm>
            <a:off x="3132138" y="4652963"/>
            <a:ext cx="144462" cy="360362"/>
          </a:xfrm>
          <a:prstGeom prst="upArrow">
            <a:avLst>
              <a:gd name="adj1" fmla="val 50000"/>
              <a:gd name="adj2" fmla="val 62363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42" name="AutoShape 114"/>
          <p:cNvSpPr>
            <a:spLocks noChangeArrowheads="1"/>
          </p:cNvSpPr>
          <p:nvPr/>
        </p:nvSpPr>
        <p:spPr bwMode="auto">
          <a:xfrm>
            <a:off x="3563938" y="4652963"/>
            <a:ext cx="144462" cy="360362"/>
          </a:xfrm>
          <a:prstGeom prst="upArrow">
            <a:avLst>
              <a:gd name="adj1" fmla="val 50000"/>
              <a:gd name="adj2" fmla="val 62363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43" name="AutoShape 115"/>
          <p:cNvSpPr>
            <a:spLocks noChangeArrowheads="1"/>
          </p:cNvSpPr>
          <p:nvPr/>
        </p:nvSpPr>
        <p:spPr bwMode="auto">
          <a:xfrm>
            <a:off x="3995738" y="4652963"/>
            <a:ext cx="144462" cy="360362"/>
          </a:xfrm>
          <a:prstGeom prst="upArrow">
            <a:avLst>
              <a:gd name="adj1" fmla="val 50000"/>
              <a:gd name="adj2" fmla="val 62363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44" name="AutoShape 116"/>
          <p:cNvSpPr>
            <a:spLocks noChangeArrowheads="1"/>
          </p:cNvSpPr>
          <p:nvPr/>
        </p:nvSpPr>
        <p:spPr bwMode="auto">
          <a:xfrm>
            <a:off x="4427538" y="4652963"/>
            <a:ext cx="144462" cy="360362"/>
          </a:xfrm>
          <a:prstGeom prst="upArrow">
            <a:avLst>
              <a:gd name="adj1" fmla="val 50000"/>
              <a:gd name="adj2" fmla="val 62363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45" name="AutoShape 117"/>
          <p:cNvSpPr>
            <a:spLocks noChangeArrowheads="1"/>
          </p:cNvSpPr>
          <p:nvPr/>
        </p:nvSpPr>
        <p:spPr bwMode="auto">
          <a:xfrm>
            <a:off x="4859338" y="4652963"/>
            <a:ext cx="144462" cy="360362"/>
          </a:xfrm>
          <a:prstGeom prst="upArrow">
            <a:avLst>
              <a:gd name="adj1" fmla="val 50000"/>
              <a:gd name="adj2" fmla="val 62363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46" name="AutoShape 118"/>
          <p:cNvSpPr>
            <a:spLocks noChangeArrowheads="1"/>
          </p:cNvSpPr>
          <p:nvPr/>
        </p:nvSpPr>
        <p:spPr bwMode="auto">
          <a:xfrm>
            <a:off x="5292725" y="4652963"/>
            <a:ext cx="144463" cy="360362"/>
          </a:xfrm>
          <a:prstGeom prst="upArrow">
            <a:avLst>
              <a:gd name="adj1" fmla="val 50000"/>
              <a:gd name="adj2" fmla="val 62362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47" name="Text Box 119"/>
          <p:cNvSpPr txBox="1">
            <a:spLocks noChangeArrowheads="1"/>
          </p:cNvSpPr>
          <p:nvPr/>
        </p:nvSpPr>
        <p:spPr bwMode="auto">
          <a:xfrm>
            <a:off x="6280150" y="3951288"/>
            <a:ext cx="1438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66CC"/>
                </a:solidFill>
                <a:cs typeface="Browallia New" pitchFamily="34" charset="-34"/>
              </a:rPr>
              <a:t>ACCEPT</a:t>
            </a:r>
            <a:endParaRPr lang="th-TH" sz="2400" b="1">
              <a:solidFill>
                <a:srgbClr val="0066CC"/>
              </a:solidFill>
              <a:cs typeface="Browallia New" pitchFamily="34" charset="-34"/>
            </a:endParaRPr>
          </a:p>
        </p:txBody>
      </p:sp>
      <p:sp>
        <p:nvSpPr>
          <p:cNvPr id="48249" name="AutoShape 121"/>
          <p:cNvSpPr>
            <a:spLocks noChangeArrowheads="1"/>
          </p:cNvSpPr>
          <p:nvPr/>
        </p:nvSpPr>
        <p:spPr bwMode="auto">
          <a:xfrm>
            <a:off x="3059113" y="5805488"/>
            <a:ext cx="144462" cy="360362"/>
          </a:xfrm>
          <a:prstGeom prst="upArrow">
            <a:avLst>
              <a:gd name="adj1" fmla="val 50000"/>
              <a:gd name="adj2" fmla="val 62363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50" name="AutoShape 122"/>
          <p:cNvSpPr>
            <a:spLocks noChangeArrowheads="1"/>
          </p:cNvSpPr>
          <p:nvPr/>
        </p:nvSpPr>
        <p:spPr bwMode="auto">
          <a:xfrm>
            <a:off x="3492500" y="5805488"/>
            <a:ext cx="144463" cy="360362"/>
          </a:xfrm>
          <a:prstGeom prst="upArrow">
            <a:avLst>
              <a:gd name="adj1" fmla="val 50000"/>
              <a:gd name="adj2" fmla="val 62362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51" name="AutoShape 123"/>
          <p:cNvSpPr>
            <a:spLocks noChangeArrowheads="1"/>
          </p:cNvSpPr>
          <p:nvPr/>
        </p:nvSpPr>
        <p:spPr bwMode="auto">
          <a:xfrm>
            <a:off x="3924300" y="5805488"/>
            <a:ext cx="144463" cy="360362"/>
          </a:xfrm>
          <a:prstGeom prst="upArrow">
            <a:avLst>
              <a:gd name="adj1" fmla="val 50000"/>
              <a:gd name="adj2" fmla="val 62362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52" name="AutoShape 124"/>
          <p:cNvSpPr>
            <a:spLocks noChangeArrowheads="1"/>
          </p:cNvSpPr>
          <p:nvPr/>
        </p:nvSpPr>
        <p:spPr bwMode="auto">
          <a:xfrm>
            <a:off x="4356100" y="5805488"/>
            <a:ext cx="144463" cy="360362"/>
          </a:xfrm>
          <a:prstGeom prst="upArrow">
            <a:avLst>
              <a:gd name="adj1" fmla="val 50000"/>
              <a:gd name="adj2" fmla="val 62362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53" name="AutoShape 125"/>
          <p:cNvSpPr>
            <a:spLocks noChangeArrowheads="1"/>
          </p:cNvSpPr>
          <p:nvPr/>
        </p:nvSpPr>
        <p:spPr bwMode="auto">
          <a:xfrm>
            <a:off x="4787900" y="5805488"/>
            <a:ext cx="144463" cy="360362"/>
          </a:xfrm>
          <a:prstGeom prst="upArrow">
            <a:avLst>
              <a:gd name="adj1" fmla="val 50000"/>
              <a:gd name="adj2" fmla="val 62362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54" name="Text Box 126"/>
          <p:cNvSpPr txBox="1">
            <a:spLocks noChangeArrowheads="1"/>
          </p:cNvSpPr>
          <p:nvPr/>
        </p:nvSpPr>
        <p:spPr bwMode="auto">
          <a:xfrm>
            <a:off x="6135688" y="5175250"/>
            <a:ext cx="1387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4D4D4D"/>
                </a:solidFill>
                <a:cs typeface="Browallia New" pitchFamily="34" charset="-34"/>
              </a:rPr>
              <a:t>REJECT</a:t>
            </a:r>
            <a:endParaRPr lang="th-TH" sz="2400" b="1">
              <a:solidFill>
                <a:srgbClr val="4D4D4D"/>
              </a:solidFill>
              <a:cs typeface="Browallia New" pitchFamily="34" charset="-34"/>
            </a:endParaRPr>
          </a:p>
        </p:txBody>
      </p:sp>
      <p:sp>
        <p:nvSpPr>
          <p:cNvPr id="48258" name="AutoShape 130"/>
          <p:cNvSpPr>
            <a:spLocks noChangeArrowheads="1"/>
          </p:cNvSpPr>
          <p:nvPr/>
        </p:nvSpPr>
        <p:spPr bwMode="auto">
          <a:xfrm>
            <a:off x="5651500" y="4652963"/>
            <a:ext cx="144463" cy="360362"/>
          </a:xfrm>
          <a:prstGeom prst="upArrow">
            <a:avLst>
              <a:gd name="adj1" fmla="val 50000"/>
              <a:gd name="adj2" fmla="val 62362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259" name="AutoShape 131"/>
          <p:cNvSpPr>
            <a:spLocks noChangeArrowheads="1"/>
          </p:cNvSpPr>
          <p:nvPr/>
        </p:nvSpPr>
        <p:spPr bwMode="auto">
          <a:xfrm>
            <a:off x="5148263" y="5805488"/>
            <a:ext cx="144462" cy="360362"/>
          </a:xfrm>
          <a:prstGeom prst="upArrow">
            <a:avLst>
              <a:gd name="adj1" fmla="val 50000"/>
              <a:gd name="adj2" fmla="val 62363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2" dur="10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8" dur="10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5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4" dur="10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5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0" dur="10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5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4" dur="10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5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50" dur="10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5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6" dur="1000" fill="hold"/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5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82" dur="1000" fill="hold"/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5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98" dur="10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89" grpId="0"/>
      <p:bldP spid="48218" grpId="0"/>
      <p:bldP spid="48238" grpId="0" animBg="1"/>
      <p:bldP spid="48238" grpId="1" animBg="1"/>
      <p:bldP spid="48238" grpId="2" animBg="1"/>
      <p:bldP spid="48238" grpId="3" animBg="1"/>
      <p:bldP spid="48238" grpId="4" animBg="1"/>
      <p:bldP spid="48238" grpId="5" animBg="1"/>
      <p:bldP spid="48238" grpId="6" animBg="1"/>
      <p:bldP spid="48238" grpId="7" animBg="1"/>
      <p:bldP spid="48238" grpId="8" animBg="1"/>
      <p:bldP spid="48238" grpId="9" animBg="1"/>
      <p:bldP spid="48238" grpId="10" animBg="1"/>
      <p:bldP spid="48238" grpId="11" animBg="1"/>
      <p:bldP spid="48238" grpId="12" animBg="1"/>
      <p:bldP spid="48238" grpId="13" animBg="1"/>
      <p:bldP spid="48238" grpId="14" animBg="1"/>
      <p:bldP spid="48239" grpId="0" animBg="1"/>
      <p:bldP spid="48239" grpId="1" animBg="1"/>
      <p:bldP spid="48239" grpId="2" animBg="1"/>
      <p:bldP spid="48239" grpId="3" animBg="1"/>
      <p:bldP spid="48239" grpId="4" animBg="1"/>
      <p:bldP spid="48239" grpId="5" animBg="1"/>
      <p:bldP spid="48239" grpId="6" animBg="1"/>
      <p:bldP spid="48239" grpId="7" animBg="1"/>
      <p:bldP spid="48239" grpId="8" animBg="1"/>
      <p:bldP spid="48239" grpId="9" animBg="1"/>
      <p:bldP spid="48241" grpId="0" animBg="1"/>
      <p:bldP spid="48241" grpId="1" animBg="1"/>
      <p:bldP spid="48242" grpId="0" animBg="1"/>
      <p:bldP spid="48242" grpId="1" animBg="1"/>
      <p:bldP spid="48243" grpId="0" animBg="1"/>
      <p:bldP spid="48243" grpId="1" animBg="1"/>
      <p:bldP spid="48244" grpId="0" animBg="1"/>
      <p:bldP spid="48244" grpId="1" animBg="1"/>
      <p:bldP spid="48245" grpId="0" animBg="1"/>
      <p:bldP spid="48245" grpId="1" animBg="1"/>
      <p:bldP spid="48246" grpId="0" animBg="1"/>
      <p:bldP spid="48246" grpId="1" animBg="1"/>
      <p:bldP spid="48249" grpId="0" animBg="1"/>
      <p:bldP spid="48249" grpId="1" animBg="1"/>
      <p:bldP spid="48250" grpId="0" animBg="1"/>
      <p:bldP spid="48250" grpId="1" animBg="1"/>
      <p:bldP spid="48251" grpId="0" animBg="1"/>
      <p:bldP spid="48251" grpId="1" animBg="1"/>
      <p:bldP spid="48252" grpId="0" animBg="1"/>
      <p:bldP spid="48252" grpId="1" animBg="1"/>
      <p:bldP spid="48253" grpId="0" animBg="1"/>
      <p:bldP spid="48253" grpId="1" animBg="1"/>
      <p:bldP spid="48258" grpId="0" animBg="1"/>
      <p:bldP spid="482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458200" cy="685800"/>
          </a:xfrm>
        </p:spPr>
        <p:txBody>
          <a:bodyPr vert="horz" lIns="0" rIns="0" bIns="0" anchor="b">
            <a:normAutofit fontScale="90000"/>
          </a:bodyPr>
          <a:lstStyle/>
          <a:p>
            <a:r>
              <a:rPr lang="en-US" sz="4500" dirty="0" smtClean="0"/>
              <a:t>Representation of FA: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743200"/>
          </a:xfrm>
        </p:spPr>
        <p:txBody>
          <a:bodyPr/>
          <a:lstStyle/>
          <a:p>
            <a:r>
              <a:rPr lang="en-US" dirty="0" smtClean="0"/>
              <a:t>States= nodes</a:t>
            </a:r>
          </a:p>
          <a:p>
            <a:pPr lvl="1"/>
            <a:r>
              <a:rPr lang="en-US" dirty="0" smtClean="0"/>
              <a:t>Starting state denoted by –</a:t>
            </a:r>
          </a:p>
          <a:p>
            <a:pPr lvl="1"/>
            <a:r>
              <a:rPr lang="en-US" dirty="0" smtClean="0"/>
              <a:t>Final state(s) denoted by +</a:t>
            </a:r>
          </a:p>
          <a:p>
            <a:r>
              <a:rPr lang="en-US" dirty="0" smtClean="0"/>
              <a:t>Transition function </a:t>
            </a:r>
            <a:r>
              <a:rPr lang="el-GR" sz="2400" i="1" dirty="0" smtClean="0">
                <a:solidFill>
                  <a:srgbClr val="000000"/>
                </a:solidFill>
              </a:rPr>
              <a:t>δ</a:t>
            </a:r>
            <a:r>
              <a:rPr lang="en-US" dirty="0" smtClean="0"/>
              <a:t> =directed arrows connecting states.</a:t>
            </a:r>
          </a:p>
          <a:p>
            <a:r>
              <a:rPr lang="en-US" dirty="0" smtClean="0"/>
              <a:t>Build an FA for RE  “a*b(</a:t>
            </a:r>
            <a:r>
              <a:rPr lang="en-US" dirty="0" err="1" smtClean="0"/>
              <a:t>a+b</a:t>
            </a:r>
            <a:r>
              <a:rPr lang="en-US" dirty="0" smtClean="0"/>
              <a:t>)*”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510093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</a:t>
            </a:r>
            <a:r>
              <a:rPr lang="en-US" sz="3200" baseline="-25000" dirty="0" smtClean="0"/>
              <a:t>1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1371600" y="4584549"/>
            <a:ext cx="547255" cy="707886"/>
            <a:chOff x="1371600" y="3593949"/>
            <a:chExt cx="547255" cy="707886"/>
          </a:xfrm>
        </p:grpSpPr>
        <p:sp>
          <p:nvSpPr>
            <p:cNvPr id="5" name="Oval 4"/>
            <p:cNvSpPr/>
            <p:nvPr/>
          </p:nvSpPr>
          <p:spPr>
            <a:xfrm>
              <a:off x="1371600" y="37338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61655" y="3593949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-</a:t>
              </a:r>
              <a:endParaRPr lang="en-US" sz="4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24400" y="4639969"/>
            <a:ext cx="533400" cy="707886"/>
            <a:chOff x="1371600" y="3661918"/>
            <a:chExt cx="533400" cy="707886"/>
          </a:xfrm>
        </p:grpSpPr>
        <p:sp>
          <p:nvSpPr>
            <p:cNvPr id="10" name="Oval 9"/>
            <p:cNvSpPr/>
            <p:nvPr/>
          </p:nvSpPr>
          <p:spPr>
            <a:xfrm>
              <a:off x="1371600" y="37338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99310" y="3661918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+</a:t>
              </a:r>
              <a:endParaRPr lang="en-US" sz="40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105400" y="50292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</a:t>
            </a:r>
            <a:r>
              <a:rPr lang="en-US" sz="3200" baseline="-25000" dirty="0" smtClean="0"/>
              <a:t>2</a:t>
            </a:r>
            <a:endParaRPr 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3200400" y="5715000"/>
            <a:ext cx="457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43" name="Shape 42"/>
          <p:cNvCxnSpPr/>
          <p:nvPr/>
        </p:nvCxnSpPr>
        <p:spPr>
          <a:xfrm rot="10800000" flipH="1">
            <a:off x="1371599" y="4938492"/>
            <a:ext cx="547255" cy="52608"/>
          </a:xfrm>
          <a:prstGeom prst="curvedConnector5">
            <a:avLst>
              <a:gd name="adj1" fmla="val -31645"/>
              <a:gd name="adj2" fmla="val 1207328"/>
              <a:gd name="adj3" fmla="val 124050"/>
            </a:avLst>
          </a:prstGeom>
          <a:ln w="38100">
            <a:solidFill>
              <a:srgbClr val="3B1D37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47800" y="39624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a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00600" y="3962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a,b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46" name="Shape 45"/>
          <p:cNvCxnSpPr/>
          <p:nvPr/>
        </p:nvCxnSpPr>
        <p:spPr>
          <a:xfrm rot="10800000" flipH="1">
            <a:off x="4710545" y="4900391"/>
            <a:ext cx="547255" cy="52608"/>
          </a:xfrm>
          <a:prstGeom prst="curvedConnector5">
            <a:avLst>
              <a:gd name="adj1" fmla="val -18987"/>
              <a:gd name="adj2" fmla="val 1207328"/>
              <a:gd name="adj3" fmla="val 124050"/>
            </a:avLst>
          </a:prstGeom>
          <a:ln w="38100">
            <a:solidFill>
              <a:srgbClr val="3B1D37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rved Down Arrow 48"/>
          <p:cNvSpPr/>
          <p:nvPr/>
        </p:nvSpPr>
        <p:spPr>
          <a:xfrm flipV="1">
            <a:off x="1524000" y="5257800"/>
            <a:ext cx="3581400" cy="838200"/>
          </a:xfrm>
          <a:prstGeom prst="curved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64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Representation of FA: Table 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446215" y="2590799"/>
            <a:ext cx="1829894" cy="21747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446215" y="3048000"/>
            <a:ext cx="18298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284415" y="2590799"/>
            <a:ext cx="0" cy="21747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674814" y="2590800"/>
            <a:ext cx="3829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589214" y="2590800"/>
            <a:ext cx="3829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744540" y="3081338"/>
            <a:ext cx="251326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dirty="0"/>
              <a:t>-</a:t>
            </a:r>
            <a:r>
              <a:rPr lang="en-US" sz="3200" dirty="0" smtClean="0"/>
              <a:t>s</a:t>
            </a:r>
            <a:r>
              <a:rPr lang="en-US" sz="3200" baseline="-25000" dirty="0" smtClean="0"/>
              <a:t>1</a:t>
            </a:r>
            <a:r>
              <a:rPr lang="en-US" sz="3200" dirty="0"/>
              <a:t>	</a:t>
            </a:r>
            <a:r>
              <a:rPr lang="en-US" sz="3200" dirty="0" smtClean="0"/>
              <a:t> s</a:t>
            </a:r>
            <a:r>
              <a:rPr lang="en-US" sz="3200" baseline="-25000" dirty="0" smtClean="0"/>
              <a:t>1 </a:t>
            </a:r>
            <a:r>
              <a:rPr lang="en-US" sz="3200" dirty="0"/>
              <a:t>	</a:t>
            </a:r>
            <a:r>
              <a:rPr lang="en-US" sz="3200" dirty="0" smtClean="0"/>
              <a:t> s</a:t>
            </a:r>
            <a:r>
              <a:rPr lang="en-US" sz="3200" baseline="-25000" dirty="0" smtClean="0"/>
              <a:t>2</a:t>
            </a:r>
            <a:endParaRPr lang="en-US" sz="3200" dirty="0"/>
          </a:p>
          <a:p>
            <a:r>
              <a:rPr lang="en-US" sz="3200" dirty="0" smtClean="0"/>
              <a:t>+s</a:t>
            </a:r>
            <a:r>
              <a:rPr lang="en-US" sz="3200" baseline="-25000" dirty="0" smtClean="0"/>
              <a:t>2 </a:t>
            </a:r>
            <a:r>
              <a:rPr lang="en-US" sz="3200" dirty="0"/>
              <a:t>	</a:t>
            </a:r>
            <a:r>
              <a:rPr lang="en-US" sz="3200" dirty="0" smtClean="0"/>
              <a:t> s</a:t>
            </a:r>
            <a:r>
              <a:rPr lang="en-US" sz="3200" baseline="-25000" dirty="0" smtClean="0"/>
              <a:t>2 </a:t>
            </a:r>
            <a:r>
              <a:rPr lang="en-US" sz="3200" dirty="0"/>
              <a:t>	</a:t>
            </a:r>
            <a:r>
              <a:rPr lang="en-US" sz="3200" dirty="0" smtClean="0"/>
              <a:t> s</a:t>
            </a:r>
            <a:r>
              <a:rPr lang="en-US" sz="3200" baseline="-25000" dirty="0" smtClean="0"/>
              <a:t>2</a:t>
            </a:r>
            <a:endParaRPr lang="en-US" sz="3200" dirty="0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048873" y="4592595"/>
            <a:ext cx="2675527" cy="1122405"/>
            <a:chOff x="1152" y="2667"/>
            <a:chExt cx="1544" cy="545"/>
          </a:xfrm>
        </p:grpSpPr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1152" y="2928"/>
              <a:ext cx="1544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Rows = states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1776" y="26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3200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122615" y="2362197"/>
            <a:ext cx="3564185" cy="584886"/>
            <a:chOff x="3216" y="1488"/>
            <a:chExt cx="1758" cy="284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600" y="1488"/>
              <a:ext cx="1374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C00000"/>
                  </a:solidFill>
                </a:rPr>
                <a:t>input </a:t>
              </a:r>
              <a:r>
                <a:rPr lang="en-US" sz="3200" dirty="0">
                  <a:solidFill>
                    <a:srgbClr val="C00000"/>
                  </a:solidFill>
                </a:rPr>
                <a:t>symbols</a:t>
              </a: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H="1">
              <a:off x="3216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320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304800" y="3429000"/>
            <a:ext cx="2209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Final states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Indicated by “+”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457200" y="1905000"/>
            <a:ext cx="222048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“-” sign for</a:t>
            </a:r>
            <a:endParaRPr lang="en-US" sz="3200" dirty="0">
              <a:solidFill>
                <a:srgbClr val="C00000"/>
              </a:solidFill>
            </a:endParaRPr>
          </a:p>
          <a:p>
            <a:r>
              <a:rPr lang="en-US" sz="3200" dirty="0">
                <a:solidFill>
                  <a:srgbClr val="C00000"/>
                </a:solidFill>
              </a:rPr>
              <a:t>start state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Example: Constructing FA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655320"/>
          </a:xfrm>
        </p:spPr>
        <p:txBody>
          <a:bodyPr/>
          <a:lstStyle/>
          <a:p>
            <a:r>
              <a:rPr lang="en-US" dirty="0" smtClean="0"/>
              <a:t>Build an FA that accepts only </a:t>
            </a:r>
            <a:r>
              <a:rPr lang="en-US" dirty="0" err="1" smtClean="0"/>
              <a:t>aab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21336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</a:t>
            </a:r>
            <a:r>
              <a:rPr lang="en-US" sz="3200" baseline="-25000" dirty="0" smtClean="0"/>
              <a:t>1</a:t>
            </a:r>
            <a:endParaRPr lang="en-US" sz="3200" dirty="0"/>
          </a:p>
        </p:txBody>
      </p:sp>
      <p:grpSp>
        <p:nvGrpSpPr>
          <p:cNvPr id="2" name="Group 9"/>
          <p:cNvGrpSpPr/>
          <p:nvPr/>
        </p:nvGrpSpPr>
        <p:grpSpPr>
          <a:xfrm>
            <a:off x="609600" y="2563806"/>
            <a:ext cx="547255" cy="707886"/>
            <a:chOff x="1371600" y="3593949"/>
            <a:chExt cx="547255" cy="707886"/>
          </a:xfrm>
        </p:grpSpPr>
        <p:sp>
          <p:nvSpPr>
            <p:cNvPr id="11" name="Oval 10"/>
            <p:cNvSpPr/>
            <p:nvPr/>
          </p:nvSpPr>
          <p:spPr>
            <a:xfrm>
              <a:off x="1371600" y="37338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61655" y="3593949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-</a:t>
              </a:r>
              <a:endParaRPr lang="en-US" sz="4000" dirty="0"/>
            </a:p>
          </p:txBody>
        </p:sp>
      </p:grpSp>
      <p:grpSp>
        <p:nvGrpSpPr>
          <p:cNvPr id="3" name="Group 12"/>
          <p:cNvGrpSpPr/>
          <p:nvPr/>
        </p:nvGrpSpPr>
        <p:grpSpPr>
          <a:xfrm>
            <a:off x="3886200" y="2619226"/>
            <a:ext cx="533400" cy="707886"/>
            <a:chOff x="1371600" y="3661918"/>
            <a:chExt cx="533400" cy="707886"/>
          </a:xfrm>
        </p:grpSpPr>
        <p:sp>
          <p:nvSpPr>
            <p:cNvPr id="14" name="Oval 13"/>
            <p:cNvSpPr/>
            <p:nvPr/>
          </p:nvSpPr>
          <p:spPr>
            <a:xfrm>
              <a:off x="1371600" y="37338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99310" y="3661918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40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886200" y="215842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</a:t>
            </a:r>
            <a:r>
              <a:rPr lang="en-US" sz="3200" baseline="-25000" dirty="0" smtClean="0"/>
              <a:t>3</a:t>
            </a:r>
          </a:p>
        </p:txBody>
      </p:sp>
      <p:cxnSp>
        <p:nvCxnSpPr>
          <p:cNvPr id="18" name="Shape 17"/>
          <p:cNvCxnSpPr/>
          <p:nvPr/>
        </p:nvCxnSpPr>
        <p:spPr>
          <a:xfrm>
            <a:off x="1156855" y="2946902"/>
            <a:ext cx="1094511" cy="1588"/>
          </a:xfrm>
          <a:prstGeom prst="curvedConnector3">
            <a:avLst>
              <a:gd name="adj1" fmla="val 50000"/>
            </a:avLst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71600" y="2590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a</a:t>
            </a:r>
            <a:endParaRPr lang="en-US" sz="2400" dirty="0">
              <a:solidFill>
                <a:srgbClr val="C00000"/>
              </a:solidFill>
            </a:endParaRPr>
          </a:p>
        </p:txBody>
      </p:sp>
      <p:grpSp>
        <p:nvGrpSpPr>
          <p:cNvPr id="5" name="Group 22"/>
          <p:cNvGrpSpPr/>
          <p:nvPr/>
        </p:nvGrpSpPr>
        <p:grpSpPr>
          <a:xfrm>
            <a:off x="2237511" y="2619226"/>
            <a:ext cx="533400" cy="707886"/>
            <a:chOff x="1371600" y="3661918"/>
            <a:chExt cx="533400" cy="707886"/>
          </a:xfrm>
        </p:grpSpPr>
        <p:sp>
          <p:nvSpPr>
            <p:cNvPr id="24" name="Oval 23"/>
            <p:cNvSpPr/>
            <p:nvPr/>
          </p:nvSpPr>
          <p:spPr>
            <a:xfrm>
              <a:off x="1371600" y="37338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99310" y="3661918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40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286000" y="22098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</a:t>
            </a:r>
            <a:r>
              <a:rPr lang="en-US" sz="3200" baseline="-25000" dirty="0" smtClean="0"/>
              <a:t>2</a:t>
            </a:r>
            <a:endParaRPr lang="en-US" sz="3200" dirty="0"/>
          </a:p>
        </p:txBody>
      </p:sp>
      <p:cxnSp>
        <p:nvCxnSpPr>
          <p:cNvPr id="34" name="Shape 17"/>
          <p:cNvCxnSpPr/>
          <p:nvPr/>
        </p:nvCxnSpPr>
        <p:spPr>
          <a:xfrm>
            <a:off x="2791689" y="2946902"/>
            <a:ext cx="1094511" cy="1588"/>
          </a:xfrm>
          <a:prstGeom prst="curvedConnector3">
            <a:avLst>
              <a:gd name="adj1" fmla="val 50000"/>
            </a:avLst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06434" y="2590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a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36" name="Shape 17"/>
          <p:cNvCxnSpPr/>
          <p:nvPr/>
        </p:nvCxnSpPr>
        <p:spPr>
          <a:xfrm>
            <a:off x="4371110" y="2973169"/>
            <a:ext cx="1219200" cy="1588"/>
          </a:xfrm>
          <a:prstGeom prst="curvedConnector3">
            <a:avLst>
              <a:gd name="adj1" fmla="val 50000"/>
            </a:avLst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82834" y="2514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</a:t>
            </a:r>
            <a:endParaRPr lang="en-US" sz="2400" dirty="0">
              <a:solidFill>
                <a:srgbClr val="C00000"/>
              </a:solidFill>
            </a:endParaRPr>
          </a:p>
        </p:txBody>
      </p:sp>
      <p:grpSp>
        <p:nvGrpSpPr>
          <p:cNvPr id="6" name="Group 37"/>
          <p:cNvGrpSpPr/>
          <p:nvPr/>
        </p:nvGrpSpPr>
        <p:grpSpPr>
          <a:xfrm>
            <a:off x="5562600" y="2619226"/>
            <a:ext cx="533400" cy="707886"/>
            <a:chOff x="1371600" y="3661918"/>
            <a:chExt cx="533400" cy="707886"/>
          </a:xfrm>
        </p:grpSpPr>
        <p:sp>
          <p:nvSpPr>
            <p:cNvPr id="39" name="Oval 38"/>
            <p:cNvSpPr/>
            <p:nvPr/>
          </p:nvSpPr>
          <p:spPr>
            <a:xfrm>
              <a:off x="1371600" y="37338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99310" y="3661918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+</a:t>
              </a:r>
              <a:endParaRPr lang="en-US" sz="40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562600" y="2158425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</a:t>
            </a:r>
            <a:r>
              <a:rPr lang="en-US" sz="3200" baseline="-25000" dirty="0" smtClean="0"/>
              <a:t>4</a:t>
            </a:r>
          </a:p>
        </p:txBody>
      </p:sp>
      <p:grpSp>
        <p:nvGrpSpPr>
          <p:cNvPr id="10" name="Group 43"/>
          <p:cNvGrpSpPr/>
          <p:nvPr/>
        </p:nvGrpSpPr>
        <p:grpSpPr>
          <a:xfrm>
            <a:off x="2971800" y="4549051"/>
            <a:ext cx="533400" cy="707886"/>
            <a:chOff x="1371600" y="3661918"/>
            <a:chExt cx="533400" cy="707886"/>
          </a:xfrm>
        </p:grpSpPr>
        <p:sp>
          <p:nvSpPr>
            <p:cNvPr id="45" name="Oval 44"/>
            <p:cNvSpPr/>
            <p:nvPr/>
          </p:nvSpPr>
          <p:spPr>
            <a:xfrm>
              <a:off x="1371600" y="37338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399310" y="3661918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4000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609110" y="478523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</a:t>
            </a:r>
            <a:r>
              <a:rPr lang="en-US" sz="3200" baseline="-25000" dirty="0" smtClean="0"/>
              <a:t>5</a:t>
            </a:r>
            <a:endParaRPr lang="en-US" sz="3200" dirty="0"/>
          </a:p>
        </p:txBody>
      </p:sp>
      <p:cxnSp>
        <p:nvCxnSpPr>
          <p:cNvPr id="48" name="Shape 17"/>
          <p:cNvCxnSpPr/>
          <p:nvPr/>
        </p:nvCxnSpPr>
        <p:spPr>
          <a:xfrm rot="16200000" flipH="1">
            <a:off x="1134376" y="3037860"/>
            <a:ext cx="1631302" cy="2071255"/>
          </a:xfrm>
          <a:prstGeom prst="curvedConnector2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524000" y="4038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58" name="Shape 17"/>
          <p:cNvCxnSpPr/>
          <p:nvPr/>
        </p:nvCxnSpPr>
        <p:spPr>
          <a:xfrm rot="16200000" flipH="1">
            <a:off x="1943099" y="3695699"/>
            <a:ext cx="1600200" cy="609601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hape 17"/>
          <p:cNvCxnSpPr/>
          <p:nvPr/>
        </p:nvCxnSpPr>
        <p:spPr>
          <a:xfrm rot="5400000">
            <a:off x="2933699" y="3543301"/>
            <a:ext cx="1447802" cy="7620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17"/>
          <p:cNvCxnSpPr/>
          <p:nvPr/>
        </p:nvCxnSpPr>
        <p:spPr>
          <a:xfrm rot="10800000" flipV="1">
            <a:off x="3456710" y="3124200"/>
            <a:ext cx="2182090" cy="1778794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362200" y="3733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429000" y="35814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a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48200" y="37338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a,b</a:t>
            </a:r>
            <a:endParaRPr lang="en-US" sz="2400" dirty="0">
              <a:solidFill>
                <a:srgbClr val="C00000"/>
              </a:solidFill>
            </a:endParaRPr>
          </a:p>
        </p:txBody>
      </p:sp>
      <p:graphicFrame>
        <p:nvGraphicFramePr>
          <p:cNvPr id="78" name="Table 77"/>
          <p:cNvGraphicFramePr>
            <a:graphicFrameLocks noGrp="1"/>
          </p:cNvGraphicFramePr>
          <p:nvPr/>
        </p:nvGraphicFramePr>
        <p:xfrm>
          <a:off x="6172200" y="3200400"/>
          <a:ext cx="2514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838200"/>
              </a:tblGrid>
              <a:tr h="56388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/>
                </a:tc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</a:t>
                      </a:r>
                      <a:r>
                        <a:rPr lang="en-US" sz="3200" baseline="-250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S</a:t>
                      </a:r>
                      <a:r>
                        <a:rPr lang="en-US" sz="3200" baseline="-25000" dirty="0" smtClean="0"/>
                        <a:t>2</a:t>
                      </a:r>
                      <a:endParaRPr 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S</a:t>
                      </a:r>
                      <a:r>
                        <a:rPr lang="en-US" sz="3200" baseline="-25000" dirty="0" smtClean="0"/>
                        <a:t>5</a:t>
                      </a:r>
                      <a:endParaRPr lang="en-US" sz="3200" dirty="0" smtClean="0"/>
                    </a:p>
                  </a:txBody>
                  <a:tcPr/>
                </a:tc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</a:t>
                      </a:r>
                      <a:r>
                        <a:rPr lang="en-US" sz="3200" baseline="-25000" dirty="0" smtClean="0"/>
                        <a:t>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S</a:t>
                      </a:r>
                      <a:r>
                        <a:rPr lang="en-US" sz="3200" baseline="-25000" dirty="0" smtClean="0"/>
                        <a:t>3</a:t>
                      </a:r>
                      <a:endParaRPr 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S</a:t>
                      </a:r>
                      <a:r>
                        <a:rPr lang="en-US" sz="3200" baseline="-25000" dirty="0" smtClean="0"/>
                        <a:t>5</a:t>
                      </a:r>
                      <a:endParaRPr lang="en-US" sz="3200" dirty="0" smtClean="0"/>
                    </a:p>
                  </a:txBody>
                  <a:tcPr/>
                </a:tc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</a:t>
                      </a:r>
                      <a:r>
                        <a:rPr lang="en-US" sz="3200" baseline="-25000" dirty="0" smtClean="0"/>
                        <a:t>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S</a:t>
                      </a:r>
                      <a:r>
                        <a:rPr lang="en-US" sz="3200" baseline="-25000" dirty="0" smtClean="0"/>
                        <a:t>5</a:t>
                      </a:r>
                      <a:endParaRPr 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S</a:t>
                      </a:r>
                      <a:r>
                        <a:rPr lang="en-US" sz="3200" baseline="-25000" dirty="0" smtClean="0"/>
                        <a:t>4</a:t>
                      </a:r>
                      <a:endParaRPr lang="en-US" sz="3200" dirty="0" smtClean="0"/>
                    </a:p>
                  </a:txBody>
                  <a:tcPr/>
                </a:tc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</a:t>
                      </a:r>
                      <a:r>
                        <a:rPr lang="en-US" sz="3200" baseline="-25000" dirty="0" smtClean="0"/>
                        <a:t>4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S</a:t>
                      </a:r>
                      <a:r>
                        <a:rPr lang="en-US" sz="3200" baseline="-25000" dirty="0" smtClean="0"/>
                        <a:t>5</a:t>
                      </a:r>
                      <a:endParaRPr 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S</a:t>
                      </a:r>
                      <a:r>
                        <a:rPr lang="en-US" sz="3200" baseline="-25000" dirty="0" smtClean="0"/>
                        <a:t>5</a:t>
                      </a:r>
                      <a:endParaRPr lang="en-US" sz="3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9" name="Slide Number Placeholder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895600" y="5487988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</a:rPr>
              <a:t>a,b</a:t>
            </a:r>
            <a:endParaRPr lang="en-US" sz="2800" dirty="0">
              <a:solidFill>
                <a:srgbClr val="C00000"/>
              </a:solidFill>
            </a:endParaRPr>
          </a:p>
        </p:txBody>
      </p:sp>
      <p:cxnSp>
        <p:nvCxnSpPr>
          <p:cNvPr id="43" name="Shape 17"/>
          <p:cNvCxnSpPr/>
          <p:nvPr/>
        </p:nvCxnSpPr>
        <p:spPr>
          <a:xfrm flipH="1">
            <a:off x="2971800" y="5105400"/>
            <a:ext cx="457200" cy="1588"/>
          </a:xfrm>
          <a:prstGeom prst="curvedConnector5">
            <a:avLst>
              <a:gd name="adj1" fmla="val -50000"/>
              <a:gd name="adj2" fmla="val 53260596"/>
              <a:gd name="adj3" fmla="val 150000"/>
            </a:avLst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9" grpId="0"/>
      <p:bldP spid="26" grpId="0"/>
      <p:bldP spid="35" grpId="0"/>
      <p:bldP spid="37" grpId="0"/>
      <p:bldP spid="41" grpId="0"/>
      <p:bldP spid="47" grpId="0"/>
      <p:bldP spid="49" grpId="0"/>
      <p:bldP spid="75" grpId="0"/>
      <p:bldP spid="76" grpId="0"/>
      <p:bldP spid="77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Finite Automata 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9530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solidFill>
                  <a:srgbClr val="000000"/>
                </a:solidFill>
              </a:rPr>
              <a:t>Simplest Model of Computation (Small Computer/Controller)</a:t>
            </a:r>
          </a:p>
          <a:p>
            <a:pPr algn="just"/>
            <a:r>
              <a:rPr lang="en-US" sz="2800" dirty="0" smtClean="0">
                <a:solidFill>
                  <a:srgbClr val="000000"/>
                </a:solidFill>
              </a:rPr>
              <a:t>It started as a simple automatic device with no memory. We still need it to study how to model a device and model its capability.</a:t>
            </a:r>
          </a:p>
          <a:p>
            <a:pPr algn="just"/>
            <a:r>
              <a:rPr lang="en-US" sz="2800" dirty="0" smtClean="0">
                <a:solidFill>
                  <a:srgbClr val="000000"/>
                </a:solidFill>
              </a:rPr>
              <a:t>Its goal is to act as a recognizer for specific a language/pattern.</a:t>
            </a:r>
          </a:p>
          <a:p>
            <a:pPr algn="just"/>
            <a:r>
              <a:rPr lang="en-US" sz="2800" dirty="0" smtClean="0">
                <a:solidFill>
                  <a:srgbClr val="000000"/>
                </a:solidFill>
              </a:rPr>
              <a:t>Any problem can be presented in form of a decidable problem that can be answered by </a:t>
            </a:r>
            <a:r>
              <a:rPr lang="en-US" sz="2800" b="1" dirty="0" smtClean="0">
                <a:solidFill>
                  <a:srgbClr val="FF0000"/>
                </a:solidFill>
              </a:rPr>
              <a:t>Yes/No</a:t>
            </a:r>
            <a:r>
              <a:rPr lang="en-US" sz="2800" dirty="0" smtClean="0">
                <a:solidFill>
                  <a:srgbClr val="000000"/>
                </a:solidFill>
              </a:rPr>
              <a:t>. </a:t>
            </a:r>
          </a:p>
          <a:p>
            <a:pPr algn="just"/>
            <a:r>
              <a:rPr lang="en-US" sz="2800" dirty="0" smtClean="0">
                <a:solidFill>
                  <a:srgbClr val="000000"/>
                </a:solidFill>
              </a:rPr>
              <a:t>A problem can be concatenated to one of its possible solutions as a string that matches a pattern.</a:t>
            </a:r>
          </a:p>
          <a:p>
            <a:pPr algn="just"/>
            <a:r>
              <a:rPr lang="en-US" sz="2800" dirty="0" smtClean="0">
                <a:solidFill>
                  <a:srgbClr val="000000"/>
                </a:solidFill>
              </a:rPr>
              <a:t>Hence FA can solve finite and small problems.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Example: Constructing FA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655320"/>
          </a:xfrm>
        </p:spPr>
        <p:txBody>
          <a:bodyPr/>
          <a:lstStyle/>
          <a:p>
            <a:r>
              <a:rPr lang="en-US" dirty="0" smtClean="0"/>
              <a:t>Build an FA that accepts only </a:t>
            </a:r>
            <a:r>
              <a:rPr lang="en-US" dirty="0" err="1" smtClean="0"/>
              <a:t>aab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21336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</a:t>
            </a:r>
            <a:r>
              <a:rPr lang="en-US" sz="3200" baseline="-25000" dirty="0" smtClean="0"/>
              <a:t>1</a:t>
            </a:r>
            <a:endParaRPr lang="en-US" sz="3200" dirty="0"/>
          </a:p>
        </p:txBody>
      </p:sp>
      <p:grpSp>
        <p:nvGrpSpPr>
          <p:cNvPr id="2" name="Group 9"/>
          <p:cNvGrpSpPr/>
          <p:nvPr/>
        </p:nvGrpSpPr>
        <p:grpSpPr>
          <a:xfrm>
            <a:off x="609600" y="2563806"/>
            <a:ext cx="547255" cy="707886"/>
            <a:chOff x="1371600" y="3593949"/>
            <a:chExt cx="547255" cy="707886"/>
          </a:xfrm>
        </p:grpSpPr>
        <p:sp>
          <p:nvSpPr>
            <p:cNvPr id="11" name="Oval 10"/>
            <p:cNvSpPr/>
            <p:nvPr/>
          </p:nvSpPr>
          <p:spPr>
            <a:xfrm>
              <a:off x="1371600" y="37338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61655" y="3593949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-</a:t>
              </a:r>
              <a:endParaRPr lang="en-US" sz="4000" dirty="0"/>
            </a:p>
          </p:txBody>
        </p:sp>
      </p:grpSp>
      <p:grpSp>
        <p:nvGrpSpPr>
          <p:cNvPr id="3" name="Group 12"/>
          <p:cNvGrpSpPr/>
          <p:nvPr/>
        </p:nvGrpSpPr>
        <p:grpSpPr>
          <a:xfrm>
            <a:off x="3886200" y="2619226"/>
            <a:ext cx="533400" cy="707886"/>
            <a:chOff x="1371600" y="3661918"/>
            <a:chExt cx="533400" cy="707886"/>
          </a:xfrm>
        </p:grpSpPr>
        <p:sp>
          <p:nvSpPr>
            <p:cNvPr id="14" name="Oval 13"/>
            <p:cNvSpPr/>
            <p:nvPr/>
          </p:nvSpPr>
          <p:spPr>
            <a:xfrm>
              <a:off x="1371600" y="37338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99310" y="3661918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40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886200" y="215842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</a:t>
            </a:r>
            <a:r>
              <a:rPr lang="en-US" sz="3200" baseline="-25000" dirty="0" smtClean="0"/>
              <a:t>3</a:t>
            </a:r>
          </a:p>
        </p:txBody>
      </p:sp>
      <p:cxnSp>
        <p:nvCxnSpPr>
          <p:cNvPr id="18" name="Shape 17"/>
          <p:cNvCxnSpPr/>
          <p:nvPr/>
        </p:nvCxnSpPr>
        <p:spPr>
          <a:xfrm>
            <a:off x="1156855" y="2946902"/>
            <a:ext cx="1094511" cy="1588"/>
          </a:xfrm>
          <a:prstGeom prst="curvedConnector3">
            <a:avLst>
              <a:gd name="adj1" fmla="val 50000"/>
            </a:avLst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71600" y="2590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a</a:t>
            </a:r>
            <a:endParaRPr lang="en-US" sz="2400" dirty="0">
              <a:solidFill>
                <a:srgbClr val="C00000"/>
              </a:solidFill>
            </a:endParaRPr>
          </a:p>
        </p:txBody>
      </p:sp>
      <p:grpSp>
        <p:nvGrpSpPr>
          <p:cNvPr id="5" name="Group 22"/>
          <p:cNvGrpSpPr/>
          <p:nvPr/>
        </p:nvGrpSpPr>
        <p:grpSpPr>
          <a:xfrm>
            <a:off x="2237511" y="2619226"/>
            <a:ext cx="533400" cy="707886"/>
            <a:chOff x="1371600" y="3661918"/>
            <a:chExt cx="533400" cy="707886"/>
          </a:xfrm>
        </p:grpSpPr>
        <p:sp>
          <p:nvSpPr>
            <p:cNvPr id="24" name="Oval 23"/>
            <p:cNvSpPr/>
            <p:nvPr/>
          </p:nvSpPr>
          <p:spPr>
            <a:xfrm>
              <a:off x="1371600" y="37338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99310" y="3661918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40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286000" y="22098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</a:t>
            </a:r>
            <a:r>
              <a:rPr lang="en-US" sz="3200" baseline="-25000" dirty="0" smtClean="0"/>
              <a:t>2</a:t>
            </a:r>
            <a:endParaRPr lang="en-US" sz="3200" dirty="0"/>
          </a:p>
        </p:txBody>
      </p:sp>
      <p:cxnSp>
        <p:nvCxnSpPr>
          <p:cNvPr id="34" name="Shape 17"/>
          <p:cNvCxnSpPr/>
          <p:nvPr/>
        </p:nvCxnSpPr>
        <p:spPr>
          <a:xfrm>
            <a:off x="2791689" y="2946902"/>
            <a:ext cx="1094511" cy="1588"/>
          </a:xfrm>
          <a:prstGeom prst="curvedConnector3">
            <a:avLst>
              <a:gd name="adj1" fmla="val 50000"/>
            </a:avLst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06434" y="2590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a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36" name="Shape 17"/>
          <p:cNvCxnSpPr/>
          <p:nvPr/>
        </p:nvCxnSpPr>
        <p:spPr>
          <a:xfrm>
            <a:off x="4371110" y="2973169"/>
            <a:ext cx="1219200" cy="1588"/>
          </a:xfrm>
          <a:prstGeom prst="curvedConnector3">
            <a:avLst>
              <a:gd name="adj1" fmla="val 50000"/>
            </a:avLst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82834" y="2514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</a:t>
            </a:r>
            <a:endParaRPr lang="en-US" sz="2400" dirty="0">
              <a:solidFill>
                <a:srgbClr val="C00000"/>
              </a:solidFill>
            </a:endParaRPr>
          </a:p>
        </p:txBody>
      </p:sp>
      <p:grpSp>
        <p:nvGrpSpPr>
          <p:cNvPr id="6" name="Group 37"/>
          <p:cNvGrpSpPr/>
          <p:nvPr/>
        </p:nvGrpSpPr>
        <p:grpSpPr>
          <a:xfrm>
            <a:off x="5562600" y="2619226"/>
            <a:ext cx="533400" cy="707886"/>
            <a:chOff x="1371600" y="3661918"/>
            <a:chExt cx="533400" cy="707886"/>
          </a:xfrm>
        </p:grpSpPr>
        <p:sp>
          <p:nvSpPr>
            <p:cNvPr id="39" name="Oval 38"/>
            <p:cNvSpPr/>
            <p:nvPr/>
          </p:nvSpPr>
          <p:spPr>
            <a:xfrm>
              <a:off x="1371600" y="37338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99310" y="3661918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+</a:t>
              </a:r>
              <a:endParaRPr lang="en-US" sz="40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562600" y="2158425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</a:t>
            </a:r>
            <a:r>
              <a:rPr lang="en-US" sz="3200" baseline="-25000" dirty="0" smtClean="0"/>
              <a:t>4</a:t>
            </a:r>
          </a:p>
        </p:txBody>
      </p:sp>
      <p:graphicFrame>
        <p:nvGraphicFramePr>
          <p:cNvPr id="78" name="Table 77"/>
          <p:cNvGraphicFramePr>
            <a:graphicFrameLocks noGrp="1"/>
          </p:cNvGraphicFramePr>
          <p:nvPr/>
        </p:nvGraphicFramePr>
        <p:xfrm>
          <a:off x="6172200" y="3200400"/>
          <a:ext cx="2514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838200"/>
              </a:tblGrid>
              <a:tr h="56388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/>
                </a:tc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</a:t>
                      </a:r>
                      <a:r>
                        <a:rPr lang="en-US" sz="3200" baseline="-250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S</a:t>
                      </a:r>
                      <a:r>
                        <a:rPr lang="en-US" sz="3200" baseline="-25000" dirty="0" smtClean="0"/>
                        <a:t>2</a:t>
                      </a:r>
                      <a:endParaRPr 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?</a:t>
                      </a:r>
                    </a:p>
                  </a:txBody>
                  <a:tcPr/>
                </a:tc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</a:t>
                      </a:r>
                      <a:r>
                        <a:rPr lang="en-US" sz="3200" baseline="-25000" dirty="0" smtClean="0"/>
                        <a:t>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S</a:t>
                      </a:r>
                      <a:r>
                        <a:rPr lang="en-US" sz="3200" baseline="-25000" dirty="0" smtClean="0"/>
                        <a:t>3</a:t>
                      </a:r>
                      <a:endParaRPr 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?</a:t>
                      </a:r>
                    </a:p>
                  </a:txBody>
                  <a:tcPr/>
                </a:tc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</a:t>
                      </a:r>
                      <a:r>
                        <a:rPr lang="en-US" sz="3200" baseline="-25000" dirty="0" smtClean="0"/>
                        <a:t>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S4</a:t>
                      </a:r>
                    </a:p>
                  </a:txBody>
                  <a:tcPr/>
                </a:tc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</a:t>
                      </a:r>
                      <a:r>
                        <a:rPr lang="en-US" sz="3200" baseline="-25000" dirty="0" smtClean="0"/>
                        <a:t>4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?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9" grpId="0"/>
      <p:bldP spid="26" grpId="0"/>
      <p:bldP spid="35" grpId="0"/>
      <p:bldP spid="37" grpId="0"/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 accepting nothing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609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 with no final states</a:t>
            </a:r>
            <a:endParaRPr lang="en-US" dirty="0"/>
          </a:p>
        </p:txBody>
      </p:sp>
      <p:grpSp>
        <p:nvGrpSpPr>
          <p:cNvPr id="4" name="Group 22"/>
          <p:cNvGrpSpPr/>
          <p:nvPr/>
        </p:nvGrpSpPr>
        <p:grpSpPr>
          <a:xfrm>
            <a:off x="4648200" y="2085826"/>
            <a:ext cx="533400" cy="707886"/>
            <a:chOff x="1371600" y="3661918"/>
            <a:chExt cx="533400" cy="707886"/>
          </a:xfrm>
        </p:grpSpPr>
        <p:sp>
          <p:nvSpPr>
            <p:cNvPr id="6" name="Oval 5"/>
            <p:cNvSpPr/>
            <p:nvPr/>
          </p:nvSpPr>
          <p:spPr>
            <a:xfrm>
              <a:off x="1371600" y="37338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99310" y="3661918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4000" dirty="0"/>
            </a:p>
          </p:txBody>
        </p:sp>
      </p:grpSp>
      <p:cxnSp>
        <p:nvCxnSpPr>
          <p:cNvPr id="8" name="Shape 17"/>
          <p:cNvCxnSpPr/>
          <p:nvPr/>
        </p:nvCxnSpPr>
        <p:spPr>
          <a:xfrm flipH="1">
            <a:off x="4696689" y="2362200"/>
            <a:ext cx="457200" cy="1588"/>
          </a:xfrm>
          <a:prstGeom prst="curvedConnector5">
            <a:avLst>
              <a:gd name="adj1" fmla="val -50000"/>
              <a:gd name="adj2" fmla="val 47153478"/>
              <a:gd name="adj3" fmla="val 150000"/>
            </a:avLst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flipH="1">
            <a:off x="4800600" y="2738735"/>
            <a:ext cx="15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a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72889" y="21336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</a:t>
            </a:r>
            <a:endParaRPr lang="en-US" sz="2800" dirty="0"/>
          </a:p>
        </p:txBody>
      </p:sp>
      <p:grpSp>
        <p:nvGrpSpPr>
          <p:cNvPr id="5" name="Group 22"/>
          <p:cNvGrpSpPr/>
          <p:nvPr/>
        </p:nvGrpSpPr>
        <p:grpSpPr>
          <a:xfrm>
            <a:off x="6705600" y="2057400"/>
            <a:ext cx="533400" cy="707886"/>
            <a:chOff x="1371600" y="3661918"/>
            <a:chExt cx="533400" cy="707886"/>
          </a:xfrm>
        </p:grpSpPr>
        <p:sp>
          <p:nvSpPr>
            <p:cNvPr id="12" name="Oval 11"/>
            <p:cNvSpPr/>
            <p:nvPr/>
          </p:nvSpPr>
          <p:spPr>
            <a:xfrm>
              <a:off x="1371600" y="37338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99310" y="3661918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40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677889" y="28194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</a:rPr>
              <a:t>a,b</a:t>
            </a:r>
            <a:endParaRPr lang="en-US" sz="2800" dirty="0">
              <a:solidFill>
                <a:srgbClr val="C00000"/>
              </a:solidFill>
            </a:endParaRPr>
          </a:p>
        </p:txBody>
      </p:sp>
      <p:cxnSp>
        <p:nvCxnSpPr>
          <p:cNvPr id="15" name="Shape 17"/>
          <p:cNvCxnSpPr/>
          <p:nvPr/>
        </p:nvCxnSpPr>
        <p:spPr>
          <a:xfrm rot="5400000" flipH="1" flipV="1">
            <a:off x="5918997" y="1090687"/>
            <a:ext cx="28426" cy="2057400"/>
          </a:xfrm>
          <a:prstGeom prst="curvedConnector3">
            <a:avLst>
              <a:gd name="adj1" fmla="val 904193"/>
            </a:avLst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611089" y="1524000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</a:t>
            </a:r>
            <a:endParaRPr lang="en-US" sz="2400" dirty="0"/>
          </a:p>
        </p:txBody>
      </p:sp>
      <p:cxnSp>
        <p:nvCxnSpPr>
          <p:cNvPr id="24" name="Shape 17"/>
          <p:cNvCxnSpPr/>
          <p:nvPr/>
        </p:nvCxnSpPr>
        <p:spPr>
          <a:xfrm flipH="1">
            <a:off x="6754089" y="2436812"/>
            <a:ext cx="457200" cy="1588"/>
          </a:xfrm>
          <a:prstGeom prst="curvedConnector5">
            <a:avLst>
              <a:gd name="adj1" fmla="val -50000"/>
              <a:gd name="adj2" fmla="val 53260596"/>
              <a:gd name="adj3" fmla="val 150000"/>
            </a:avLst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381000" y="3276600"/>
            <a:ext cx="8229600" cy="114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+mj-lt"/>
              <a:buAutoNum type="arabicPeriod" startAt="2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 with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disconnected graph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Start state </a:t>
            </a:r>
            <a:r>
              <a:rPr lang="en-US" sz="2600" dirty="0" smtClean="0"/>
              <a:t>does not have a </a:t>
            </a:r>
            <a:r>
              <a:rPr lang="en-US" sz="2600" dirty="0" smtClean="0">
                <a:solidFill>
                  <a:srgbClr val="C00000"/>
                </a:solidFill>
              </a:rPr>
              <a:t>path</a:t>
            </a:r>
            <a:r>
              <a:rPr lang="en-US" sz="2600" dirty="0" smtClean="0"/>
              <a:t> to the final state.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Group 22"/>
          <p:cNvGrpSpPr/>
          <p:nvPr/>
        </p:nvGrpSpPr>
        <p:grpSpPr>
          <a:xfrm>
            <a:off x="2161311" y="4981426"/>
            <a:ext cx="533400" cy="707886"/>
            <a:chOff x="1371600" y="3661918"/>
            <a:chExt cx="533400" cy="707886"/>
          </a:xfrm>
        </p:grpSpPr>
        <p:sp>
          <p:nvSpPr>
            <p:cNvPr id="29" name="Oval 28"/>
            <p:cNvSpPr/>
            <p:nvPr/>
          </p:nvSpPr>
          <p:spPr>
            <a:xfrm>
              <a:off x="1371600" y="37338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99310" y="3661918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4000" dirty="0"/>
            </a:p>
          </p:txBody>
        </p:sp>
      </p:grpSp>
      <p:cxnSp>
        <p:nvCxnSpPr>
          <p:cNvPr id="31" name="Shape 17"/>
          <p:cNvCxnSpPr/>
          <p:nvPr/>
        </p:nvCxnSpPr>
        <p:spPr>
          <a:xfrm flipH="1">
            <a:off x="2209800" y="5257800"/>
            <a:ext cx="457200" cy="1588"/>
          </a:xfrm>
          <a:prstGeom prst="curvedConnector5">
            <a:avLst>
              <a:gd name="adj1" fmla="val -50000"/>
              <a:gd name="adj2" fmla="val 47153478"/>
              <a:gd name="adj3" fmla="val 150000"/>
            </a:avLst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flipH="1">
            <a:off x="2362200" y="5634335"/>
            <a:ext cx="15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a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6000" y="5029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</a:t>
            </a:r>
            <a:endParaRPr lang="en-US" sz="2800" dirty="0"/>
          </a:p>
        </p:txBody>
      </p:sp>
      <p:grpSp>
        <p:nvGrpSpPr>
          <p:cNvPr id="16" name="Group 22"/>
          <p:cNvGrpSpPr/>
          <p:nvPr/>
        </p:nvGrpSpPr>
        <p:grpSpPr>
          <a:xfrm>
            <a:off x="4218711" y="4953000"/>
            <a:ext cx="533400" cy="707886"/>
            <a:chOff x="1371600" y="3661918"/>
            <a:chExt cx="533400" cy="707886"/>
          </a:xfrm>
        </p:grpSpPr>
        <p:sp>
          <p:nvSpPr>
            <p:cNvPr id="35" name="Oval 34"/>
            <p:cNvSpPr/>
            <p:nvPr/>
          </p:nvSpPr>
          <p:spPr>
            <a:xfrm>
              <a:off x="1371600" y="37338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399310" y="3661918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40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191000" y="57150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</a:rPr>
              <a:t>a,b</a:t>
            </a:r>
            <a:endParaRPr lang="en-US" sz="2800" dirty="0">
              <a:solidFill>
                <a:srgbClr val="C00000"/>
              </a:solidFill>
            </a:endParaRPr>
          </a:p>
        </p:txBody>
      </p:sp>
      <p:cxnSp>
        <p:nvCxnSpPr>
          <p:cNvPr id="38" name="Shape 17"/>
          <p:cNvCxnSpPr/>
          <p:nvPr/>
        </p:nvCxnSpPr>
        <p:spPr>
          <a:xfrm rot="5400000" flipH="1" flipV="1">
            <a:off x="3432108" y="3986287"/>
            <a:ext cx="28426" cy="2057400"/>
          </a:xfrm>
          <a:prstGeom prst="curvedConnector3">
            <a:avLst>
              <a:gd name="adj1" fmla="val 904193"/>
            </a:avLst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124200" y="4419600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</a:t>
            </a:r>
            <a:endParaRPr lang="en-US" sz="2400" dirty="0"/>
          </a:p>
        </p:txBody>
      </p:sp>
      <p:cxnSp>
        <p:nvCxnSpPr>
          <p:cNvPr id="40" name="Shape 17"/>
          <p:cNvCxnSpPr/>
          <p:nvPr/>
        </p:nvCxnSpPr>
        <p:spPr>
          <a:xfrm flipH="1">
            <a:off x="4267200" y="5332412"/>
            <a:ext cx="457200" cy="1588"/>
          </a:xfrm>
          <a:prstGeom prst="curvedConnector5">
            <a:avLst>
              <a:gd name="adj1" fmla="val -50000"/>
              <a:gd name="adj2" fmla="val 53260596"/>
              <a:gd name="adj3" fmla="val 150000"/>
            </a:avLst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22"/>
          <p:cNvGrpSpPr/>
          <p:nvPr/>
        </p:nvGrpSpPr>
        <p:grpSpPr>
          <a:xfrm>
            <a:off x="5867400" y="4778514"/>
            <a:ext cx="533400" cy="707886"/>
            <a:chOff x="1371600" y="3661918"/>
            <a:chExt cx="533400" cy="707886"/>
          </a:xfrm>
        </p:grpSpPr>
        <p:sp>
          <p:nvSpPr>
            <p:cNvPr id="42" name="Oval 41"/>
            <p:cNvSpPr/>
            <p:nvPr/>
          </p:nvSpPr>
          <p:spPr>
            <a:xfrm>
              <a:off x="1371600" y="37338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99310" y="3661918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+</a:t>
              </a:r>
              <a:endParaRPr lang="en-US" sz="4000" dirty="0"/>
            </a:p>
          </p:txBody>
        </p:sp>
      </p:grpSp>
      <p:cxnSp>
        <p:nvCxnSpPr>
          <p:cNvPr id="44" name="Shape 17"/>
          <p:cNvCxnSpPr/>
          <p:nvPr/>
        </p:nvCxnSpPr>
        <p:spPr>
          <a:xfrm flipH="1">
            <a:off x="5915889" y="5157926"/>
            <a:ext cx="457200" cy="1588"/>
          </a:xfrm>
          <a:prstGeom prst="curvedConnector5">
            <a:avLst>
              <a:gd name="adj1" fmla="val -50000"/>
              <a:gd name="adj2" fmla="val 53260596"/>
              <a:gd name="adj3" fmla="val 150000"/>
            </a:avLst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019800" y="5562600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</a:t>
            </a:r>
            <a:endParaRPr lang="en-US" sz="2400" dirty="0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  <p:bldP spid="23" grpId="0"/>
      <p:bldP spid="27" grpId="0"/>
      <p:bldP spid="32" grpId="0"/>
      <p:bldP spid="33" grpId="0"/>
      <p:bldP spid="37" grpId="0"/>
      <p:bldP spid="39" grpId="0"/>
      <p:bldP spid="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smtClean="0"/>
              <a:t>Example: Constructing 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a+b</a:t>
            </a:r>
            <a:r>
              <a:rPr lang="en-US" dirty="0" smtClean="0"/>
              <a:t>)*</a:t>
            </a:r>
            <a:endParaRPr lang="en-US" dirty="0"/>
          </a:p>
        </p:txBody>
      </p:sp>
      <p:grpSp>
        <p:nvGrpSpPr>
          <p:cNvPr id="5" name="Group 22"/>
          <p:cNvGrpSpPr/>
          <p:nvPr/>
        </p:nvGrpSpPr>
        <p:grpSpPr>
          <a:xfrm>
            <a:off x="2237511" y="2619226"/>
            <a:ext cx="533400" cy="707886"/>
            <a:chOff x="1371600" y="3661918"/>
            <a:chExt cx="533400" cy="707886"/>
          </a:xfrm>
        </p:grpSpPr>
        <p:sp>
          <p:nvSpPr>
            <p:cNvPr id="6" name="Oval 5"/>
            <p:cNvSpPr/>
            <p:nvPr/>
          </p:nvSpPr>
          <p:spPr>
            <a:xfrm>
              <a:off x="1371600" y="37338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99310" y="3661918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4000" dirty="0"/>
            </a:p>
          </p:txBody>
        </p:sp>
      </p:grpSp>
      <p:cxnSp>
        <p:nvCxnSpPr>
          <p:cNvPr id="8" name="Shape 17"/>
          <p:cNvCxnSpPr>
            <a:stCxn id="7" idx="3"/>
            <a:endCxn id="7" idx="1"/>
          </p:cNvCxnSpPr>
          <p:nvPr/>
        </p:nvCxnSpPr>
        <p:spPr>
          <a:xfrm flipH="1">
            <a:off x="2265221" y="2973169"/>
            <a:ext cx="457200" cy="1588"/>
          </a:xfrm>
          <a:prstGeom prst="curvedConnector5">
            <a:avLst>
              <a:gd name="adj1" fmla="val -50000"/>
              <a:gd name="adj2" fmla="val 81179119"/>
              <a:gd name="adj3" fmla="val 150000"/>
            </a:avLst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09800" y="3657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a, b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6000" y="26670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±</a:t>
            </a:r>
            <a:endParaRPr lang="en-US" sz="280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smtClean="0"/>
              <a:t>Example: Constructing 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990600"/>
          </a:xfrm>
        </p:spPr>
        <p:txBody>
          <a:bodyPr/>
          <a:lstStyle/>
          <a:p>
            <a:r>
              <a:rPr lang="en-US" dirty="0" smtClean="0"/>
              <a:t>All words with even count of letters.</a:t>
            </a:r>
          </a:p>
          <a:p>
            <a:pPr lvl="1">
              <a:buNone/>
            </a:pPr>
            <a:r>
              <a:rPr lang="en-US" dirty="0" smtClean="0"/>
              <a:t>((</a:t>
            </a:r>
            <a:r>
              <a:rPr lang="en-US" dirty="0" err="1" smtClean="0"/>
              <a:t>a+b</a:t>
            </a:r>
            <a:r>
              <a:rPr lang="en-US" dirty="0" smtClean="0"/>
              <a:t>)(</a:t>
            </a:r>
            <a:r>
              <a:rPr lang="en-US" dirty="0" err="1" smtClean="0"/>
              <a:t>a+b</a:t>
            </a:r>
            <a:r>
              <a:rPr lang="en-US" dirty="0" smtClean="0"/>
              <a:t>))*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524000" y="3124994"/>
            <a:ext cx="838200" cy="762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1±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029200" y="3124994"/>
            <a:ext cx="838200" cy="762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2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16200000" flipV="1">
            <a:off x="3733006" y="1372394"/>
            <a:ext cx="1588" cy="3505200"/>
          </a:xfrm>
          <a:prstGeom prst="curvedConnector3">
            <a:avLst>
              <a:gd name="adj1" fmla="val 22247551"/>
            </a:avLst>
          </a:prstGeom>
          <a:ln w="38100">
            <a:headEnd type="stealth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37706" y="2362994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a, b</a:t>
            </a:r>
            <a:endParaRPr lang="en-US" sz="2800" dirty="0"/>
          </a:p>
        </p:txBody>
      </p:sp>
      <p:cxnSp>
        <p:nvCxnSpPr>
          <p:cNvPr id="36" name="Curved Connector 35"/>
          <p:cNvCxnSpPr/>
          <p:nvPr/>
        </p:nvCxnSpPr>
        <p:spPr>
          <a:xfrm rot="16200000" flipV="1">
            <a:off x="3656806" y="2135188"/>
            <a:ext cx="1588" cy="3505200"/>
          </a:xfrm>
          <a:prstGeom prst="curvedConnector3">
            <a:avLst>
              <a:gd name="adj1" fmla="val -18757751"/>
            </a:avLst>
          </a:prstGeom>
          <a:ln w="381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00400" y="3744774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a, b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Constructing 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91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words that start with “a”</a:t>
            </a:r>
          </a:p>
          <a:p>
            <a:pPr lvl="1">
              <a:buNone/>
            </a:pPr>
            <a:r>
              <a:rPr lang="en-US" dirty="0" smtClean="0"/>
              <a:t>a(</a:t>
            </a:r>
            <a:r>
              <a:rPr lang="en-US" dirty="0" err="1" smtClean="0"/>
              <a:t>a+b</a:t>
            </a:r>
            <a:r>
              <a:rPr lang="en-US" dirty="0" smtClean="0"/>
              <a:t>)*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76800" y="3429000"/>
            <a:ext cx="838200" cy="762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1-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629400" y="2895600"/>
            <a:ext cx="838200" cy="762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2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8" name="Curved Connector 7"/>
          <p:cNvCxnSpPr>
            <a:stCxn id="7" idx="0"/>
            <a:endCxn id="6" idx="0"/>
          </p:cNvCxnSpPr>
          <p:nvPr/>
        </p:nvCxnSpPr>
        <p:spPr>
          <a:xfrm rot="16200000" flipH="1" flipV="1">
            <a:off x="5905500" y="2286000"/>
            <a:ext cx="533400" cy="1752600"/>
          </a:xfrm>
          <a:prstGeom prst="curvedConnector3">
            <a:avLst>
              <a:gd name="adj1" fmla="val -42857"/>
            </a:avLst>
          </a:prstGeom>
          <a:ln w="38100">
            <a:headEnd type="stealth" w="lg" len="lg"/>
            <a:tailEnd type="none" w="sm" len="sm"/>
          </a:ln>
          <a:effectLst>
            <a:outerShdw blurRad="139700" sx="117000" sy="117000" algn="ctr" rotWithShape="0">
              <a:schemeClr val="bg2">
                <a:lumMod val="50000"/>
                <a:alpha val="88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62600" y="22860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cxnSp>
        <p:nvCxnSpPr>
          <p:cNvPr id="10" name="Curved Connector 9"/>
          <p:cNvCxnSpPr>
            <a:stCxn id="16" idx="2"/>
            <a:endCxn id="6" idx="4"/>
          </p:cNvCxnSpPr>
          <p:nvPr/>
        </p:nvCxnSpPr>
        <p:spPr>
          <a:xfrm rot="10800000">
            <a:off x="5295900" y="4191000"/>
            <a:ext cx="1333500" cy="685800"/>
          </a:xfrm>
          <a:prstGeom prst="curvedConnector2">
            <a:avLst/>
          </a:prstGeom>
          <a:ln w="38100">
            <a:headEnd type="stealth" w="lg" len="lg"/>
            <a:tailEnd type="none" w="lg" len="lg"/>
          </a:ln>
          <a:effectLst>
            <a:outerShdw blurRad="139700" sx="117000" sy="117000" algn="ctr" rotWithShape="0">
              <a:schemeClr val="bg2">
                <a:lumMod val="50000"/>
                <a:alpha val="88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86400" y="45720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6629400" y="4495800"/>
            <a:ext cx="990600" cy="762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3 +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35" name="Shape 34"/>
          <p:cNvCxnSpPr/>
          <p:nvPr/>
        </p:nvCxnSpPr>
        <p:spPr>
          <a:xfrm rot="16200000" flipH="1">
            <a:off x="7122786" y="4840615"/>
            <a:ext cx="538816" cy="1588"/>
          </a:xfrm>
          <a:prstGeom prst="curvedConnector5">
            <a:avLst>
              <a:gd name="adj1" fmla="val -42426"/>
              <a:gd name="adj2" fmla="val 59448866"/>
              <a:gd name="adj3" fmla="val 142426"/>
            </a:avLst>
          </a:prstGeom>
          <a:ln w="38100">
            <a:tailEnd type="stealth" w="lg" len="lg"/>
          </a:ln>
          <a:effectLst>
            <a:outerShdw blurRad="139700" sx="117000" sy="117000" algn="ctr" rotWithShape="0">
              <a:schemeClr val="bg2">
                <a:lumMod val="50000"/>
                <a:alpha val="88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305800" y="47244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a,b</a:t>
            </a:r>
            <a:endParaRPr lang="en-US" sz="2800" dirty="0"/>
          </a:p>
        </p:txBody>
      </p:sp>
      <p:sp>
        <p:nvSpPr>
          <p:cNvPr id="39" name="Oval 38"/>
          <p:cNvSpPr/>
          <p:nvPr/>
        </p:nvSpPr>
        <p:spPr>
          <a:xfrm>
            <a:off x="304800" y="3505200"/>
            <a:ext cx="838200" cy="762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1-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057400" y="2971800"/>
            <a:ext cx="838200" cy="762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2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19200" y="305818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cxnSp>
        <p:nvCxnSpPr>
          <p:cNvPr id="43" name="Curved Connector 9"/>
          <p:cNvCxnSpPr>
            <a:stCxn id="45" idx="2"/>
          </p:cNvCxnSpPr>
          <p:nvPr/>
        </p:nvCxnSpPr>
        <p:spPr>
          <a:xfrm rot="10800000">
            <a:off x="723900" y="4267200"/>
            <a:ext cx="1333500" cy="685800"/>
          </a:xfrm>
          <a:prstGeom prst="curvedConnector2">
            <a:avLst/>
          </a:prstGeom>
          <a:ln w="38100">
            <a:headEnd type="stealth" w="lg" len="lg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14400" y="46482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45" name="Oval 44"/>
          <p:cNvSpPr/>
          <p:nvPr/>
        </p:nvSpPr>
        <p:spPr>
          <a:xfrm>
            <a:off x="2057400" y="4572000"/>
            <a:ext cx="990600" cy="762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3 +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46" name="Shape 45"/>
          <p:cNvCxnSpPr>
            <a:stCxn id="40" idx="7"/>
            <a:endCxn id="40" idx="5"/>
          </p:cNvCxnSpPr>
          <p:nvPr/>
        </p:nvCxnSpPr>
        <p:spPr>
          <a:xfrm rot="16200000" flipH="1">
            <a:off x="2503440" y="3352800"/>
            <a:ext cx="538816" cy="1588"/>
          </a:xfrm>
          <a:prstGeom prst="curvedConnector5">
            <a:avLst>
              <a:gd name="adj1" fmla="val -42426"/>
              <a:gd name="adj2" fmla="val 59448866"/>
              <a:gd name="adj3" fmla="val 142426"/>
            </a:avLst>
          </a:prstGeom>
          <a:ln w="38100"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29000" y="24384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a,b</a:t>
            </a:r>
            <a:endParaRPr lang="en-US" sz="2800" dirty="0"/>
          </a:p>
        </p:txBody>
      </p:sp>
      <p:cxnSp>
        <p:nvCxnSpPr>
          <p:cNvPr id="48" name="Shape 47"/>
          <p:cNvCxnSpPr/>
          <p:nvPr/>
        </p:nvCxnSpPr>
        <p:spPr>
          <a:xfrm rot="16200000" flipH="1">
            <a:off x="2550786" y="4916815"/>
            <a:ext cx="538816" cy="1588"/>
          </a:xfrm>
          <a:prstGeom prst="curvedConnector5">
            <a:avLst>
              <a:gd name="adj1" fmla="val -42426"/>
              <a:gd name="adj2" fmla="val 59448866"/>
              <a:gd name="adj3" fmla="val 142426"/>
            </a:avLst>
          </a:prstGeom>
          <a:ln w="38100"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33800" y="48006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a,b</a:t>
            </a:r>
            <a:endParaRPr 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5029200" y="5486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Does not accept all inputs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39" idx="7"/>
            <a:endCxn id="40" idx="2"/>
          </p:cNvCxnSpPr>
          <p:nvPr/>
        </p:nvCxnSpPr>
        <p:spPr>
          <a:xfrm rot="5400000" flipH="1" flipV="1">
            <a:off x="1406828" y="2966220"/>
            <a:ext cx="263992" cy="1037152"/>
          </a:xfrm>
          <a:prstGeom prst="straightConnector1">
            <a:avLst/>
          </a:prstGeom>
          <a:ln w="38100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Constructing 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91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words that start with “a”</a:t>
            </a:r>
          </a:p>
          <a:p>
            <a:pPr lvl="1">
              <a:buNone/>
            </a:pPr>
            <a:r>
              <a:rPr lang="en-US" dirty="0" smtClean="0"/>
              <a:t>a(</a:t>
            </a:r>
            <a:r>
              <a:rPr lang="en-US" dirty="0" err="1" smtClean="0"/>
              <a:t>a+b</a:t>
            </a:r>
            <a:r>
              <a:rPr lang="en-US" dirty="0" smtClean="0"/>
              <a:t>)*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62000" y="3048000"/>
            <a:ext cx="838200" cy="762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1-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29000" y="2514600"/>
            <a:ext cx="838200" cy="762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2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81200" y="25146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cxnSp>
        <p:nvCxnSpPr>
          <p:cNvPr id="43" name="Curved Connector 9"/>
          <p:cNvCxnSpPr>
            <a:stCxn id="45" idx="2"/>
            <a:endCxn id="39" idx="4"/>
          </p:cNvCxnSpPr>
          <p:nvPr/>
        </p:nvCxnSpPr>
        <p:spPr>
          <a:xfrm rot="10800000">
            <a:off x="1181100" y="3810000"/>
            <a:ext cx="2247900" cy="685800"/>
          </a:xfrm>
          <a:prstGeom prst="curvedConnector2">
            <a:avLst/>
          </a:prstGeom>
          <a:ln w="38100">
            <a:solidFill>
              <a:schemeClr val="bg2">
                <a:lumMod val="25000"/>
              </a:schemeClr>
            </a:solidFill>
            <a:headEnd type="stealth" w="lg" len="lg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09800" y="3962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45" name="Oval 44"/>
          <p:cNvSpPr/>
          <p:nvPr/>
        </p:nvSpPr>
        <p:spPr>
          <a:xfrm>
            <a:off x="3429000" y="4114800"/>
            <a:ext cx="990600" cy="7620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3 +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46" name="Shape 45"/>
          <p:cNvCxnSpPr>
            <a:stCxn id="40" idx="7"/>
            <a:endCxn id="40" idx="5"/>
          </p:cNvCxnSpPr>
          <p:nvPr/>
        </p:nvCxnSpPr>
        <p:spPr>
          <a:xfrm rot="16200000" flipH="1">
            <a:off x="3875040" y="2895600"/>
            <a:ext cx="538816" cy="1588"/>
          </a:xfrm>
          <a:prstGeom prst="curvedConnector5">
            <a:avLst>
              <a:gd name="adj1" fmla="val -42426"/>
              <a:gd name="adj2" fmla="val 59448866"/>
              <a:gd name="adj3" fmla="val 142426"/>
            </a:avLst>
          </a:prstGeom>
          <a:ln w="38100">
            <a:solidFill>
              <a:schemeClr val="bg2">
                <a:lumMod val="2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800600" y="19812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a,b</a:t>
            </a:r>
            <a:endParaRPr lang="en-US" sz="2800" dirty="0"/>
          </a:p>
        </p:txBody>
      </p:sp>
      <p:cxnSp>
        <p:nvCxnSpPr>
          <p:cNvPr id="32" name="Shape 47"/>
          <p:cNvCxnSpPr/>
          <p:nvPr/>
        </p:nvCxnSpPr>
        <p:spPr>
          <a:xfrm rot="16200000" flipH="1">
            <a:off x="3804420" y="4120380"/>
            <a:ext cx="269408" cy="715448"/>
          </a:xfrm>
          <a:prstGeom prst="curvedConnector4">
            <a:avLst>
              <a:gd name="adj1" fmla="val -234268"/>
              <a:gd name="adj2" fmla="val 149380"/>
            </a:avLst>
          </a:prstGeom>
          <a:ln w="38100">
            <a:solidFill>
              <a:schemeClr val="bg2">
                <a:lumMod val="2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572000" y="3810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a,b</a:t>
            </a:r>
            <a:endParaRPr lang="en-US" sz="2800" dirty="0"/>
          </a:p>
        </p:txBody>
      </p:sp>
      <p:sp>
        <p:nvSpPr>
          <p:cNvPr id="55" name="TextBox 54"/>
          <p:cNvSpPr txBox="1"/>
          <p:nvPr/>
        </p:nvSpPr>
        <p:spPr>
          <a:xfrm>
            <a:off x="609600" y="4876800"/>
            <a:ext cx="7772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Special accept state for string “a”, might give better performance in hardware implementation</a:t>
            </a:r>
            <a:endParaRPr lang="en-US" sz="2800" dirty="0"/>
          </a:p>
        </p:txBody>
      </p:sp>
      <p:cxnSp>
        <p:nvCxnSpPr>
          <p:cNvPr id="25" name="Straight Arrow Connector 24"/>
          <p:cNvCxnSpPr>
            <a:stCxn id="39" idx="7"/>
            <a:endCxn id="40" idx="2"/>
          </p:cNvCxnSpPr>
          <p:nvPr/>
        </p:nvCxnSpPr>
        <p:spPr>
          <a:xfrm rot="5400000" flipH="1" flipV="1">
            <a:off x="2321228" y="2051820"/>
            <a:ext cx="263992" cy="195155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9" grpId="0" animBg="1"/>
      <p:bldP spid="40" grpId="0" animBg="1"/>
      <p:bldP spid="42" grpId="0"/>
      <p:bldP spid="44" grpId="0"/>
      <p:bldP spid="45" grpId="0" animBg="1"/>
      <p:bldP spid="47" grpId="0"/>
      <p:bldP spid="54" grpId="0"/>
      <p:bldP spid="5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Constructing 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219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All words that start with triple letter</a:t>
            </a:r>
          </a:p>
          <a:p>
            <a:pPr lvl="1">
              <a:buNone/>
            </a:pPr>
            <a:r>
              <a:rPr lang="en-US" dirty="0" smtClean="0"/>
              <a:t>(</a:t>
            </a:r>
            <a:r>
              <a:rPr lang="en-US" dirty="0" err="1" smtClean="0"/>
              <a:t>aaa+bbb</a:t>
            </a:r>
            <a:r>
              <a:rPr lang="en-US" dirty="0" smtClean="0"/>
              <a:t>)(</a:t>
            </a:r>
            <a:r>
              <a:rPr lang="en-US" dirty="0" err="1" smtClean="0"/>
              <a:t>a+b</a:t>
            </a:r>
            <a:r>
              <a:rPr lang="en-US" dirty="0" smtClean="0"/>
              <a:t>)*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3400" y="3276600"/>
            <a:ext cx="609600" cy="533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1-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514600" y="2743200"/>
            <a:ext cx="609600" cy="533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2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9" name="Curved Connector 8"/>
          <p:cNvCxnSpPr>
            <a:stCxn id="8" idx="2"/>
            <a:endCxn id="7" idx="7"/>
          </p:cNvCxnSpPr>
          <p:nvPr/>
        </p:nvCxnSpPr>
        <p:spPr>
          <a:xfrm rot="10800000" flipV="1">
            <a:off x="1053726" y="3009899"/>
            <a:ext cx="1460874" cy="344815"/>
          </a:xfrm>
          <a:prstGeom prst="curvedConnector2">
            <a:avLst/>
          </a:prstGeom>
          <a:ln w="38100">
            <a:solidFill>
              <a:schemeClr val="bg2">
                <a:lumMod val="25000"/>
              </a:schemeClr>
            </a:solidFill>
            <a:headEnd type="stealth" w="lg" len="lg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43891" y="2662535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cxnSp>
        <p:nvCxnSpPr>
          <p:cNvPr id="11" name="Curved Connector 9"/>
          <p:cNvCxnSpPr>
            <a:stCxn id="13" idx="2"/>
            <a:endCxn id="8" idx="6"/>
          </p:cNvCxnSpPr>
          <p:nvPr/>
        </p:nvCxnSpPr>
        <p:spPr>
          <a:xfrm rot="10800000">
            <a:off x="3124200" y="3009900"/>
            <a:ext cx="990600" cy="1588"/>
          </a:xfrm>
          <a:prstGeom prst="curved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stealth" w="lg" len="lg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114800" y="2743200"/>
            <a:ext cx="720436" cy="533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3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34200" y="3276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a,b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14600" y="3731886"/>
            <a:ext cx="609600" cy="533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4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29" name="Curved Connector 8"/>
          <p:cNvCxnSpPr>
            <a:stCxn id="28" idx="2"/>
            <a:endCxn id="7" idx="5"/>
          </p:cNvCxnSpPr>
          <p:nvPr/>
        </p:nvCxnSpPr>
        <p:spPr>
          <a:xfrm rot="10800000">
            <a:off x="1053726" y="3731886"/>
            <a:ext cx="1460874" cy="266701"/>
          </a:xfrm>
          <a:prstGeom prst="curvedConnector2">
            <a:avLst/>
          </a:prstGeom>
          <a:ln w="38100">
            <a:solidFill>
              <a:schemeClr val="bg2">
                <a:lumMod val="25000"/>
              </a:schemeClr>
            </a:solidFill>
            <a:headEnd type="stealth" w="lg" len="lg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95400" y="3884286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4114800" y="3733800"/>
            <a:ext cx="609600" cy="533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5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34" name="Curved Connector 8"/>
          <p:cNvCxnSpPr>
            <a:stCxn id="33" idx="2"/>
            <a:endCxn id="28" idx="6"/>
          </p:cNvCxnSpPr>
          <p:nvPr/>
        </p:nvCxnSpPr>
        <p:spPr>
          <a:xfrm rot="10800000">
            <a:off x="3124200" y="3998586"/>
            <a:ext cx="990600" cy="1914"/>
          </a:xfrm>
          <a:prstGeom prst="curved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stealth" w="lg" len="lg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325091" y="3962400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38" name="Oval 37"/>
          <p:cNvSpPr/>
          <p:nvPr/>
        </p:nvSpPr>
        <p:spPr>
          <a:xfrm>
            <a:off x="5715000" y="3276600"/>
            <a:ext cx="762000" cy="533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6+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39" name="Curved Connector 8"/>
          <p:cNvCxnSpPr>
            <a:stCxn id="38" idx="3"/>
            <a:endCxn id="33" idx="6"/>
          </p:cNvCxnSpPr>
          <p:nvPr/>
        </p:nvCxnSpPr>
        <p:spPr>
          <a:xfrm rot="5400000">
            <a:off x="5141189" y="3315096"/>
            <a:ext cx="268615" cy="1102192"/>
          </a:xfrm>
          <a:prstGeom prst="curvedConnector2">
            <a:avLst/>
          </a:prstGeom>
          <a:ln w="38100">
            <a:solidFill>
              <a:schemeClr val="bg2">
                <a:lumMod val="25000"/>
              </a:schemeClr>
            </a:solidFill>
            <a:headEnd type="stealth" w="lg" len="lg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25291" y="3957935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cxnSp>
        <p:nvCxnSpPr>
          <p:cNvPr id="44" name="Curved Connector 8"/>
          <p:cNvCxnSpPr>
            <a:stCxn id="38" idx="5"/>
            <a:endCxn id="38" idx="7"/>
          </p:cNvCxnSpPr>
          <p:nvPr/>
        </p:nvCxnSpPr>
        <p:spPr>
          <a:xfrm rot="5400000" flipH="1">
            <a:off x="6176823" y="3543300"/>
            <a:ext cx="377170" cy="1588"/>
          </a:xfrm>
          <a:prstGeom prst="curvedConnector5">
            <a:avLst>
              <a:gd name="adj1" fmla="val -60609"/>
              <a:gd name="adj2" fmla="val -38776586"/>
              <a:gd name="adj3" fmla="val 160609"/>
            </a:avLst>
          </a:prstGeom>
          <a:ln w="38100">
            <a:solidFill>
              <a:schemeClr val="bg2">
                <a:lumMod val="25000"/>
              </a:schemeClr>
            </a:solidFill>
            <a:headEnd type="stealth" w="lg" len="lg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401291" y="2590800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cxnSp>
        <p:nvCxnSpPr>
          <p:cNvPr id="50" name="Curved Connector 9"/>
          <p:cNvCxnSpPr>
            <a:stCxn id="38" idx="1"/>
          </p:cNvCxnSpPr>
          <p:nvPr/>
        </p:nvCxnSpPr>
        <p:spPr>
          <a:xfrm rot="16200000" flipV="1">
            <a:off x="5179289" y="2707412"/>
            <a:ext cx="344815" cy="949792"/>
          </a:xfrm>
          <a:prstGeom prst="curvedConnector2">
            <a:avLst/>
          </a:prstGeom>
          <a:ln w="38100">
            <a:solidFill>
              <a:schemeClr val="bg2">
                <a:lumMod val="25000"/>
              </a:schemeClr>
            </a:solidFill>
            <a:headEnd type="stealth" w="lg" len="lg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230091" y="2662535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3" grpId="0" animBg="1"/>
      <p:bldP spid="17" grpId="0"/>
      <p:bldP spid="28" grpId="0" animBg="1"/>
      <p:bldP spid="30" grpId="0"/>
      <p:bldP spid="33" grpId="0" animBg="1"/>
      <p:bldP spid="35" grpId="0"/>
      <p:bldP spid="38" grpId="0" animBg="1"/>
      <p:bldP spid="40" grpId="0"/>
      <p:bldP spid="49" grpId="0"/>
      <p:bldP spid="5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44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Constructing 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447800"/>
          </a:xfrm>
        </p:spPr>
        <p:txBody>
          <a:bodyPr>
            <a:no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800" dirty="0" smtClean="0"/>
              <a:t>{</a:t>
            </a:r>
            <a:r>
              <a:rPr lang="en-US" sz="2800" dirty="0" err="1" smtClean="0"/>
              <a:t>aa</a:t>
            </a:r>
            <a:r>
              <a:rPr lang="en-US" sz="2800" dirty="0" smtClean="0"/>
              <a:t>, </a:t>
            </a:r>
            <a:r>
              <a:rPr lang="en-US" sz="2800" dirty="0" err="1" smtClean="0"/>
              <a:t>ba</a:t>
            </a:r>
            <a:r>
              <a:rPr lang="en-US" sz="2800" dirty="0" smtClean="0"/>
              <a:t>, </a:t>
            </a:r>
            <a:r>
              <a:rPr lang="en-US" sz="2800" dirty="0" err="1" smtClean="0"/>
              <a:t>baba</a:t>
            </a:r>
            <a:r>
              <a:rPr lang="en-US" sz="2800" dirty="0" smtClean="0"/>
              <a:t>, </a:t>
            </a:r>
            <a:r>
              <a:rPr lang="en-US" sz="2800" dirty="0" err="1" smtClean="0"/>
              <a:t>aaaa</a:t>
            </a:r>
            <a:r>
              <a:rPr lang="en-US" sz="2800" dirty="0" smtClean="0"/>
              <a:t>, </a:t>
            </a:r>
            <a:r>
              <a:rPr lang="en-US" sz="2800" dirty="0" err="1" smtClean="0"/>
              <a:t>bbba</a:t>
            </a:r>
            <a:r>
              <a:rPr lang="en-US" sz="2800" dirty="0" smtClean="0"/>
              <a:t>, </a:t>
            </a:r>
            <a:r>
              <a:rPr lang="en-US" sz="2800" dirty="0" err="1" smtClean="0"/>
              <a:t>abba</a:t>
            </a:r>
            <a:r>
              <a:rPr lang="en-US" sz="2800" dirty="0" smtClean="0"/>
              <a:t>, </a:t>
            </a:r>
            <a:r>
              <a:rPr lang="en-US" sz="2800" dirty="0" err="1" smtClean="0"/>
              <a:t>aaabaa</a:t>
            </a:r>
            <a:r>
              <a:rPr lang="en-US" sz="2800" dirty="0" smtClean="0"/>
              <a:t>, …}</a:t>
            </a:r>
          </a:p>
          <a:p>
            <a:r>
              <a:rPr lang="en-US" sz="2800" dirty="0" smtClean="0"/>
              <a:t>All words with even count of letters and ends with “a”.		</a:t>
            </a:r>
            <a:r>
              <a:rPr lang="en-US" sz="2800" dirty="0" smtClean="0">
                <a:sym typeface="Wingdings" pitchFamily="2" charset="2"/>
              </a:rPr>
              <a:t>(</a:t>
            </a:r>
            <a:r>
              <a:rPr lang="en-US" sz="2800" dirty="0" err="1" smtClean="0">
                <a:sym typeface="Wingdings" pitchFamily="2" charset="2"/>
              </a:rPr>
              <a:t>a+b</a:t>
            </a:r>
            <a:r>
              <a:rPr lang="en-US" sz="2800" dirty="0" smtClean="0">
                <a:sym typeface="Wingdings" pitchFamily="2" charset="2"/>
              </a:rPr>
              <a:t>)a ((</a:t>
            </a:r>
            <a:r>
              <a:rPr lang="en-US" sz="2800" dirty="0" err="1" smtClean="0">
                <a:sym typeface="Wingdings" pitchFamily="2" charset="2"/>
              </a:rPr>
              <a:t>a+b</a:t>
            </a:r>
            <a:r>
              <a:rPr lang="en-US" sz="2800" dirty="0" smtClean="0">
                <a:sym typeface="Wingdings" pitchFamily="2" charset="2"/>
              </a:rPr>
              <a:t>)a </a:t>
            </a:r>
            <a:r>
              <a:rPr lang="en-US" sz="2800" u="sng" dirty="0" smtClean="0">
                <a:sym typeface="Wingdings" pitchFamily="2" charset="2"/>
              </a:rPr>
              <a:t>((</a:t>
            </a:r>
            <a:r>
              <a:rPr lang="en-US" sz="2800" u="sng" dirty="0" err="1" smtClean="0">
                <a:sym typeface="Wingdings" pitchFamily="2" charset="2"/>
              </a:rPr>
              <a:t>a+b</a:t>
            </a:r>
            <a:r>
              <a:rPr lang="en-US" sz="2800" u="sng" smtClean="0">
                <a:sym typeface="Wingdings" pitchFamily="2" charset="2"/>
              </a:rPr>
              <a:t>)b(</a:t>
            </a:r>
            <a:r>
              <a:rPr lang="en-US" sz="2800" u="sng" dirty="0" err="1" smtClean="0">
                <a:sym typeface="Wingdings" pitchFamily="2" charset="2"/>
              </a:rPr>
              <a:t>a+b</a:t>
            </a:r>
            <a:r>
              <a:rPr lang="en-US" sz="2800" u="sng" dirty="0" smtClean="0">
                <a:sym typeface="Wingdings" pitchFamily="2" charset="2"/>
              </a:rPr>
              <a:t>)a)</a:t>
            </a:r>
            <a:r>
              <a:rPr lang="en-US" sz="2800" dirty="0" smtClean="0">
                <a:sym typeface="Wingdings" pitchFamily="2" charset="2"/>
              </a:rPr>
              <a:t>* )*</a:t>
            </a: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3400" y="1981200"/>
            <a:ext cx="609600" cy="533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-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667000" y="1981200"/>
            <a:ext cx="609600" cy="533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9200" y="1842655"/>
            <a:ext cx="637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a,b</a:t>
            </a:r>
            <a:endParaRPr lang="en-US" sz="2400" dirty="0"/>
          </a:p>
        </p:txBody>
      </p:sp>
      <p:cxnSp>
        <p:nvCxnSpPr>
          <p:cNvPr id="11" name="Curved Connector 9"/>
          <p:cNvCxnSpPr>
            <a:stCxn id="13" idx="2"/>
            <a:endCxn id="8" idx="0"/>
          </p:cNvCxnSpPr>
          <p:nvPr/>
        </p:nvCxnSpPr>
        <p:spPr>
          <a:xfrm rot="10800000" flipV="1">
            <a:off x="2971800" y="1181100"/>
            <a:ext cx="2438400" cy="800100"/>
          </a:xfrm>
          <a:prstGeom prst="curvedConnector2">
            <a:avLst/>
          </a:prstGeom>
          <a:ln w="38100">
            <a:solidFill>
              <a:schemeClr val="bg2">
                <a:lumMod val="25000"/>
              </a:schemeClr>
            </a:solidFill>
            <a:headEnd type="stealth" w="lg" len="lg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410200" y="914400"/>
            <a:ext cx="720436" cy="533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+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91000" y="19005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a,b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5562600" y="3429000"/>
            <a:ext cx="609600" cy="533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5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34" name="Curved Connector 8"/>
          <p:cNvCxnSpPr>
            <a:stCxn id="33" idx="2"/>
            <a:endCxn id="8" idx="4"/>
          </p:cNvCxnSpPr>
          <p:nvPr/>
        </p:nvCxnSpPr>
        <p:spPr>
          <a:xfrm rot="10800000">
            <a:off x="2971800" y="2514600"/>
            <a:ext cx="2590800" cy="1181100"/>
          </a:xfrm>
          <a:prstGeom prst="curvedConnector2">
            <a:avLst/>
          </a:prstGeom>
          <a:ln w="38100">
            <a:solidFill>
              <a:schemeClr val="bg2">
                <a:lumMod val="25000"/>
              </a:schemeClr>
            </a:solidFill>
            <a:headEnd type="stealth" w="lg" len="lg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48891" y="3195935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3629891" y="1066800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cxnSp>
        <p:nvCxnSpPr>
          <p:cNvPr id="50" name="Curved Connector 9"/>
          <p:cNvCxnSpPr>
            <a:endCxn id="13" idx="4"/>
          </p:cNvCxnSpPr>
          <p:nvPr/>
        </p:nvCxnSpPr>
        <p:spPr>
          <a:xfrm flipV="1">
            <a:off x="3221182" y="1447800"/>
            <a:ext cx="2549236" cy="609600"/>
          </a:xfrm>
          <a:prstGeom prst="curvedConnector2">
            <a:avLst/>
          </a:prstGeom>
          <a:ln w="38100">
            <a:solidFill>
              <a:schemeClr val="bg2">
                <a:lumMod val="25000"/>
              </a:schemeClr>
            </a:solidFill>
            <a:headEnd type="stealth" w="lg" len="lg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9"/>
          <p:cNvCxnSpPr>
            <a:stCxn id="8" idx="2"/>
            <a:endCxn id="7" idx="6"/>
          </p:cNvCxnSpPr>
          <p:nvPr/>
        </p:nvCxnSpPr>
        <p:spPr>
          <a:xfrm rot="10800000">
            <a:off x="1143000" y="2247900"/>
            <a:ext cx="1524000" cy="1588"/>
          </a:xfrm>
          <a:prstGeom prst="curved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stealth" w="lg" len="lg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8"/>
          <p:cNvCxnSpPr>
            <a:endCxn id="33" idx="0"/>
          </p:cNvCxnSpPr>
          <p:nvPr/>
        </p:nvCxnSpPr>
        <p:spPr>
          <a:xfrm>
            <a:off x="3124200" y="2362200"/>
            <a:ext cx="2743200" cy="1066800"/>
          </a:xfrm>
          <a:prstGeom prst="curvedConnector2">
            <a:avLst/>
          </a:prstGeom>
          <a:ln w="38100">
            <a:solidFill>
              <a:schemeClr val="bg2">
                <a:lumMod val="25000"/>
              </a:schemeClr>
            </a:solidFill>
            <a:headEnd type="stealth" w="lg" len="lg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038600" y="2590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a,b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10" grpId="0"/>
      <p:bldP spid="13" grpId="0" animBg="1"/>
      <p:bldP spid="17" grpId="0"/>
      <p:bldP spid="33" grpId="0" animBg="1"/>
      <p:bldP spid="35" grpId="0"/>
      <p:bldP spid="49" grpId="0"/>
      <p:bldP spid="8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 l="30612"/>
          <a:stretch>
            <a:fillRect/>
          </a:stretch>
        </p:blipFill>
        <p:spPr bwMode="auto">
          <a:xfrm>
            <a:off x="3657600" y="733525"/>
            <a:ext cx="5181600" cy="35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Constructing 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905000"/>
          </a:xfrm>
        </p:spPr>
        <p:txBody>
          <a:bodyPr>
            <a:no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800" dirty="0" smtClean="0"/>
              <a:t>{</a:t>
            </a:r>
            <a:r>
              <a:rPr lang="en-US" sz="2800" dirty="0" err="1" smtClean="0"/>
              <a:t>aa</a:t>
            </a:r>
            <a:r>
              <a:rPr lang="en-US" sz="2800" dirty="0" smtClean="0"/>
              <a:t>, </a:t>
            </a:r>
            <a:r>
              <a:rPr lang="en-US" sz="2800" dirty="0" err="1" smtClean="0"/>
              <a:t>ba</a:t>
            </a:r>
            <a:r>
              <a:rPr lang="en-US" sz="2800" dirty="0" smtClean="0"/>
              <a:t>, </a:t>
            </a:r>
            <a:r>
              <a:rPr lang="en-US" sz="2800" dirty="0" err="1" smtClean="0"/>
              <a:t>baba</a:t>
            </a:r>
            <a:r>
              <a:rPr lang="en-US" sz="2800" dirty="0" smtClean="0"/>
              <a:t>, </a:t>
            </a:r>
            <a:r>
              <a:rPr lang="en-US" sz="2800" dirty="0" err="1" smtClean="0"/>
              <a:t>aaaa</a:t>
            </a:r>
            <a:r>
              <a:rPr lang="en-US" sz="2800" dirty="0" smtClean="0"/>
              <a:t>, </a:t>
            </a:r>
            <a:r>
              <a:rPr lang="en-US" sz="2800" strike="sngStrike" dirty="0" err="1" smtClean="0"/>
              <a:t>ab</a:t>
            </a:r>
            <a:r>
              <a:rPr lang="en-US" sz="2800" dirty="0" smtClean="0"/>
              <a:t>, </a:t>
            </a:r>
            <a:r>
              <a:rPr lang="en-US" sz="2800" strike="sngStrike" dirty="0" smtClean="0"/>
              <a:t>bb</a:t>
            </a:r>
            <a:r>
              <a:rPr lang="en-US" sz="2800" dirty="0" smtClean="0"/>
              <a:t>, </a:t>
            </a:r>
            <a:r>
              <a:rPr lang="en-US" sz="2800" dirty="0" err="1" smtClean="0"/>
              <a:t>bababa</a:t>
            </a:r>
            <a:r>
              <a:rPr lang="en-US" sz="2800" dirty="0" smtClean="0"/>
              <a:t>, </a:t>
            </a:r>
            <a:r>
              <a:rPr lang="en-US" sz="2800" dirty="0" err="1" smtClean="0"/>
              <a:t>aaba</a:t>
            </a:r>
            <a:r>
              <a:rPr lang="en-US" sz="2800" dirty="0" smtClean="0"/>
              <a:t>, …}</a:t>
            </a:r>
          </a:p>
          <a:p>
            <a:r>
              <a:rPr lang="en-US" sz="2800" dirty="0" smtClean="0"/>
              <a:t>All words with even count of letters having “a” in an even position from the start, where the first letter is letter number one.	</a:t>
            </a:r>
            <a:r>
              <a:rPr lang="en-US" sz="2800" dirty="0" smtClean="0">
                <a:sym typeface="Wingdings" pitchFamily="2" charset="2"/>
              </a:rPr>
              <a:t>(</a:t>
            </a:r>
            <a:r>
              <a:rPr lang="en-US" sz="2800" dirty="0" err="1" smtClean="0">
                <a:sym typeface="Wingdings" pitchFamily="2" charset="2"/>
              </a:rPr>
              <a:t>a+b</a:t>
            </a:r>
            <a:r>
              <a:rPr lang="en-US" sz="2800" dirty="0" smtClean="0">
                <a:sym typeface="Wingdings" pitchFamily="2" charset="2"/>
              </a:rPr>
              <a:t>)a((</a:t>
            </a:r>
            <a:r>
              <a:rPr lang="en-US" sz="2800" dirty="0" err="1" smtClean="0">
                <a:sym typeface="Wingdings" pitchFamily="2" charset="2"/>
              </a:rPr>
              <a:t>a+b</a:t>
            </a:r>
            <a:r>
              <a:rPr lang="en-US" sz="2800" dirty="0" smtClean="0">
                <a:sym typeface="Wingdings" pitchFamily="2" charset="2"/>
              </a:rPr>
              <a:t>)a)*</a:t>
            </a: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66800" y="2790925"/>
            <a:ext cx="609600" cy="533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-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52600" y="2105125"/>
            <a:ext cx="637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a,b</a:t>
            </a:r>
            <a:endParaRPr lang="en-US" sz="2400" dirty="0"/>
          </a:p>
        </p:txBody>
      </p:sp>
      <p:cxnSp>
        <p:nvCxnSpPr>
          <p:cNvPr id="31" name="Straight Arrow Connector 30"/>
          <p:cNvCxnSpPr>
            <a:stCxn id="21" idx="7"/>
          </p:cNvCxnSpPr>
          <p:nvPr/>
        </p:nvCxnSpPr>
        <p:spPr>
          <a:xfrm rot="5400000" flipH="1" flipV="1">
            <a:off x="2026043" y="1161281"/>
            <a:ext cx="1268842" cy="2146676"/>
          </a:xfrm>
          <a:prstGeom prst="straightConnector1">
            <a:avLst/>
          </a:prstGeom>
          <a:ln w="38100">
            <a:solidFill>
              <a:srgbClr val="0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701581"/>
            <a:ext cx="4572000" cy="2641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02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Constructing FA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6096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Consider the following FA:</a:t>
            </a:r>
          </a:p>
          <a:p>
            <a:pPr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828800"/>
            <a:ext cx="4343400" cy="3200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Whenever </a:t>
            </a: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</a:rPr>
              <a:t>aa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 exists, the first “a” must take us to </a:t>
            </a:r>
            <a:r>
              <a:rPr lang="en-US" sz="2800" smtClean="0">
                <a:solidFill>
                  <a:schemeClr val="accent4">
                    <a:lumMod val="50000"/>
                  </a:schemeClr>
                </a:solidFill>
              </a:rPr>
              <a:t>state 2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. </a:t>
            </a:r>
          </a:p>
          <a:p>
            <a:endParaRPr lang="en-US" sz="28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Either way, the next a takes us to state 4. Similar situation with “</a:t>
            </a:r>
            <a:r>
              <a:rPr lang="en-US" sz="2800" i="1" dirty="0" smtClean="0">
                <a:solidFill>
                  <a:schemeClr val="accent4">
                    <a:lumMod val="50000"/>
                  </a:schemeClr>
                </a:solidFill>
              </a:rPr>
              <a:t>bb”.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876800"/>
            <a:ext cx="8229600" cy="1524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summary: this FA accepts </a:t>
            </a:r>
            <a:r>
              <a:rPr lang="en-US" sz="2800" dirty="0" smtClean="0">
                <a:solidFill>
                  <a:srgbClr val="000000"/>
                </a:solidFill>
              </a:rPr>
              <a:t>strings that have a double letter in them.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pt-BR" sz="2800" dirty="0" smtClean="0"/>
              <a:t>(a + b)*(aa + bb)(a + b)*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 descr="40%"/>
          <p:cNvSpPr>
            <a:spLocks noGrp="1" noChangeArrowheads="1"/>
          </p:cNvSpPr>
          <p:nvPr>
            <p:ph type="title"/>
          </p:nvPr>
        </p:nvSpPr>
        <p:spPr>
          <a:xfrm>
            <a:off x="457200" y="731838"/>
            <a:ext cx="8229600" cy="8683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 smtClean="0"/>
              <a:t>What does an FA do?</a:t>
            </a:r>
            <a:endParaRPr lang="th-TH" sz="4000" b="1" dirty="0" smtClean="0"/>
          </a:p>
        </p:txBody>
      </p:sp>
      <p:sp>
        <p:nvSpPr>
          <p:cNvPr id="6147" name="Rectangle 3" descr="40%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l" eaLnBrk="1" hangingPunct="1">
              <a:lnSpc>
                <a:spcPct val="130000"/>
              </a:lnSpc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Read an input string from tape</a:t>
            </a:r>
          </a:p>
          <a:p>
            <a:pPr algn="l" eaLnBrk="1" hangingPunct="1">
              <a:lnSpc>
                <a:spcPct val="130000"/>
              </a:lnSpc>
              <a:buNone/>
            </a:pPr>
            <a:r>
              <a:rPr lang="en-US" sz="3200" dirty="0" smtClean="0">
                <a:solidFill>
                  <a:srgbClr val="00B050"/>
                </a:solidFill>
              </a:rPr>
              <a:t>Determine if the input string is in a language</a:t>
            </a:r>
          </a:p>
          <a:p>
            <a:pPr algn="l" eaLnBrk="1" hangingPunct="1">
              <a:lnSpc>
                <a:spcPct val="130000"/>
              </a:lnSpc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Determine if the answer for the problem is “YES” or “NO” for the given input on the tape</a:t>
            </a:r>
            <a:endParaRPr lang="th-TH" sz="32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143000"/>
            <a:ext cx="675322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Constructing FA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6096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Consider the following FA:</a:t>
            </a:r>
          </a:p>
          <a:p>
            <a:pPr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752600"/>
            <a:ext cx="5257800" cy="2667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Accepts all words with b as the third letter and reject all other words. </a:t>
            </a:r>
          </a:p>
          <a:p>
            <a:endParaRPr lang="en-US" sz="28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A word that has fewer than three letters fails.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495800"/>
            <a:ext cx="8229600" cy="17526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r>
              <a:rPr lang="en-US" sz="2800" dirty="0" smtClean="0"/>
              <a:t>RE1: (</a:t>
            </a:r>
            <a:r>
              <a:rPr lang="en-US" sz="2800" dirty="0" err="1" smtClean="0"/>
              <a:t>aab</a:t>
            </a:r>
            <a:r>
              <a:rPr lang="en-US" sz="2800" dirty="0" smtClean="0"/>
              <a:t> + </a:t>
            </a:r>
            <a:r>
              <a:rPr lang="en-US" sz="2800" dirty="0" err="1" smtClean="0"/>
              <a:t>abb</a:t>
            </a:r>
            <a:r>
              <a:rPr lang="en-US" sz="2800" dirty="0" smtClean="0"/>
              <a:t> + </a:t>
            </a:r>
            <a:r>
              <a:rPr lang="en-US" sz="2800" dirty="0" err="1" smtClean="0"/>
              <a:t>bab</a:t>
            </a:r>
            <a:r>
              <a:rPr lang="en-US" sz="2800" dirty="0" smtClean="0"/>
              <a:t> + </a:t>
            </a:r>
            <a:r>
              <a:rPr lang="en-US" sz="2800" dirty="0" err="1" smtClean="0"/>
              <a:t>bbb</a:t>
            </a:r>
            <a:r>
              <a:rPr lang="en-US" sz="2800" dirty="0" smtClean="0"/>
              <a:t>)(a + </a:t>
            </a:r>
            <a:r>
              <a:rPr lang="en-US" sz="2800" b="1" dirty="0" smtClean="0"/>
              <a:t>b)*</a:t>
            </a:r>
          </a:p>
          <a:p>
            <a:r>
              <a:rPr lang="en-US" sz="2800" b="1" dirty="0" smtClean="0"/>
              <a:t>OR :</a:t>
            </a:r>
            <a:r>
              <a:rPr lang="pt-BR" sz="2800" dirty="0" smtClean="0"/>
              <a:t>(a + b)(a + b)(b)(a + </a:t>
            </a:r>
            <a:r>
              <a:rPr lang="pt-BR" sz="2800" b="1" dirty="0" smtClean="0"/>
              <a:t>b)*</a:t>
            </a:r>
            <a:r>
              <a:rPr lang="en-US" sz="2800" b="1" dirty="0" smtClean="0"/>
              <a:t> </a:t>
            </a:r>
            <a:r>
              <a:rPr lang="en-US" sz="2800" dirty="0" smtClean="0"/>
              <a:t>= </a:t>
            </a:r>
            <a:r>
              <a:rPr lang="en-US" sz="2800" dirty="0" smtClean="0">
                <a:solidFill>
                  <a:srgbClr val="0070C0"/>
                </a:solidFill>
              </a:rPr>
              <a:t>(a + </a:t>
            </a:r>
            <a:r>
              <a:rPr lang="en-US" sz="2800" b="1" dirty="0" smtClean="0">
                <a:solidFill>
                  <a:srgbClr val="0070C0"/>
                </a:solidFill>
              </a:rPr>
              <a:t>b)</a:t>
            </a:r>
            <a:r>
              <a:rPr lang="en-US" sz="2800" b="1" baseline="40000" dirty="0" smtClean="0">
                <a:solidFill>
                  <a:srgbClr val="0070C0"/>
                </a:solidFill>
              </a:rPr>
              <a:t>2</a:t>
            </a:r>
            <a:r>
              <a:rPr lang="en-US" sz="2800" b="1" dirty="0" smtClean="0">
                <a:solidFill>
                  <a:srgbClr val="0070C0"/>
                </a:solidFill>
              </a:rPr>
              <a:t> b (a + b)*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Notice that this last formula is not strictly speaking a regular expression, since it uses the symbol “2”</a:t>
            </a:r>
          </a:p>
          <a:p>
            <a:endParaRPr 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Design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sz="2400" i="1" dirty="0" smtClean="0">
                <a:solidFill>
                  <a:srgbClr val="000000"/>
                </a:solidFill>
              </a:rPr>
              <a:t>Σ</a:t>
            </a:r>
            <a:r>
              <a:rPr lang="en-US" sz="2400" i="1" dirty="0" smtClean="0">
                <a:solidFill>
                  <a:srgbClr val="000000"/>
                </a:solidFill>
              </a:rPr>
              <a:t>: </a:t>
            </a:r>
            <a:r>
              <a:rPr lang="en-US" sz="2400" dirty="0" smtClean="0">
                <a:solidFill>
                  <a:srgbClr val="000000"/>
                </a:solidFill>
              </a:rPr>
              <a:t>{0, 1}, we want to design any string that does not contain “0011” in it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First built a machine that accepts </a:t>
            </a:r>
            <a:r>
              <a:rPr lang="en-US" sz="2800" dirty="0" smtClean="0">
                <a:solidFill>
                  <a:srgbClr val="000000"/>
                </a:solidFill>
              </a:rPr>
              <a:t>“0011”</a:t>
            </a:r>
          </a:p>
          <a:p>
            <a:endParaRPr lang="en-US" sz="28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	M1</a:t>
            </a:r>
          </a:p>
          <a:p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Then change the start/final states to get required machine </a:t>
            </a:r>
          </a:p>
          <a:p>
            <a:pPr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M2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4488" y="3124199"/>
            <a:ext cx="5915025" cy="152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5353050"/>
            <a:ext cx="63055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Language generated from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L(M1): The language that M1 recognizes</a:t>
            </a:r>
          </a:p>
          <a:p>
            <a:r>
              <a:rPr lang="en-US" dirty="0" smtClean="0"/>
              <a:t>The set of strings over </a:t>
            </a:r>
            <a:r>
              <a:rPr lang="el-GR" sz="2800" i="1" dirty="0" smtClean="0">
                <a:solidFill>
                  <a:srgbClr val="000000"/>
                </a:solidFill>
              </a:rPr>
              <a:t>Σ</a:t>
            </a:r>
            <a:r>
              <a:rPr lang="en-US" sz="2800" i="1" dirty="0" smtClean="0">
                <a:solidFill>
                  <a:srgbClr val="000000"/>
                </a:solidFill>
              </a:rPr>
              <a:t>: </a:t>
            </a:r>
            <a:r>
              <a:rPr lang="en-US" sz="2800" dirty="0" smtClean="0">
                <a:solidFill>
                  <a:srgbClr val="000000"/>
                </a:solidFill>
              </a:rPr>
              <a:t>{0, 1}* that contain 0011 as sub string</a:t>
            </a:r>
          </a:p>
          <a:p>
            <a:r>
              <a:rPr lang="en-US" dirty="0" smtClean="0"/>
              <a:t>L(M2): The language that M2 recognizes</a:t>
            </a:r>
          </a:p>
          <a:p>
            <a:pPr algn="just"/>
            <a:r>
              <a:rPr lang="en-US" dirty="0" smtClean="0"/>
              <a:t>The set of strings over </a:t>
            </a:r>
            <a:r>
              <a:rPr lang="el-GR" sz="2800" i="1" dirty="0" smtClean="0">
                <a:solidFill>
                  <a:srgbClr val="000000"/>
                </a:solidFill>
              </a:rPr>
              <a:t>Σ</a:t>
            </a:r>
            <a:r>
              <a:rPr lang="en-US" sz="2800" i="1" dirty="0" smtClean="0">
                <a:solidFill>
                  <a:srgbClr val="000000"/>
                </a:solidFill>
              </a:rPr>
              <a:t>: </a:t>
            </a:r>
            <a:r>
              <a:rPr lang="en-US" sz="2800" dirty="0" smtClean="0">
                <a:solidFill>
                  <a:srgbClr val="000000"/>
                </a:solidFill>
              </a:rPr>
              <a:t>{0, 1}* that does not contain 0011 as sub string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 algn="just">
              <a:buNone/>
            </a:pPr>
            <a:r>
              <a:rPr lang="en-US" dirty="0" smtClean="0"/>
              <a:t>The universe : All possible strings made with symbols from the alphabet </a:t>
            </a:r>
            <a:r>
              <a:rPr lang="el-GR" sz="2400" i="1" dirty="0" smtClean="0">
                <a:solidFill>
                  <a:srgbClr val="000000"/>
                </a:solidFill>
              </a:rPr>
              <a:t>Σ</a:t>
            </a:r>
            <a:r>
              <a:rPr lang="en-US" sz="2400" i="1" dirty="0" smtClean="0">
                <a:solidFill>
                  <a:srgbClr val="000000"/>
                </a:solidFill>
              </a:rPr>
              <a:t>: </a:t>
            </a:r>
            <a:r>
              <a:rPr lang="en-US" sz="2400" dirty="0" smtClean="0">
                <a:solidFill>
                  <a:srgbClr val="000000"/>
                </a:solidFill>
              </a:rPr>
              <a:t>{0, 1}</a:t>
            </a:r>
          </a:p>
          <a:p>
            <a:pPr>
              <a:buNone/>
            </a:pPr>
            <a:r>
              <a:rPr lang="en-US" dirty="0" smtClean="0"/>
              <a:t>Universe= </a:t>
            </a:r>
            <a:r>
              <a:rPr lang="en-US" sz="2400" dirty="0" smtClean="0">
                <a:solidFill>
                  <a:srgbClr val="000000"/>
                </a:solidFill>
              </a:rPr>
              <a:t>{0, 1}*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language is regular </a:t>
            </a:r>
            <a:r>
              <a:rPr lang="en-US" dirty="0" err="1" smtClean="0"/>
              <a:t>iff</a:t>
            </a:r>
            <a:r>
              <a:rPr lang="en-US" dirty="0" smtClean="0"/>
              <a:t> some finite state machine recognizes it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What languages are not regular?</a:t>
            </a:r>
          </a:p>
          <a:p>
            <a:pPr lvl="1" algn="just"/>
            <a:r>
              <a:rPr lang="en-US" dirty="0" smtClean="0"/>
              <a:t>Anything that requires memory (F.S.M has limited memory)</a:t>
            </a:r>
          </a:p>
          <a:p>
            <a:pPr lvl="1" algn="just"/>
            <a:r>
              <a:rPr lang="en-US" dirty="0" smtClean="0"/>
              <a:t>F.S.M Cannot store the string </a:t>
            </a:r>
          </a:p>
          <a:p>
            <a:pPr lvl="1" algn="just"/>
            <a:r>
              <a:rPr lang="en-US" dirty="0" smtClean="0"/>
              <a:t>F.S.M cannot count characters of string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89611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Have you see any memory?</a:t>
            </a:r>
            <a:b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600" dirty="0" smtClean="0"/>
              <a:t>Ex10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91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All strings that end in ab.</a:t>
            </a:r>
          </a:p>
          <a:p>
            <a:r>
              <a:rPr lang="en-US" sz="2400" dirty="0" smtClean="0"/>
              <a:t>Do we need a memory to remember the last two letters?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609600" y="2590800"/>
            <a:ext cx="7086600" cy="3856037"/>
            <a:chOff x="1258888" y="2636838"/>
            <a:chExt cx="6278623" cy="3246437"/>
          </a:xfrm>
        </p:grpSpPr>
        <p:sp>
          <p:nvSpPr>
            <p:cNvPr id="7" name="Line 4"/>
            <p:cNvSpPr>
              <a:spLocks noChangeShapeType="1"/>
            </p:cNvSpPr>
            <p:nvPr/>
          </p:nvSpPr>
          <p:spPr bwMode="auto">
            <a:xfrm flipV="1">
              <a:off x="1979613" y="4083050"/>
              <a:ext cx="936625" cy="433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2051050" y="4659313"/>
              <a:ext cx="865188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0"/>
            <p:cNvSpPr>
              <a:spLocks noChangeShapeType="1"/>
            </p:cNvSpPr>
            <p:nvPr/>
          </p:nvSpPr>
          <p:spPr bwMode="auto">
            <a:xfrm flipV="1">
              <a:off x="3275013" y="3724275"/>
              <a:ext cx="1152525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62"/>
            <p:cNvSpPr>
              <a:spLocks noChangeShapeType="1"/>
            </p:cNvSpPr>
            <p:nvPr/>
          </p:nvSpPr>
          <p:spPr bwMode="auto">
            <a:xfrm flipV="1">
              <a:off x="3275013" y="4875213"/>
              <a:ext cx="1152525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63"/>
            <p:cNvSpPr>
              <a:spLocks noChangeShapeType="1"/>
            </p:cNvSpPr>
            <p:nvPr/>
          </p:nvSpPr>
          <p:spPr bwMode="auto">
            <a:xfrm>
              <a:off x="3275013" y="4156075"/>
              <a:ext cx="1152525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64"/>
            <p:cNvSpPr>
              <a:spLocks noChangeShapeType="1"/>
            </p:cNvSpPr>
            <p:nvPr/>
          </p:nvSpPr>
          <p:spPr bwMode="auto">
            <a:xfrm>
              <a:off x="3275013" y="5308600"/>
              <a:ext cx="1152525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65"/>
            <p:cNvSpPr>
              <a:spLocks noChangeShapeType="1"/>
            </p:cNvSpPr>
            <p:nvPr/>
          </p:nvSpPr>
          <p:spPr bwMode="auto">
            <a:xfrm flipV="1">
              <a:off x="4787900" y="3290888"/>
              <a:ext cx="1728788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66"/>
            <p:cNvSpPr>
              <a:spLocks noChangeShapeType="1"/>
            </p:cNvSpPr>
            <p:nvPr/>
          </p:nvSpPr>
          <p:spPr bwMode="auto">
            <a:xfrm>
              <a:off x="4859338" y="3867150"/>
              <a:ext cx="1657350" cy="73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68"/>
            <p:cNvSpPr>
              <a:spLocks noChangeShapeType="1"/>
            </p:cNvSpPr>
            <p:nvPr/>
          </p:nvSpPr>
          <p:spPr bwMode="auto">
            <a:xfrm flipV="1">
              <a:off x="4859338" y="4803775"/>
              <a:ext cx="165735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69"/>
            <p:cNvSpPr>
              <a:spLocks noChangeShapeType="1"/>
            </p:cNvSpPr>
            <p:nvPr/>
          </p:nvSpPr>
          <p:spPr bwMode="auto">
            <a:xfrm>
              <a:off x="4859338" y="5524500"/>
              <a:ext cx="1657350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1614488" y="4362450"/>
              <a:ext cx="441325" cy="4413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3200" dirty="0" smtClean="0"/>
                <a:t>-</a:t>
              </a:r>
              <a:endParaRPr lang="en-US" sz="3200" dirty="0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2263775" y="3970338"/>
              <a:ext cx="2792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Garamond" charset="0"/>
                  <a:ea typeface="新細明體" charset="-120"/>
                </a:rPr>
                <a:t>a</a:t>
              </a:r>
              <a:endParaRPr lang="en-US" altLang="zh-TW" dirty="0">
                <a:latin typeface="Garamond" charset="0"/>
                <a:ea typeface="新細明體" charset="-120"/>
              </a:endParaRP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2266950" y="4803775"/>
              <a:ext cx="3016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Garamond" charset="0"/>
                  <a:ea typeface="新細明體" charset="-120"/>
                </a:rPr>
                <a:t>b</a:t>
              </a:r>
              <a:endParaRPr lang="en-US" altLang="zh-TW" dirty="0">
                <a:latin typeface="Garamond" charset="0"/>
                <a:ea typeface="新細明體" charset="-120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1258888" y="4616450"/>
              <a:ext cx="360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Oval 32"/>
            <p:cNvSpPr>
              <a:spLocks noChangeArrowheads="1"/>
            </p:cNvSpPr>
            <p:nvPr/>
          </p:nvSpPr>
          <p:spPr bwMode="auto">
            <a:xfrm>
              <a:off x="2890838" y="3813175"/>
              <a:ext cx="441325" cy="4413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34"/>
            <p:cNvSpPr>
              <a:spLocks noChangeArrowheads="1"/>
            </p:cNvSpPr>
            <p:nvPr/>
          </p:nvSpPr>
          <p:spPr bwMode="auto">
            <a:xfrm>
              <a:off x="2890838" y="4948238"/>
              <a:ext cx="441325" cy="4413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36"/>
            <p:cNvSpPr>
              <a:spLocks noChangeArrowheads="1"/>
            </p:cNvSpPr>
            <p:nvPr/>
          </p:nvSpPr>
          <p:spPr bwMode="auto">
            <a:xfrm>
              <a:off x="4443413" y="3525838"/>
              <a:ext cx="441325" cy="4413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38"/>
            <p:cNvSpPr>
              <a:spLocks noChangeArrowheads="1"/>
            </p:cNvSpPr>
            <p:nvPr/>
          </p:nvSpPr>
          <p:spPr bwMode="auto">
            <a:xfrm>
              <a:off x="4443413" y="4660900"/>
              <a:ext cx="441325" cy="4413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40"/>
            <p:cNvSpPr>
              <a:spLocks noChangeArrowheads="1"/>
            </p:cNvSpPr>
            <p:nvPr/>
          </p:nvSpPr>
          <p:spPr bwMode="auto">
            <a:xfrm>
              <a:off x="4443413" y="4102100"/>
              <a:ext cx="441325" cy="4413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42"/>
            <p:cNvSpPr>
              <a:spLocks noChangeArrowheads="1"/>
            </p:cNvSpPr>
            <p:nvPr/>
          </p:nvSpPr>
          <p:spPr bwMode="auto">
            <a:xfrm>
              <a:off x="4443413" y="5237163"/>
              <a:ext cx="441325" cy="4413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44"/>
            <p:cNvSpPr>
              <a:spLocks noChangeArrowheads="1"/>
            </p:cNvSpPr>
            <p:nvPr/>
          </p:nvSpPr>
          <p:spPr bwMode="auto">
            <a:xfrm>
              <a:off x="6511925" y="3138488"/>
              <a:ext cx="441325" cy="4413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48"/>
            <p:cNvSpPr>
              <a:spLocks noChangeArrowheads="1"/>
            </p:cNvSpPr>
            <p:nvPr/>
          </p:nvSpPr>
          <p:spPr bwMode="auto">
            <a:xfrm>
              <a:off x="6511925" y="3714750"/>
              <a:ext cx="441325" cy="4413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56"/>
            <p:cNvSpPr>
              <a:spLocks noChangeArrowheads="1"/>
            </p:cNvSpPr>
            <p:nvPr/>
          </p:nvSpPr>
          <p:spPr bwMode="auto">
            <a:xfrm>
              <a:off x="6510338" y="4595813"/>
              <a:ext cx="441325" cy="4413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58"/>
            <p:cNvSpPr>
              <a:spLocks noChangeArrowheads="1"/>
            </p:cNvSpPr>
            <p:nvPr/>
          </p:nvSpPr>
          <p:spPr bwMode="auto">
            <a:xfrm>
              <a:off x="6511925" y="5441950"/>
              <a:ext cx="441325" cy="4413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70"/>
            <p:cNvSpPr txBox="1">
              <a:spLocks noChangeArrowheads="1"/>
            </p:cNvSpPr>
            <p:nvPr/>
          </p:nvSpPr>
          <p:spPr bwMode="auto">
            <a:xfrm>
              <a:off x="5364163" y="3940175"/>
              <a:ext cx="6413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Garamond" charset="0"/>
                </a:rPr>
                <a:t>…</a:t>
              </a:r>
            </a:p>
          </p:txBody>
        </p:sp>
        <p:sp>
          <p:nvSpPr>
            <p:cNvPr id="32" name="Text Box 71"/>
            <p:cNvSpPr txBox="1">
              <a:spLocks noChangeArrowheads="1"/>
            </p:cNvSpPr>
            <p:nvPr/>
          </p:nvSpPr>
          <p:spPr bwMode="auto">
            <a:xfrm>
              <a:off x="5407025" y="4732338"/>
              <a:ext cx="6413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Garamond" charset="0"/>
                </a:rPr>
                <a:t>…</a:t>
              </a:r>
            </a:p>
          </p:txBody>
        </p:sp>
        <p:sp>
          <p:nvSpPr>
            <p:cNvPr id="33" name="Text Box 72"/>
            <p:cNvSpPr txBox="1">
              <a:spLocks noChangeArrowheads="1"/>
            </p:cNvSpPr>
            <p:nvPr/>
          </p:nvSpPr>
          <p:spPr bwMode="auto">
            <a:xfrm rot="-5400000">
              <a:off x="6353969" y="4125119"/>
              <a:ext cx="5397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Garamond" charset="0"/>
                </a:rPr>
                <a:t>…</a:t>
              </a:r>
            </a:p>
          </p:txBody>
        </p:sp>
        <p:sp>
          <p:nvSpPr>
            <p:cNvPr id="34" name="Text Box 73"/>
            <p:cNvSpPr txBox="1">
              <a:spLocks noChangeArrowheads="1"/>
            </p:cNvSpPr>
            <p:nvPr/>
          </p:nvSpPr>
          <p:spPr bwMode="auto">
            <a:xfrm rot="-5400000">
              <a:off x="6361907" y="4979193"/>
              <a:ext cx="5397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Garamond" charset="0"/>
                </a:rPr>
                <a:t>…</a:t>
              </a:r>
            </a:p>
          </p:txBody>
        </p:sp>
        <p:sp>
          <p:nvSpPr>
            <p:cNvPr id="35" name="Freeform 74"/>
            <p:cNvSpPr>
              <a:spLocks/>
            </p:cNvSpPr>
            <p:nvPr/>
          </p:nvSpPr>
          <p:spPr bwMode="auto">
            <a:xfrm rot="2200581">
              <a:off x="6770688" y="2816225"/>
              <a:ext cx="327025" cy="360363"/>
            </a:xfrm>
            <a:custGeom>
              <a:avLst/>
              <a:gdLst>
                <a:gd name="T0" fmla="*/ 2147483647 w 320"/>
                <a:gd name="T1" fmla="*/ 2147483647 h 296"/>
                <a:gd name="T2" fmla="*/ 2147483647 w 320"/>
                <a:gd name="T3" fmla="*/ 2147483647 h 296"/>
                <a:gd name="T4" fmla="*/ 2147483647 w 320"/>
                <a:gd name="T5" fmla="*/ 2147483647 h 296"/>
                <a:gd name="T6" fmla="*/ 2147483647 w 320"/>
                <a:gd name="T7" fmla="*/ 2147483647 h 296"/>
                <a:gd name="T8" fmla="*/ 2147483647 w 320"/>
                <a:gd name="T9" fmla="*/ 2147483647 h 296"/>
                <a:gd name="T10" fmla="*/ 2147483647 w 320"/>
                <a:gd name="T11" fmla="*/ 2147483647 h 296"/>
                <a:gd name="T12" fmla="*/ 2147483647 w 320"/>
                <a:gd name="T13" fmla="*/ 2147483647 h 296"/>
                <a:gd name="T14" fmla="*/ 2147483647 w 320"/>
                <a:gd name="T15" fmla="*/ 2147483647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0"/>
                <a:gd name="T25" fmla="*/ 0 h 296"/>
                <a:gd name="T26" fmla="*/ 320 w 320"/>
                <a:gd name="T27" fmla="*/ 296 h 2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0" h="296">
                  <a:moveTo>
                    <a:pt x="112" y="296"/>
                  </a:moveTo>
                  <a:cubicBezTo>
                    <a:pt x="72" y="268"/>
                    <a:pt x="32" y="240"/>
                    <a:pt x="16" y="200"/>
                  </a:cubicBezTo>
                  <a:cubicBezTo>
                    <a:pt x="0" y="160"/>
                    <a:pt x="0" y="88"/>
                    <a:pt x="16" y="56"/>
                  </a:cubicBezTo>
                  <a:cubicBezTo>
                    <a:pt x="32" y="24"/>
                    <a:pt x="80" y="16"/>
                    <a:pt x="112" y="8"/>
                  </a:cubicBezTo>
                  <a:cubicBezTo>
                    <a:pt x="144" y="0"/>
                    <a:pt x="176" y="0"/>
                    <a:pt x="208" y="8"/>
                  </a:cubicBezTo>
                  <a:cubicBezTo>
                    <a:pt x="240" y="16"/>
                    <a:pt x="288" y="24"/>
                    <a:pt x="304" y="56"/>
                  </a:cubicBezTo>
                  <a:cubicBezTo>
                    <a:pt x="320" y="88"/>
                    <a:pt x="312" y="160"/>
                    <a:pt x="304" y="200"/>
                  </a:cubicBezTo>
                  <a:cubicBezTo>
                    <a:pt x="296" y="240"/>
                    <a:pt x="276" y="268"/>
                    <a:pt x="256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75"/>
            <p:cNvSpPr>
              <a:spLocks/>
            </p:cNvSpPr>
            <p:nvPr/>
          </p:nvSpPr>
          <p:spPr bwMode="auto">
            <a:xfrm>
              <a:off x="6938963" y="3435350"/>
              <a:ext cx="142875" cy="431800"/>
            </a:xfrm>
            <a:custGeom>
              <a:avLst/>
              <a:gdLst>
                <a:gd name="T0" fmla="*/ 0 w 90"/>
                <a:gd name="T1" fmla="*/ 0 h 272"/>
                <a:gd name="T2" fmla="*/ 2147483647 w 90"/>
                <a:gd name="T3" fmla="*/ 2147483647 h 272"/>
                <a:gd name="T4" fmla="*/ 0 w 90"/>
                <a:gd name="T5" fmla="*/ 2147483647 h 272"/>
                <a:gd name="T6" fmla="*/ 0 60000 65536"/>
                <a:gd name="T7" fmla="*/ 0 60000 65536"/>
                <a:gd name="T8" fmla="*/ 0 60000 65536"/>
                <a:gd name="T9" fmla="*/ 0 w 90"/>
                <a:gd name="T10" fmla="*/ 0 h 272"/>
                <a:gd name="T11" fmla="*/ 90 w 90"/>
                <a:gd name="T12" fmla="*/ 272 h 2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272">
                  <a:moveTo>
                    <a:pt x="0" y="0"/>
                  </a:moveTo>
                  <a:cubicBezTo>
                    <a:pt x="45" y="45"/>
                    <a:pt x="90" y="91"/>
                    <a:pt x="90" y="136"/>
                  </a:cubicBezTo>
                  <a:cubicBezTo>
                    <a:pt x="90" y="181"/>
                    <a:pt x="45" y="226"/>
                    <a:pt x="0" y="2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77"/>
            <p:cNvSpPr>
              <a:spLocks/>
            </p:cNvSpPr>
            <p:nvPr/>
          </p:nvSpPr>
          <p:spPr bwMode="auto">
            <a:xfrm rot="5400000">
              <a:off x="6965156" y="5434807"/>
              <a:ext cx="327025" cy="360362"/>
            </a:xfrm>
            <a:custGeom>
              <a:avLst/>
              <a:gdLst>
                <a:gd name="T0" fmla="*/ 2147483647 w 320"/>
                <a:gd name="T1" fmla="*/ 2147483647 h 296"/>
                <a:gd name="T2" fmla="*/ 2147483647 w 320"/>
                <a:gd name="T3" fmla="*/ 2147483647 h 296"/>
                <a:gd name="T4" fmla="*/ 2147483647 w 320"/>
                <a:gd name="T5" fmla="*/ 2147483647 h 296"/>
                <a:gd name="T6" fmla="*/ 2147483647 w 320"/>
                <a:gd name="T7" fmla="*/ 2147483647 h 296"/>
                <a:gd name="T8" fmla="*/ 2147483647 w 320"/>
                <a:gd name="T9" fmla="*/ 2147483647 h 296"/>
                <a:gd name="T10" fmla="*/ 2147483647 w 320"/>
                <a:gd name="T11" fmla="*/ 2147483647 h 296"/>
                <a:gd name="T12" fmla="*/ 2147483647 w 320"/>
                <a:gd name="T13" fmla="*/ 2147483647 h 296"/>
                <a:gd name="T14" fmla="*/ 2147483647 w 320"/>
                <a:gd name="T15" fmla="*/ 2147483647 h 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0"/>
                <a:gd name="T25" fmla="*/ 0 h 296"/>
                <a:gd name="T26" fmla="*/ 320 w 320"/>
                <a:gd name="T27" fmla="*/ 296 h 2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0" h="296">
                  <a:moveTo>
                    <a:pt x="112" y="296"/>
                  </a:moveTo>
                  <a:cubicBezTo>
                    <a:pt x="72" y="268"/>
                    <a:pt x="32" y="240"/>
                    <a:pt x="16" y="200"/>
                  </a:cubicBezTo>
                  <a:cubicBezTo>
                    <a:pt x="0" y="160"/>
                    <a:pt x="0" y="88"/>
                    <a:pt x="16" y="56"/>
                  </a:cubicBezTo>
                  <a:cubicBezTo>
                    <a:pt x="32" y="24"/>
                    <a:pt x="80" y="16"/>
                    <a:pt x="112" y="8"/>
                  </a:cubicBezTo>
                  <a:cubicBezTo>
                    <a:pt x="144" y="0"/>
                    <a:pt x="176" y="0"/>
                    <a:pt x="208" y="8"/>
                  </a:cubicBezTo>
                  <a:cubicBezTo>
                    <a:pt x="240" y="16"/>
                    <a:pt x="288" y="24"/>
                    <a:pt x="304" y="56"/>
                  </a:cubicBezTo>
                  <a:cubicBezTo>
                    <a:pt x="320" y="88"/>
                    <a:pt x="312" y="160"/>
                    <a:pt x="304" y="200"/>
                  </a:cubicBezTo>
                  <a:cubicBezTo>
                    <a:pt x="296" y="240"/>
                    <a:pt x="276" y="268"/>
                    <a:pt x="256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57"/>
            <p:cNvSpPr>
              <a:spLocks noChangeArrowheads="1"/>
            </p:cNvSpPr>
            <p:nvPr/>
          </p:nvSpPr>
          <p:spPr bwMode="auto">
            <a:xfrm>
              <a:off x="6508035" y="4511675"/>
              <a:ext cx="45878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3200" dirty="0" smtClean="0">
                  <a:latin typeface="Garamond" charset="0"/>
                  <a:ea typeface="新細明體" charset="-120"/>
                  <a:sym typeface="Symbol" charset="2"/>
                </a:rPr>
                <a:t>+</a:t>
              </a:r>
              <a:endParaRPr lang="en-US" altLang="zh-TW" sz="3200" baseline="-25000" dirty="0">
                <a:latin typeface="Symbol" charset="2"/>
                <a:ea typeface="新細明體" charset="-120"/>
                <a:sym typeface="Symbol" charset="2"/>
              </a:endParaRPr>
            </a:p>
          </p:txBody>
        </p:sp>
        <p:sp>
          <p:nvSpPr>
            <p:cNvPr id="49" name="Text Box 78"/>
            <p:cNvSpPr txBox="1">
              <a:spLocks noChangeArrowheads="1"/>
            </p:cNvSpPr>
            <p:nvPr/>
          </p:nvSpPr>
          <p:spPr bwMode="auto">
            <a:xfrm>
              <a:off x="3703638" y="3500438"/>
              <a:ext cx="2792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Garamond" charset="0"/>
                  <a:ea typeface="新細明體" charset="-120"/>
                </a:rPr>
                <a:t>a</a:t>
              </a:r>
              <a:endParaRPr lang="en-US" altLang="zh-TW" dirty="0">
                <a:latin typeface="Garamond" charset="0"/>
                <a:ea typeface="新細明體" charset="-120"/>
              </a:endParaRPr>
            </a:p>
          </p:txBody>
        </p:sp>
        <p:sp>
          <p:nvSpPr>
            <p:cNvPr id="50" name="Text Box 79"/>
            <p:cNvSpPr txBox="1">
              <a:spLocks noChangeArrowheads="1"/>
            </p:cNvSpPr>
            <p:nvPr/>
          </p:nvSpPr>
          <p:spPr bwMode="auto">
            <a:xfrm>
              <a:off x="3708400" y="3933825"/>
              <a:ext cx="3016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Garamond" charset="0"/>
                  <a:ea typeface="新細明體" charset="-120"/>
                </a:rPr>
                <a:t>b</a:t>
              </a:r>
              <a:endParaRPr lang="en-US" altLang="zh-TW" dirty="0">
                <a:latin typeface="Garamond" charset="0"/>
                <a:ea typeface="新細明體" charset="-120"/>
              </a:endParaRPr>
            </a:p>
          </p:txBody>
        </p:sp>
        <p:sp>
          <p:nvSpPr>
            <p:cNvPr id="51" name="Text Box 80"/>
            <p:cNvSpPr txBox="1">
              <a:spLocks noChangeArrowheads="1"/>
            </p:cNvSpPr>
            <p:nvPr/>
          </p:nvSpPr>
          <p:spPr bwMode="auto">
            <a:xfrm>
              <a:off x="3708400" y="4651375"/>
              <a:ext cx="2792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Garamond" charset="0"/>
                  <a:ea typeface="新細明體" charset="-120"/>
                </a:rPr>
                <a:t>a</a:t>
              </a:r>
              <a:endParaRPr lang="en-US" altLang="zh-TW" dirty="0">
                <a:latin typeface="Garamond" charset="0"/>
                <a:ea typeface="新細明體" charset="-120"/>
              </a:endParaRPr>
            </a:p>
          </p:txBody>
        </p:sp>
        <p:sp>
          <p:nvSpPr>
            <p:cNvPr id="52" name="Text Box 81"/>
            <p:cNvSpPr txBox="1">
              <a:spLocks noChangeArrowheads="1"/>
            </p:cNvSpPr>
            <p:nvPr/>
          </p:nvSpPr>
          <p:spPr bwMode="auto">
            <a:xfrm>
              <a:off x="3713163" y="5084763"/>
              <a:ext cx="3016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Garamond" charset="0"/>
                  <a:ea typeface="新細明體" charset="-120"/>
                </a:rPr>
                <a:t>b</a:t>
              </a:r>
              <a:endParaRPr lang="en-US" altLang="zh-TW" dirty="0">
                <a:latin typeface="Garamond" charset="0"/>
                <a:ea typeface="新細明體" charset="-120"/>
              </a:endParaRPr>
            </a:p>
          </p:txBody>
        </p:sp>
        <p:sp>
          <p:nvSpPr>
            <p:cNvPr id="53" name="Text Box 82"/>
            <p:cNvSpPr txBox="1">
              <a:spLocks noChangeArrowheads="1"/>
            </p:cNvSpPr>
            <p:nvPr/>
          </p:nvSpPr>
          <p:spPr bwMode="auto">
            <a:xfrm>
              <a:off x="5570538" y="3074988"/>
              <a:ext cx="2792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Garamond" charset="0"/>
                  <a:ea typeface="新細明體" charset="-120"/>
                </a:rPr>
                <a:t>a</a:t>
              </a:r>
              <a:endParaRPr lang="en-US" altLang="zh-TW" dirty="0">
                <a:latin typeface="Garamond" charset="0"/>
                <a:ea typeface="新細明體" charset="-120"/>
              </a:endParaRPr>
            </a:p>
          </p:txBody>
        </p:sp>
        <p:sp>
          <p:nvSpPr>
            <p:cNvPr id="54" name="Text Box 83"/>
            <p:cNvSpPr txBox="1">
              <a:spLocks noChangeArrowheads="1"/>
            </p:cNvSpPr>
            <p:nvPr/>
          </p:nvSpPr>
          <p:spPr bwMode="auto">
            <a:xfrm>
              <a:off x="5575300" y="3581400"/>
              <a:ext cx="3016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Garamond" charset="0"/>
                  <a:ea typeface="新細明體" charset="-120"/>
                </a:rPr>
                <a:t>b</a:t>
              </a:r>
              <a:endParaRPr lang="en-US" altLang="zh-TW" dirty="0">
                <a:latin typeface="Garamond" charset="0"/>
                <a:ea typeface="新細明體" charset="-120"/>
              </a:endParaRPr>
            </a:p>
          </p:txBody>
        </p:sp>
        <p:sp>
          <p:nvSpPr>
            <p:cNvPr id="55" name="Text Box 84"/>
            <p:cNvSpPr txBox="1">
              <a:spLocks noChangeArrowheads="1"/>
            </p:cNvSpPr>
            <p:nvPr/>
          </p:nvSpPr>
          <p:spPr bwMode="auto">
            <a:xfrm>
              <a:off x="5580063" y="4508500"/>
              <a:ext cx="3016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Garamond" charset="0"/>
                  <a:ea typeface="新細明體" charset="-120"/>
                </a:rPr>
                <a:t>b</a:t>
              </a:r>
              <a:endParaRPr lang="en-US" altLang="zh-TW" dirty="0">
                <a:latin typeface="Garamond" charset="0"/>
                <a:ea typeface="新細明體" charset="-120"/>
              </a:endParaRPr>
            </a:p>
          </p:txBody>
        </p:sp>
        <p:sp>
          <p:nvSpPr>
            <p:cNvPr id="56" name="Text Box 85"/>
            <p:cNvSpPr txBox="1">
              <a:spLocks noChangeArrowheads="1"/>
            </p:cNvSpPr>
            <p:nvPr/>
          </p:nvSpPr>
          <p:spPr bwMode="auto">
            <a:xfrm>
              <a:off x="5575300" y="5300663"/>
              <a:ext cx="3016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Garamond" charset="0"/>
                  <a:ea typeface="新細明體" charset="-120"/>
                </a:rPr>
                <a:t>b</a:t>
              </a:r>
              <a:endParaRPr lang="en-US" altLang="zh-TW" dirty="0">
                <a:latin typeface="Garamond" charset="0"/>
                <a:ea typeface="新細明體" charset="-120"/>
              </a:endParaRPr>
            </a:p>
          </p:txBody>
        </p:sp>
        <p:sp>
          <p:nvSpPr>
            <p:cNvPr id="57" name="Text Box 86"/>
            <p:cNvSpPr txBox="1">
              <a:spLocks noChangeArrowheads="1"/>
            </p:cNvSpPr>
            <p:nvPr/>
          </p:nvSpPr>
          <p:spPr bwMode="auto">
            <a:xfrm>
              <a:off x="7019925" y="3435350"/>
              <a:ext cx="3016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Garamond" charset="0"/>
                  <a:ea typeface="新細明體" charset="-120"/>
                </a:rPr>
                <a:t>b</a:t>
              </a:r>
              <a:endParaRPr lang="en-US" altLang="zh-TW" dirty="0">
                <a:latin typeface="Garamond" charset="0"/>
                <a:ea typeface="新細明體" charset="-120"/>
              </a:endParaRPr>
            </a:p>
          </p:txBody>
        </p:sp>
        <p:sp>
          <p:nvSpPr>
            <p:cNvPr id="58" name="Text Box 87"/>
            <p:cNvSpPr txBox="1">
              <a:spLocks noChangeArrowheads="1"/>
            </p:cNvSpPr>
            <p:nvPr/>
          </p:nvSpPr>
          <p:spPr bwMode="auto">
            <a:xfrm>
              <a:off x="7235825" y="5445125"/>
              <a:ext cx="3016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Garamond" charset="0"/>
                  <a:ea typeface="新細明體" charset="-120"/>
                </a:rPr>
                <a:t>b</a:t>
              </a:r>
              <a:endParaRPr lang="en-US" altLang="zh-TW" dirty="0">
                <a:latin typeface="Garamond" charset="0"/>
                <a:ea typeface="新細明體" charset="-120"/>
              </a:endParaRPr>
            </a:p>
          </p:txBody>
        </p:sp>
        <p:sp>
          <p:nvSpPr>
            <p:cNvPr id="59" name="Text Box 88"/>
            <p:cNvSpPr txBox="1">
              <a:spLocks noChangeArrowheads="1"/>
            </p:cNvSpPr>
            <p:nvPr/>
          </p:nvSpPr>
          <p:spPr bwMode="auto">
            <a:xfrm>
              <a:off x="7016750" y="2636838"/>
              <a:ext cx="2792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Garamond" charset="0"/>
                  <a:ea typeface="新細明體" charset="-120"/>
                </a:rPr>
                <a:t>a</a:t>
              </a:r>
              <a:endParaRPr lang="en-US" altLang="zh-TW" dirty="0">
                <a:latin typeface="Garamond" charset="0"/>
                <a:ea typeface="新細明體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133418"/>
            <a:ext cx="4248150" cy="511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086600" cy="515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Constructing 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4953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Even-Even :</a:t>
            </a:r>
          </a:p>
          <a:p>
            <a:r>
              <a:rPr lang="en-US" dirty="0" smtClean="0"/>
              <a:t>All the words that end in state 3 have an even number of </a:t>
            </a:r>
            <a:r>
              <a:rPr lang="en-US" dirty="0" err="1" smtClean="0"/>
              <a:t>b's</a:t>
            </a:r>
            <a:r>
              <a:rPr lang="en-US" dirty="0" smtClean="0"/>
              <a:t> but an odd number of </a:t>
            </a:r>
            <a:r>
              <a:rPr lang="en-US" dirty="0" err="1" smtClean="0"/>
              <a:t>a's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All words that end in state 4 have an odd number of </a:t>
            </a:r>
            <a:r>
              <a:rPr lang="en-US" dirty="0" err="1" smtClean="0"/>
              <a:t>a's</a:t>
            </a:r>
            <a:r>
              <a:rPr lang="en-US" dirty="0" smtClean="0"/>
              <a:t> and an odd number of </a:t>
            </a:r>
            <a:r>
              <a:rPr lang="en-US" i="1" dirty="0" err="1" smtClean="0"/>
              <a:t>b's</a:t>
            </a:r>
            <a:r>
              <a:rPr lang="en-US" i="1" dirty="0" smtClean="0"/>
              <a:t>. </a:t>
            </a:r>
          </a:p>
          <a:p>
            <a:r>
              <a:rPr lang="en-US" dirty="0" smtClean="0"/>
              <a:t>Any EVEN-EVEN words </a:t>
            </a:r>
          </a:p>
          <a:p>
            <a:pPr>
              <a:buNone/>
            </a:pPr>
            <a:r>
              <a:rPr lang="en-US" dirty="0" smtClean="0"/>
              <a:t>	must end in state </a:t>
            </a:r>
            <a:r>
              <a:rPr lang="en-US" b="1" dirty="0" smtClean="0"/>
              <a:t>1 and be accepted.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If some transitions are missing then add dead state(Often prefer not to show a dead state)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819400"/>
            <a:ext cx="50292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648200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dirty="0" smtClean="0"/>
              <a:t>If L is a language, then its </a:t>
            </a:r>
            <a:r>
              <a:rPr lang="en-US" b="1" dirty="0" smtClean="0"/>
              <a:t>complement</a:t>
            </a:r>
            <a:r>
              <a:rPr lang="en-US" dirty="0" smtClean="0"/>
              <a:t> is</a:t>
            </a:r>
          </a:p>
          <a:p>
            <a:pPr algn="l">
              <a:buNone/>
            </a:pPr>
            <a:r>
              <a:rPr lang="en-US" i="1" dirty="0" smtClean="0">
                <a:latin typeface="Times New Roman"/>
                <a:cs typeface="Times New Roman"/>
              </a:rPr>
              <a:t>L’ = {</a:t>
            </a:r>
            <a:r>
              <a:rPr lang="en-US" i="1" dirty="0" err="1" smtClean="0">
                <a:latin typeface="Times New Roman"/>
                <a:cs typeface="Times New Roman"/>
              </a:rPr>
              <a:t>w</a:t>
            </a:r>
            <a:r>
              <a:rPr lang="en-US" i="1" dirty="0" smtClean="0">
                <a:latin typeface="Times New Roman"/>
                <a:cs typeface="Times New Roman"/>
              </a:rPr>
              <a:t> | </a:t>
            </a:r>
            <a:r>
              <a:rPr lang="en-US" i="1" dirty="0" err="1" smtClean="0">
                <a:latin typeface="Times New Roman"/>
                <a:cs typeface="Times New Roman"/>
              </a:rPr>
              <a:t>w</a:t>
            </a:r>
            <a:r>
              <a:rPr lang="en-US" i="1" dirty="0" smtClean="0">
                <a:latin typeface="Times New Roman"/>
                <a:cs typeface="Times New Roman"/>
              </a:rPr>
              <a:t> ∉ L}</a:t>
            </a:r>
          </a:p>
          <a:p>
            <a:pPr algn="l">
              <a:buNone/>
            </a:pPr>
            <a:endParaRPr lang="en-US" dirty="0" smtClean="0"/>
          </a:p>
          <a:p>
            <a:pPr algn="l">
              <a:buNone/>
            </a:pPr>
            <a:endParaRPr lang="en-US" dirty="0" smtClean="0"/>
          </a:p>
          <a:p>
            <a:pPr algn="l">
              <a:buNone/>
            </a:pPr>
            <a:endParaRPr lang="en-US" dirty="0" smtClean="0"/>
          </a:p>
          <a:p>
            <a:pPr algn="l">
              <a:buNone/>
            </a:pPr>
            <a:r>
              <a:rPr lang="en-US" dirty="0" smtClean="0"/>
              <a:t>Let </a:t>
            </a:r>
            <a:r>
              <a:rPr lang="en-US" i="1" dirty="0" smtClean="0">
                <a:latin typeface="Times New Roman"/>
                <a:cs typeface="Times New Roman"/>
              </a:rPr>
              <a:t>A = {w | w </a:t>
            </a:r>
            <a:r>
              <a:rPr lang="en-US" dirty="0" smtClean="0"/>
              <a:t>is a string of </a:t>
            </a:r>
            <a:r>
              <a:rPr lang="en-US" i="1" dirty="0" smtClean="0">
                <a:latin typeface="Times New Roman"/>
                <a:cs typeface="Times New Roman"/>
              </a:rPr>
              <a:t>0</a:t>
            </a:r>
            <a:r>
              <a:rPr lang="en-US" dirty="0" smtClean="0"/>
              <a:t>s and </a:t>
            </a:r>
            <a:r>
              <a:rPr lang="en-US" i="1" dirty="0" smtClean="0">
                <a:latin typeface="Times New Roman"/>
                <a:cs typeface="Times New Roman"/>
              </a:rPr>
              <a:t>1</a:t>
            </a:r>
            <a:r>
              <a:rPr lang="en-US" dirty="0" smtClean="0"/>
              <a:t>s containing an odd number of 1s</a:t>
            </a:r>
            <a:r>
              <a:rPr lang="en-US" i="1" dirty="0" smtClean="0">
                <a:latin typeface="Times New Roman"/>
                <a:cs typeface="Times New Roman"/>
              </a:rPr>
              <a:t>}</a:t>
            </a:r>
            <a:r>
              <a:rPr lang="en-US" dirty="0" smtClean="0"/>
              <a:t>.  What is </a:t>
            </a:r>
            <a:r>
              <a:rPr lang="en-US" i="1" dirty="0" smtClean="0">
                <a:latin typeface="Times New Roman"/>
                <a:cs typeface="Times New Roman"/>
              </a:rPr>
              <a:t>A'</a:t>
            </a:r>
            <a:r>
              <a:rPr lang="en-US" dirty="0" smtClean="0"/>
              <a:t> ? </a:t>
            </a:r>
          </a:p>
          <a:p>
            <a:pPr algn="l">
              <a:buNone/>
            </a:pPr>
            <a:r>
              <a:rPr lang="en-US" dirty="0" smtClean="0"/>
              <a:t>Let </a:t>
            </a:r>
            <a:r>
              <a:rPr lang="en-US" i="1" dirty="0" smtClean="0">
                <a:latin typeface="Times New Roman"/>
                <a:cs typeface="Times New Roman"/>
              </a:rPr>
              <a:t>B = {w | w </a:t>
            </a:r>
            <a:r>
              <a:rPr lang="en-US" dirty="0" smtClean="0"/>
              <a:t>is a string of over </a:t>
            </a:r>
            <a:r>
              <a:rPr lang="en-US" i="1" dirty="0" smtClean="0">
                <a:latin typeface="Times New Roman"/>
                <a:cs typeface="Times New Roman"/>
              </a:rPr>
              <a:t>{</a:t>
            </a:r>
            <a:r>
              <a:rPr lang="en-US" i="1" dirty="0" err="1" smtClean="0">
                <a:latin typeface="Times New Roman"/>
                <a:cs typeface="Times New Roman"/>
              </a:rPr>
              <a:t>a,b</a:t>
            </a:r>
            <a:r>
              <a:rPr lang="en-US" i="1" dirty="0" smtClean="0">
                <a:latin typeface="Times New Roman"/>
                <a:cs typeface="Times New Roman"/>
              </a:rPr>
              <a:t>}</a:t>
            </a:r>
            <a:r>
              <a:rPr lang="en-US" dirty="0" smtClean="0"/>
              <a:t> that starts and ends with the same symbol}.  What is </a:t>
            </a:r>
            <a:r>
              <a:rPr lang="en-US" i="1" dirty="0" smtClean="0">
                <a:latin typeface="Times New Roman"/>
                <a:cs typeface="Times New Roman"/>
              </a:rPr>
              <a:t>B' </a:t>
            </a:r>
            <a:r>
              <a:rPr lang="en-US" dirty="0" smtClean="0"/>
              <a:t>?</a:t>
            </a:r>
          </a:p>
          <a:p>
            <a:pPr algn="l">
              <a:buNone/>
            </a:pPr>
            <a:endParaRPr lang="en-US" dirty="0" smtClean="0"/>
          </a:p>
          <a:p>
            <a:pPr algn="l">
              <a:buNone/>
            </a:pPr>
            <a:endParaRPr lang="en-US" dirty="0" smtClean="0"/>
          </a:p>
          <a:p>
            <a:pPr algn="l">
              <a:buNone/>
            </a:pP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785079"/>
            <a:ext cx="4191000" cy="1101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 of EVEN EVEN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7950" y="2209800"/>
            <a:ext cx="32194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 FA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057400"/>
            <a:ext cx="7391400" cy="45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Notations used in FA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133600"/>
            <a:ext cx="5105400" cy="4102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 of EVEN EVEN Complement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981200"/>
            <a:ext cx="4495800" cy="4441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does following F.S.M recognizes?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L={</a:t>
            </a:r>
            <a:r>
              <a:rPr lang="en-US" dirty="0" err="1" smtClean="0"/>
              <a:t>w|w</a:t>
            </a:r>
            <a:r>
              <a:rPr lang="en-US" dirty="0" smtClean="0"/>
              <a:t> is either 10 or a string of at least one 0 followed by </a:t>
            </a:r>
            <a:r>
              <a:rPr lang="en-US" dirty="0" err="1" smtClean="0"/>
              <a:t>signle</a:t>
            </a:r>
            <a:r>
              <a:rPr lang="en-US" dirty="0" smtClean="0"/>
              <a:t> 1}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438400"/>
            <a:ext cx="46386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991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 of languages accepted by FA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085975"/>
            <a:ext cx="6172200" cy="44672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96000" y="1676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676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991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 of languages accepted by FA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1676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676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133600"/>
            <a:ext cx="6019800" cy="44767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991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 of languages accepted by FA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1676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676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057400"/>
            <a:ext cx="6629400" cy="456192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991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 of languages accepted by FA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1676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676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077029"/>
            <a:ext cx="6629400" cy="447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991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 of languages accepted by FA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1676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676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057400"/>
            <a:ext cx="8241833" cy="3352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991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 of languages accepted by FA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1676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676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0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Converting Regular Expression into a Finite Automata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069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53200" y="2069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999" y="2438400"/>
            <a:ext cx="8048101" cy="3124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Converting Regular Expression into a Finite Automata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069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53200" y="2069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2362200"/>
            <a:ext cx="7515225" cy="43243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notations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438400"/>
            <a:ext cx="6096000" cy="3293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Converting Regular Expression into a Finite Automata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069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53200" y="2069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438400"/>
            <a:ext cx="8017831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Converting Regular Expression into a Finite Automata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069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53200" y="2069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3450" y="2438400"/>
            <a:ext cx="706755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Converting Regular Expression into a Finite Automata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069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53200" y="2069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9125" y="2590800"/>
            <a:ext cx="8220075" cy="26955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Converting Regular Expression into a Finite Automata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069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53200" y="2069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590800"/>
            <a:ext cx="8143875" cy="29432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Converting Regular Expression into a Finite Automata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069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53200" y="2069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514600"/>
            <a:ext cx="86408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AutoShape 19"/>
          <p:cNvSpPr>
            <a:spLocks noChangeArrowheads="1"/>
          </p:cNvSpPr>
          <p:nvPr/>
        </p:nvSpPr>
        <p:spPr bwMode="auto">
          <a:xfrm>
            <a:off x="609600" y="1371600"/>
            <a:ext cx="7543800" cy="49530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838200" y="602159"/>
            <a:ext cx="3886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4800" dirty="0">
                <a:latin typeface="+mj-lt"/>
              </a:rPr>
              <a:t>Automaton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514600" y="3352800"/>
            <a:ext cx="1524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819400" y="3886200"/>
            <a:ext cx="846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omic Sans MS" pitchFamily="66" charset="0"/>
              </a:rPr>
              <a:t>CPU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066800" y="1600200"/>
            <a:ext cx="3657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257800" y="31242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5257800" y="4419600"/>
            <a:ext cx="2819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143000" y="5410200"/>
            <a:ext cx="3581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5410200" y="3200400"/>
            <a:ext cx="2411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solidFill>
                  <a:schemeClr val="accent2"/>
                </a:solidFill>
                <a:latin typeface="Comic Sans MS" pitchFamily="66" charset="0"/>
              </a:rPr>
              <a:t>input memory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5257800" y="4495800"/>
            <a:ext cx="2665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solidFill>
                  <a:schemeClr val="accent2"/>
                </a:solidFill>
                <a:latin typeface="Comic Sans MS" pitchFamily="66" charset="0"/>
              </a:rPr>
              <a:t>output memory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1524000" y="5486400"/>
            <a:ext cx="294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solidFill>
                  <a:schemeClr val="accent2"/>
                </a:solidFill>
                <a:latin typeface="Comic Sans MS" pitchFamily="66" charset="0"/>
              </a:rPr>
              <a:t>Program memory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1143000" y="1676400"/>
            <a:ext cx="3311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>
                <a:solidFill>
                  <a:schemeClr val="accent2"/>
                </a:solidFill>
                <a:latin typeface="Comic Sans MS" pitchFamily="66" charset="0"/>
              </a:rPr>
              <a:t>temporary memory</a:t>
            </a: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3276600" y="2209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V="1">
            <a:off x="4038600" y="34290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4038600" y="45720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3276600" y="487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1066800" y="3200400"/>
            <a:ext cx="40386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974725" y="2740025"/>
            <a:ext cx="1984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latin typeface="Comic Sans MS" pitchFamily="66" charset="0"/>
              </a:rPr>
              <a:t>Automaton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AutoShape 16"/>
          <p:cNvSpPr>
            <a:spLocks noChangeArrowheads="1"/>
          </p:cNvSpPr>
          <p:nvPr/>
        </p:nvSpPr>
        <p:spPr bwMode="auto">
          <a:xfrm>
            <a:off x="457200" y="1905000"/>
            <a:ext cx="8229600" cy="4343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57912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Finite Automaton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00200" y="3733800"/>
            <a:ext cx="3271838" cy="2359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71600" y="2590800"/>
            <a:ext cx="3657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667000" y="1981200"/>
            <a:ext cx="1239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>
                <a:solidFill>
                  <a:srgbClr val="FF0000"/>
                </a:solidFill>
                <a:latin typeface="Comic Sans MS" pitchFamily="66" charset="0"/>
              </a:rPr>
              <a:t>Input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410200" y="4648200"/>
            <a:ext cx="320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334000" y="4421188"/>
            <a:ext cx="3198813" cy="75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172200" y="4495800"/>
            <a:ext cx="139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String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096000" y="3810000"/>
            <a:ext cx="15319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Output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590800" y="2667000"/>
            <a:ext cx="139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 dirty="0">
                <a:solidFill>
                  <a:schemeClr val="accent2"/>
                </a:solidFill>
                <a:latin typeface="Comic Sans MS" pitchFamily="66" charset="0"/>
              </a:rPr>
              <a:t>String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981200" y="4419600"/>
            <a:ext cx="2262158" cy="11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Comic Sans MS" pitchFamily="66" charset="0"/>
              </a:rPr>
              <a:t>Finite</a:t>
            </a:r>
          </a:p>
          <a:p>
            <a:pPr eaLnBrk="0" hangingPunct="0">
              <a:spcBef>
                <a:spcPct val="20000"/>
              </a:spcBef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Comic Sans MS" pitchFamily="66" charset="0"/>
              </a:rPr>
              <a:t>Automaton</a:t>
            </a: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3195638" y="32781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48768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04800" y="762000"/>
            <a:ext cx="735970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4400" dirty="0"/>
              <a:t>Different Kinds of Automata</a:t>
            </a:r>
            <a:endParaRPr lang="en-US" sz="3600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8610600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Book Antiqua" pitchFamily="18" charset="0"/>
              </a:rPr>
              <a:t>Automata are distinguished by the temporary memory:</a:t>
            </a:r>
          </a:p>
          <a:p>
            <a:pPr marL="0" marR="0" lvl="1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Book Antiqua" pitchFamily="18" charset="0"/>
              </a:rPr>
              <a:t>Finite Automata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Book Antiqua" pitchFamily="18" charset="0"/>
              </a:rPr>
              <a:t>:         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no temporary memory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Book Antiqua" pitchFamily="18" charset="0"/>
            </a:endParaRPr>
          </a:p>
          <a:p>
            <a:pPr marL="0" marR="0" lvl="1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Book Antiqua" pitchFamily="18" charset="0"/>
              </a:rPr>
              <a:t>Pushdown Automata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Book Antiqua" pitchFamily="18" charset="0"/>
              </a:rPr>
              <a:t>:   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stack</a:t>
            </a:r>
          </a:p>
          <a:p>
            <a:pPr marL="0" marR="0" lvl="1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Book Antiqua" pitchFamily="18" charset="0"/>
              </a:rPr>
              <a:t>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Book Antiqua" pitchFamily="18" charset="0"/>
              </a:rPr>
              <a:t>Turing Machines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Book Antiqua" pitchFamily="18" charset="0"/>
              </a:rPr>
              <a:t>:        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random access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228600" y="2238375"/>
            <a:ext cx="20224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dirty="0">
                <a:solidFill>
                  <a:srgbClr val="59D4E9"/>
                </a:solidFill>
                <a:latin typeface="Comic Sans MS" pitchFamily="66" charset="0"/>
              </a:rPr>
              <a:t>Finite </a:t>
            </a:r>
          </a:p>
          <a:p>
            <a:pPr eaLnBrk="0" hangingPunct="0">
              <a:spcBef>
                <a:spcPct val="50000"/>
              </a:spcBef>
            </a:pPr>
            <a:r>
              <a:rPr lang="en-US" sz="3200" dirty="0">
                <a:solidFill>
                  <a:srgbClr val="59D4E9"/>
                </a:solidFill>
                <a:latin typeface="Comic Sans MS" pitchFamily="66" charset="0"/>
              </a:rPr>
              <a:t>Automata</a:t>
            </a: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3733800" y="2238375"/>
            <a:ext cx="20224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dirty="0">
                <a:solidFill>
                  <a:srgbClr val="0692BE"/>
                </a:solidFill>
                <a:latin typeface="Comic Sans MS" pitchFamily="66" charset="0"/>
              </a:rPr>
              <a:t>Pushdown</a:t>
            </a:r>
          </a:p>
          <a:p>
            <a:pPr eaLnBrk="0" hangingPunct="0">
              <a:spcBef>
                <a:spcPct val="50000"/>
              </a:spcBef>
            </a:pPr>
            <a:r>
              <a:rPr lang="en-US" sz="3200" dirty="0">
                <a:solidFill>
                  <a:srgbClr val="0692BE"/>
                </a:solidFill>
                <a:latin typeface="Comic Sans MS" pitchFamily="66" charset="0"/>
              </a:rPr>
              <a:t>Automata</a:t>
            </a: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6934200" y="2238375"/>
            <a:ext cx="174466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Turing</a:t>
            </a:r>
          </a:p>
          <a:p>
            <a:pPr eaLnBrk="0" hangingPunct="0">
              <a:spcBef>
                <a:spcPct val="50000"/>
              </a:spcBef>
            </a:pPr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Machine</a:t>
            </a:r>
          </a:p>
        </p:txBody>
      </p:sp>
      <p:sp>
        <p:nvSpPr>
          <p:cNvPr id="36" name="Line 5"/>
          <p:cNvSpPr>
            <a:spLocks noChangeShapeType="1"/>
          </p:cNvSpPr>
          <p:nvPr/>
        </p:nvSpPr>
        <p:spPr bwMode="auto">
          <a:xfrm flipH="1">
            <a:off x="2667000" y="2362200"/>
            <a:ext cx="5334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Line 6"/>
          <p:cNvSpPr>
            <a:spLocks noChangeShapeType="1"/>
          </p:cNvSpPr>
          <p:nvPr/>
        </p:nvSpPr>
        <p:spPr bwMode="auto">
          <a:xfrm>
            <a:off x="2667000" y="2971800"/>
            <a:ext cx="5334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 flipH="1">
            <a:off x="5867400" y="2362200"/>
            <a:ext cx="5334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Line 8"/>
          <p:cNvSpPr>
            <a:spLocks noChangeShapeType="1"/>
          </p:cNvSpPr>
          <p:nvPr/>
        </p:nvSpPr>
        <p:spPr bwMode="auto">
          <a:xfrm>
            <a:off x="5867400" y="2971800"/>
            <a:ext cx="5334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457200" y="914400"/>
            <a:ext cx="509466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4400" dirty="0">
                <a:latin typeface="Book Antiqua" pitchFamily="18" charset="0"/>
              </a:rPr>
              <a:t>Power of Automata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5334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Non Deterministic Finite Automata NFA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029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In a </a:t>
            </a:r>
            <a:r>
              <a:rPr lang="en-US" sz="2000" b="1" i="1" dirty="0" smtClean="0"/>
              <a:t>nondeterministic</a:t>
            </a:r>
            <a:r>
              <a:rPr lang="en-US" sz="2000" i="1" dirty="0" smtClean="0"/>
              <a:t> machine, </a:t>
            </a:r>
            <a:r>
              <a:rPr lang="en-US" sz="2000" dirty="0" smtClean="0"/>
              <a:t>several choices may exist for the next state at any point. 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800" i="1" dirty="0" smtClean="0">
                <a:solidFill>
                  <a:srgbClr val="000000"/>
                </a:solidFill>
              </a:rPr>
              <a:t>NFA = “a </a:t>
            </a:r>
            <a:r>
              <a:rPr lang="en-US" sz="2800" dirty="0" smtClean="0"/>
              <a:t>5-tuple “ </a:t>
            </a:r>
            <a:r>
              <a:rPr lang="en-US" sz="2800" dirty="0" smtClean="0">
                <a:sym typeface="Wingdings" pitchFamily="2" charset="2"/>
              </a:rPr>
              <a:t></a:t>
            </a:r>
            <a:r>
              <a:rPr lang="en-US" sz="2800" i="1" dirty="0" smtClean="0">
                <a:solidFill>
                  <a:srgbClr val="000000"/>
                </a:solidFill>
              </a:rPr>
              <a:t>(Q, </a:t>
            </a:r>
            <a:r>
              <a:rPr lang="el-GR" sz="2800" i="1" dirty="0" smtClean="0">
                <a:solidFill>
                  <a:srgbClr val="000000"/>
                </a:solidFill>
              </a:rPr>
              <a:t>Σ</a:t>
            </a:r>
            <a:r>
              <a:rPr lang="en-US" sz="2800" i="1" dirty="0" smtClean="0">
                <a:solidFill>
                  <a:srgbClr val="000000"/>
                </a:solidFill>
              </a:rPr>
              <a:t>, </a:t>
            </a:r>
            <a:r>
              <a:rPr lang="el-GR" sz="2800" i="1" dirty="0" smtClean="0">
                <a:solidFill>
                  <a:srgbClr val="000000"/>
                </a:solidFill>
              </a:rPr>
              <a:t>δ</a:t>
            </a:r>
            <a:r>
              <a:rPr lang="en-US" sz="2800" i="1" dirty="0" smtClean="0">
                <a:solidFill>
                  <a:srgbClr val="000000"/>
                </a:solidFill>
              </a:rPr>
              <a:t>, q</a:t>
            </a:r>
            <a:r>
              <a:rPr lang="en-US" sz="2800" i="1" baseline="-25000" dirty="0" smtClean="0">
                <a:solidFill>
                  <a:srgbClr val="000000"/>
                </a:solidFill>
              </a:rPr>
              <a:t>0</a:t>
            </a:r>
            <a:r>
              <a:rPr lang="en-US" sz="2800" i="1" dirty="0" smtClean="0">
                <a:solidFill>
                  <a:srgbClr val="000000"/>
                </a:solidFill>
              </a:rPr>
              <a:t>, F)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>
                <a:cs typeface="Times New Roman" pitchFamily="18" charset="0"/>
              </a:rPr>
              <a:t>	</a:t>
            </a:r>
            <a:r>
              <a:rPr lang="en-US" sz="2400" dirty="0" smtClean="0">
                <a:cs typeface="Times New Roman" pitchFamily="18" charset="0"/>
              </a:rPr>
              <a:t>Q	A </a:t>
            </a:r>
            <a:r>
              <a:rPr lang="en-US" sz="2400" u="sng" dirty="0" smtClean="0">
                <a:cs typeface="Times New Roman" pitchFamily="18" charset="0"/>
              </a:rPr>
              <a:t>finite</a:t>
            </a:r>
            <a:r>
              <a:rPr lang="en-US" sz="2400" dirty="0" smtClean="0">
                <a:cs typeface="Times New Roman" pitchFamily="18" charset="0"/>
              </a:rPr>
              <a:t> set of states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cs typeface="Times New Roman" pitchFamily="18" charset="0"/>
              </a:rPr>
              <a:t>	Σ	A </a:t>
            </a:r>
            <a:r>
              <a:rPr lang="en-US" sz="2400" u="sng" dirty="0" smtClean="0">
                <a:cs typeface="Times New Roman" pitchFamily="18" charset="0"/>
              </a:rPr>
              <a:t>finite</a:t>
            </a:r>
            <a:r>
              <a:rPr lang="en-US" sz="2400" dirty="0" smtClean="0">
                <a:cs typeface="Times New Roman" pitchFamily="18" charset="0"/>
              </a:rPr>
              <a:t> input alphabet  </a:t>
            </a:r>
            <a:r>
              <a:rPr lang="en-US" sz="2400" b="1" dirty="0" smtClean="0">
                <a:solidFill>
                  <a:srgbClr val="FF0000"/>
                </a:solidFill>
                <a:cs typeface="Times New Roman" pitchFamily="18" charset="0"/>
              </a:rPr>
              <a:t>union {</a:t>
            </a:r>
            <a:r>
              <a:rPr lang="el-GR" sz="2400" dirty="0" smtClean="0">
                <a:solidFill>
                  <a:srgbClr val="FF0000"/>
                </a:solidFill>
                <a:cs typeface="Times New Roman" pitchFamily="18" charset="0"/>
              </a:rPr>
              <a:t>Λ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cs typeface="Times New Roman" pitchFamily="18" charset="0"/>
              </a:rPr>
              <a:t>	q</a:t>
            </a:r>
            <a:r>
              <a:rPr lang="en-US" sz="2400" baseline="-25000" dirty="0" smtClean="0">
                <a:cs typeface="Times New Roman" pitchFamily="18" charset="0"/>
              </a:rPr>
              <a:t>0	</a:t>
            </a:r>
            <a:r>
              <a:rPr lang="en-US" sz="2400" dirty="0" smtClean="0">
                <a:cs typeface="Times New Roman" pitchFamily="18" charset="0"/>
              </a:rPr>
              <a:t>The initial/starting state, q</a:t>
            </a:r>
            <a:r>
              <a:rPr lang="en-US" sz="2400" baseline="-25000" dirty="0" smtClean="0">
                <a:cs typeface="Times New Roman" pitchFamily="18" charset="0"/>
              </a:rPr>
              <a:t>0</a:t>
            </a:r>
            <a:r>
              <a:rPr lang="en-US" sz="2400" dirty="0" smtClean="0">
                <a:cs typeface="Times New Roman" pitchFamily="18" charset="0"/>
              </a:rPr>
              <a:t> is in Q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cs typeface="Times New Roman" pitchFamily="18" charset="0"/>
              </a:rPr>
              <a:t>	F	A set of final/accepting states, which is a subset of Q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cs typeface="Times New Roman" pitchFamily="18" charset="0"/>
              </a:rPr>
              <a:t>	δ	A transition function</a:t>
            </a:r>
          </a:p>
          <a:p>
            <a:pPr marL="1250442" lvl="2" indent="-457200"/>
            <a:r>
              <a:rPr lang="en-US" sz="2400" dirty="0" smtClean="0">
                <a:cs typeface="Times New Roman" pitchFamily="18" charset="0"/>
              </a:rPr>
              <a:t>Takes a state and input symbol as arguments.</a:t>
            </a:r>
          </a:p>
          <a:p>
            <a:pPr marL="1250442" lvl="2" indent="-457200"/>
            <a:r>
              <a:rPr lang="en-US" sz="2400" b="1" dirty="0" smtClean="0">
                <a:solidFill>
                  <a:srgbClr val="FF0000"/>
                </a:solidFill>
                <a:cs typeface="Times New Roman" pitchFamily="18" charset="0"/>
              </a:rPr>
              <a:t>Returns a set of states </a:t>
            </a:r>
            <a:r>
              <a:rPr lang="en-US" sz="2400" dirty="0" smtClean="0">
                <a:cs typeface="Times New Roman" pitchFamily="18" charset="0"/>
              </a:rPr>
              <a:t>instead a single state as in DFA.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953000"/>
          </a:xfrm>
        </p:spPr>
        <p:txBody>
          <a:bodyPr>
            <a:normAutofit lnSpcReduction="10000"/>
          </a:bodyPr>
          <a:lstStyle/>
          <a:p>
            <a:r>
              <a:rPr lang="en-US" sz="2800" i="1" dirty="0" smtClean="0">
                <a:solidFill>
                  <a:srgbClr val="000000"/>
                </a:solidFill>
              </a:rPr>
              <a:t>FA = “a </a:t>
            </a:r>
            <a:r>
              <a:rPr lang="en-US" sz="2800" dirty="0" smtClean="0"/>
              <a:t>5-tuple “ </a:t>
            </a:r>
            <a:r>
              <a:rPr lang="en-US" sz="2800" dirty="0" smtClean="0">
                <a:sym typeface="Wingdings" pitchFamily="2" charset="2"/>
              </a:rPr>
              <a:t></a:t>
            </a:r>
            <a:r>
              <a:rPr lang="en-US" sz="2800" i="1" dirty="0" smtClean="0">
                <a:solidFill>
                  <a:srgbClr val="000000"/>
                </a:solidFill>
              </a:rPr>
              <a:t>(Q, </a:t>
            </a:r>
            <a:r>
              <a:rPr lang="el-GR" sz="2800" i="1" dirty="0" smtClean="0">
                <a:solidFill>
                  <a:srgbClr val="000000"/>
                </a:solidFill>
              </a:rPr>
              <a:t>Σ</a:t>
            </a:r>
            <a:r>
              <a:rPr lang="en-US" sz="2800" i="1" dirty="0" smtClean="0">
                <a:solidFill>
                  <a:srgbClr val="000000"/>
                </a:solidFill>
              </a:rPr>
              <a:t>, </a:t>
            </a:r>
            <a:r>
              <a:rPr lang="el-GR" sz="2800" i="1" dirty="0" smtClean="0">
                <a:solidFill>
                  <a:srgbClr val="000000"/>
                </a:solidFill>
              </a:rPr>
              <a:t>δ</a:t>
            </a:r>
            <a:r>
              <a:rPr lang="en-US" sz="2800" i="1" dirty="0" smtClean="0">
                <a:solidFill>
                  <a:srgbClr val="000000"/>
                </a:solidFill>
              </a:rPr>
              <a:t>, q</a:t>
            </a:r>
            <a:r>
              <a:rPr lang="en-US" sz="2800" i="1" baseline="-25000" dirty="0" smtClean="0">
                <a:solidFill>
                  <a:srgbClr val="000000"/>
                </a:solidFill>
              </a:rPr>
              <a:t>0</a:t>
            </a:r>
            <a:r>
              <a:rPr lang="en-US" sz="2800" i="1" dirty="0" smtClean="0">
                <a:solidFill>
                  <a:srgbClr val="000000"/>
                </a:solidFill>
              </a:rPr>
              <a:t>, F)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sz="2800" i="1" dirty="0" smtClean="0">
                <a:solidFill>
                  <a:srgbClr val="000000"/>
                </a:solidFill>
              </a:rPr>
              <a:t>Q: </a:t>
            </a:r>
            <a:r>
              <a:rPr lang="en-US" sz="2800" dirty="0" smtClean="0">
                <a:solidFill>
                  <a:srgbClr val="000000"/>
                </a:solidFill>
              </a:rPr>
              <a:t>{</a:t>
            </a:r>
            <a:r>
              <a:rPr lang="en-US" sz="2800" i="1" dirty="0" smtClean="0">
                <a:solidFill>
                  <a:srgbClr val="000000"/>
                </a:solidFill>
              </a:rPr>
              <a:t>q</a:t>
            </a:r>
            <a:r>
              <a:rPr lang="en-US" sz="2800" i="1" baseline="-25000" dirty="0" smtClean="0">
                <a:solidFill>
                  <a:srgbClr val="000000"/>
                </a:solidFill>
              </a:rPr>
              <a:t>0</a:t>
            </a:r>
            <a:r>
              <a:rPr lang="en-US" sz="2800" i="1" dirty="0" smtClean="0">
                <a:solidFill>
                  <a:srgbClr val="000000"/>
                </a:solidFill>
              </a:rPr>
              <a:t>, q</a:t>
            </a:r>
            <a:r>
              <a:rPr lang="en-US" sz="2800" i="1" baseline="-25000" dirty="0" smtClean="0">
                <a:solidFill>
                  <a:srgbClr val="000000"/>
                </a:solidFill>
              </a:rPr>
              <a:t>1</a:t>
            </a:r>
            <a:r>
              <a:rPr lang="en-US" sz="2800" i="1" dirty="0" smtClean="0">
                <a:solidFill>
                  <a:srgbClr val="000000"/>
                </a:solidFill>
              </a:rPr>
              <a:t>, q</a:t>
            </a:r>
            <a:r>
              <a:rPr lang="en-US" sz="2800" i="1" baseline="-25000" dirty="0" smtClean="0">
                <a:solidFill>
                  <a:srgbClr val="000000"/>
                </a:solidFill>
              </a:rPr>
              <a:t>2</a:t>
            </a:r>
            <a:r>
              <a:rPr lang="en-US" sz="2800" i="1" dirty="0" smtClean="0">
                <a:solidFill>
                  <a:srgbClr val="000000"/>
                </a:solidFill>
              </a:rPr>
              <a:t>, …</a:t>
            </a:r>
            <a:r>
              <a:rPr lang="en-US" sz="2800" dirty="0" smtClean="0">
                <a:solidFill>
                  <a:srgbClr val="000000"/>
                </a:solidFill>
              </a:rPr>
              <a:t>} is set of states(Nodes).</a:t>
            </a:r>
          </a:p>
          <a:p>
            <a:pPr marL="850392" lvl="1" indent="-457200">
              <a:buFont typeface="+mj-lt"/>
              <a:buAutoNum type="arabicPeriod"/>
            </a:pPr>
            <a:r>
              <a:rPr lang="el-GR" sz="2800" i="1" dirty="0" smtClean="0">
                <a:solidFill>
                  <a:srgbClr val="000000"/>
                </a:solidFill>
              </a:rPr>
              <a:t>Σ</a:t>
            </a:r>
            <a:r>
              <a:rPr lang="en-US" sz="2800" i="1" dirty="0" smtClean="0">
                <a:solidFill>
                  <a:srgbClr val="000000"/>
                </a:solidFill>
              </a:rPr>
              <a:t>: </a:t>
            </a:r>
            <a:r>
              <a:rPr lang="en-US" sz="2800" dirty="0" smtClean="0">
                <a:solidFill>
                  <a:srgbClr val="000000"/>
                </a:solidFill>
              </a:rPr>
              <a:t>{a, b, …}</a:t>
            </a:r>
            <a:r>
              <a:rPr lang="en-US" sz="2800" i="1" dirty="0" smtClean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set of alphabet.</a:t>
            </a:r>
          </a:p>
          <a:p>
            <a:pPr marL="850392" lvl="1" indent="-457200">
              <a:buFont typeface="+mj-lt"/>
              <a:buAutoNum type="arabicPeriod"/>
            </a:pPr>
            <a:r>
              <a:rPr lang="el-GR" sz="2800" i="1" dirty="0" smtClean="0">
                <a:solidFill>
                  <a:srgbClr val="000000"/>
                </a:solidFill>
              </a:rPr>
              <a:t>δ</a:t>
            </a:r>
            <a:r>
              <a:rPr lang="en-US" sz="2800" i="1" dirty="0" smtClean="0">
                <a:solidFill>
                  <a:srgbClr val="000000"/>
                </a:solidFill>
              </a:rPr>
              <a:t>(delta): </a:t>
            </a:r>
            <a:r>
              <a:rPr lang="en-US" sz="2800" dirty="0" smtClean="0"/>
              <a:t>represents the set of transitions(Edges) that </a:t>
            </a:r>
            <a:r>
              <a:rPr lang="en-US" sz="2800" i="1" dirty="0" smtClean="0"/>
              <a:t>FA</a:t>
            </a:r>
            <a:r>
              <a:rPr lang="en-US" sz="2800" dirty="0" smtClean="0"/>
              <a:t> can take between its states.</a:t>
            </a:r>
          </a:p>
          <a:p>
            <a:pPr marL="850392" lvl="1" indent="-457200">
              <a:buNone/>
            </a:pPr>
            <a:r>
              <a:rPr lang="en-US" sz="2800" i="1" dirty="0" smtClean="0">
                <a:solidFill>
                  <a:srgbClr val="000000"/>
                </a:solidFill>
              </a:rPr>
              <a:t>	</a:t>
            </a:r>
            <a:r>
              <a:rPr lang="el-GR" sz="2800" i="1" dirty="0" smtClean="0">
                <a:solidFill>
                  <a:srgbClr val="000000"/>
                </a:solidFill>
              </a:rPr>
              <a:t> δ </a:t>
            </a:r>
            <a:r>
              <a:rPr lang="en-US" sz="2800" i="1" dirty="0" smtClean="0">
                <a:solidFill>
                  <a:srgbClr val="000000"/>
                </a:solidFill>
              </a:rPr>
              <a:t>: Q </a:t>
            </a:r>
            <a:r>
              <a:rPr lang="en-US" sz="2800" dirty="0" smtClean="0">
                <a:solidFill>
                  <a:srgbClr val="000000"/>
                </a:solidFill>
              </a:rPr>
              <a:t>x </a:t>
            </a:r>
            <a:r>
              <a:rPr lang="el-GR" sz="2800" i="1" dirty="0" smtClean="0">
                <a:solidFill>
                  <a:srgbClr val="000000"/>
                </a:solidFill>
              </a:rPr>
              <a:t>Σ</a:t>
            </a:r>
            <a:r>
              <a:rPr lang="el-GR" sz="2800" dirty="0" smtClean="0">
                <a:solidFill>
                  <a:srgbClr val="000000"/>
                </a:solidFill>
              </a:rPr>
              <a:t>→</a:t>
            </a:r>
            <a:r>
              <a:rPr lang="en-US" sz="2800" i="1" dirty="0" smtClean="0">
                <a:solidFill>
                  <a:srgbClr val="000000"/>
                </a:solidFill>
              </a:rPr>
              <a:t>Q</a:t>
            </a:r>
          </a:p>
          <a:p>
            <a:pPr marL="850392" lvl="1" indent="-457200">
              <a:buNone/>
            </a:pPr>
            <a:r>
              <a:rPr lang="en-US" dirty="0">
                <a:cs typeface="Times New Roman" pitchFamily="18" charset="0"/>
              </a:rPr>
              <a:t>Q x Σ to Q, this function:</a:t>
            </a:r>
          </a:p>
          <a:p>
            <a:pPr marL="1250442" lvl="2" indent="-457200"/>
            <a:r>
              <a:rPr lang="en-US" sz="2400" dirty="0">
                <a:cs typeface="Times New Roman" pitchFamily="18" charset="0"/>
              </a:rPr>
              <a:t>Takes a state and input symbol as arguments.</a:t>
            </a:r>
          </a:p>
          <a:p>
            <a:pPr marL="1250442" lvl="2" indent="-457200"/>
            <a:r>
              <a:rPr lang="en-US" b="1" dirty="0">
                <a:solidFill>
                  <a:srgbClr val="FF0000"/>
                </a:solidFill>
                <a:cs typeface="Times New Roman" pitchFamily="18" charset="0"/>
              </a:rPr>
              <a:t>Returns a single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cs typeface="Times New Roman" pitchFamily="18" charset="0"/>
              </a:rPr>
              <a:t>state</a:t>
            </a:r>
            <a:r>
              <a:rPr lang="en-US" dirty="0">
                <a:cs typeface="Times New Roman" pitchFamily="18" charset="0"/>
              </a:rPr>
              <a:t>.</a:t>
            </a:r>
            <a:endParaRPr lang="en-US" sz="2400" dirty="0">
              <a:cs typeface="Times New Roman" pitchFamily="18" charset="0"/>
            </a:endParaRPr>
          </a:p>
          <a:p>
            <a:pPr marL="850392" lvl="1" indent="-457200">
              <a:buFont typeface="+mj-lt"/>
              <a:buAutoNum type="arabicPeriod" startAt="4"/>
            </a:pPr>
            <a:r>
              <a:rPr lang="en-US" sz="2800" i="1" dirty="0" smtClean="0">
                <a:solidFill>
                  <a:srgbClr val="000000"/>
                </a:solidFill>
              </a:rPr>
              <a:t>q</a:t>
            </a:r>
            <a:r>
              <a:rPr lang="en-US" sz="2800" i="1" baseline="-25000" dirty="0" smtClean="0">
                <a:solidFill>
                  <a:srgbClr val="000000"/>
                </a:solidFill>
              </a:rPr>
              <a:t>0</a:t>
            </a:r>
            <a:r>
              <a:rPr lang="en-US" sz="2800" i="1" dirty="0" smtClean="0">
                <a:solidFill>
                  <a:srgbClr val="000000"/>
                </a:solidFill>
              </a:rPr>
              <a:t>	Q  </a:t>
            </a:r>
            <a:r>
              <a:rPr lang="en-US" sz="2800" dirty="0" smtClean="0">
                <a:solidFill>
                  <a:srgbClr val="000000"/>
                </a:solidFill>
              </a:rPr>
              <a:t>is the start/initial state(Exactly One).</a:t>
            </a:r>
          </a:p>
          <a:p>
            <a:pPr marL="850392" lvl="1" indent="-457200">
              <a:buFont typeface="+mj-lt"/>
              <a:buAutoNum type="arabicPeriod" startAt="4"/>
            </a:pPr>
            <a:r>
              <a:rPr lang="en-US" sz="2800" i="1" dirty="0" smtClean="0"/>
              <a:t>F	</a:t>
            </a:r>
            <a:r>
              <a:rPr lang="en-US" sz="2800" i="1" dirty="0" smtClean="0">
                <a:solidFill>
                  <a:srgbClr val="000000"/>
                </a:solidFill>
              </a:rPr>
              <a:t>Q </a:t>
            </a:r>
            <a:r>
              <a:rPr lang="en-US" sz="2800" dirty="0" smtClean="0">
                <a:solidFill>
                  <a:srgbClr val="000000"/>
                </a:solidFill>
              </a:rPr>
              <a:t>is the set of final/accepting state(s).</a:t>
            </a:r>
            <a:endParaRPr lang="en-US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685800"/>
          </a:xfrm>
        </p:spPr>
        <p:txBody>
          <a:bodyPr>
            <a:noAutofit/>
          </a:bodyPr>
          <a:lstStyle/>
          <a:p>
            <a:r>
              <a:rPr lang="en-US" sz="3600" dirty="0"/>
              <a:t>Deterministic Finite Automata DFA</a:t>
            </a:r>
            <a:endParaRPr lang="en-US" sz="3200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068622"/>
              </p:ext>
            </p:extLst>
          </p:nvPr>
        </p:nvGraphicFramePr>
        <p:xfrm>
          <a:off x="1790039" y="5410200"/>
          <a:ext cx="38232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126725" imgH="126725" progId="Equation.DSMT4">
                  <p:embed/>
                </p:oleObj>
              </mc:Choice>
              <mc:Fallback>
                <p:oleObj name="Equation" r:id="rId3" imgW="126725" imgH="126725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039" y="5410200"/>
                        <a:ext cx="38232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14225"/>
              </p:ext>
            </p:extLst>
          </p:nvPr>
        </p:nvGraphicFramePr>
        <p:xfrm>
          <a:off x="1790700" y="57912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5" imgW="152202" imgH="126835" progId="Equation.DSMT4">
                  <p:embed/>
                </p:oleObj>
              </mc:Choice>
              <mc:Fallback>
                <p:oleObj name="Equation" r:id="rId5" imgW="152202" imgH="126835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579120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9438"/>
            <a:ext cx="8686800" cy="944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Non Determinism/ Determinism </a:t>
            </a:r>
            <a:r>
              <a:rPr lang="en-US" sz="900" b="1" dirty="0" smtClean="0"/>
              <a:t>(Cont.)</a:t>
            </a:r>
            <a:endParaRPr lang="en-US" sz="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5" y="1570037"/>
            <a:ext cx="8610600" cy="4525963"/>
          </a:xfrm>
        </p:spPr>
        <p:txBody>
          <a:bodyPr>
            <a:normAutofit/>
          </a:bodyPr>
          <a:lstStyle/>
          <a:p>
            <a:pPr algn="just" rtl="0"/>
            <a:r>
              <a:rPr lang="en-US" dirty="0" smtClean="0"/>
              <a:t>The difference between a deterministic finite automaton (DFA) and a nondeterministic finite automaton (NFA):</a:t>
            </a:r>
          </a:p>
          <a:p>
            <a:pPr algn="just" rtl="0">
              <a:buNone/>
            </a:pPr>
            <a:r>
              <a:rPr lang="en-US" sz="2800" dirty="0" smtClean="0"/>
              <a:t>1. Every </a:t>
            </a:r>
            <a:r>
              <a:rPr lang="en-US" sz="2800" b="1" dirty="0" smtClean="0"/>
              <a:t>state</a:t>
            </a:r>
            <a:r>
              <a:rPr lang="en-US" sz="2800" dirty="0" smtClean="0"/>
              <a:t> of a </a:t>
            </a:r>
            <a:r>
              <a:rPr lang="en-US" sz="2800" b="1" dirty="0" smtClean="0"/>
              <a:t>DFA</a:t>
            </a:r>
            <a:r>
              <a:rPr lang="en-US" sz="2800" dirty="0" smtClean="0"/>
              <a:t> always has </a:t>
            </a:r>
            <a:r>
              <a:rPr lang="en-US" sz="2800" b="1" dirty="0" smtClean="0"/>
              <a:t>exactly one exiting transition arrow </a:t>
            </a:r>
            <a:r>
              <a:rPr lang="en-US" sz="2800" dirty="0" smtClean="0"/>
              <a:t>for each symbol in the alphabet.</a:t>
            </a:r>
          </a:p>
          <a:p>
            <a:pPr algn="l" rtl="0">
              <a:buNone/>
            </a:pPr>
            <a:r>
              <a:rPr lang="en-US" sz="2800" dirty="0" smtClean="0"/>
              <a:t>2. in a DFA, </a:t>
            </a:r>
            <a:r>
              <a:rPr lang="en-US" sz="2800" b="1" dirty="0" smtClean="0"/>
              <a:t>labels </a:t>
            </a:r>
            <a:r>
              <a:rPr lang="en-US" sz="2800" dirty="0" smtClean="0"/>
              <a:t>on the transition arrows are </a:t>
            </a:r>
            <a:r>
              <a:rPr lang="en-US" sz="2800" b="1" dirty="0" smtClean="0"/>
              <a:t>symbols from the alphabet</a:t>
            </a:r>
            <a:r>
              <a:rPr lang="en-US" sz="2800" dirty="0" smtClean="0"/>
              <a:t>. While NFA can have an arrow with the </a:t>
            </a:r>
            <a:r>
              <a:rPr lang="en-US" sz="2800" b="1" dirty="0" smtClean="0"/>
              <a:t>label </a:t>
            </a:r>
            <a:r>
              <a:rPr lang="ru-RU" sz="2800" b="1" dirty="0" smtClean="0"/>
              <a:t>є</a:t>
            </a:r>
            <a:r>
              <a:rPr lang="en-US" sz="2800" dirty="0" smtClean="0"/>
              <a:t>.</a:t>
            </a:r>
          </a:p>
          <a:p>
            <a:pPr algn="l" rtl="0">
              <a:buNone/>
            </a:pPr>
            <a:r>
              <a:rPr lang="en-US" sz="2800" dirty="0" smtClean="0"/>
              <a:t>3. </a:t>
            </a:r>
            <a:r>
              <a:rPr lang="en-US" sz="2800" b="1" dirty="0" err="1" smtClean="0"/>
              <a:t>Nondeterminism</a:t>
            </a:r>
            <a:r>
              <a:rPr lang="en-US" sz="2800" dirty="0" smtClean="0"/>
              <a:t> may be viewed as a kind of </a:t>
            </a:r>
            <a:r>
              <a:rPr lang="en-US" sz="2800" b="1" dirty="0" smtClean="0"/>
              <a:t>parallel computation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54F5-12A1-4E2E-924C-00200FDC77B0}" type="slidenum">
              <a:rPr lang="ar-JO" smtClean="0"/>
              <a:pPr/>
              <a:t>60</a:t>
            </a:fld>
            <a:endParaRPr lang="ar-J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944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Non Determinism/ Determinism </a:t>
            </a:r>
            <a:r>
              <a:rPr lang="en-US" sz="900" b="1" dirty="0" smtClean="0"/>
              <a:t>(cont.)</a:t>
            </a:r>
            <a:endParaRPr lang="en-US" sz="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0" y="1371600"/>
            <a:ext cx="8534400" cy="4525963"/>
          </a:xfrm>
        </p:spPr>
        <p:txBody>
          <a:bodyPr>
            <a:normAutofit/>
          </a:bodyPr>
          <a:lstStyle/>
          <a:p>
            <a:pPr algn="just" rtl="0"/>
            <a:r>
              <a:rPr lang="en-US" sz="3600" dirty="0" smtClean="0"/>
              <a:t>If a state with an </a:t>
            </a:r>
            <a:r>
              <a:rPr lang="ru-RU" sz="3600" b="1" dirty="0" smtClean="0"/>
              <a:t>є</a:t>
            </a:r>
            <a:r>
              <a:rPr lang="en-US" sz="3600" b="1" dirty="0" smtClean="0"/>
              <a:t> symbol</a:t>
            </a:r>
            <a:r>
              <a:rPr lang="en-US" sz="3600" dirty="0" smtClean="0"/>
              <a:t> on an exiting arrow is encountered, then without reading any input, the machine splits into multiple copies, </a:t>
            </a:r>
            <a:r>
              <a:rPr lang="en-US" sz="3600" b="1" dirty="0" smtClean="0"/>
              <a:t>one following each of the exiting </a:t>
            </a:r>
            <a:r>
              <a:rPr lang="ru-RU" sz="3600" b="1" dirty="0" smtClean="0"/>
              <a:t>є</a:t>
            </a:r>
            <a:r>
              <a:rPr lang="en-US" sz="3600" b="1" dirty="0" smtClean="0"/>
              <a:t> -labeled arrows and one staying at the current state.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54F5-12A1-4E2E-924C-00200FDC77B0}" type="slidenum">
              <a:rPr lang="ar-JO" smtClean="0"/>
              <a:pPr/>
              <a:t>61</a:t>
            </a:fld>
            <a:endParaRPr lang="ar-J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54F5-12A1-4E2E-924C-00200FDC77B0}" type="slidenum">
              <a:rPr lang="ar-JO" smtClean="0"/>
              <a:pPr/>
              <a:t>62</a:t>
            </a:fld>
            <a:endParaRPr lang="ar-JO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6561" y="71414"/>
            <a:ext cx="7416169" cy="669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915400" cy="6858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Nondeterministic Finite Automaton Example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54F5-12A1-4E2E-924C-00200FDC77B0}" type="slidenum">
              <a:rPr lang="ar-JO" smtClean="0"/>
              <a:pPr/>
              <a:t>63</a:t>
            </a:fld>
            <a:endParaRPr lang="ar-JO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38238"/>
            <a:ext cx="8297587" cy="190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819400"/>
            <a:ext cx="7620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419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l-GR" sz="2400" i="1" dirty="0" smtClean="0">
                <a:solidFill>
                  <a:srgbClr val="000000"/>
                </a:solidFill>
              </a:rPr>
              <a:t>δ </a:t>
            </a:r>
            <a:r>
              <a:rPr lang="en-US" i="1" dirty="0" smtClean="0">
                <a:solidFill>
                  <a:srgbClr val="000000"/>
                </a:solidFill>
              </a:rPr>
              <a:t>: Q </a:t>
            </a:r>
            <a:r>
              <a:rPr lang="en-US" dirty="0" smtClean="0">
                <a:solidFill>
                  <a:srgbClr val="000000"/>
                </a:solidFill>
              </a:rPr>
              <a:t>x </a:t>
            </a:r>
            <a:r>
              <a:rPr lang="el-GR" i="1" dirty="0" smtClean="0">
                <a:solidFill>
                  <a:srgbClr val="000000"/>
                </a:solidFill>
              </a:rPr>
              <a:t>Σ</a:t>
            </a:r>
            <a:r>
              <a:rPr lang="el-GR" dirty="0" smtClean="0">
                <a:solidFill>
                  <a:srgbClr val="000000"/>
                </a:solidFill>
              </a:rPr>
              <a:t>→</a:t>
            </a:r>
            <a:r>
              <a:rPr lang="en-US" i="1" dirty="0" smtClean="0">
                <a:solidFill>
                  <a:srgbClr val="000000"/>
                </a:solidFill>
              </a:rPr>
              <a:t>Q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Maps from domain of (state, letter) to range of states.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71500" y="914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Transition function </a:t>
            </a:r>
            <a:r>
              <a:rPr lang="el-GR" sz="5400" i="1" dirty="0" smtClean="0">
                <a:solidFill>
                  <a:srgbClr val="000000"/>
                </a:solidFill>
              </a:rPr>
              <a:t>δ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886200" y="2971800"/>
            <a:ext cx="1600200" cy="3352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15000" y="3048000"/>
            <a:ext cx="1600200" cy="3352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71800" y="3200401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rPr>
              <a:t>Q 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rPr>
              <a:t>x </a:t>
            </a:r>
            <a:r>
              <a:rPr lang="el-GR" sz="24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rPr>
              <a:t>Σ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6400" y="2819401"/>
            <a:ext cx="330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rPr>
              <a:t>Q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91000" y="32766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</a:rPr>
              <a:t>q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0</a:t>
            </a:r>
            <a:r>
              <a:rPr lang="en-US" sz="2400" dirty="0" smtClean="0">
                <a:solidFill>
                  <a:srgbClr val="000000"/>
                </a:solidFill>
              </a:rPr>
              <a:t>, a)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191000" y="43434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</a:rPr>
              <a:t>q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, b)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191000" y="51816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</a:rPr>
              <a:t>q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, b)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286500" y="3505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</a:rPr>
              <a:t>q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1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248400" y="43434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</a:rPr>
              <a:t>q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2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370320" y="5412432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</a:rPr>
              <a:t>q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3</a:t>
            </a:r>
            <a:endParaRPr lang="en-US" sz="2400" dirty="0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5871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180B75"/>
                </a:solidFill>
              </a:rPr>
              <a:pPr/>
              <a:t>7</a:t>
            </a:fld>
            <a:endParaRPr lang="en-US" dirty="0">
              <a:solidFill>
                <a:srgbClr val="180B75"/>
              </a:solidFill>
            </a:endParaRPr>
          </a:p>
        </p:txBody>
      </p:sp>
      <p:cxnSp>
        <p:nvCxnSpPr>
          <p:cNvPr id="4" name="Curved Connector 3"/>
          <p:cNvCxnSpPr>
            <a:endCxn id="14" idx="0"/>
          </p:cNvCxnSpPr>
          <p:nvPr/>
        </p:nvCxnSpPr>
        <p:spPr>
          <a:xfrm flipV="1">
            <a:off x="5105400" y="3505200"/>
            <a:ext cx="1409700" cy="115416"/>
          </a:xfrm>
          <a:prstGeom prst="curvedConnector4">
            <a:avLst>
              <a:gd name="adj1" fmla="val 41892"/>
              <a:gd name="adj2" fmla="val 298066"/>
            </a:avLst>
          </a:prstGeom>
          <a:ln w="317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2" idx="3"/>
            <a:endCxn id="15" idx="1"/>
          </p:cNvCxnSpPr>
          <p:nvPr/>
        </p:nvCxnSpPr>
        <p:spPr>
          <a:xfrm>
            <a:off x="5257800" y="4574233"/>
            <a:ext cx="990600" cy="12700"/>
          </a:xfrm>
          <a:prstGeom prst="curvedConnector3">
            <a:avLst>
              <a:gd name="adj1" fmla="val 50000"/>
            </a:avLst>
          </a:prstGeom>
          <a:ln w="317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3" idx="3"/>
            <a:endCxn id="16" idx="1"/>
          </p:cNvCxnSpPr>
          <p:nvPr/>
        </p:nvCxnSpPr>
        <p:spPr>
          <a:xfrm>
            <a:off x="5257800" y="5412433"/>
            <a:ext cx="1112520" cy="230832"/>
          </a:xfrm>
          <a:prstGeom prst="curvedConnector3">
            <a:avLst>
              <a:gd name="adj1" fmla="val 50000"/>
            </a:avLst>
          </a:prstGeom>
          <a:ln w="317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91000" y="38100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</a:rPr>
              <a:t>q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0</a:t>
            </a:r>
            <a:r>
              <a:rPr lang="en-US" sz="2400" dirty="0" smtClean="0">
                <a:solidFill>
                  <a:srgbClr val="000000"/>
                </a:solidFill>
              </a:rPr>
              <a:t>, b)</a:t>
            </a:r>
            <a:endParaRPr lang="en-US" sz="2400" dirty="0"/>
          </a:p>
        </p:txBody>
      </p:sp>
      <p:cxnSp>
        <p:nvCxnSpPr>
          <p:cNvPr id="23" name="Curved Connector 22"/>
          <p:cNvCxnSpPr>
            <a:stCxn id="21" idx="3"/>
            <a:endCxn id="14" idx="1"/>
          </p:cNvCxnSpPr>
          <p:nvPr/>
        </p:nvCxnSpPr>
        <p:spPr>
          <a:xfrm flipV="1">
            <a:off x="5257800" y="3736033"/>
            <a:ext cx="1028700" cy="304800"/>
          </a:xfrm>
          <a:prstGeom prst="curvedConnector3">
            <a:avLst>
              <a:gd name="adj1" fmla="val 50000"/>
            </a:avLst>
          </a:prstGeom>
          <a:ln w="317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84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Can Generate Strings</a:t>
            </a:r>
          </a:p>
          <a:p>
            <a:pPr lvl="1"/>
            <a:r>
              <a:rPr lang="en-US" dirty="0" smtClean="0"/>
              <a:t>Start at starting state</a:t>
            </a:r>
          </a:p>
          <a:p>
            <a:pPr lvl="1"/>
            <a:r>
              <a:rPr lang="en-US" dirty="0" smtClean="0"/>
              <a:t>Take transitions at random</a:t>
            </a:r>
          </a:p>
          <a:p>
            <a:pPr lvl="1"/>
            <a:r>
              <a:rPr lang="en-US" dirty="0" smtClean="0"/>
              <a:t>Finish up  only in an accepting state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Can Recognize Strings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Start at starting state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Follow transitions as determined by the symbol in the string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Process al symbol in a string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Do you end at accepting state or not?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If a machine does not accept any string then it accept empty string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953000"/>
          </a:xfrm>
        </p:spPr>
        <p:txBody>
          <a:bodyPr>
            <a:norm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</a:rPr>
              <a:t>FA -“a </a:t>
            </a:r>
            <a:r>
              <a:rPr lang="en-US" sz="2800" dirty="0" smtClean="0"/>
              <a:t>5-tuple “ </a:t>
            </a:r>
            <a:r>
              <a:rPr lang="en-US" sz="2800" i="1" dirty="0" smtClean="0">
                <a:solidFill>
                  <a:srgbClr val="000000"/>
                </a:solidFill>
              </a:rPr>
              <a:t>(Q, </a:t>
            </a:r>
            <a:r>
              <a:rPr lang="el-GR" sz="2800" i="1" dirty="0" smtClean="0">
                <a:solidFill>
                  <a:srgbClr val="000000"/>
                </a:solidFill>
              </a:rPr>
              <a:t>Σ</a:t>
            </a:r>
            <a:r>
              <a:rPr lang="en-US" sz="2800" i="1" dirty="0" smtClean="0">
                <a:solidFill>
                  <a:srgbClr val="000000"/>
                </a:solidFill>
              </a:rPr>
              <a:t>, </a:t>
            </a:r>
            <a:r>
              <a:rPr lang="el-GR" sz="2800" i="1" dirty="0" smtClean="0">
                <a:solidFill>
                  <a:srgbClr val="000000"/>
                </a:solidFill>
              </a:rPr>
              <a:t>δ</a:t>
            </a:r>
            <a:r>
              <a:rPr lang="en-US" sz="2800" i="1" dirty="0" smtClean="0">
                <a:solidFill>
                  <a:srgbClr val="000000"/>
                </a:solidFill>
              </a:rPr>
              <a:t>, q</a:t>
            </a:r>
            <a:r>
              <a:rPr lang="en-US" sz="2800" i="1" baseline="-25000" dirty="0" smtClean="0">
                <a:solidFill>
                  <a:srgbClr val="000000"/>
                </a:solidFill>
              </a:rPr>
              <a:t>0</a:t>
            </a:r>
            <a:r>
              <a:rPr lang="en-US" sz="2800" i="1" dirty="0" smtClean="0">
                <a:solidFill>
                  <a:srgbClr val="000000"/>
                </a:solidFill>
              </a:rPr>
              <a:t>, F)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sz="2800" i="1" dirty="0" smtClean="0">
                <a:solidFill>
                  <a:srgbClr val="000000"/>
                </a:solidFill>
              </a:rPr>
              <a:t>Q: </a:t>
            </a:r>
            <a:r>
              <a:rPr lang="en-US" sz="2800" dirty="0" smtClean="0">
                <a:solidFill>
                  <a:srgbClr val="000000"/>
                </a:solidFill>
              </a:rPr>
              <a:t>{</a:t>
            </a:r>
            <a:r>
              <a:rPr lang="en-US" sz="2800" i="1" dirty="0" smtClean="0">
                <a:solidFill>
                  <a:srgbClr val="000000"/>
                </a:solidFill>
              </a:rPr>
              <a:t>a, b, c, d</a:t>
            </a:r>
            <a:r>
              <a:rPr lang="en-US" sz="2800" dirty="0" smtClean="0">
                <a:solidFill>
                  <a:srgbClr val="000000"/>
                </a:solidFill>
              </a:rPr>
              <a:t>} is set of states(Nodes).</a:t>
            </a:r>
          </a:p>
          <a:p>
            <a:pPr marL="850392" lvl="1" indent="-457200">
              <a:buFont typeface="+mj-lt"/>
              <a:buAutoNum type="arabicPeriod"/>
            </a:pPr>
            <a:r>
              <a:rPr lang="el-GR" sz="2800" i="1" dirty="0" smtClean="0">
                <a:solidFill>
                  <a:srgbClr val="000000"/>
                </a:solidFill>
              </a:rPr>
              <a:t>Σ</a:t>
            </a:r>
            <a:r>
              <a:rPr lang="en-US" sz="2800" i="1" dirty="0" smtClean="0">
                <a:solidFill>
                  <a:srgbClr val="000000"/>
                </a:solidFill>
              </a:rPr>
              <a:t>: </a:t>
            </a:r>
            <a:r>
              <a:rPr lang="en-US" sz="2800" dirty="0" smtClean="0">
                <a:solidFill>
                  <a:srgbClr val="000000"/>
                </a:solidFill>
              </a:rPr>
              <a:t>{0, 1}</a:t>
            </a:r>
            <a:r>
              <a:rPr lang="en-US" sz="2800" i="1" dirty="0" smtClean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set of alphabet.</a:t>
            </a:r>
          </a:p>
          <a:p>
            <a:pPr marL="850392" lvl="1" indent="-457200">
              <a:buFont typeface="+mj-lt"/>
              <a:buAutoNum type="arabicPeriod" startAt="4"/>
            </a:pPr>
            <a:r>
              <a:rPr lang="en-US" sz="2800" i="1" dirty="0" smtClean="0">
                <a:solidFill>
                  <a:srgbClr val="000000"/>
                </a:solidFill>
              </a:rPr>
              <a:t>q</a:t>
            </a:r>
            <a:r>
              <a:rPr lang="en-US" sz="2800" i="1" baseline="-25000" dirty="0" smtClean="0">
                <a:solidFill>
                  <a:srgbClr val="000000"/>
                </a:solidFill>
              </a:rPr>
              <a:t>0</a:t>
            </a:r>
            <a:r>
              <a:rPr lang="en-US" sz="2800" i="1" dirty="0" smtClean="0">
                <a:solidFill>
                  <a:srgbClr val="000000"/>
                </a:solidFill>
              </a:rPr>
              <a:t>=a</a:t>
            </a:r>
          </a:p>
          <a:p>
            <a:pPr marL="850392" lvl="1" indent="-457200">
              <a:buFont typeface="+mj-lt"/>
              <a:buAutoNum type="arabicPeriod" startAt="4"/>
            </a:pPr>
            <a:r>
              <a:rPr lang="en-US" sz="2800" i="1" dirty="0" smtClean="0">
                <a:solidFill>
                  <a:srgbClr val="000000"/>
                </a:solidFill>
              </a:rPr>
              <a:t>F={d}</a:t>
            </a:r>
          </a:p>
          <a:p>
            <a:pPr marL="850392" lvl="1" indent="-457200">
              <a:buFont typeface="+mj-lt"/>
              <a:buAutoNum type="arabicPeriod" startAt="4"/>
            </a:pPr>
            <a:r>
              <a:rPr lang="el-GR" sz="2800" i="1" dirty="0" smtClean="0">
                <a:solidFill>
                  <a:srgbClr val="000000"/>
                </a:solidFill>
              </a:rPr>
              <a:t>δ</a:t>
            </a:r>
            <a:r>
              <a:rPr lang="en-US" sz="2800" i="1" dirty="0" smtClean="0">
                <a:solidFill>
                  <a:srgbClr val="000000"/>
                </a:solidFill>
              </a:rPr>
              <a:t>(delta):</a:t>
            </a:r>
            <a:endParaRPr lang="en-US" sz="2800" dirty="0" smtClean="0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685800"/>
          </a:xfrm>
        </p:spPr>
        <p:txBody>
          <a:bodyPr>
            <a:noAutofit/>
          </a:bodyPr>
          <a:lstStyle/>
          <a:p>
            <a:r>
              <a:rPr lang="en-US" sz="3600" dirty="0" smtClean="0"/>
              <a:t>Finite Automata</a:t>
            </a:r>
            <a:endParaRPr lang="en-US" sz="3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457200"/>
            <a:ext cx="3495675" cy="318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4020312"/>
            <a:ext cx="2895600" cy="283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1546</TotalTime>
  <Words>1955</Words>
  <Application>Microsoft Office PowerPoint</Application>
  <PresentationFormat>On-screen Show (4:3)</PresentationFormat>
  <Paragraphs>488</Paragraphs>
  <Slides>63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9" baseType="lpstr">
      <vt:lpstr>新細明體</vt:lpstr>
      <vt:lpstr>Arial</vt:lpstr>
      <vt:lpstr>Book Antiqua</vt:lpstr>
      <vt:lpstr>Browallia New</vt:lpstr>
      <vt:lpstr>Calibri</vt:lpstr>
      <vt:lpstr>Comic Sans MS</vt:lpstr>
      <vt:lpstr>Constantia</vt:lpstr>
      <vt:lpstr>Cordia New</vt:lpstr>
      <vt:lpstr>Garamond</vt:lpstr>
      <vt:lpstr>Majalla UI</vt:lpstr>
      <vt:lpstr>Symbol</vt:lpstr>
      <vt:lpstr>Times New Roman</vt:lpstr>
      <vt:lpstr>Wingdings</vt:lpstr>
      <vt:lpstr>Wingdings 2</vt:lpstr>
      <vt:lpstr>Flow</vt:lpstr>
      <vt:lpstr>Equation</vt:lpstr>
      <vt:lpstr>Finite Automate</vt:lpstr>
      <vt:lpstr>Finite Automata FA</vt:lpstr>
      <vt:lpstr>What does an FA do?</vt:lpstr>
      <vt:lpstr>Notations used in FA</vt:lpstr>
      <vt:lpstr>Alternative notations</vt:lpstr>
      <vt:lpstr>Deterministic Finite Automata DFA</vt:lpstr>
      <vt:lpstr>Transition function δ</vt:lpstr>
      <vt:lpstr>Finite Automata</vt:lpstr>
      <vt:lpstr>Finite Automata</vt:lpstr>
      <vt:lpstr>How does FA work?</vt:lpstr>
      <vt:lpstr>When does an FA stop working?</vt:lpstr>
      <vt:lpstr>Finite Automata - A Short Example</vt:lpstr>
      <vt:lpstr>PowerPoint Presentation</vt:lpstr>
      <vt:lpstr>PowerPoint Presentation</vt:lpstr>
      <vt:lpstr>PowerPoint Presentation</vt:lpstr>
      <vt:lpstr>How an FA works</vt:lpstr>
      <vt:lpstr>Representation of FA: Graph</vt:lpstr>
      <vt:lpstr>Representation of FA: Table </vt:lpstr>
      <vt:lpstr>Example: Constructing FA </vt:lpstr>
      <vt:lpstr>Example: Constructing FA</vt:lpstr>
      <vt:lpstr>FA accepting nothing</vt:lpstr>
      <vt:lpstr>Example: Constructing FA</vt:lpstr>
      <vt:lpstr>Example: Constructing FA</vt:lpstr>
      <vt:lpstr>Example: Constructing FA</vt:lpstr>
      <vt:lpstr>Example: Constructing FA</vt:lpstr>
      <vt:lpstr>Example: Constructing FA</vt:lpstr>
      <vt:lpstr>Example: Constructing FA</vt:lpstr>
      <vt:lpstr>Example: Constructing FA</vt:lpstr>
      <vt:lpstr>Example: Constructing FA</vt:lpstr>
      <vt:lpstr>Example: Constructing FA</vt:lpstr>
      <vt:lpstr>Another Design Example</vt:lpstr>
      <vt:lpstr>Language generated from machine</vt:lpstr>
      <vt:lpstr>Regular Language</vt:lpstr>
      <vt:lpstr>Have you see any memory? Ex10</vt:lpstr>
      <vt:lpstr>Example: Constructing FA</vt:lpstr>
      <vt:lpstr>Dead States</vt:lpstr>
      <vt:lpstr>Complement</vt:lpstr>
      <vt:lpstr>FA of EVEN EVEN</vt:lpstr>
      <vt:lpstr>Complement FA</vt:lpstr>
      <vt:lpstr>FA of EVEN EVEN Complement</vt:lpstr>
      <vt:lpstr>Another Example</vt:lpstr>
      <vt:lpstr>Examples of languages accepted by FA</vt:lpstr>
      <vt:lpstr>Examples of languages accepted by FA</vt:lpstr>
      <vt:lpstr>Examples of languages accepted by FA</vt:lpstr>
      <vt:lpstr>Examples of languages accepted by FA</vt:lpstr>
      <vt:lpstr>Examples of languages accepted by FA</vt:lpstr>
      <vt:lpstr>Examples of languages accepted by FA</vt:lpstr>
      <vt:lpstr>Converting Regular Expression into a Finite Automata</vt:lpstr>
      <vt:lpstr>Converting Regular Expression into a Finite Automata</vt:lpstr>
      <vt:lpstr>Converting Regular Expression into a Finite Automata</vt:lpstr>
      <vt:lpstr>Converting Regular Expression into a Finite Automata</vt:lpstr>
      <vt:lpstr>Converting Regular Expression into a Finite Automata</vt:lpstr>
      <vt:lpstr>Converting Regular Expression into a Finite Automata</vt:lpstr>
      <vt:lpstr>Converting Regular Expression into a Finite Automata</vt:lpstr>
      <vt:lpstr>PowerPoint Presentation</vt:lpstr>
      <vt:lpstr>Finite Automaton</vt:lpstr>
      <vt:lpstr>PowerPoint Presentation</vt:lpstr>
      <vt:lpstr>PowerPoint Presentation</vt:lpstr>
      <vt:lpstr>Non Deterministic Finite Automata NFA</vt:lpstr>
      <vt:lpstr>Non Determinism/ Determinism (Cont.)</vt:lpstr>
      <vt:lpstr>Non Determinism/ Determinism (cont.)</vt:lpstr>
      <vt:lpstr>PowerPoint Presentation</vt:lpstr>
      <vt:lpstr>Nondeterministic Finite Automaton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qamar</dc:creator>
  <cp:lastModifiedBy>Faculty</cp:lastModifiedBy>
  <cp:revision>273</cp:revision>
  <dcterms:created xsi:type="dcterms:W3CDTF">2006-08-16T00:00:00Z</dcterms:created>
  <dcterms:modified xsi:type="dcterms:W3CDTF">2017-10-11T15:21:11Z</dcterms:modified>
</cp:coreProperties>
</file>