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9"/>
  </p:notesMasterIdLst>
  <p:sldIdLst>
    <p:sldId id="326" r:id="rId2"/>
    <p:sldId id="328" r:id="rId3"/>
    <p:sldId id="383" r:id="rId4"/>
    <p:sldId id="329" r:id="rId5"/>
    <p:sldId id="330" r:id="rId6"/>
    <p:sldId id="331" r:id="rId7"/>
    <p:sldId id="332" r:id="rId8"/>
    <p:sldId id="333" r:id="rId9"/>
    <p:sldId id="334" r:id="rId10"/>
    <p:sldId id="335" r:id="rId11"/>
    <p:sldId id="336" r:id="rId12"/>
    <p:sldId id="337" r:id="rId13"/>
    <p:sldId id="338" r:id="rId14"/>
    <p:sldId id="339" r:id="rId15"/>
    <p:sldId id="340" r:id="rId16"/>
    <p:sldId id="341" r:id="rId17"/>
    <p:sldId id="342" r:id="rId18"/>
    <p:sldId id="343" r:id="rId19"/>
    <p:sldId id="344" r:id="rId20"/>
    <p:sldId id="345" r:id="rId21"/>
    <p:sldId id="346" r:id="rId22"/>
    <p:sldId id="347" r:id="rId23"/>
    <p:sldId id="348" r:id="rId24"/>
    <p:sldId id="349" r:id="rId25"/>
    <p:sldId id="350" r:id="rId26"/>
    <p:sldId id="351" r:id="rId27"/>
    <p:sldId id="352" r:id="rId28"/>
    <p:sldId id="353" r:id="rId29"/>
    <p:sldId id="354" r:id="rId30"/>
    <p:sldId id="355" r:id="rId31"/>
    <p:sldId id="356" r:id="rId32"/>
    <p:sldId id="357" r:id="rId33"/>
    <p:sldId id="358" r:id="rId34"/>
    <p:sldId id="359" r:id="rId35"/>
    <p:sldId id="360" r:id="rId36"/>
    <p:sldId id="361" r:id="rId37"/>
    <p:sldId id="362" r:id="rId38"/>
    <p:sldId id="363" r:id="rId39"/>
    <p:sldId id="364" r:id="rId40"/>
    <p:sldId id="365" r:id="rId41"/>
    <p:sldId id="366" r:id="rId42"/>
    <p:sldId id="367" r:id="rId43"/>
    <p:sldId id="368" r:id="rId44"/>
    <p:sldId id="369" r:id="rId45"/>
    <p:sldId id="370" r:id="rId46"/>
    <p:sldId id="371" r:id="rId47"/>
    <p:sldId id="372" r:id="rId48"/>
    <p:sldId id="373" r:id="rId49"/>
    <p:sldId id="374" r:id="rId50"/>
    <p:sldId id="375" r:id="rId51"/>
    <p:sldId id="376" r:id="rId52"/>
    <p:sldId id="377" r:id="rId53"/>
    <p:sldId id="378" r:id="rId54"/>
    <p:sldId id="379" r:id="rId55"/>
    <p:sldId id="380" r:id="rId56"/>
    <p:sldId id="381" r:id="rId57"/>
    <p:sldId id="382" r:id="rId5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>
        <p:scale>
          <a:sx n="81" d="100"/>
          <a:sy n="81" d="100"/>
        </p:scale>
        <p:origin x="-84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4" Type="http://schemas.openxmlformats.org/officeDocument/2006/relationships/image" Target="../media/image3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3F271-CE4C-4417-BC50-17764D1A5A30}" type="datetimeFigureOut">
              <a:rPr lang="en-US" smtClean="0"/>
              <a:pPr/>
              <a:t>4/3/2017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47C09B-05FD-49E6-866F-8F0DEFBE4C5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362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3AC40-2A54-469B-A5C6-1EBFB86AB7B7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The first method is especially poor when the percentage of missing values per attribute</a:t>
            </a:r>
            <a:r>
              <a:rPr lang="en-US" altLang="ko-KR" baseline="0" dirty="0" smtClean="0"/>
              <a:t> varies considerably.  By ignoring the tuple, we do not make use of the remaining attributes’ values in the tuple.  Such data could have been useful to the task at hand.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89266-8092-4467-91D3-61FD85FF0383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694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http://en.wikipedia.org/wiki/N-sphere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89266-8092-4467-91D3-61FD85FF0383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697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From</a:t>
            </a:r>
            <a:r>
              <a:rPr lang="en-US" altLang="ko-KR" baseline="0" dirty="0" smtClean="0"/>
              <a:t> http://georgemdallas.wordpress.com/2013/10/30/principal-component-analysis-4-dummies-eigenvectors-eigenvalues-and-dimension-reduction/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89266-8092-4467-91D3-61FD85FF0383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867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4.bin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09907" y="178010"/>
            <a:ext cx="8574622" cy="2616199"/>
          </a:xfrm>
        </p:spPr>
        <p:txBody>
          <a:bodyPr/>
          <a:lstStyle/>
          <a:p>
            <a:r>
              <a:rPr lang="en-US" altLang="ko-KR" dirty="0" smtClean="0"/>
              <a:t>Data Preprocessing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1151" y="3358622"/>
            <a:ext cx="8601388" cy="987347"/>
          </a:xfrm>
        </p:spPr>
        <p:txBody>
          <a:bodyPr/>
          <a:lstStyle/>
          <a:p>
            <a:r>
              <a:rPr lang="en-US" altLang="ko-KR" dirty="0" smtClean="0"/>
              <a:t>Data Mining* (CSC521)</a:t>
            </a:r>
          </a:p>
          <a:p>
            <a:r>
              <a:rPr lang="en-US" altLang="ko-KR" dirty="0" smtClean="0"/>
              <a:t>Dr M </a:t>
            </a:r>
            <a:r>
              <a:rPr lang="en-US" altLang="ko-KR" dirty="0" err="1" smtClean="0"/>
              <a:t>Muzammal</a:t>
            </a:r>
            <a:endParaRPr lang="en-US" altLang="ko-KR" dirty="0" smtClean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3448486" y="6287814"/>
            <a:ext cx="8582552" cy="5701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*The instructor thanks Dr Jae-Gil Lee for sharing the lecture slides.</a:t>
            </a:r>
            <a:endParaRPr kumimoji="0" lang="ko-KR" altLang="en-US" sz="2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215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1" y="381003"/>
            <a:ext cx="10018713" cy="96715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How to Handle Missing Data?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68760"/>
                <a:ext cx="8229600" cy="511256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ko-KR" dirty="0" smtClean="0"/>
                  <a:t>Ignoring </a:t>
                </a:r>
                <a:r>
                  <a:rPr lang="en-US" altLang="ko-KR" dirty="0"/>
                  <a:t>the tuple: usually done </a:t>
                </a:r>
                <a:r>
                  <a:rPr lang="en-US" altLang="ko-KR" dirty="0" smtClean="0"/>
                  <a:t>when the </a:t>
                </a:r>
                <a:r>
                  <a:rPr lang="en-US" altLang="ko-KR" dirty="0"/>
                  <a:t>class label is missing </a:t>
                </a:r>
                <a:r>
                  <a:rPr lang="en-US" altLang="ko-KR" dirty="0" smtClean="0"/>
                  <a:t>(in classification)</a:t>
                </a:r>
                <a:r>
                  <a:rPr lang="en-US" altLang="ko-KR" dirty="0" smtClean="0">
                    <a:latin typeface="Times New Roman"/>
                    <a:cs typeface="Times New Roman"/>
                  </a:rPr>
                  <a:t>―</a:t>
                </a:r>
                <a:r>
                  <a:rPr lang="en-US" altLang="ko-KR" dirty="0" smtClean="0"/>
                  <a:t>not very effective unless a tuple contains several attributes with missing values </a:t>
                </a:r>
                <a:endParaRPr lang="en-US" altLang="ko-KR" dirty="0"/>
              </a:p>
              <a:p>
                <a:r>
                  <a:rPr lang="en-US" altLang="ko-KR" dirty="0" smtClean="0"/>
                  <a:t>Filling </a:t>
                </a:r>
                <a:r>
                  <a:rPr lang="en-US" altLang="ko-KR" dirty="0"/>
                  <a:t>in the missing value manually: </a:t>
                </a:r>
                <a:r>
                  <a:rPr lang="en-US" altLang="ko-KR" dirty="0" smtClean="0"/>
                  <a:t>tedious, infeasible</a:t>
                </a:r>
                <a:endParaRPr lang="en-US" altLang="ko-KR" dirty="0"/>
              </a:p>
              <a:p>
                <a:r>
                  <a:rPr lang="en-US" altLang="ko-KR" dirty="0" smtClean="0"/>
                  <a:t>Filling </a:t>
                </a:r>
                <a:r>
                  <a:rPr lang="en-US" altLang="ko-KR" dirty="0"/>
                  <a:t>in it automatically with</a:t>
                </a:r>
              </a:p>
              <a:p>
                <a:pPr lvl="1"/>
                <a:r>
                  <a:rPr lang="en-US" altLang="ko-KR" dirty="0" smtClean="0"/>
                  <a:t>A </a:t>
                </a:r>
                <a:r>
                  <a:rPr lang="en-US" altLang="ko-KR" dirty="0"/>
                  <a:t>global </a:t>
                </a:r>
                <a:r>
                  <a:rPr lang="en-US" altLang="ko-KR" dirty="0" smtClean="0"/>
                  <a:t>constant: </a:t>
                </a:r>
                <a:r>
                  <a:rPr lang="en-US" altLang="ko-KR" dirty="0"/>
                  <a:t>e.g., “unknown</a:t>
                </a:r>
                <a:r>
                  <a:rPr lang="en-US" altLang="ko-KR" dirty="0" smtClean="0"/>
                  <a:t>” or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 smtClean="0"/>
                  <a:t>The </a:t>
                </a:r>
                <a:r>
                  <a:rPr lang="en-US" altLang="ko-KR" dirty="0"/>
                  <a:t>attribute mean</a:t>
                </a:r>
              </a:p>
              <a:p>
                <a:pPr lvl="1"/>
                <a:r>
                  <a:rPr lang="en-US" altLang="ko-KR" dirty="0" smtClean="0"/>
                  <a:t>The </a:t>
                </a:r>
                <a:r>
                  <a:rPr lang="en-US" altLang="ko-KR" dirty="0"/>
                  <a:t>attribute mean for all samples belonging to the same </a:t>
                </a:r>
                <a:r>
                  <a:rPr lang="en-US" altLang="ko-KR" dirty="0" smtClean="0"/>
                  <a:t>class </a:t>
                </a:r>
                <a:r>
                  <a:rPr lang="en-US" altLang="ko-KR" dirty="0" smtClean="0">
                    <a:latin typeface="바탕" panose="02030600000101010101" pitchFamily="18" charset="-127"/>
                    <a:ea typeface="바탕" panose="02030600000101010101" pitchFamily="18" charset="-127"/>
                  </a:rPr>
                  <a:t>→ </a:t>
                </a:r>
                <a:r>
                  <a:rPr lang="en-US" altLang="ko-KR" dirty="0" smtClean="0"/>
                  <a:t>smarter</a:t>
                </a:r>
                <a:endParaRPr lang="en-US" altLang="ko-KR" dirty="0"/>
              </a:p>
              <a:p>
                <a:pPr lvl="1"/>
                <a:r>
                  <a:rPr lang="en-US" altLang="ko-KR" b="1" dirty="0" smtClean="0"/>
                  <a:t>The </a:t>
                </a:r>
                <a:r>
                  <a:rPr lang="en-US" altLang="ko-KR" b="1" dirty="0"/>
                  <a:t>most probable value</a:t>
                </a:r>
                <a:r>
                  <a:rPr lang="en-US" altLang="ko-KR" dirty="0"/>
                  <a:t>: inference-based such as </a:t>
                </a:r>
                <a:r>
                  <a:rPr lang="en-US" altLang="ko-KR" dirty="0" smtClean="0"/>
                  <a:t>a Bayesian </a:t>
                </a:r>
                <a:r>
                  <a:rPr lang="en-US" altLang="ko-KR" dirty="0"/>
                  <a:t>formula or decision </a:t>
                </a:r>
                <a:r>
                  <a:rPr lang="en-US" altLang="ko-KR" dirty="0" smtClean="0"/>
                  <a:t>tree</a:t>
                </a:r>
              </a:p>
              <a:p>
                <a:pPr lvl="2"/>
                <a:r>
                  <a:rPr lang="en-US" altLang="ko-KR" dirty="0" smtClean="0"/>
                  <a:t>e.g., the annual salary of a person can be inferred using his occupation and age</a:t>
                </a: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268760"/>
                <a:ext cx="10972800" cy="5112568"/>
              </a:xfrm>
              <a:blipFill rotWithShape="0">
                <a:blip r:embed="rId3"/>
                <a:stretch>
                  <a:fillRect l="-889" t="-1788" r="-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411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61429" y="0"/>
            <a:ext cx="10018713" cy="1752599"/>
          </a:xfrm>
        </p:spPr>
        <p:txBody>
          <a:bodyPr/>
          <a:lstStyle/>
          <a:p>
            <a:r>
              <a:rPr lang="en-US" altLang="ko-KR" dirty="0" smtClean="0"/>
              <a:t>Noisy Data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27531" y="1432193"/>
            <a:ext cx="10018713" cy="4359007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Noise is a </a:t>
            </a:r>
            <a:r>
              <a:rPr lang="en-US" altLang="ko-KR" dirty="0"/>
              <a:t>random error or variance in a measured </a:t>
            </a:r>
            <a:r>
              <a:rPr lang="en-US" altLang="ko-KR" dirty="0" smtClean="0"/>
              <a:t>variable</a:t>
            </a:r>
          </a:p>
          <a:p>
            <a:pPr lvl="2"/>
            <a:endParaRPr lang="en-US" altLang="ko-KR" dirty="0"/>
          </a:p>
          <a:p>
            <a:r>
              <a:rPr lang="en-US" altLang="ko-KR" dirty="0"/>
              <a:t>Incorrect attribute values may be due to</a:t>
            </a:r>
          </a:p>
          <a:p>
            <a:pPr lvl="1"/>
            <a:r>
              <a:rPr lang="en-US" altLang="ko-KR" dirty="0" smtClean="0"/>
              <a:t>Faulty </a:t>
            </a:r>
            <a:r>
              <a:rPr lang="en-US" altLang="ko-KR" dirty="0"/>
              <a:t>data collection instruments</a:t>
            </a:r>
          </a:p>
          <a:p>
            <a:pPr lvl="1"/>
            <a:r>
              <a:rPr lang="en-US" altLang="ko-KR" dirty="0" smtClean="0"/>
              <a:t>Data </a:t>
            </a:r>
            <a:r>
              <a:rPr lang="en-US" altLang="ko-KR" dirty="0"/>
              <a:t>transmission </a:t>
            </a:r>
            <a:r>
              <a:rPr lang="en-US" altLang="ko-KR" dirty="0" smtClean="0"/>
              <a:t>problems</a:t>
            </a:r>
          </a:p>
          <a:p>
            <a:pPr lvl="1"/>
            <a:r>
              <a:rPr lang="en-US" altLang="ko-KR" dirty="0" smtClean="0"/>
              <a:t>Technology limitation</a:t>
            </a:r>
          </a:p>
          <a:p>
            <a:pPr lvl="2"/>
            <a:r>
              <a:rPr lang="en-US" altLang="ko-KR" dirty="0" smtClean="0"/>
              <a:t>e.g., GPS error: 10 ~ 20 meters</a:t>
            </a:r>
          </a:p>
          <a:p>
            <a:pPr lvl="1"/>
            <a:r>
              <a:rPr lang="en-US" altLang="ko-KR" dirty="0" smtClean="0"/>
              <a:t>…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099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50412" y="0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ko-KR" dirty="0"/>
              <a:t>How to Handle Noisy Data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59735" y="1817783"/>
            <a:ext cx="10018713" cy="3973417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Binning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smtClean="0"/>
              <a:t>Partitioning the data into bins after sorting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smtClean="0"/>
              <a:t>Smoothing </a:t>
            </a:r>
            <a:r>
              <a:rPr lang="en-US" altLang="ko-KR" dirty="0"/>
              <a:t>by bin means, </a:t>
            </a:r>
            <a:r>
              <a:rPr lang="en-US" altLang="ko-KR" dirty="0" smtClean="0"/>
              <a:t>by </a:t>
            </a:r>
            <a:r>
              <a:rPr lang="en-US" altLang="ko-KR" dirty="0"/>
              <a:t>bin median, </a:t>
            </a:r>
            <a:r>
              <a:rPr lang="en-US" altLang="ko-KR" dirty="0" smtClean="0"/>
              <a:t>by </a:t>
            </a:r>
            <a:r>
              <a:rPr lang="en-US" altLang="ko-KR" dirty="0"/>
              <a:t>bin boundaries, etc.</a:t>
            </a:r>
          </a:p>
          <a:p>
            <a:r>
              <a:rPr lang="en-US" altLang="ko-KR" dirty="0"/>
              <a:t>Regression</a:t>
            </a:r>
          </a:p>
          <a:p>
            <a:pPr lvl="1"/>
            <a:r>
              <a:rPr lang="en-US" altLang="ko-KR" dirty="0" smtClean="0"/>
              <a:t>Fitting </a:t>
            </a:r>
            <a:r>
              <a:rPr lang="en-US" altLang="ko-KR" dirty="0"/>
              <a:t>the data into regression functions</a:t>
            </a:r>
          </a:p>
          <a:p>
            <a:r>
              <a:rPr lang="en-US" altLang="ko-KR" dirty="0"/>
              <a:t>Clustering</a:t>
            </a:r>
          </a:p>
          <a:p>
            <a:pPr lvl="1"/>
            <a:r>
              <a:rPr lang="en-US" altLang="ko-KR" dirty="0" smtClean="0"/>
              <a:t>Detecting </a:t>
            </a:r>
            <a:r>
              <a:rPr lang="en-US" altLang="ko-KR" dirty="0"/>
              <a:t>and </a:t>
            </a:r>
            <a:r>
              <a:rPr lang="en-US" altLang="ko-KR" dirty="0" smtClean="0"/>
              <a:t>removing </a:t>
            </a:r>
            <a:r>
              <a:rPr lang="en-US" altLang="ko-KR" dirty="0"/>
              <a:t>outliers</a:t>
            </a:r>
          </a:p>
          <a:p>
            <a:r>
              <a:rPr lang="en-US" altLang="ko-KR" dirty="0"/>
              <a:t>Combined computer and human inspection</a:t>
            </a:r>
          </a:p>
          <a:p>
            <a:pPr lvl="1"/>
            <a:r>
              <a:rPr lang="en-US" altLang="ko-KR" dirty="0" smtClean="0"/>
              <a:t>Detecting </a:t>
            </a:r>
            <a:r>
              <a:rPr lang="en-US" altLang="ko-KR" dirty="0"/>
              <a:t>suspicious values and </a:t>
            </a:r>
            <a:r>
              <a:rPr lang="en-US" altLang="ko-KR" dirty="0" smtClean="0"/>
              <a:t>checking </a:t>
            </a:r>
            <a:r>
              <a:rPr lang="en-US" altLang="ko-KR" dirty="0"/>
              <a:t>by </a:t>
            </a:r>
            <a:r>
              <a:rPr lang="en-US" altLang="ko-KR" dirty="0" smtClean="0"/>
              <a:t>human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669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83463" y="0"/>
            <a:ext cx="10018713" cy="1752599"/>
          </a:xfrm>
        </p:spPr>
        <p:txBody>
          <a:bodyPr/>
          <a:lstStyle/>
          <a:p>
            <a:r>
              <a:rPr lang="en-US" altLang="ko-KR" dirty="0" smtClean="0"/>
              <a:t>An Example of Binning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54521" y="3064531"/>
            <a:ext cx="4579333" cy="33913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Sorted data for price (in dollars):</a:t>
            </a:r>
          </a:p>
          <a:p>
            <a:pPr marL="0" indent="0">
              <a:buNone/>
            </a:pPr>
            <a:r>
              <a:rPr lang="en-US" altLang="ko-KR" sz="2000" dirty="0" smtClean="0"/>
              <a:t>4, 8, 15, 21, 21, 24, 25, 28, 34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/>
              <a:t>Partition into (equal-frequency) bins:</a:t>
            </a:r>
          </a:p>
          <a:p>
            <a:pPr marL="714375" indent="0">
              <a:buNone/>
            </a:pPr>
            <a:r>
              <a:rPr lang="en-US" altLang="ko-KR" sz="2000" dirty="0" smtClean="0"/>
              <a:t>Bin 1: 4, 8, 15</a:t>
            </a:r>
          </a:p>
          <a:p>
            <a:pPr marL="714375" indent="0">
              <a:buNone/>
            </a:pPr>
            <a:r>
              <a:rPr lang="en-US" altLang="ko-KR" sz="2000" dirty="0" smtClean="0"/>
              <a:t>Bin 2: 21, 21, 24</a:t>
            </a:r>
          </a:p>
          <a:p>
            <a:pPr marL="714375" indent="0">
              <a:buNone/>
            </a:pPr>
            <a:r>
              <a:rPr lang="en-US" altLang="ko-KR" sz="2000" dirty="0" smtClean="0"/>
              <a:t>Bin 3: 25, 28, 34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gray">
          <a:xfrm>
            <a:off x="6980902" y="2000280"/>
            <a:ext cx="4910336" cy="413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l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ko-KR" sz="2000" dirty="0" smtClean="0"/>
              <a:t>Smoothing by bin means:</a:t>
            </a:r>
          </a:p>
          <a:p>
            <a:pPr marL="714375" indent="0">
              <a:buFont typeface="Wingdings" pitchFamily="2" charset="2"/>
              <a:buNone/>
            </a:pPr>
            <a:r>
              <a:rPr lang="en-US" altLang="ko-KR" sz="2000" dirty="0" smtClean="0"/>
              <a:t>Bin 1: 9, 9, 9</a:t>
            </a:r>
          </a:p>
          <a:p>
            <a:pPr marL="714375" indent="0">
              <a:buFont typeface="Wingdings" pitchFamily="2" charset="2"/>
              <a:buNone/>
            </a:pPr>
            <a:r>
              <a:rPr lang="en-US" altLang="ko-KR" sz="2000" dirty="0" smtClean="0"/>
              <a:t>Bin 2: 22, 22, 22</a:t>
            </a:r>
          </a:p>
          <a:p>
            <a:pPr marL="714375" indent="0">
              <a:buFont typeface="Wingdings" pitchFamily="2" charset="2"/>
              <a:buNone/>
            </a:pPr>
            <a:r>
              <a:rPr lang="en-US" altLang="ko-KR" sz="2000" dirty="0" smtClean="0"/>
              <a:t>Bin 3: 29, 29, 29</a:t>
            </a:r>
          </a:p>
          <a:p>
            <a:pPr marL="0" indent="0">
              <a:buFont typeface="Wingdings" pitchFamily="2" charset="2"/>
              <a:buNone/>
            </a:pPr>
            <a:endParaRPr lang="en-US" altLang="ko-KR" sz="2000" dirty="0" smtClean="0"/>
          </a:p>
          <a:p>
            <a:pPr marL="0" indent="0">
              <a:buFont typeface="Wingdings" pitchFamily="2" charset="2"/>
              <a:buNone/>
            </a:pPr>
            <a:r>
              <a:rPr lang="en-US" altLang="ko-KR" sz="2000" dirty="0" smtClean="0"/>
              <a:t>Smoothing by bin boundaries:</a:t>
            </a:r>
          </a:p>
          <a:p>
            <a:pPr marL="714375" indent="0">
              <a:buFont typeface="Wingdings" pitchFamily="2" charset="2"/>
              <a:buNone/>
            </a:pPr>
            <a:r>
              <a:rPr lang="en-US" altLang="ko-KR" sz="2000" dirty="0" smtClean="0"/>
              <a:t>Bin 1: 4, 4, 15</a:t>
            </a:r>
          </a:p>
          <a:p>
            <a:pPr marL="714375" indent="0">
              <a:buFont typeface="Wingdings" pitchFamily="2" charset="2"/>
              <a:buNone/>
            </a:pPr>
            <a:r>
              <a:rPr lang="en-US" altLang="ko-KR" sz="2000" dirty="0" smtClean="0"/>
              <a:t>Bin 2: 21, 21, 24</a:t>
            </a:r>
          </a:p>
          <a:p>
            <a:pPr marL="714375" indent="0">
              <a:buFont typeface="Wingdings" pitchFamily="2" charset="2"/>
              <a:buNone/>
            </a:pPr>
            <a:r>
              <a:rPr lang="en-US" altLang="ko-KR" sz="2000" dirty="0" smtClean="0"/>
              <a:t>Bin 3: 25, 25, 34</a:t>
            </a:r>
          </a:p>
          <a:p>
            <a:pPr marL="0" indent="0">
              <a:buFont typeface="Wingdings" pitchFamily="2" charset="2"/>
              <a:buNone/>
            </a:pPr>
            <a:endParaRPr lang="en-US" altLang="ko-KR" dirty="0" smtClean="0"/>
          </a:p>
          <a:p>
            <a:pPr marL="0" indent="0">
              <a:buFont typeface="Wingdings" pitchFamily="2" charset="2"/>
              <a:buNone/>
            </a:pPr>
            <a:endParaRPr lang="en-US" altLang="ko-KR" dirty="0" smtClean="0"/>
          </a:p>
          <a:p>
            <a:pPr marL="0" indent="0">
              <a:buFont typeface="Wingdings" pitchFamily="2" charset="2"/>
              <a:buNone/>
            </a:pPr>
            <a:endParaRPr lang="en-US" altLang="ko-KR" dirty="0" smtClean="0"/>
          </a:p>
          <a:p>
            <a:pPr marL="0" indent="0">
              <a:buFont typeface="Wingdings" pitchFamily="2" charset="2"/>
              <a:buNone/>
            </a:pPr>
            <a:endParaRPr lang="en-US" altLang="ko-KR" dirty="0" smtClean="0"/>
          </a:p>
        </p:txBody>
      </p:sp>
      <p:sp>
        <p:nvSpPr>
          <p:cNvPr id="5" name="오른쪽 화살표 4"/>
          <p:cNvSpPr/>
          <p:nvPr/>
        </p:nvSpPr>
        <p:spPr>
          <a:xfrm>
            <a:off x="5661567" y="2230117"/>
            <a:ext cx="1152128" cy="648072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99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94481" y="2746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An Example of Handling Noisy Data: Map Matching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44896" y="5244035"/>
            <a:ext cx="8958127" cy="1031913"/>
          </a:xfrm>
        </p:spPr>
        <p:txBody>
          <a:bodyPr/>
          <a:lstStyle/>
          <a:p>
            <a:r>
              <a:rPr lang="en-US" altLang="ko-KR" dirty="0" smtClean="0"/>
              <a:t>Finding a sequence of road segments from noisy GPS data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318" y="1858227"/>
            <a:ext cx="7569200" cy="347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타원 3"/>
          <p:cNvSpPr/>
          <p:nvPr/>
        </p:nvSpPr>
        <p:spPr>
          <a:xfrm>
            <a:off x="7170971" y="2323325"/>
            <a:ext cx="192021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6978950" y="2611357"/>
            <a:ext cx="192021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6306876" y="2899389"/>
            <a:ext cx="192021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6882940" y="3115413"/>
            <a:ext cx="192021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5634801" y="3043405"/>
            <a:ext cx="192021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538790" y="3547461"/>
            <a:ext cx="192021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578684" y="3475453"/>
            <a:ext cx="192021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4098630" y="3187421"/>
            <a:ext cx="192021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3330545" y="3547461"/>
            <a:ext cx="192021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3810598" y="3403445"/>
            <a:ext cx="192021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stCxn id="2051" idx="0"/>
          </p:cNvCxnSpPr>
          <p:nvPr/>
        </p:nvCxnSpPr>
        <p:spPr>
          <a:xfrm>
            <a:off x="6690918" y="1858226"/>
            <a:ext cx="0" cy="100811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>
            <a:off x="6018843" y="2899389"/>
            <a:ext cx="672075" cy="14401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H="1">
            <a:off x="5634801" y="3043405"/>
            <a:ext cx="384043" cy="4320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endCxn id="12" idx="1"/>
          </p:cNvCxnSpPr>
          <p:nvPr/>
        </p:nvCxnSpPr>
        <p:spPr>
          <a:xfrm flipH="1">
            <a:off x="4606805" y="3475454"/>
            <a:ext cx="1027996" cy="2109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2" idx="1"/>
          </p:cNvCxnSpPr>
          <p:nvPr/>
        </p:nvCxnSpPr>
        <p:spPr>
          <a:xfrm flipH="1">
            <a:off x="2754481" y="3496545"/>
            <a:ext cx="1852324" cy="50917"/>
          </a:xfrm>
          <a:prstGeom prst="line">
            <a:avLst/>
          </a:prstGeom>
          <a:ln w="571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56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72446" y="0"/>
            <a:ext cx="10018713" cy="1752599"/>
          </a:xfrm>
        </p:spPr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10" y="1641513"/>
            <a:ext cx="10018713" cy="4149687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Overview</a:t>
            </a:r>
          </a:p>
          <a:p>
            <a:pPr lvl="2"/>
            <a:endParaRPr lang="en-US" altLang="ko-KR" dirty="0" smtClean="0"/>
          </a:p>
          <a:p>
            <a:r>
              <a:rPr lang="en-US" altLang="ko-KR" dirty="0" smtClean="0"/>
              <a:t>Data Cleaning</a:t>
            </a:r>
          </a:p>
          <a:p>
            <a:pPr lvl="2"/>
            <a:endParaRPr lang="en-US" altLang="ko-KR" dirty="0"/>
          </a:p>
          <a:p>
            <a:r>
              <a:rPr lang="en-US" altLang="ko-KR" dirty="0" smtClean="0"/>
              <a:t>Data Integration</a:t>
            </a:r>
          </a:p>
          <a:p>
            <a:pPr lvl="2"/>
            <a:endParaRPr lang="en-US" altLang="ko-KR" dirty="0"/>
          </a:p>
          <a:p>
            <a:r>
              <a:rPr lang="en-US" altLang="ko-KR" dirty="0" smtClean="0"/>
              <a:t>Data Reduction</a:t>
            </a:r>
          </a:p>
          <a:p>
            <a:pPr lvl="2"/>
            <a:endParaRPr lang="en-US" altLang="ko-KR" dirty="0"/>
          </a:p>
          <a:p>
            <a:r>
              <a:rPr lang="en-US" altLang="ko-KR" dirty="0" smtClean="0"/>
              <a:t>Data Transformation </a:t>
            </a:r>
            <a:r>
              <a:rPr lang="en-US" altLang="ko-KR" dirty="0"/>
              <a:t>and </a:t>
            </a:r>
            <a:r>
              <a:rPr lang="en-US" altLang="ko-KR" dirty="0" smtClean="0"/>
              <a:t>Discretization</a:t>
            </a:r>
            <a:endParaRPr lang="ko-KR" altLang="en-US" dirty="0"/>
          </a:p>
        </p:txBody>
      </p:sp>
      <p:sp>
        <p:nvSpPr>
          <p:cNvPr id="4" name="왼쪽 화살표 3"/>
          <p:cNvSpPr/>
          <p:nvPr/>
        </p:nvSpPr>
        <p:spPr>
          <a:xfrm>
            <a:off x="4341652" y="3559608"/>
            <a:ext cx="1536171" cy="360040"/>
          </a:xfrm>
          <a:prstGeom prst="leftArrow">
            <a:avLst>
              <a:gd name="adj1" fmla="val 50000"/>
              <a:gd name="adj2" fmla="val 607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52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72446" y="0"/>
            <a:ext cx="10018713" cy="1752599"/>
          </a:xfrm>
        </p:spPr>
        <p:txBody>
          <a:bodyPr/>
          <a:lstStyle/>
          <a:p>
            <a:r>
              <a:rPr lang="en-US" altLang="ko-KR" dirty="0" smtClean="0"/>
              <a:t>Data Integration 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10" y="1377108"/>
            <a:ext cx="10018713" cy="482538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Data integration is combining data from multiple sources into a coherent data store, as in data warehouses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There are a number of issues: schema integration, entity resolution, redundancy, inconsistency, …</a:t>
            </a:r>
            <a:endParaRPr lang="ko-KR" altLang="en-US" dirty="0"/>
          </a:p>
        </p:txBody>
      </p:sp>
      <p:sp>
        <p:nvSpPr>
          <p:cNvPr id="4" name="순서도: 자기 디스크 3"/>
          <p:cNvSpPr/>
          <p:nvPr/>
        </p:nvSpPr>
        <p:spPr>
          <a:xfrm>
            <a:off x="1823525" y="3904339"/>
            <a:ext cx="1824203" cy="1008112"/>
          </a:xfrm>
          <a:prstGeom prst="flowChartMagneticDisk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Database 1</a:t>
            </a:r>
            <a:endParaRPr lang="ko-KR" altLang="en-US" dirty="0"/>
          </a:p>
        </p:txBody>
      </p:sp>
      <p:sp>
        <p:nvSpPr>
          <p:cNvPr id="5" name="순서도: 자기 디스크 4"/>
          <p:cNvSpPr/>
          <p:nvPr/>
        </p:nvSpPr>
        <p:spPr>
          <a:xfrm>
            <a:off x="4271797" y="3904339"/>
            <a:ext cx="1824203" cy="1008112"/>
          </a:xfrm>
          <a:prstGeom prst="flowChartMagneticDisk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Database 2</a:t>
            </a:r>
            <a:endParaRPr lang="ko-KR" altLang="en-US" dirty="0"/>
          </a:p>
        </p:txBody>
      </p:sp>
      <p:sp>
        <p:nvSpPr>
          <p:cNvPr id="6" name="순서도: 자기 디스크 5"/>
          <p:cNvSpPr/>
          <p:nvPr/>
        </p:nvSpPr>
        <p:spPr>
          <a:xfrm>
            <a:off x="8400256" y="3933056"/>
            <a:ext cx="1824203" cy="1008112"/>
          </a:xfrm>
          <a:prstGeom prst="flowChartMagneticDisk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Database n</a:t>
            </a:r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6538067" y="4401276"/>
            <a:ext cx="1536171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순서도: 자기 디스크 8"/>
          <p:cNvSpPr/>
          <p:nvPr/>
        </p:nvSpPr>
        <p:spPr>
          <a:xfrm>
            <a:off x="5327915" y="2536187"/>
            <a:ext cx="1824203" cy="1008112"/>
          </a:xfrm>
          <a:prstGeom prst="flowChartMagneticDisk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 Warehouse</a:t>
            </a:r>
            <a:endParaRPr lang="ko-KR" altLang="en-US" dirty="0"/>
          </a:p>
        </p:txBody>
      </p:sp>
      <p:sp>
        <p:nvSpPr>
          <p:cNvPr id="11" name="오른쪽 화살표 10"/>
          <p:cNvSpPr/>
          <p:nvPr/>
        </p:nvSpPr>
        <p:spPr>
          <a:xfrm rot="19664486">
            <a:off x="3468816" y="3402155"/>
            <a:ext cx="1988339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 rot="18463279">
            <a:off x="5353514" y="3482740"/>
            <a:ext cx="658194" cy="4800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 rot="12450749">
            <a:off x="7080068" y="3356047"/>
            <a:ext cx="1988339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0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39395" y="0"/>
            <a:ext cx="10018713" cy="1752599"/>
          </a:xfrm>
        </p:spPr>
        <p:txBody>
          <a:bodyPr/>
          <a:lstStyle/>
          <a:p>
            <a:r>
              <a:rPr lang="en-US" altLang="ko-KR" dirty="0" smtClean="0"/>
              <a:t>Data Integration (2/2)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ko-KR" dirty="0" smtClean="0"/>
                  <a:t>Schema integration</a:t>
                </a:r>
              </a:p>
              <a:p>
                <a:pPr lvl="1"/>
                <a:r>
                  <a:rPr lang="en-US" altLang="ko-KR" dirty="0" smtClean="0"/>
                  <a:t>Integrating data from multiple sources with </a:t>
                </a:r>
                <a:r>
                  <a:rPr lang="en-US" altLang="ko-KR" b="1" dirty="0" smtClean="0"/>
                  <a:t>heterogeneous</a:t>
                </a:r>
                <a:r>
                  <a:rPr lang="en-US" altLang="ko-KR" dirty="0" smtClean="0"/>
                  <a:t> schemas</a:t>
                </a:r>
              </a:p>
              <a:p>
                <a:pPr lvl="2"/>
                <a:r>
                  <a:rPr lang="en-US" altLang="ko-KR" dirty="0" smtClean="0"/>
                  <a:t>e.g</a:t>
                </a:r>
                <a:r>
                  <a:rPr lang="en-US" altLang="ko-KR" dirty="0"/>
                  <a:t>., </a:t>
                </a:r>
                <a:r>
                  <a:rPr lang="en-US" altLang="ko-KR" dirty="0" err="1"/>
                  <a:t>A.cust</a:t>
                </a:r>
                <a:r>
                  <a:rPr lang="en-US" altLang="ko-KR" dirty="0"/>
                  <a:t>-id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/>
                        <a:ea typeface="Cambria Math"/>
                      </a:rPr>
                      <m:t>≡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altLang="ko-KR" dirty="0" err="1" smtClean="0"/>
                  <a:t>B.cust</a:t>
                </a:r>
                <a:r>
                  <a:rPr lang="en-US" altLang="ko-KR" dirty="0" smtClean="0"/>
                  <a:t>-# ?</a:t>
                </a:r>
                <a:endParaRPr lang="en-US" altLang="ko-KR" dirty="0"/>
              </a:p>
              <a:p>
                <a:r>
                  <a:rPr lang="en-US" altLang="ko-KR" dirty="0" smtClean="0"/>
                  <a:t>Entity resolution</a:t>
                </a:r>
              </a:p>
              <a:p>
                <a:pPr lvl="1"/>
                <a:r>
                  <a:rPr lang="en-US" altLang="ko-KR" dirty="0" smtClean="0"/>
                  <a:t>Identifying </a:t>
                </a:r>
                <a:r>
                  <a:rPr lang="en-US" altLang="ko-KR" dirty="0"/>
                  <a:t>the matching records from multiple sources (i.e., those corresponding to the same real-world entity</a:t>
                </a:r>
                <a:r>
                  <a:rPr lang="en-US" altLang="ko-KR" dirty="0" smtClean="0"/>
                  <a:t>)</a:t>
                </a:r>
              </a:p>
              <a:p>
                <a:pPr lvl="2"/>
                <a:r>
                  <a:rPr lang="en-US" altLang="ko-KR" dirty="0" smtClean="0"/>
                  <a:t>e.g., Jae-Gil Lee, Jae Gil Lee, Jae G. Lee, and Jae Lee correspond to the same person</a:t>
                </a:r>
              </a:p>
              <a:p>
                <a:r>
                  <a:rPr lang="en-US" altLang="ko-KR" dirty="0" smtClean="0"/>
                  <a:t>Redundancy</a:t>
                </a:r>
              </a:p>
              <a:p>
                <a:r>
                  <a:rPr lang="en-US" altLang="ko-KR" dirty="0" smtClean="0"/>
                  <a:t>Inconsistency</a:t>
                </a:r>
              </a:p>
              <a:p>
                <a:pPr lvl="1"/>
                <a:r>
                  <a:rPr lang="en-US" altLang="ko-KR" dirty="0" smtClean="0"/>
                  <a:t>Finding the true value of an attribute</a:t>
                </a:r>
              </a:p>
              <a:p>
                <a:pPr lvl="2"/>
                <a:r>
                  <a:rPr lang="en-US" altLang="ko-KR" dirty="0" smtClean="0"/>
                  <a:t>e.g., The price of a book might vary at different stores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1882"/>
                </a:stretch>
              </a:blipFill>
            </p:spPr>
            <p:txBody>
              <a:bodyPr/>
              <a:lstStyle/>
              <a:p>
                <a:r>
                  <a:rPr lang="ko-KR" altLang="en-US" dirty="0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283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61429" y="0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ko-KR" dirty="0"/>
              <a:t>Handling Redundancy in Data Integration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05495" y="1663548"/>
            <a:ext cx="10018713" cy="4546294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Redundant data occur often when </a:t>
            </a:r>
            <a:r>
              <a:rPr lang="en-US" altLang="ko-KR" dirty="0" smtClean="0"/>
              <a:t>integrating multiple </a:t>
            </a:r>
            <a:r>
              <a:rPr lang="en-US" altLang="ko-KR" dirty="0"/>
              <a:t>databases</a:t>
            </a:r>
          </a:p>
          <a:p>
            <a:pPr lvl="1"/>
            <a:r>
              <a:rPr lang="en-US" altLang="ko-KR" dirty="0"/>
              <a:t>Object identification: </a:t>
            </a:r>
            <a:r>
              <a:rPr lang="en-US" altLang="ko-KR" dirty="0" smtClean="0"/>
              <a:t>the </a:t>
            </a:r>
            <a:r>
              <a:rPr lang="en-US" altLang="ko-KR" dirty="0"/>
              <a:t>same attribute or object may have different names in different databases</a:t>
            </a:r>
          </a:p>
          <a:p>
            <a:pPr lvl="1"/>
            <a:r>
              <a:rPr lang="en-US" altLang="ko-KR" dirty="0"/>
              <a:t>Derivable data: </a:t>
            </a:r>
            <a:r>
              <a:rPr lang="en-US" altLang="ko-KR" dirty="0" smtClean="0"/>
              <a:t>one </a:t>
            </a:r>
            <a:r>
              <a:rPr lang="en-US" altLang="ko-KR" dirty="0"/>
              <a:t>attribute may be a “derived” attribute in another table, e.g., annual revenue</a:t>
            </a:r>
          </a:p>
          <a:p>
            <a:r>
              <a:rPr lang="en-US" altLang="ko-KR" dirty="0"/>
              <a:t>Redundant attributes may be able to be detected by correlation analysis and covariance </a:t>
            </a:r>
            <a:r>
              <a:rPr lang="en-US" altLang="ko-KR" dirty="0" smtClean="0"/>
              <a:t>analysis</a:t>
            </a:r>
          </a:p>
          <a:p>
            <a:pPr lvl="1"/>
            <a:r>
              <a:rPr lang="el-GR" altLang="ko-KR" dirty="0" smtClean="0"/>
              <a:t>χ</a:t>
            </a:r>
            <a:r>
              <a:rPr lang="el-GR" altLang="ko-KR" baseline="30000" dirty="0" smtClean="0"/>
              <a:t>2</a:t>
            </a:r>
            <a:r>
              <a:rPr lang="el-GR" altLang="ko-KR" dirty="0" smtClean="0"/>
              <a:t> </a:t>
            </a:r>
            <a:r>
              <a:rPr lang="el-GR" altLang="ko-KR" dirty="0"/>
              <a:t>(</a:t>
            </a:r>
            <a:r>
              <a:rPr lang="en-US" altLang="ko-KR" dirty="0"/>
              <a:t>chi-square) </a:t>
            </a:r>
            <a:r>
              <a:rPr lang="en-US" altLang="ko-KR" dirty="0" smtClean="0"/>
              <a:t>test</a:t>
            </a:r>
          </a:p>
          <a:p>
            <a:pPr lvl="1"/>
            <a:r>
              <a:rPr lang="en-US" altLang="ko-KR" dirty="0"/>
              <a:t>Pearson’s product moment </a:t>
            </a:r>
            <a:r>
              <a:rPr lang="en-US" altLang="ko-KR" dirty="0" smtClean="0"/>
              <a:t>coefficient</a:t>
            </a:r>
          </a:p>
          <a:p>
            <a:pPr lvl="1"/>
            <a:r>
              <a:rPr lang="en-US" altLang="ko-KR" dirty="0" smtClean="0"/>
              <a:t>Covariance</a:t>
            </a:r>
            <a:endParaRPr lang="en-US" altLang="ko-KR" dirty="0"/>
          </a:p>
          <a:p>
            <a:pPr lvl="1"/>
            <a:r>
              <a:rPr lang="en-US" altLang="ko-KR" dirty="0" smtClean="0"/>
              <a:t>…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2008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8379" y="0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Pearson Product-Moment Coefficient 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10" y="1619480"/>
            <a:ext cx="10018713" cy="4682167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A </a:t>
            </a:r>
            <a:r>
              <a:rPr lang="en-US" altLang="ko-KR" dirty="0"/>
              <a:t>measure of the </a:t>
            </a:r>
            <a:r>
              <a:rPr lang="en-US" altLang="ko-KR" b="1" dirty="0"/>
              <a:t>correlation</a:t>
            </a:r>
            <a:r>
              <a:rPr lang="en-US" altLang="ko-KR" dirty="0"/>
              <a:t> (linear dependence) between two variables </a:t>
            </a:r>
            <a:r>
              <a:rPr lang="en-US" altLang="ko-KR" i="1" dirty="0"/>
              <a:t>X</a:t>
            </a:r>
            <a:r>
              <a:rPr lang="en-US" altLang="ko-KR" dirty="0"/>
              <a:t> and </a:t>
            </a:r>
            <a:r>
              <a:rPr lang="en-US" altLang="ko-KR" i="1" dirty="0" smtClean="0"/>
              <a:t>Y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Giving </a:t>
            </a:r>
            <a:r>
              <a:rPr lang="en-US" altLang="ko-KR" dirty="0"/>
              <a:t>a value between +1 and −1 </a:t>
            </a:r>
            <a:r>
              <a:rPr lang="en-US" altLang="ko-KR" dirty="0" smtClean="0"/>
              <a:t>inclusive</a:t>
            </a:r>
          </a:p>
          <a:p>
            <a:pPr lvl="1"/>
            <a:r>
              <a:rPr lang="en-US" altLang="ko-KR" dirty="0" smtClean="0"/>
              <a:t>Being </a:t>
            </a:r>
            <a:r>
              <a:rPr lang="en-US" altLang="ko-KR" dirty="0"/>
              <a:t>widely used in the sciences as a measure of the strength of linear dependence between two </a:t>
            </a:r>
            <a:r>
              <a:rPr lang="en-US" altLang="ko-KR" dirty="0" smtClean="0"/>
              <a:t>variables</a:t>
            </a:r>
          </a:p>
          <a:p>
            <a:r>
              <a:rPr lang="en-US" altLang="ko-KR" dirty="0" smtClean="0"/>
              <a:t>Defined </a:t>
            </a:r>
            <a:r>
              <a:rPr lang="en-US" altLang="ko-KR" dirty="0"/>
              <a:t>as the covariance of the two variables divided by the product of their standard </a:t>
            </a:r>
            <a:r>
              <a:rPr lang="en-US" altLang="ko-KR" dirty="0" smtClean="0"/>
              <a:t>deviations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Population</a:t>
            </a:r>
          </a:p>
          <a:p>
            <a:endParaRPr lang="en-US" altLang="ko-KR" dirty="0"/>
          </a:p>
          <a:p>
            <a:pPr lvl="1"/>
            <a:r>
              <a:rPr lang="en-US" altLang="ko-KR" dirty="0" smtClean="0"/>
              <a:t>Sample 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413" y="4767622"/>
            <a:ext cx="6738525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318" y="5631718"/>
            <a:ext cx="5795553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424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39396" y="0"/>
            <a:ext cx="10018713" cy="1752599"/>
          </a:xfrm>
        </p:spPr>
        <p:txBody>
          <a:bodyPr/>
          <a:lstStyle/>
          <a:p>
            <a:r>
              <a:rPr lang="en-US" altLang="ko-KR" dirty="0" smtClean="0"/>
              <a:t>At the Beginning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788" y="1421161"/>
            <a:ext cx="4128459" cy="384671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8417" y="1421160"/>
            <a:ext cx="4128459" cy="380995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63787" y="5301209"/>
            <a:ext cx="4224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 Werewolf Boy 2012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384032" y="5301209"/>
            <a:ext cx="518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Descendants of the Sun </a:t>
            </a:r>
            <a:br>
              <a:rPr lang="en-US" altLang="ko-KR" dirty="0" smtClean="0"/>
            </a:br>
            <a:r>
              <a:rPr lang="en-US" altLang="ko-KR" dirty="0" smtClean="0"/>
              <a:t>2016</a:t>
            </a:r>
            <a:endParaRPr lang="ko-KR" altLang="en-US" dirty="0"/>
          </a:p>
        </p:txBody>
      </p:sp>
      <p:sp>
        <p:nvSpPr>
          <p:cNvPr id="11" name="오른쪽 화살표 10"/>
          <p:cNvSpPr/>
          <p:nvPr/>
        </p:nvSpPr>
        <p:spPr>
          <a:xfrm>
            <a:off x="4655840" y="2996952"/>
            <a:ext cx="2880320" cy="864096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Transformation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309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61429" y="0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Pearson Product-Moment Coefficient (2/2)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81769" y="4660145"/>
            <a:ext cx="10018713" cy="1615807"/>
          </a:xfrm>
        </p:spPr>
        <p:txBody>
          <a:bodyPr/>
          <a:lstStyle/>
          <a:p>
            <a:r>
              <a:rPr lang="en-US" altLang="ko-KR" dirty="0" smtClean="0"/>
              <a:t>Correlation examples</a:t>
            </a:r>
            <a:endParaRPr lang="ko-KR" altLang="en-US" dirty="0"/>
          </a:p>
        </p:txBody>
      </p:sp>
      <p:pic>
        <p:nvPicPr>
          <p:cNvPr id="3074" name="Picture 2" descr="File:Correlation examples2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16" y="2114551"/>
            <a:ext cx="7477745" cy="2560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009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61429" y="0"/>
            <a:ext cx="10018713" cy="1752599"/>
          </a:xfrm>
        </p:spPr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10" y="1476261"/>
            <a:ext cx="10018713" cy="485843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Overview</a:t>
            </a:r>
          </a:p>
          <a:p>
            <a:pPr lvl="2"/>
            <a:endParaRPr lang="en-US" altLang="ko-KR" dirty="0" smtClean="0"/>
          </a:p>
          <a:p>
            <a:r>
              <a:rPr lang="en-US" altLang="ko-KR" dirty="0" smtClean="0"/>
              <a:t>Data Cleaning</a:t>
            </a:r>
          </a:p>
          <a:p>
            <a:pPr lvl="2"/>
            <a:endParaRPr lang="en-US" altLang="ko-KR" dirty="0"/>
          </a:p>
          <a:p>
            <a:r>
              <a:rPr lang="en-US" altLang="ko-KR" dirty="0" smtClean="0"/>
              <a:t>Data Integration</a:t>
            </a:r>
          </a:p>
          <a:p>
            <a:pPr lvl="2"/>
            <a:endParaRPr lang="en-US" altLang="ko-KR" dirty="0"/>
          </a:p>
          <a:p>
            <a:r>
              <a:rPr lang="en-US" altLang="ko-KR" dirty="0" smtClean="0"/>
              <a:t>Data Reduction</a:t>
            </a:r>
          </a:p>
          <a:p>
            <a:pPr lvl="2"/>
            <a:endParaRPr lang="en-US" altLang="ko-KR" dirty="0"/>
          </a:p>
          <a:p>
            <a:r>
              <a:rPr lang="en-US" altLang="ko-KR" dirty="0" smtClean="0"/>
              <a:t>Data Transformation </a:t>
            </a:r>
            <a:r>
              <a:rPr lang="en-US" altLang="ko-KR" dirty="0"/>
              <a:t>and </a:t>
            </a:r>
            <a:r>
              <a:rPr lang="en-US" altLang="ko-KR" dirty="0" smtClean="0"/>
              <a:t>Discretization</a:t>
            </a:r>
            <a:endParaRPr lang="ko-KR" altLang="en-US" dirty="0"/>
          </a:p>
        </p:txBody>
      </p:sp>
      <p:sp>
        <p:nvSpPr>
          <p:cNvPr id="4" name="왼쪽 화살표 3"/>
          <p:cNvSpPr/>
          <p:nvPr/>
        </p:nvSpPr>
        <p:spPr>
          <a:xfrm>
            <a:off x="4345774" y="4677093"/>
            <a:ext cx="1536171" cy="360040"/>
          </a:xfrm>
          <a:prstGeom prst="leftArrow">
            <a:avLst>
              <a:gd name="adj1" fmla="val 50000"/>
              <a:gd name="adj2" fmla="val 607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62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50412" y="0"/>
            <a:ext cx="10018713" cy="1752599"/>
          </a:xfrm>
        </p:spPr>
        <p:txBody>
          <a:bodyPr/>
          <a:lstStyle/>
          <a:p>
            <a:r>
              <a:rPr lang="en-US" altLang="ko-KR" dirty="0" smtClean="0"/>
              <a:t>Data Reduction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10" y="1476260"/>
            <a:ext cx="10018713" cy="4990641"/>
          </a:xfrm>
        </p:spPr>
        <p:txBody>
          <a:bodyPr/>
          <a:lstStyle/>
          <a:p>
            <a:r>
              <a:rPr lang="en-US" altLang="ko-KR" dirty="0"/>
              <a:t>A database/data warehouse may store </a:t>
            </a:r>
            <a:r>
              <a:rPr lang="en-US" altLang="ko-KR" dirty="0" smtClean="0"/>
              <a:t>petabytes </a:t>
            </a:r>
            <a:r>
              <a:rPr lang="en-US" altLang="ko-KR" dirty="0"/>
              <a:t>of </a:t>
            </a:r>
            <a:r>
              <a:rPr lang="en-US" altLang="ko-KR" dirty="0" smtClean="0"/>
              <a:t>data, and complex </a:t>
            </a:r>
            <a:r>
              <a:rPr lang="en-US" altLang="ko-KR" dirty="0"/>
              <a:t>data analysis may take a very long time to run on the complete data </a:t>
            </a:r>
            <a:r>
              <a:rPr lang="en-US" altLang="ko-KR" dirty="0" smtClean="0"/>
              <a:t>set</a:t>
            </a:r>
          </a:p>
          <a:p>
            <a:endParaRPr lang="en-US" altLang="ko-KR" dirty="0"/>
          </a:p>
          <a:p>
            <a:r>
              <a:rPr lang="en-US" altLang="ko-KR" b="1" dirty="0" smtClean="0"/>
              <a:t>Data reduction </a:t>
            </a:r>
            <a:r>
              <a:rPr lang="en-US" altLang="ko-KR" dirty="0" smtClean="0"/>
              <a:t>is obtaining </a:t>
            </a:r>
            <a:r>
              <a:rPr lang="en-US" altLang="ko-KR" dirty="0"/>
              <a:t>a reduced representation of the data set that is much smaller in volume but yet produces the same (or almost the same) analytical </a:t>
            </a:r>
            <a:r>
              <a:rPr lang="en-US" altLang="ko-KR" dirty="0" smtClean="0"/>
              <a:t>results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039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8379" y="0"/>
            <a:ext cx="10018713" cy="1752599"/>
          </a:xfrm>
        </p:spPr>
        <p:txBody>
          <a:bodyPr/>
          <a:lstStyle/>
          <a:p>
            <a:r>
              <a:rPr lang="en-US" altLang="ko-KR" dirty="0" smtClean="0"/>
              <a:t>Strategies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7698" y="1927952"/>
            <a:ext cx="10018713" cy="4281889"/>
          </a:xfrm>
        </p:spPr>
        <p:txBody>
          <a:bodyPr>
            <a:normAutofit/>
          </a:bodyPr>
          <a:lstStyle/>
          <a:p>
            <a:r>
              <a:rPr lang="en-US" altLang="ko-KR" dirty="0"/>
              <a:t>Dimensionality </a:t>
            </a:r>
            <a:r>
              <a:rPr lang="en-US" altLang="ko-KR" dirty="0" smtClean="0"/>
              <a:t>reduction</a:t>
            </a:r>
          </a:p>
          <a:p>
            <a:pPr lvl="1"/>
            <a:r>
              <a:rPr lang="en-US" altLang="ko-KR" dirty="0" smtClean="0"/>
              <a:t>Wavelet transform</a:t>
            </a:r>
            <a:endParaRPr lang="en-US" altLang="ko-KR" dirty="0"/>
          </a:p>
          <a:p>
            <a:pPr lvl="1"/>
            <a:r>
              <a:rPr lang="en-US" altLang="ko-KR" dirty="0"/>
              <a:t>Principal </a:t>
            </a:r>
            <a:r>
              <a:rPr lang="en-US" altLang="ko-KR" dirty="0" smtClean="0"/>
              <a:t>components analysis </a:t>
            </a:r>
            <a:r>
              <a:rPr lang="en-US" altLang="ko-KR" dirty="0"/>
              <a:t>(PCA)</a:t>
            </a:r>
          </a:p>
          <a:p>
            <a:pPr lvl="1"/>
            <a:r>
              <a:rPr lang="en-US" altLang="ko-KR" dirty="0"/>
              <a:t>Feature subset selection, feature creation</a:t>
            </a:r>
          </a:p>
          <a:p>
            <a:r>
              <a:rPr lang="en-US" altLang="ko-KR" dirty="0" err="1"/>
              <a:t>Numerosity</a:t>
            </a:r>
            <a:r>
              <a:rPr lang="en-US" altLang="ko-KR" dirty="0"/>
              <a:t> reduction (some simply call </a:t>
            </a:r>
            <a:r>
              <a:rPr lang="en-US" altLang="ko-KR" dirty="0" smtClean="0"/>
              <a:t>it data reduction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smtClean="0"/>
              <a:t>Regression</a:t>
            </a:r>
            <a:endParaRPr lang="en-US" altLang="ko-KR" dirty="0"/>
          </a:p>
          <a:p>
            <a:pPr lvl="1"/>
            <a:r>
              <a:rPr lang="en-US" altLang="ko-KR" dirty="0"/>
              <a:t>Histograms, clustering, sampling</a:t>
            </a:r>
          </a:p>
          <a:p>
            <a:pPr lvl="1"/>
            <a:r>
              <a:rPr lang="en-US" altLang="ko-KR" dirty="0"/>
              <a:t>Data cube aggregation</a:t>
            </a:r>
          </a:p>
          <a:p>
            <a:r>
              <a:rPr lang="en-US" altLang="ko-KR" dirty="0"/>
              <a:t>Data compression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089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957" y="1340768"/>
            <a:ext cx="6359616" cy="143145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72446" y="0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Motivation for Dimensionality Reduction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9603" y="1599270"/>
            <a:ext cx="4689513" cy="4857720"/>
          </a:xfrm>
        </p:spPr>
        <p:txBody>
          <a:bodyPr/>
          <a:lstStyle/>
          <a:p>
            <a:r>
              <a:rPr lang="en-US" altLang="ko-KR" b="1" dirty="0" smtClean="0"/>
              <a:t>Curse of dimensionality</a:t>
            </a:r>
          </a:p>
          <a:p>
            <a:pPr lvl="1"/>
            <a:r>
              <a:rPr lang="en-US" altLang="ko-KR" dirty="0"/>
              <a:t>When dimensionality increases, data becomes increasingly sparse in the space that it occupies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Definitions of density and distance between points, which is critical for clustering and outlier detection, become less meaningful</a:t>
            </a:r>
          </a:p>
          <a:p>
            <a:pPr lvl="1"/>
            <a:endParaRPr lang="ko-KR" altLang="en-US" dirty="0"/>
          </a:p>
        </p:txBody>
      </p:sp>
      <p:pic>
        <p:nvPicPr>
          <p:cNvPr id="4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79653" y="3199819"/>
            <a:ext cx="4178689" cy="2350512"/>
          </a:xfrm>
          <a:prstGeom prst="rect">
            <a:avLst/>
          </a:prstGeom>
          <a:noFill/>
          <a:ln/>
        </p:spPr>
      </p:pic>
      <p:sp>
        <p:nvSpPr>
          <p:cNvPr id="5" name="Text Box 13"/>
          <p:cNvSpPr txBox="1">
            <a:spLocks noChangeArrowheads="1"/>
          </p:cNvSpPr>
          <p:nvPr/>
        </p:nvSpPr>
        <p:spPr bwMode="auto">
          <a:xfrm>
            <a:off x="6576053" y="5550332"/>
            <a:ext cx="511011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14300" indent="-1143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ko-KR" sz="1600" dirty="0">
                <a:latin typeface="+mn-lt"/>
                <a:ea typeface="굴림" pitchFamily="50" charset="-127"/>
              </a:rPr>
              <a:t>Randomly generate 500 points</a:t>
            </a:r>
          </a:p>
          <a:p>
            <a:pPr>
              <a:buFontTx/>
              <a:buChar char="•"/>
            </a:pPr>
            <a:r>
              <a:rPr lang="en-US" altLang="ko-KR" sz="1600" dirty="0">
                <a:latin typeface="+mn-lt"/>
                <a:ea typeface="굴림" pitchFamily="50" charset="-127"/>
              </a:rPr>
              <a:t>Compute difference between max and min distance between any pair of points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916058" y="2691725"/>
            <a:ext cx="608331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14300" indent="-1143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>
              <a:spcBef>
                <a:spcPct val="50000"/>
              </a:spcBef>
            </a:pPr>
            <a:r>
              <a:rPr lang="en-US" altLang="ko-KR" sz="1600" dirty="0" smtClean="0">
                <a:latin typeface="+mn-lt"/>
                <a:ea typeface="굴림" pitchFamily="50" charset="-127"/>
              </a:rPr>
              <a:t>1-dimension                      2-dimension                                     3-dimension</a:t>
            </a:r>
            <a:endParaRPr lang="en-US" altLang="ko-KR" sz="1600" dirty="0">
              <a:latin typeface="+mn-lt"/>
              <a:ea typeface="굴림" pitchFamily="50" charset="-127"/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7411765" y="2755746"/>
            <a:ext cx="384043" cy="22473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9486085" y="2780559"/>
            <a:ext cx="384043" cy="22473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52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Curse of Dimensionality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altLang="ko-KR" sz="2400" dirty="0" smtClean="0"/>
                  <a:t>Consider a sphere of radius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/>
                      </a:rPr>
                      <m:t>𝑟</m:t>
                    </m:r>
                    <m:r>
                      <a:rPr lang="en-US" altLang="ko-KR" sz="24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sz="2400" dirty="0" smtClean="0"/>
                  <a:t>inscribed </a:t>
                </a:r>
                <a:r>
                  <a:rPr lang="en-US" altLang="ko-KR" sz="2400" dirty="0"/>
                  <a:t>inside a hypercube </a:t>
                </a:r>
                <a:r>
                  <a:rPr lang="en-US" altLang="ko-KR" sz="2400" dirty="0" smtClean="0"/>
                  <a:t>of dimension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/>
                      </a:rPr>
                      <m:t>𝑑</m:t>
                    </m:r>
                    <m:r>
                      <a:rPr lang="en-US" altLang="ko-KR" sz="24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sz="2400" dirty="0" smtClean="0"/>
                  <a:t>and </a:t>
                </a:r>
                <a:r>
                  <a:rPr lang="en-US" altLang="ko-KR" sz="2400" dirty="0"/>
                  <a:t>sides of </a:t>
                </a:r>
                <a:r>
                  <a:rPr lang="en-US" altLang="ko-KR" sz="2400" dirty="0" smtClean="0"/>
                  <a:t>length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/>
                      </a:rPr>
                      <m:t>2</m:t>
                    </m:r>
                    <m:r>
                      <a:rPr lang="en-US" altLang="ko-KR" sz="2400" b="0" i="1" smtClean="0">
                        <a:latin typeface="Cambria Math"/>
                      </a:rPr>
                      <m:t>𝑟</m:t>
                    </m:r>
                  </m:oMath>
                </a14:m>
                <a:endParaRPr lang="en-US" altLang="ko-KR" sz="2400" dirty="0"/>
              </a:p>
              <a:p>
                <a:r>
                  <a:rPr lang="en-US" altLang="ko-KR" sz="2400" dirty="0"/>
                  <a:t>The volume of the hypercube </a:t>
                </a:r>
                <a:r>
                  <a:rPr lang="en-US" altLang="ko-KR" sz="2400" dirty="0" smtClean="0"/>
                  <a:t>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/>
                          </a:rPr>
                          <m:t>(2</m:t>
                        </m:r>
                        <m:r>
                          <a:rPr lang="en-US" altLang="ko-KR" sz="2400" b="0" i="1" smtClean="0">
                            <a:latin typeface="Cambria Math"/>
                          </a:rPr>
                          <m:t>𝑟</m:t>
                        </m:r>
                        <m:r>
                          <a:rPr lang="en-US" altLang="ko-KR" sz="2400" b="0" i="1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/>
                          </a:rPr>
                          <m:t>𝑑</m:t>
                        </m:r>
                      </m:sup>
                    </m:sSup>
                  </m:oMath>
                </a14:m>
                <a:endParaRPr lang="en-US" altLang="ko-KR" sz="2400" dirty="0"/>
              </a:p>
              <a:p>
                <a:r>
                  <a:rPr lang="en-US" altLang="ko-KR" sz="2400" dirty="0"/>
                  <a:t>The volume of the sphere </a:t>
                </a:r>
                <a:r>
                  <a:rPr lang="en-US" altLang="ko-KR" sz="2400" dirty="0" smtClean="0"/>
                  <a:t>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4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sz="2400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altLang="ko-KR" sz="2400" b="0" i="1" smtClean="0">
                                <a:latin typeface="Cambria Math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ko-KR" sz="2400" b="0" i="1" smtClean="0">
                                <a:latin typeface="Cambria Math"/>
                              </a:rPr>
                              <m:t>𝑑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24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ko-KR" altLang="en-US" sz="2400" i="1" smtClean="0">
                                <a:latin typeface="Cambria Math"/>
                              </a:rPr>
                              <m:t>𝜋</m:t>
                            </m:r>
                          </m:e>
                          <m:sup>
                            <m:r>
                              <a:rPr lang="en-US" altLang="ko-KR" sz="2400" b="0" i="1" smtClean="0">
                                <a:latin typeface="Cambria Math"/>
                              </a:rPr>
                              <m:t>𝑑</m:t>
                            </m:r>
                            <m:r>
                              <a:rPr lang="en-US" altLang="ko-KR" sz="2400" b="0" i="1" smtClean="0">
                                <a:latin typeface="Cambria Math"/>
                              </a:rPr>
                              <m:t>/2</m:t>
                            </m:r>
                          </m:sup>
                        </m:sSup>
                      </m:num>
                      <m:den>
                        <m:r>
                          <a:rPr lang="en-US" altLang="ko-KR" sz="2400" b="0" i="1" smtClean="0">
                            <a:latin typeface="Cambria Math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l-GR" altLang="ko-KR" sz="2400" b="0" i="1" smtClean="0">
                            <a:latin typeface="Cambria Math"/>
                            <a:ea typeface="Cambria Math"/>
                          </a:rPr>
                          <m:t>Γ</m:t>
                        </m:r>
                        <m:r>
                          <a:rPr lang="en-US" altLang="ko-KR" sz="2400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f>
                          <m:fPr>
                            <m:ctrlPr>
                              <a:rPr lang="en-US" altLang="ko-KR" sz="2400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ko-KR" sz="2400" b="0" i="1" smtClean="0"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num>
                          <m:den>
                            <m:r>
                              <a:rPr lang="en-US" altLang="ko-KR" sz="24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24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altLang="ko-KR" sz="2400" dirty="0" smtClean="0"/>
              </a:p>
              <a:p>
                <a:r>
                  <a:rPr lang="en-US" altLang="ko-KR" sz="2400" dirty="0" smtClean="0"/>
                  <a:t>Thus, </a:t>
                </a:r>
                <a:r>
                  <a:rPr lang="en-US" altLang="ko-KR" sz="2400" dirty="0"/>
                  <a:t>the proportion of the volume of </a:t>
                </a:r>
                <a:r>
                  <a:rPr lang="en-US" altLang="ko-KR" sz="2400" dirty="0">
                    <a:solidFill>
                      <a:srgbClr val="FF0000"/>
                    </a:solidFill>
                  </a:rPr>
                  <a:t>the square that is inside </a:t>
                </a:r>
                <a:r>
                  <a:rPr lang="en-US" altLang="ko-KR" sz="2400" dirty="0" smtClean="0">
                    <a:solidFill>
                      <a:srgbClr val="FF0000"/>
                    </a:solidFill>
                  </a:rPr>
                  <a:t>the sphere </a:t>
                </a:r>
                <a:r>
                  <a:rPr lang="en-US" altLang="ko-KR" sz="2400" dirty="0"/>
                  <a:t>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ko-KR" altLang="en-US" sz="2400" i="1">
                                <a:latin typeface="Cambria Math"/>
                              </a:rPr>
                              <m:t>𝜋</m:t>
                            </m:r>
                          </m:e>
                          <m:sup>
                            <m:r>
                              <a:rPr lang="en-US" altLang="ko-KR" sz="2400" i="1">
                                <a:latin typeface="Cambria Math"/>
                              </a:rPr>
                              <m:t>𝑑</m:t>
                            </m:r>
                            <m:r>
                              <a:rPr lang="en-US" altLang="ko-KR" sz="2400" i="1">
                                <a:latin typeface="Cambria Math"/>
                              </a:rPr>
                              <m:t>/2</m:t>
                            </m:r>
                          </m:sup>
                        </m:sSup>
                      </m:num>
                      <m:den>
                        <m:r>
                          <a:rPr lang="en-US" altLang="ko-KR" sz="2400" i="1">
                            <a:latin typeface="Cambria Math"/>
                          </a:rPr>
                          <m:t>𝑑</m:t>
                        </m:r>
                        <m:sSup>
                          <m:sSupPr>
                            <m:ctrlPr>
                              <a:rPr lang="en-US" altLang="ko-KR" sz="24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sz="2400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sz="2400" b="0" i="1" smtClean="0">
                                <a:latin typeface="Cambria Math"/>
                              </a:rPr>
                              <m:t>𝑑</m:t>
                            </m:r>
                            <m:r>
                              <a:rPr lang="en-US" altLang="ko-KR" sz="2400" b="0" i="1" smtClean="0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l-GR" altLang="ko-KR" sz="2400" i="1">
                            <a:latin typeface="Cambria Math"/>
                            <a:ea typeface="Cambria Math"/>
                          </a:rPr>
                          <m:t>Γ</m:t>
                        </m:r>
                        <m:r>
                          <a:rPr lang="en-US" altLang="ko-KR" sz="2400" i="1">
                            <a:latin typeface="Cambria Math"/>
                            <a:ea typeface="Cambria Math"/>
                          </a:rPr>
                          <m:t>(</m:t>
                        </m:r>
                        <m:f>
                          <m:fPr>
                            <m:ctrlPr>
                              <a:rPr lang="en-US" altLang="ko-KR" sz="24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ko-KR" sz="2400" i="1"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num>
                          <m:den>
                            <m:r>
                              <a:rPr lang="en-US" altLang="ko-KR" sz="24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2400" i="1">
                            <a:latin typeface="Cambria Math"/>
                            <a:ea typeface="Cambria Math"/>
                          </a:rPr>
                          <m:t>)</m:t>
                        </m:r>
                      </m:den>
                    </m:f>
                    <m:r>
                      <a:rPr lang="en-US" altLang="ko-KR" sz="240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altLang="ko-KR" sz="2400" b="0" i="1" smtClean="0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en-US" altLang="ko-KR" sz="2400" dirty="0" smtClean="0"/>
                  <a:t>as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/>
                      </a:rPr>
                      <m:t>𝑑</m:t>
                    </m:r>
                    <m:r>
                      <a:rPr lang="en-US" altLang="ko-KR" sz="2400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endParaRPr lang="en-US" altLang="ko-KR" sz="2400" b="0" dirty="0" smtClean="0">
                  <a:ea typeface="Cambria Math"/>
                </a:endParaRPr>
              </a:p>
              <a:p>
                <a:r>
                  <a:rPr lang="en-US" altLang="ko-KR" sz="2400" dirty="0" smtClean="0"/>
                  <a:t>For large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altLang="ko-KR" sz="2400" dirty="0" smtClean="0"/>
                  <a:t>, all the mass is in the corners of the hypercube</a:t>
                </a:r>
              </a:p>
              <a:p>
                <a:r>
                  <a:rPr lang="en-US" altLang="ko-KR" sz="2400" dirty="0"/>
                  <a:t>This is often cited as distance functions losing their usefulness in high </a:t>
                </a:r>
                <a:r>
                  <a:rPr lang="en-US" altLang="ko-KR" sz="2400" dirty="0" smtClean="0"/>
                  <a:t>dimensionality [</a:t>
                </a:r>
                <a:r>
                  <a:rPr lang="en-US" altLang="ko-KR" sz="2400" dirty="0" err="1" smtClean="0"/>
                  <a:t>wikipedia</a:t>
                </a:r>
                <a:r>
                  <a:rPr lang="en-US" altLang="ko-KR" sz="2400" dirty="0" smtClean="0"/>
                  <a:t>]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667" t="-1004"/>
                </a:stretch>
              </a:blipFill>
            </p:spPr>
            <p:txBody>
              <a:bodyPr/>
              <a:lstStyle/>
              <a:p>
                <a:r>
                  <a:rPr lang="ko-KR" altLang="en-US" dirty="0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그룹 5"/>
          <p:cNvGrpSpPr/>
          <p:nvPr/>
        </p:nvGrpSpPr>
        <p:grpSpPr>
          <a:xfrm>
            <a:off x="8688288" y="1978105"/>
            <a:ext cx="1728192" cy="1296144"/>
            <a:chOff x="3851920" y="3068960"/>
            <a:chExt cx="1296144" cy="1296144"/>
          </a:xfrm>
        </p:grpSpPr>
        <p:sp>
          <p:nvSpPr>
            <p:cNvPr id="4" name="직사각형 3"/>
            <p:cNvSpPr/>
            <p:nvPr/>
          </p:nvSpPr>
          <p:spPr>
            <a:xfrm>
              <a:off x="3851920" y="3068960"/>
              <a:ext cx="1296144" cy="1296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/>
            <p:cNvSpPr/>
            <p:nvPr/>
          </p:nvSpPr>
          <p:spPr>
            <a:xfrm>
              <a:off x="3851920" y="3068960"/>
              <a:ext cx="1296144" cy="129614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" name="직선 연결선 7"/>
          <p:cNvCxnSpPr>
            <a:stCxn id="5" idx="2"/>
          </p:cNvCxnSpPr>
          <p:nvPr/>
        </p:nvCxnSpPr>
        <p:spPr>
          <a:xfrm>
            <a:off x="8688288" y="2626177"/>
            <a:ext cx="864096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976320" y="2294802"/>
            <a:ext cx="672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endParaRPr lang="ko-KR" alt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84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50412" y="0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Data Reduction 1: Dimensionality Reduction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10" y="1465243"/>
            <a:ext cx="10018713" cy="4325957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Purposes</a:t>
            </a:r>
            <a:endParaRPr lang="en-US" altLang="ko-KR" dirty="0"/>
          </a:p>
          <a:p>
            <a:pPr lvl="1"/>
            <a:r>
              <a:rPr lang="en-US" altLang="ko-KR" dirty="0" smtClean="0"/>
              <a:t>To avoid </a:t>
            </a:r>
            <a:r>
              <a:rPr lang="en-US" altLang="ko-KR" dirty="0"/>
              <a:t>curse of </a:t>
            </a:r>
            <a:r>
              <a:rPr lang="en-US" altLang="ko-KR" dirty="0" smtClean="0"/>
              <a:t>dimensionality</a:t>
            </a:r>
            <a:endParaRPr lang="en-US" altLang="ko-KR" dirty="0"/>
          </a:p>
          <a:p>
            <a:pPr lvl="1"/>
            <a:r>
              <a:rPr lang="en-US" altLang="ko-KR" dirty="0" smtClean="0"/>
              <a:t>To reduce the amount </a:t>
            </a:r>
            <a:r>
              <a:rPr lang="en-US" altLang="ko-KR" dirty="0"/>
              <a:t>of time and memory required by data mining algorithms</a:t>
            </a:r>
          </a:p>
          <a:p>
            <a:pPr lvl="1"/>
            <a:r>
              <a:rPr lang="en-US" altLang="ko-KR" dirty="0" smtClean="0"/>
              <a:t>To allow </a:t>
            </a:r>
            <a:r>
              <a:rPr lang="en-US" altLang="ko-KR" dirty="0"/>
              <a:t>data to be more easily visualized</a:t>
            </a:r>
          </a:p>
          <a:p>
            <a:pPr lvl="1"/>
            <a:r>
              <a:rPr lang="en-US" altLang="ko-KR" dirty="0" smtClean="0"/>
              <a:t>Possibly, to </a:t>
            </a:r>
            <a:r>
              <a:rPr lang="en-US" altLang="ko-KR" dirty="0"/>
              <a:t>help </a:t>
            </a:r>
            <a:r>
              <a:rPr lang="en-US" altLang="ko-KR" dirty="0" smtClean="0"/>
              <a:t>eliminate </a:t>
            </a:r>
            <a:r>
              <a:rPr lang="en-US" altLang="ko-KR" dirty="0"/>
              <a:t>irrelevant features or reduce </a:t>
            </a:r>
            <a:r>
              <a:rPr lang="en-US" altLang="ko-KR" dirty="0" smtClean="0"/>
              <a:t>noise</a:t>
            </a:r>
            <a:endParaRPr lang="en-US" altLang="ko-KR" dirty="0"/>
          </a:p>
          <a:p>
            <a:r>
              <a:rPr lang="en-US" altLang="ko-KR" dirty="0"/>
              <a:t>Techniques</a:t>
            </a:r>
          </a:p>
          <a:p>
            <a:pPr lvl="1"/>
            <a:r>
              <a:rPr lang="en-US" altLang="ko-KR" dirty="0"/>
              <a:t>Wavelet </a:t>
            </a:r>
            <a:r>
              <a:rPr lang="en-US" altLang="ko-KR" dirty="0" smtClean="0"/>
              <a:t>transform</a:t>
            </a:r>
            <a:endParaRPr lang="en-US" altLang="ko-KR" dirty="0"/>
          </a:p>
          <a:p>
            <a:pPr lvl="1"/>
            <a:r>
              <a:rPr lang="en-US" altLang="ko-KR" dirty="0"/>
              <a:t>Principal </a:t>
            </a:r>
            <a:r>
              <a:rPr lang="en-US" altLang="ko-KR" dirty="0" smtClean="0"/>
              <a:t>component analysis (PCA)</a:t>
            </a:r>
            <a:endParaRPr lang="en-US" altLang="ko-KR" dirty="0"/>
          </a:p>
          <a:p>
            <a:pPr lvl="1"/>
            <a:r>
              <a:rPr lang="en-US" altLang="ko-KR" dirty="0" smtClean="0"/>
              <a:t>Feature selection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4856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72446" y="0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ko-KR" dirty="0"/>
              <a:t>Principal Component Analysis (PCA</a:t>
            </a:r>
            <a:r>
              <a:rPr lang="en-US" altLang="ko-KR" dirty="0" smtClean="0"/>
              <a:t>) (1/3)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10" y="1652531"/>
            <a:ext cx="10018713" cy="4891488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A statistical </a:t>
            </a:r>
            <a:r>
              <a:rPr lang="en-US" altLang="ko-KR" sz="2400" dirty="0"/>
              <a:t>procedure that uses orthogonal transformation to convert a set of observations of possibly correlated variables into a set of values of linearly uncorrelated variables called </a:t>
            </a:r>
            <a:r>
              <a:rPr lang="en-US" altLang="ko-KR" sz="2400" b="1" dirty="0"/>
              <a:t>principal </a:t>
            </a:r>
            <a:r>
              <a:rPr lang="en-US" altLang="ko-KR" sz="2400" b="1" dirty="0" smtClean="0"/>
              <a:t>components</a:t>
            </a:r>
          </a:p>
          <a:p>
            <a:pPr lvl="1"/>
            <a:r>
              <a:rPr lang="en-US" altLang="ko-KR" sz="2000" dirty="0" smtClean="0"/>
              <a:t>The </a:t>
            </a:r>
            <a:r>
              <a:rPr lang="en-US" altLang="ko-KR" sz="2000" dirty="0"/>
              <a:t>number of principal components is less than or equal to the number of original </a:t>
            </a:r>
            <a:r>
              <a:rPr lang="en-US" altLang="ko-KR" sz="2000" dirty="0" smtClean="0"/>
              <a:t>variables </a:t>
            </a:r>
            <a:r>
              <a:rPr lang="en-US" altLang="ko-KR" sz="20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← </a:t>
            </a:r>
            <a:r>
              <a:rPr lang="en-US" altLang="ko-KR" sz="2000" b="1" dirty="0" smtClean="0"/>
              <a:t>Dimensionality reduction</a:t>
            </a:r>
          </a:p>
          <a:p>
            <a:pPr lvl="1"/>
            <a:r>
              <a:rPr lang="en-US" altLang="ko-KR" sz="2000" dirty="0" smtClean="0"/>
              <a:t>This </a:t>
            </a:r>
            <a:r>
              <a:rPr lang="en-US" altLang="ko-KR" sz="2000" dirty="0"/>
              <a:t>transformation is defined in such a way that the first principal component has the largest possible </a:t>
            </a:r>
            <a:r>
              <a:rPr lang="en-US" altLang="ko-KR" sz="2000" dirty="0" smtClean="0"/>
              <a:t>variance, </a:t>
            </a:r>
            <a:r>
              <a:rPr lang="en-US" altLang="ko-KR" sz="2000" dirty="0"/>
              <a:t>and each succeeding component in turn has the highest variance possible under the constraint that it is orthogonal to (i.e., uncorrelated with) the preceding </a:t>
            </a:r>
            <a:r>
              <a:rPr lang="en-US" altLang="ko-KR" sz="2000" dirty="0" smtClean="0"/>
              <a:t>components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33147" y="209691"/>
            <a:ext cx="362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</a:rPr>
              <a:t>Dimensionality Reduction</a:t>
            </a:r>
            <a:endParaRPr lang="ko-KR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24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 descr="http://georgemdallas.files.wordpress.com/2013/10/pca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417" y="4966789"/>
            <a:ext cx="4589684" cy="1772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georgemdallas.files.wordpress.com/2013/10/pca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234" y="5027944"/>
            <a:ext cx="4416491" cy="170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50413" y="0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ko-KR" dirty="0"/>
              <a:t>Principal Component Analysis (PCA</a:t>
            </a:r>
            <a:r>
              <a:rPr lang="en-US" altLang="ko-KR" dirty="0" smtClean="0"/>
              <a:t>) (2/3)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2784" y="2920394"/>
            <a:ext cx="10018713" cy="2554996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An example of the direction that has the </a:t>
            </a:r>
            <a:r>
              <a:rPr lang="en-US" altLang="ko-KR" sz="2400" b="1" dirty="0" smtClean="0"/>
              <a:t>largest</a:t>
            </a:r>
            <a:r>
              <a:rPr lang="en-US" altLang="ko-KR" sz="2400" dirty="0" smtClean="0"/>
              <a:t> variance</a:t>
            </a:r>
          </a:p>
          <a:p>
            <a:r>
              <a:rPr lang="en-US" altLang="ko-KR" sz="2400" b="1" dirty="0" smtClean="0"/>
              <a:t>Eigenvectors</a:t>
            </a:r>
            <a:r>
              <a:rPr lang="en-US" altLang="ko-KR" sz="2400" dirty="0" smtClean="0"/>
              <a:t> and </a:t>
            </a:r>
            <a:r>
              <a:rPr lang="en-US" altLang="ko-KR" sz="2400" b="1" dirty="0" smtClean="0"/>
              <a:t>eigenvalues</a:t>
            </a:r>
          </a:p>
          <a:p>
            <a:pPr lvl="1"/>
            <a:r>
              <a:rPr lang="en-US" altLang="ko-KR" sz="2000" dirty="0" smtClean="0"/>
              <a:t>An eigenvector: a direction</a:t>
            </a:r>
          </a:p>
          <a:p>
            <a:pPr lvl="1"/>
            <a:r>
              <a:rPr lang="en-US" altLang="ko-KR" sz="2000" dirty="0" smtClean="0"/>
              <a:t>An eigenvalue: a number, telling the variance of the data in that direction</a:t>
            </a:r>
          </a:p>
          <a:p>
            <a:pPr lvl="1"/>
            <a:r>
              <a:rPr lang="en-US" altLang="ko-KR" sz="2000" dirty="0" smtClean="0"/>
              <a:t>e.g., </a:t>
            </a:r>
            <a:endParaRPr lang="ko-KR" alt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8278063" y="154606"/>
            <a:ext cx="362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</a:rPr>
              <a:t>Dimensionality Reduction</a:t>
            </a:r>
            <a:endParaRPr lang="ko-KR" altLang="en-US" dirty="0">
              <a:solidFill>
                <a:schemeClr val="tx2"/>
              </a:solidFill>
            </a:endParaRPr>
          </a:p>
        </p:txBody>
      </p:sp>
      <p:pic>
        <p:nvPicPr>
          <p:cNvPr id="3074" name="Picture 2" descr="pca3.jpg (1146×590)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138" y="1674632"/>
            <a:ext cx="3300917" cy="1274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georgemdallas.files.wordpress.com/2013/10/pca9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052" y="1762769"/>
            <a:ext cx="3300917" cy="1274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georgemdallas.files.wordpress.com/2013/10/pca8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4610" y="1762768"/>
            <a:ext cx="3382815" cy="130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8227297" y="2138076"/>
            <a:ext cx="672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vs.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8227298" y="1884063"/>
            <a:ext cx="586645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rgbClr val="FF0000"/>
                </a:solidFill>
              </a:rPr>
              <a:t>&lt;</a:t>
            </a:r>
            <a:endParaRPr lang="ko-KR" altLang="en-US" sz="4400" b="1" dirty="0">
              <a:solidFill>
                <a:srgbClr val="FF0000"/>
              </a:solidFill>
            </a:endParaRPr>
          </a:p>
        </p:txBody>
      </p:sp>
      <p:cxnSp>
        <p:nvCxnSpPr>
          <p:cNvPr id="35" name="직선 연결선 34"/>
          <p:cNvCxnSpPr/>
          <p:nvPr/>
        </p:nvCxnSpPr>
        <p:spPr>
          <a:xfrm flipV="1">
            <a:off x="5535335" y="5001723"/>
            <a:ext cx="588979" cy="64807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flipH="1" flipV="1">
            <a:off x="5614199" y="5137501"/>
            <a:ext cx="532084" cy="28803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오른쪽 화살표 47"/>
          <p:cNvSpPr/>
          <p:nvPr/>
        </p:nvSpPr>
        <p:spPr>
          <a:xfrm>
            <a:off x="6758187" y="5781206"/>
            <a:ext cx="854392" cy="2880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구부러진 연결선 42"/>
          <p:cNvCxnSpPr/>
          <p:nvPr/>
        </p:nvCxnSpPr>
        <p:spPr>
          <a:xfrm rot="16200000" flipH="1">
            <a:off x="4139144" y="2192959"/>
            <a:ext cx="1158474" cy="259569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755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50412" y="0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ko-KR" dirty="0"/>
              <a:t>Principal Component Analysis (PCA) </a:t>
            </a:r>
            <a:r>
              <a:rPr lang="en-US" altLang="ko-KR" dirty="0" smtClean="0"/>
              <a:t>(3/3)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99142" y="1070451"/>
            <a:ext cx="10701052" cy="5468055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Dimensionality reduction</a:t>
            </a:r>
          </a:p>
          <a:p>
            <a:pPr lvl="1"/>
            <a:r>
              <a:rPr lang="en-US" altLang="ko-KR" dirty="0" smtClean="0"/>
              <a:t>e.g., </a:t>
            </a:r>
          </a:p>
          <a:p>
            <a:pPr lvl="2"/>
            <a:r>
              <a:rPr lang="en-US" altLang="ko-KR" i="1" dirty="0"/>
              <a:t>ev1</a:t>
            </a:r>
            <a:r>
              <a:rPr lang="en-US" altLang="ko-KR" dirty="0"/>
              <a:t> is the first </a:t>
            </a:r>
            <a:r>
              <a:rPr lang="en-US" altLang="ko-KR" dirty="0" smtClean="0"/>
              <a:t>eigenvector, which has </a:t>
            </a:r>
            <a:r>
              <a:rPr lang="en-US" altLang="ko-KR" dirty="0"/>
              <a:t>the biggest </a:t>
            </a:r>
            <a:r>
              <a:rPr lang="en-US" altLang="ko-KR" dirty="0" smtClean="0"/>
              <a:t>eigenvalue </a:t>
            </a:r>
            <a:r>
              <a:rPr lang="en-US" altLang="ko-KR" dirty="0" smtClean="0">
                <a:latin typeface="바탕" panose="02030600000101010101" pitchFamily="18" charset="-127"/>
                <a:ea typeface="바탕" panose="02030600000101010101" pitchFamily="18" charset="-127"/>
              </a:rPr>
              <a:t>← </a:t>
            </a:r>
            <a:r>
              <a:rPr lang="en-US" altLang="ko-KR" b="1" dirty="0" smtClean="0"/>
              <a:t>the principal component</a:t>
            </a:r>
          </a:p>
          <a:p>
            <a:pPr lvl="2"/>
            <a:r>
              <a:rPr lang="en-US" altLang="ko-KR" i="1" dirty="0" smtClean="0"/>
              <a:t>ev2</a:t>
            </a:r>
            <a:r>
              <a:rPr lang="en-US" altLang="ko-KR" dirty="0" smtClean="0"/>
              <a:t> </a:t>
            </a:r>
            <a:r>
              <a:rPr lang="en-US" altLang="ko-KR" dirty="0"/>
              <a:t>is the second </a:t>
            </a:r>
            <a:r>
              <a:rPr lang="en-US" altLang="ko-KR" dirty="0" smtClean="0"/>
              <a:t>eigenvector, which </a:t>
            </a:r>
            <a:r>
              <a:rPr lang="en-US" altLang="ko-KR" dirty="0"/>
              <a:t>has a non-zero </a:t>
            </a:r>
            <a:r>
              <a:rPr lang="en-US" altLang="ko-KR" dirty="0" smtClean="0"/>
              <a:t>eigenvalue</a:t>
            </a:r>
          </a:p>
          <a:p>
            <a:pPr lvl="2"/>
            <a:r>
              <a:rPr lang="en-US" altLang="ko-KR" i="1" dirty="0" smtClean="0"/>
              <a:t>ev3</a:t>
            </a:r>
            <a:r>
              <a:rPr lang="en-US" altLang="ko-KR" dirty="0" smtClean="0"/>
              <a:t> </a:t>
            </a:r>
            <a:r>
              <a:rPr lang="en-US" altLang="ko-KR" dirty="0"/>
              <a:t>is the third eigenvector, which has an eigenvalue of </a:t>
            </a:r>
            <a:r>
              <a:rPr lang="en-US" altLang="ko-KR" dirty="0" smtClean="0"/>
              <a:t>zero</a:t>
            </a:r>
          </a:p>
          <a:p>
            <a:pPr lvl="2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457200" lvl="1" indent="-360000">
              <a:buNone/>
            </a:pPr>
            <a:r>
              <a:rPr lang="en-US" altLang="ko-KR" dirty="0" smtClean="0">
                <a:sym typeface="Symbol" panose="05050102010706020507" pitchFamily="18" charset="2"/>
              </a:rPr>
              <a:t> </a:t>
            </a:r>
            <a:r>
              <a:rPr lang="en-US" altLang="ko-KR" dirty="0" smtClean="0"/>
              <a:t>We </a:t>
            </a:r>
            <a:r>
              <a:rPr lang="en-US" altLang="ko-KR" dirty="0"/>
              <a:t>can </a:t>
            </a:r>
            <a:r>
              <a:rPr lang="en-US" altLang="ko-KR" dirty="0" smtClean="0"/>
              <a:t>discard the eigenvectors whose eigenvalue is very small, </a:t>
            </a:r>
            <a:r>
              <a:rPr lang="en-US" altLang="ko-KR" dirty="0"/>
              <a:t>in order to make the data set </a:t>
            </a:r>
            <a:r>
              <a:rPr lang="en-US" altLang="ko-KR" dirty="0" smtClean="0"/>
              <a:t>simpler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99248" y="154607"/>
            <a:ext cx="362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</a:rPr>
              <a:t>Dimensionality Reduction</a:t>
            </a:r>
            <a:endParaRPr lang="ko-KR" altLang="en-US" dirty="0">
              <a:solidFill>
                <a:schemeClr val="tx2"/>
              </a:solidFill>
            </a:endParaRPr>
          </a:p>
        </p:txBody>
      </p:sp>
      <p:pic>
        <p:nvPicPr>
          <p:cNvPr id="4098" name="Picture 2" descr="http://georgemdallas.files.wordpress.com/2013/10/pca1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995" y="3356993"/>
            <a:ext cx="5113239" cy="1974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georgemdallas.files.wordpress.com/2013/10/pca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493" y="3592429"/>
            <a:ext cx="4249143" cy="1640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오른쪽 화살표 6"/>
          <p:cNvSpPr/>
          <p:nvPr/>
        </p:nvSpPr>
        <p:spPr>
          <a:xfrm>
            <a:off x="6745700" y="4200151"/>
            <a:ext cx="854392" cy="2880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035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 descr="Untitle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7272" y="341524"/>
            <a:ext cx="8196550" cy="5188869"/>
          </a:xfrm>
        </p:spPr>
      </p:pic>
      <p:sp>
        <p:nvSpPr>
          <p:cNvPr id="5" name="오른쪽 화살표 10"/>
          <p:cNvSpPr/>
          <p:nvPr/>
        </p:nvSpPr>
        <p:spPr>
          <a:xfrm>
            <a:off x="4876180" y="5519845"/>
            <a:ext cx="2880320" cy="864096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Transformation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72447" y="2746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ko-KR" dirty="0"/>
              <a:t>Attribute Subset </a:t>
            </a:r>
            <a:r>
              <a:rPr lang="en-US" altLang="ko-KR" dirty="0" smtClean="0"/>
              <a:t>Selection (Feature Selection)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10" y="1487277"/>
            <a:ext cx="10018713" cy="4303923"/>
          </a:xfrm>
        </p:spPr>
        <p:txBody>
          <a:bodyPr>
            <a:normAutofit/>
          </a:bodyPr>
          <a:lstStyle/>
          <a:p>
            <a:r>
              <a:rPr lang="en-US" altLang="ko-KR" dirty="0"/>
              <a:t>Another way to reduce dimensionality of </a:t>
            </a:r>
            <a:r>
              <a:rPr lang="en-US" altLang="ko-KR" dirty="0" smtClean="0"/>
              <a:t>data by removing </a:t>
            </a:r>
            <a:r>
              <a:rPr lang="en-US" altLang="ko-KR" b="1" dirty="0" smtClean="0"/>
              <a:t>redundant</a:t>
            </a:r>
            <a:r>
              <a:rPr lang="en-US" altLang="ko-KR" dirty="0" smtClean="0"/>
              <a:t> and </a:t>
            </a:r>
            <a:r>
              <a:rPr lang="en-US" altLang="ko-KR" b="1" dirty="0" smtClean="0"/>
              <a:t>irrelevant</a:t>
            </a:r>
            <a:r>
              <a:rPr lang="en-US" altLang="ko-KR" dirty="0" smtClean="0"/>
              <a:t> features</a:t>
            </a:r>
            <a:endParaRPr lang="en-US" altLang="ko-KR" dirty="0"/>
          </a:p>
          <a:p>
            <a:pPr lvl="1"/>
            <a:r>
              <a:rPr lang="en-US" altLang="ko-KR" dirty="0"/>
              <a:t>Redundant features </a:t>
            </a:r>
          </a:p>
          <a:p>
            <a:pPr lvl="2"/>
            <a:r>
              <a:rPr lang="en-US" altLang="ko-KR" dirty="0" smtClean="0"/>
              <a:t>Duplicating much </a:t>
            </a:r>
            <a:r>
              <a:rPr lang="en-US" altLang="ko-KR" dirty="0"/>
              <a:t>or all of the information contained in one or more other attributes</a:t>
            </a:r>
          </a:p>
          <a:p>
            <a:pPr lvl="2"/>
            <a:r>
              <a:rPr lang="en-US" altLang="ko-KR" dirty="0" smtClean="0"/>
              <a:t>e.g., the purchase </a:t>
            </a:r>
            <a:r>
              <a:rPr lang="en-US" altLang="ko-KR" dirty="0"/>
              <a:t>price of a product and the amount of sales tax paid</a:t>
            </a:r>
          </a:p>
          <a:p>
            <a:pPr lvl="1"/>
            <a:r>
              <a:rPr lang="en-US" altLang="ko-KR" dirty="0" smtClean="0"/>
              <a:t>Irrelevant </a:t>
            </a:r>
            <a:r>
              <a:rPr lang="en-US" altLang="ko-KR" dirty="0"/>
              <a:t>features</a:t>
            </a:r>
          </a:p>
          <a:p>
            <a:pPr lvl="2"/>
            <a:r>
              <a:rPr lang="en-US" altLang="ko-KR" dirty="0" smtClean="0"/>
              <a:t>Containing </a:t>
            </a:r>
            <a:r>
              <a:rPr lang="en-US" altLang="ko-KR" dirty="0"/>
              <a:t>no information that is useful for the data mining task at hand</a:t>
            </a:r>
          </a:p>
          <a:p>
            <a:pPr lvl="2"/>
            <a:r>
              <a:rPr lang="en-US" altLang="ko-KR" dirty="0" smtClean="0"/>
              <a:t>e.g., students</a:t>
            </a:r>
            <a:r>
              <a:rPr lang="en-US" altLang="ko-KR" dirty="0"/>
              <a:t>' ID is often irrelevant to the task of predicting students' GPA</a:t>
            </a:r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43314" y="143581"/>
            <a:ext cx="362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</a:rPr>
              <a:t>Dimensionality Reduction</a:t>
            </a:r>
            <a:endParaRPr lang="ko-KR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23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83463" y="0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Heuristics in Attribute Subset Selection 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55075" y="1295200"/>
            <a:ext cx="10610141" cy="5171701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Stepwise forward selection</a:t>
            </a:r>
          </a:p>
          <a:p>
            <a:pPr lvl="1"/>
            <a:r>
              <a:rPr lang="en-US" altLang="ko-KR" dirty="0" smtClean="0"/>
              <a:t>Repeatedly picking the best single-attribute</a:t>
            </a:r>
          </a:p>
          <a:p>
            <a:pPr lvl="2"/>
            <a:endParaRPr lang="en-US" altLang="ko-KR" dirty="0"/>
          </a:p>
          <a:p>
            <a:r>
              <a:rPr lang="en-US" altLang="ko-KR" dirty="0" smtClean="0"/>
              <a:t>Stepwise backward elimination</a:t>
            </a:r>
          </a:p>
          <a:p>
            <a:pPr lvl="1"/>
            <a:r>
              <a:rPr lang="en-US" altLang="ko-KR" dirty="0" smtClean="0"/>
              <a:t>Repeatedly eliminating </a:t>
            </a:r>
            <a:r>
              <a:rPr lang="en-US" altLang="ko-KR" dirty="0"/>
              <a:t>the worst </a:t>
            </a:r>
            <a:r>
              <a:rPr lang="en-US" altLang="ko-KR" dirty="0" smtClean="0"/>
              <a:t>attribute</a:t>
            </a:r>
          </a:p>
          <a:p>
            <a:pPr lvl="2"/>
            <a:endParaRPr lang="en-US" altLang="ko-KR" dirty="0"/>
          </a:p>
          <a:p>
            <a:r>
              <a:rPr lang="en-US" altLang="ko-KR" dirty="0" smtClean="0"/>
              <a:t>Combination of the two heuristics</a:t>
            </a:r>
          </a:p>
          <a:p>
            <a:pPr lvl="2"/>
            <a:endParaRPr lang="en-US" altLang="ko-KR" dirty="0"/>
          </a:p>
          <a:p>
            <a:r>
              <a:rPr lang="en-US" altLang="ko-KR" dirty="0" smtClean="0"/>
              <a:t>Decision tree induction</a:t>
            </a:r>
          </a:p>
          <a:p>
            <a:pPr lvl="1"/>
            <a:r>
              <a:rPr lang="en-US" altLang="ko-KR" dirty="0" smtClean="0"/>
              <a:t>Using the attributes appeared in the decision tree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56029" y="132572"/>
            <a:ext cx="362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</a:rPr>
              <a:t>Dimensionality Reduction</a:t>
            </a:r>
            <a:endParaRPr lang="ko-KR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79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39395" y="0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Heuristics in Attribute Subset Selection (2/2)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00945" y="165623"/>
            <a:ext cx="362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</a:rPr>
              <a:t>Dimensionality Reduction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3993" y="2291755"/>
            <a:ext cx="4128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Initial attribute set:</a:t>
            </a:r>
          </a:p>
          <a:p>
            <a:r>
              <a:rPr lang="en-US" altLang="ko-KR" dirty="0" smtClean="0"/>
              <a:t>{A1, A2, A3, A4, A5, A6}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76388" y="2306618"/>
            <a:ext cx="4128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Initial attribute set:</a:t>
            </a:r>
          </a:p>
          <a:p>
            <a:r>
              <a:rPr lang="en-US" altLang="ko-KR" dirty="0" smtClean="0"/>
              <a:t>{A1, A2, A3, A4, A5, A6}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932772" y="2291754"/>
            <a:ext cx="412845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Initial attribute set:</a:t>
            </a:r>
          </a:p>
          <a:p>
            <a:r>
              <a:rPr lang="en-US" altLang="ko-KR" dirty="0" smtClean="0"/>
              <a:t>{A1, A2, A3, A4, A5, A6}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285750" indent="-285750">
              <a:buFont typeface="Symbol" pitchFamily="18" charset="2"/>
              <a:buChar char="Þ"/>
            </a:pPr>
            <a:r>
              <a:rPr lang="en-US" altLang="ko-KR" dirty="0" smtClean="0"/>
              <a:t>Reduced </a:t>
            </a:r>
            <a:r>
              <a:rPr lang="en-US" altLang="ko-KR" dirty="0"/>
              <a:t>attribute set</a:t>
            </a:r>
            <a:r>
              <a:rPr lang="en-US" altLang="ko-KR" dirty="0" smtClean="0"/>
              <a:t>: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{A1, A4, A6}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23993" y="3227858"/>
            <a:ext cx="41284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Initial reduced set:</a:t>
            </a:r>
          </a:p>
          <a:p>
            <a:r>
              <a:rPr lang="en-US" altLang="ko-KR" dirty="0" smtClean="0"/>
              <a:t>{}</a:t>
            </a:r>
          </a:p>
          <a:p>
            <a:pPr marL="285750" indent="-285750">
              <a:buFont typeface="Symbol" pitchFamily="18" charset="2"/>
              <a:buChar char="Þ"/>
            </a:pPr>
            <a:r>
              <a:rPr lang="en-US" altLang="ko-KR" dirty="0" smtClean="0"/>
              <a:t>{A1}</a:t>
            </a:r>
          </a:p>
          <a:p>
            <a:pPr marL="285750" indent="-285750">
              <a:buFont typeface="Symbol" pitchFamily="18" charset="2"/>
              <a:buChar char="Þ"/>
            </a:pPr>
            <a:r>
              <a:rPr lang="en-US" altLang="ko-KR" dirty="0" smtClean="0"/>
              <a:t>{A1, A4}</a:t>
            </a:r>
          </a:p>
          <a:p>
            <a:pPr marL="285750" indent="-285750">
              <a:buFont typeface="Symbol" pitchFamily="18" charset="2"/>
              <a:buChar char="Þ"/>
            </a:pPr>
            <a:r>
              <a:rPr lang="en-US" altLang="ko-KR" dirty="0" smtClean="0"/>
              <a:t>Reduced attribute set: </a:t>
            </a:r>
            <a:br>
              <a:rPr lang="en-US" altLang="ko-KR" dirty="0" smtClean="0"/>
            </a:br>
            <a:r>
              <a:rPr lang="en-US" altLang="ko-KR" dirty="0" smtClean="0"/>
              <a:t>{A1, A4, A6}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76388" y="3227859"/>
            <a:ext cx="41284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itchFamily="18" charset="2"/>
              <a:buChar char="Þ"/>
            </a:pPr>
            <a:r>
              <a:rPr lang="en-US" altLang="ko-KR" dirty="0" smtClean="0"/>
              <a:t>{A1, A3, A4, A5, A6}</a:t>
            </a:r>
          </a:p>
          <a:p>
            <a:pPr marL="285750" indent="-285750">
              <a:buFont typeface="Symbol" pitchFamily="18" charset="2"/>
              <a:buChar char="Þ"/>
            </a:pPr>
            <a:r>
              <a:rPr lang="en-US" altLang="ko-KR" dirty="0" smtClean="0"/>
              <a:t>{A1, A4, A5, A6}</a:t>
            </a:r>
          </a:p>
          <a:p>
            <a:pPr marL="285750" indent="-285750">
              <a:buFont typeface="Symbol" pitchFamily="18" charset="2"/>
              <a:buChar char="Þ"/>
            </a:pPr>
            <a:r>
              <a:rPr lang="en-US" altLang="ko-KR" dirty="0" smtClean="0"/>
              <a:t>Reduced attribute set:</a:t>
            </a:r>
            <a:br>
              <a:rPr lang="en-US" altLang="ko-KR" dirty="0" smtClean="0"/>
            </a:br>
            <a:r>
              <a:rPr lang="en-US" altLang="ko-KR" dirty="0" smtClean="0"/>
              <a:t>{A1, A4, A6}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9611167" y="3299867"/>
            <a:ext cx="768085" cy="4034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A4?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8604847" y="4101774"/>
            <a:ext cx="768085" cy="4034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A1?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0423750" y="4101774"/>
            <a:ext cx="768085" cy="4034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A6?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028783" y="4910176"/>
            <a:ext cx="864096" cy="3339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9029393" y="4902539"/>
            <a:ext cx="823593" cy="3339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9995209" y="4900490"/>
            <a:ext cx="857080" cy="3339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0945687" y="4887657"/>
            <a:ext cx="861144" cy="3339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C4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0" name="직선 연결선 19"/>
          <p:cNvCxnSpPr>
            <a:stCxn id="11" idx="2"/>
            <a:endCxn id="12" idx="0"/>
          </p:cNvCxnSpPr>
          <p:nvPr/>
        </p:nvCxnSpPr>
        <p:spPr>
          <a:xfrm flipH="1">
            <a:off x="8988889" y="3703351"/>
            <a:ext cx="1006320" cy="3984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1" idx="2"/>
            <a:endCxn id="13" idx="0"/>
          </p:cNvCxnSpPr>
          <p:nvPr/>
        </p:nvCxnSpPr>
        <p:spPr>
          <a:xfrm>
            <a:off x="9995210" y="3703351"/>
            <a:ext cx="812583" cy="3984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endCxn id="15" idx="0"/>
          </p:cNvCxnSpPr>
          <p:nvPr/>
        </p:nvCxnSpPr>
        <p:spPr>
          <a:xfrm flipH="1">
            <a:off x="8460832" y="4502068"/>
            <a:ext cx="479641" cy="4081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2" idx="2"/>
            <a:endCxn id="16" idx="0"/>
          </p:cNvCxnSpPr>
          <p:nvPr/>
        </p:nvCxnSpPr>
        <p:spPr>
          <a:xfrm>
            <a:off x="8988890" y="4505259"/>
            <a:ext cx="452300" cy="3972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0807793" y="4502069"/>
            <a:ext cx="452300" cy="3972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3" idx="2"/>
            <a:endCxn id="17" idx="0"/>
          </p:cNvCxnSpPr>
          <p:nvPr/>
        </p:nvCxnSpPr>
        <p:spPr>
          <a:xfrm flipH="1">
            <a:off x="10423749" y="4505258"/>
            <a:ext cx="384043" cy="395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372932" y="3703351"/>
            <a:ext cx="622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0326118" y="3717896"/>
            <a:ext cx="622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293708" y="4524692"/>
            <a:ext cx="3513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           N              Y         N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923994" y="1869584"/>
            <a:ext cx="11137237" cy="4320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923993" y="1869584"/>
            <a:ext cx="7008779" cy="4320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923994" y="1869584"/>
            <a:ext cx="3504389" cy="4320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923994" y="1869585"/>
            <a:ext cx="11137237" cy="4221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020004" y="1896440"/>
            <a:ext cx="11041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  Forward selection                                   Backward elimination                                                             Decision tree induction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701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50412" y="0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Discrete Wavelet Transform (DWT)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0670" y="1268760"/>
            <a:ext cx="5293362" cy="4857720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A wavelet is a mathematical function used to divide a given function or continuous-time signal into different scale </a:t>
            </a:r>
            <a:r>
              <a:rPr lang="en-US" altLang="ko-KR" sz="2000" dirty="0" smtClean="0"/>
              <a:t>components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The </a:t>
            </a:r>
            <a:r>
              <a:rPr lang="en-US" altLang="ko-KR" sz="2000" dirty="0"/>
              <a:t>discrete wavelet transform (DWT) is any wavelet transform for which the wavelets are discretely </a:t>
            </a:r>
            <a:r>
              <a:rPr lang="en-US" altLang="ko-KR" sz="2000" dirty="0" smtClean="0"/>
              <a:t>sampled</a:t>
            </a:r>
            <a:endParaRPr lang="ko-KR" altLang="en-US" sz="2000" dirty="0"/>
          </a:p>
        </p:txBody>
      </p:sp>
      <p:pic>
        <p:nvPicPr>
          <p:cNvPr id="3074" name="Picture 2" descr="http://users.rowan.edu/~polikar/WAVELETS/WTpart4_files/image0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864" y="1412776"/>
            <a:ext cx="5619861" cy="437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366198" y="132572"/>
            <a:ext cx="362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</a:rPr>
              <a:t>Dimensionality Reduction</a:t>
            </a:r>
            <a:endParaRPr lang="ko-KR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07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83463" y="0"/>
            <a:ext cx="10018713" cy="1752599"/>
          </a:xfrm>
        </p:spPr>
        <p:txBody>
          <a:bodyPr/>
          <a:lstStyle/>
          <a:p>
            <a:r>
              <a:rPr lang="en-US" altLang="ko-KR" dirty="0" err="1" smtClean="0"/>
              <a:t>Haar</a:t>
            </a:r>
            <a:r>
              <a:rPr lang="en-US" altLang="ko-KR" dirty="0" smtClean="0"/>
              <a:t> Wavelet 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38548" y="1079650"/>
            <a:ext cx="10018713" cy="5177927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One-dimensional </a:t>
            </a:r>
            <a:r>
              <a:rPr lang="en-US" altLang="ko-KR" dirty="0" err="1" smtClean="0"/>
              <a:t>Haar</a:t>
            </a:r>
            <a:r>
              <a:rPr lang="en-US" altLang="ko-KR" dirty="0" smtClean="0"/>
              <a:t> wavelet transform</a:t>
            </a:r>
          </a:p>
          <a:p>
            <a:pPr lvl="1"/>
            <a:r>
              <a:rPr lang="en-US" altLang="ko-KR" dirty="0" smtClean="0"/>
              <a:t>The pairwise average</a:t>
            </a:r>
          </a:p>
          <a:p>
            <a:pPr lvl="1"/>
            <a:r>
              <a:rPr lang="en-US" altLang="ko-KR" dirty="0" smtClean="0"/>
              <a:t>The difference of the second </a:t>
            </a:r>
            <a:r>
              <a:rPr lang="en-US" altLang="ko-KR" dirty="0"/>
              <a:t>of </a:t>
            </a:r>
            <a:r>
              <a:rPr lang="en-US" altLang="ko-KR" dirty="0" smtClean="0"/>
              <a:t>the </a:t>
            </a:r>
            <a:r>
              <a:rPr lang="en-US" altLang="ko-KR" dirty="0"/>
              <a:t>averaged values from </a:t>
            </a:r>
            <a:r>
              <a:rPr lang="en-US" altLang="ko-KR" dirty="0" smtClean="0"/>
              <a:t>the computed </a:t>
            </a:r>
            <a:r>
              <a:rPr lang="en-US" altLang="ko-KR" dirty="0"/>
              <a:t>pairwise </a:t>
            </a:r>
            <a:r>
              <a:rPr lang="en-US" altLang="ko-KR" dirty="0" smtClean="0"/>
              <a:t>average</a:t>
            </a:r>
          </a:p>
          <a:p>
            <a:pPr lvl="1"/>
            <a:r>
              <a:rPr lang="en-US" altLang="ko-KR" dirty="0" smtClean="0"/>
              <a:t>e.g., 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Original </a:t>
            </a:r>
            <a:r>
              <a:rPr lang="en-US" altLang="ko-KR" dirty="0"/>
              <a:t>data = [9 7 3 5</a:t>
            </a:r>
            <a:r>
              <a:rPr lang="en-US" altLang="ko-KR" dirty="0" smtClean="0"/>
              <a:t>] </a:t>
            </a:r>
            <a:r>
              <a:rPr lang="en-US" altLang="ko-KR" dirty="0" smtClean="0">
                <a:sym typeface="Symbol"/>
              </a:rPr>
              <a:t></a:t>
            </a:r>
            <a:r>
              <a:rPr lang="en-US" altLang="ko-KR" dirty="0" smtClean="0"/>
              <a:t> Wavelet transform = [6 2 1 -1]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480" y="3818107"/>
            <a:ext cx="6735717" cy="1458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34553" y="5786165"/>
            <a:ext cx="10273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Note that we can reconstruct the original data from the wavelet transform</a:t>
            </a:r>
            <a:endParaRPr lang="ko-KR" altLang="en-US" sz="2400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5423925" y="1988841"/>
            <a:ext cx="288032" cy="18093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8208235" y="2780929"/>
            <a:ext cx="96011" cy="1017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399248" y="143589"/>
            <a:ext cx="362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</a:rPr>
              <a:t>Dimensionality Reduction</a:t>
            </a:r>
            <a:endParaRPr lang="ko-KR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68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61429" y="0"/>
            <a:ext cx="10018713" cy="1752599"/>
          </a:xfrm>
        </p:spPr>
        <p:txBody>
          <a:bodyPr/>
          <a:lstStyle/>
          <a:p>
            <a:r>
              <a:rPr lang="en-US" altLang="ko-KR" dirty="0" err="1" smtClean="0"/>
              <a:t>Haar</a:t>
            </a:r>
            <a:r>
              <a:rPr lang="en-US" altLang="ko-KR" dirty="0" smtClean="0"/>
              <a:t> Wavelet (2/2)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80075" y="3019543"/>
            <a:ext cx="10018713" cy="3124201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358" y="1754980"/>
            <a:ext cx="4038600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348" y="3497741"/>
            <a:ext cx="5054600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966" y="3501102"/>
            <a:ext cx="5003800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656" y="1682972"/>
            <a:ext cx="6735717" cy="1458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51472" y="5639761"/>
            <a:ext cx="5280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tx2"/>
                </a:solidFill>
              </a:rPr>
              <a:t>A graphical representation</a:t>
            </a:r>
            <a:endParaRPr lang="ko-KR" altLang="en-US" sz="2400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00944" y="220707"/>
            <a:ext cx="362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</a:rPr>
              <a:t>Dimensionality Reduction</a:t>
            </a:r>
            <a:endParaRPr lang="ko-KR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28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61429" y="0"/>
            <a:ext cx="10018713" cy="1752599"/>
          </a:xfrm>
        </p:spPr>
        <p:txBody>
          <a:bodyPr/>
          <a:lstStyle/>
          <a:p>
            <a:r>
              <a:rPr lang="en-US" altLang="ko-KR" dirty="0" smtClean="0"/>
              <a:t>Wavelet Compression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7021" y="1620384"/>
            <a:ext cx="10018713" cy="3124201"/>
          </a:xfrm>
        </p:spPr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 algn="ctr">
              <a:buNone/>
            </a:pPr>
            <a:r>
              <a:rPr lang="en-US" altLang="ko-KR" sz="2400" dirty="0" smtClean="0">
                <a:ea typeface="굴림" charset="-127"/>
              </a:rPr>
              <a:t>[</a:t>
            </a:r>
            <a:r>
              <a:rPr lang="en-US" altLang="ko-KR" sz="2400" dirty="0">
                <a:ea typeface="굴림" charset="-127"/>
              </a:rPr>
              <a:t>2, 2, 0, 2, 3, 5, 4, 4] </a:t>
            </a:r>
            <a:r>
              <a:rPr lang="en-US" altLang="ko-KR" sz="2400" dirty="0" smtClean="0">
                <a:ea typeface="굴림" charset="-127"/>
              </a:rPr>
              <a:t> </a:t>
            </a:r>
            <a:r>
              <a:rPr lang="en-US" altLang="ko-KR" sz="2400" dirty="0" smtClean="0">
                <a:ea typeface="굴림" charset="-127"/>
                <a:sym typeface="Symbol"/>
              </a:rPr>
              <a:t> </a:t>
            </a:r>
            <a:r>
              <a:rPr lang="en-US" altLang="ko-KR" sz="2400" dirty="0" smtClean="0">
                <a:ea typeface="굴림" charset="-127"/>
              </a:rPr>
              <a:t>[</a:t>
            </a:r>
            <a:r>
              <a:rPr lang="en-US" altLang="ko-KR" sz="2400" dirty="0">
                <a:ea typeface="굴림" charset="-127"/>
              </a:rPr>
              <a:t>2</a:t>
            </a:r>
            <a:r>
              <a:rPr lang="en-US" altLang="ko-KR" sz="2400" baseline="30000" dirty="0">
                <a:ea typeface="굴림" charset="-127"/>
              </a:rPr>
              <a:t>3</a:t>
            </a:r>
            <a:r>
              <a:rPr lang="en-US" altLang="ko-KR" sz="2400" dirty="0">
                <a:ea typeface="굴림" charset="-127"/>
              </a:rPr>
              <a:t>/</a:t>
            </a:r>
            <a:r>
              <a:rPr lang="en-US" altLang="ko-KR" sz="2400" baseline="-25000" dirty="0">
                <a:ea typeface="굴림" charset="-127"/>
              </a:rPr>
              <a:t>4</a:t>
            </a:r>
            <a:r>
              <a:rPr lang="en-US" altLang="ko-KR" sz="2400" dirty="0">
                <a:ea typeface="굴림" charset="-127"/>
              </a:rPr>
              <a:t>, -1</a:t>
            </a:r>
            <a:r>
              <a:rPr lang="en-US" altLang="ko-KR" sz="2400" baseline="30000" dirty="0">
                <a:ea typeface="굴림" charset="-127"/>
              </a:rPr>
              <a:t>1</a:t>
            </a:r>
            <a:r>
              <a:rPr lang="en-US" altLang="ko-KR" sz="2400" dirty="0">
                <a:ea typeface="굴림" charset="-127"/>
              </a:rPr>
              <a:t>/</a:t>
            </a:r>
            <a:r>
              <a:rPr lang="en-US" altLang="ko-KR" sz="2400" baseline="-25000" dirty="0">
                <a:ea typeface="굴림" charset="-127"/>
              </a:rPr>
              <a:t>4</a:t>
            </a:r>
            <a:r>
              <a:rPr lang="en-US" altLang="ko-KR" sz="2400" dirty="0">
                <a:ea typeface="굴림" charset="-127"/>
              </a:rPr>
              <a:t>, </a:t>
            </a:r>
            <a:r>
              <a:rPr lang="en-US" altLang="ko-KR" sz="2400" baseline="30000" dirty="0">
                <a:ea typeface="굴림" charset="-127"/>
              </a:rPr>
              <a:t>1</a:t>
            </a:r>
            <a:r>
              <a:rPr lang="en-US" altLang="ko-KR" sz="2400" dirty="0">
                <a:ea typeface="굴림" charset="-127"/>
              </a:rPr>
              <a:t>/</a:t>
            </a:r>
            <a:r>
              <a:rPr lang="en-US" altLang="ko-KR" sz="2400" baseline="-25000" dirty="0">
                <a:ea typeface="굴림" charset="-127"/>
              </a:rPr>
              <a:t>2</a:t>
            </a:r>
            <a:r>
              <a:rPr lang="en-US" altLang="ko-KR" sz="2400" dirty="0">
                <a:ea typeface="굴림" charset="-127"/>
              </a:rPr>
              <a:t>, 0, 0, -1, -1, 0]</a:t>
            </a:r>
          </a:p>
          <a:p>
            <a:endParaRPr lang="ko-KR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2068685"/>
            <a:ext cx="8005531" cy="1629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60681" y="4248227"/>
            <a:ext cx="10213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Storing the wavelet transform instead of the original data has a number of advantages.  One advantage of the wavelet transform is that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often a large number of the detail coefficients turn out to be very small in magnitude</a:t>
            </a:r>
            <a:r>
              <a:rPr lang="en-US" altLang="ko-KR" sz="2000" dirty="0" smtClean="0"/>
              <a:t>. Truncating, or removing, these small coefficients introduces only small errors in the reconstructed data, giving a form of “</a:t>
            </a:r>
            <a:r>
              <a:rPr lang="en-US" altLang="ko-KR" sz="2000" dirty="0" err="1" smtClean="0"/>
              <a:t>lossy</a:t>
            </a:r>
            <a:r>
              <a:rPr lang="en-US" altLang="ko-KR" sz="2000" dirty="0" smtClean="0"/>
              <a:t>” compression.</a:t>
            </a:r>
            <a:endParaRPr lang="ko-KR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8410265" y="132572"/>
            <a:ext cx="362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</a:rPr>
              <a:t>Dimensionality Reduction</a:t>
            </a:r>
            <a:endParaRPr lang="ko-KR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394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61429" y="0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Image Compression Using the DWT</a:t>
            </a:r>
            <a:endParaRPr lang="ko-KR" altLang="en-US" dirty="0"/>
          </a:p>
        </p:txBody>
      </p:sp>
      <p:pic>
        <p:nvPicPr>
          <p:cNvPr id="2050" name="Picture 2" descr="http://upload.wikimedia.org/wikipedia/commons/thumb/e/e0/Jpeg2000_2-level_wavelet_transform-lichtenstein.png/256px-Jpeg2000_2-level_wavelet_transform-lichtenste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039" y="1412776"/>
            <a:ext cx="5233012" cy="3147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62274" y="4662563"/>
            <a:ext cx="1056117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An example of the 2D discrete wavelet transform that is used in JPEG2000. The original image is high-pass filtered, yielding the three large images, each describing local changes in brightness (details) in the original image. It is then low-pass filtered and downscaled, yielding an approximation image; this image is high-pass filtered to produce the three smaller detail images, and low-pass filtered to produce the final approximation image in the upper-left</a:t>
            </a:r>
            <a:r>
              <a:rPr lang="en-US" altLang="ko-KR" sz="2000" dirty="0" smtClean="0"/>
              <a:t>. [Wikipedia]</a:t>
            </a:r>
            <a:endParaRPr lang="ko-KR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8410265" y="143589"/>
            <a:ext cx="362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</a:rPr>
              <a:t>Dimensionality Reduction</a:t>
            </a:r>
            <a:endParaRPr lang="ko-KR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8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61429" y="0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Data Reduction 2: </a:t>
            </a:r>
            <a:br>
              <a:rPr lang="en-US" altLang="ko-KR" dirty="0" smtClean="0"/>
            </a:br>
            <a:r>
              <a:rPr lang="en-US" altLang="ko-KR" dirty="0" err="1" smtClean="0"/>
              <a:t>Numerosity</a:t>
            </a:r>
            <a:r>
              <a:rPr lang="en-US" altLang="ko-KR" dirty="0" smtClean="0"/>
              <a:t> Reduction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10" y="1641513"/>
            <a:ext cx="10149502" cy="4428781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Reducing the data </a:t>
            </a:r>
            <a:r>
              <a:rPr lang="en-US" altLang="ko-KR" dirty="0"/>
              <a:t>volume by choosing </a:t>
            </a:r>
            <a:r>
              <a:rPr lang="en-US" altLang="ko-KR" dirty="0" smtClean="0"/>
              <a:t>alternative</a:t>
            </a:r>
            <a:r>
              <a:rPr lang="en-US" altLang="ko-KR" dirty="0"/>
              <a:t>, smaller forms of data representation</a:t>
            </a:r>
          </a:p>
          <a:p>
            <a:r>
              <a:rPr lang="en-US" altLang="ko-KR" dirty="0"/>
              <a:t>Parametric methods (e.g., regression)</a:t>
            </a:r>
          </a:p>
          <a:p>
            <a:pPr lvl="1"/>
            <a:r>
              <a:rPr lang="en-US" altLang="ko-KR" dirty="0"/>
              <a:t>Assume the data fits </a:t>
            </a:r>
            <a:r>
              <a:rPr lang="en-US" altLang="ko-KR" dirty="0" smtClean="0"/>
              <a:t>in some </a:t>
            </a:r>
            <a:r>
              <a:rPr lang="en-US" altLang="ko-KR" dirty="0"/>
              <a:t>model, estimate </a:t>
            </a:r>
            <a:r>
              <a:rPr lang="en-US" altLang="ko-KR" dirty="0" smtClean="0"/>
              <a:t>the model </a:t>
            </a:r>
            <a:r>
              <a:rPr lang="en-US" altLang="ko-KR" dirty="0"/>
              <a:t>parameters, store only the parameters, and discard the data (except possible outliers)</a:t>
            </a:r>
          </a:p>
          <a:p>
            <a:pPr lvl="1"/>
            <a:r>
              <a:rPr lang="en-US" altLang="ko-KR" dirty="0" smtClean="0"/>
              <a:t>e.g., linear regression </a:t>
            </a:r>
            <a:r>
              <a:rPr lang="en-US" altLang="ko-KR" i="1" dirty="0"/>
              <a:t>Y</a:t>
            </a:r>
            <a:r>
              <a:rPr lang="en-US" altLang="ko-KR" dirty="0"/>
              <a:t> = </a:t>
            </a:r>
            <a:r>
              <a:rPr lang="en-US" altLang="ko-KR" i="1" dirty="0"/>
              <a:t>w X</a:t>
            </a:r>
            <a:r>
              <a:rPr lang="en-US" altLang="ko-KR" dirty="0"/>
              <a:t> + </a:t>
            </a:r>
            <a:r>
              <a:rPr lang="en-US" altLang="ko-KR" i="1" dirty="0" smtClean="0"/>
              <a:t>b</a:t>
            </a:r>
            <a:endParaRPr lang="en-US" altLang="ko-KR" dirty="0"/>
          </a:p>
          <a:p>
            <a:r>
              <a:rPr lang="en-US" altLang="ko-KR" dirty="0"/>
              <a:t>Non-parametric methods </a:t>
            </a:r>
          </a:p>
          <a:p>
            <a:pPr lvl="1"/>
            <a:r>
              <a:rPr lang="en-US" altLang="ko-KR" dirty="0"/>
              <a:t>Do not assume models</a:t>
            </a:r>
          </a:p>
          <a:p>
            <a:pPr lvl="1"/>
            <a:r>
              <a:rPr lang="en-US" altLang="ko-KR" dirty="0"/>
              <a:t>Major families: histograms, clustering, sampling, …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124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72446" y="0"/>
            <a:ext cx="10018713" cy="1752599"/>
          </a:xfrm>
        </p:spPr>
        <p:txBody>
          <a:bodyPr/>
          <a:lstStyle/>
          <a:p>
            <a:r>
              <a:rPr lang="en-US" altLang="ko-KR" dirty="0" smtClean="0"/>
              <a:t>Regression Analysis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10" y="1509311"/>
            <a:ext cx="10018713" cy="428188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Regression analysis includes any techniques for the modeling and analysis of numerical data consisting of values of a </a:t>
            </a:r>
            <a:r>
              <a:rPr lang="en-US" altLang="ko-KR" b="1" i="1" dirty="0" smtClean="0"/>
              <a:t>dependent</a:t>
            </a:r>
            <a:r>
              <a:rPr lang="en-US" altLang="ko-KR" dirty="0" smtClean="0"/>
              <a:t> variable  and of one or more </a:t>
            </a:r>
            <a:r>
              <a:rPr lang="en-US" altLang="ko-KR" b="1" i="1" dirty="0" smtClean="0"/>
              <a:t>independent</a:t>
            </a:r>
            <a:r>
              <a:rPr lang="en-US" altLang="ko-KR" dirty="0" smtClean="0"/>
              <a:t> variables</a:t>
            </a:r>
          </a:p>
          <a:p>
            <a:pPr lvl="2"/>
            <a:endParaRPr lang="en-US" altLang="ko-KR" dirty="0" smtClean="0"/>
          </a:p>
          <a:p>
            <a:r>
              <a:rPr lang="en-US" altLang="ko-KR" dirty="0" smtClean="0"/>
              <a:t>The </a:t>
            </a:r>
            <a:r>
              <a:rPr lang="en-US" altLang="ko-KR" dirty="0"/>
              <a:t>parameters are estimated so as to give a </a:t>
            </a:r>
            <a:r>
              <a:rPr lang="en-US" altLang="ko-KR" dirty="0" smtClean="0"/>
              <a:t>“</a:t>
            </a:r>
            <a:r>
              <a:rPr lang="en-US" altLang="ko-KR" b="1" dirty="0" smtClean="0"/>
              <a:t>best fit</a:t>
            </a:r>
            <a:r>
              <a:rPr lang="en-US" altLang="ko-KR" dirty="0" smtClean="0"/>
              <a:t>” </a:t>
            </a:r>
            <a:r>
              <a:rPr lang="en-US" altLang="ko-KR" dirty="0"/>
              <a:t>of the </a:t>
            </a:r>
            <a:r>
              <a:rPr lang="en-US" altLang="ko-KR" dirty="0" smtClean="0"/>
              <a:t>data</a:t>
            </a:r>
          </a:p>
          <a:p>
            <a:pPr lvl="2"/>
            <a:endParaRPr lang="en-US" altLang="ko-KR" dirty="0"/>
          </a:p>
          <a:p>
            <a:r>
              <a:rPr lang="en-US" altLang="ko-KR" dirty="0"/>
              <a:t>Most </a:t>
            </a:r>
            <a:r>
              <a:rPr lang="en-US" altLang="ko-KR" dirty="0" smtClean="0"/>
              <a:t>commonly, </a:t>
            </a:r>
            <a:r>
              <a:rPr lang="en-US" altLang="ko-KR" dirty="0"/>
              <a:t>the best fit is evaluated by using the </a:t>
            </a:r>
            <a:r>
              <a:rPr lang="en-US" altLang="ko-KR" b="1" dirty="0"/>
              <a:t>least squares method</a:t>
            </a:r>
            <a:r>
              <a:rPr lang="en-US" altLang="ko-KR" dirty="0"/>
              <a:t>, but other criteria have also been used</a:t>
            </a:r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30602" y="154606"/>
            <a:ext cx="3388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tx2"/>
                </a:solidFill>
              </a:rPr>
              <a:t>Numerosity</a:t>
            </a:r>
            <a:r>
              <a:rPr lang="en-US" altLang="ko-KR" dirty="0">
                <a:solidFill>
                  <a:schemeClr val="tx2"/>
                </a:solidFill>
              </a:rPr>
              <a:t> Reduction</a:t>
            </a:r>
            <a:endParaRPr lang="ko-KR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00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50412" y="0"/>
            <a:ext cx="10018713" cy="1752599"/>
          </a:xfrm>
        </p:spPr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10" y="1685581"/>
            <a:ext cx="10018713" cy="4105619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Overview</a:t>
            </a:r>
          </a:p>
          <a:p>
            <a:pPr lvl="2"/>
            <a:endParaRPr lang="en-US" altLang="ko-KR" dirty="0" smtClean="0"/>
          </a:p>
          <a:p>
            <a:r>
              <a:rPr lang="en-US" altLang="ko-KR" dirty="0" smtClean="0"/>
              <a:t>Data Cleaning</a:t>
            </a:r>
          </a:p>
          <a:p>
            <a:pPr lvl="2"/>
            <a:endParaRPr lang="en-US" altLang="ko-KR" dirty="0"/>
          </a:p>
          <a:p>
            <a:r>
              <a:rPr lang="en-US" altLang="ko-KR" dirty="0" smtClean="0"/>
              <a:t>Data Integration</a:t>
            </a:r>
          </a:p>
          <a:p>
            <a:pPr lvl="2"/>
            <a:endParaRPr lang="en-US" altLang="ko-KR" dirty="0"/>
          </a:p>
          <a:p>
            <a:r>
              <a:rPr lang="en-US" altLang="ko-KR" dirty="0" smtClean="0"/>
              <a:t>Data Reduction</a:t>
            </a:r>
          </a:p>
          <a:p>
            <a:pPr lvl="2"/>
            <a:endParaRPr lang="en-US" altLang="ko-KR" dirty="0"/>
          </a:p>
          <a:p>
            <a:r>
              <a:rPr lang="en-US" altLang="ko-KR" dirty="0" smtClean="0"/>
              <a:t>Data Transformation </a:t>
            </a:r>
            <a:r>
              <a:rPr lang="en-US" altLang="ko-KR" dirty="0"/>
              <a:t>and </a:t>
            </a:r>
            <a:r>
              <a:rPr lang="en-US" altLang="ko-KR" dirty="0" smtClean="0"/>
              <a:t>Discretization</a:t>
            </a:r>
            <a:endParaRPr lang="ko-KR" altLang="en-US" dirty="0"/>
          </a:p>
        </p:txBody>
      </p:sp>
      <p:sp>
        <p:nvSpPr>
          <p:cNvPr id="4" name="왼쪽 화살표 3"/>
          <p:cNvSpPr/>
          <p:nvPr/>
        </p:nvSpPr>
        <p:spPr>
          <a:xfrm>
            <a:off x="3947527" y="1847544"/>
            <a:ext cx="1536171" cy="360040"/>
          </a:xfrm>
          <a:prstGeom prst="leftArrow">
            <a:avLst>
              <a:gd name="adj1" fmla="val 50000"/>
              <a:gd name="adj2" fmla="val 607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40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83463" y="0"/>
            <a:ext cx="10018713" cy="1752599"/>
          </a:xfrm>
        </p:spPr>
        <p:txBody>
          <a:bodyPr/>
          <a:lstStyle/>
          <a:p>
            <a:r>
              <a:rPr lang="en-US" altLang="ko-KR" dirty="0" smtClean="0"/>
              <a:t>Linear Regression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69904" y="3724623"/>
            <a:ext cx="10018713" cy="3124201"/>
          </a:xfrm>
        </p:spPr>
        <p:txBody>
          <a:bodyPr/>
          <a:lstStyle/>
          <a:p>
            <a:r>
              <a:rPr lang="en-US" altLang="ko-KR" i="1" dirty="0"/>
              <a:t>Y</a:t>
            </a:r>
            <a:r>
              <a:rPr lang="en-US" altLang="ko-KR" dirty="0"/>
              <a:t> = </a:t>
            </a:r>
            <a:r>
              <a:rPr lang="en-US" altLang="ko-KR" i="1" dirty="0"/>
              <a:t>w X</a:t>
            </a:r>
            <a:r>
              <a:rPr lang="en-US" altLang="ko-KR" dirty="0"/>
              <a:t> + </a:t>
            </a:r>
            <a:r>
              <a:rPr lang="en-US" altLang="ko-KR" i="1" dirty="0"/>
              <a:t>b</a:t>
            </a:r>
          </a:p>
          <a:p>
            <a:pPr lvl="1"/>
            <a:r>
              <a:rPr lang="en-US" altLang="ko-KR" dirty="0"/>
              <a:t>Two regression coefficients, </a:t>
            </a:r>
            <a:r>
              <a:rPr lang="en-US" altLang="ko-KR" i="1" dirty="0"/>
              <a:t>w</a:t>
            </a:r>
            <a:r>
              <a:rPr lang="en-US" altLang="ko-KR" dirty="0"/>
              <a:t> and </a:t>
            </a:r>
            <a:r>
              <a:rPr lang="en-US" altLang="ko-KR" i="1" dirty="0"/>
              <a:t>b</a:t>
            </a:r>
            <a:r>
              <a:rPr lang="en-US" altLang="ko-KR" dirty="0"/>
              <a:t>, specify the line and are to be estimated by using the data at </a:t>
            </a:r>
            <a:r>
              <a:rPr lang="en-US" altLang="ko-KR" dirty="0" smtClean="0"/>
              <a:t>hand (Y1, Y2, …, X1, X2, …)</a:t>
            </a:r>
            <a:endParaRPr lang="ko-KR" altLang="en-US" dirty="0"/>
          </a:p>
        </p:txBody>
      </p: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4202330" y="1670496"/>
            <a:ext cx="4368800" cy="3178175"/>
            <a:chOff x="3456" y="64"/>
            <a:chExt cx="2064" cy="2002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 flipV="1">
              <a:off x="3456" y="1776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" name="Line 4"/>
            <p:cNvSpPr>
              <a:spLocks noChangeShapeType="1"/>
            </p:cNvSpPr>
            <p:nvPr/>
          </p:nvSpPr>
          <p:spPr bwMode="auto">
            <a:xfrm flipV="1">
              <a:off x="3648" y="64"/>
              <a:ext cx="1" cy="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 flipV="1">
              <a:off x="4522" y="1116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 flipV="1">
              <a:off x="4259" y="1182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 flipV="1">
              <a:off x="4149" y="600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 flipV="1">
              <a:off x="4039" y="1477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 flipV="1">
              <a:off x="4588" y="894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 flipV="1">
              <a:off x="4715" y="722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 flipV="1">
              <a:off x="3813" y="1538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 flipV="1">
              <a:off x="4917" y="719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auto">
            <a:xfrm flipV="1">
              <a:off x="4930" y="568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16" name="Oval 14"/>
            <p:cNvSpPr>
              <a:spLocks noChangeArrowheads="1"/>
            </p:cNvSpPr>
            <p:nvPr/>
          </p:nvSpPr>
          <p:spPr bwMode="auto">
            <a:xfrm flipV="1">
              <a:off x="5191" y="551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 flipV="1">
              <a:off x="3785" y="1706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auto">
            <a:xfrm flipV="1">
              <a:off x="5178" y="393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19" name="Oval 17"/>
            <p:cNvSpPr>
              <a:spLocks noChangeArrowheads="1"/>
            </p:cNvSpPr>
            <p:nvPr/>
          </p:nvSpPr>
          <p:spPr bwMode="auto">
            <a:xfrm flipV="1">
              <a:off x="5386" y="314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V="1">
              <a:off x="3638" y="259"/>
              <a:ext cx="1831" cy="143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Text Box 19"/>
            <p:cNvSpPr txBox="1">
              <a:spLocks noChangeArrowheads="1"/>
            </p:cNvSpPr>
            <p:nvPr/>
          </p:nvSpPr>
          <p:spPr bwMode="auto">
            <a:xfrm>
              <a:off x="5328" y="1728"/>
              <a:ext cx="16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altLang="ko-KR">
                  <a:latin typeface="Times New Roman" pitchFamily="18" charset="0"/>
                  <a:ea typeface="굴림" charset="-127"/>
                </a:rPr>
                <a:t>x</a:t>
              </a: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4763" y="1063"/>
              <a:ext cx="6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altLang="ko-KR">
                  <a:latin typeface="Times New Roman" pitchFamily="18" charset="0"/>
                  <a:ea typeface="굴림" charset="-127"/>
                </a:rPr>
                <a:t>y = x + 1</a:t>
              </a: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4163" y="609"/>
              <a:ext cx="0" cy="1203"/>
            </a:xfrm>
            <a:prstGeom prst="line">
              <a:avLst/>
            </a:prstGeom>
            <a:noFill/>
            <a:ln w="9525">
              <a:solidFill>
                <a:srgbClr val="00666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 flipH="1">
              <a:off x="3649" y="619"/>
              <a:ext cx="504" cy="0"/>
            </a:xfrm>
            <a:prstGeom prst="line">
              <a:avLst/>
            </a:prstGeom>
            <a:noFill/>
            <a:ln w="9525">
              <a:solidFill>
                <a:srgbClr val="00666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 flipH="1">
              <a:off x="3639" y="1256"/>
              <a:ext cx="514" cy="0"/>
            </a:xfrm>
            <a:prstGeom prst="line">
              <a:avLst/>
            </a:prstGeom>
            <a:noFill/>
            <a:ln w="9525">
              <a:solidFill>
                <a:srgbClr val="00666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4115" y="1814"/>
              <a:ext cx="23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altLang="ko-KR" sz="2000">
                  <a:latin typeface="Times New Roman" pitchFamily="18" charset="0"/>
                  <a:ea typeface="굴림" charset="-127"/>
                </a:rPr>
                <a:t>X1</a:t>
              </a:r>
            </a:p>
          </p:txBody>
        </p:sp>
        <p:sp>
          <p:nvSpPr>
            <p:cNvPr id="27" name="Text Box 26"/>
            <p:cNvSpPr txBox="1">
              <a:spLocks noChangeArrowheads="1"/>
            </p:cNvSpPr>
            <p:nvPr/>
          </p:nvSpPr>
          <p:spPr bwMode="auto">
            <a:xfrm>
              <a:off x="3600" y="432"/>
              <a:ext cx="23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altLang="ko-KR" sz="2000">
                  <a:latin typeface="Times New Roman" pitchFamily="18" charset="0"/>
                  <a:ea typeface="굴림" charset="-127"/>
                </a:rPr>
                <a:t>Y1</a:t>
              </a:r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3619" y="1008"/>
              <a:ext cx="2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altLang="ko-KR" sz="2000">
                  <a:latin typeface="Times New Roman" pitchFamily="18" charset="0"/>
                  <a:ea typeface="굴림" charset="-127"/>
                </a:rPr>
                <a:t>Y1’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8663653" y="176640"/>
            <a:ext cx="3388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tx2"/>
                </a:solidFill>
              </a:rPr>
              <a:t>Numerosity</a:t>
            </a:r>
            <a:r>
              <a:rPr lang="en-US" altLang="ko-KR" dirty="0">
                <a:solidFill>
                  <a:schemeClr val="tx2"/>
                </a:solidFill>
              </a:rPr>
              <a:t> Reduction</a:t>
            </a:r>
            <a:endParaRPr lang="ko-KR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13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61429" y="0"/>
            <a:ext cx="10018713" cy="1752599"/>
          </a:xfrm>
        </p:spPr>
        <p:txBody>
          <a:bodyPr/>
          <a:lstStyle/>
          <a:p>
            <a:r>
              <a:rPr lang="en-US" altLang="ko-KR" dirty="0" smtClean="0"/>
              <a:t>Sampling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10" y="1421177"/>
            <a:ext cx="10018713" cy="437002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Definition</a:t>
            </a:r>
            <a:r>
              <a:rPr lang="en-US" altLang="ko-KR" dirty="0"/>
              <a:t>: selection of a </a:t>
            </a:r>
            <a:r>
              <a:rPr lang="en-US" altLang="ko-KR" b="1" dirty="0"/>
              <a:t>subset</a:t>
            </a:r>
            <a:r>
              <a:rPr lang="en-US" altLang="ko-KR" dirty="0"/>
              <a:t> of individual observations within a population of individuals intended to yield some knowledge about the </a:t>
            </a:r>
            <a:r>
              <a:rPr lang="en-US" altLang="ko-KR" dirty="0" smtClean="0"/>
              <a:t>population</a:t>
            </a:r>
          </a:p>
          <a:p>
            <a:r>
              <a:rPr lang="en-US" altLang="ko-KR" dirty="0" smtClean="0"/>
              <a:t>Goal: allowing </a:t>
            </a:r>
            <a:r>
              <a:rPr lang="en-US" altLang="ko-KR" dirty="0"/>
              <a:t>a mining algorithm to run in complexity that is potentially sub-linear to the size of the data</a:t>
            </a:r>
          </a:p>
          <a:p>
            <a:r>
              <a:rPr lang="en-US" altLang="ko-KR" dirty="0"/>
              <a:t>Key principle: </a:t>
            </a:r>
            <a:r>
              <a:rPr lang="en-US" altLang="ko-KR" dirty="0" smtClean="0"/>
              <a:t>choosing a </a:t>
            </a:r>
            <a:r>
              <a:rPr lang="en-US" altLang="ko-KR" b="1" dirty="0"/>
              <a:t>representative</a:t>
            </a:r>
            <a:r>
              <a:rPr lang="en-US" altLang="ko-KR" dirty="0"/>
              <a:t> subset of the </a:t>
            </a:r>
            <a:r>
              <a:rPr lang="en-US" altLang="ko-KR" dirty="0" smtClean="0"/>
              <a:t>data</a:t>
            </a:r>
          </a:p>
          <a:p>
            <a:pPr lvl="1"/>
            <a:r>
              <a:rPr lang="en-US" altLang="ko-KR" dirty="0" smtClean="0"/>
              <a:t>Simple </a:t>
            </a:r>
            <a:r>
              <a:rPr lang="en-US" altLang="ko-KR" dirty="0"/>
              <a:t>random sampling may have very poor performance in the presence of </a:t>
            </a:r>
            <a:r>
              <a:rPr lang="en-US" altLang="ko-KR" dirty="0" smtClean="0"/>
              <a:t>skew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8564501" y="231717"/>
            <a:ext cx="3388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tx2"/>
                </a:solidFill>
              </a:rPr>
              <a:t>Numerosity</a:t>
            </a:r>
            <a:r>
              <a:rPr lang="en-US" altLang="ko-KR" dirty="0">
                <a:solidFill>
                  <a:schemeClr val="tx2"/>
                </a:solidFill>
              </a:rPr>
              <a:t> Reduction</a:t>
            </a:r>
            <a:endParaRPr lang="ko-KR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2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61429" y="0"/>
            <a:ext cx="10018713" cy="1752599"/>
          </a:xfrm>
        </p:spPr>
        <p:txBody>
          <a:bodyPr/>
          <a:lstStyle/>
          <a:p>
            <a:r>
              <a:rPr lang="en-US" altLang="ko-KR" dirty="0" smtClean="0"/>
              <a:t>Types of Sampling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10" y="1509311"/>
            <a:ext cx="10391873" cy="4693185"/>
          </a:xfrm>
        </p:spPr>
        <p:txBody>
          <a:bodyPr>
            <a:normAutofit/>
          </a:bodyPr>
          <a:lstStyle/>
          <a:p>
            <a:r>
              <a:rPr lang="en-US" altLang="ko-KR" dirty="0"/>
              <a:t>Simple random sampling</a:t>
            </a:r>
          </a:p>
          <a:p>
            <a:pPr lvl="1"/>
            <a:r>
              <a:rPr lang="en-US" altLang="ko-KR" dirty="0"/>
              <a:t>There is an equal probability of selecting any particular item</a:t>
            </a:r>
          </a:p>
          <a:p>
            <a:r>
              <a:rPr lang="en-US" altLang="ko-KR" dirty="0"/>
              <a:t>Sampling without replacement</a:t>
            </a:r>
          </a:p>
          <a:p>
            <a:pPr lvl="1"/>
            <a:r>
              <a:rPr lang="en-US" altLang="ko-KR" dirty="0"/>
              <a:t>Once an object is selected, it is removed from the population</a:t>
            </a:r>
          </a:p>
          <a:p>
            <a:r>
              <a:rPr lang="en-US" altLang="ko-KR" dirty="0"/>
              <a:t>Sampling with replacement</a:t>
            </a:r>
          </a:p>
          <a:p>
            <a:pPr lvl="1"/>
            <a:r>
              <a:rPr lang="en-US" altLang="ko-KR" dirty="0"/>
              <a:t>A selected object is not removed from the </a:t>
            </a:r>
            <a:r>
              <a:rPr lang="en-US" altLang="ko-KR" dirty="0" smtClean="0"/>
              <a:t>population</a:t>
            </a:r>
          </a:p>
          <a:p>
            <a:pPr lvl="2"/>
            <a:r>
              <a:rPr lang="en-US" altLang="ko-KR" dirty="0"/>
              <a:t> In sampling with replacement, the same object can be picked up more than once</a:t>
            </a:r>
          </a:p>
          <a:p>
            <a:r>
              <a:rPr lang="en-US" altLang="ko-KR" dirty="0"/>
              <a:t>Stratified </a:t>
            </a:r>
            <a:r>
              <a:rPr lang="en-US" altLang="ko-KR" dirty="0" smtClean="0"/>
              <a:t>sampling</a:t>
            </a:r>
            <a:endParaRPr lang="en-US" altLang="ko-KR" dirty="0"/>
          </a:p>
          <a:p>
            <a:pPr lvl="1"/>
            <a:r>
              <a:rPr lang="en-US" altLang="ko-KR" dirty="0" smtClean="0"/>
              <a:t>The population is </a:t>
            </a:r>
            <a:r>
              <a:rPr lang="en-US" altLang="ko-KR" dirty="0"/>
              <a:t>divided into non-overlapping groups </a:t>
            </a:r>
            <a:r>
              <a:rPr lang="en-US" altLang="ko-KR" dirty="0" smtClean="0"/>
              <a:t>(i.e., strata)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8608569" y="176640"/>
            <a:ext cx="3388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tx2"/>
                </a:solidFill>
              </a:rPr>
              <a:t>Numerosity</a:t>
            </a:r>
            <a:r>
              <a:rPr lang="en-US" altLang="ko-KR" dirty="0">
                <a:solidFill>
                  <a:schemeClr val="tx2"/>
                </a:solidFill>
              </a:rPr>
              <a:t> Reduction</a:t>
            </a:r>
            <a:endParaRPr lang="ko-KR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64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50412" y="0"/>
            <a:ext cx="10018713" cy="1752599"/>
          </a:xfrm>
        </p:spPr>
        <p:txBody>
          <a:bodyPr/>
          <a:lstStyle/>
          <a:p>
            <a:r>
              <a:rPr lang="en-US" altLang="ko-KR" dirty="0" smtClean="0"/>
              <a:t>Stratified Sampling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61428" y="1488192"/>
            <a:ext cx="10018713" cy="3124201"/>
          </a:xfrm>
        </p:spPr>
        <p:txBody>
          <a:bodyPr/>
          <a:lstStyle/>
          <a:p>
            <a:r>
              <a:rPr lang="en-US" altLang="ko-KR" dirty="0"/>
              <a:t>In </a:t>
            </a:r>
            <a:r>
              <a:rPr lang="en-US" altLang="ko-KR" dirty="0" smtClean="0"/>
              <a:t>general, </a:t>
            </a:r>
            <a:r>
              <a:rPr lang="en-US" altLang="ko-KR" dirty="0"/>
              <a:t>the size of the sample in each stratum is taken in proportion to the size of the </a:t>
            </a:r>
            <a:r>
              <a:rPr lang="en-US" altLang="ko-KR" dirty="0" smtClean="0"/>
              <a:t>stratum </a:t>
            </a:r>
            <a:r>
              <a:rPr lang="en-US" altLang="ko-KR" dirty="0" smtClean="0">
                <a:sym typeface="Symbol"/>
              </a:rPr>
              <a:t></a:t>
            </a:r>
            <a:r>
              <a:rPr lang="en-US" altLang="ko-KR" dirty="0" smtClean="0"/>
              <a:t> called </a:t>
            </a:r>
            <a:r>
              <a:rPr lang="en-US" altLang="ko-KR" b="1" dirty="0"/>
              <a:t>proportional </a:t>
            </a:r>
            <a:r>
              <a:rPr lang="en-US" altLang="ko-KR" b="1" dirty="0" smtClean="0"/>
              <a:t>allocation</a:t>
            </a:r>
          </a:p>
          <a:p>
            <a:pPr lvl="1"/>
            <a:r>
              <a:rPr lang="en-US" altLang="ko-KR" dirty="0" smtClean="0"/>
              <a:t>e.g., suppose </a:t>
            </a:r>
            <a:r>
              <a:rPr lang="en-US" altLang="ko-KR" dirty="0"/>
              <a:t>that in a company there are </a:t>
            </a:r>
            <a:r>
              <a:rPr lang="en-US" altLang="ko-KR" dirty="0" smtClean="0"/>
              <a:t>staff members as below, and we are asked to sample </a:t>
            </a:r>
            <a:r>
              <a:rPr lang="en-US" altLang="ko-KR" b="1" dirty="0" smtClean="0"/>
              <a:t>40</a:t>
            </a:r>
            <a:r>
              <a:rPr lang="en-US" altLang="ko-KR" dirty="0" smtClean="0"/>
              <a:t> staffs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105292"/>
              </p:ext>
            </p:extLst>
          </p:nvPr>
        </p:nvGraphicFramePr>
        <p:xfrm>
          <a:off x="2763946" y="4101833"/>
          <a:ext cx="3360373" cy="19442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22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Male, full-time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90</a:t>
                      </a:r>
                      <a:endParaRPr lang="ko-KR" altLang="en-US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Male, part-time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Female,</a:t>
                      </a:r>
                      <a:r>
                        <a:rPr lang="en-US" altLang="ko-KR" baseline="0" dirty="0" smtClean="0"/>
                        <a:t> full-time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Female, part-time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63</a:t>
                      </a:r>
                      <a:endParaRPr lang="ko-KR" altLang="en-US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Total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180</a:t>
                      </a:r>
                      <a:endParaRPr lang="ko-KR" altLang="en-US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508361" y="4065972"/>
            <a:ext cx="34563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dirty="0" smtClean="0"/>
              <a:t>= </a:t>
            </a:r>
            <a:r>
              <a:rPr lang="en-US" altLang="ko-KR" dirty="0"/>
              <a:t>(90 x 40) / 180 = 20</a:t>
            </a:r>
          </a:p>
          <a:p>
            <a:pPr>
              <a:lnSpc>
                <a:spcPts val="3000"/>
              </a:lnSpc>
            </a:pPr>
            <a:r>
              <a:rPr lang="en-US" altLang="ko-KR" dirty="0" smtClean="0"/>
              <a:t>= </a:t>
            </a:r>
            <a:r>
              <a:rPr lang="en-US" altLang="ko-KR" dirty="0"/>
              <a:t>(18 x 40) / 180 = 4</a:t>
            </a:r>
          </a:p>
          <a:p>
            <a:pPr>
              <a:lnSpc>
                <a:spcPts val="3000"/>
              </a:lnSpc>
            </a:pPr>
            <a:r>
              <a:rPr lang="en-US" altLang="ko-KR" dirty="0" smtClean="0"/>
              <a:t>= </a:t>
            </a:r>
            <a:r>
              <a:rPr lang="en-US" altLang="ko-KR" dirty="0"/>
              <a:t>(9 x 40) / 180 = 2</a:t>
            </a:r>
          </a:p>
          <a:p>
            <a:pPr>
              <a:lnSpc>
                <a:spcPts val="3000"/>
              </a:lnSpc>
            </a:pPr>
            <a:r>
              <a:rPr lang="en-US" altLang="ko-KR" dirty="0" smtClean="0"/>
              <a:t>= </a:t>
            </a:r>
            <a:r>
              <a:rPr lang="en-US" altLang="ko-KR" dirty="0"/>
              <a:t>(63 x 40) / 180 = 14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41619" y="220707"/>
            <a:ext cx="3388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tx2"/>
                </a:solidFill>
              </a:rPr>
              <a:t>Numerosity</a:t>
            </a:r>
            <a:r>
              <a:rPr lang="en-US" altLang="ko-KR" dirty="0">
                <a:solidFill>
                  <a:schemeClr val="tx2"/>
                </a:solidFill>
              </a:rPr>
              <a:t> Reduction</a:t>
            </a:r>
            <a:endParaRPr lang="ko-KR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56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83464" y="2746"/>
            <a:ext cx="10018713" cy="1752599"/>
          </a:xfrm>
        </p:spPr>
        <p:txBody>
          <a:bodyPr/>
          <a:lstStyle/>
          <a:p>
            <a:r>
              <a:rPr lang="en-US" altLang="ko-KR" dirty="0" smtClean="0"/>
              <a:t>Sampling Size</a:t>
            </a:r>
            <a:endParaRPr lang="ko-KR" altLang="en-US" dirty="0"/>
          </a:p>
        </p:txBody>
      </p:sp>
      <p:pic>
        <p:nvPicPr>
          <p:cNvPr id="4" name="Picture 10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2" r="12462"/>
          <a:stretch>
            <a:fillRect/>
          </a:stretch>
        </p:blipFill>
        <p:spPr bwMode="auto">
          <a:xfrm>
            <a:off x="962144" y="1642431"/>
            <a:ext cx="3759200" cy="274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10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2" t="13898" r="14546" b="11060"/>
          <a:stretch>
            <a:fillRect/>
          </a:stretch>
        </p:blipFill>
        <p:spPr bwMode="auto">
          <a:xfrm>
            <a:off x="4721344" y="2099630"/>
            <a:ext cx="36576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03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81" r="13287"/>
          <a:stretch>
            <a:fillRect/>
          </a:stretch>
        </p:blipFill>
        <p:spPr bwMode="auto">
          <a:xfrm>
            <a:off x="8480544" y="1718631"/>
            <a:ext cx="3657600" cy="274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Box 1031"/>
          <p:cNvSpPr txBox="1">
            <a:spLocks noChangeArrowheads="1"/>
          </p:cNvSpPr>
          <p:nvPr/>
        </p:nvSpPr>
        <p:spPr bwMode="auto">
          <a:xfrm>
            <a:off x="1391477" y="4499036"/>
            <a:ext cx="10566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 dirty="0">
                <a:ea typeface="굴림" pitchFamily="50" charset="-127"/>
              </a:rPr>
              <a:t>8000 points		</a:t>
            </a:r>
            <a:r>
              <a:rPr lang="en-US" altLang="ko-KR" sz="2000" dirty="0" smtClean="0">
                <a:ea typeface="굴림" pitchFamily="50" charset="-127"/>
              </a:rPr>
              <a:t>     							2000 </a:t>
            </a:r>
            <a:r>
              <a:rPr lang="en-US" altLang="ko-KR" sz="2000" dirty="0">
                <a:ea typeface="굴림" pitchFamily="50" charset="-127"/>
              </a:rPr>
              <a:t>Points	</a:t>
            </a:r>
            <a:r>
              <a:rPr lang="en-US" altLang="ko-KR" sz="2000" dirty="0" smtClean="0">
                <a:ea typeface="굴림" pitchFamily="50" charset="-127"/>
              </a:rPr>
              <a:t>                      			 500 </a:t>
            </a:r>
            <a:r>
              <a:rPr lang="en-US" altLang="ko-KR" sz="2000" dirty="0">
                <a:ea typeface="굴림" pitchFamily="50" charset="-127"/>
              </a:rPr>
              <a:t>Points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42467" y="286809"/>
            <a:ext cx="3388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tx2"/>
                </a:solidFill>
              </a:rPr>
              <a:t>Numerosity</a:t>
            </a:r>
            <a:r>
              <a:rPr lang="en-US" altLang="ko-KR" dirty="0">
                <a:solidFill>
                  <a:schemeClr val="tx2"/>
                </a:solidFill>
              </a:rPr>
              <a:t> Reduction</a:t>
            </a:r>
            <a:endParaRPr lang="ko-KR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21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50412" y="0"/>
            <a:ext cx="10018713" cy="1752599"/>
          </a:xfrm>
        </p:spPr>
        <p:txBody>
          <a:bodyPr/>
          <a:lstStyle/>
          <a:p>
            <a:r>
              <a:rPr lang="en-US" altLang="ko-KR" dirty="0" smtClean="0"/>
              <a:t>Data Cube Aggregation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49565" y="1553382"/>
            <a:ext cx="10018713" cy="4469176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The lowest level of a data cube (base cuboid)</a:t>
            </a:r>
          </a:p>
          <a:p>
            <a:pPr lvl="1"/>
            <a:r>
              <a:rPr lang="en-US" altLang="ko-KR" dirty="0"/>
              <a:t>The aggregated data for an individual entity of interest</a:t>
            </a:r>
          </a:p>
          <a:p>
            <a:pPr lvl="1"/>
            <a:r>
              <a:rPr lang="en-US" altLang="ko-KR" dirty="0" smtClean="0"/>
              <a:t>e.g</a:t>
            </a:r>
            <a:r>
              <a:rPr lang="en-US" altLang="ko-KR" dirty="0"/>
              <a:t>., </a:t>
            </a:r>
            <a:r>
              <a:rPr lang="en-US" altLang="ko-KR" dirty="0" smtClean="0"/>
              <a:t>the amount of sales per day</a:t>
            </a:r>
          </a:p>
          <a:p>
            <a:pPr lvl="2"/>
            <a:endParaRPr lang="en-US" altLang="ko-KR" dirty="0"/>
          </a:p>
          <a:p>
            <a:r>
              <a:rPr lang="en-US" altLang="ko-KR" dirty="0"/>
              <a:t>Multiple levels of aggregation in data cubes</a:t>
            </a:r>
          </a:p>
          <a:p>
            <a:pPr lvl="1"/>
            <a:r>
              <a:rPr lang="en-US" altLang="ko-KR" dirty="0"/>
              <a:t>Further </a:t>
            </a:r>
            <a:r>
              <a:rPr lang="en-US" altLang="ko-KR" dirty="0" smtClean="0"/>
              <a:t>reducing </a:t>
            </a:r>
            <a:r>
              <a:rPr lang="en-US" altLang="ko-KR" dirty="0"/>
              <a:t>the size of data to deal </a:t>
            </a:r>
            <a:r>
              <a:rPr lang="en-US" altLang="ko-KR" dirty="0" smtClean="0"/>
              <a:t>with</a:t>
            </a:r>
          </a:p>
          <a:p>
            <a:pPr lvl="1"/>
            <a:r>
              <a:rPr lang="en-US" altLang="ko-KR" dirty="0" smtClean="0"/>
              <a:t>e.g., day </a:t>
            </a:r>
            <a:r>
              <a:rPr lang="en-US" altLang="ko-KR" dirty="0" smtClean="0">
                <a:latin typeface="바탕" panose="02030600000101010101" pitchFamily="18" charset="-127"/>
                <a:ea typeface="바탕" panose="02030600000101010101" pitchFamily="18" charset="-127"/>
              </a:rPr>
              <a:t>→</a:t>
            </a:r>
            <a:r>
              <a:rPr lang="en-US" altLang="ko-KR" dirty="0"/>
              <a:t> week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→</a:t>
            </a:r>
            <a:r>
              <a:rPr lang="en-US" altLang="ko-KR" dirty="0"/>
              <a:t> </a:t>
            </a:r>
            <a:r>
              <a:rPr lang="en-US" altLang="ko-KR" dirty="0" smtClean="0"/>
              <a:t>month</a:t>
            </a:r>
            <a:r>
              <a:rPr lang="en-US" altLang="ko-KR" dirty="0"/>
              <a:t>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→</a:t>
            </a:r>
            <a:r>
              <a:rPr lang="en-US" altLang="ko-KR" dirty="0"/>
              <a:t> </a:t>
            </a:r>
            <a:r>
              <a:rPr lang="en-US" altLang="ko-KR" dirty="0" smtClean="0"/>
              <a:t>quarter</a:t>
            </a:r>
            <a:r>
              <a:rPr lang="en-US" altLang="ko-KR" dirty="0"/>
              <a:t>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→</a:t>
            </a:r>
            <a:r>
              <a:rPr lang="en-US" altLang="ko-KR" dirty="0"/>
              <a:t> year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r>
              <a:rPr lang="en-US" altLang="ko-KR" dirty="0" smtClean="0"/>
              <a:t>Referencing </a:t>
            </a:r>
            <a:r>
              <a:rPr lang="en-US" altLang="ko-KR" dirty="0"/>
              <a:t>appropriate levels</a:t>
            </a:r>
          </a:p>
          <a:p>
            <a:pPr lvl="1"/>
            <a:r>
              <a:rPr lang="en-US" altLang="ko-KR" dirty="0" smtClean="0"/>
              <a:t>Using </a:t>
            </a:r>
            <a:r>
              <a:rPr lang="en-US" altLang="ko-KR" dirty="0"/>
              <a:t>the smallest representation which is enough to solve the task</a:t>
            </a:r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63653" y="198674"/>
            <a:ext cx="3388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tx2"/>
                </a:solidFill>
              </a:rPr>
              <a:t>Numerosity</a:t>
            </a:r>
            <a:r>
              <a:rPr lang="en-US" altLang="ko-KR" dirty="0">
                <a:solidFill>
                  <a:schemeClr val="tx2"/>
                </a:solidFill>
              </a:rPr>
              <a:t> Reduction</a:t>
            </a:r>
            <a:endParaRPr lang="ko-KR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04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83462" y="0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Data Reduction 3:</a:t>
            </a:r>
            <a:br>
              <a:rPr lang="en-US" altLang="ko-KR" dirty="0" smtClean="0"/>
            </a:br>
            <a:r>
              <a:rPr lang="en-US" altLang="ko-KR" dirty="0" smtClean="0"/>
              <a:t>Data Compression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10" y="1663547"/>
            <a:ext cx="10502042" cy="412765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Data compression is the </a:t>
            </a:r>
            <a:r>
              <a:rPr lang="en-US" altLang="ko-KR" dirty="0"/>
              <a:t>process of encoding information using fewer bits than the original representation would </a:t>
            </a:r>
            <a:r>
              <a:rPr lang="en-US" altLang="ko-KR" dirty="0" smtClean="0"/>
              <a:t>use</a:t>
            </a:r>
          </a:p>
          <a:p>
            <a:pPr lvl="2"/>
            <a:endParaRPr lang="en-US" altLang="ko-KR" dirty="0"/>
          </a:p>
          <a:p>
            <a:r>
              <a:rPr lang="en-US" altLang="ko-KR" dirty="0" smtClean="0"/>
              <a:t>It was originally developed for reducing the data size, but it is important also for </a:t>
            </a:r>
            <a:r>
              <a:rPr lang="en-US" altLang="ko-KR" b="1" dirty="0" smtClean="0"/>
              <a:t>improving the query performance</a:t>
            </a:r>
          </a:p>
          <a:p>
            <a:pPr lvl="1"/>
            <a:r>
              <a:rPr lang="en-US" altLang="ko-KR" dirty="0" smtClean="0"/>
              <a:t>Operations can be performed </a:t>
            </a:r>
            <a:r>
              <a:rPr lang="en-US" altLang="ko-KR" b="1" i="1" dirty="0" smtClean="0"/>
              <a:t>directly</a:t>
            </a:r>
            <a:r>
              <a:rPr lang="en-US" altLang="ko-KR" dirty="0" smtClean="0"/>
              <a:t> on compressed data, and the amount of disk I/O’s is much reduced</a:t>
            </a:r>
          </a:p>
          <a:p>
            <a:pPr lvl="2"/>
            <a:endParaRPr lang="en-US" altLang="ko-KR" dirty="0" smtClean="0"/>
          </a:p>
          <a:p>
            <a:r>
              <a:rPr lang="en-US" altLang="ko-KR" dirty="0" smtClean="0"/>
              <a:t>Almost all data warehousing systems compress data when loading the data</a:t>
            </a:r>
          </a:p>
        </p:txBody>
      </p:sp>
    </p:spTree>
    <p:extLst>
      <p:ext uri="{BB962C8B-B14F-4D97-AF65-F5344CB8AC3E}">
        <p14:creationId xmlns:p14="http://schemas.microsoft.com/office/powerpoint/2010/main" val="397344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83464" y="2746"/>
            <a:ext cx="10018713" cy="1752599"/>
          </a:xfrm>
        </p:spPr>
        <p:txBody>
          <a:bodyPr/>
          <a:lstStyle/>
          <a:p>
            <a:r>
              <a:rPr lang="en-US" altLang="ko-KR" dirty="0" smtClean="0"/>
              <a:t>Run-Length Encoding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88420" y="1323845"/>
            <a:ext cx="4777643" cy="4857720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Runs </a:t>
            </a:r>
            <a:r>
              <a:rPr lang="en-US" altLang="ko-KR" sz="2400" dirty="0"/>
              <a:t>of data </a:t>
            </a:r>
            <a:r>
              <a:rPr lang="en-US" altLang="ko-KR" sz="2400" dirty="0" smtClean="0"/>
              <a:t>(i.e., </a:t>
            </a:r>
            <a:r>
              <a:rPr lang="en-US" altLang="ko-KR" sz="2400" dirty="0"/>
              <a:t>sequences in which the same data value occurs in many consecutive data elements) are stored as a single data value and count, rather than as the original run</a:t>
            </a:r>
            <a:endParaRPr lang="ko-KR" alt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012" y="1676390"/>
            <a:ext cx="1663700" cy="444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1735" y="2490776"/>
            <a:ext cx="24384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오른쪽 화살표 3"/>
          <p:cNvSpPr/>
          <p:nvPr/>
        </p:nvSpPr>
        <p:spPr>
          <a:xfrm>
            <a:off x="8497480" y="3742432"/>
            <a:ext cx="864096" cy="288032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393414" y="198673"/>
            <a:ext cx="2592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</a:rPr>
              <a:t>Data Compression</a:t>
            </a:r>
            <a:endParaRPr lang="ko-KR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22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61429" y="0"/>
            <a:ext cx="10018713" cy="1752599"/>
          </a:xfrm>
        </p:spPr>
        <p:txBody>
          <a:bodyPr/>
          <a:lstStyle/>
          <a:p>
            <a:r>
              <a:rPr lang="en-US" altLang="ko-KR" dirty="0" smtClean="0"/>
              <a:t>Dictionary Encoding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86431" y="1775542"/>
            <a:ext cx="6114359" cy="4261704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For each unique value, a separate dictionary entry is created; the index of the dictionary entry is used instead of the value</a:t>
            </a:r>
          </a:p>
          <a:p>
            <a:pPr lvl="1"/>
            <a:endParaRPr lang="en-US" altLang="ko-KR" sz="2000" dirty="0" smtClean="0"/>
          </a:p>
          <a:p>
            <a:r>
              <a:rPr lang="en-US" altLang="ko-KR" sz="2400" dirty="0" smtClean="0"/>
              <a:t>In the right figure, only two bits are required for each value</a:t>
            </a:r>
            <a:endParaRPr lang="ko-KR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938" y="1631527"/>
            <a:ext cx="3733800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820536" y="231724"/>
            <a:ext cx="2592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</a:rPr>
              <a:t>Data Compression</a:t>
            </a:r>
            <a:endParaRPr lang="ko-KR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3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39395" y="0"/>
            <a:ext cx="10018713" cy="1752599"/>
          </a:xfrm>
        </p:spPr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10" y="1597447"/>
            <a:ext cx="10018713" cy="419375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Overview</a:t>
            </a:r>
          </a:p>
          <a:p>
            <a:pPr lvl="2"/>
            <a:endParaRPr lang="en-US" altLang="ko-KR" dirty="0" smtClean="0"/>
          </a:p>
          <a:p>
            <a:r>
              <a:rPr lang="en-US" altLang="ko-KR" dirty="0" smtClean="0"/>
              <a:t>Data Cleaning</a:t>
            </a:r>
          </a:p>
          <a:p>
            <a:pPr lvl="2"/>
            <a:endParaRPr lang="en-US" altLang="ko-KR" dirty="0"/>
          </a:p>
          <a:p>
            <a:r>
              <a:rPr lang="en-US" altLang="ko-KR" dirty="0" smtClean="0"/>
              <a:t>Data Integration</a:t>
            </a:r>
          </a:p>
          <a:p>
            <a:pPr lvl="2"/>
            <a:endParaRPr lang="en-US" altLang="ko-KR" dirty="0"/>
          </a:p>
          <a:p>
            <a:r>
              <a:rPr lang="en-US" altLang="ko-KR" dirty="0" smtClean="0"/>
              <a:t>Data Reduction</a:t>
            </a:r>
          </a:p>
          <a:p>
            <a:pPr lvl="2"/>
            <a:endParaRPr lang="en-US" altLang="ko-KR" dirty="0"/>
          </a:p>
          <a:p>
            <a:r>
              <a:rPr lang="en-US" altLang="ko-KR" dirty="0" smtClean="0"/>
              <a:t>Data Transformation </a:t>
            </a:r>
            <a:r>
              <a:rPr lang="en-US" altLang="ko-KR" dirty="0"/>
              <a:t>and </a:t>
            </a:r>
            <a:r>
              <a:rPr lang="en-US" altLang="ko-KR" dirty="0" smtClean="0"/>
              <a:t>Discretization</a:t>
            </a:r>
            <a:endParaRPr lang="ko-KR" altLang="en-US" dirty="0"/>
          </a:p>
        </p:txBody>
      </p:sp>
      <p:sp>
        <p:nvSpPr>
          <p:cNvPr id="4" name="왼쪽 화살표 3"/>
          <p:cNvSpPr/>
          <p:nvPr/>
        </p:nvSpPr>
        <p:spPr>
          <a:xfrm>
            <a:off x="7207338" y="5397969"/>
            <a:ext cx="1536171" cy="360040"/>
          </a:xfrm>
          <a:prstGeom prst="leftArrow">
            <a:avLst>
              <a:gd name="adj1" fmla="val 50000"/>
              <a:gd name="adj2" fmla="val 607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53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72446" y="0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ko-KR" dirty="0"/>
              <a:t>Data Quality: Why Preprocess the Data?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10" y="1553379"/>
            <a:ext cx="10018713" cy="4237822"/>
          </a:xfrm>
        </p:spPr>
        <p:txBody>
          <a:bodyPr>
            <a:normAutofit/>
          </a:bodyPr>
          <a:lstStyle/>
          <a:p>
            <a:r>
              <a:rPr lang="en-US" altLang="ko-KR" dirty="0"/>
              <a:t>Measures for data quality: </a:t>
            </a:r>
            <a:r>
              <a:rPr lang="en-US" altLang="ko-KR" dirty="0" smtClean="0"/>
              <a:t>a </a:t>
            </a:r>
            <a:r>
              <a:rPr lang="en-US" altLang="ko-KR" dirty="0"/>
              <a:t>multidimensional view</a:t>
            </a:r>
          </a:p>
          <a:p>
            <a:pPr lvl="1"/>
            <a:r>
              <a:rPr lang="en-US" altLang="ko-KR" dirty="0"/>
              <a:t>Accuracy: correct or wrong, accurate or not</a:t>
            </a:r>
          </a:p>
          <a:p>
            <a:pPr lvl="1"/>
            <a:r>
              <a:rPr lang="en-US" altLang="ko-KR" dirty="0"/>
              <a:t>Completeness: not recorded, unavailable, …</a:t>
            </a:r>
          </a:p>
          <a:p>
            <a:pPr lvl="1"/>
            <a:r>
              <a:rPr lang="en-US" altLang="ko-KR" dirty="0"/>
              <a:t>Consistency: some modified but some not, dangling, …</a:t>
            </a:r>
          </a:p>
          <a:p>
            <a:pPr lvl="1"/>
            <a:r>
              <a:rPr lang="en-US" altLang="ko-KR" dirty="0"/>
              <a:t>Timeliness: timely </a:t>
            </a:r>
            <a:r>
              <a:rPr lang="en-US" altLang="ko-KR" dirty="0" smtClean="0"/>
              <a:t>updated</a:t>
            </a:r>
            <a:endParaRPr lang="en-US" altLang="ko-KR" dirty="0"/>
          </a:p>
          <a:p>
            <a:pPr lvl="1"/>
            <a:r>
              <a:rPr lang="en-US" altLang="ko-KR" dirty="0"/>
              <a:t>Believability: </a:t>
            </a:r>
            <a:r>
              <a:rPr lang="en-US" altLang="ko-KR" dirty="0" smtClean="0"/>
              <a:t>trustable</a:t>
            </a:r>
            <a:endParaRPr lang="en-US" altLang="ko-KR" dirty="0"/>
          </a:p>
          <a:p>
            <a:pPr lvl="1"/>
            <a:r>
              <a:rPr lang="en-US" altLang="ko-KR" dirty="0"/>
              <a:t>Interpretability: </a:t>
            </a:r>
            <a:r>
              <a:rPr lang="en-US" altLang="ko-KR" dirty="0" smtClean="0"/>
              <a:t>easily understandable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342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8378" y="0"/>
            <a:ext cx="10018713" cy="1752599"/>
          </a:xfrm>
        </p:spPr>
        <p:txBody>
          <a:bodyPr/>
          <a:lstStyle/>
          <a:p>
            <a:r>
              <a:rPr lang="en-US" altLang="ko-KR" dirty="0" smtClean="0"/>
              <a:t>Data Transformation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10" y="1894909"/>
            <a:ext cx="10018713" cy="4557311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Definition</a:t>
            </a:r>
          </a:p>
          <a:p>
            <a:pPr lvl="1"/>
            <a:r>
              <a:rPr lang="en-US" altLang="ko-KR" dirty="0" smtClean="0"/>
              <a:t>A </a:t>
            </a:r>
            <a:r>
              <a:rPr lang="en-US" altLang="ko-KR" dirty="0"/>
              <a:t>function that maps the entire set of values of a given attribute to a new set of replacement values </a:t>
            </a:r>
            <a:r>
              <a:rPr lang="en-US" altLang="ko-KR" dirty="0" smtClean="0"/>
              <a:t>such that </a:t>
            </a:r>
            <a:r>
              <a:rPr lang="en-US" altLang="ko-KR" dirty="0"/>
              <a:t>each old value can be identified with one of the new </a:t>
            </a:r>
            <a:r>
              <a:rPr lang="en-US" altLang="ko-KR" dirty="0" smtClean="0"/>
              <a:t>values</a:t>
            </a:r>
          </a:p>
          <a:p>
            <a:r>
              <a:rPr lang="en-US" altLang="ko-KR" dirty="0" smtClean="0"/>
              <a:t>Methods</a:t>
            </a:r>
          </a:p>
          <a:p>
            <a:pPr lvl="1"/>
            <a:r>
              <a:rPr lang="en-US" altLang="ko-KR" dirty="0" smtClean="0"/>
              <a:t>Normalization</a:t>
            </a:r>
          </a:p>
          <a:p>
            <a:pPr lvl="2"/>
            <a:r>
              <a:rPr lang="en-US" altLang="ko-KR" dirty="0" smtClean="0"/>
              <a:t>Min-max normalization</a:t>
            </a:r>
          </a:p>
          <a:p>
            <a:pPr lvl="2"/>
            <a:r>
              <a:rPr lang="en-US" altLang="ko-KR" dirty="0" smtClean="0"/>
              <a:t>z-score normalization</a:t>
            </a:r>
          </a:p>
          <a:p>
            <a:pPr lvl="1"/>
            <a:r>
              <a:rPr lang="en-US" altLang="ko-KR" dirty="0" smtClean="0"/>
              <a:t>Discretization</a:t>
            </a:r>
            <a:r>
              <a:rPr lang="en-US" altLang="ko-KR" dirty="0"/>
              <a:t>: </a:t>
            </a:r>
            <a:r>
              <a:rPr lang="en-US" altLang="ko-KR" dirty="0" smtClean="0"/>
              <a:t>concept </a:t>
            </a:r>
            <a:r>
              <a:rPr lang="en-US" altLang="ko-KR" dirty="0"/>
              <a:t>hierarchy </a:t>
            </a:r>
            <a:r>
              <a:rPr lang="en-US" altLang="ko-KR" dirty="0" smtClean="0"/>
              <a:t>climbing</a:t>
            </a:r>
          </a:p>
          <a:p>
            <a:pPr lvl="1"/>
            <a:r>
              <a:rPr lang="en-US" altLang="ko-KR" dirty="0" smtClean="0"/>
              <a:t>…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13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72447" y="2746"/>
            <a:ext cx="10018713" cy="1752599"/>
          </a:xfrm>
        </p:spPr>
        <p:txBody>
          <a:bodyPr/>
          <a:lstStyle/>
          <a:p>
            <a:r>
              <a:rPr lang="en-US" altLang="ko-KR" dirty="0" smtClean="0"/>
              <a:t>Normalization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62275" y="694064"/>
            <a:ext cx="10018713" cy="6015209"/>
          </a:xfrm>
        </p:spPr>
        <p:txBody>
          <a:bodyPr>
            <a:normAutofit/>
          </a:bodyPr>
          <a:lstStyle/>
          <a:p>
            <a:r>
              <a:rPr lang="en-US" altLang="ko-KR" dirty="0"/>
              <a:t>Min-max normalization: </a:t>
            </a:r>
            <a:r>
              <a:rPr lang="en-US" altLang="ko-KR" dirty="0" smtClean="0"/>
              <a:t>[</a:t>
            </a:r>
            <a:r>
              <a:rPr lang="en-US" altLang="ko-KR" i="1" dirty="0" err="1"/>
              <a:t>new_minA</a:t>
            </a:r>
            <a:r>
              <a:rPr lang="en-US" altLang="ko-KR" i="1" dirty="0"/>
              <a:t>, </a:t>
            </a:r>
            <a:r>
              <a:rPr lang="en-US" altLang="ko-KR" i="1" dirty="0" err="1"/>
              <a:t>new_maxA</a:t>
            </a:r>
            <a:r>
              <a:rPr lang="en-US" altLang="ko-KR" dirty="0"/>
              <a:t>]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e.g., let the income </a:t>
            </a:r>
            <a:r>
              <a:rPr lang="en-US" altLang="ko-KR" dirty="0"/>
              <a:t>range $12,000 to $98,000 normalized to [0.0, 1.0].  </a:t>
            </a:r>
            <a:r>
              <a:rPr lang="en-US" altLang="ko-KR" dirty="0" smtClean="0"/>
              <a:t>Then, </a:t>
            </a:r>
            <a:r>
              <a:rPr lang="en-US" altLang="ko-KR" dirty="0"/>
              <a:t>$73,000 is mapped </a:t>
            </a:r>
            <a:r>
              <a:rPr lang="en-US" altLang="ko-KR" dirty="0" smtClean="0"/>
              <a:t>to</a:t>
            </a:r>
          </a:p>
          <a:p>
            <a:pPr marL="457200" lvl="1" indent="0">
              <a:buNone/>
            </a:pPr>
            <a:r>
              <a:rPr lang="en-US" altLang="ko-KR" dirty="0" smtClean="0"/>
              <a:t> 	</a:t>
            </a:r>
          </a:p>
          <a:p>
            <a:pPr marL="457200" lvl="1" indent="0">
              <a:buNone/>
            </a:pPr>
            <a:r>
              <a:rPr lang="en-US" altLang="ko-KR" dirty="0"/>
              <a:t>	</a:t>
            </a:r>
          </a:p>
          <a:p>
            <a:r>
              <a:rPr lang="en-US" altLang="ko-KR" dirty="0"/>
              <a:t>Z-score normalization (</a:t>
            </a:r>
            <a:r>
              <a:rPr lang="en-US" altLang="ko-KR" i="1" dirty="0"/>
              <a:t>μ</a:t>
            </a:r>
            <a:r>
              <a:rPr lang="en-US" altLang="ko-KR" dirty="0"/>
              <a:t>: mean, </a:t>
            </a:r>
            <a:r>
              <a:rPr lang="en-US" altLang="ko-KR" i="1" dirty="0"/>
              <a:t>σ</a:t>
            </a:r>
            <a:r>
              <a:rPr lang="en-US" altLang="ko-KR" dirty="0"/>
              <a:t>: standard deviation):</a:t>
            </a:r>
          </a:p>
          <a:p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e.g., let </a:t>
            </a:r>
            <a:r>
              <a:rPr lang="en-US" altLang="ko-KR" dirty="0"/>
              <a:t>μ = 54,000, σ = 16,000.  </a:t>
            </a:r>
            <a:r>
              <a:rPr lang="en-US" altLang="ko-KR" dirty="0" smtClean="0"/>
              <a:t>Then,</a:t>
            </a:r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2452285"/>
              </p:ext>
            </p:extLst>
          </p:nvPr>
        </p:nvGraphicFramePr>
        <p:xfrm>
          <a:off x="2351584" y="1772817"/>
          <a:ext cx="792480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2" name="Equation" r:id="rId3" imgW="3340100" imgH="393700" progId="Equation.3">
                  <p:embed/>
                </p:oleObj>
              </mc:Choice>
              <mc:Fallback>
                <p:oleObj name="Equation" r:id="rId3" imgW="3340100" imgH="3937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584" y="1772817"/>
                        <a:ext cx="7924800" cy="709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0060544"/>
              </p:ext>
            </p:extLst>
          </p:nvPr>
        </p:nvGraphicFramePr>
        <p:xfrm>
          <a:off x="3695620" y="3132904"/>
          <a:ext cx="5184576" cy="756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3" name="Equation" r:id="rId5" imgW="2222500" imgH="419100" progId="Equation.3">
                  <p:embed/>
                </p:oleObj>
              </mc:Choice>
              <mc:Fallback>
                <p:oleObj name="Equation" r:id="rId5" imgW="2222500" imgH="4191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5620" y="3132904"/>
                        <a:ext cx="5184576" cy="7560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3060801"/>
              </p:ext>
            </p:extLst>
          </p:nvPr>
        </p:nvGraphicFramePr>
        <p:xfrm>
          <a:off x="6305656" y="5531767"/>
          <a:ext cx="3659225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4" name="Equation" r:id="rId7" imgW="1498600" imgH="419100" progId="Equation.3">
                  <p:embed/>
                </p:oleObj>
              </mc:Choice>
              <mc:Fallback>
                <p:oleObj name="Equation" r:id="rId7" imgW="1498600" imgH="4191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5656" y="5531767"/>
                        <a:ext cx="3659225" cy="792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5510026"/>
              </p:ext>
            </p:extLst>
          </p:nvPr>
        </p:nvGraphicFramePr>
        <p:xfrm>
          <a:off x="3654807" y="4800669"/>
          <a:ext cx="2250419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5" name="Equation" r:id="rId9" imgW="634725" imgH="393529" progId="Equation.3">
                  <p:embed/>
                </p:oleObj>
              </mc:Choice>
              <mc:Fallback>
                <p:oleObj name="Equation" r:id="rId9" imgW="634725" imgH="393529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4807" y="4800669"/>
                        <a:ext cx="2250419" cy="792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799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50412" y="0"/>
            <a:ext cx="10018713" cy="1752599"/>
          </a:xfrm>
        </p:spPr>
        <p:txBody>
          <a:bodyPr/>
          <a:lstStyle/>
          <a:p>
            <a:r>
              <a:rPr lang="en-US" altLang="ko-KR" dirty="0" smtClean="0"/>
              <a:t>Data Discretization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17361" y="1905923"/>
            <a:ext cx="10018713" cy="4325957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Definition</a:t>
            </a:r>
          </a:p>
          <a:p>
            <a:pPr lvl="1"/>
            <a:r>
              <a:rPr lang="en-US" altLang="ko-KR" dirty="0" smtClean="0"/>
              <a:t>Reducing the number of values for a given continuous attribute by</a:t>
            </a:r>
            <a:r>
              <a:rPr lang="ko-KR" altLang="en-US" dirty="0" smtClean="0"/>
              <a:t> </a:t>
            </a:r>
            <a:r>
              <a:rPr lang="en-US" altLang="ko-KR" dirty="0" smtClean="0"/>
              <a:t>dividing the range of the attribute into intervals and replacing actual data values with the interval labels</a:t>
            </a:r>
          </a:p>
          <a:p>
            <a:pPr lvl="3"/>
            <a:endParaRPr lang="en-US" altLang="ko-KR" dirty="0" smtClean="0"/>
          </a:p>
          <a:p>
            <a:r>
              <a:rPr lang="en-US" altLang="ko-KR" dirty="0" smtClean="0"/>
              <a:t>Purposes</a:t>
            </a:r>
            <a:endParaRPr lang="en-US" altLang="ko-KR" dirty="0"/>
          </a:p>
          <a:p>
            <a:pPr lvl="1"/>
            <a:r>
              <a:rPr lang="en-US" altLang="ko-KR" dirty="0" smtClean="0"/>
              <a:t>To </a:t>
            </a:r>
            <a:r>
              <a:rPr lang="en-US" altLang="ko-KR" dirty="0"/>
              <a:t>find informative cut-off points in the </a:t>
            </a:r>
            <a:r>
              <a:rPr lang="en-US" altLang="ko-KR" dirty="0" smtClean="0"/>
              <a:t>data</a:t>
            </a:r>
          </a:p>
          <a:p>
            <a:pPr lvl="2"/>
            <a:r>
              <a:rPr lang="en-US" altLang="ko-KR" dirty="0" smtClean="0"/>
              <a:t>e.g., finding </a:t>
            </a:r>
            <a:r>
              <a:rPr lang="en-US" altLang="ko-KR" dirty="0"/>
              <a:t>that the cut-off for blood's acidity is 7.3 may mean something to </a:t>
            </a:r>
            <a:r>
              <a:rPr lang="en-US" altLang="ko-KR" dirty="0" smtClean="0"/>
              <a:t>physicians</a:t>
            </a:r>
          </a:p>
          <a:p>
            <a:pPr lvl="1"/>
            <a:r>
              <a:rPr lang="en-US" altLang="ko-KR" dirty="0" smtClean="0"/>
              <a:t>To </a:t>
            </a:r>
            <a:r>
              <a:rPr lang="en-US" altLang="ko-KR" dirty="0"/>
              <a:t>enable the use of some learning </a:t>
            </a:r>
            <a:r>
              <a:rPr lang="en-US" altLang="ko-KR" dirty="0" smtClean="0"/>
              <a:t>algorithms</a:t>
            </a:r>
          </a:p>
          <a:p>
            <a:pPr lvl="1"/>
            <a:r>
              <a:rPr lang="en-US" altLang="ko-KR" dirty="0" smtClean="0"/>
              <a:t>To reduce the data size</a:t>
            </a:r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864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61430" y="0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ko-KR" dirty="0"/>
              <a:t>Discretization </a:t>
            </a:r>
            <a:r>
              <a:rPr lang="en-US" altLang="ko-KR" dirty="0" smtClean="0"/>
              <a:t>Using </a:t>
            </a:r>
            <a:r>
              <a:rPr lang="en-US" altLang="ko-KR" dirty="0"/>
              <a:t>Class Labels</a:t>
            </a:r>
            <a:endParaRPr lang="ko-KR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235200" y="3060184"/>
            <a:ext cx="2133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ko-KR" altLang="ko-KR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391477" y="4948562"/>
            <a:ext cx="41143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dirty="0">
                <a:ea typeface="굴림" pitchFamily="50" charset="-127"/>
              </a:rPr>
              <a:t>3 categories for both x and y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9" y="1347734"/>
            <a:ext cx="6496051" cy="365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290234" y="598487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ko-KR" altLang="ko-KR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213600" y="4973026"/>
            <a:ext cx="41629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dirty="0">
                <a:ea typeface="굴림" pitchFamily="50" charset="-127"/>
              </a:rPr>
              <a:t>5 categories for both x and y</a:t>
            </a:r>
          </a:p>
        </p:txBody>
      </p:sp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4"/>
          <a:stretch>
            <a:fillRect/>
          </a:stretch>
        </p:blipFill>
        <p:spPr bwMode="auto">
          <a:xfrm>
            <a:off x="5972366" y="1358752"/>
            <a:ext cx="6197600" cy="365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196785" y="5544243"/>
            <a:ext cx="8264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Entropy-based discretization can be used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0942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50412" y="0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ko-KR" dirty="0"/>
              <a:t>Discretization </a:t>
            </a:r>
            <a:r>
              <a:rPr lang="en-US" altLang="ko-KR" dirty="0" smtClean="0"/>
              <a:t>Without Using Class Labels</a:t>
            </a:r>
            <a:endParaRPr lang="ko-KR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189" y="1460276"/>
            <a:ext cx="4876800" cy="183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989" y="1460276"/>
            <a:ext cx="5080000" cy="183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189" y="3593876"/>
            <a:ext cx="4978400" cy="194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748789" y="3136676"/>
            <a:ext cx="2133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ko-KR" altLang="ko-KR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075947" y="3289076"/>
            <a:ext cx="2540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dirty="0">
                <a:ea typeface="굴림" pitchFamily="50" charset="-127"/>
              </a:rPr>
              <a:t>Data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7536160" y="3295691"/>
            <a:ext cx="2540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dirty="0">
                <a:ea typeface="굴림" pitchFamily="50" charset="-127"/>
              </a:rPr>
              <a:t>Equal interval width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351584" y="5498876"/>
            <a:ext cx="2540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dirty="0">
                <a:ea typeface="굴림" pitchFamily="50" charset="-127"/>
              </a:rPr>
              <a:t>Equal frequency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7920203" y="5500464"/>
            <a:ext cx="2540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dirty="0">
                <a:ea typeface="굴림" pitchFamily="50" charset="-127"/>
              </a:rPr>
              <a:t>K-means</a:t>
            </a:r>
          </a:p>
        </p:txBody>
      </p:sp>
      <p:pic>
        <p:nvPicPr>
          <p:cNvPr id="12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389" y="3670076"/>
            <a:ext cx="5283200" cy="183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098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50412" y="0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ko-KR" dirty="0"/>
              <a:t>Concept Hierarchy Generation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26684" y="1685583"/>
            <a:ext cx="10018713" cy="4303923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600" b="1" dirty="0"/>
              <a:t>Concept hierarchy </a:t>
            </a:r>
            <a:r>
              <a:rPr lang="en-US" altLang="ko-KR" sz="2600" dirty="0"/>
              <a:t>organizes concepts (i.e., attribute values) hierarchically and is usually associated with each dimension in a data warehouse</a:t>
            </a:r>
          </a:p>
          <a:p>
            <a:r>
              <a:rPr lang="en-US" altLang="ko-KR" sz="2600" dirty="0"/>
              <a:t>Concept hierarchies facilitate </a:t>
            </a:r>
            <a:r>
              <a:rPr lang="en-US" altLang="ko-KR" sz="2600" b="1" dirty="0"/>
              <a:t>drilling and rolling </a:t>
            </a:r>
            <a:r>
              <a:rPr lang="en-US" altLang="ko-KR" sz="2600" dirty="0"/>
              <a:t>in data warehouses to view data in multiple granularity</a:t>
            </a:r>
          </a:p>
          <a:p>
            <a:r>
              <a:rPr lang="en-US" altLang="ko-KR" sz="2600" dirty="0"/>
              <a:t>Concept hierarchy formation: Recursively reduce the data by collecting and replacing low level concepts (such as numeric values for age) by higher level concepts (such as youth, adult, or senior)</a:t>
            </a:r>
          </a:p>
          <a:p>
            <a:r>
              <a:rPr lang="en-US" altLang="ko-KR" sz="2600" dirty="0"/>
              <a:t>Concept hierarchies can be explicitly specified by domain experts and/or data warehouse designers</a:t>
            </a:r>
          </a:p>
          <a:p>
            <a:r>
              <a:rPr lang="en-US" altLang="ko-KR" sz="2600" dirty="0"/>
              <a:t>Concept hierarchy can be automatically formed for both numeric and nominal </a:t>
            </a:r>
            <a:r>
              <a:rPr lang="en-US" altLang="ko-KR" sz="2600" dirty="0" smtClean="0"/>
              <a:t>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408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8378" y="0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ko-KR" dirty="0"/>
              <a:t>Concept Hierarchy Generation </a:t>
            </a:r>
            <a:br>
              <a:rPr lang="en-US" altLang="ko-KR" dirty="0"/>
            </a:br>
            <a:r>
              <a:rPr lang="en-US" altLang="ko-KR" dirty="0"/>
              <a:t>for Nominal Data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72446" y="1983040"/>
            <a:ext cx="10018713" cy="4061552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Specification of a partial/total ordering of attributes explicitly at the schema level by users or experts</a:t>
            </a:r>
          </a:p>
          <a:p>
            <a:pPr lvl="1"/>
            <a:r>
              <a:rPr lang="en-US" altLang="ko-KR" dirty="0"/>
              <a:t>street &lt; city &lt; state &lt; country</a:t>
            </a:r>
          </a:p>
          <a:p>
            <a:r>
              <a:rPr lang="en-US" altLang="ko-KR" dirty="0"/>
              <a:t>Specification of a hierarchy for a set of values by explicit data grouping</a:t>
            </a:r>
          </a:p>
          <a:p>
            <a:pPr lvl="1"/>
            <a:r>
              <a:rPr lang="en-US" altLang="ko-KR" dirty="0" smtClean="0"/>
              <a:t>e.g., {Urbana</a:t>
            </a:r>
            <a:r>
              <a:rPr lang="en-US" altLang="ko-KR" dirty="0"/>
              <a:t>, Champaign, Chicago} &lt; Illinois</a:t>
            </a:r>
          </a:p>
          <a:p>
            <a:r>
              <a:rPr lang="en-US" altLang="ko-KR" dirty="0"/>
              <a:t>Specification of only a partial set of attributes</a:t>
            </a:r>
          </a:p>
          <a:p>
            <a:pPr lvl="1"/>
            <a:r>
              <a:rPr lang="en-US" altLang="ko-KR" dirty="0" smtClean="0"/>
              <a:t>e.g</a:t>
            </a:r>
            <a:r>
              <a:rPr lang="en-US" altLang="ko-KR" dirty="0"/>
              <a:t>., only street &lt; city, not others</a:t>
            </a:r>
          </a:p>
          <a:p>
            <a:r>
              <a:rPr lang="en-US" altLang="ko-KR" dirty="0"/>
              <a:t>Automatic generation of hierarchies (or attribute levels) by the analysis of the number of distinct values</a:t>
            </a:r>
          </a:p>
          <a:p>
            <a:pPr lvl="1"/>
            <a:r>
              <a:rPr lang="en-US" altLang="ko-KR" dirty="0" smtClean="0"/>
              <a:t>e.g</a:t>
            </a:r>
            <a:r>
              <a:rPr lang="en-US" altLang="ko-KR" dirty="0"/>
              <a:t>., for a set of attributes: {street, city, state, country}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585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1611" y="2204864"/>
            <a:ext cx="70087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/>
              <a:t>Thank You!</a:t>
            </a:r>
          </a:p>
          <a:p>
            <a:pPr algn="ctr"/>
            <a:r>
              <a:rPr lang="en-US" altLang="ko-KR" sz="4800" dirty="0" smtClean="0"/>
              <a:t>Any Questions?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50863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72446" y="1"/>
            <a:ext cx="10018713" cy="104660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Forms of Data Preprocessing</a:t>
            </a:r>
            <a:endParaRPr lang="ko-KR" altLang="en-US" dirty="0"/>
          </a:p>
        </p:txBody>
      </p:sp>
      <p:sp>
        <p:nvSpPr>
          <p:cNvPr id="4" name="순서도: 자기 디스크 3"/>
          <p:cNvSpPr/>
          <p:nvPr/>
        </p:nvSpPr>
        <p:spPr>
          <a:xfrm>
            <a:off x="5360058" y="1252029"/>
            <a:ext cx="1728192" cy="745141"/>
          </a:xfrm>
          <a:prstGeom prst="flowChartMagneticDisk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순서도: 자기 디스크 5"/>
          <p:cNvSpPr/>
          <p:nvPr/>
        </p:nvSpPr>
        <p:spPr>
          <a:xfrm>
            <a:off x="9584527" y="1232676"/>
            <a:ext cx="1728192" cy="772896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9012331" y="1088660"/>
            <a:ext cx="480053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9584527" y="891988"/>
            <a:ext cx="240027" cy="3046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0020184" y="843778"/>
            <a:ext cx="218175" cy="300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H="1">
            <a:off x="10557711" y="837983"/>
            <a:ext cx="178945" cy="3081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>
            <a:off x="10925084" y="903500"/>
            <a:ext cx="265745" cy="2799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H="1">
            <a:off x="11273664" y="1044330"/>
            <a:ext cx="316161" cy="2076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H="1">
            <a:off x="11437477" y="1396044"/>
            <a:ext cx="484281" cy="149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 flipV="1">
            <a:off x="11442500" y="1690553"/>
            <a:ext cx="508523" cy="921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 flipV="1">
            <a:off x="11414312" y="1916832"/>
            <a:ext cx="393872" cy="142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 flipV="1">
            <a:off x="11131195" y="2043932"/>
            <a:ext cx="315960" cy="1843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 flipV="1">
            <a:off x="10727979" y="2088845"/>
            <a:ext cx="303201" cy="2682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V="1">
            <a:off x="10207456" y="2088844"/>
            <a:ext cx="151135" cy="2581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V="1">
            <a:off x="9722984" y="2054828"/>
            <a:ext cx="164572" cy="2631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V="1">
            <a:off x="9242579" y="1921920"/>
            <a:ext cx="245616" cy="2509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V="1">
            <a:off x="8945666" y="1680753"/>
            <a:ext cx="509080" cy="1862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8945666" y="1446496"/>
            <a:ext cx="470085" cy="987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그림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537" y="940885"/>
            <a:ext cx="856489" cy="501046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557" y="888739"/>
            <a:ext cx="856489" cy="501046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981" y="910185"/>
            <a:ext cx="856489" cy="501046"/>
          </a:xfrm>
          <a:prstGeom prst="rect">
            <a:avLst/>
          </a:prstGeom>
        </p:spPr>
      </p:pic>
      <p:pic>
        <p:nvPicPr>
          <p:cNvPr id="2051" name="Picture 2" descr="http://publib.boulder.ibm.com/infocenter/ablxhelp/v8r4m0/topic/com.ibm.db2.abx.adm.doc/cub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231" y="3070596"/>
            <a:ext cx="1496965" cy="893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455" y="982153"/>
            <a:ext cx="856489" cy="501046"/>
          </a:xfrm>
          <a:prstGeom prst="rect">
            <a:avLst/>
          </a:prstGeom>
        </p:spPr>
      </p:pic>
      <p:sp>
        <p:nvSpPr>
          <p:cNvPr id="71" name="순서도: 자기 디스크 70"/>
          <p:cNvSpPr/>
          <p:nvPr/>
        </p:nvSpPr>
        <p:spPr>
          <a:xfrm>
            <a:off x="5360058" y="2210885"/>
            <a:ext cx="1728192" cy="772896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순서도: 자기 디스크 71"/>
          <p:cNvSpPr/>
          <p:nvPr/>
        </p:nvSpPr>
        <p:spPr>
          <a:xfrm>
            <a:off x="9640268" y="2977227"/>
            <a:ext cx="1728192" cy="772896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53" name="표 20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166336"/>
              </p:ext>
            </p:extLst>
          </p:nvPr>
        </p:nvGraphicFramePr>
        <p:xfrm>
          <a:off x="5533232" y="4050601"/>
          <a:ext cx="1541995" cy="141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83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839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83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0839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0839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141352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2055" name="직선 화살표 연결선 2054"/>
          <p:cNvCxnSpPr/>
          <p:nvPr/>
        </p:nvCxnSpPr>
        <p:spPr>
          <a:xfrm>
            <a:off x="7472293" y="1680753"/>
            <a:ext cx="1344149" cy="98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7472293" y="2597333"/>
            <a:ext cx="1473373" cy="5334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 flipV="1">
            <a:off x="7414239" y="3339585"/>
            <a:ext cx="1531427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 flipV="1">
            <a:off x="7472293" y="3516027"/>
            <a:ext cx="1473373" cy="5658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146500"/>
              </p:ext>
            </p:extLst>
          </p:nvPr>
        </p:nvGraphicFramePr>
        <p:xfrm>
          <a:off x="5283642" y="4702245"/>
          <a:ext cx="2221656" cy="9894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77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770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77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70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7770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7770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7770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77707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141352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1352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41352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41352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41352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41352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41352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85" name="표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065286"/>
              </p:ext>
            </p:extLst>
          </p:nvPr>
        </p:nvGraphicFramePr>
        <p:xfrm>
          <a:off x="9751140" y="4702245"/>
          <a:ext cx="1541995" cy="706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963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71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83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0839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0839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141352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1352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41352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41352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41352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061" name="TextBox 2060"/>
          <p:cNvSpPr txBox="1"/>
          <p:nvPr/>
        </p:nvSpPr>
        <p:spPr>
          <a:xfrm>
            <a:off x="4590115" y="4671428"/>
            <a:ext cx="7297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 smtClean="0"/>
              <a:t>T1</a:t>
            </a:r>
          </a:p>
          <a:p>
            <a:pPr algn="r"/>
            <a:r>
              <a:rPr lang="en-US" altLang="ko-KR" sz="900" dirty="0" smtClean="0"/>
              <a:t>T2</a:t>
            </a:r>
          </a:p>
          <a:p>
            <a:pPr algn="r"/>
            <a:r>
              <a:rPr lang="en-US" altLang="ko-KR" sz="900" dirty="0" smtClean="0"/>
              <a:t>T3</a:t>
            </a:r>
          </a:p>
          <a:p>
            <a:pPr algn="r"/>
            <a:r>
              <a:rPr lang="en-US" altLang="ko-KR" sz="900" dirty="0" smtClean="0"/>
              <a:t>T4</a:t>
            </a:r>
          </a:p>
          <a:p>
            <a:pPr algn="r"/>
            <a:r>
              <a:rPr lang="en-US" altLang="ko-KR" sz="900" dirty="0" smtClean="0"/>
              <a:t>T5</a:t>
            </a:r>
          </a:p>
          <a:p>
            <a:pPr algn="r"/>
            <a:r>
              <a:rPr lang="en-US" altLang="ko-KR" sz="900" dirty="0" smtClean="0"/>
              <a:t>…</a:t>
            </a:r>
          </a:p>
          <a:p>
            <a:pPr algn="r"/>
            <a:r>
              <a:rPr lang="en-US" altLang="ko-KR" sz="900" dirty="0" smtClean="0"/>
              <a:t>T2000</a:t>
            </a:r>
            <a:endParaRPr lang="ko-KR" altLang="en-US" sz="900" dirty="0"/>
          </a:p>
        </p:txBody>
      </p:sp>
      <p:sp>
        <p:nvSpPr>
          <p:cNvPr id="87" name="TextBox 86"/>
          <p:cNvSpPr txBox="1"/>
          <p:nvPr/>
        </p:nvSpPr>
        <p:spPr>
          <a:xfrm>
            <a:off x="9075564" y="4651576"/>
            <a:ext cx="72970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 smtClean="0"/>
              <a:t>T1</a:t>
            </a:r>
          </a:p>
          <a:p>
            <a:pPr algn="r"/>
            <a:r>
              <a:rPr lang="en-US" altLang="ko-KR" sz="900" dirty="0" smtClean="0"/>
              <a:t>T4</a:t>
            </a:r>
          </a:p>
          <a:p>
            <a:pPr algn="r"/>
            <a:r>
              <a:rPr lang="en-US" altLang="ko-KR" sz="900" dirty="0" smtClean="0"/>
              <a:t>T8</a:t>
            </a:r>
          </a:p>
          <a:p>
            <a:pPr algn="r"/>
            <a:r>
              <a:rPr lang="en-US" altLang="ko-KR" sz="900" dirty="0" smtClean="0"/>
              <a:t>…</a:t>
            </a:r>
          </a:p>
          <a:p>
            <a:pPr algn="r"/>
            <a:r>
              <a:rPr lang="en-US" altLang="ko-KR" sz="900" dirty="0" smtClean="0"/>
              <a:t>T1456</a:t>
            </a:r>
            <a:endParaRPr lang="ko-KR" altLang="en-US" sz="900" dirty="0"/>
          </a:p>
        </p:txBody>
      </p:sp>
      <p:sp>
        <p:nvSpPr>
          <p:cNvPr id="2062" name="TextBox 2061"/>
          <p:cNvSpPr txBox="1"/>
          <p:nvPr/>
        </p:nvSpPr>
        <p:spPr>
          <a:xfrm>
            <a:off x="1835434" y="1389785"/>
            <a:ext cx="216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tx2"/>
                </a:solidFill>
              </a:rPr>
              <a:t>Data cleaning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835435" y="3213048"/>
            <a:ext cx="2478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tx2"/>
                </a:solidFill>
              </a:rPr>
              <a:t>Data integration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835435" y="4851645"/>
            <a:ext cx="2478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tx2"/>
                </a:solidFill>
              </a:rPr>
              <a:t>Data reduction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2063" name="TextBox 2062"/>
          <p:cNvSpPr txBox="1"/>
          <p:nvPr/>
        </p:nvSpPr>
        <p:spPr>
          <a:xfrm>
            <a:off x="4572914" y="4729026"/>
            <a:ext cx="369332" cy="9466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200" dirty="0" smtClean="0"/>
              <a:t>Transactions</a:t>
            </a:r>
            <a:endParaRPr lang="ko-KR" altLang="en-US" sz="1200" dirty="0"/>
          </a:p>
        </p:txBody>
      </p:sp>
      <p:sp>
        <p:nvSpPr>
          <p:cNvPr id="92" name="TextBox 91"/>
          <p:cNvSpPr txBox="1"/>
          <p:nvPr/>
        </p:nvSpPr>
        <p:spPr>
          <a:xfrm>
            <a:off x="9040982" y="4577293"/>
            <a:ext cx="369332" cy="9466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200" dirty="0" smtClean="0"/>
              <a:t>Transactions</a:t>
            </a:r>
            <a:endParaRPr lang="ko-KR" altLang="en-US" sz="1200" dirty="0"/>
          </a:p>
        </p:txBody>
      </p:sp>
      <p:sp>
        <p:nvSpPr>
          <p:cNvPr id="2064" name="TextBox 2063"/>
          <p:cNvSpPr txBox="1"/>
          <p:nvPr/>
        </p:nvSpPr>
        <p:spPr>
          <a:xfrm>
            <a:off x="5198150" y="4471636"/>
            <a:ext cx="28849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A1     A2   A3   A4    A5   A6   …  A126</a:t>
            </a:r>
            <a:endParaRPr lang="ko-KR" altLang="en-US" sz="900" dirty="0"/>
          </a:p>
        </p:txBody>
      </p:sp>
      <p:sp>
        <p:nvSpPr>
          <p:cNvPr id="94" name="TextBox 93"/>
          <p:cNvSpPr txBox="1"/>
          <p:nvPr/>
        </p:nvSpPr>
        <p:spPr>
          <a:xfrm>
            <a:off x="9724187" y="4471636"/>
            <a:ext cx="17229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A1     A4   A7    …  A115</a:t>
            </a:r>
            <a:endParaRPr lang="ko-KR" altLang="en-US" sz="900" dirty="0"/>
          </a:p>
        </p:txBody>
      </p:sp>
      <p:sp>
        <p:nvSpPr>
          <p:cNvPr id="95" name="TextBox 94"/>
          <p:cNvSpPr txBox="1"/>
          <p:nvPr/>
        </p:nvSpPr>
        <p:spPr>
          <a:xfrm rot="16200000">
            <a:off x="10512262" y="3815858"/>
            <a:ext cx="369332" cy="12621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200" dirty="0" smtClean="0"/>
              <a:t>Attributes</a:t>
            </a:r>
            <a:endParaRPr lang="ko-KR" altLang="en-US" sz="1200" dirty="0"/>
          </a:p>
        </p:txBody>
      </p:sp>
      <p:sp>
        <p:nvSpPr>
          <p:cNvPr id="96" name="TextBox 95"/>
          <p:cNvSpPr txBox="1"/>
          <p:nvPr/>
        </p:nvSpPr>
        <p:spPr>
          <a:xfrm rot="16200000">
            <a:off x="6371656" y="3815858"/>
            <a:ext cx="369332" cy="12621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200" dirty="0" smtClean="0"/>
              <a:t>Attributes</a:t>
            </a:r>
            <a:endParaRPr lang="ko-KR" altLang="en-US" sz="1200" dirty="0"/>
          </a:p>
        </p:txBody>
      </p:sp>
      <p:cxnSp>
        <p:nvCxnSpPr>
          <p:cNvPr id="97" name="직선 화살표 연결선 96"/>
          <p:cNvCxnSpPr>
            <a:endCxn id="92" idx="1"/>
          </p:cNvCxnSpPr>
          <p:nvPr/>
        </p:nvCxnSpPr>
        <p:spPr>
          <a:xfrm>
            <a:off x="7726554" y="5050608"/>
            <a:ext cx="131442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802383" y="5778119"/>
            <a:ext cx="2916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tx2"/>
                </a:solidFill>
              </a:rPr>
              <a:t>Data transformation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2073" name="TextBox 2072"/>
          <p:cNvSpPr txBox="1"/>
          <p:nvPr/>
        </p:nvSpPr>
        <p:spPr>
          <a:xfrm>
            <a:off x="5209713" y="5779287"/>
            <a:ext cx="685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-2, 32, 100, 59, 48                                                -0.02, 0.32, 1.00, 0.59, 0.48</a:t>
            </a:r>
            <a:endParaRPr lang="ko-KR" altLang="en-US" dirty="0"/>
          </a:p>
        </p:txBody>
      </p:sp>
      <p:cxnSp>
        <p:nvCxnSpPr>
          <p:cNvPr id="108" name="직선 화살표 연결선 107"/>
          <p:cNvCxnSpPr/>
          <p:nvPr/>
        </p:nvCxnSpPr>
        <p:spPr>
          <a:xfrm>
            <a:off x="7755909" y="5985987"/>
            <a:ext cx="119131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44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72446" y="0"/>
            <a:ext cx="10018713" cy="1752599"/>
          </a:xfrm>
        </p:spPr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10" y="1399143"/>
            <a:ext cx="10018713" cy="439205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Overview</a:t>
            </a:r>
          </a:p>
          <a:p>
            <a:pPr lvl="2"/>
            <a:endParaRPr lang="en-US" altLang="ko-KR" dirty="0" smtClean="0"/>
          </a:p>
          <a:p>
            <a:r>
              <a:rPr lang="en-US" altLang="ko-KR" dirty="0" smtClean="0"/>
              <a:t>Data Cleaning</a:t>
            </a:r>
          </a:p>
          <a:p>
            <a:pPr lvl="2"/>
            <a:endParaRPr lang="en-US" altLang="ko-KR" dirty="0"/>
          </a:p>
          <a:p>
            <a:r>
              <a:rPr lang="en-US" altLang="ko-KR" dirty="0" smtClean="0"/>
              <a:t>Data Integration</a:t>
            </a:r>
          </a:p>
          <a:p>
            <a:pPr lvl="2"/>
            <a:endParaRPr lang="en-US" altLang="ko-KR" dirty="0"/>
          </a:p>
          <a:p>
            <a:r>
              <a:rPr lang="en-US" altLang="ko-KR" dirty="0" smtClean="0"/>
              <a:t>Data Reduction</a:t>
            </a:r>
          </a:p>
          <a:p>
            <a:pPr lvl="2"/>
            <a:endParaRPr lang="en-US" altLang="ko-KR" dirty="0"/>
          </a:p>
          <a:p>
            <a:r>
              <a:rPr lang="en-US" altLang="ko-KR" dirty="0" smtClean="0"/>
              <a:t>Data Transformation </a:t>
            </a:r>
            <a:r>
              <a:rPr lang="en-US" altLang="ko-KR" dirty="0"/>
              <a:t>and </a:t>
            </a:r>
            <a:r>
              <a:rPr lang="en-US" altLang="ko-KR" dirty="0" smtClean="0"/>
              <a:t>Discretization</a:t>
            </a:r>
            <a:endParaRPr lang="ko-KR" altLang="en-US" dirty="0"/>
          </a:p>
        </p:txBody>
      </p:sp>
      <p:sp>
        <p:nvSpPr>
          <p:cNvPr id="4" name="왼쪽 화살표 3"/>
          <p:cNvSpPr/>
          <p:nvPr/>
        </p:nvSpPr>
        <p:spPr>
          <a:xfrm>
            <a:off x="4369355" y="2486193"/>
            <a:ext cx="1536171" cy="360040"/>
          </a:xfrm>
          <a:prstGeom prst="leftArrow">
            <a:avLst>
              <a:gd name="adj1" fmla="val 50000"/>
              <a:gd name="adj2" fmla="val 607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29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61429" y="0"/>
            <a:ext cx="10018713" cy="1333041"/>
          </a:xfrm>
        </p:spPr>
        <p:txBody>
          <a:bodyPr/>
          <a:lstStyle/>
          <a:p>
            <a:r>
              <a:rPr lang="en-US" altLang="ko-KR" dirty="0" smtClean="0"/>
              <a:t>Data Cleaning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49710" y="1399142"/>
            <a:ext cx="10634949" cy="5458858"/>
          </a:xfrm>
        </p:spPr>
        <p:txBody>
          <a:bodyPr>
            <a:normAutofit/>
          </a:bodyPr>
          <a:lstStyle/>
          <a:p>
            <a:r>
              <a:rPr lang="en-US" altLang="ko-KR" dirty="0"/>
              <a:t>Data in the </a:t>
            </a:r>
            <a:r>
              <a:rPr lang="en-US" altLang="ko-KR" dirty="0" smtClean="0"/>
              <a:t>real world is </a:t>
            </a:r>
            <a:r>
              <a:rPr lang="en-US" altLang="ko-KR" b="1" dirty="0" smtClean="0"/>
              <a:t>dirty</a:t>
            </a:r>
          </a:p>
          <a:p>
            <a:pPr lvl="1"/>
            <a:r>
              <a:rPr lang="en-US" altLang="ko-KR" dirty="0" smtClean="0"/>
              <a:t>Incomplete</a:t>
            </a:r>
            <a:r>
              <a:rPr lang="en-US" altLang="ko-KR" dirty="0"/>
              <a:t>: lacking attribute values, lacking certain attributes of interest, or containing only aggregate data</a:t>
            </a:r>
          </a:p>
          <a:p>
            <a:pPr lvl="2"/>
            <a:r>
              <a:rPr lang="en-US" altLang="ko-KR" dirty="0"/>
              <a:t>e.g., Occupation=“ ” (missing data)</a:t>
            </a:r>
          </a:p>
          <a:p>
            <a:pPr lvl="1"/>
            <a:r>
              <a:rPr lang="en-US" altLang="ko-KR" dirty="0" smtClean="0"/>
              <a:t>Noisy</a:t>
            </a:r>
            <a:r>
              <a:rPr lang="en-US" altLang="ko-KR" dirty="0"/>
              <a:t>: containing noise, errors, or outliers</a:t>
            </a:r>
          </a:p>
          <a:p>
            <a:pPr lvl="2"/>
            <a:r>
              <a:rPr lang="en-US" altLang="ko-KR" dirty="0"/>
              <a:t>e.g., Salary=“−10” (an error)</a:t>
            </a:r>
          </a:p>
          <a:p>
            <a:pPr lvl="1"/>
            <a:r>
              <a:rPr lang="en-US" altLang="ko-KR" dirty="0" smtClean="0"/>
              <a:t>Inconsistent</a:t>
            </a:r>
            <a:r>
              <a:rPr lang="en-US" altLang="ko-KR" dirty="0"/>
              <a:t>: containing discrepancies in codes or </a:t>
            </a:r>
            <a:r>
              <a:rPr lang="en-US" altLang="ko-KR" dirty="0" smtClean="0"/>
              <a:t>names</a:t>
            </a:r>
          </a:p>
          <a:p>
            <a:pPr lvl="2"/>
            <a:r>
              <a:rPr lang="en-US" altLang="ko-KR" dirty="0" smtClean="0"/>
              <a:t>Age</a:t>
            </a:r>
            <a:r>
              <a:rPr lang="en-US" altLang="ko-KR" dirty="0"/>
              <a:t>=“42”, Birthday=“03/07/2010”</a:t>
            </a:r>
          </a:p>
          <a:p>
            <a:pPr lvl="2"/>
            <a:r>
              <a:rPr lang="en-US" altLang="ko-KR" dirty="0"/>
              <a:t>Was rating “1, 2, 3”, now rating “A, B, C”</a:t>
            </a:r>
          </a:p>
          <a:p>
            <a:pPr lvl="2"/>
            <a:r>
              <a:rPr lang="en-US" altLang="ko-KR" dirty="0" smtClean="0"/>
              <a:t>Discrepancy </a:t>
            </a:r>
            <a:r>
              <a:rPr lang="en-US" altLang="ko-KR" dirty="0"/>
              <a:t>between duplicate records</a:t>
            </a:r>
          </a:p>
          <a:p>
            <a:pPr lvl="1"/>
            <a:r>
              <a:rPr lang="en-US" altLang="ko-KR" dirty="0"/>
              <a:t>Intentional (e.g., disguised missing data)</a:t>
            </a:r>
          </a:p>
          <a:p>
            <a:pPr lvl="2"/>
            <a:r>
              <a:rPr lang="en-US" altLang="ko-KR" dirty="0" smtClean="0"/>
              <a:t>Born in Alabama? </a:t>
            </a:r>
            <a:r>
              <a:rPr lang="en-US" altLang="ko-KR" dirty="0" smtClean="0">
                <a:latin typeface="바탕" panose="02030600000101010101" pitchFamily="18" charset="-127"/>
                <a:ea typeface="바탕" panose="02030600000101010101" pitchFamily="18" charset="-127"/>
              </a:rPr>
              <a:t>← </a:t>
            </a:r>
            <a:r>
              <a:rPr lang="en-US" altLang="ko-KR" dirty="0" smtClean="0"/>
              <a:t>The first state in the list of U.S. </a:t>
            </a:r>
          </a:p>
          <a:p>
            <a:pPr lvl="2"/>
            <a:r>
              <a:rPr lang="en-US" altLang="ko-KR" dirty="0" smtClean="0"/>
              <a:t>Born on January 1?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 ← </a:t>
            </a:r>
            <a:r>
              <a:rPr lang="en-US" altLang="ko-KR" dirty="0" smtClean="0"/>
              <a:t>The first value in the pop-up lists of month and day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655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72446" y="0"/>
            <a:ext cx="10018713" cy="1752599"/>
          </a:xfrm>
        </p:spPr>
        <p:txBody>
          <a:bodyPr/>
          <a:lstStyle/>
          <a:p>
            <a:r>
              <a:rPr lang="en-US" altLang="ko-KR" dirty="0" smtClean="0"/>
              <a:t>Missing Data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10" y="1531345"/>
            <a:ext cx="10018713" cy="4259855"/>
          </a:xfrm>
        </p:spPr>
        <p:txBody>
          <a:bodyPr>
            <a:normAutofit/>
          </a:bodyPr>
          <a:lstStyle/>
          <a:p>
            <a:r>
              <a:rPr lang="en-US" altLang="ko-KR" dirty="0"/>
              <a:t>Data is not always available</a:t>
            </a:r>
          </a:p>
          <a:p>
            <a:pPr lvl="1"/>
            <a:r>
              <a:rPr lang="en-US" altLang="ko-KR" dirty="0" smtClean="0"/>
              <a:t>i.e., </a:t>
            </a:r>
            <a:r>
              <a:rPr lang="en-US" altLang="ko-KR" dirty="0"/>
              <a:t>many tuples have no recorded value for several </a:t>
            </a:r>
            <a:r>
              <a:rPr lang="en-US" altLang="ko-KR" dirty="0" smtClean="0"/>
              <a:t>attributes</a:t>
            </a:r>
            <a:endParaRPr lang="en-US" altLang="ko-KR" dirty="0"/>
          </a:p>
          <a:p>
            <a:r>
              <a:rPr lang="en-US" altLang="ko-KR" dirty="0"/>
              <a:t>Missing data </a:t>
            </a:r>
            <a:r>
              <a:rPr lang="en-US" altLang="ko-KR" dirty="0" smtClean="0"/>
              <a:t>can occur because</a:t>
            </a:r>
            <a:endParaRPr lang="en-US" altLang="ko-KR" dirty="0"/>
          </a:p>
          <a:p>
            <a:pPr lvl="1"/>
            <a:r>
              <a:rPr lang="en-US" altLang="ko-KR" dirty="0" smtClean="0"/>
              <a:t>The equipment (e.g., sensor) malfunctioned</a:t>
            </a:r>
            <a:endParaRPr lang="en-US" altLang="ko-KR" dirty="0"/>
          </a:p>
          <a:p>
            <a:pPr lvl="1"/>
            <a:r>
              <a:rPr lang="en-US" altLang="ko-KR" dirty="0"/>
              <a:t>Information is not </a:t>
            </a:r>
            <a:r>
              <a:rPr lang="en-US" altLang="ko-KR" dirty="0" smtClean="0"/>
              <a:t>collected, e.g</a:t>
            </a:r>
            <a:r>
              <a:rPr lang="en-US" altLang="ko-KR" dirty="0"/>
              <a:t>., </a:t>
            </a:r>
            <a:r>
              <a:rPr lang="en-US" altLang="ko-KR" dirty="0" smtClean="0"/>
              <a:t>girls </a:t>
            </a:r>
            <a:r>
              <a:rPr lang="en-US" altLang="ko-KR" dirty="0"/>
              <a:t>decline to give their age and </a:t>
            </a:r>
            <a:r>
              <a:rPr lang="en-US" altLang="ko-KR" dirty="0" smtClean="0"/>
              <a:t>weight</a:t>
            </a:r>
            <a:endParaRPr lang="en-US" altLang="ko-KR" dirty="0"/>
          </a:p>
          <a:p>
            <a:pPr lvl="1"/>
            <a:r>
              <a:rPr lang="en-US" altLang="ko-KR" dirty="0"/>
              <a:t>Attributes may not be applicable to all </a:t>
            </a:r>
            <a:r>
              <a:rPr lang="en-US" altLang="ko-KR" dirty="0" smtClean="0"/>
              <a:t>cases, e.g.,  </a:t>
            </a:r>
            <a:r>
              <a:rPr lang="en-US" altLang="ko-KR" dirty="0"/>
              <a:t>annual income is not applicable to </a:t>
            </a:r>
            <a:r>
              <a:rPr lang="en-US" altLang="ko-KR" dirty="0" smtClean="0"/>
              <a:t>children</a:t>
            </a:r>
            <a:endParaRPr lang="en-US" altLang="ko-KR" dirty="0"/>
          </a:p>
          <a:p>
            <a:pPr lvl="1"/>
            <a:r>
              <a:rPr lang="en-US" altLang="ko-KR" dirty="0" smtClean="0"/>
              <a:t>…</a:t>
            </a:r>
            <a:endParaRPr lang="en-US" altLang="ko-KR" dirty="0"/>
          </a:p>
          <a:p>
            <a:r>
              <a:rPr lang="en-US" altLang="ko-KR" dirty="0"/>
              <a:t>Missing data may need to be inferred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987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-templat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parallax-template</Template>
  <TotalTime>88</TotalTime>
  <Words>3316</Words>
  <Application>Microsoft Office PowerPoint</Application>
  <PresentationFormat>Custom</PresentationFormat>
  <Paragraphs>515</Paragraphs>
  <Slides>57</Slides>
  <Notes>4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9" baseType="lpstr">
      <vt:lpstr>parallax-template</vt:lpstr>
      <vt:lpstr>Equation</vt:lpstr>
      <vt:lpstr>Data Preprocessing</vt:lpstr>
      <vt:lpstr>At the Beginning</vt:lpstr>
      <vt:lpstr>PowerPoint Presentation</vt:lpstr>
      <vt:lpstr>Contents</vt:lpstr>
      <vt:lpstr>Data Quality: Why Preprocess the Data?</vt:lpstr>
      <vt:lpstr>Forms of Data Preprocessing</vt:lpstr>
      <vt:lpstr>Contents</vt:lpstr>
      <vt:lpstr>Data Cleaning</vt:lpstr>
      <vt:lpstr>Missing Data</vt:lpstr>
      <vt:lpstr>How to Handle Missing Data?</vt:lpstr>
      <vt:lpstr>Noisy Data</vt:lpstr>
      <vt:lpstr>How to Handle Noisy Data?</vt:lpstr>
      <vt:lpstr>An Example of Binning</vt:lpstr>
      <vt:lpstr>An Example of Handling Noisy Data: Map Matching</vt:lpstr>
      <vt:lpstr>Contents</vt:lpstr>
      <vt:lpstr>Data Integration (1/2)</vt:lpstr>
      <vt:lpstr>Data Integration (2/2)</vt:lpstr>
      <vt:lpstr>Handling Redundancy in Data Integration</vt:lpstr>
      <vt:lpstr>Pearson Product-Moment Coefficient (1/2)</vt:lpstr>
      <vt:lpstr>Pearson Product-Moment Coefficient (2/2)</vt:lpstr>
      <vt:lpstr>Contents</vt:lpstr>
      <vt:lpstr>Data Reduction</vt:lpstr>
      <vt:lpstr>Strategies</vt:lpstr>
      <vt:lpstr>Motivation for Dimensionality Reduction</vt:lpstr>
      <vt:lpstr>Curse of Dimensionality</vt:lpstr>
      <vt:lpstr>Data Reduction 1: Dimensionality Reduction</vt:lpstr>
      <vt:lpstr>Principal Component Analysis (PCA) (1/3)</vt:lpstr>
      <vt:lpstr>Principal Component Analysis (PCA) (2/3)</vt:lpstr>
      <vt:lpstr>Principal Component Analysis (PCA) (3/3)</vt:lpstr>
      <vt:lpstr>Attribute Subset Selection (Feature Selection)</vt:lpstr>
      <vt:lpstr>Heuristics in Attribute Subset Selection (1/2)</vt:lpstr>
      <vt:lpstr>Heuristics in Attribute Subset Selection (2/2)</vt:lpstr>
      <vt:lpstr>Discrete Wavelet Transform (DWT)</vt:lpstr>
      <vt:lpstr>Haar Wavelet (1/2)</vt:lpstr>
      <vt:lpstr>Haar Wavelet (2/2)</vt:lpstr>
      <vt:lpstr>Wavelet Compression</vt:lpstr>
      <vt:lpstr>Image Compression Using the DWT</vt:lpstr>
      <vt:lpstr>Data Reduction 2:  Numerosity Reduction</vt:lpstr>
      <vt:lpstr>Regression Analysis</vt:lpstr>
      <vt:lpstr>Linear Regression</vt:lpstr>
      <vt:lpstr>Sampling</vt:lpstr>
      <vt:lpstr>Types of Sampling</vt:lpstr>
      <vt:lpstr>Stratified Sampling </vt:lpstr>
      <vt:lpstr>Sampling Size</vt:lpstr>
      <vt:lpstr>Data Cube Aggregation</vt:lpstr>
      <vt:lpstr>Data Reduction 3: Data Compression</vt:lpstr>
      <vt:lpstr>Run-Length Encoding</vt:lpstr>
      <vt:lpstr>Dictionary Encoding</vt:lpstr>
      <vt:lpstr>Contents</vt:lpstr>
      <vt:lpstr>Data Transformation</vt:lpstr>
      <vt:lpstr>Normalization</vt:lpstr>
      <vt:lpstr>Data Discretization</vt:lpstr>
      <vt:lpstr>Discretization Using Class Labels</vt:lpstr>
      <vt:lpstr>Discretization Without Using Class Labels</vt:lpstr>
      <vt:lpstr>Concept Hierarchy Generation</vt:lpstr>
      <vt:lpstr>Concept Hierarchy Generation  for Nominal Data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Muzammal</dc:creator>
  <cp:lastModifiedBy>imran jamal</cp:lastModifiedBy>
  <cp:revision>16</cp:revision>
  <dcterms:created xsi:type="dcterms:W3CDTF">2016-08-23T10:37:34Z</dcterms:created>
  <dcterms:modified xsi:type="dcterms:W3CDTF">2017-04-03T18:27:18Z</dcterms:modified>
</cp:coreProperties>
</file>