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8"/>
  </p:notesMasterIdLst>
  <p:sldIdLst>
    <p:sldId id="326" r:id="rId2"/>
    <p:sldId id="327" r:id="rId3"/>
    <p:sldId id="398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99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  <p:sldId id="409" r:id="rId62"/>
    <p:sldId id="410" r:id="rId63"/>
    <p:sldId id="411" r:id="rId64"/>
    <p:sldId id="412" r:id="rId65"/>
    <p:sldId id="376" r:id="rId66"/>
    <p:sldId id="377" r:id="rId67"/>
    <p:sldId id="378" r:id="rId68"/>
    <p:sldId id="379" r:id="rId69"/>
    <p:sldId id="380" r:id="rId70"/>
    <p:sldId id="381" r:id="rId71"/>
    <p:sldId id="382" r:id="rId72"/>
    <p:sldId id="383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397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-72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3F271-CE4C-4417-BC50-17764D1A5A30}" type="datetimeFigureOut">
              <a:rPr lang="en-US" smtClean="0"/>
              <a:pPr/>
              <a:t>10/17/2016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7C09B-05FD-49E6-866F-8F0DEFBE4C5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3AC40-2A54-469B-A5C6-1EBFB86AB7B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Lift</a:t>
            </a:r>
            <a:r>
              <a:rPr lang="en-US" altLang="ko-KR" baseline="0" dirty="0" smtClean="0"/>
              <a:t> = Interest</a:t>
            </a:r>
          </a:p>
          <a:p>
            <a:r>
              <a:rPr lang="en-US" altLang="ko-KR" baseline="0" dirty="0" smtClean="0"/>
              <a:t>Confidence = </a:t>
            </a:r>
            <a:r>
              <a:rPr lang="en-US" altLang="ko-KR" baseline="0" dirty="0" err="1" smtClean="0"/>
              <a:t>MaxConf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89266-8092-4467-91D3-61FD85FF0383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5610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 null-transaction is a transaction that does not contain any of the </a:t>
            </a:r>
            <a:r>
              <a:rPr lang="en-US" altLang="ko-KR" baseline="0" dirty="0" err="1" smtClean="0"/>
              <a:t>itemsets</a:t>
            </a:r>
            <a:r>
              <a:rPr lang="en-US" altLang="ko-KR" baseline="0" dirty="0" smtClean="0"/>
              <a:t> being examined.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89266-8092-4467-91D3-61FD85FF0383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1868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D1,</a:t>
            </a:r>
            <a:r>
              <a:rPr lang="en-US" altLang="ko-KR" baseline="0" dirty="0" smtClean="0"/>
              <a:t> D2: positively correlated</a:t>
            </a:r>
          </a:p>
          <a:p>
            <a:r>
              <a:rPr lang="en-US" altLang="ko-KR" baseline="0" dirty="0" smtClean="0"/>
              <a:t>D3: negatively correlated</a:t>
            </a:r>
          </a:p>
          <a:p>
            <a:r>
              <a:rPr lang="en-US" altLang="ko-KR" baseline="0" dirty="0" smtClean="0"/>
              <a:t>D4: neutral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Kulc</a:t>
            </a:r>
            <a:endParaRPr lang="en-US" altLang="ko-KR" baseline="0" dirty="0" smtClean="0"/>
          </a:p>
          <a:p>
            <a:r>
              <a:rPr lang="en-US" altLang="ko-KR" baseline="0" dirty="0" smtClean="0"/>
              <a:t>D4: 500 * (1/2000+1/2000)=500*(2/2000)=0.5</a:t>
            </a:r>
          </a:p>
          <a:p>
            <a:r>
              <a:rPr lang="en-US" altLang="ko-KR" baseline="0" dirty="0" smtClean="0"/>
              <a:t>D5: 500 * (1/1100+1/11000)=500*(11/11000)=0.5</a:t>
            </a:r>
          </a:p>
          <a:p>
            <a:r>
              <a:rPr lang="en-US" altLang="ko-KR" baseline="0" dirty="0" smtClean="0"/>
              <a:t>D6: 500 * (1/1010+1/101000)=500*(101/101000)=0.5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89266-8092-4467-91D3-61FD85FF0383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556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Kulc</a:t>
            </a:r>
            <a:r>
              <a:rPr lang="en-US" altLang="ko-KR" dirty="0" smtClean="0"/>
              <a:t> tends to give more credits to</a:t>
            </a:r>
          </a:p>
          <a:p>
            <a:r>
              <a:rPr lang="en-US" altLang="ko-KR" dirty="0" smtClean="0"/>
              <a:t>skewed patterns (e.g., advisor-advisee relationships), Coherence prefers balanced</a:t>
            </a:r>
          </a:p>
          <a:p>
            <a:r>
              <a:rPr lang="en-US" altLang="ko-KR" dirty="0" smtClean="0"/>
              <a:t>patterns (e.g., two comparable collaborators), and Cosine lies in-between.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89266-8092-4467-91D3-61FD85FF0383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8877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Microsoft_Office_Word_97_-_2003_Document3.doc"/><Relationship Id="rId4" Type="http://schemas.openxmlformats.org/officeDocument/2006/relationships/oleObject" Target="../embeddings/Microsoft_Office_Word_97_-_2003_Document2.doc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8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9.png"/><Relationship Id="rId4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09907" y="178010"/>
            <a:ext cx="8574622" cy="2616199"/>
          </a:xfrm>
        </p:spPr>
        <p:txBody>
          <a:bodyPr/>
          <a:lstStyle/>
          <a:p>
            <a:r>
              <a:rPr lang="en-US" altLang="ko-KR" dirty="0" smtClean="0"/>
              <a:t>Association Analysis (Basic)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1151" y="3358622"/>
            <a:ext cx="8601388" cy="987347"/>
          </a:xfrm>
        </p:spPr>
        <p:txBody>
          <a:bodyPr/>
          <a:lstStyle/>
          <a:p>
            <a:r>
              <a:rPr lang="en-US" altLang="ko-KR" dirty="0" smtClean="0"/>
              <a:t>Data Mining* (CSC521)</a:t>
            </a:r>
          </a:p>
          <a:p>
            <a:r>
              <a:rPr lang="en-US" altLang="ko-KR" dirty="0" smtClean="0"/>
              <a:t>Dr M </a:t>
            </a:r>
            <a:r>
              <a:rPr lang="en-US" altLang="ko-KR" dirty="0" err="1" smtClean="0"/>
              <a:t>Muzammal</a:t>
            </a: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448486" y="6287814"/>
            <a:ext cx="8582552" cy="570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*The instructor thanks Dr Jae-Gil Lee for sharing the lecture slides.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21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Mining Association Rules (1/2)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16722" y="1549710"/>
            <a:ext cx="4512009" cy="24384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chemeClr val="tx2"/>
                </a:solidFill>
                <a:ea typeface="굴림" charset="-127"/>
                <a:sym typeface="Symbol" pitchFamily="18" charset="2"/>
              </a:rPr>
              <a:t>Example of Rules:</a:t>
            </a:r>
            <a:r>
              <a:rPr lang="en-US" altLang="ko-KR" sz="2400" b="0" dirty="0">
                <a:solidFill>
                  <a:srgbClr val="CC3300"/>
                </a:solidFill>
                <a:ea typeface="굴림" charset="-127"/>
                <a:sym typeface="Symbol" pitchFamily="18" charset="2"/>
              </a:rPr>
              <a:t/>
            </a:r>
            <a:br>
              <a:rPr lang="en-US" altLang="ko-KR" sz="2400" b="0" dirty="0">
                <a:solidFill>
                  <a:srgbClr val="CC3300"/>
                </a:solidFill>
                <a:ea typeface="굴림" charset="-127"/>
                <a:sym typeface="Symbol" pitchFamily="18" charset="2"/>
              </a:rPr>
            </a:br>
            <a:endParaRPr lang="en-US" altLang="ko-KR" sz="1000" b="0" dirty="0">
              <a:solidFill>
                <a:srgbClr val="CC3300"/>
              </a:solidFill>
              <a:ea typeface="굴림" charset="-127"/>
              <a:sym typeface="Symbol" pitchFamily="18" charset="2"/>
            </a:endParaRPr>
          </a:p>
          <a:p>
            <a:r>
              <a:rPr lang="en-US" altLang="ko-KR" sz="2000" b="0" dirty="0">
                <a:ea typeface="굴림" charset="-127"/>
              </a:rPr>
              <a:t>{</a:t>
            </a:r>
            <a:r>
              <a:rPr lang="en-US" altLang="ko-KR" sz="2000" b="0" dirty="0" err="1">
                <a:ea typeface="굴림" charset="-127"/>
              </a:rPr>
              <a:t>Milk,Diaper</a:t>
            </a:r>
            <a:r>
              <a:rPr lang="en-US" altLang="ko-KR" sz="2000" b="0" dirty="0">
                <a:ea typeface="굴림" charset="-127"/>
              </a:rPr>
              <a:t>} </a:t>
            </a:r>
            <a:r>
              <a:rPr lang="en-US" altLang="ko-KR" sz="2000" b="0" dirty="0">
                <a:ea typeface="굴림" charset="-127"/>
                <a:sym typeface="Symbol" pitchFamily="18" charset="2"/>
              </a:rPr>
              <a:t> {Beer} (s=0.4, c=0.67)</a:t>
            </a:r>
            <a:br>
              <a:rPr lang="en-US" altLang="ko-KR" sz="2000" b="0" dirty="0">
                <a:ea typeface="굴림" charset="-127"/>
                <a:sym typeface="Symbol" pitchFamily="18" charset="2"/>
              </a:rPr>
            </a:br>
            <a:r>
              <a:rPr lang="en-US" altLang="ko-KR" sz="2000" b="0" dirty="0">
                <a:ea typeface="굴림" charset="-127"/>
              </a:rPr>
              <a:t>{</a:t>
            </a:r>
            <a:r>
              <a:rPr lang="en-US" altLang="ko-KR" sz="2000" b="0" dirty="0" err="1">
                <a:ea typeface="굴림" charset="-127"/>
              </a:rPr>
              <a:t>Milk,Beer</a:t>
            </a:r>
            <a:r>
              <a:rPr lang="en-US" altLang="ko-KR" sz="2000" b="0" dirty="0">
                <a:ea typeface="굴림" charset="-127"/>
              </a:rPr>
              <a:t>} </a:t>
            </a:r>
            <a:r>
              <a:rPr lang="en-US" altLang="ko-KR" sz="2000" b="0" dirty="0">
                <a:ea typeface="굴림" charset="-127"/>
                <a:sym typeface="Symbol" pitchFamily="18" charset="2"/>
              </a:rPr>
              <a:t> {Diaper} (s=0.4, c=1.0)</a:t>
            </a:r>
          </a:p>
          <a:p>
            <a:r>
              <a:rPr lang="en-US" altLang="ko-KR" sz="2000" b="0" dirty="0">
                <a:ea typeface="굴림" charset="-127"/>
              </a:rPr>
              <a:t>{</a:t>
            </a:r>
            <a:r>
              <a:rPr lang="en-US" altLang="ko-KR" sz="2000" b="0" dirty="0" err="1">
                <a:ea typeface="굴림" charset="-127"/>
              </a:rPr>
              <a:t>Diaper,Beer</a:t>
            </a:r>
            <a:r>
              <a:rPr lang="en-US" altLang="ko-KR" sz="2000" b="0" dirty="0">
                <a:ea typeface="굴림" charset="-127"/>
              </a:rPr>
              <a:t>} </a:t>
            </a:r>
            <a:r>
              <a:rPr lang="en-US" altLang="ko-KR" sz="2000" b="0" dirty="0">
                <a:ea typeface="굴림" charset="-127"/>
                <a:sym typeface="Symbol" pitchFamily="18" charset="2"/>
              </a:rPr>
              <a:t> {Milk} (s=0.4, c=0.67)</a:t>
            </a:r>
          </a:p>
          <a:p>
            <a:r>
              <a:rPr lang="en-US" altLang="ko-KR" sz="2000" b="0" dirty="0">
                <a:ea typeface="굴림" charset="-127"/>
                <a:sym typeface="Symbol" pitchFamily="18" charset="2"/>
              </a:rPr>
              <a:t>{Beer}  {</a:t>
            </a:r>
            <a:r>
              <a:rPr lang="en-US" altLang="ko-KR" sz="2000" b="0" dirty="0" err="1">
                <a:ea typeface="굴림" charset="-127"/>
                <a:sym typeface="Symbol" pitchFamily="18" charset="2"/>
              </a:rPr>
              <a:t>Milk,Diaper</a:t>
            </a:r>
            <a:r>
              <a:rPr lang="en-US" altLang="ko-KR" sz="2000" b="0" dirty="0">
                <a:ea typeface="굴림" charset="-127"/>
                <a:sym typeface="Symbol" pitchFamily="18" charset="2"/>
              </a:rPr>
              <a:t>} (s=0.4, c=0.67) </a:t>
            </a:r>
            <a:br>
              <a:rPr lang="en-US" altLang="ko-KR" sz="2000" b="0" dirty="0">
                <a:ea typeface="굴림" charset="-127"/>
                <a:sym typeface="Symbol" pitchFamily="18" charset="2"/>
              </a:rPr>
            </a:br>
            <a:r>
              <a:rPr lang="en-US" altLang="ko-KR" sz="2000" b="0" dirty="0">
                <a:ea typeface="굴림" charset="-127"/>
                <a:sym typeface="Symbol" pitchFamily="18" charset="2"/>
              </a:rPr>
              <a:t>{Diaper}  {</a:t>
            </a:r>
            <a:r>
              <a:rPr lang="en-US" altLang="ko-KR" sz="2000" b="0" dirty="0" err="1">
                <a:ea typeface="굴림" charset="-127"/>
                <a:sym typeface="Symbol" pitchFamily="18" charset="2"/>
              </a:rPr>
              <a:t>Milk,Beer</a:t>
            </a:r>
            <a:r>
              <a:rPr lang="en-US" altLang="ko-KR" sz="2000" b="0" dirty="0">
                <a:ea typeface="굴림" charset="-127"/>
                <a:sym typeface="Symbol" pitchFamily="18" charset="2"/>
              </a:rPr>
              <a:t>} (s=0.4, c=0.5) </a:t>
            </a:r>
          </a:p>
          <a:p>
            <a:r>
              <a:rPr lang="en-US" altLang="ko-KR" sz="2000" b="0" dirty="0">
                <a:ea typeface="굴림" charset="-127"/>
                <a:sym typeface="Symbol" pitchFamily="18" charset="2"/>
              </a:rPr>
              <a:t>{Milk}  {</a:t>
            </a:r>
            <a:r>
              <a:rPr lang="en-US" altLang="ko-KR" sz="2000" b="0" dirty="0" err="1">
                <a:ea typeface="굴림" charset="-127"/>
                <a:sym typeface="Symbol" pitchFamily="18" charset="2"/>
              </a:rPr>
              <a:t>Diaper,Beer</a:t>
            </a:r>
            <a:r>
              <a:rPr lang="en-US" altLang="ko-KR" sz="2000" b="0" dirty="0">
                <a:ea typeface="굴림" charset="-127"/>
                <a:sym typeface="Symbol" pitchFamily="18" charset="2"/>
              </a:rPr>
              <a:t>} (s=0.4, c=0.5)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379642" y="3998364"/>
            <a:ext cx="869475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chemeClr val="tx2"/>
                </a:solidFill>
                <a:ea typeface="굴림" charset="-127"/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All the above rules are binary partitions of the same </a:t>
            </a:r>
            <a:r>
              <a:rPr lang="en-US" altLang="ko-KR" sz="2000" dirty="0" err="1">
                <a:ea typeface="굴림" charset="-127"/>
                <a:sym typeface="Symbol" pitchFamily="18" charset="2"/>
              </a:rPr>
              <a:t>itemset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: </a:t>
            </a:r>
            <a:br>
              <a:rPr lang="en-US" altLang="ko-KR" sz="2000" dirty="0">
                <a:ea typeface="굴림" charset="-127"/>
                <a:sym typeface="Symbol" pitchFamily="18" charset="2"/>
              </a:rPr>
            </a:br>
            <a:r>
              <a:rPr lang="en-US" altLang="ko-KR" sz="2000" dirty="0">
                <a:ea typeface="굴림" charset="-127"/>
                <a:sym typeface="Symbol" pitchFamily="18" charset="2"/>
              </a:rPr>
              <a:t>	{Milk, Diaper, Beer</a:t>
            </a:r>
            <a:r>
              <a:rPr lang="en-US" altLang="ko-KR" sz="2000" dirty="0" smtClean="0">
                <a:ea typeface="굴림" charset="-127"/>
                <a:sym typeface="Symbol" pitchFamily="18" charset="2"/>
              </a:rPr>
              <a:t>}</a:t>
            </a:r>
            <a:endParaRPr lang="en-US" altLang="ko-KR" sz="2000" b="0" dirty="0" smtClean="0">
              <a:ea typeface="굴림" charset="-127"/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000" b="0" dirty="0" smtClean="0">
                <a:ea typeface="굴림" charset="-127"/>
                <a:sym typeface="Symbol" pitchFamily="18" charset="2"/>
              </a:rPr>
              <a:t>Rules </a:t>
            </a:r>
            <a:r>
              <a:rPr lang="en-US" altLang="ko-KR" sz="2000" b="0" dirty="0">
                <a:ea typeface="굴림" charset="-127"/>
                <a:sym typeface="Symbol" pitchFamily="18" charset="2"/>
              </a:rPr>
              <a:t>originating from the same </a:t>
            </a:r>
            <a:r>
              <a:rPr lang="en-US" altLang="ko-KR" sz="2000" b="0" dirty="0" err="1">
                <a:ea typeface="굴림" charset="-127"/>
                <a:sym typeface="Symbol" pitchFamily="18" charset="2"/>
              </a:rPr>
              <a:t>itemset</a:t>
            </a:r>
            <a:r>
              <a:rPr lang="en-US" altLang="ko-KR" sz="2000" b="0" dirty="0">
                <a:ea typeface="굴림" charset="-127"/>
                <a:sym typeface="Symbol" pitchFamily="18" charset="2"/>
              </a:rPr>
              <a:t> have identical support but</a:t>
            </a:r>
            <a:br>
              <a:rPr lang="en-US" altLang="ko-KR" sz="2000" b="0" dirty="0">
                <a:ea typeface="굴림" charset="-127"/>
                <a:sym typeface="Symbol" pitchFamily="18" charset="2"/>
              </a:rPr>
            </a:br>
            <a:r>
              <a:rPr lang="en-US" altLang="ko-KR" sz="2000" b="0" dirty="0">
                <a:ea typeface="굴림" charset="-127"/>
                <a:sym typeface="Symbol" pitchFamily="18" charset="2"/>
              </a:rPr>
              <a:t>  can have different confidence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000" b="0" dirty="0">
                <a:ea typeface="굴림" charset="-127"/>
                <a:sym typeface="Symbol" pitchFamily="18" charset="2"/>
              </a:rPr>
              <a:t> Thus, we may decouple the support and confidence requirements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04085190"/>
              </p:ext>
            </p:extLst>
          </p:nvPr>
        </p:nvGraphicFramePr>
        <p:xfrm>
          <a:off x="2491521" y="1744337"/>
          <a:ext cx="3710975" cy="1670885"/>
        </p:xfrm>
        <a:graphic>
          <a:graphicData uri="http://schemas.openxmlformats.org/presentationml/2006/ole">
            <p:oleObj spid="_x0000_s168962" name="Document" r:id="rId3" imgW="3359338" imgH="2015504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0742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Mining Association Rules 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51741"/>
            <a:ext cx="10018713" cy="3124201"/>
          </a:xfrm>
        </p:spPr>
        <p:txBody>
          <a:bodyPr/>
          <a:lstStyle/>
          <a:p>
            <a:r>
              <a:rPr lang="en-US" dirty="0" smtClean="0"/>
              <a:t>Frequent Pattern Mining</a:t>
            </a:r>
          </a:p>
          <a:p>
            <a:pPr lvl="1"/>
            <a:r>
              <a:rPr lang="en-US" dirty="0" smtClean="0"/>
              <a:t>Generating all patterns whose support at least </a:t>
            </a:r>
            <a:r>
              <a:rPr lang="en-US" i="1" dirty="0" err="1" smtClean="0"/>
              <a:t>minsup</a:t>
            </a:r>
            <a:r>
              <a:rPr lang="en-US" i="1" dirty="0" smtClean="0"/>
              <a:t> </a:t>
            </a:r>
            <a:endParaRPr lang="en-US" dirty="0" smtClean="0"/>
          </a:p>
          <a:p>
            <a:r>
              <a:rPr lang="en-US" dirty="0" smtClean="0"/>
              <a:t>Association Rule Generation</a:t>
            </a:r>
          </a:p>
          <a:p>
            <a:pPr lvl="1"/>
            <a:r>
              <a:rPr lang="en-US" dirty="0" smtClean="0"/>
              <a:t>Generating high confidence rules from each frequent </a:t>
            </a:r>
            <a:r>
              <a:rPr lang="en-US" dirty="0" err="1" smtClean="0"/>
              <a:t>itemset</a:t>
            </a:r>
            <a:r>
              <a:rPr lang="en-US" dirty="0" smtClean="0"/>
              <a:t>, where each rule is a binary partitioning of a frequent </a:t>
            </a:r>
            <a:r>
              <a:rPr lang="en-US" dirty="0" err="1" smtClean="0"/>
              <a:t>itemset</a:t>
            </a:r>
            <a:endParaRPr lang="en-US" dirty="0" smtClean="0"/>
          </a:p>
          <a:p>
            <a:r>
              <a:rPr lang="en-US" dirty="0" smtClean="0"/>
              <a:t> Frequent </a:t>
            </a:r>
            <a:r>
              <a:rPr lang="en-US" dirty="0" err="1" smtClean="0"/>
              <a:t>itemset</a:t>
            </a:r>
            <a:r>
              <a:rPr lang="en-US" dirty="0" smtClean="0"/>
              <a:t> generation is still computationally expensive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762693"/>
            <a:ext cx="10018713" cy="35437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Clickstream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dirty="0" err="1" smtClean="0"/>
              <a:t>clickstream</a:t>
            </a:r>
            <a:r>
              <a:rPr lang="en-US" altLang="ko-KR" dirty="0" smtClean="0"/>
              <a:t> </a:t>
            </a:r>
            <a:r>
              <a:rPr lang="en-US" altLang="ko-KR" dirty="0"/>
              <a:t>is the recording of what a computer user clicks on while Web browsing or using another software </a:t>
            </a:r>
            <a:r>
              <a:rPr lang="en-US" altLang="ko-KR" dirty="0" smtClean="0"/>
              <a:t>application</a:t>
            </a:r>
          </a:p>
          <a:p>
            <a:pPr lvl="1"/>
            <a:r>
              <a:rPr lang="en-US" altLang="ko-KR" dirty="0"/>
              <a:t>A clickstream is a series of page requests, every page requested generates a </a:t>
            </a:r>
            <a:r>
              <a:rPr lang="en-US" altLang="ko-KR" dirty="0" smtClean="0"/>
              <a:t>signal; the </a:t>
            </a:r>
            <a:r>
              <a:rPr lang="en-US" altLang="ko-KR" dirty="0"/>
              <a:t>main point of clickstream tracking is to give webmasters insight into what visitors on their site are </a:t>
            </a:r>
            <a:r>
              <a:rPr lang="en-US" altLang="ko-KR" dirty="0" smtClean="0"/>
              <a:t>doing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en-US" altLang="ko-KR" b="1" dirty="0" smtClean="0"/>
              <a:t>How is association analysis helpful for clickstream analysis?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471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3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894901"/>
            <a:ext cx="10018713" cy="403217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Basic Concepts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Frequent 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 Mining Methods</a:t>
            </a:r>
          </a:p>
          <a:p>
            <a:pPr lvl="1"/>
            <a:r>
              <a:rPr lang="en-US" altLang="ko-KR" dirty="0" err="1" smtClean="0"/>
              <a:t>Apriori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FP-Growth</a:t>
            </a:r>
          </a:p>
          <a:p>
            <a:pPr lvl="1"/>
            <a:r>
              <a:rPr lang="en-US" altLang="ko-KR" dirty="0"/>
              <a:t>Maximal, Closed Frequent </a:t>
            </a:r>
            <a:r>
              <a:rPr lang="en-US" altLang="ko-KR" dirty="0" err="1" smtClean="0"/>
              <a:t>Itemsets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Rule Generation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Interestingness Measures</a:t>
            </a:r>
          </a:p>
        </p:txBody>
      </p:sp>
      <p:sp>
        <p:nvSpPr>
          <p:cNvPr id="4" name="왼쪽 화살표 3"/>
          <p:cNvSpPr/>
          <p:nvPr/>
        </p:nvSpPr>
        <p:spPr>
          <a:xfrm>
            <a:off x="6327491" y="2722657"/>
            <a:ext cx="1536171" cy="360040"/>
          </a:xfrm>
          <a:prstGeom prst="leftArrow">
            <a:avLst>
              <a:gd name="adj1" fmla="val 50000"/>
              <a:gd name="adj2" fmla="val 60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354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3" y="0"/>
            <a:ext cx="10018713" cy="12118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Candidate </a:t>
            </a:r>
            <a:r>
              <a:rPr lang="en-US" altLang="ko-KR" dirty="0" err="1" smtClean="0"/>
              <a:t>Itemsets</a:t>
            </a:r>
            <a:endParaRPr lang="ko-KR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53877566"/>
              </p:ext>
            </p:extLst>
          </p:nvPr>
        </p:nvGraphicFramePr>
        <p:xfrm>
          <a:off x="1871486" y="1167788"/>
          <a:ext cx="9378951" cy="4883933"/>
        </p:xfrm>
        <a:graphic>
          <a:graphicData uri="http://schemas.openxmlformats.org/presentationml/2006/ole">
            <p:oleObj spid="_x0000_s169986" name="VISIO" r:id="rId3" imgW="9811512" imgH="7395972" progId="">
              <p:embed/>
            </p:oleObj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07914" y="5664766"/>
            <a:ext cx="3657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Given d items, there are 2</a:t>
            </a:r>
            <a:r>
              <a:rPr lang="en-US" altLang="ko-KR" sz="2000" baseline="30000" dirty="0">
                <a:ea typeface="굴림" charset="-127"/>
              </a:rPr>
              <a:t>d</a:t>
            </a:r>
            <a:r>
              <a:rPr lang="en-US" altLang="ko-KR" sz="2000" dirty="0">
                <a:ea typeface="굴림" charset="-127"/>
              </a:rPr>
              <a:t> possible candidate </a:t>
            </a:r>
            <a:r>
              <a:rPr lang="en-US" altLang="ko-KR" sz="2000" dirty="0" err="1">
                <a:ea typeface="굴림" charset="-127"/>
              </a:rPr>
              <a:t>itemsets</a:t>
            </a:r>
            <a:endParaRPr lang="en-US" altLang="ko-KR" sz="2000" dirty="0">
              <a:ea typeface="굴림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85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1"/>
            <a:ext cx="10018713" cy="1399142"/>
          </a:xfrm>
        </p:spPr>
        <p:txBody>
          <a:bodyPr>
            <a:normAutofit/>
          </a:bodyPr>
          <a:lstStyle/>
          <a:p>
            <a:r>
              <a:rPr lang="en-US" altLang="ko-KR" dirty="0"/>
              <a:t>Frequent </a:t>
            </a:r>
            <a:r>
              <a:rPr lang="en-US" altLang="ko-KR" dirty="0" err="1"/>
              <a:t>Itemset</a:t>
            </a:r>
            <a:r>
              <a:rPr lang="en-US" altLang="ko-KR" dirty="0"/>
              <a:t>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344060"/>
            <a:ext cx="10018713" cy="513386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Brute-force approach: </a:t>
            </a:r>
          </a:p>
          <a:p>
            <a:pPr lvl="1"/>
            <a:r>
              <a:rPr lang="en-US" altLang="ko-KR" dirty="0" smtClean="0"/>
              <a:t>Each 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 in the lattice is a </a:t>
            </a:r>
            <a:r>
              <a:rPr lang="en-US" altLang="ko-KR" b="1" dirty="0" smtClean="0">
                <a:solidFill>
                  <a:srgbClr val="FF0000"/>
                </a:solidFill>
              </a:rPr>
              <a:t>candidate</a:t>
            </a:r>
            <a:r>
              <a:rPr lang="en-US" altLang="ko-KR" dirty="0" smtClean="0"/>
              <a:t> frequent </a:t>
            </a:r>
            <a:r>
              <a:rPr lang="en-US" altLang="ko-KR" dirty="0" err="1" smtClean="0"/>
              <a:t>itemset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 count </a:t>
            </a:r>
            <a:r>
              <a:rPr lang="en-US" altLang="ko-KR" dirty="0"/>
              <a:t>the support of each candidate by scanning the database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We match </a:t>
            </a:r>
            <a:r>
              <a:rPr lang="en-US" altLang="ko-KR" dirty="0"/>
              <a:t>each transaction against every candidate</a:t>
            </a:r>
          </a:p>
          <a:p>
            <a:pPr lvl="1"/>
            <a:r>
              <a:rPr lang="en-US" altLang="ko-KR" dirty="0"/>
              <a:t>Complexity ~ O(</a:t>
            </a:r>
            <a:r>
              <a:rPr lang="en-US" altLang="ko-KR" dirty="0" err="1"/>
              <a:t>NMw</a:t>
            </a:r>
            <a:r>
              <a:rPr lang="en-US" altLang="ko-KR" dirty="0"/>
              <a:t>) </a:t>
            </a:r>
            <a:r>
              <a:rPr lang="en-US" altLang="ko-KR" dirty="0" smtClean="0">
                <a:sym typeface="Symbol"/>
              </a:rPr>
              <a:t></a:t>
            </a:r>
            <a:r>
              <a:rPr lang="en-US" altLang="ko-KR" dirty="0" smtClean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Expensive</a:t>
            </a:r>
            <a:r>
              <a:rPr lang="en-US" altLang="ko-KR" dirty="0"/>
              <a:t> since M = 2</a:t>
            </a:r>
            <a:r>
              <a:rPr lang="en-US" altLang="ko-KR" baseline="30000" dirty="0"/>
              <a:t>d</a:t>
            </a:r>
            <a:r>
              <a:rPr lang="en-US" altLang="ko-KR" dirty="0"/>
              <a:t> !!!</a:t>
            </a:r>
          </a:p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67519816"/>
              </p:ext>
            </p:extLst>
          </p:nvPr>
        </p:nvGraphicFramePr>
        <p:xfrm>
          <a:off x="1625267" y="2477565"/>
          <a:ext cx="9709149" cy="2667000"/>
        </p:xfrm>
        <a:graphic>
          <a:graphicData uri="http://schemas.openxmlformats.org/presentationml/2006/ole">
            <p:oleObj spid="_x0000_s171010" name="Visio" r:id="rId3" imgW="7643978" imgH="2744343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416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Computational Complexity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61429" y="1433110"/>
            <a:ext cx="10018713" cy="3124201"/>
          </a:xfrm>
        </p:spPr>
        <p:txBody>
          <a:bodyPr/>
          <a:lstStyle/>
          <a:p>
            <a:r>
              <a:rPr lang="en-US" altLang="ko-KR" dirty="0"/>
              <a:t>Given d unique items:</a:t>
            </a:r>
          </a:p>
          <a:p>
            <a:pPr lvl="1"/>
            <a:r>
              <a:rPr lang="en-US" altLang="ko-KR" dirty="0"/>
              <a:t>Total number of </a:t>
            </a:r>
            <a:r>
              <a:rPr lang="en-US" altLang="ko-KR" dirty="0" err="1"/>
              <a:t>itemsets</a:t>
            </a:r>
            <a:r>
              <a:rPr lang="en-US" altLang="ko-KR" dirty="0"/>
              <a:t> = 2</a:t>
            </a:r>
            <a:r>
              <a:rPr lang="en-US" altLang="ko-KR" i="1" baseline="30000" dirty="0"/>
              <a:t>d</a:t>
            </a:r>
          </a:p>
          <a:p>
            <a:pPr lvl="1"/>
            <a:r>
              <a:rPr lang="en-US" altLang="ko-KR" dirty="0"/>
              <a:t>Total number of possible association rules: </a:t>
            </a:r>
          </a:p>
          <a:p>
            <a:endParaRPr lang="ko-KR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04768511"/>
              </p:ext>
            </p:extLst>
          </p:nvPr>
        </p:nvGraphicFramePr>
        <p:xfrm>
          <a:off x="6935175" y="2661748"/>
          <a:ext cx="4883151" cy="1641475"/>
        </p:xfrm>
        <a:graphic>
          <a:graphicData uri="http://schemas.openxmlformats.org/presentationml/2006/ole">
            <p:oleObj spid="_x0000_s172034" name="Equation" r:id="rId3" imgW="2832100" imgH="1270000" progId="Equation.3">
              <p:embed/>
            </p:oleObj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048232" y="444972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dirty="0">
                <a:ea typeface="굴림" charset="-127"/>
              </a:rPr>
              <a:t>If </a:t>
            </a:r>
            <a:r>
              <a:rPr lang="en-US" altLang="ko-KR" sz="2400" i="1" dirty="0" smtClean="0">
                <a:ea typeface="굴림" charset="-127"/>
              </a:rPr>
              <a:t>d </a:t>
            </a:r>
            <a:r>
              <a:rPr lang="en-US" altLang="ko-KR" sz="2400" dirty="0" smtClean="0">
                <a:ea typeface="굴림" charset="-127"/>
              </a:rPr>
              <a:t>= </a:t>
            </a:r>
            <a:r>
              <a:rPr lang="en-US" altLang="ko-KR" sz="2400" dirty="0" smtClean="0">
                <a:ea typeface="굴림" charset="-127"/>
                <a:sym typeface="Symbol" pitchFamily="18" charset="2"/>
              </a:rPr>
              <a:t>6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,  R = 602 rules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2473982" y="3771642"/>
            <a:ext cx="4356475" cy="273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856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Possible Improvements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817783"/>
            <a:ext cx="10018713" cy="440674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Reducing </a:t>
            </a:r>
            <a:r>
              <a:rPr lang="en-US" altLang="ko-KR" dirty="0"/>
              <a:t>the number of candidates (M)</a:t>
            </a:r>
          </a:p>
          <a:p>
            <a:pPr lvl="1"/>
            <a:r>
              <a:rPr lang="en-US" altLang="ko-KR" dirty="0"/>
              <a:t>Complete search: M=2</a:t>
            </a:r>
            <a:r>
              <a:rPr lang="en-US" altLang="ko-KR" i="1" baseline="30000" dirty="0"/>
              <a:t>d</a:t>
            </a:r>
          </a:p>
          <a:p>
            <a:pPr lvl="1"/>
            <a:r>
              <a:rPr lang="en-US" altLang="ko-KR" dirty="0" smtClean="0"/>
              <a:t>Using </a:t>
            </a:r>
            <a:r>
              <a:rPr lang="en-US" altLang="ko-KR" dirty="0"/>
              <a:t>pruning techniques to reduce M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Reducing </a:t>
            </a:r>
            <a:r>
              <a:rPr lang="en-US" altLang="ko-KR" dirty="0"/>
              <a:t>the number of transactions (N)</a:t>
            </a:r>
          </a:p>
          <a:p>
            <a:pPr lvl="1"/>
            <a:r>
              <a:rPr lang="en-US" altLang="ko-KR" dirty="0" smtClean="0"/>
              <a:t>Reducing </a:t>
            </a:r>
            <a:r>
              <a:rPr lang="en-US" altLang="ko-KR" dirty="0"/>
              <a:t>size of N as the size of </a:t>
            </a:r>
            <a:r>
              <a:rPr lang="en-US" altLang="ko-KR" dirty="0" err="1"/>
              <a:t>itemset</a:t>
            </a:r>
            <a:r>
              <a:rPr lang="en-US" altLang="ko-KR" dirty="0"/>
              <a:t> increases</a:t>
            </a:r>
          </a:p>
          <a:p>
            <a:pPr lvl="1"/>
            <a:r>
              <a:rPr lang="en-US" altLang="ko-KR" dirty="0" smtClean="0"/>
              <a:t>Being used </a:t>
            </a:r>
            <a:r>
              <a:rPr lang="en-US" altLang="ko-KR" dirty="0"/>
              <a:t>by </a:t>
            </a:r>
            <a:r>
              <a:rPr lang="en-US" altLang="ko-KR" dirty="0" smtClean="0"/>
              <a:t>vertical-based </a:t>
            </a:r>
            <a:r>
              <a:rPr lang="en-US" altLang="ko-KR" dirty="0"/>
              <a:t>mining algorithms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Reducing </a:t>
            </a:r>
            <a:r>
              <a:rPr lang="en-US" altLang="ko-KR" dirty="0"/>
              <a:t>the number of comparisons (NM)</a:t>
            </a:r>
          </a:p>
          <a:p>
            <a:pPr lvl="1"/>
            <a:r>
              <a:rPr lang="en-US" altLang="ko-KR" dirty="0" smtClean="0"/>
              <a:t>Using </a:t>
            </a:r>
            <a:r>
              <a:rPr lang="en-US" altLang="ko-KR" dirty="0"/>
              <a:t>efficient data </a:t>
            </a:r>
            <a:r>
              <a:rPr lang="en-US" altLang="ko-KR" dirty="0" smtClean="0"/>
              <a:t>structures (e.g., hash tables) </a:t>
            </a:r>
            <a:r>
              <a:rPr lang="en-US" altLang="ko-KR" dirty="0"/>
              <a:t>to store the candidates or transactions</a:t>
            </a:r>
          </a:p>
          <a:p>
            <a:pPr lvl="1"/>
            <a:r>
              <a:rPr lang="en-US" altLang="ko-KR" dirty="0"/>
              <a:t>No need to match every candidate against every transaction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618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972019"/>
            <a:ext cx="10018713" cy="381918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Basic Concepts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Frequent 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 Mining Methods</a:t>
            </a:r>
          </a:p>
          <a:p>
            <a:pPr lvl="1"/>
            <a:r>
              <a:rPr lang="en-US" altLang="ko-KR" sz="2800" b="1" dirty="0" err="1" smtClean="0">
                <a:solidFill>
                  <a:schemeClr val="accent1"/>
                </a:solidFill>
              </a:rPr>
              <a:t>Apriori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pPr lvl="1"/>
            <a:r>
              <a:rPr lang="en-US" altLang="ko-KR" dirty="0" smtClean="0"/>
              <a:t>FP-Growth</a:t>
            </a:r>
          </a:p>
          <a:p>
            <a:pPr lvl="1"/>
            <a:r>
              <a:rPr lang="en-US" altLang="ko-KR" dirty="0"/>
              <a:t>Maximal, Closed Frequent </a:t>
            </a:r>
            <a:r>
              <a:rPr lang="en-US" altLang="ko-KR" dirty="0" err="1" smtClean="0"/>
              <a:t>Itemsets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Rule Generation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Interestingness Measures</a:t>
            </a:r>
          </a:p>
        </p:txBody>
      </p:sp>
      <p:sp>
        <p:nvSpPr>
          <p:cNvPr id="4" name="왼쪽 화살표 3"/>
          <p:cNvSpPr/>
          <p:nvPr/>
        </p:nvSpPr>
        <p:spPr>
          <a:xfrm>
            <a:off x="3782274" y="3144485"/>
            <a:ext cx="1536171" cy="360040"/>
          </a:xfrm>
          <a:prstGeom prst="leftArrow">
            <a:avLst>
              <a:gd name="adj1" fmla="val 50000"/>
              <a:gd name="adj2" fmla="val 60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267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3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Reducing Number of Candidates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850835"/>
            <a:ext cx="10018713" cy="3940366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Apriori</a:t>
            </a:r>
            <a:r>
              <a:rPr lang="en-US" altLang="ko-KR" b="1" dirty="0">
                <a:solidFill>
                  <a:srgbClr val="FF0000"/>
                </a:solidFill>
              </a:rPr>
              <a:t> principle </a:t>
            </a:r>
            <a:r>
              <a:rPr lang="en-US" altLang="ko-KR" dirty="0"/>
              <a:t>or </a:t>
            </a:r>
            <a:r>
              <a:rPr lang="en-US" altLang="ko-KR" b="1" dirty="0" smtClean="0">
                <a:solidFill>
                  <a:srgbClr val="FF0000"/>
                </a:solidFill>
              </a:rPr>
              <a:t>downward </a:t>
            </a:r>
            <a:r>
              <a:rPr lang="en-US" altLang="ko-KR" b="1" dirty="0">
                <a:solidFill>
                  <a:srgbClr val="FF0000"/>
                </a:solidFill>
              </a:rPr>
              <a:t>closure property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smtClean="0"/>
              <a:t>If </a:t>
            </a:r>
            <a:r>
              <a:rPr lang="en-US" altLang="ko-KR" b="1" dirty="0"/>
              <a:t>an </a:t>
            </a:r>
            <a:r>
              <a:rPr lang="en-US" altLang="ko-KR" b="1" dirty="0" err="1"/>
              <a:t>itemset</a:t>
            </a:r>
            <a:r>
              <a:rPr lang="en-US" altLang="ko-KR" b="1" dirty="0"/>
              <a:t> is frequent, then all of its subsets must also be frequent</a:t>
            </a:r>
          </a:p>
          <a:p>
            <a:endParaRPr lang="en-US" altLang="ko-KR" dirty="0"/>
          </a:p>
          <a:p>
            <a:r>
              <a:rPr lang="en-US" altLang="ko-KR" dirty="0" err="1"/>
              <a:t>Apriori</a:t>
            </a:r>
            <a:r>
              <a:rPr lang="en-US" altLang="ko-KR" dirty="0"/>
              <a:t> principle holds due to the following property of the support measure: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Support of an </a:t>
            </a:r>
            <a:r>
              <a:rPr lang="en-US" altLang="ko-KR" dirty="0" err="1"/>
              <a:t>itemset</a:t>
            </a:r>
            <a:r>
              <a:rPr lang="en-US" altLang="ko-KR" dirty="0"/>
              <a:t> never exceeds the support of its subsets</a:t>
            </a:r>
          </a:p>
          <a:p>
            <a:pPr lvl="1"/>
            <a:r>
              <a:rPr lang="en-US" altLang="ko-KR" dirty="0"/>
              <a:t>This is known as the </a:t>
            </a:r>
            <a:r>
              <a:rPr lang="en-US" altLang="ko-KR" b="1" dirty="0">
                <a:solidFill>
                  <a:srgbClr val="FF0000"/>
                </a:solidFill>
              </a:rPr>
              <a:t>anti-monotone </a:t>
            </a:r>
            <a:r>
              <a:rPr lang="en-US" altLang="ko-KR" dirty="0"/>
              <a:t>property of support</a:t>
            </a:r>
          </a:p>
          <a:p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50511167"/>
              </p:ext>
            </p:extLst>
          </p:nvPr>
        </p:nvGraphicFramePr>
        <p:xfrm>
          <a:off x="2447595" y="3861049"/>
          <a:ext cx="7620000" cy="582613"/>
        </p:xfrm>
        <a:graphic>
          <a:graphicData uri="http://schemas.openxmlformats.org/presentationml/2006/ole">
            <p:oleObj spid="_x0000_s173058" name="Equation" r:id="rId3" imgW="1993900" imgH="203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281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053" y="1"/>
            <a:ext cx="10018713" cy="1304818"/>
          </a:xfrm>
        </p:spPr>
        <p:txBody>
          <a:bodyPr/>
          <a:lstStyle/>
          <a:p>
            <a:r>
              <a:rPr lang="en-US" altLang="ko-KR" dirty="0" smtClean="0"/>
              <a:t>Associations</a:t>
            </a:r>
            <a:endParaRPr lang="ko-KR" altLang="en-US" dirty="0"/>
          </a:p>
        </p:txBody>
      </p:sp>
      <p:pic>
        <p:nvPicPr>
          <p:cNvPr id="9" name="Picture 8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63" y="1078787"/>
            <a:ext cx="10825537" cy="5779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31334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7361" y="1"/>
            <a:ext cx="10018713" cy="1068636"/>
          </a:xfrm>
        </p:spPr>
        <p:txBody>
          <a:bodyPr/>
          <a:lstStyle/>
          <a:p>
            <a:r>
              <a:rPr lang="en-US" altLang="ko-KR" dirty="0" err="1" smtClean="0"/>
              <a:t>Apriori</a:t>
            </a:r>
            <a:r>
              <a:rPr lang="en-US" altLang="ko-KR" dirty="0" smtClean="0"/>
              <a:t> Principle (1/2)</a:t>
            </a:r>
            <a:endParaRPr lang="ko-KR" altLang="en-US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805260" y="2798284"/>
            <a:ext cx="10612967" cy="3526317"/>
            <a:chOff x="693" y="686"/>
            <a:chExt cx="5014" cy="3298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1001" y="859"/>
              <a:ext cx="465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93" y="1061"/>
              <a:ext cx="839" cy="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 b="0" dirty="0">
                  <a:solidFill>
                    <a:srgbClr val="0C6D9C"/>
                  </a:solidFill>
                  <a:ea typeface="굴림" charset="-127"/>
                </a:rPr>
                <a:t>Found to be Infrequent</a:t>
              </a:r>
              <a:endParaRPr lang="en-US" altLang="ko-KR" sz="2000" b="0" dirty="0">
                <a:solidFill>
                  <a:srgbClr val="0C6D9C"/>
                </a:solidFill>
                <a:ea typeface="굴림" charset="-127"/>
                <a:sym typeface="Symbol" pitchFamily="18" charset="2"/>
              </a:endParaRP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p:oleObj spid="_x0000_s174082" name="Visio" r:id="rId3" imgW="9866478" imgH="7377618" progId="">
                <p:embed/>
              </p:oleObj>
            </a:graphicData>
          </a:graphic>
        </p:graphicFrame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4812" y="1079653"/>
            <a:ext cx="9133417" cy="5244949"/>
            <a:chOff x="1392" y="686"/>
            <a:chExt cx="4315" cy="3298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p:oleObj spid="_x0000_s174083" name="Visio" r:id="rId4" imgW="9866478" imgH="7377618" progId="">
                <p:embed/>
              </p:oleObj>
            </a:graphicData>
          </a:graphic>
        </p:graphicFrame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565" y="3385"/>
              <a:ext cx="9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 b="0" dirty="0">
                  <a:solidFill>
                    <a:srgbClr val="FF0000"/>
                  </a:solidFill>
                  <a:ea typeface="굴림" charset="-127"/>
                </a:rPr>
                <a:t>Pruned supersets</a:t>
              </a:r>
              <a:endParaRPr lang="en-US" altLang="ko-KR" sz="2000" b="0" dirty="0">
                <a:solidFill>
                  <a:srgbClr val="FF0000"/>
                </a:solidFill>
                <a:ea typeface="굴림" charset="-127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83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3" y="0"/>
            <a:ext cx="10018713" cy="1255923"/>
          </a:xfrm>
        </p:spPr>
        <p:txBody>
          <a:bodyPr/>
          <a:lstStyle/>
          <a:p>
            <a:r>
              <a:rPr lang="en-US" altLang="ko-KR" dirty="0" err="1"/>
              <a:t>Apriori</a:t>
            </a:r>
            <a:r>
              <a:rPr lang="en-US" altLang="ko-KR" dirty="0"/>
              <a:t> Principle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33592731"/>
              </p:ext>
            </p:extLst>
          </p:nvPr>
        </p:nvGraphicFramePr>
        <p:xfrm>
          <a:off x="1419958" y="1316517"/>
          <a:ext cx="2733406" cy="2374133"/>
        </p:xfrm>
        <a:graphic>
          <a:graphicData uri="http://schemas.openxmlformats.org/presentationml/2006/ole">
            <p:oleObj spid="_x0000_s175106" name="Document" r:id="rId3" imgW="2289048" imgH="2494788" progId="Word.Document.8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71435593"/>
              </p:ext>
            </p:extLst>
          </p:nvPr>
        </p:nvGraphicFramePr>
        <p:xfrm>
          <a:off x="5572086" y="2034449"/>
          <a:ext cx="4436533" cy="2128838"/>
        </p:xfrm>
        <a:graphic>
          <a:graphicData uri="http://schemas.openxmlformats.org/presentationml/2006/ole">
            <p:oleObj spid="_x0000_s175107" name="Document" r:id="rId4" imgW="3328416" imgH="2008632" progId="Word.Document.8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57402914"/>
              </p:ext>
            </p:extLst>
          </p:nvPr>
        </p:nvGraphicFramePr>
        <p:xfrm>
          <a:off x="6502401" y="4572000"/>
          <a:ext cx="5067300" cy="781050"/>
        </p:xfrm>
        <a:graphic>
          <a:graphicData uri="http://schemas.openxmlformats.org/presentationml/2006/ole">
            <p:oleObj spid="_x0000_s175108" name="Document" r:id="rId5" imgW="3124200" imgH="841248" progId="Word.Document.8">
              <p:embed/>
            </p:oleObj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068906" y="1317434"/>
            <a:ext cx="1906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 dirty="0">
                <a:ea typeface="굴림" charset="-127"/>
              </a:rPr>
              <a:t>Items (1-itemsets)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166033" y="2110898"/>
            <a:ext cx="280930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800" b="0" dirty="0">
                <a:ea typeface="굴림" charset="-127"/>
              </a:rPr>
              <a:t>Pairs (2-itemsets)</a:t>
            </a:r>
          </a:p>
          <a:p>
            <a:endParaRPr lang="en-US" altLang="ko-KR" sz="1800" b="0" dirty="0">
              <a:ea typeface="굴림" charset="-127"/>
            </a:endParaRPr>
          </a:p>
          <a:p>
            <a:r>
              <a:rPr lang="en-US" altLang="ko-KR" sz="1800" b="0" dirty="0">
                <a:ea typeface="굴림" charset="-127"/>
              </a:rPr>
              <a:t>(</a:t>
            </a:r>
            <a:r>
              <a:rPr lang="en-US" altLang="ko-KR" sz="1800" b="1" dirty="0">
                <a:solidFill>
                  <a:schemeClr val="accent2"/>
                </a:solidFill>
                <a:ea typeface="굴림" charset="-127"/>
              </a:rPr>
              <a:t>No need to generate</a:t>
            </a:r>
            <a:br>
              <a:rPr lang="en-US" altLang="ko-KR" sz="1800" b="1" dirty="0">
                <a:solidFill>
                  <a:schemeClr val="accent2"/>
                </a:solidFill>
                <a:ea typeface="굴림" charset="-127"/>
              </a:rPr>
            </a:br>
            <a:r>
              <a:rPr lang="en-US" altLang="ko-KR" sz="1800" b="1" dirty="0">
                <a:solidFill>
                  <a:schemeClr val="accent2"/>
                </a:solidFill>
                <a:ea typeface="굴림" charset="-127"/>
              </a:rPr>
              <a:t>candidates involving Coke</a:t>
            </a:r>
            <a:br>
              <a:rPr lang="en-US" altLang="ko-KR" sz="1800" b="1" dirty="0">
                <a:solidFill>
                  <a:schemeClr val="accent2"/>
                </a:solidFill>
                <a:ea typeface="굴림" charset="-127"/>
              </a:rPr>
            </a:br>
            <a:r>
              <a:rPr lang="en-US" altLang="ko-KR" sz="1800" b="1" dirty="0">
                <a:solidFill>
                  <a:schemeClr val="accent2"/>
                </a:solidFill>
                <a:ea typeface="굴림" charset="-127"/>
              </a:rPr>
              <a:t>or Eggs</a:t>
            </a:r>
            <a:r>
              <a:rPr lang="en-US" altLang="ko-KR" sz="1800" b="0" dirty="0">
                <a:ea typeface="굴림" charset="-127"/>
              </a:rPr>
              <a:t>)</a:t>
            </a:r>
            <a:endParaRPr lang="en-US" altLang="ko-KR" sz="2400" b="0" dirty="0">
              <a:ea typeface="굴림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042401" y="4203855"/>
            <a:ext cx="20775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 dirty="0">
                <a:ea typeface="굴림" charset="-127"/>
              </a:rPr>
              <a:t>Triplets (3-itemsets)</a:t>
            </a:r>
            <a:endParaRPr lang="en-US" altLang="ko-KR" sz="2400" b="0" dirty="0">
              <a:ea typeface="굴림" charset="-127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213600" y="4038600"/>
            <a:ext cx="4064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629543" y="1981200"/>
            <a:ext cx="4064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9245600" y="5410200"/>
            <a:ext cx="4064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432193" y="2990056"/>
            <a:ext cx="2584173" cy="40011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0" dirty="0">
                <a:ea typeface="굴림" charset="-127"/>
              </a:rPr>
              <a:t>Minimum Support = 3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508088" y="3858513"/>
            <a:ext cx="2950295" cy="120032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1800" b="0" dirty="0">
                <a:ea typeface="굴림" charset="-127"/>
              </a:rPr>
              <a:t>If every subset is considered, </a:t>
            </a:r>
          </a:p>
          <a:p>
            <a:r>
              <a:rPr lang="en-US" altLang="ko-KR" sz="1800" b="0" dirty="0">
                <a:ea typeface="굴림" charset="-127"/>
              </a:rPr>
              <a:t>	</a:t>
            </a:r>
            <a:r>
              <a:rPr lang="en-US" altLang="ko-KR" sz="1800" b="0" baseline="30000" dirty="0">
                <a:ea typeface="굴림" charset="-127"/>
              </a:rPr>
              <a:t>6</a:t>
            </a:r>
            <a:r>
              <a:rPr lang="en-US" altLang="ko-KR" sz="1800" b="0" dirty="0">
                <a:ea typeface="굴림" charset="-127"/>
              </a:rPr>
              <a:t>C</a:t>
            </a:r>
            <a:r>
              <a:rPr lang="en-US" altLang="ko-KR" sz="1800" b="0" baseline="-25000" dirty="0">
                <a:ea typeface="굴림" charset="-127"/>
              </a:rPr>
              <a:t>1</a:t>
            </a:r>
            <a:r>
              <a:rPr lang="en-US" altLang="ko-KR" sz="1800" b="0" dirty="0">
                <a:ea typeface="굴림" charset="-127"/>
              </a:rPr>
              <a:t> + </a:t>
            </a:r>
            <a:r>
              <a:rPr lang="en-US" altLang="ko-KR" sz="1800" b="0" baseline="30000" dirty="0">
                <a:ea typeface="굴림" charset="-127"/>
              </a:rPr>
              <a:t>6</a:t>
            </a:r>
            <a:r>
              <a:rPr lang="en-US" altLang="ko-KR" sz="1800" b="0" dirty="0">
                <a:ea typeface="굴림" charset="-127"/>
              </a:rPr>
              <a:t>C</a:t>
            </a:r>
            <a:r>
              <a:rPr lang="en-US" altLang="ko-KR" sz="1800" b="0" baseline="-25000" dirty="0">
                <a:ea typeface="굴림" charset="-127"/>
              </a:rPr>
              <a:t>2</a:t>
            </a:r>
            <a:r>
              <a:rPr lang="en-US" altLang="ko-KR" sz="1800" b="0" dirty="0">
                <a:ea typeface="굴림" charset="-127"/>
              </a:rPr>
              <a:t> + </a:t>
            </a:r>
            <a:r>
              <a:rPr lang="en-US" altLang="ko-KR" sz="1800" b="0" baseline="30000" dirty="0">
                <a:ea typeface="굴림" charset="-127"/>
              </a:rPr>
              <a:t>6</a:t>
            </a:r>
            <a:r>
              <a:rPr lang="en-US" altLang="ko-KR" sz="1800" b="0" dirty="0">
                <a:ea typeface="굴림" charset="-127"/>
              </a:rPr>
              <a:t>C</a:t>
            </a:r>
            <a:r>
              <a:rPr lang="en-US" altLang="ko-KR" sz="1800" b="0" baseline="-25000" dirty="0">
                <a:ea typeface="굴림" charset="-127"/>
              </a:rPr>
              <a:t>3</a:t>
            </a:r>
            <a:r>
              <a:rPr lang="en-US" altLang="ko-KR" sz="1800" b="0" dirty="0">
                <a:ea typeface="굴림" charset="-127"/>
              </a:rPr>
              <a:t> = 41</a:t>
            </a:r>
          </a:p>
          <a:p>
            <a:r>
              <a:rPr lang="en-US" altLang="ko-KR" sz="1800" b="0" dirty="0">
                <a:ea typeface="굴림" charset="-127"/>
              </a:rPr>
              <a:t>With support-based pruning,</a:t>
            </a:r>
          </a:p>
          <a:p>
            <a:r>
              <a:rPr lang="en-US" altLang="ko-KR" sz="1800" b="0" dirty="0">
                <a:ea typeface="굴림" charset="-127"/>
              </a:rPr>
              <a:t>	6 + 6 + 1 = 13</a:t>
            </a:r>
          </a:p>
        </p:txBody>
      </p:sp>
    </p:spTree>
    <p:extLst>
      <p:ext uri="{BB962C8B-B14F-4D97-AF65-F5344CB8AC3E}">
        <p14:creationId xmlns="" xmlns:p14="http://schemas.microsoft.com/office/powerpoint/2010/main" val="18676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9395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Algorithm </a:t>
            </a:r>
            <a:r>
              <a:rPr lang="en-US" altLang="ko-KR" dirty="0" err="1" smtClean="0"/>
              <a:t>Apriori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Pseudo-code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412" y="1923510"/>
            <a:ext cx="863717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64632" y="5219413"/>
            <a:ext cx="566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 err="1" smtClean="0"/>
              <a:t>L</a:t>
            </a:r>
            <a:r>
              <a:rPr lang="en-US" altLang="ko-KR" sz="2800" i="1" baseline="-25000" dirty="0" err="1"/>
              <a:t>k</a:t>
            </a:r>
            <a:r>
              <a:rPr lang="en-US" altLang="ko-KR" sz="2400" dirty="0" smtClean="0"/>
              <a:t>: { frequent </a:t>
            </a:r>
            <a:r>
              <a:rPr lang="en-US" altLang="ko-KR" sz="2400" i="1" dirty="0" smtClean="0"/>
              <a:t>k</a:t>
            </a:r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itemsets</a:t>
            </a:r>
            <a:r>
              <a:rPr lang="en-US" altLang="ko-KR" sz="2400" dirty="0" smtClean="0"/>
              <a:t> }</a:t>
            </a:r>
          </a:p>
          <a:p>
            <a:r>
              <a:rPr lang="en-US" altLang="ko-KR" sz="2400" i="1" dirty="0" err="1" smtClean="0"/>
              <a:t>C</a:t>
            </a:r>
            <a:r>
              <a:rPr lang="en-US" altLang="ko-KR" sz="2800" i="1" baseline="-25000" dirty="0" err="1"/>
              <a:t>k</a:t>
            </a:r>
            <a:r>
              <a:rPr lang="en-US" altLang="ko-KR" sz="2400" dirty="0" smtClean="0"/>
              <a:t>: { candidate </a:t>
            </a:r>
            <a:r>
              <a:rPr lang="en-US" altLang="ko-KR" sz="2400" i="1" dirty="0" smtClean="0"/>
              <a:t>k</a:t>
            </a:r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itemsets</a:t>
            </a:r>
            <a:r>
              <a:rPr lang="en-US" altLang="ko-KR" sz="2400" dirty="0" smtClean="0"/>
              <a:t> }</a:t>
            </a:r>
            <a:endParaRPr lang="ko-KR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9764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9396" y="1"/>
            <a:ext cx="10018713" cy="1266940"/>
          </a:xfrm>
        </p:spPr>
        <p:txBody>
          <a:bodyPr/>
          <a:lstStyle/>
          <a:p>
            <a:r>
              <a:rPr lang="en-US" altLang="ko-KR" dirty="0"/>
              <a:t>Candidate </a:t>
            </a:r>
            <a:r>
              <a:rPr lang="en-US" altLang="ko-KR" dirty="0" smtClean="0"/>
              <a:t>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7864" y="3624549"/>
            <a:ext cx="6172411" cy="30076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An Example</a:t>
            </a:r>
            <a:endParaRPr lang="en-US" altLang="ko-KR" dirty="0"/>
          </a:p>
          <a:p>
            <a:pPr lvl="1"/>
            <a:r>
              <a:rPr lang="en-US" altLang="ko-KR" i="1" dirty="0" smtClean="0"/>
              <a:t>L</a:t>
            </a:r>
            <a:r>
              <a:rPr lang="en-US" altLang="ko-KR" i="1" baseline="-25000" dirty="0" smtClean="0"/>
              <a:t>3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= {</a:t>
            </a:r>
            <a:r>
              <a:rPr lang="en-US" altLang="ko-KR" i="1" dirty="0" err="1"/>
              <a:t>abc</a:t>
            </a:r>
            <a:r>
              <a:rPr lang="en-US" altLang="ko-KR" dirty="0"/>
              <a:t>, </a:t>
            </a:r>
            <a:r>
              <a:rPr lang="en-US" altLang="ko-KR" i="1" dirty="0" err="1"/>
              <a:t>abd</a:t>
            </a:r>
            <a:r>
              <a:rPr lang="en-US" altLang="ko-KR" dirty="0"/>
              <a:t>, </a:t>
            </a:r>
            <a:r>
              <a:rPr lang="en-US" altLang="ko-KR" i="1" dirty="0" err="1"/>
              <a:t>acd</a:t>
            </a:r>
            <a:r>
              <a:rPr lang="en-US" altLang="ko-KR" dirty="0"/>
              <a:t>, </a:t>
            </a:r>
            <a:r>
              <a:rPr lang="en-US" altLang="ko-KR" i="1" dirty="0"/>
              <a:t>ace</a:t>
            </a:r>
            <a:r>
              <a:rPr lang="en-US" altLang="ko-KR" dirty="0"/>
              <a:t>, </a:t>
            </a:r>
            <a:r>
              <a:rPr lang="en-US" altLang="ko-KR" i="1" dirty="0" err="1"/>
              <a:t>bcd</a:t>
            </a: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Self-joining: </a:t>
            </a:r>
            <a:r>
              <a:rPr lang="en-US" altLang="ko-KR" i="1" dirty="0"/>
              <a:t>L</a:t>
            </a:r>
            <a:r>
              <a:rPr lang="en-US" altLang="ko-KR" i="1" baseline="-25000" dirty="0"/>
              <a:t>3</a:t>
            </a:r>
            <a:r>
              <a:rPr lang="en-US" altLang="ko-KR" dirty="0"/>
              <a:t>*</a:t>
            </a:r>
            <a:r>
              <a:rPr lang="en-US" altLang="ko-KR" i="1" dirty="0"/>
              <a:t>L</a:t>
            </a:r>
            <a:r>
              <a:rPr lang="en-US" altLang="ko-KR" i="1" baseline="-25000" dirty="0"/>
              <a:t>3</a:t>
            </a:r>
          </a:p>
          <a:p>
            <a:pPr lvl="2"/>
            <a:r>
              <a:rPr lang="en-US" altLang="ko-KR" i="1" dirty="0" err="1"/>
              <a:t>abcd</a:t>
            </a:r>
            <a:r>
              <a:rPr lang="en-US" altLang="ko-KR" dirty="0"/>
              <a:t> from </a:t>
            </a:r>
            <a:r>
              <a:rPr lang="en-US" altLang="ko-KR" i="1" dirty="0" err="1"/>
              <a:t>abc</a:t>
            </a:r>
            <a:r>
              <a:rPr lang="en-US" altLang="ko-KR" dirty="0"/>
              <a:t> and </a:t>
            </a:r>
            <a:r>
              <a:rPr lang="en-US" altLang="ko-KR" i="1" dirty="0" err="1"/>
              <a:t>abd</a:t>
            </a:r>
            <a:endParaRPr lang="en-US" altLang="ko-KR" i="1" dirty="0"/>
          </a:p>
          <a:p>
            <a:pPr lvl="2"/>
            <a:r>
              <a:rPr lang="en-US" altLang="ko-KR" i="1" dirty="0" err="1"/>
              <a:t>acde</a:t>
            </a:r>
            <a:r>
              <a:rPr lang="en-US" altLang="ko-KR" dirty="0"/>
              <a:t> from </a:t>
            </a:r>
            <a:r>
              <a:rPr lang="en-US" altLang="ko-KR" i="1" dirty="0" err="1"/>
              <a:t>acd</a:t>
            </a:r>
            <a:r>
              <a:rPr lang="en-US" altLang="ko-KR" dirty="0"/>
              <a:t> and </a:t>
            </a:r>
            <a:r>
              <a:rPr lang="en-US" altLang="ko-KR" i="1" dirty="0"/>
              <a:t>ace</a:t>
            </a:r>
          </a:p>
          <a:p>
            <a:pPr lvl="1"/>
            <a:r>
              <a:rPr lang="en-US" altLang="ko-KR" dirty="0"/>
              <a:t>Pruning:</a:t>
            </a:r>
          </a:p>
          <a:p>
            <a:pPr lvl="2"/>
            <a:r>
              <a:rPr lang="en-US" altLang="ko-KR" i="1" dirty="0" err="1"/>
              <a:t>acde</a:t>
            </a:r>
            <a:r>
              <a:rPr lang="en-US" altLang="ko-KR" dirty="0"/>
              <a:t> is removed because </a:t>
            </a:r>
            <a:r>
              <a:rPr lang="en-US" altLang="ko-KR" i="1" dirty="0" err="1"/>
              <a:t>ade</a:t>
            </a:r>
            <a:r>
              <a:rPr lang="en-US" altLang="ko-KR" dirty="0"/>
              <a:t> is not in </a:t>
            </a:r>
            <a:r>
              <a:rPr lang="en-US" altLang="ko-KR" i="1" dirty="0"/>
              <a:t>L</a:t>
            </a:r>
            <a:r>
              <a:rPr lang="en-US" altLang="ko-KR" i="1" baseline="-25000" dirty="0"/>
              <a:t>3</a:t>
            </a:r>
          </a:p>
          <a:p>
            <a:pPr lvl="2"/>
            <a:r>
              <a:rPr lang="en-US" altLang="ko-KR" i="1" dirty="0"/>
              <a:t>C</a:t>
            </a:r>
            <a:r>
              <a:rPr lang="en-US" altLang="ko-KR" i="1" baseline="-25000" dirty="0"/>
              <a:t>4</a:t>
            </a:r>
            <a:r>
              <a:rPr lang="en-US" altLang="ko-KR" dirty="0"/>
              <a:t> = {</a:t>
            </a:r>
            <a:r>
              <a:rPr lang="en-US" altLang="ko-KR" i="1" dirty="0" err="1"/>
              <a:t>abcd</a:t>
            </a: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93" y="1728406"/>
            <a:ext cx="5653823" cy="171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52" y="1728407"/>
            <a:ext cx="4334066" cy="122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22" y="1183153"/>
            <a:ext cx="451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Self-joining </a:t>
            </a:r>
            <a:r>
              <a:rPr lang="en-US" altLang="ko-KR" sz="2800" i="1" dirty="0" smtClean="0"/>
              <a:t>L</a:t>
            </a:r>
            <a:r>
              <a:rPr lang="en-US" altLang="ko-KR" sz="2800" i="1" baseline="-25000" dirty="0" smtClean="0"/>
              <a:t>k-1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13504" y="1205187"/>
            <a:ext cx="404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Pruning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037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1"/>
            <a:ext cx="10018713" cy="1068636"/>
          </a:xfrm>
        </p:spPr>
        <p:txBody>
          <a:bodyPr>
            <a:normAutofit/>
          </a:bodyPr>
          <a:lstStyle/>
          <a:p>
            <a:r>
              <a:rPr lang="en-US" altLang="ko-KR" dirty="0"/>
              <a:t>Reducing Number of Comparisons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10152" y="1522153"/>
            <a:ext cx="10051055" cy="26642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Support counting</a:t>
            </a:r>
            <a:endParaRPr lang="en-US" altLang="ko-KR" dirty="0"/>
          </a:p>
          <a:p>
            <a:pPr lvl="1"/>
            <a:r>
              <a:rPr lang="en-US" altLang="ko-KR" dirty="0"/>
              <a:t>Scan the database of transactions to determine the support of each candidate </a:t>
            </a:r>
            <a:r>
              <a:rPr lang="en-US" altLang="ko-KR" dirty="0" err="1"/>
              <a:t>itemset</a:t>
            </a:r>
            <a:endParaRPr lang="en-US" altLang="ko-KR" dirty="0"/>
          </a:p>
          <a:p>
            <a:pPr lvl="1"/>
            <a:r>
              <a:rPr lang="en-US" altLang="ko-KR" dirty="0" smtClean="0"/>
              <a:t>To </a:t>
            </a:r>
            <a:r>
              <a:rPr lang="en-US" altLang="ko-KR" dirty="0"/>
              <a:t>reduce the number of comparisons, </a:t>
            </a:r>
            <a:r>
              <a:rPr lang="en-US" altLang="ko-KR" dirty="0" smtClean="0"/>
              <a:t>store </a:t>
            </a:r>
            <a:r>
              <a:rPr lang="en-US" altLang="ko-KR" dirty="0"/>
              <a:t>the candidates in a hash structure</a:t>
            </a:r>
          </a:p>
          <a:p>
            <a:pPr lvl="2"/>
            <a:r>
              <a:rPr lang="en-US" altLang="ko-KR" dirty="0" smtClean="0"/>
              <a:t>Instead </a:t>
            </a:r>
            <a:r>
              <a:rPr lang="en-US" altLang="ko-KR" dirty="0"/>
              <a:t>of matching each transaction against every candidate, match it against candidates contained in the hashed buckets</a:t>
            </a:r>
          </a:p>
          <a:p>
            <a:endParaRPr lang="ko-KR" altLang="en-US" sz="32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77105063"/>
              </p:ext>
            </p:extLst>
          </p:nvPr>
        </p:nvGraphicFramePr>
        <p:xfrm>
          <a:off x="2192363" y="3613871"/>
          <a:ext cx="8826911" cy="2824242"/>
        </p:xfrm>
        <a:graphic>
          <a:graphicData uri="http://schemas.openxmlformats.org/presentationml/2006/ole">
            <p:oleObj spid="_x0000_s176130" name="Visio" r:id="rId3" imgW="7643978" imgH="3191008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430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Generating the Hash Tree </a:t>
            </a:r>
            <a:r>
              <a:rPr lang="en-US" altLang="ko-KR" dirty="0" smtClean="0"/>
              <a:t>(1/4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95327" y="1255923"/>
            <a:ext cx="10018713" cy="40725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Suppose you have 15 candidate </a:t>
            </a:r>
            <a:r>
              <a:rPr lang="en-US" altLang="ko-KR" sz="2400" dirty="0" err="1"/>
              <a:t>itemsets</a:t>
            </a:r>
            <a:r>
              <a:rPr lang="en-US" altLang="ko-KR" sz="2400" dirty="0"/>
              <a:t> of length 3: </a:t>
            </a:r>
          </a:p>
          <a:p>
            <a:pPr marL="457200" lvl="1" indent="0">
              <a:buNone/>
            </a:pPr>
            <a:r>
              <a:rPr lang="en-US" altLang="ko-KR" sz="2000" dirty="0"/>
              <a:t>{1 4 5}, {1 2 4}, {4 5 7}, {1 2 5}, {4 5 8}, {1 5 9}, {1 3 6}, {2 3 4}, {5 6 7},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{</a:t>
            </a:r>
            <a:r>
              <a:rPr lang="en-US" altLang="ko-KR" sz="2000" dirty="0"/>
              <a:t>3 4 5}, {3 5 6}, {3 5 7}, {6 8 9}, {3 6 7}, {3 6 8}</a:t>
            </a:r>
          </a:p>
          <a:p>
            <a:pPr marL="0" indent="0">
              <a:buNone/>
            </a:pPr>
            <a:r>
              <a:rPr lang="en-US" altLang="ko-KR" sz="2400" dirty="0" smtClean="0"/>
              <a:t>You </a:t>
            </a:r>
            <a:r>
              <a:rPr lang="en-US" altLang="ko-KR" sz="2400" dirty="0"/>
              <a:t>need:</a:t>
            </a:r>
          </a:p>
          <a:p>
            <a:pPr lvl="1"/>
            <a:r>
              <a:rPr lang="en-US" altLang="ko-KR" sz="2000" dirty="0" smtClean="0"/>
              <a:t>Hash </a:t>
            </a:r>
            <a:r>
              <a:rPr lang="en-US" altLang="ko-KR" sz="2000" dirty="0"/>
              <a:t>function </a:t>
            </a:r>
          </a:p>
          <a:p>
            <a:pPr lvl="1"/>
            <a:r>
              <a:rPr lang="en-US" altLang="ko-KR" sz="2000" dirty="0" smtClean="0"/>
              <a:t>Max </a:t>
            </a:r>
            <a:r>
              <a:rPr lang="en-US" altLang="ko-KR" sz="2000" dirty="0"/>
              <a:t>leaf size: max number of </a:t>
            </a:r>
            <a:r>
              <a:rPr lang="en-US" altLang="ko-KR" sz="2000" dirty="0" err="1"/>
              <a:t>itemsets</a:t>
            </a:r>
            <a:r>
              <a:rPr lang="en-US" altLang="ko-KR" sz="2000" dirty="0"/>
              <a:t> stored in a leaf node (if number of candidate </a:t>
            </a:r>
            <a:r>
              <a:rPr lang="en-US" altLang="ko-KR" sz="2000" dirty="0" err="1"/>
              <a:t>itemsets</a:t>
            </a:r>
            <a:r>
              <a:rPr lang="en-US" altLang="ko-KR" sz="2000" dirty="0"/>
              <a:t> exceeds max leaf size, split the node)</a:t>
            </a:r>
          </a:p>
          <a:p>
            <a:endParaRPr lang="ko-KR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823642" y="4205693"/>
            <a:ext cx="6015645" cy="2451930"/>
            <a:chOff x="1632" y="1536"/>
            <a:chExt cx="3029" cy="175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168" y="1536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976" y="1728"/>
              <a:ext cx="351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2 3 4</a:t>
              </a:r>
            </a:p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5 6 7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1917" y="187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728" y="2159"/>
              <a:ext cx="35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1 4 5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493" y="1871"/>
              <a:ext cx="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493" y="1871"/>
              <a:ext cx="57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870" y="2265"/>
              <a:ext cx="35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1 3 6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824" y="235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632" y="2640"/>
              <a:ext cx="351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1 2 4</a:t>
              </a:r>
            </a:p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4 5 7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255" y="2784"/>
              <a:ext cx="351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1 2 5</a:t>
              </a:r>
            </a:p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4 5 8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496" y="2352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832" y="2784"/>
              <a:ext cx="35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 dirty="0">
                  <a:latin typeface="Times New Roman" charset="0"/>
                  <a:ea typeface="굴림" charset="-127"/>
                </a:rPr>
                <a:t>1 5 9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3456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254" y="2169"/>
              <a:ext cx="35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3 4 5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792" y="2160"/>
              <a:ext cx="351" cy="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3 5 6</a:t>
              </a:r>
            </a:p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3 5 7</a:t>
              </a:r>
            </a:p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6 8 9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310" y="2121"/>
              <a:ext cx="351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3 6 7</a:t>
              </a:r>
            </a:p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3 6 8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624544" y="4754842"/>
            <a:ext cx="3048000" cy="1252537"/>
            <a:chOff x="144" y="912"/>
            <a:chExt cx="1440" cy="789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40" y="1200"/>
              <a:ext cx="3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1,4,7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662" y="1449"/>
              <a:ext cx="3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2,5,8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998" y="1113"/>
              <a:ext cx="3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3,6,9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336" y="912"/>
              <a:ext cx="7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 dirty="0">
                  <a:solidFill>
                    <a:schemeClr val="hlink"/>
                  </a:solidFill>
                  <a:latin typeface="Times New Roman" charset="0"/>
                  <a:ea typeface="굴림" charset="-127"/>
                </a:rPr>
                <a:t>Hash function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512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178805"/>
          </a:xfrm>
        </p:spPr>
        <p:txBody>
          <a:bodyPr>
            <a:normAutofit/>
          </a:bodyPr>
          <a:lstStyle/>
          <a:p>
            <a:r>
              <a:rPr lang="en-US" altLang="ko-KR" dirty="0"/>
              <a:t>Generating the Hash Tree </a:t>
            </a:r>
            <a:r>
              <a:rPr lang="en-US" altLang="ko-KR" dirty="0" smtClean="0"/>
              <a:t>(2/4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641600" y="1736726"/>
            <a:ext cx="8737600" cy="4210050"/>
            <a:chOff x="1296" y="1056"/>
            <a:chExt cx="4128" cy="265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86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83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80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77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74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5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6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2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3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68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2"/>
              <a:chOff x="432" y="3408"/>
              <a:chExt cx="480" cy="252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 dirty="0">
                    <a:solidFill>
                      <a:srgbClr val="FF0000"/>
                    </a:solidFill>
                    <a:latin typeface="Times New Roman" charset="0"/>
                    <a:ea typeface="굴림" charset="-127"/>
                  </a:rPr>
                  <a:t>1</a:t>
                </a:r>
                <a:r>
                  <a:rPr lang="en-US" altLang="ko-KR" sz="2000" b="0" dirty="0">
                    <a:latin typeface="Times New Roman" charset="0"/>
                    <a:ea typeface="굴림" charset="-127"/>
                  </a:rPr>
                  <a:t> 5 9</a:t>
                </a: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2"/>
              <a:chOff x="432" y="3408"/>
              <a:chExt cx="480" cy="252"/>
            </a:xfrm>
          </p:grpSpPr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 dirty="0">
                    <a:solidFill>
                      <a:srgbClr val="FF0000"/>
                    </a:solidFill>
                    <a:latin typeface="Times New Roman" charset="0"/>
                    <a:ea typeface="굴림" charset="-127"/>
                  </a:rPr>
                  <a:t>1</a:t>
                </a:r>
                <a:r>
                  <a:rPr lang="en-US" altLang="ko-KR" sz="2000" b="0" dirty="0">
                    <a:latin typeface="Times New Roman" charset="0"/>
                    <a:ea typeface="굴림" charset="-127"/>
                  </a:rPr>
                  <a:t> </a:t>
                </a:r>
                <a:r>
                  <a:rPr lang="en-US" altLang="ko-KR" sz="2000" b="0" dirty="0">
                    <a:solidFill>
                      <a:srgbClr val="FF0000"/>
                    </a:solidFill>
                    <a:latin typeface="Times New Roman" charset="0"/>
                    <a:ea typeface="굴림" charset="-127"/>
                  </a:rPr>
                  <a:t>4</a:t>
                </a:r>
                <a:r>
                  <a:rPr lang="en-US" altLang="ko-KR" sz="2000" b="0" dirty="0">
                    <a:latin typeface="Times New Roman" charset="0"/>
                    <a:ea typeface="굴림" charset="-127"/>
                  </a:rPr>
                  <a:t> 5</a:t>
                </a: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2"/>
              <a:chOff x="432" y="3408"/>
              <a:chExt cx="480" cy="252"/>
            </a:xfrm>
          </p:grpSpPr>
          <p:sp>
            <p:nvSpPr>
              <p:cNvPr id="62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 dirty="0">
                    <a:solidFill>
                      <a:srgbClr val="FF0000"/>
                    </a:solidFill>
                    <a:latin typeface="Times New Roman" charset="0"/>
                    <a:ea typeface="굴림" charset="-127"/>
                  </a:rPr>
                  <a:t>1</a:t>
                </a:r>
                <a:r>
                  <a:rPr lang="en-US" altLang="ko-KR" sz="2000" b="0" dirty="0">
                    <a:latin typeface="Times New Roman" charset="0"/>
                    <a:ea typeface="굴림" charset="-127"/>
                  </a:rPr>
                  <a:t> 3 6</a:t>
                </a: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2"/>
              <a:chOff x="432" y="3408"/>
              <a:chExt cx="480" cy="252"/>
            </a:xfrm>
          </p:grpSpPr>
          <p:sp>
            <p:nvSpPr>
              <p:cNvPr id="60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3 </a:t>
                </a:r>
                <a:r>
                  <a:rPr lang="en-US" altLang="ko-KR" sz="2000" b="0">
                    <a:solidFill>
                      <a:srgbClr val="FF0000"/>
                    </a:solidFill>
                    <a:latin typeface="Times New Roman" charset="0"/>
                    <a:ea typeface="굴림" charset="-127"/>
                  </a:rPr>
                  <a:t>4</a:t>
                </a:r>
                <a:r>
                  <a:rPr lang="en-US" altLang="ko-KR" sz="2000" b="0">
                    <a:latin typeface="Times New Roman" charset="0"/>
                    <a:ea typeface="굴림" charset="-127"/>
                  </a:rPr>
                  <a:t> 5</a:t>
                </a: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2"/>
              <a:chOff x="3792" y="3312"/>
              <a:chExt cx="480" cy="492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2"/>
                <a:chOff x="432" y="3408"/>
                <a:chExt cx="480" cy="252"/>
              </a:xfrm>
            </p:grpSpPr>
            <p:sp>
              <p:nvSpPr>
                <p:cNvPr id="58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3 6 7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2"/>
                <a:chOff x="432" y="3408"/>
                <a:chExt cx="480" cy="252"/>
              </a:xfrm>
            </p:grpSpPr>
            <p:sp>
              <p:nvSpPr>
                <p:cNvPr id="56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3 6 8</a:t>
                  </a:r>
                </a:p>
              </p:txBody>
            </p:sp>
          </p:grpSp>
        </p:grpSp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2"/>
              <a:chOff x="4800" y="3216"/>
              <a:chExt cx="480" cy="732"/>
            </a:xfrm>
          </p:grpSpPr>
          <p:grpSp>
            <p:nvGrpSpPr>
              <p:cNvPr id="20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2"/>
                <a:chOff x="3792" y="3312"/>
                <a:chExt cx="480" cy="492"/>
              </a:xfrm>
            </p:grpSpPr>
            <p:grpSp>
              <p:nvGrpSpPr>
                <p:cNvPr id="21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2"/>
                  <a:chOff x="432" y="3408"/>
                  <a:chExt cx="480" cy="252"/>
                </a:xfrm>
              </p:grpSpPr>
              <p:sp>
                <p:nvSpPr>
                  <p:cNvPr id="5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33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2000" b="0">
                        <a:latin typeface="Times New Roman" charset="0"/>
                        <a:ea typeface="굴림" charset="-127"/>
                      </a:rPr>
                      <a:t>3 5 6</a:t>
                    </a:r>
                  </a:p>
                </p:txBody>
              </p:sp>
            </p:grpSp>
            <p:grpSp>
              <p:nvGrpSpPr>
                <p:cNvPr id="22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2"/>
                  <a:chOff x="432" y="3408"/>
                  <a:chExt cx="480" cy="252"/>
                </a:xfrm>
              </p:grpSpPr>
              <p:sp>
                <p:nvSpPr>
                  <p:cNvPr id="50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33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2000" b="0">
                        <a:latin typeface="Times New Roman" charset="0"/>
                        <a:ea typeface="굴림" charset="-127"/>
                      </a:rPr>
                      <a:t>3 5 7</a:t>
                    </a:r>
                  </a:p>
                </p:txBody>
              </p:sp>
            </p:grpSp>
          </p:grpSp>
          <p:grpSp>
            <p:nvGrpSpPr>
              <p:cNvPr id="26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2"/>
                <a:chOff x="432" y="3408"/>
                <a:chExt cx="480" cy="252"/>
              </a:xfrm>
            </p:grpSpPr>
            <p:sp>
              <p:nvSpPr>
                <p:cNvPr id="46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6 8 9</a:t>
                  </a:r>
                </a:p>
              </p:txBody>
            </p:sp>
          </p:grpSp>
        </p:grpSp>
        <p:grpSp>
          <p:nvGrpSpPr>
            <p:cNvPr id="27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2"/>
              <a:chOff x="3792" y="3312"/>
              <a:chExt cx="480" cy="492"/>
            </a:xfrm>
          </p:grpSpPr>
          <p:grpSp>
            <p:nvGrpSpPr>
              <p:cNvPr id="32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2"/>
                <a:chOff x="432" y="3408"/>
                <a:chExt cx="480" cy="252"/>
              </a:xfrm>
            </p:grpSpPr>
            <p:sp>
              <p:nvSpPr>
                <p:cNvPr id="42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2 3 4</a:t>
                  </a:r>
                </a:p>
              </p:txBody>
            </p:sp>
          </p:grpSp>
          <p:grpSp>
            <p:nvGrpSpPr>
              <p:cNvPr id="33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2"/>
                <a:chOff x="432" y="3408"/>
                <a:chExt cx="480" cy="252"/>
              </a:xfrm>
            </p:grpSpPr>
            <p:sp>
              <p:nvSpPr>
                <p:cNvPr id="40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5 6 7</a:t>
                  </a:r>
                </a:p>
              </p:txBody>
            </p:sp>
          </p:grpSp>
        </p:grpSp>
        <p:grpSp>
          <p:nvGrpSpPr>
            <p:cNvPr id="38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2"/>
              <a:chOff x="3792" y="3312"/>
              <a:chExt cx="480" cy="492"/>
            </a:xfrm>
          </p:grpSpPr>
          <p:grpSp>
            <p:nvGrpSpPr>
              <p:cNvPr id="39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2"/>
                <a:chOff x="432" y="3408"/>
                <a:chExt cx="480" cy="252"/>
              </a:xfrm>
            </p:grpSpPr>
            <p:sp>
              <p:nvSpPr>
                <p:cNvPr id="36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 dirty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1</a:t>
                  </a:r>
                  <a:r>
                    <a:rPr lang="en-US" altLang="ko-KR" sz="2000" b="0" dirty="0">
                      <a:latin typeface="Times New Roman" charset="0"/>
                      <a:ea typeface="굴림" charset="-127"/>
                    </a:rPr>
                    <a:t> 2 </a:t>
                  </a:r>
                  <a:r>
                    <a:rPr lang="en-US" altLang="ko-KR" sz="2000" b="0" dirty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4</a:t>
                  </a:r>
                </a:p>
              </p:txBody>
            </p:sp>
          </p:grpSp>
          <p:grpSp>
            <p:nvGrpSpPr>
              <p:cNvPr id="44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2"/>
                <a:chOff x="432" y="3408"/>
                <a:chExt cx="480" cy="252"/>
              </a:xfrm>
            </p:grpSpPr>
            <p:sp>
              <p:nvSpPr>
                <p:cNvPr id="34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 dirty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4</a:t>
                  </a:r>
                  <a:r>
                    <a:rPr lang="en-US" altLang="ko-KR" sz="2000" b="0" dirty="0">
                      <a:latin typeface="Times New Roman" charset="0"/>
                      <a:ea typeface="굴림" charset="-127"/>
                    </a:rPr>
                    <a:t> 5 </a:t>
                  </a:r>
                  <a:r>
                    <a:rPr lang="en-US" altLang="ko-KR" sz="2000" b="0" dirty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7</a:t>
                  </a:r>
                </a:p>
              </p:txBody>
            </p:sp>
          </p:grpSp>
        </p:grpSp>
        <p:grpSp>
          <p:nvGrpSpPr>
            <p:cNvPr id="45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2"/>
              <a:chOff x="3792" y="3312"/>
              <a:chExt cx="480" cy="492"/>
            </a:xfrm>
          </p:grpSpPr>
          <p:grpSp>
            <p:nvGrpSpPr>
              <p:cNvPr id="48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2"/>
                <a:chOff x="432" y="3408"/>
                <a:chExt cx="480" cy="252"/>
              </a:xfrm>
            </p:grpSpPr>
            <p:sp>
              <p:nvSpPr>
                <p:cNvPr id="30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 dirty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1</a:t>
                  </a:r>
                  <a:r>
                    <a:rPr lang="en-US" altLang="ko-KR" sz="2000" b="0" dirty="0">
                      <a:latin typeface="Times New Roman" charset="0"/>
                      <a:ea typeface="굴림" charset="-127"/>
                    </a:rPr>
                    <a:t> 2 5</a:t>
                  </a:r>
                </a:p>
              </p:txBody>
            </p:sp>
          </p:grpSp>
          <p:grpSp>
            <p:nvGrpSpPr>
              <p:cNvPr id="49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2"/>
                <a:chOff x="432" y="3408"/>
                <a:chExt cx="480" cy="252"/>
              </a:xfrm>
            </p:grpSpPr>
            <p:sp>
              <p:nvSpPr>
                <p:cNvPr id="28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 dirty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4</a:t>
                  </a:r>
                  <a:r>
                    <a:rPr lang="en-US" altLang="ko-KR" sz="2000" b="0" dirty="0">
                      <a:latin typeface="Times New Roman" charset="0"/>
                      <a:ea typeface="굴림" charset="-127"/>
                    </a:rPr>
                    <a:t> 5 8</a:t>
                  </a:r>
                </a:p>
              </p:txBody>
            </p:sp>
          </p:grpSp>
        </p:grpSp>
        <p:grpSp>
          <p:nvGrpSpPr>
            <p:cNvPr id="54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23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00" name="Text Box 99"/>
          <p:cNvSpPr txBox="1">
            <a:spLocks noChangeArrowheads="1"/>
          </p:cNvSpPr>
          <p:nvPr/>
        </p:nvSpPr>
        <p:spPr bwMode="auto">
          <a:xfrm>
            <a:off x="5707961" y="1322675"/>
            <a:ext cx="21216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Times New Roman" charset="0"/>
                <a:ea typeface="굴림" charset="-127"/>
              </a:rPr>
              <a:t>Candidate Hash Tree</a:t>
            </a:r>
            <a:endParaRPr lang="en-US" altLang="ko-KR" sz="2800" b="0" dirty="0">
              <a:latin typeface="Times New Roman" charset="0"/>
              <a:ea typeface="굴림" charset="-127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276742" y="1268413"/>
            <a:ext cx="2942843" cy="1828244"/>
            <a:chOff x="483518" y="1268413"/>
            <a:chExt cx="2942843" cy="1828244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791634" y="1268413"/>
              <a:ext cx="1847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ko-KR" sz="2800" b="0">
                <a:latin typeface="Wingdings" pitchFamily="2" charset="2"/>
              </a:endParaRPr>
            </a:p>
          </p:txBody>
        </p:sp>
        <p:grpSp>
          <p:nvGrpSpPr>
            <p:cNvPr id="55" name="Group 88"/>
            <p:cNvGrpSpPr>
              <a:grpSpLocks/>
            </p:cNvGrpSpPr>
            <p:nvPr/>
          </p:nvGrpSpPr>
          <p:grpSpPr bwMode="auto">
            <a:xfrm>
              <a:off x="2068830" y="1736725"/>
              <a:ext cx="508000" cy="609600"/>
              <a:chOff x="2064" y="1872"/>
              <a:chExt cx="192" cy="288"/>
            </a:xfrm>
          </p:grpSpPr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1" name="Line 90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" name="Line 91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H="1">
              <a:off x="1256030" y="2346325"/>
              <a:ext cx="1026584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2272030" y="234632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2282614" y="2346325"/>
              <a:ext cx="903816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Text Box 95"/>
            <p:cNvSpPr txBox="1">
              <a:spLocks noChangeArrowheads="1"/>
            </p:cNvSpPr>
            <p:nvPr/>
          </p:nvSpPr>
          <p:spPr bwMode="auto">
            <a:xfrm>
              <a:off x="1154430" y="2346325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  <a:latin typeface="Times New Roman" charset="0"/>
                  <a:ea typeface="굴림" charset="-127"/>
                </a:rPr>
                <a:t>1,4,7</a:t>
              </a:r>
              <a:endParaRPr lang="en-US" altLang="ko-KR" b="0">
                <a:solidFill>
                  <a:srgbClr val="FF0000"/>
                </a:solidFill>
                <a:latin typeface="Times New Roman" charset="0"/>
                <a:ea typeface="굴림" charset="-127"/>
              </a:endParaRPr>
            </a:p>
          </p:txBody>
        </p:sp>
        <p:sp>
          <p:nvSpPr>
            <p:cNvPr id="97" name="Text Box 96"/>
            <p:cNvSpPr txBox="1">
              <a:spLocks noChangeArrowheads="1"/>
            </p:cNvSpPr>
            <p:nvPr/>
          </p:nvSpPr>
          <p:spPr bwMode="auto">
            <a:xfrm>
              <a:off x="1560830" y="2727325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charset="0"/>
                  <a:ea typeface="굴림" charset="-127"/>
                </a:rPr>
                <a:t>2,5,8</a:t>
              </a:r>
              <a:endParaRPr lang="en-US" altLang="ko-KR" b="0">
                <a:latin typeface="Times New Roman" charset="0"/>
                <a:ea typeface="굴림" charset="-127"/>
              </a:endParaRPr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2780030" y="2346325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charset="0"/>
                  <a:ea typeface="굴림" charset="-127"/>
                </a:rPr>
                <a:t>3,6,9</a:t>
              </a:r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1622032" y="1355725"/>
              <a:ext cx="13885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0" dirty="0">
                  <a:latin typeface="Times New Roman" charset="0"/>
                  <a:ea typeface="굴림" charset="-127"/>
                </a:rPr>
                <a:t>Hash Function</a:t>
              </a:r>
              <a:endParaRPr lang="en-US" altLang="ko-KR" sz="2800" b="0" dirty="0">
                <a:latin typeface="Times New Roman" charset="0"/>
                <a:ea typeface="굴림" charset="-127"/>
              </a:endParaRPr>
            </a:p>
          </p:txBody>
        </p:sp>
        <p:sp>
          <p:nvSpPr>
            <p:cNvPr id="101" name="Text Box 100"/>
            <p:cNvSpPr txBox="1">
              <a:spLocks noChangeArrowheads="1"/>
            </p:cNvSpPr>
            <p:nvPr/>
          </p:nvSpPr>
          <p:spPr bwMode="auto">
            <a:xfrm>
              <a:off x="483518" y="1730567"/>
              <a:ext cx="15240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 b="0" dirty="0">
                  <a:solidFill>
                    <a:srgbClr val="0C6D9C"/>
                  </a:solidFill>
                  <a:ea typeface="굴림" charset="-127"/>
                </a:rPr>
                <a:t>Hash on 1, 4 or 7</a:t>
              </a:r>
              <a:endParaRPr lang="en-US" altLang="ko-KR" sz="2000" b="0" dirty="0">
                <a:solidFill>
                  <a:srgbClr val="0C6D9C"/>
                </a:solidFill>
                <a:ea typeface="굴림" charset="-127"/>
                <a:sym typeface="Symbol" pitchFamily="18" charset="2"/>
              </a:endParaRPr>
            </a:p>
          </p:txBody>
        </p:sp>
      </p:grp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2235200" y="3810000"/>
            <a:ext cx="4165600" cy="2286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6705600" y="4038600"/>
            <a:ext cx="1524000" cy="762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753216" y="1629236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i</a:t>
            </a:r>
            <a:r>
              <a:rPr lang="en-US" altLang="ko-KR" sz="2000" dirty="0" smtClean="0"/>
              <a:t>-</a:t>
            </a:r>
            <a:r>
              <a:rPr lang="en-US" altLang="ko-KR" sz="2000" dirty="0" err="1" smtClean="0"/>
              <a:t>th</a:t>
            </a:r>
            <a:r>
              <a:rPr lang="en-US" altLang="ko-KR" sz="2000" dirty="0" smtClean="0"/>
              <a:t> level checks</a:t>
            </a:r>
          </a:p>
          <a:p>
            <a:r>
              <a:rPr lang="en-US" altLang="ko-KR" sz="2000" i="1" dirty="0" smtClean="0"/>
              <a:t>i</a:t>
            </a:r>
            <a:r>
              <a:rPr lang="en-US" altLang="ko-KR" sz="2000" dirty="0" smtClean="0"/>
              <a:t>-</a:t>
            </a:r>
            <a:r>
              <a:rPr lang="en-US" altLang="ko-KR" sz="2000" dirty="0" err="1" smtClean="0"/>
              <a:t>th</a:t>
            </a:r>
            <a:r>
              <a:rPr lang="en-US" altLang="ko-KR" sz="2000" dirty="0" smtClean="0"/>
              <a:t> item in each </a:t>
            </a:r>
            <a:r>
              <a:rPr lang="en-US" altLang="ko-KR" sz="2000" dirty="0" err="1" smtClean="0"/>
              <a:t>itemset</a:t>
            </a:r>
            <a:endParaRPr lang="ko-KR" altLang="en-US" sz="2000" dirty="0"/>
          </a:p>
        </p:txBody>
      </p:sp>
      <p:cxnSp>
        <p:nvCxnSpPr>
          <p:cNvPr id="106" name="직선 연결선 105"/>
          <p:cNvCxnSpPr>
            <a:stCxn id="104" idx="1"/>
            <a:endCxn id="23" idx="3"/>
          </p:cNvCxnSpPr>
          <p:nvPr/>
        </p:nvCxnSpPr>
        <p:spPr>
          <a:xfrm flipH="1" flipV="1">
            <a:off x="6908800" y="1965325"/>
            <a:ext cx="844416" cy="178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849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27795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Generating the Hash </a:t>
            </a:r>
            <a:r>
              <a:rPr lang="en-US" altLang="ko-KR" dirty="0"/>
              <a:t>Tree 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641600" y="1736726"/>
            <a:ext cx="8737600" cy="4210050"/>
            <a:chOff x="1296" y="1056"/>
            <a:chExt cx="4128" cy="265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86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83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80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77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74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5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6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2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3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68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2"/>
              <a:chOff x="432" y="3408"/>
              <a:chExt cx="480" cy="252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1 </a:t>
                </a:r>
                <a:r>
                  <a:rPr lang="en-US" altLang="ko-KR" sz="2000" b="0">
                    <a:solidFill>
                      <a:srgbClr val="FF0000"/>
                    </a:solidFill>
                    <a:latin typeface="Times New Roman" charset="0"/>
                    <a:ea typeface="굴림" charset="-127"/>
                  </a:rPr>
                  <a:t>5</a:t>
                </a:r>
                <a:r>
                  <a:rPr lang="en-US" altLang="ko-KR" sz="2000" b="0">
                    <a:latin typeface="Times New Roman" charset="0"/>
                    <a:ea typeface="굴림" charset="-127"/>
                  </a:rPr>
                  <a:t> 9</a:t>
                </a: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2"/>
              <a:chOff x="432" y="3408"/>
              <a:chExt cx="480" cy="252"/>
            </a:xfrm>
          </p:grpSpPr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1 4 5</a:t>
                </a: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2"/>
              <a:chOff x="432" y="3408"/>
              <a:chExt cx="480" cy="252"/>
            </a:xfrm>
          </p:grpSpPr>
          <p:sp>
            <p:nvSpPr>
              <p:cNvPr id="62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1 3 6</a:t>
                </a: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2"/>
              <a:chOff x="432" y="3408"/>
              <a:chExt cx="480" cy="252"/>
            </a:xfrm>
          </p:grpSpPr>
          <p:sp>
            <p:nvSpPr>
              <p:cNvPr id="60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3 4 5</a:t>
                </a: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2"/>
              <a:chOff x="3792" y="3312"/>
              <a:chExt cx="480" cy="492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2"/>
                <a:chOff x="432" y="3408"/>
                <a:chExt cx="480" cy="252"/>
              </a:xfrm>
            </p:grpSpPr>
            <p:sp>
              <p:nvSpPr>
                <p:cNvPr id="58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3 6 7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2"/>
                <a:chOff x="432" y="3408"/>
                <a:chExt cx="480" cy="252"/>
              </a:xfrm>
            </p:grpSpPr>
            <p:sp>
              <p:nvSpPr>
                <p:cNvPr id="56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3 6 8</a:t>
                  </a:r>
                </a:p>
              </p:txBody>
            </p:sp>
          </p:grpSp>
        </p:grpSp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2"/>
              <a:chOff x="4800" y="3216"/>
              <a:chExt cx="480" cy="732"/>
            </a:xfrm>
          </p:grpSpPr>
          <p:grpSp>
            <p:nvGrpSpPr>
              <p:cNvPr id="20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2"/>
                <a:chOff x="3792" y="3312"/>
                <a:chExt cx="480" cy="492"/>
              </a:xfrm>
            </p:grpSpPr>
            <p:grpSp>
              <p:nvGrpSpPr>
                <p:cNvPr id="21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2"/>
                  <a:chOff x="432" y="3408"/>
                  <a:chExt cx="480" cy="252"/>
                </a:xfrm>
              </p:grpSpPr>
              <p:sp>
                <p:nvSpPr>
                  <p:cNvPr id="5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33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2000" b="0">
                        <a:latin typeface="Times New Roman" charset="0"/>
                        <a:ea typeface="굴림" charset="-127"/>
                      </a:rPr>
                      <a:t>3 </a:t>
                    </a:r>
                    <a:r>
                      <a:rPr lang="en-US" altLang="ko-KR" sz="2000" b="0">
                        <a:solidFill>
                          <a:srgbClr val="FF0000"/>
                        </a:solidFill>
                        <a:latin typeface="Times New Roman" charset="0"/>
                        <a:ea typeface="굴림" charset="-127"/>
                      </a:rPr>
                      <a:t>5</a:t>
                    </a:r>
                    <a:r>
                      <a:rPr lang="en-US" altLang="ko-KR" sz="2000" b="0">
                        <a:latin typeface="Times New Roman" charset="0"/>
                        <a:ea typeface="굴림" charset="-127"/>
                      </a:rPr>
                      <a:t> 6</a:t>
                    </a:r>
                  </a:p>
                </p:txBody>
              </p:sp>
            </p:grpSp>
            <p:grpSp>
              <p:nvGrpSpPr>
                <p:cNvPr id="22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2"/>
                  <a:chOff x="432" y="3408"/>
                  <a:chExt cx="480" cy="252"/>
                </a:xfrm>
              </p:grpSpPr>
              <p:sp>
                <p:nvSpPr>
                  <p:cNvPr id="50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33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2000" b="0">
                        <a:latin typeface="Times New Roman" charset="0"/>
                        <a:ea typeface="굴림" charset="-127"/>
                      </a:rPr>
                      <a:t>3 </a:t>
                    </a:r>
                    <a:r>
                      <a:rPr lang="en-US" altLang="ko-KR" sz="2000" b="0">
                        <a:solidFill>
                          <a:srgbClr val="FF0000"/>
                        </a:solidFill>
                        <a:latin typeface="Times New Roman" charset="0"/>
                        <a:ea typeface="굴림" charset="-127"/>
                      </a:rPr>
                      <a:t>5</a:t>
                    </a:r>
                    <a:r>
                      <a:rPr lang="en-US" altLang="ko-KR" sz="2000" b="0">
                        <a:latin typeface="Times New Roman" charset="0"/>
                        <a:ea typeface="굴림" charset="-127"/>
                      </a:rPr>
                      <a:t> 7</a:t>
                    </a:r>
                  </a:p>
                </p:txBody>
              </p:sp>
            </p:grpSp>
          </p:grpSp>
          <p:grpSp>
            <p:nvGrpSpPr>
              <p:cNvPr id="26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2"/>
                <a:chOff x="432" y="3408"/>
                <a:chExt cx="480" cy="252"/>
              </a:xfrm>
            </p:grpSpPr>
            <p:sp>
              <p:nvSpPr>
                <p:cNvPr id="46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6 </a:t>
                  </a:r>
                  <a:r>
                    <a:rPr lang="en-US" altLang="ko-KR" sz="2000" b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8</a:t>
                  </a:r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 9</a:t>
                  </a:r>
                </a:p>
              </p:txBody>
            </p:sp>
          </p:grpSp>
        </p:grpSp>
        <p:grpSp>
          <p:nvGrpSpPr>
            <p:cNvPr id="27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2"/>
              <a:chOff x="3792" y="3312"/>
              <a:chExt cx="480" cy="492"/>
            </a:xfrm>
          </p:grpSpPr>
          <p:grpSp>
            <p:nvGrpSpPr>
              <p:cNvPr id="32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2"/>
                <a:chOff x="432" y="3408"/>
                <a:chExt cx="480" cy="252"/>
              </a:xfrm>
            </p:grpSpPr>
            <p:sp>
              <p:nvSpPr>
                <p:cNvPr id="42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2</a:t>
                  </a:r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 3 4</a:t>
                  </a:r>
                </a:p>
              </p:txBody>
            </p:sp>
          </p:grpSp>
          <p:grpSp>
            <p:nvGrpSpPr>
              <p:cNvPr id="33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2"/>
                <a:chOff x="432" y="3408"/>
                <a:chExt cx="480" cy="252"/>
              </a:xfrm>
            </p:grpSpPr>
            <p:sp>
              <p:nvSpPr>
                <p:cNvPr id="40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5</a:t>
                  </a:r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 6 7</a:t>
                  </a:r>
                </a:p>
              </p:txBody>
            </p:sp>
          </p:grpSp>
        </p:grpSp>
        <p:grpSp>
          <p:nvGrpSpPr>
            <p:cNvPr id="38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2"/>
              <a:chOff x="3792" y="3312"/>
              <a:chExt cx="480" cy="492"/>
            </a:xfrm>
          </p:grpSpPr>
          <p:grpSp>
            <p:nvGrpSpPr>
              <p:cNvPr id="39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2"/>
                <a:chOff x="432" y="3408"/>
                <a:chExt cx="480" cy="252"/>
              </a:xfrm>
            </p:grpSpPr>
            <p:sp>
              <p:nvSpPr>
                <p:cNvPr id="36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1 </a:t>
                  </a:r>
                  <a:r>
                    <a:rPr lang="en-US" altLang="ko-KR" sz="2000" b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2</a:t>
                  </a:r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 4</a:t>
                  </a:r>
                </a:p>
              </p:txBody>
            </p:sp>
          </p:grpSp>
          <p:grpSp>
            <p:nvGrpSpPr>
              <p:cNvPr id="44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2"/>
                <a:chOff x="432" y="3408"/>
                <a:chExt cx="480" cy="252"/>
              </a:xfrm>
            </p:grpSpPr>
            <p:sp>
              <p:nvSpPr>
                <p:cNvPr id="34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4 </a:t>
                  </a:r>
                  <a:r>
                    <a:rPr lang="en-US" altLang="ko-KR" sz="2000" b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5</a:t>
                  </a:r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 7</a:t>
                  </a:r>
                </a:p>
              </p:txBody>
            </p:sp>
          </p:grpSp>
        </p:grpSp>
        <p:grpSp>
          <p:nvGrpSpPr>
            <p:cNvPr id="45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2"/>
              <a:chOff x="3792" y="3312"/>
              <a:chExt cx="480" cy="492"/>
            </a:xfrm>
          </p:grpSpPr>
          <p:grpSp>
            <p:nvGrpSpPr>
              <p:cNvPr id="48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2"/>
                <a:chOff x="432" y="3408"/>
                <a:chExt cx="480" cy="252"/>
              </a:xfrm>
            </p:grpSpPr>
            <p:sp>
              <p:nvSpPr>
                <p:cNvPr id="30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1 </a:t>
                  </a:r>
                  <a:r>
                    <a:rPr lang="en-US" altLang="ko-KR" sz="2000" b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2</a:t>
                  </a:r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 </a:t>
                  </a:r>
                  <a:r>
                    <a:rPr lang="en-US" altLang="ko-KR" sz="2000" b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5</a:t>
                  </a:r>
                </a:p>
              </p:txBody>
            </p:sp>
          </p:grpSp>
          <p:grpSp>
            <p:nvGrpSpPr>
              <p:cNvPr id="49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2"/>
                <a:chOff x="432" y="3408"/>
                <a:chExt cx="480" cy="252"/>
              </a:xfrm>
            </p:grpSpPr>
            <p:sp>
              <p:nvSpPr>
                <p:cNvPr id="28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4 </a:t>
                  </a:r>
                  <a:r>
                    <a:rPr lang="en-US" altLang="ko-KR" sz="2000" b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5</a:t>
                  </a:r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 </a:t>
                  </a:r>
                  <a:r>
                    <a:rPr lang="en-US" altLang="ko-KR" sz="2000" b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8</a:t>
                  </a:r>
                </a:p>
              </p:txBody>
            </p:sp>
          </p:grpSp>
        </p:grpSp>
        <p:grpSp>
          <p:nvGrpSpPr>
            <p:cNvPr id="54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23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00" name="Text Box 99"/>
          <p:cNvSpPr txBox="1">
            <a:spLocks noChangeArrowheads="1"/>
          </p:cNvSpPr>
          <p:nvPr/>
        </p:nvSpPr>
        <p:spPr bwMode="auto">
          <a:xfrm>
            <a:off x="5729995" y="1355726"/>
            <a:ext cx="21216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Times New Roman" charset="0"/>
                <a:ea typeface="굴림" charset="-127"/>
              </a:rPr>
              <a:t>Candidate Hash Tree</a:t>
            </a:r>
            <a:endParaRPr lang="en-US" altLang="ko-KR" sz="2800" b="0" dirty="0">
              <a:latin typeface="Times New Roman" charset="0"/>
              <a:ea typeface="굴림" charset="-127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2438400" y="4953000"/>
            <a:ext cx="4064000" cy="1066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994400" y="2895600"/>
            <a:ext cx="1524000" cy="990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486057" y="1268413"/>
            <a:ext cx="2777596" cy="2353665"/>
            <a:chOff x="1486057" y="1268413"/>
            <a:chExt cx="2777596" cy="2353665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2080623" y="1268413"/>
              <a:ext cx="1847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ko-KR" sz="2800" b="0">
                <a:latin typeface="Wingdings" pitchFamily="2" charset="2"/>
              </a:endParaRPr>
            </a:p>
          </p:txBody>
        </p:sp>
        <p:grpSp>
          <p:nvGrpSpPr>
            <p:cNvPr id="55" name="Group 88"/>
            <p:cNvGrpSpPr>
              <a:grpSpLocks/>
            </p:cNvGrpSpPr>
            <p:nvPr/>
          </p:nvGrpSpPr>
          <p:grpSpPr bwMode="auto">
            <a:xfrm>
              <a:off x="2906122" y="1736725"/>
              <a:ext cx="508000" cy="609600"/>
              <a:chOff x="2064" y="1872"/>
              <a:chExt cx="192" cy="288"/>
            </a:xfrm>
          </p:grpSpPr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1" name="Line 90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" name="Line 91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H="1">
              <a:off x="2093322" y="2346325"/>
              <a:ext cx="1026584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3109322" y="234632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3119906" y="2346325"/>
              <a:ext cx="903816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Text Box 95"/>
            <p:cNvSpPr txBox="1">
              <a:spLocks noChangeArrowheads="1"/>
            </p:cNvSpPr>
            <p:nvPr/>
          </p:nvSpPr>
          <p:spPr bwMode="auto">
            <a:xfrm>
              <a:off x="1991722" y="2346325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charset="0"/>
                  <a:ea typeface="굴림" charset="-127"/>
                </a:rPr>
                <a:t>1,4,7</a:t>
              </a:r>
              <a:endParaRPr lang="en-US" altLang="ko-KR" b="0">
                <a:latin typeface="Times New Roman" charset="0"/>
                <a:ea typeface="굴림" charset="-127"/>
              </a:endParaRPr>
            </a:p>
          </p:txBody>
        </p:sp>
        <p:sp>
          <p:nvSpPr>
            <p:cNvPr id="97" name="Text Box 96"/>
            <p:cNvSpPr txBox="1">
              <a:spLocks noChangeArrowheads="1"/>
            </p:cNvSpPr>
            <p:nvPr/>
          </p:nvSpPr>
          <p:spPr bwMode="auto">
            <a:xfrm>
              <a:off x="2398122" y="2727325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  <a:latin typeface="Times New Roman" charset="0"/>
                  <a:ea typeface="굴림" charset="-127"/>
                </a:rPr>
                <a:t>2,5,8</a:t>
              </a:r>
              <a:endParaRPr lang="en-US" altLang="ko-KR" b="0">
                <a:solidFill>
                  <a:srgbClr val="FF0000"/>
                </a:solidFill>
                <a:latin typeface="Times New Roman" charset="0"/>
                <a:ea typeface="굴림" charset="-127"/>
              </a:endParaRPr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3617322" y="2346325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charset="0"/>
                  <a:ea typeface="굴림" charset="-127"/>
                </a:rPr>
                <a:t>3,6,9</a:t>
              </a:r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2194923" y="1355725"/>
              <a:ext cx="13885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0">
                  <a:latin typeface="Times New Roman" charset="0"/>
                  <a:ea typeface="굴림" charset="-127"/>
                </a:rPr>
                <a:t>Hash Function</a:t>
              </a:r>
              <a:endParaRPr lang="en-US" altLang="ko-KR" sz="2800" b="0">
                <a:latin typeface="Times New Roman" charset="0"/>
                <a:ea typeface="굴림" charset="-127"/>
              </a:endParaRPr>
            </a:p>
          </p:txBody>
        </p:sp>
        <p:sp>
          <p:nvSpPr>
            <p:cNvPr id="103" name="Text Box 102"/>
            <p:cNvSpPr txBox="1">
              <a:spLocks noChangeArrowheads="1"/>
            </p:cNvSpPr>
            <p:nvPr/>
          </p:nvSpPr>
          <p:spPr bwMode="auto">
            <a:xfrm>
              <a:off x="1486057" y="2920403"/>
              <a:ext cx="15240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 b="0" dirty="0">
                  <a:solidFill>
                    <a:srgbClr val="0C6D9C"/>
                  </a:solidFill>
                  <a:ea typeface="굴림" charset="-127"/>
                </a:rPr>
                <a:t>Hash on 2, 5 or 8</a:t>
              </a:r>
              <a:endParaRPr lang="en-US" altLang="ko-KR" sz="2000" b="0" dirty="0">
                <a:solidFill>
                  <a:srgbClr val="0C6D9C"/>
                </a:solidFill>
                <a:ea typeface="굴림" charset="-127"/>
                <a:sym typeface="Symbol" pitchFamily="18" charset="2"/>
              </a:endParaRPr>
            </a:p>
          </p:txBody>
        </p:sp>
      </p:grp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8229600" y="4114800"/>
            <a:ext cx="1524000" cy="1447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585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1"/>
            <a:ext cx="10018713" cy="1068636"/>
          </a:xfrm>
        </p:spPr>
        <p:txBody>
          <a:bodyPr>
            <a:normAutofit/>
          </a:bodyPr>
          <a:lstStyle/>
          <a:p>
            <a:r>
              <a:rPr lang="en-US" altLang="ko-KR" dirty="0"/>
              <a:t>Generating the Hash Tree </a:t>
            </a:r>
            <a:r>
              <a:rPr lang="en-US" altLang="ko-KR" dirty="0" smtClean="0"/>
              <a:t>(4/4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641600" y="1736726"/>
            <a:ext cx="8737600" cy="4210050"/>
            <a:chOff x="1296" y="1056"/>
            <a:chExt cx="4128" cy="265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86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83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80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77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74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5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6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2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3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68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2"/>
              <a:chOff x="432" y="3408"/>
              <a:chExt cx="480" cy="252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1 5 </a:t>
                </a:r>
                <a:r>
                  <a:rPr lang="en-US" altLang="ko-KR" sz="2000" b="0">
                    <a:solidFill>
                      <a:srgbClr val="FF0000"/>
                    </a:solidFill>
                    <a:latin typeface="Times New Roman" charset="0"/>
                    <a:ea typeface="굴림" charset="-127"/>
                  </a:rPr>
                  <a:t>9</a:t>
                </a: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2"/>
              <a:chOff x="432" y="3408"/>
              <a:chExt cx="480" cy="252"/>
            </a:xfrm>
          </p:grpSpPr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1 4 5</a:t>
                </a: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2"/>
              <a:chOff x="432" y="3408"/>
              <a:chExt cx="480" cy="252"/>
            </a:xfrm>
          </p:grpSpPr>
          <p:sp>
            <p:nvSpPr>
              <p:cNvPr id="62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 dirty="0">
                    <a:latin typeface="Times New Roman" charset="0"/>
                    <a:ea typeface="굴림" charset="-127"/>
                  </a:rPr>
                  <a:t>1 </a:t>
                </a:r>
                <a:r>
                  <a:rPr lang="en-US" altLang="ko-KR" sz="2000" b="0" dirty="0">
                    <a:solidFill>
                      <a:srgbClr val="FF0000"/>
                    </a:solidFill>
                    <a:latin typeface="Times New Roman" charset="0"/>
                    <a:ea typeface="굴림" charset="-127"/>
                  </a:rPr>
                  <a:t>3</a:t>
                </a:r>
                <a:r>
                  <a:rPr lang="en-US" altLang="ko-KR" sz="2000" b="0" dirty="0">
                    <a:latin typeface="Times New Roman" charset="0"/>
                    <a:ea typeface="굴림" charset="-127"/>
                  </a:rPr>
                  <a:t> 6</a:t>
                </a: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2"/>
              <a:chOff x="432" y="3408"/>
              <a:chExt cx="480" cy="252"/>
            </a:xfrm>
          </p:grpSpPr>
          <p:sp>
            <p:nvSpPr>
              <p:cNvPr id="60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solidFill>
                      <a:srgbClr val="FF0000"/>
                    </a:solidFill>
                    <a:latin typeface="Times New Roman" charset="0"/>
                    <a:ea typeface="굴림" charset="-127"/>
                  </a:rPr>
                  <a:t>3</a:t>
                </a:r>
                <a:r>
                  <a:rPr lang="en-US" altLang="ko-KR" sz="2000" b="0">
                    <a:latin typeface="Times New Roman" charset="0"/>
                    <a:ea typeface="굴림" charset="-127"/>
                  </a:rPr>
                  <a:t> 4 5</a:t>
                </a: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2"/>
              <a:chOff x="3792" y="3312"/>
              <a:chExt cx="480" cy="492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2"/>
                <a:chOff x="432" y="3408"/>
                <a:chExt cx="480" cy="252"/>
              </a:xfrm>
            </p:grpSpPr>
            <p:sp>
              <p:nvSpPr>
                <p:cNvPr id="58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3</a:t>
                  </a:r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 </a:t>
                  </a:r>
                  <a:r>
                    <a:rPr lang="en-US" altLang="ko-KR" sz="2000" b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6</a:t>
                  </a:r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 7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2"/>
                <a:chOff x="432" y="3408"/>
                <a:chExt cx="480" cy="252"/>
              </a:xfrm>
            </p:grpSpPr>
            <p:sp>
              <p:nvSpPr>
                <p:cNvPr id="56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3</a:t>
                  </a:r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 </a:t>
                  </a:r>
                  <a:r>
                    <a:rPr lang="en-US" altLang="ko-KR" sz="2000" b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6</a:t>
                  </a:r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 8</a:t>
                  </a:r>
                </a:p>
              </p:txBody>
            </p:sp>
          </p:grpSp>
        </p:grpSp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2"/>
              <a:chOff x="4800" y="3216"/>
              <a:chExt cx="480" cy="732"/>
            </a:xfrm>
          </p:grpSpPr>
          <p:grpSp>
            <p:nvGrpSpPr>
              <p:cNvPr id="20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2"/>
                <a:chOff x="3792" y="3312"/>
                <a:chExt cx="480" cy="492"/>
              </a:xfrm>
            </p:grpSpPr>
            <p:grpSp>
              <p:nvGrpSpPr>
                <p:cNvPr id="21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2"/>
                  <a:chOff x="432" y="3408"/>
                  <a:chExt cx="480" cy="252"/>
                </a:xfrm>
              </p:grpSpPr>
              <p:sp>
                <p:nvSpPr>
                  <p:cNvPr id="5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33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2000" b="0">
                        <a:solidFill>
                          <a:srgbClr val="FF0000"/>
                        </a:solidFill>
                        <a:latin typeface="Times New Roman" charset="0"/>
                        <a:ea typeface="굴림" charset="-127"/>
                      </a:rPr>
                      <a:t>3</a:t>
                    </a:r>
                    <a:r>
                      <a:rPr lang="en-US" altLang="ko-KR" sz="2000" b="0">
                        <a:latin typeface="Times New Roman" charset="0"/>
                        <a:ea typeface="굴림" charset="-127"/>
                      </a:rPr>
                      <a:t> 5 6</a:t>
                    </a:r>
                  </a:p>
                </p:txBody>
              </p:sp>
            </p:grpSp>
            <p:grpSp>
              <p:nvGrpSpPr>
                <p:cNvPr id="22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2"/>
                  <a:chOff x="432" y="3408"/>
                  <a:chExt cx="480" cy="252"/>
                </a:xfrm>
              </p:grpSpPr>
              <p:sp>
                <p:nvSpPr>
                  <p:cNvPr id="50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33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2000" b="0">
                        <a:solidFill>
                          <a:srgbClr val="FF0000"/>
                        </a:solidFill>
                        <a:latin typeface="Times New Roman" charset="0"/>
                        <a:ea typeface="굴림" charset="-127"/>
                      </a:rPr>
                      <a:t>3</a:t>
                    </a:r>
                    <a:r>
                      <a:rPr lang="en-US" altLang="ko-KR" sz="2000" b="0">
                        <a:latin typeface="Times New Roman" charset="0"/>
                        <a:ea typeface="굴림" charset="-127"/>
                      </a:rPr>
                      <a:t> 5 7</a:t>
                    </a:r>
                  </a:p>
                </p:txBody>
              </p:sp>
            </p:grpSp>
          </p:grpSp>
          <p:grpSp>
            <p:nvGrpSpPr>
              <p:cNvPr id="26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2"/>
                <a:chOff x="432" y="3408"/>
                <a:chExt cx="480" cy="252"/>
              </a:xfrm>
            </p:grpSpPr>
            <p:sp>
              <p:nvSpPr>
                <p:cNvPr id="46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solidFill>
                        <a:srgbClr val="FF0000"/>
                      </a:solidFill>
                      <a:latin typeface="Times New Roman" charset="0"/>
                      <a:ea typeface="굴림" charset="-127"/>
                    </a:rPr>
                    <a:t>6</a:t>
                  </a:r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 8 9</a:t>
                  </a:r>
                </a:p>
              </p:txBody>
            </p:sp>
          </p:grpSp>
        </p:grpSp>
        <p:grpSp>
          <p:nvGrpSpPr>
            <p:cNvPr id="27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2"/>
              <a:chOff x="3792" y="3312"/>
              <a:chExt cx="480" cy="492"/>
            </a:xfrm>
          </p:grpSpPr>
          <p:grpSp>
            <p:nvGrpSpPr>
              <p:cNvPr id="32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2"/>
                <a:chOff x="432" y="3408"/>
                <a:chExt cx="480" cy="252"/>
              </a:xfrm>
            </p:grpSpPr>
            <p:sp>
              <p:nvSpPr>
                <p:cNvPr id="42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2 3 4</a:t>
                  </a:r>
                </a:p>
              </p:txBody>
            </p:sp>
          </p:grpSp>
          <p:grpSp>
            <p:nvGrpSpPr>
              <p:cNvPr id="33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2"/>
                <a:chOff x="432" y="3408"/>
                <a:chExt cx="480" cy="252"/>
              </a:xfrm>
            </p:grpSpPr>
            <p:sp>
              <p:nvSpPr>
                <p:cNvPr id="40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5 6 7</a:t>
                  </a:r>
                </a:p>
              </p:txBody>
            </p:sp>
          </p:grpSp>
        </p:grpSp>
        <p:grpSp>
          <p:nvGrpSpPr>
            <p:cNvPr id="38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2"/>
              <a:chOff x="3792" y="3312"/>
              <a:chExt cx="480" cy="492"/>
            </a:xfrm>
          </p:grpSpPr>
          <p:grpSp>
            <p:nvGrpSpPr>
              <p:cNvPr id="39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2"/>
                <a:chOff x="432" y="3408"/>
                <a:chExt cx="480" cy="252"/>
              </a:xfrm>
            </p:grpSpPr>
            <p:sp>
              <p:nvSpPr>
                <p:cNvPr id="36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1 2 4</a:t>
                  </a:r>
                </a:p>
              </p:txBody>
            </p:sp>
          </p:grpSp>
          <p:grpSp>
            <p:nvGrpSpPr>
              <p:cNvPr id="44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2"/>
                <a:chOff x="432" y="3408"/>
                <a:chExt cx="480" cy="252"/>
              </a:xfrm>
            </p:grpSpPr>
            <p:sp>
              <p:nvSpPr>
                <p:cNvPr id="34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4 5 7</a:t>
                  </a:r>
                </a:p>
              </p:txBody>
            </p:sp>
          </p:grpSp>
        </p:grpSp>
        <p:grpSp>
          <p:nvGrpSpPr>
            <p:cNvPr id="45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2"/>
              <a:chOff x="3792" y="3312"/>
              <a:chExt cx="480" cy="492"/>
            </a:xfrm>
          </p:grpSpPr>
          <p:grpSp>
            <p:nvGrpSpPr>
              <p:cNvPr id="48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2"/>
                <a:chOff x="432" y="3408"/>
                <a:chExt cx="480" cy="252"/>
              </a:xfrm>
            </p:grpSpPr>
            <p:sp>
              <p:nvSpPr>
                <p:cNvPr id="30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1 2 5</a:t>
                  </a:r>
                </a:p>
              </p:txBody>
            </p:sp>
          </p:grpSp>
          <p:grpSp>
            <p:nvGrpSpPr>
              <p:cNvPr id="49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2"/>
                <a:chOff x="432" y="3408"/>
                <a:chExt cx="480" cy="252"/>
              </a:xfrm>
            </p:grpSpPr>
            <p:sp>
              <p:nvSpPr>
                <p:cNvPr id="28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33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>
                      <a:latin typeface="Times New Roman" charset="0"/>
                      <a:ea typeface="굴림" charset="-127"/>
                    </a:rPr>
                    <a:t>4 5 8</a:t>
                  </a:r>
                </a:p>
              </p:txBody>
            </p:sp>
          </p:grpSp>
        </p:grpSp>
        <p:grpSp>
          <p:nvGrpSpPr>
            <p:cNvPr id="54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23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96" name="Text Box 95"/>
          <p:cNvSpPr txBox="1">
            <a:spLocks noChangeArrowheads="1"/>
          </p:cNvSpPr>
          <p:nvPr/>
        </p:nvSpPr>
        <p:spPr bwMode="auto">
          <a:xfrm>
            <a:off x="1429855" y="2346325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charset="0"/>
                <a:ea typeface="굴림" charset="-127"/>
              </a:rPr>
              <a:t>1,4,7</a:t>
            </a:r>
            <a:endParaRPr lang="en-US" altLang="ko-KR" b="0">
              <a:latin typeface="Times New Roman" charset="0"/>
              <a:ea typeface="굴림" charset="-127"/>
            </a:endParaRPr>
          </a:p>
        </p:txBody>
      </p:sp>
      <p:sp>
        <p:nvSpPr>
          <p:cNvPr id="100" name="Text Box 99"/>
          <p:cNvSpPr txBox="1">
            <a:spLocks noChangeArrowheads="1"/>
          </p:cNvSpPr>
          <p:nvPr/>
        </p:nvSpPr>
        <p:spPr bwMode="auto">
          <a:xfrm>
            <a:off x="5696952" y="1355726"/>
            <a:ext cx="21216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Times New Roman" charset="0"/>
                <a:ea typeface="굴림" charset="-127"/>
              </a:rPr>
              <a:t>Candidate Hash Tree</a:t>
            </a:r>
            <a:endParaRPr lang="en-US" altLang="ko-KR" sz="2800" b="0" dirty="0">
              <a:latin typeface="Times New Roman" charset="0"/>
              <a:ea typeface="굴림" charset="-127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5080000" y="4953000"/>
            <a:ext cx="1422400" cy="685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6807200" y="4038600"/>
            <a:ext cx="4876800" cy="1524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518756" y="1268413"/>
            <a:ext cx="3143827" cy="1828244"/>
            <a:chOff x="1518756" y="1268413"/>
            <a:chExt cx="3143827" cy="1828244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518756" y="1268413"/>
              <a:ext cx="1847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ko-KR" sz="2800" b="0">
                <a:latin typeface="Wingdings" pitchFamily="2" charset="2"/>
              </a:endParaRPr>
            </a:p>
          </p:txBody>
        </p:sp>
        <p:grpSp>
          <p:nvGrpSpPr>
            <p:cNvPr id="55" name="Group 88"/>
            <p:cNvGrpSpPr>
              <a:grpSpLocks/>
            </p:cNvGrpSpPr>
            <p:nvPr/>
          </p:nvGrpSpPr>
          <p:grpSpPr bwMode="auto">
            <a:xfrm>
              <a:off x="2344255" y="1736725"/>
              <a:ext cx="508000" cy="609600"/>
              <a:chOff x="2064" y="1872"/>
              <a:chExt cx="192" cy="288"/>
            </a:xfrm>
          </p:grpSpPr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1" name="Line 90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" name="Line 91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H="1">
              <a:off x="1531455" y="2346325"/>
              <a:ext cx="1026584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2547455" y="234632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2558039" y="2346325"/>
              <a:ext cx="903816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" name="Text Box 96"/>
            <p:cNvSpPr txBox="1">
              <a:spLocks noChangeArrowheads="1"/>
            </p:cNvSpPr>
            <p:nvPr/>
          </p:nvSpPr>
          <p:spPr bwMode="auto">
            <a:xfrm>
              <a:off x="1836255" y="2727325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charset="0"/>
                  <a:ea typeface="굴림" charset="-127"/>
                </a:rPr>
                <a:t>2,5,8</a:t>
              </a:r>
              <a:endParaRPr lang="en-US" altLang="ko-KR" b="0">
                <a:latin typeface="Times New Roman" charset="0"/>
                <a:ea typeface="굴림" charset="-127"/>
              </a:endParaRPr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3055455" y="2346325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  <a:latin typeface="Times New Roman" charset="0"/>
                  <a:ea typeface="굴림" charset="-127"/>
                </a:rPr>
                <a:t>3,6,9</a:t>
              </a:r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1633056" y="1355725"/>
              <a:ext cx="13885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b="0">
                  <a:latin typeface="Times New Roman" charset="0"/>
                  <a:ea typeface="굴림" charset="-127"/>
                </a:rPr>
                <a:t>Hash Function</a:t>
              </a:r>
              <a:endParaRPr lang="en-US" altLang="ko-KR" sz="2800" b="0">
                <a:latin typeface="Times New Roman" charset="0"/>
                <a:ea typeface="굴림" charset="-127"/>
              </a:endParaRPr>
            </a:p>
          </p:txBody>
        </p:sp>
        <p:sp>
          <p:nvSpPr>
            <p:cNvPr id="103" name="Text Box 102"/>
            <p:cNvSpPr txBox="1">
              <a:spLocks noChangeArrowheads="1"/>
            </p:cNvSpPr>
            <p:nvPr/>
          </p:nvSpPr>
          <p:spPr bwMode="auto">
            <a:xfrm>
              <a:off x="3138583" y="1653449"/>
              <a:ext cx="15240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 b="0" dirty="0">
                  <a:solidFill>
                    <a:srgbClr val="0C6D9C"/>
                  </a:solidFill>
                  <a:ea typeface="굴림" charset="-127"/>
                </a:rPr>
                <a:t>Hash on 3, 6 or 9</a:t>
              </a:r>
              <a:endParaRPr lang="en-US" altLang="ko-KR" sz="2000" b="0" dirty="0">
                <a:solidFill>
                  <a:srgbClr val="0C6D9C"/>
                </a:solidFill>
                <a:ea typeface="굴림" charset="-127"/>
                <a:sym typeface="Symbol" pitchFamily="18" charset="2"/>
              </a:endParaRPr>
            </a:p>
          </p:txBody>
        </p:sp>
      </p:grp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4876800" y="3810000"/>
            <a:ext cx="1320800" cy="609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587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3" y="1"/>
            <a:ext cx="10018713" cy="1244906"/>
          </a:xfrm>
        </p:spPr>
        <p:txBody>
          <a:bodyPr/>
          <a:lstStyle/>
          <a:p>
            <a:r>
              <a:rPr lang="en-US" altLang="ko-KR" dirty="0" smtClean="0"/>
              <a:t>Subset Operation</a:t>
            </a:r>
            <a:endParaRPr lang="ko-KR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18814" y="1211855"/>
          <a:ext cx="9391268" cy="5486400"/>
        </p:xfrm>
        <a:graphic>
          <a:graphicData uri="http://schemas.openxmlformats.org/presentationml/2006/ole">
            <p:oleObj spid="_x0000_s177154" name="Visio" r:id="rId3" imgW="9765132" imgH="7372400" progId="">
              <p:embed/>
            </p:oleObj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88290" y="1461954"/>
            <a:ext cx="43688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0" dirty="0">
                <a:ea typeface="굴림" charset="-127"/>
              </a:rPr>
              <a:t>Given a </a:t>
            </a:r>
            <a:r>
              <a:rPr lang="en-US" altLang="ko-KR" sz="2000" b="0" dirty="0">
                <a:ea typeface="굴림" charset="-127"/>
              </a:rPr>
              <a:t>transaction</a:t>
            </a:r>
            <a:r>
              <a:rPr lang="en-US" altLang="ko-KR" sz="1800" b="0" dirty="0">
                <a:ea typeface="굴림" charset="-127"/>
              </a:rPr>
              <a:t> t, what are the possible subsets of size 3?</a:t>
            </a:r>
          </a:p>
        </p:txBody>
      </p:sp>
    </p:spTree>
    <p:extLst>
      <p:ext uri="{BB962C8B-B14F-4D97-AF65-F5344CB8AC3E}">
        <p14:creationId xmlns="" xmlns:p14="http://schemas.microsoft.com/office/powerpoint/2010/main" val="13733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778" y="0"/>
            <a:ext cx="10018713" cy="1212351"/>
          </a:xfrm>
        </p:spPr>
        <p:txBody>
          <a:bodyPr/>
          <a:lstStyle/>
          <a:p>
            <a:r>
              <a:rPr lang="en-GB" dirty="0" smtClean="0"/>
              <a:t>Associations…</a:t>
            </a:r>
            <a:endParaRPr lang="en-GB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820" y="1263205"/>
            <a:ext cx="11524180" cy="5584546"/>
          </a:xfrm>
        </p:spPr>
      </p:pic>
      <p:sp>
        <p:nvSpPr>
          <p:cNvPr id="5" name="Rectangle 4"/>
          <p:cNvSpPr/>
          <p:nvPr/>
        </p:nvSpPr>
        <p:spPr>
          <a:xfrm>
            <a:off x="7705618" y="3010328"/>
            <a:ext cx="3637052" cy="22192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2" y="0"/>
            <a:ext cx="10018713" cy="1333041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Subset Operation Using </a:t>
            </a:r>
            <a:r>
              <a:rPr lang="en-US" altLang="ko-KR" dirty="0" smtClean="0">
                <a:ea typeface="굴림" charset="-127"/>
              </a:rPr>
              <a:t>the Hash Tree (1/3)</a:t>
            </a:r>
            <a:endParaRPr lang="ko-KR" alt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825136" y="2473290"/>
            <a:ext cx="7266538" cy="3747710"/>
            <a:chOff x="1248" y="1392"/>
            <a:chExt cx="4128" cy="2680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211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192" y="16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19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488" y="2448"/>
              <a:ext cx="613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01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101" y="2448"/>
              <a:ext cx="491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3504" y="2448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272" y="24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272" y="2448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536" y="312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11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112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1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1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1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17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17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17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016" y="283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016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01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496" y="350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496" y="3521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1 5 9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1248" y="2784"/>
              <a:ext cx="480" cy="281"/>
              <a:chOff x="1248" y="2784"/>
              <a:chExt cx="480" cy="281"/>
            </a:xfrm>
          </p:grpSpPr>
          <p:sp>
            <p:nvSpPr>
              <p:cNvPr id="70" name="Rectangle 28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" name="Text Box 29"/>
              <p:cNvSpPr txBox="1">
                <a:spLocks noChangeArrowheads="1"/>
              </p:cNvSpPr>
              <p:nvPr/>
            </p:nvSpPr>
            <p:spPr bwMode="auto">
              <a:xfrm>
                <a:off x="1248" y="2801"/>
                <a:ext cx="36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 b="0">
                    <a:latin typeface="Times New Roman" charset="0"/>
                    <a:ea typeface="굴림" charset="-127"/>
                  </a:rPr>
                  <a:t>1 4 5</a:t>
                </a:r>
                <a:endParaRPr lang="en-US" altLang="ko-KR" sz="2000" b="0">
                  <a:latin typeface="Times New Roman" charset="0"/>
                  <a:ea typeface="굴림" charset="-127"/>
                </a:endParaRPr>
              </a:p>
            </p:txBody>
          </p:sp>
        </p:grp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400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2400" y="2801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1 3 6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264" y="2976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3264" y="2993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3 4 5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4896" y="2976"/>
              <a:ext cx="480" cy="281"/>
              <a:chOff x="432" y="3408"/>
              <a:chExt cx="480" cy="281"/>
            </a:xfrm>
          </p:grpSpPr>
          <p:sp>
            <p:nvSpPr>
              <p:cNvPr id="68" name="Rectangle 35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9" name="Text Box 36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36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 b="0">
                    <a:latin typeface="Times New Roman" charset="0"/>
                    <a:ea typeface="굴림" charset="-127"/>
                  </a:rPr>
                  <a:t>3 6 7</a:t>
                </a:r>
                <a:endParaRPr lang="en-US" altLang="ko-KR" sz="2000" b="0">
                  <a:latin typeface="Times New Roman" charset="0"/>
                  <a:ea typeface="굴림" charset="-127"/>
                </a:endParaRPr>
              </a:p>
            </p:txBody>
          </p:sp>
        </p:grpSp>
        <p:grpSp>
          <p:nvGrpSpPr>
            <p:cNvPr id="33" name="Group 37"/>
            <p:cNvGrpSpPr>
              <a:grpSpLocks/>
            </p:cNvGrpSpPr>
            <p:nvPr/>
          </p:nvGrpSpPr>
          <p:grpSpPr bwMode="auto">
            <a:xfrm>
              <a:off x="4896" y="3216"/>
              <a:ext cx="480" cy="281"/>
              <a:chOff x="432" y="3408"/>
              <a:chExt cx="480" cy="281"/>
            </a:xfrm>
          </p:grpSpPr>
          <p:sp>
            <p:nvSpPr>
              <p:cNvPr id="66" name="Rectangle 3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" name="Text Box 39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36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 b="0">
                    <a:latin typeface="Times New Roman" charset="0"/>
                    <a:ea typeface="굴림" charset="-127"/>
                  </a:rPr>
                  <a:t>3 6 8</a:t>
                </a:r>
                <a:endParaRPr lang="en-US" altLang="ko-KR" sz="2000" b="0">
                  <a:latin typeface="Times New Roman" charset="0"/>
                  <a:ea typeface="굴림" charset="-127"/>
                </a:endParaRPr>
              </a:p>
            </p:txBody>
          </p:sp>
        </p:grpSp>
        <p:grpSp>
          <p:nvGrpSpPr>
            <p:cNvPr id="34" name="Group 40"/>
            <p:cNvGrpSpPr>
              <a:grpSpLocks/>
            </p:cNvGrpSpPr>
            <p:nvPr/>
          </p:nvGrpSpPr>
          <p:grpSpPr bwMode="auto">
            <a:xfrm>
              <a:off x="4032" y="2976"/>
              <a:ext cx="480" cy="521"/>
              <a:chOff x="3792" y="3312"/>
              <a:chExt cx="480" cy="521"/>
            </a:xfrm>
          </p:grpSpPr>
          <p:grpSp>
            <p:nvGrpSpPr>
              <p:cNvPr id="35" name="Group 4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81"/>
                <a:chOff x="432" y="3408"/>
                <a:chExt cx="480" cy="281"/>
              </a:xfrm>
            </p:grpSpPr>
            <p:sp>
              <p:nvSpPr>
                <p:cNvPr id="64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367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800" b="0">
                      <a:latin typeface="Times New Roman" charset="0"/>
                      <a:ea typeface="굴림" charset="-127"/>
                    </a:rPr>
                    <a:t>3 5 6</a:t>
                  </a:r>
                  <a:endParaRPr lang="en-US" altLang="ko-KR" sz="2000" b="0">
                    <a:latin typeface="Times New Roman" charset="0"/>
                    <a:ea typeface="굴림" charset="-127"/>
                  </a:endParaRPr>
                </a:p>
              </p:txBody>
            </p:sp>
          </p:grpSp>
          <p:grpSp>
            <p:nvGrpSpPr>
              <p:cNvPr id="36" name="Group 4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81"/>
                <a:chOff x="432" y="3408"/>
                <a:chExt cx="480" cy="281"/>
              </a:xfrm>
            </p:grpSpPr>
            <p:sp>
              <p:nvSpPr>
                <p:cNvPr id="62" name="Rectangle 4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367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800" b="0">
                      <a:latin typeface="Times New Roman" charset="0"/>
                      <a:ea typeface="굴림" charset="-127"/>
                    </a:rPr>
                    <a:t>3 5 7</a:t>
                  </a:r>
                  <a:endParaRPr lang="en-US" altLang="ko-KR" sz="2000" b="0">
                    <a:latin typeface="Times New Roman" charset="0"/>
                    <a:ea typeface="굴림" charset="-127"/>
                  </a:endParaRPr>
                </a:p>
              </p:txBody>
            </p:sp>
          </p:grpSp>
        </p:grpSp>
        <p:grpSp>
          <p:nvGrpSpPr>
            <p:cNvPr id="37" name="Group 47"/>
            <p:cNvGrpSpPr>
              <a:grpSpLocks/>
            </p:cNvGrpSpPr>
            <p:nvPr/>
          </p:nvGrpSpPr>
          <p:grpSpPr bwMode="auto">
            <a:xfrm>
              <a:off x="4032" y="3456"/>
              <a:ext cx="480" cy="281"/>
              <a:chOff x="432" y="3408"/>
              <a:chExt cx="480" cy="281"/>
            </a:xfrm>
          </p:grpSpPr>
          <p:sp>
            <p:nvSpPr>
              <p:cNvPr id="58" name="Rectangle 4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" name="Text Box 49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36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 b="0">
                    <a:latin typeface="Times New Roman" charset="0"/>
                    <a:ea typeface="굴림" charset="-127"/>
                  </a:rPr>
                  <a:t>6 8 9</a:t>
                </a:r>
                <a:endParaRPr lang="en-US" altLang="ko-KR" sz="2000" b="0">
                  <a:latin typeface="Times New Roman" charset="0"/>
                  <a:ea typeface="굴림" charset="-127"/>
                </a:endParaRPr>
              </a:p>
            </p:txBody>
          </p:sp>
        </p:grpSp>
        <p:grpSp>
          <p:nvGrpSpPr>
            <p:cNvPr id="38" name="Group 50"/>
            <p:cNvGrpSpPr>
              <a:grpSpLocks/>
            </p:cNvGrpSpPr>
            <p:nvPr/>
          </p:nvGrpSpPr>
          <p:grpSpPr bwMode="auto">
            <a:xfrm>
              <a:off x="2976" y="2208"/>
              <a:ext cx="480" cy="281"/>
              <a:chOff x="432" y="3408"/>
              <a:chExt cx="480" cy="281"/>
            </a:xfrm>
          </p:grpSpPr>
          <p:sp>
            <p:nvSpPr>
              <p:cNvPr id="56" name="Rectangle 5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" name="Text Box 52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36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 b="0">
                    <a:latin typeface="Times New Roman" charset="0"/>
                    <a:ea typeface="굴림" charset="-127"/>
                  </a:rPr>
                  <a:t>2 3 4</a:t>
                </a:r>
              </a:p>
            </p:txBody>
          </p:sp>
        </p:grpSp>
        <p:grpSp>
          <p:nvGrpSpPr>
            <p:cNvPr id="39" name="Group 53"/>
            <p:cNvGrpSpPr>
              <a:grpSpLocks/>
            </p:cNvGrpSpPr>
            <p:nvPr/>
          </p:nvGrpSpPr>
          <p:grpSpPr bwMode="auto">
            <a:xfrm>
              <a:off x="2976" y="2448"/>
              <a:ext cx="480" cy="282"/>
              <a:chOff x="432" y="3408"/>
              <a:chExt cx="480" cy="282"/>
            </a:xfrm>
          </p:grpSpPr>
          <p:sp>
            <p:nvSpPr>
              <p:cNvPr id="54" name="Rectangle 5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" name="Text Box 55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36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 b="0">
                    <a:latin typeface="Times New Roman" charset="0"/>
                    <a:ea typeface="굴림" charset="-127"/>
                  </a:rPr>
                  <a:t>5 6 7</a:t>
                </a:r>
                <a:endParaRPr lang="en-US" altLang="ko-KR" sz="2000" b="0">
                  <a:latin typeface="Times New Roman" charset="0"/>
                  <a:ea typeface="굴림" charset="-127"/>
                </a:endParaRPr>
              </a:p>
            </p:txBody>
          </p:sp>
        </p:grpSp>
        <p:grpSp>
          <p:nvGrpSpPr>
            <p:cNvPr id="40" name="Group 56"/>
            <p:cNvGrpSpPr>
              <a:grpSpLocks/>
            </p:cNvGrpSpPr>
            <p:nvPr/>
          </p:nvGrpSpPr>
          <p:grpSpPr bwMode="auto">
            <a:xfrm>
              <a:off x="1296" y="3504"/>
              <a:ext cx="480" cy="281"/>
              <a:chOff x="432" y="3408"/>
              <a:chExt cx="480" cy="281"/>
            </a:xfrm>
          </p:grpSpPr>
          <p:sp>
            <p:nvSpPr>
              <p:cNvPr id="52" name="Rectangle 5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" name="Text Box 58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36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 b="0">
                    <a:latin typeface="Times New Roman" charset="0"/>
                    <a:ea typeface="굴림" charset="-127"/>
                  </a:rPr>
                  <a:t>1 2 4</a:t>
                </a:r>
                <a:endParaRPr lang="en-US" altLang="ko-KR" sz="2000" b="0">
                  <a:latin typeface="Times New Roman" charset="0"/>
                  <a:ea typeface="굴림" charset="-127"/>
                </a:endParaRPr>
              </a:p>
            </p:txBody>
          </p:sp>
        </p:grpSp>
        <p:grpSp>
          <p:nvGrpSpPr>
            <p:cNvPr id="41" name="Group 59"/>
            <p:cNvGrpSpPr>
              <a:grpSpLocks/>
            </p:cNvGrpSpPr>
            <p:nvPr/>
          </p:nvGrpSpPr>
          <p:grpSpPr bwMode="auto">
            <a:xfrm>
              <a:off x="1296" y="3744"/>
              <a:ext cx="480" cy="282"/>
              <a:chOff x="432" y="3408"/>
              <a:chExt cx="480" cy="282"/>
            </a:xfrm>
          </p:grpSpPr>
          <p:sp>
            <p:nvSpPr>
              <p:cNvPr id="50" name="Rectangle 6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" name="Text Box 61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36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 b="0">
                    <a:latin typeface="Times New Roman" charset="0"/>
                    <a:ea typeface="굴림" charset="-127"/>
                  </a:rPr>
                  <a:t>4 5 7</a:t>
                </a:r>
                <a:endParaRPr lang="en-US" altLang="ko-KR" sz="2000" b="0">
                  <a:latin typeface="Times New Roman" charset="0"/>
                  <a:ea typeface="굴림" charset="-127"/>
                </a:endParaRPr>
              </a:p>
            </p:txBody>
          </p:sp>
        </p:grpSp>
        <p:grpSp>
          <p:nvGrpSpPr>
            <p:cNvPr id="42" name="Group 62"/>
            <p:cNvGrpSpPr>
              <a:grpSpLocks/>
            </p:cNvGrpSpPr>
            <p:nvPr/>
          </p:nvGrpSpPr>
          <p:grpSpPr bwMode="auto">
            <a:xfrm>
              <a:off x="1872" y="3552"/>
              <a:ext cx="480" cy="281"/>
              <a:chOff x="432" y="3408"/>
              <a:chExt cx="480" cy="281"/>
            </a:xfrm>
          </p:grpSpPr>
          <p:sp>
            <p:nvSpPr>
              <p:cNvPr id="48" name="Rectangle 6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" name="Text Box 64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36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 b="0">
                    <a:latin typeface="Times New Roman" charset="0"/>
                    <a:ea typeface="굴림" charset="-127"/>
                  </a:rPr>
                  <a:t>1 2 5</a:t>
                </a:r>
                <a:endParaRPr lang="en-US" altLang="ko-KR" sz="2000" b="0">
                  <a:latin typeface="Times New Roman" charset="0"/>
                  <a:ea typeface="굴림" charset="-127"/>
                </a:endParaRPr>
              </a:p>
            </p:txBody>
          </p:sp>
        </p:grpSp>
        <p:grpSp>
          <p:nvGrpSpPr>
            <p:cNvPr id="60" name="Group 65"/>
            <p:cNvGrpSpPr>
              <a:grpSpLocks/>
            </p:cNvGrpSpPr>
            <p:nvPr/>
          </p:nvGrpSpPr>
          <p:grpSpPr bwMode="auto">
            <a:xfrm>
              <a:off x="1872" y="3792"/>
              <a:ext cx="480" cy="280"/>
              <a:chOff x="432" y="3408"/>
              <a:chExt cx="480" cy="280"/>
            </a:xfrm>
          </p:grpSpPr>
          <p:sp>
            <p:nvSpPr>
              <p:cNvPr id="46" name="Rectangle 6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" name="Text Box 67"/>
              <p:cNvSpPr txBox="1">
                <a:spLocks noChangeArrowheads="1"/>
              </p:cNvSpPr>
              <p:nvPr/>
            </p:nvSpPr>
            <p:spPr bwMode="auto">
              <a:xfrm>
                <a:off x="432" y="3424"/>
                <a:ext cx="36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 b="0">
                    <a:latin typeface="Times New Roman" charset="0"/>
                    <a:ea typeface="굴림" charset="-127"/>
                  </a:rPr>
                  <a:t>4 5 8</a:t>
                </a:r>
                <a:endParaRPr lang="en-US" altLang="ko-KR" sz="2000" b="0">
                  <a:latin typeface="Times New Roman" charset="0"/>
                  <a:ea typeface="굴림" charset="-127"/>
                </a:endParaRPr>
              </a:p>
            </p:txBody>
          </p:sp>
        </p:grpSp>
        <p:sp>
          <p:nvSpPr>
            <p:cNvPr id="43" name="Rectangle 68"/>
            <p:cNvSpPr>
              <a:spLocks noChangeArrowheads="1"/>
            </p:cNvSpPr>
            <p:nvPr/>
          </p:nvSpPr>
          <p:spPr bwMode="auto">
            <a:xfrm>
              <a:off x="3072" y="13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Line 69"/>
            <p:cNvSpPr>
              <a:spLocks noChangeShapeType="1"/>
            </p:cNvSpPr>
            <p:nvPr/>
          </p:nvSpPr>
          <p:spPr bwMode="auto">
            <a:xfrm>
              <a:off x="307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Line 70"/>
            <p:cNvSpPr>
              <a:spLocks noChangeShapeType="1"/>
            </p:cNvSpPr>
            <p:nvPr/>
          </p:nvSpPr>
          <p:spPr bwMode="auto">
            <a:xfrm>
              <a:off x="3072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" name="Group 71"/>
          <p:cNvGrpSpPr>
            <a:grpSpLocks/>
          </p:cNvGrpSpPr>
          <p:nvPr/>
        </p:nvGrpSpPr>
        <p:grpSpPr bwMode="auto">
          <a:xfrm>
            <a:off x="4466733" y="1558890"/>
            <a:ext cx="1422400" cy="400050"/>
            <a:chOff x="4416" y="1440"/>
            <a:chExt cx="672" cy="252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2800">
                <a:latin typeface="Wingdings" pitchFamily="2" charset="2"/>
              </a:endParaRPr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4416" y="1440"/>
              <a:ext cx="5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 dirty="0">
                  <a:latin typeface="Times New Roman" charset="0"/>
                  <a:ea typeface="굴림" charset="-127"/>
                </a:rPr>
                <a:t>1 2 3 5 6</a:t>
              </a:r>
            </a:p>
          </p:txBody>
        </p:sp>
      </p:grpSp>
      <p:sp>
        <p:nvSpPr>
          <p:cNvPr id="75" name="Line 74"/>
          <p:cNvSpPr>
            <a:spLocks noChangeShapeType="1"/>
          </p:cNvSpPr>
          <p:nvPr/>
        </p:nvSpPr>
        <p:spPr bwMode="auto">
          <a:xfrm>
            <a:off x="5177935" y="1939889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75"/>
          <p:cNvSpPr>
            <a:spLocks noChangeShapeType="1"/>
          </p:cNvSpPr>
          <p:nvPr/>
        </p:nvSpPr>
        <p:spPr bwMode="auto">
          <a:xfrm>
            <a:off x="3247535" y="2701889"/>
            <a:ext cx="101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76"/>
          <p:cNvSpPr>
            <a:spLocks noChangeShapeType="1"/>
          </p:cNvSpPr>
          <p:nvPr/>
        </p:nvSpPr>
        <p:spPr bwMode="auto">
          <a:xfrm flipH="1">
            <a:off x="5279535" y="2778089"/>
            <a:ext cx="13208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77"/>
          <p:cNvSpPr>
            <a:spLocks noChangeShapeType="1"/>
          </p:cNvSpPr>
          <p:nvPr/>
        </p:nvSpPr>
        <p:spPr bwMode="auto">
          <a:xfrm flipH="1">
            <a:off x="7108335" y="3311489"/>
            <a:ext cx="1016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2" name="Group 78"/>
          <p:cNvGrpSpPr>
            <a:grpSpLocks/>
          </p:cNvGrpSpPr>
          <p:nvPr/>
        </p:nvGrpSpPr>
        <p:grpSpPr bwMode="auto">
          <a:xfrm>
            <a:off x="2333135" y="2244689"/>
            <a:ext cx="1828800" cy="400387"/>
            <a:chOff x="1344" y="1536"/>
            <a:chExt cx="863" cy="228"/>
          </a:xfrm>
        </p:grpSpPr>
        <p:grpSp>
          <p:nvGrpSpPr>
            <p:cNvPr id="79" name="Group 79"/>
            <p:cNvGrpSpPr>
              <a:grpSpLocks/>
            </p:cNvGrpSpPr>
            <p:nvPr/>
          </p:nvGrpSpPr>
          <p:grpSpPr bwMode="auto">
            <a:xfrm>
              <a:off x="1344" y="1536"/>
              <a:ext cx="432" cy="228"/>
              <a:chOff x="336" y="1440"/>
              <a:chExt cx="432" cy="228"/>
            </a:xfrm>
          </p:grpSpPr>
          <p:sp>
            <p:nvSpPr>
              <p:cNvPr id="84" name="Rectangle 8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85" name="Text Box 8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246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 dirty="0">
                    <a:latin typeface="Times New Roman" charset="0"/>
                    <a:ea typeface="굴림" charset="-127"/>
                  </a:rPr>
                  <a:t>1 +</a:t>
                </a:r>
              </a:p>
            </p:txBody>
          </p:sp>
        </p:grpSp>
        <p:grpSp>
          <p:nvGrpSpPr>
            <p:cNvPr id="80" name="Group 82"/>
            <p:cNvGrpSpPr>
              <a:grpSpLocks/>
            </p:cNvGrpSpPr>
            <p:nvPr/>
          </p:nvGrpSpPr>
          <p:grpSpPr bwMode="auto">
            <a:xfrm>
              <a:off x="1632" y="1536"/>
              <a:ext cx="575" cy="228"/>
              <a:chOff x="432" y="1728"/>
              <a:chExt cx="432" cy="228"/>
            </a:xfrm>
          </p:grpSpPr>
          <p:sp>
            <p:nvSpPr>
              <p:cNvPr id="82" name="Rectangle 8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83" name="Text Box 8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316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 dirty="0">
                    <a:latin typeface="Times New Roman" charset="0"/>
                    <a:ea typeface="굴림" charset="-127"/>
                  </a:rPr>
                  <a:t>2 3 5 6</a:t>
                </a:r>
              </a:p>
            </p:txBody>
          </p:sp>
        </p:grpSp>
      </p:grpSp>
      <p:grpSp>
        <p:nvGrpSpPr>
          <p:cNvPr id="81" name="Group 85"/>
          <p:cNvGrpSpPr>
            <a:grpSpLocks/>
          </p:cNvGrpSpPr>
          <p:nvPr/>
        </p:nvGrpSpPr>
        <p:grpSpPr bwMode="auto">
          <a:xfrm>
            <a:off x="5990736" y="2397090"/>
            <a:ext cx="1521884" cy="400050"/>
            <a:chOff x="2880" y="1632"/>
            <a:chExt cx="719" cy="252"/>
          </a:xfrm>
        </p:grpSpPr>
        <p:grpSp>
          <p:nvGrpSpPr>
            <p:cNvPr id="86" name="Group 86"/>
            <p:cNvGrpSpPr>
              <a:grpSpLocks/>
            </p:cNvGrpSpPr>
            <p:nvPr/>
          </p:nvGrpSpPr>
          <p:grpSpPr bwMode="auto">
            <a:xfrm>
              <a:off x="3167" y="1632"/>
              <a:ext cx="432" cy="252"/>
              <a:chOff x="4416" y="1440"/>
              <a:chExt cx="672" cy="262"/>
            </a:xfrm>
          </p:grpSpPr>
          <p:sp>
            <p:nvSpPr>
              <p:cNvPr id="91" name="Rectangle 8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92" name="Text Box 8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513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3 5 6</a:t>
                </a:r>
              </a:p>
            </p:txBody>
          </p:sp>
        </p:grpSp>
        <p:grpSp>
          <p:nvGrpSpPr>
            <p:cNvPr id="87" name="Group 89"/>
            <p:cNvGrpSpPr>
              <a:grpSpLocks/>
            </p:cNvGrpSpPr>
            <p:nvPr/>
          </p:nvGrpSpPr>
          <p:grpSpPr bwMode="auto">
            <a:xfrm>
              <a:off x="2880" y="1632"/>
              <a:ext cx="288" cy="252"/>
              <a:chOff x="336" y="1440"/>
              <a:chExt cx="432" cy="252"/>
            </a:xfrm>
          </p:grpSpPr>
          <p:sp>
            <p:nvSpPr>
              <p:cNvPr id="89" name="Rectangle 9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90" name="Text Box 9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2 +</a:t>
                </a:r>
              </a:p>
            </p:txBody>
          </p:sp>
        </p:grpSp>
      </p:grpSp>
      <p:grpSp>
        <p:nvGrpSpPr>
          <p:cNvPr id="88" name="Group 92"/>
          <p:cNvGrpSpPr>
            <a:grpSpLocks/>
          </p:cNvGrpSpPr>
          <p:nvPr/>
        </p:nvGrpSpPr>
        <p:grpSpPr bwMode="auto">
          <a:xfrm>
            <a:off x="7717937" y="2930490"/>
            <a:ext cx="1217084" cy="400050"/>
            <a:chOff x="3792" y="2064"/>
            <a:chExt cx="575" cy="252"/>
          </a:xfrm>
        </p:grpSpPr>
        <p:grpSp>
          <p:nvGrpSpPr>
            <p:cNvPr id="93" name="Group 93"/>
            <p:cNvGrpSpPr>
              <a:grpSpLocks/>
            </p:cNvGrpSpPr>
            <p:nvPr/>
          </p:nvGrpSpPr>
          <p:grpSpPr bwMode="auto">
            <a:xfrm>
              <a:off x="4079" y="2064"/>
              <a:ext cx="288" cy="252"/>
              <a:chOff x="4416" y="1440"/>
              <a:chExt cx="672" cy="262"/>
            </a:xfrm>
          </p:grpSpPr>
          <p:sp>
            <p:nvSpPr>
              <p:cNvPr id="98" name="Rectangle 9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99" name="Text Box 9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557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5 6</a:t>
                </a:r>
              </a:p>
            </p:txBody>
          </p:sp>
        </p:grpSp>
        <p:grpSp>
          <p:nvGrpSpPr>
            <p:cNvPr id="94" name="Group 96"/>
            <p:cNvGrpSpPr>
              <a:grpSpLocks/>
            </p:cNvGrpSpPr>
            <p:nvPr/>
          </p:nvGrpSpPr>
          <p:grpSpPr bwMode="auto">
            <a:xfrm>
              <a:off x="3792" y="2064"/>
              <a:ext cx="288" cy="252"/>
              <a:chOff x="336" y="1440"/>
              <a:chExt cx="432" cy="252"/>
            </a:xfrm>
          </p:grpSpPr>
          <p:sp>
            <p:nvSpPr>
              <p:cNvPr id="96" name="Rectangle 9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97" name="Text Box 9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3 +</a:t>
                </a:r>
              </a:p>
            </p:txBody>
          </p:sp>
        </p:grpSp>
      </p:grpSp>
      <p:grpSp>
        <p:nvGrpSpPr>
          <p:cNvPr id="95" name="Group 99"/>
          <p:cNvGrpSpPr>
            <a:grpSpLocks/>
          </p:cNvGrpSpPr>
          <p:nvPr/>
        </p:nvGrpSpPr>
        <p:grpSpPr bwMode="auto">
          <a:xfrm>
            <a:off x="9241936" y="1406490"/>
            <a:ext cx="2132113" cy="1757130"/>
            <a:chOff x="96" y="1097"/>
            <a:chExt cx="1103" cy="1165"/>
          </a:xfrm>
        </p:grpSpPr>
        <p:sp>
          <p:nvSpPr>
            <p:cNvPr id="101" name="Text Box 100"/>
            <p:cNvSpPr txBox="1">
              <a:spLocks noChangeArrowheads="1"/>
            </p:cNvSpPr>
            <p:nvPr/>
          </p:nvSpPr>
          <p:spPr bwMode="auto">
            <a:xfrm>
              <a:off x="96" y="1776"/>
              <a:ext cx="33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charset="0"/>
                  <a:ea typeface="굴림" charset="-127"/>
                </a:rPr>
                <a:t>1,4,7</a:t>
              </a:r>
              <a:endParaRPr lang="en-US" altLang="ko-KR" b="0">
                <a:latin typeface="Times New Roman" charset="0"/>
                <a:ea typeface="굴림" charset="-127"/>
              </a:endParaRPr>
            </a:p>
          </p:txBody>
        </p:sp>
        <p:grpSp>
          <p:nvGrpSpPr>
            <p:cNvPr id="100" name="Group 101"/>
            <p:cNvGrpSpPr>
              <a:grpSpLocks/>
            </p:cNvGrpSpPr>
            <p:nvPr/>
          </p:nvGrpSpPr>
          <p:grpSpPr bwMode="auto">
            <a:xfrm>
              <a:off x="144" y="1097"/>
              <a:ext cx="1055" cy="1165"/>
              <a:chOff x="144" y="1097"/>
              <a:chExt cx="1055" cy="1165"/>
            </a:xfrm>
          </p:grpSpPr>
          <p:sp>
            <p:nvSpPr>
              <p:cNvPr id="103" name="Text Box 102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96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ko-KR" sz="2800" b="0">
                  <a:latin typeface="Wingdings" pitchFamily="2" charset="2"/>
                </a:endParaRPr>
              </a:p>
            </p:txBody>
          </p:sp>
          <p:grpSp>
            <p:nvGrpSpPr>
              <p:cNvPr id="102" name="Group 103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111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2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3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05" name="Line 107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" name="Line 108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Line 109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" name="Text Box 110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34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Times New Roman" charset="0"/>
                    <a:ea typeface="굴림" charset="-127"/>
                  </a:rPr>
                  <a:t>2,5,8</a:t>
                </a:r>
                <a:endParaRPr lang="en-US" altLang="ko-KR" b="0">
                  <a:latin typeface="Times New Roman" charset="0"/>
                  <a:ea typeface="굴림" charset="-127"/>
                </a:endParaRPr>
              </a:p>
            </p:txBody>
          </p:sp>
          <p:sp>
            <p:nvSpPr>
              <p:cNvPr id="109" name="Text Box 111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34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Times New Roman" charset="0"/>
                    <a:ea typeface="굴림" charset="-127"/>
                  </a:rPr>
                  <a:t>3,6,9</a:t>
                </a:r>
              </a:p>
            </p:txBody>
          </p:sp>
          <p:sp>
            <p:nvSpPr>
              <p:cNvPr id="110" name="Text Box 112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71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600" b="0">
                    <a:latin typeface="Times New Roman" charset="0"/>
                    <a:ea typeface="굴림" charset="-127"/>
                  </a:rPr>
                  <a:t>Hash Function</a:t>
                </a:r>
                <a:endParaRPr lang="en-US" altLang="ko-KR" sz="2800" b="0">
                  <a:latin typeface="Times New Roman" charset="0"/>
                  <a:ea typeface="굴림" charset="-127"/>
                </a:endParaRPr>
              </a:p>
            </p:txBody>
          </p:sp>
        </p:grpSp>
      </p:grp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5889135" y="1558890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latin typeface="Times New Roman" charset="0"/>
                <a:ea typeface="굴림" charset="-127"/>
              </a:rPr>
              <a:t>transaction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4253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2" y="1"/>
            <a:ext cx="10018713" cy="129999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Subset Operation Using </a:t>
            </a:r>
            <a:r>
              <a:rPr lang="en-US" altLang="ko-KR" dirty="0" smtClean="0">
                <a:ea typeface="굴림" charset="-127"/>
              </a:rPr>
              <a:t>the Hash Tree (2/3)</a:t>
            </a:r>
            <a:endParaRPr lang="ko-KR" alt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4015628" y="3106953"/>
            <a:ext cx="1900767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916394" y="3106952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916395" y="3106953"/>
            <a:ext cx="1900767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2917077" y="4180102"/>
            <a:ext cx="1077384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94461" y="4180103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994461" y="4180102"/>
            <a:ext cx="865716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6464610" y="4180102"/>
            <a:ext cx="1352551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7817161" y="4180102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817161" y="4180102"/>
            <a:ext cx="1519767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3001744" y="5119903"/>
            <a:ext cx="1013884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015627" y="5119902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015627" y="5119903"/>
            <a:ext cx="929216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846294" y="3778465"/>
            <a:ext cx="336549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846294" y="3911815"/>
            <a:ext cx="336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846294" y="4046752"/>
            <a:ext cx="336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47827" y="3778465"/>
            <a:ext cx="338667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647827" y="3911815"/>
            <a:ext cx="338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7647827" y="4046752"/>
            <a:ext cx="338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846294" y="4716678"/>
            <a:ext cx="336549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846294" y="4986552"/>
            <a:ext cx="336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846294" y="4851615"/>
            <a:ext cx="336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690844" y="5656477"/>
            <a:ext cx="844551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4690844" y="5680290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latin typeface="Times New Roman" charset="0"/>
                <a:ea typeface="굴림" charset="-127"/>
              </a:rPr>
              <a:t>1 5 9</a:t>
            </a:r>
            <a:endParaRPr lang="en-US" altLang="ko-KR" sz="2000" b="0">
              <a:latin typeface="Times New Roman" charset="0"/>
              <a:ea typeface="굴림" charset="-127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493745" y="4649998"/>
            <a:ext cx="844576" cy="393324"/>
            <a:chOff x="1248" y="2784"/>
            <a:chExt cx="480" cy="281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1 4 5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521511" y="4650002"/>
            <a:ext cx="844551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521510" y="4673815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latin typeface="Times New Roman" charset="0"/>
                <a:ea typeface="굴림" charset="-127"/>
              </a:rPr>
              <a:t>1 3 6</a:t>
            </a:r>
            <a:endParaRPr lang="en-US" altLang="ko-KR" sz="2000" b="0">
              <a:latin typeface="Times New Roman" charset="0"/>
              <a:ea typeface="굴림" charset="-127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043394" y="4918290"/>
            <a:ext cx="844549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043394" y="494210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latin typeface="Times New Roman" charset="0"/>
                <a:ea typeface="굴림" charset="-127"/>
              </a:rPr>
              <a:t>3 4 5</a:t>
            </a:r>
            <a:endParaRPr lang="en-US" altLang="ko-KR" sz="2000" b="0">
              <a:latin typeface="Times New Roman" charset="0"/>
              <a:ea typeface="굴림" charset="-127"/>
            </a:endParaRPr>
          </a:p>
        </p:txBody>
      </p:sp>
      <p:grpSp>
        <p:nvGrpSpPr>
          <p:cNvPr id="27" name="Group 33"/>
          <p:cNvGrpSpPr>
            <a:grpSpLocks/>
          </p:cNvGrpSpPr>
          <p:nvPr/>
        </p:nvGrpSpPr>
        <p:grpSpPr bwMode="auto">
          <a:xfrm>
            <a:off x="8915710" y="4918285"/>
            <a:ext cx="844576" cy="393324"/>
            <a:chOff x="432" y="3408"/>
            <a:chExt cx="480" cy="281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3 6 7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grpSp>
        <p:nvGrpSpPr>
          <p:cNvPr id="34" name="Group 36"/>
          <p:cNvGrpSpPr>
            <a:grpSpLocks/>
          </p:cNvGrpSpPr>
          <p:nvPr/>
        </p:nvGrpSpPr>
        <p:grpSpPr bwMode="auto">
          <a:xfrm>
            <a:off x="8915710" y="5254835"/>
            <a:ext cx="844576" cy="393314"/>
            <a:chOff x="432" y="3408"/>
            <a:chExt cx="480" cy="282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36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3 6 8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grpSp>
        <p:nvGrpSpPr>
          <p:cNvPr id="37" name="Group 39"/>
          <p:cNvGrpSpPr>
            <a:grpSpLocks/>
          </p:cNvGrpSpPr>
          <p:nvPr/>
        </p:nvGrpSpPr>
        <p:grpSpPr bwMode="auto">
          <a:xfrm>
            <a:off x="7393828" y="4918293"/>
            <a:ext cx="845279" cy="728283"/>
            <a:chOff x="3792" y="3312"/>
            <a:chExt cx="480" cy="521"/>
          </a:xfrm>
        </p:grpSpPr>
        <p:grpSp>
          <p:nvGrpSpPr>
            <p:cNvPr id="40" name="Group 40"/>
            <p:cNvGrpSpPr>
              <a:grpSpLocks/>
            </p:cNvGrpSpPr>
            <p:nvPr/>
          </p:nvGrpSpPr>
          <p:grpSpPr bwMode="auto">
            <a:xfrm>
              <a:off x="3792" y="3312"/>
              <a:ext cx="480" cy="281"/>
              <a:chOff x="432" y="3408"/>
              <a:chExt cx="480" cy="281"/>
            </a:xfrm>
          </p:grpSpPr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36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 b="0">
                    <a:latin typeface="Times New Roman" charset="0"/>
                    <a:ea typeface="굴림" charset="-127"/>
                  </a:rPr>
                  <a:t>3 5 6</a:t>
                </a:r>
                <a:endParaRPr lang="en-US" altLang="ko-KR" sz="2000" b="0">
                  <a:latin typeface="Times New Roman" charset="0"/>
                  <a:ea typeface="굴림" charset="-127"/>
                </a:endParaRPr>
              </a:p>
            </p:txBody>
          </p:sp>
        </p:grpSp>
        <p:grpSp>
          <p:nvGrpSpPr>
            <p:cNvPr id="41" name="Group 43"/>
            <p:cNvGrpSpPr>
              <a:grpSpLocks/>
            </p:cNvGrpSpPr>
            <p:nvPr/>
          </p:nvGrpSpPr>
          <p:grpSpPr bwMode="auto">
            <a:xfrm>
              <a:off x="3792" y="3552"/>
              <a:ext cx="480" cy="281"/>
              <a:chOff x="432" y="3408"/>
              <a:chExt cx="480" cy="281"/>
            </a:xfrm>
          </p:grpSpPr>
          <p:sp>
            <p:nvSpPr>
              <p:cNvPr id="43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36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 b="0">
                    <a:latin typeface="Times New Roman" charset="0"/>
                    <a:ea typeface="굴림" charset="-127"/>
                  </a:rPr>
                  <a:t>3 5 7</a:t>
                </a:r>
                <a:endParaRPr lang="en-US" altLang="ko-KR" sz="2000" b="0">
                  <a:latin typeface="Times New Roman" charset="0"/>
                  <a:ea typeface="굴림" charset="-127"/>
                </a:endParaRPr>
              </a:p>
            </p:txBody>
          </p:sp>
        </p:grpSp>
      </p:grp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7393828" y="5589797"/>
            <a:ext cx="845279" cy="393324"/>
            <a:chOff x="432" y="3408"/>
            <a:chExt cx="480" cy="281"/>
          </a:xfrm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6 8 9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5535394" y="3845135"/>
            <a:ext cx="844576" cy="393324"/>
            <a:chOff x="432" y="3408"/>
            <a:chExt cx="480" cy="281"/>
          </a:xfrm>
        </p:grpSpPr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2 3 4</a:t>
              </a:r>
            </a:p>
          </p:txBody>
        </p:sp>
      </p:grpSp>
      <p:grpSp>
        <p:nvGrpSpPr>
          <p:cNvPr id="50" name="Group 52"/>
          <p:cNvGrpSpPr>
            <a:grpSpLocks/>
          </p:cNvGrpSpPr>
          <p:nvPr/>
        </p:nvGrpSpPr>
        <p:grpSpPr bwMode="auto">
          <a:xfrm>
            <a:off x="5535394" y="4180105"/>
            <a:ext cx="844576" cy="394914"/>
            <a:chOff x="432" y="3408"/>
            <a:chExt cx="480" cy="282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5 6 7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2578410" y="5656472"/>
            <a:ext cx="844576" cy="393324"/>
            <a:chOff x="432" y="3408"/>
            <a:chExt cx="480" cy="281"/>
          </a:xfrm>
        </p:grpSpPr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1 2 4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2578410" y="5993030"/>
            <a:ext cx="844576" cy="394904"/>
            <a:chOff x="432" y="3408"/>
            <a:chExt cx="480" cy="283"/>
          </a:xfrm>
        </p:grpSpPr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36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4 5 7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3592294" y="5724735"/>
            <a:ext cx="844576" cy="393314"/>
            <a:chOff x="432" y="3408"/>
            <a:chExt cx="480" cy="282"/>
          </a:xfrm>
        </p:grpSpPr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36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1 2 5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grpSp>
        <p:nvGrpSpPr>
          <p:cNvPr id="62" name="Group 64"/>
          <p:cNvGrpSpPr>
            <a:grpSpLocks/>
          </p:cNvGrpSpPr>
          <p:nvPr/>
        </p:nvGrpSpPr>
        <p:grpSpPr bwMode="auto">
          <a:xfrm>
            <a:off x="3592294" y="6059701"/>
            <a:ext cx="844576" cy="391736"/>
            <a:chOff x="432" y="3408"/>
            <a:chExt cx="480" cy="280"/>
          </a:xfrm>
        </p:grpSpPr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4 5 8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04727" y="2703728"/>
            <a:ext cx="338667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5704727" y="2838665"/>
            <a:ext cx="338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>
            <a:off x="5704727" y="2972015"/>
            <a:ext cx="338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5" name="Group 70"/>
          <p:cNvGrpSpPr>
            <a:grpSpLocks/>
          </p:cNvGrpSpPr>
          <p:nvPr/>
        </p:nvGrpSpPr>
        <p:grpSpPr bwMode="auto">
          <a:xfrm>
            <a:off x="9910544" y="1636928"/>
            <a:ext cx="2132113" cy="1757130"/>
            <a:chOff x="96" y="1097"/>
            <a:chExt cx="1103" cy="1165"/>
          </a:xfrm>
        </p:grpSpPr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3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charset="0"/>
                  <a:ea typeface="굴림" charset="-127"/>
                </a:rPr>
                <a:t>1,4,7</a:t>
              </a:r>
              <a:endParaRPr lang="en-US" altLang="ko-KR" b="0">
                <a:latin typeface="Times New Roman" charset="0"/>
                <a:ea typeface="굴림" charset="-127"/>
              </a:endParaRPr>
            </a:p>
          </p:txBody>
        </p:sp>
        <p:grpSp>
          <p:nvGrpSpPr>
            <p:cNvPr id="71" name="Group 72"/>
            <p:cNvGrpSpPr>
              <a:grpSpLocks/>
            </p:cNvGrpSpPr>
            <p:nvPr/>
          </p:nvGrpSpPr>
          <p:grpSpPr bwMode="auto">
            <a:xfrm>
              <a:off x="144" y="1097"/>
              <a:ext cx="1055" cy="1165"/>
              <a:chOff x="144" y="1097"/>
              <a:chExt cx="1055" cy="1165"/>
            </a:xfrm>
          </p:grpSpPr>
          <p:sp>
            <p:nvSpPr>
              <p:cNvPr id="74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96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ko-KR" sz="2800" b="0">
                  <a:latin typeface="Wingdings" pitchFamily="2" charset="2"/>
                </a:endParaRPr>
              </a:p>
            </p:txBody>
          </p:sp>
          <p:grpSp>
            <p:nvGrpSpPr>
              <p:cNvPr id="73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82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6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34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Times New Roman" charset="0"/>
                    <a:ea typeface="굴림" charset="-127"/>
                  </a:rPr>
                  <a:t>2,5,8</a:t>
                </a:r>
                <a:endParaRPr lang="en-US" altLang="ko-KR" b="0">
                  <a:latin typeface="Times New Roman" charset="0"/>
                  <a:ea typeface="굴림" charset="-127"/>
                </a:endParaRPr>
              </a:p>
            </p:txBody>
          </p:sp>
          <p:sp>
            <p:nvSpPr>
              <p:cNvPr id="80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34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Times New Roman" charset="0"/>
                    <a:ea typeface="굴림" charset="-127"/>
                  </a:rPr>
                  <a:t>3,6,9</a:t>
                </a:r>
              </a:p>
            </p:txBody>
          </p:sp>
          <p:sp>
            <p:nvSpPr>
              <p:cNvPr id="81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71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600" b="0">
                    <a:latin typeface="Times New Roman" charset="0"/>
                    <a:ea typeface="굴림" charset="-127"/>
                  </a:rPr>
                  <a:t>Hash Function</a:t>
                </a:r>
                <a:endParaRPr lang="en-US" altLang="ko-KR" sz="2800" b="0">
                  <a:latin typeface="Times New Roman" charset="0"/>
                  <a:ea typeface="굴림" charset="-127"/>
                </a:endParaRPr>
              </a:p>
            </p:txBody>
          </p:sp>
        </p:grpSp>
      </p:grpSp>
      <p:grpSp>
        <p:nvGrpSpPr>
          <p:cNvPr id="75" name="Group 84"/>
          <p:cNvGrpSpPr>
            <a:grpSpLocks/>
          </p:cNvGrpSpPr>
          <p:nvPr/>
        </p:nvGrpSpPr>
        <p:grpSpPr bwMode="auto">
          <a:xfrm>
            <a:off x="5135341" y="1789328"/>
            <a:ext cx="1422400" cy="400050"/>
            <a:chOff x="4416" y="1440"/>
            <a:chExt cx="672" cy="252"/>
          </a:xfrm>
        </p:grpSpPr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2800">
                <a:latin typeface="Wingdings" pitchFamily="2" charset="2"/>
              </a:endParaRPr>
            </a:p>
          </p:txBody>
        </p:sp>
        <p:sp>
          <p:nvSpPr>
            <p:cNvPr id="87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5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1 2 3 5 6</a:t>
              </a:r>
            </a:p>
          </p:txBody>
        </p:sp>
      </p:grpSp>
      <p:sp>
        <p:nvSpPr>
          <p:cNvPr id="88" name="Line 87"/>
          <p:cNvSpPr>
            <a:spLocks noChangeShapeType="1"/>
          </p:cNvSpPr>
          <p:nvPr/>
        </p:nvSpPr>
        <p:spPr bwMode="auto">
          <a:xfrm>
            <a:off x="5846543" y="2170327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Line 88"/>
          <p:cNvSpPr>
            <a:spLocks noChangeShapeType="1"/>
          </p:cNvSpPr>
          <p:nvPr/>
        </p:nvSpPr>
        <p:spPr bwMode="auto">
          <a:xfrm>
            <a:off x="3916143" y="2932327"/>
            <a:ext cx="101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Line 89"/>
          <p:cNvSpPr>
            <a:spLocks noChangeShapeType="1"/>
          </p:cNvSpPr>
          <p:nvPr/>
        </p:nvSpPr>
        <p:spPr bwMode="auto">
          <a:xfrm flipH="1">
            <a:off x="5948143" y="3008527"/>
            <a:ext cx="13208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Line 90"/>
          <p:cNvSpPr>
            <a:spLocks noChangeShapeType="1"/>
          </p:cNvSpPr>
          <p:nvPr/>
        </p:nvSpPr>
        <p:spPr bwMode="auto">
          <a:xfrm flipH="1">
            <a:off x="7776943" y="3541927"/>
            <a:ext cx="1016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5" name="Group 91"/>
          <p:cNvGrpSpPr>
            <a:grpSpLocks/>
          </p:cNvGrpSpPr>
          <p:nvPr/>
        </p:nvGrpSpPr>
        <p:grpSpPr bwMode="auto">
          <a:xfrm>
            <a:off x="664943" y="2856128"/>
            <a:ext cx="1828800" cy="400050"/>
            <a:chOff x="0" y="1728"/>
            <a:chExt cx="864" cy="252"/>
          </a:xfrm>
        </p:grpSpPr>
        <p:grpSp>
          <p:nvGrpSpPr>
            <p:cNvPr id="92" name="Group 92"/>
            <p:cNvGrpSpPr>
              <a:grpSpLocks/>
            </p:cNvGrpSpPr>
            <p:nvPr/>
          </p:nvGrpSpPr>
          <p:grpSpPr bwMode="auto">
            <a:xfrm>
              <a:off x="432" y="1728"/>
              <a:ext cx="432" cy="252"/>
              <a:chOff x="432" y="1728"/>
              <a:chExt cx="432" cy="252"/>
            </a:xfrm>
          </p:grpSpPr>
          <p:sp>
            <p:nvSpPr>
              <p:cNvPr id="97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98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3 5 6</a:t>
                </a:r>
              </a:p>
            </p:txBody>
          </p:sp>
        </p:grpSp>
        <p:grpSp>
          <p:nvGrpSpPr>
            <p:cNvPr id="93" name="Group 95"/>
            <p:cNvGrpSpPr>
              <a:grpSpLocks/>
            </p:cNvGrpSpPr>
            <p:nvPr/>
          </p:nvGrpSpPr>
          <p:grpSpPr bwMode="auto">
            <a:xfrm>
              <a:off x="0" y="1728"/>
              <a:ext cx="432" cy="252"/>
              <a:chOff x="336" y="1440"/>
              <a:chExt cx="432" cy="252"/>
            </a:xfrm>
          </p:grpSpPr>
          <p:sp>
            <p:nvSpPr>
              <p:cNvPr id="95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96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1 2 +</a:t>
                </a:r>
              </a:p>
            </p:txBody>
          </p:sp>
        </p:grpSp>
      </p:grpSp>
      <p:grpSp>
        <p:nvGrpSpPr>
          <p:cNvPr id="94" name="Group 98"/>
          <p:cNvGrpSpPr>
            <a:grpSpLocks/>
          </p:cNvGrpSpPr>
          <p:nvPr/>
        </p:nvGrpSpPr>
        <p:grpSpPr bwMode="auto">
          <a:xfrm>
            <a:off x="664943" y="3465728"/>
            <a:ext cx="1570567" cy="400050"/>
            <a:chOff x="0" y="2160"/>
            <a:chExt cx="742" cy="252"/>
          </a:xfrm>
        </p:grpSpPr>
        <p:grpSp>
          <p:nvGrpSpPr>
            <p:cNvPr id="99" name="Group 99"/>
            <p:cNvGrpSpPr>
              <a:grpSpLocks/>
            </p:cNvGrpSpPr>
            <p:nvPr/>
          </p:nvGrpSpPr>
          <p:grpSpPr bwMode="auto">
            <a:xfrm>
              <a:off x="432" y="2160"/>
              <a:ext cx="310" cy="252"/>
              <a:chOff x="4416" y="1440"/>
              <a:chExt cx="672" cy="262"/>
            </a:xfrm>
          </p:grpSpPr>
          <p:sp>
            <p:nvSpPr>
              <p:cNvPr id="104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05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517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5 6</a:t>
                </a:r>
              </a:p>
            </p:txBody>
          </p:sp>
        </p:grpSp>
        <p:grpSp>
          <p:nvGrpSpPr>
            <p:cNvPr id="100" name="Group 102"/>
            <p:cNvGrpSpPr>
              <a:grpSpLocks/>
            </p:cNvGrpSpPr>
            <p:nvPr/>
          </p:nvGrpSpPr>
          <p:grpSpPr bwMode="auto">
            <a:xfrm>
              <a:off x="0" y="2160"/>
              <a:ext cx="432" cy="252"/>
              <a:chOff x="336" y="1440"/>
              <a:chExt cx="432" cy="252"/>
            </a:xfrm>
          </p:grpSpPr>
          <p:sp>
            <p:nvSpPr>
              <p:cNvPr id="102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03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1 3 +</a:t>
                </a:r>
              </a:p>
            </p:txBody>
          </p:sp>
        </p:grpSp>
      </p:grpSp>
      <p:grpSp>
        <p:nvGrpSpPr>
          <p:cNvPr id="101" name="Group 105"/>
          <p:cNvGrpSpPr>
            <a:grpSpLocks/>
          </p:cNvGrpSpPr>
          <p:nvPr/>
        </p:nvGrpSpPr>
        <p:grpSpPr bwMode="auto">
          <a:xfrm>
            <a:off x="664943" y="4075328"/>
            <a:ext cx="1320800" cy="400050"/>
            <a:chOff x="0" y="2544"/>
            <a:chExt cx="624" cy="252"/>
          </a:xfrm>
        </p:grpSpPr>
        <p:grpSp>
          <p:nvGrpSpPr>
            <p:cNvPr id="106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2"/>
              <a:chOff x="4363" y="1440"/>
              <a:chExt cx="725" cy="262"/>
            </a:xfrm>
          </p:grpSpPr>
          <p:sp>
            <p:nvSpPr>
              <p:cNvPr id="111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12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51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6</a:t>
                </a:r>
              </a:p>
            </p:txBody>
          </p:sp>
        </p:grpSp>
        <p:grpSp>
          <p:nvGrpSpPr>
            <p:cNvPr id="107" name="Group 109"/>
            <p:cNvGrpSpPr>
              <a:grpSpLocks/>
            </p:cNvGrpSpPr>
            <p:nvPr/>
          </p:nvGrpSpPr>
          <p:grpSpPr bwMode="auto">
            <a:xfrm>
              <a:off x="0" y="2544"/>
              <a:ext cx="432" cy="252"/>
              <a:chOff x="336" y="1440"/>
              <a:chExt cx="432" cy="252"/>
            </a:xfrm>
          </p:grpSpPr>
          <p:sp>
            <p:nvSpPr>
              <p:cNvPr id="109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10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1 5 +</a:t>
                </a:r>
              </a:p>
            </p:txBody>
          </p:sp>
        </p:grpSp>
      </p:grpSp>
      <p:sp>
        <p:nvSpPr>
          <p:cNvPr id="113" name="Line 112"/>
          <p:cNvSpPr>
            <a:spLocks noChangeShapeType="1"/>
          </p:cNvSpPr>
          <p:nvPr/>
        </p:nvSpPr>
        <p:spPr bwMode="auto">
          <a:xfrm>
            <a:off x="2493743" y="3160927"/>
            <a:ext cx="14224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" name="Line 113"/>
          <p:cNvSpPr>
            <a:spLocks noChangeShapeType="1"/>
          </p:cNvSpPr>
          <p:nvPr/>
        </p:nvSpPr>
        <p:spPr bwMode="auto">
          <a:xfrm>
            <a:off x="1956110" y="4227727"/>
            <a:ext cx="17272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" name="Line 114"/>
          <p:cNvSpPr>
            <a:spLocks noChangeShapeType="1"/>
          </p:cNvSpPr>
          <p:nvPr/>
        </p:nvSpPr>
        <p:spPr bwMode="auto">
          <a:xfrm>
            <a:off x="2290543" y="3770527"/>
            <a:ext cx="22352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8" name="Group 115"/>
          <p:cNvGrpSpPr>
            <a:grpSpLocks/>
          </p:cNvGrpSpPr>
          <p:nvPr/>
        </p:nvGrpSpPr>
        <p:grpSpPr bwMode="auto">
          <a:xfrm>
            <a:off x="6659344" y="2627528"/>
            <a:ext cx="1521884" cy="400050"/>
            <a:chOff x="2880" y="1632"/>
            <a:chExt cx="719" cy="252"/>
          </a:xfrm>
        </p:grpSpPr>
        <p:grpSp>
          <p:nvGrpSpPr>
            <p:cNvPr id="116" name="Group 116"/>
            <p:cNvGrpSpPr>
              <a:grpSpLocks/>
            </p:cNvGrpSpPr>
            <p:nvPr/>
          </p:nvGrpSpPr>
          <p:grpSpPr bwMode="auto">
            <a:xfrm>
              <a:off x="3167" y="1632"/>
              <a:ext cx="432" cy="252"/>
              <a:chOff x="4416" y="1440"/>
              <a:chExt cx="672" cy="262"/>
            </a:xfrm>
          </p:grpSpPr>
          <p:sp>
            <p:nvSpPr>
              <p:cNvPr id="121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22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513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3 5 6</a:t>
                </a:r>
              </a:p>
            </p:txBody>
          </p:sp>
        </p:grpSp>
        <p:grpSp>
          <p:nvGrpSpPr>
            <p:cNvPr id="117" name="Group 119"/>
            <p:cNvGrpSpPr>
              <a:grpSpLocks/>
            </p:cNvGrpSpPr>
            <p:nvPr/>
          </p:nvGrpSpPr>
          <p:grpSpPr bwMode="auto">
            <a:xfrm>
              <a:off x="2880" y="1632"/>
              <a:ext cx="288" cy="252"/>
              <a:chOff x="336" y="1440"/>
              <a:chExt cx="432" cy="252"/>
            </a:xfrm>
          </p:grpSpPr>
          <p:sp>
            <p:nvSpPr>
              <p:cNvPr id="119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20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2 +</a:t>
                </a:r>
              </a:p>
            </p:txBody>
          </p:sp>
        </p:grpSp>
      </p:grpSp>
      <p:grpSp>
        <p:nvGrpSpPr>
          <p:cNvPr id="118" name="Group 122"/>
          <p:cNvGrpSpPr>
            <a:grpSpLocks/>
          </p:cNvGrpSpPr>
          <p:nvPr/>
        </p:nvGrpSpPr>
        <p:grpSpPr bwMode="auto">
          <a:xfrm>
            <a:off x="8386545" y="3160928"/>
            <a:ext cx="1217084" cy="400050"/>
            <a:chOff x="3792" y="2064"/>
            <a:chExt cx="575" cy="252"/>
          </a:xfrm>
        </p:grpSpPr>
        <p:grpSp>
          <p:nvGrpSpPr>
            <p:cNvPr id="123" name="Group 123"/>
            <p:cNvGrpSpPr>
              <a:grpSpLocks/>
            </p:cNvGrpSpPr>
            <p:nvPr/>
          </p:nvGrpSpPr>
          <p:grpSpPr bwMode="auto">
            <a:xfrm>
              <a:off x="4079" y="2064"/>
              <a:ext cx="288" cy="252"/>
              <a:chOff x="4416" y="1440"/>
              <a:chExt cx="672" cy="262"/>
            </a:xfrm>
          </p:grpSpPr>
          <p:sp>
            <p:nvSpPr>
              <p:cNvPr id="128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29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557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5 6</a:t>
                </a:r>
              </a:p>
            </p:txBody>
          </p:sp>
        </p:grpSp>
        <p:grpSp>
          <p:nvGrpSpPr>
            <p:cNvPr id="124" name="Group 126"/>
            <p:cNvGrpSpPr>
              <a:grpSpLocks/>
            </p:cNvGrpSpPr>
            <p:nvPr/>
          </p:nvGrpSpPr>
          <p:grpSpPr bwMode="auto">
            <a:xfrm>
              <a:off x="3792" y="2064"/>
              <a:ext cx="288" cy="252"/>
              <a:chOff x="336" y="1440"/>
              <a:chExt cx="432" cy="252"/>
            </a:xfrm>
          </p:grpSpPr>
          <p:sp>
            <p:nvSpPr>
              <p:cNvPr id="126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27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3 +</a:t>
                </a:r>
              </a:p>
            </p:txBody>
          </p:sp>
        </p:grpSp>
      </p:grpSp>
      <p:grpSp>
        <p:nvGrpSpPr>
          <p:cNvPr id="125" name="Group 129"/>
          <p:cNvGrpSpPr>
            <a:grpSpLocks/>
          </p:cNvGrpSpPr>
          <p:nvPr/>
        </p:nvGrpSpPr>
        <p:grpSpPr bwMode="auto">
          <a:xfrm>
            <a:off x="3001743" y="2475127"/>
            <a:ext cx="1828800" cy="400387"/>
            <a:chOff x="1344" y="1536"/>
            <a:chExt cx="863" cy="228"/>
          </a:xfrm>
        </p:grpSpPr>
        <p:grpSp>
          <p:nvGrpSpPr>
            <p:cNvPr id="130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8"/>
              <a:chOff x="336" y="1440"/>
              <a:chExt cx="432" cy="228"/>
            </a:xfrm>
          </p:grpSpPr>
          <p:sp>
            <p:nvSpPr>
              <p:cNvPr id="135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36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246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 dirty="0">
                    <a:latin typeface="Times New Roman" charset="0"/>
                    <a:ea typeface="굴림" charset="-127"/>
                  </a:rPr>
                  <a:t>1 +</a:t>
                </a:r>
              </a:p>
            </p:txBody>
          </p:sp>
        </p:grpSp>
        <p:grpSp>
          <p:nvGrpSpPr>
            <p:cNvPr id="131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8"/>
              <a:chOff x="432" y="1728"/>
              <a:chExt cx="432" cy="228"/>
            </a:xfrm>
          </p:grpSpPr>
          <p:sp>
            <p:nvSpPr>
              <p:cNvPr id="133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34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316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2 3 5 6</a:t>
                </a:r>
              </a:p>
            </p:txBody>
          </p:sp>
        </p:grpSp>
      </p:grp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6557743" y="1789328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 dirty="0">
                <a:latin typeface="Times New Roman" charset="0"/>
                <a:ea typeface="굴림" charset="-127"/>
              </a:rPr>
              <a:t>transaction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6628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3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Subset Operation Using </a:t>
            </a:r>
            <a:r>
              <a:rPr lang="en-US" altLang="ko-KR" dirty="0" smtClean="0">
                <a:ea typeface="굴림" charset="-127"/>
              </a:rPr>
              <a:t>the Hash Tree (3/3)</a:t>
            </a:r>
            <a:endParaRPr lang="ko-KR" altLang="en-US" dirty="0"/>
          </a:p>
        </p:txBody>
      </p:sp>
      <p:sp>
        <p:nvSpPr>
          <p:cNvPr id="4" name="Line 3075"/>
          <p:cNvSpPr>
            <a:spLocks noChangeShapeType="1"/>
          </p:cNvSpPr>
          <p:nvPr/>
        </p:nvSpPr>
        <p:spPr bwMode="auto">
          <a:xfrm flipH="1">
            <a:off x="3685118" y="2765426"/>
            <a:ext cx="1900767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3076"/>
          <p:cNvSpPr>
            <a:spLocks noChangeShapeType="1"/>
          </p:cNvSpPr>
          <p:nvPr/>
        </p:nvSpPr>
        <p:spPr bwMode="auto">
          <a:xfrm>
            <a:off x="5585884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Line 3077"/>
          <p:cNvSpPr>
            <a:spLocks noChangeShapeType="1"/>
          </p:cNvSpPr>
          <p:nvPr/>
        </p:nvSpPr>
        <p:spPr bwMode="auto">
          <a:xfrm>
            <a:off x="5585885" y="2765426"/>
            <a:ext cx="1900767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3078"/>
          <p:cNvSpPr>
            <a:spLocks noChangeShapeType="1"/>
          </p:cNvSpPr>
          <p:nvPr/>
        </p:nvSpPr>
        <p:spPr bwMode="auto">
          <a:xfrm flipH="1">
            <a:off x="2586567" y="3838575"/>
            <a:ext cx="1077384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3079"/>
          <p:cNvSpPr>
            <a:spLocks noChangeShapeType="1"/>
          </p:cNvSpPr>
          <p:nvPr/>
        </p:nvSpPr>
        <p:spPr bwMode="auto">
          <a:xfrm>
            <a:off x="3663951" y="3838576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3080"/>
          <p:cNvSpPr>
            <a:spLocks noChangeShapeType="1"/>
          </p:cNvSpPr>
          <p:nvPr/>
        </p:nvSpPr>
        <p:spPr bwMode="auto">
          <a:xfrm>
            <a:off x="3663951" y="3838575"/>
            <a:ext cx="865716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3081"/>
          <p:cNvSpPr>
            <a:spLocks noChangeShapeType="1"/>
          </p:cNvSpPr>
          <p:nvPr/>
        </p:nvSpPr>
        <p:spPr bwMode="auto">
          <a:xfrm flipH="1">
            <a:off x="6134100" y="3838575"/>
            <a:ext cx="1352551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3082"/>
          <p:cNvSpPr>
            <a:spLocks noChangeShapeType="1"/>
          </p:cNvSpPr>
          <p:nvPr/>
        </p:nvSpPr>
        <p:spPr bwMode="auto">
          <a:xfrm>
            <a:off x="7486651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3083"/>
          <p:cNvSpPr>
            <a:spLocks noChangeShapeType="1"/>
          </p:cNvSpPr>
          <p:nvPr/>
        </p:nvSpPr>
        <p:spPr bwMode="auto">
          <a:xfrm>
            <a:off x="7486651" y="3838576"/>
            <a:ext cx="1555749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Line 3084"/>
          <p:cNvSpPr>
            <a:spLocks noChangeShapeType="1"/>
          </p:cNvSpPr>
          <p:nvPr/>
        </p:nvSpPr>
        <p:spPr bwMode="auto">
          <a:xfrm flipH="1">
            <a:off x="2671234" y="4778376"/>
            <a:ext cx="1013884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Line 3085"/>
          <p:cNvSpPr>
            <a:spLocks noChangeShapeType="1"/>
          </p:cNvSpPr>
          <p:nvPr/>
        </p:nvSpPr>
        <p:spPr bwMode="auto">
          <a:xfrm>
            <a:off x="3685117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3086"/>
          <p:cNvSpPr>
            <a:spLocks noChangeShapeType="1"/>
          </p:cNvSpPr>
          <p:nvPr/>
        </p:nvSpPr>
        <p:spPr bwMode="auto">
          <a:xfrm>
            <a:off x="3685117" y="4778376"/>
            <a:ext cx="929216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3087"/>
          <p:cNvSpPr>
            <a:spLocks noChangeArrowheads="1"/>
          </p:cNvSpPr>
          <p:nvPr/>
        </p:nvSpPr>
        <p:spPr bwMode="auto">
          <a:xfrm>
            <a:off x="3515784" y="3436938"/>
            <a:ext cx="336549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3088"/>
          <p:cNvSpPr>
            <a:spLocks noChangeShapeType="1"/>
          </p:cNvSpPr>
          <p:nvPr/>
        </p:nvSpPr>
        <p:spPr bwMode="auto">
          <a:xfrm>
            <a:off x="3515784" y="3570288"/>
            <a:ext cx="336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3089"/>
          <p:cNvSpPr>
            <a:spLocks noChangeShapeType="1"/>
          </p:cNvSpPr>
          <p:nvPr/>
        </p:nvSpPr>
        <p:spPr bwMode="auto">
          <a:xfrm>
            <a:off x="3515784" y="3705225"/>
            <a:ext cx="336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3090"/>
          <p:cNvSpPr>
            <a:spLocks noChangeArrowheads="1"/>
          </p:cNvSpPr>
          <p:nvPr/>
        </p:nvSpPr>
        <p:spPr bwMode="auto">
          <a:xfrm>
            <a:off x="7317317" y="3436938"/>
            <a:ext cx="338667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3091"/>
          <p:cNvSpPr>
            <a:spLocks noChangeShapeType="1"/>
          </p:cNvSpPr>
          <p:nvPr/>
        </p:nvSpPr>
        <p:spPr bwMode="auto">
          <a:xfrm>
            <a:off x="7317317" y="3570288"/>
            <a:ext cx="338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Line 3092"/>
          <p:cNvSpPr>
            <a:spLocks noChangeShapeType="1"/>
          </p:cNvSpPr>
          <p:nvPr/>
        </p:nvSpPr>
        <p:spPr bwMode="auto">
          <a:xfrm>
            <a:off x="7317317" y="3705225"/>
            <a:ext cx="338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Rectangle 3093"/>
          <p:cNvSpPr>
            <a:spLocks noChangeArrowheads="1"/>
          </p:cNvSpPr>
          <p:nvPr/>
        </p:nvSpPr>
        <p:spPr bwMode="auto">
          <a:xfrm>
            <a:off x="3515784" y="4375151"/>
            <a:ext cx="336549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Line 3094"/>
          <p:cNvSpPr>
            <a:spLocks noChangeShapeType="1"/>
          </p:cNvSpPr>
          <p:nvPr/>
        </p:nvSpPr>
        <p:spPr bwMode="auto">
          <a:xfrm>
            <a:off x="3515784" y="4645025"/>
            <a:ext cx="336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Line 3095"/>
          <p:cNvSpPr>
            <a:spLocks noChangeShapeType="1"/>
          </p:cNvSpPr>
          <p:nvPr/>
        </p:nvSpPr>
        <p:spPr bwMode="auto">
          <a:xfrm>
            <a:off x="3515784" y="4510088"/>
            <a:ext cx="336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Rectangle 3096"/>
          <p:cNvSpPr>
            <a:spLocks noChangeArrowheads="1"/>
          </p:cNvSpPr>
          <p:nvPr/>
        </p:nvSpPr>
        <p:spPr bwMode="auto">
          <a:xfrm>
            <a:off x="4360334" y="5314950"/>
            <a:ext cx="844551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Text Box 3097"/>
          <p:cNvSpPr txBox="1">
            <a:spLocks noChangeArrowheads="1"/>
          </p:cNvSpPr>
          <p:nvPr/>
        </p:nvSpPr>
        <p:spPr bwMode="auto">
          <a:xfrm>
            <a:off x="4360334" y="533876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latin typeface="Times New Roman" charset="0"/>
                <a:ea typeface="굴림" charset="-127"/>
              </a:rPr>
              <a:t>1 5 9</a:t>
            </a:r>
            <a:endParaRPr lang="en-US" altLang="ko-KR" sz="2000" b="0">
              <a:latin typeface="Times New Roman" charset="0"/>
              <a:ea typeface="굴림" charset="-127"/>
            </a:endParaRPr>
          </a:p>
        </p:txBody>
      </p:sp>
      <p:grpSp>
        <p:nvGrpSpPr>
          <p:cNvPr id="3" name="Group 3098"/>
          <p:cNvGrpSpPr>
            <a:grpSpLocks/>
          </p:cNvGrpSpPr>
          <p:nvPr/>
        </p:nvGrpSpPr>
        <p:grpSpPr bwMode="auto">
          <a:xfrm>
            <a:off x="2163235" y="4308471"/>
            <a:ext cx="844576" cy="393324"/>
            <a:chOff x="1248" y="2784"/>
            <a:chExt cx="480" cy="281"/>
          </a:xfrm>
        </p:grpSpPr>
        <p:sp>
          <p:nvSpPr>
            <p:cNvPr id="28" name="Rectangle 3099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Text Box 3100"/>
            <p:cNvSpPr txBox="1">
              <a:spLocks noChangeArrowheads="1"/>
            </p:cNvSpPr>
            <p:nvPr/>
          </p:nvSpPr>
          <p:spPr bwMode="auto">
            <a:xfrm>
              <a:off x="1248" y="2801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1 4 5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sp>
        <p:nvSpPr>
          <p:cNvPr id="30" name="Rectangle 3101"/>
          <p:cNvSpPr>
            <a:spLocks noChangeArrowheads="1"/>
          </p:cNvSpPr>
          <p:nvPr/>
        </p:nvSpPr>
        <p:spPr bwMode="auto">
          <a:xfrm>
            <a:off x="4191001" y="4308475"/>
            <a:ext cx="844551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Text Box 3102"/>
          <p:cNvSpPr txBox="1">
            <a:spLocks noChangeArrowheads="1"/>
          </p:cNvSpPr>
          <p:nvPr/>
        </p:nvSpPr>
        <p:spPr bwMode="auto">
          <a:xfrm>
            <a:off x="4191000" y="4332288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latin typeface="Times New Roman" charset="0"/>
                <a:ea typeface="굴림" charset="-127"/>
              </a:rPr>
              <a:t>1 3 6</a:t>
            </a:r>
            <a:endParaRPr lang="en-US" altLang="ko-KR" sz="2000" b="0">
              <a:latin typeface="Times New Roman" charset="0"/>
              <a:ea typeface="굴림" charset="-127"/>
            </a:endParaRPr>
          </a:p>
        </p:txBody>
      </p:sp>
      <p:sp>
        <p:nvSpPr>
          <p:cNvPr id="32" name="Rectangle 3103"/>
          <p:cNvSpPr>
            <a:spLocks noChangeArrowheads="1"/>
          </p:cNvSpPr>
          <p:nvPr/>
        </p:nvSpPr>
        <p:spPr bwMode="auto">
          <a:xfrm>
            <a:off x="5712884" y="4576763"/>
            <a:ext cx="844549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Text Box 3104"/>
          <p:cNvSpPr txBox="1">
            <a:spLocks noChangeArrowheads="1"/>
          </p:cNvSpPr>
          <p:nvPr/>
        </p:nvSpPr>
        <p:spPr bwMode="auto">
          <a:xfrm>
            <a:off x="5712884" y="4600576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latin typeface="Times New Roman" charset="0"/>
                <a:ea typeface="굴림" charset="-127"/>
              </a:rPr>
              <a:t>3 4 5</a:t>
            </a:r>
            <a:endParaRPr lang="en-US" altLang="ko-KR" sz="2000" b="0">
              <a:latin typeface="Times New Roman" charset="0"/>
              <a:ea typeface="굴림" charset="-127"/>
            </a:endParaRPr>
          </a:p>
        </p:txBody>
      </p:sp>
      <p:grpSp>
        <p:nvGrpSpPr>
          <p:cNvPr id="27" name="Group 3105"/>
          <p:cNvGrpSpPr>
            <a:grpSpLocks/>
          </p:cNvGrpSpPr>
          <p:nvPr/>
        </p:nvGrpSpPr>
        <p:grpSpPr bwMode="auto">
          <a:xfrm>
            <a:off x="8585200" y="4576758"/>
            <a:ext cx="844576" cy="393324"/>
            <a:chOff x="432" y="3408"/>
            <a:chExt cx="480" cy="281"/>
          </a:xfrm>
        </p:grpSpPr>
        <p:sp>
          <p:nvSpPr>
            <p:cNvPr id="35" name="Rectangle 310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Text Box 3107"/>
            <p:cNvSpPr txBox="1">
              <a:spLocks noChangeArrowheads="1"/>
            </p:cNvSpPr>
            <p:nvPr/>
          </p:nvSpPr>
          <p:spPr bwMode="auto">
            <a:xfrm>
              <a:off x="432" y="3425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3 6 7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grpSp>
        <p:nvGrpSpPr>
          <p:cNvPr id="34" name="Group 3108"/>
          <p:cNvGrpSpPr>
            <a:grpSpLocks/>
          </p:cNvGrpSpPr>
          <p:nvPr/>
        </p:nvGrpSpPr>
        <p:grpSpPr bwMode="auto">
          <a:xfrm>
            <a:off x="8585200" y="4913308"/>
            <a:ext cx="844576" cy="393314"/>
            <a:chOff x="432" y="3408"/>
            <a:chExt cx="480" cy="282"/>
          </a:xfrm>
        </p:grpSpPr>
        <p:sp>
          <p:nvSpPr>
            <p:cNvPr id="38" name="Rectangle 310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Text Box 3110"/>
            <p:cNvSpPr txBox="1">
              <a:spLocks noChangeArrowheads="1"/>
            </p:cNvSpPr>
            <p:nvPr/>
          </p:nvSpPr>
          <p:spPr bwMode="auto">
            <a:xfrm>
              <a:off x="432" y="3425"/>
              <a:ext cx="36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3 6 8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grpSp>
        <p:nvGrpSpPr>
          <p:cNvPr id="37" name="Group 3111"/>
          <p:cNvGrpSpPr>
            <a:grpSpLocks/>
          </p:cNvGrpSpPr>
          <p:nvPr/>
        </p:nvGrpSpPr>
        <p:grpSpPr bwMode="auto">
          <a:xfrm>
            <a:off x="7063318" y="4576766"/>
            <a:ext cx="845279" cy="728283"/>
            <a:chOff x="3792" y="3312"/>
            <a:chExt cx="480" cy="521"/>
          </a:xfrm>
        </p:grpSpPr>
        <p:grpSp>
          <p:nvGrpSpPr>
            <p:cNvPr id="40" name="Group 3112"/>
            <p:cNvGrpSpPr>
              <a:grpSpLocks/>
            </p:cNvGrpSpPr>
            <p:nvPr/>
          </p:nvGrpSpPr>
          <p:grpSpPr bwMode="auto">
            <a:xfrm>
              <a:off x="3792" y="3312"/>
              <a:ext cx="480" cy="281"/>
              <a:chOff x="432" y="3408"/>
              <a:chExt cx="480" cy="281"/>
            </a:xfrm>
          </p:grpSpPr>
          <p:sp>
            <p:nvSpPr>
              <p:cNvPr id="45" name="Rectangle 311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Text Box 3114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36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 b="0">
                    <a:latin typeface="Times New Roman" charset="0"/>
                    <a:ea typeface="굴림" charset="-127"/>
                  </a:rPr>
                  <a:t>3 5 6</a:t>
                </a:r>
                <a:endParaRPr lang="en-US" altLang="ko-KR" sz="2000" b="0">
                  <a:latin typeface="Times New Roman" charset="0"/>
                  <a:ea typeface="굴림" charset="-127"/>
                </a:endParaRPr>
              </a:p>
            </p:txBody>
          </p:sp>
        </p:grpSp>
        <p:grpSp>
          <p:nvGrpSpPr>
            <p:cNvPr id="41" name="Group 3115"/>
            <p:cNvGrpSpPr>
              <a:grpSpLocks/>
            </p:cNvGrpSpPr>
            <p:nvPr/>
          </p:nvGrpSpPr>
          <p:grpSpPr bwMode="auto">
            <a:xfrm>
              <a:off x="3792" y="3552"/>
              <a:ext cx="480" cy="281"/>
              <a:chOff x="432" y="3408"/>
              <a:chExt cx="480" cy="281"/>
            </a:xfrm>
          </p:grpSpPr>
          <p:sp>
            <p:nvSpPr>
              <p:cNvPr id="43" name="Rectangle 311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" name="Text Box 3117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36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800" b="0">
                    <a:latin typeface="Times New Roman" charset="0"/>
                    <a:ea typeface="굴림" charset="-127"/>
                  </a:rPr>
                  <a:t>3 5 7</a:t>
                </a:r>
                <a:endParaRPr lang="en-US" altLang="ko-KR" sz="2000" b="0">
                  <a:latin typeface="Times New Roman" charset="0"/>
                  <a:ea typeface="굴림" charset="-127"/>
                </a:endParaRPr>
              </a:p>
            </p:txBody>
          </p:sp>
        </p:grpSp>
      </p:grpSp>
      <p:grpSp>
        <p:nvGrpSpPr>
          <p:cNvPr id="42" name="Group 3118"/>
          <p:cNvGrpSpPr>
            <a:grpSpLocks/>
          </p:cNvGrpSpPr>
          <p:nvPr/>
        </p:nvGrpSpPr>
        <p:grpSpPr bwMode="auto">
          <a:xfrm>
            <a:off x="7063318" y="5248270"/>
            <a:ext cx="845279" cy="393324"/>
            <a:chOff x="432" y="3408"/>
            <a:chExt cx="480" cy="281"/>
          </a:xfrm>
        </p:grpSpPr>
        <p:sp>
          <p:nvSpPr>
            <p:cNvPr id="48" name="Rectangle 311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Text Box 3120"/>
            <p:cNvSpPr txBox="1">
              <a:spLocks noChangeArrowheads="1"/>
            </p:cNvSpPr>
            <p:nvPr/>
          </p:nvSpPr>
          <p:spPr bwMode="auto">
            <a:xfrm>
              <a:off x="434" y="3425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6 8 9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grpSp>
        <p:nvGrpSpPr>
          <p:cNvPr id="47" name="Group 3121"/>
          <p:cNvGrpSpPr>
            <a:grpSpLocks/>
          </p:cNvGrpSpPr>
          <p:nvPr/>
        </p:nvGrpSpPr>
        <p:grpSpPr bwMode="auto">
          <a:xfrm>
            <a:off x="5204884" y="3503608"/>
            <a:ext cx="844576" cy="393324"/>
            <a:chOff x="432" y="3408"/>
            <a:chExt cx="480" cy="281"/>
          </a:xfrm>
        </p:grpSpPr>
        <p:sp>
          <p:nvSpPr>
            <p:cNvPr id="51" name="Rectangle 312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" name="Text Box 3123"/>
            <p:cNvSpPr txBox="1">
              <a:spLocks noChangeArrowheads="1"/>
            </p:cNvSpPr>
            <p:nvPr/>
          </p:nvSpPr>
          <p:spPr bwMode="auto">
            <a:xfrm>
              <a:off x="432" y="3425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2 3 4</a:t>
              </a:r>
            </a:p>
          </p:txBody>
        </p:sp>
      </p:grpSp>
      <p:grpSp>
        <p:nvGrpSpPr>
          <p:cNvPr id="50" name="Group 3124"/>
          <p:cNvGrpSpPr>
            <a:grpSpLocks/>
          </p:cNvGrpSpPr>
          <p:nvPr/>
        </p:nvGrpSpPr>
        <p:grpSpPr bwMode="auto">
          <a:xfrm>
            <a:off x="5204884" y="3838578"/>
            <a:ext cx="844576" cy="394914"/>
            <a:chOff x="432" y="3408"/>
            <a:chExt cx="480" cy="282"/>
          </a:xfrm>
        </p:grpSpPr>
        <p:sp>
          <p:nvSpPr>
            <p:cNvPr id="54" name="Rectangle 312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Text Box 3126"/>
            <p:cNvSpPr txBox="1">
              <a:spLocks noChangeArrowheads="1"/>
            </p:cNvSpPr>
            <p:nvPr/>
          </p:nvSpPr>
          <p:spPr bwMode="auto">
            <a:xfrm>
              <a:off x="432" y="3426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5 6 7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grpSp>
        <p:nvGrpSpPr>
          <p:cNvPr id="53" name="Group 3127"/>
          <p:cNvGrpSpPr>
            <a:grpSpLocks/>
          </p:cNvGrpSpPr>
          <p:nvPr/>
        </p:nvGrpSpPr>
        <p:grpSpPr bwMode="auto">
          <a:xfrm>
            <a:off x="2247900" y="5314945"/>
            <a:ext cx="844576" cy="393324"/>
            <a:chOff x="432" y="3408"/>
            <a:chExt cx="480" cy="281"/>
          </a:xfrm>
        </p:grpSpPr>
        <p:sp>
          <p:nvSpPr>
            <p:cNvPr id="57" name="Rectangle 3128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Text Box 3129"/>
            <p:cNvSpPr txBox="1">
              <a:spLocks noChangeArrowheads="1"/>
            </p:cNvSpPr>
            <p:nvPr/>
          </p:nvSpPr>
          <p:spPr bwMode="auto">
            <a:xfrm>
              <a:off x="432" y="3425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1 2 4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grpSp>
        <p:nvGrpSpPr>
          <p:cNvPr id="56" name="Group 3130"/>
          <p:cNvGrpSpPr>
            <a:grpSpLocks/>
          </p:cNvGrpSpPr>
          <p:nvPr/>
        </p:nvGrpSpPr>
        <p:grpSpPr bwMode="auto">
          <a:xfrm>
            <a:off x="2247900" y="5651503"/>
            <a:ext cx="844576" cy="394904"/>
            <a:chOff x="432" y="3408"/>
            <a:chExt cx="480" cy="283"/>
          </a:xfrm>
        </p:grpSpPr>
        <p:sp>
          <p:nvSpPr>
            <p:cNvPr id="60" name="Rectangle 3131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Text Box 3132"/>
            <p:cNvSpPr txBox="1">
              <a:spLocks noChangeArrowheads="1"/>
            </p:cNvSpPr>
            <p:nvPr/>
          </p:nvSpPr>
          <p:spPr bwMode="auto">
            <a:xfrm>
              <a:off x="432" y="3426"/>
              <a:ext cx="36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4 5 7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grpSp>
        <p:nvGrpSpPr>
          <p:cNvPr id="59" name="Group 3133"/>
          <p:cNvGrpSpPr>
            <a:grpSpLocks/>
          </p:cNvGrpSpPr>
          <p:nvPr/>
        </p:nvGrpSpPr>
        <p:grpSpPr bwMode="auto">
          <a:xfrm>
            <a:off x="3261784" y="5383208"/>
            <a:ext cx="844576" cy="393314"/>
            <a:chOff x="432" y="3408"/>
            <a:chExt cx="480" cy="282"/>
          </a:xfrm>
        </p:grpSpPr>
        <p:sp>
          <p:nvSpPr>
            <p:cNvPr id="63" name="Rectangle 31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Text Box 3135"/>
            <p:cNvSpPr txBox="1">
              <a:spLocks noChangeArrowheads="1"/>
            </p:cNvSpPr>
            <p:nvPr/>
          </p:nvSpPr>
          <p:spPr bwMode="auto">
            <a:xfrm>
              <a:off x="432" y="3425"/>
              <a:ext cx="36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1 2 5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grpSp>
        <p:nvGrpSpPr>
          <p:cNvPr id="62" name="Group 3136"/>
          <p:cNvGrpSpPr>
            <a:grpSpLocks/>
          </p:cNvGrpSpPr>
          <p:nvPr/>
        </p:nvGrpSpPr>
        <p:grpSpPr bwMode="auto">
          <a:xfrm>
            <a:off x="3261784" y="5718174"/>
            <a:ext cx="844576" cy="391736"/>
            <a:chOff x="432" y="3408"/>
            <a:chExt cx="480" cy="280"/>
          </a:xfrm>
        </p:grpSpPr>
        <p:sp>
          <p:nvSpPr>
            <p:cNvPr id="66" name="Rectangle 31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Text Box 3138"/>
            <p:cNvSpPr txBox="1">
              <a:spLocks noChangeArrowheads="1"/>
            </p:cNvSpPr>
            <p:nvPr/>
          </p:nvSpPr>
          <p:spPr bwMode="auto">
            <a:xfrm>
              <a:off x="432" y="3424"/>
              <a:ext cx="36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0">
                  <a:latin typeface="Times New Roman" charset="0"/>
                  <a:ea typeface="굴림" charset="-127"/>
                </a:rPr>
                <a:t>4 5 8</a:t>
              </a:r>
              <a:endParaRPr lang="en-US" altLang="ko-KR" sz="2000" b="0">
                <a:latin typeface="Times New Roman" charset="0"/>
                <a:ea typeface="굴림" charset="-127"/>
              </a:endParaRPr>
            </a:p>
          </p:txBody>
        </p:sp>
      </p:grpSp>
      <p:sp>
        <p:nvSpPr>
          <p:cNvPr id="68" name="Rectangle 3139"/>
          <p:cNvSpPr>
            <a:spLocks noChangeArrowheads="1"/>
          </p:cNvSpPr>
          <p:nvPr/>
        </p:nvSpPr>
        <p:spPr bwMode="auto">
          <a:xfrm>
            <a:off x="5374217" y="2362201"/>
            <a:ext cx="338667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Line 3140"/>
          <p:cNvSpPr>
            <a:spLocks noChangeShapeType="1"/>
          </p:cNvSpPr>
          <p:nvPr/>
        </p:nvSpPr>
        <p:spPr bwMode="auto">
          <a:xfrm>
            <a:off x="5374217" y="2497138"/>
            <a:ext cx="338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" name="Line 3141"/>
          <p:cNvSpPr>
            <a:spLocks noChangeShapeType="1"/>
          </p:cNvSpPr>
          <p:nvPr/>
        </p:nvSpPr>
        <p:spPr bwMode="auto">
          <a:xfrm>
            <a:off x="5374217" y="2630488"/>
            <a:ext cx="338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5" name="Group 3142"/>
          <p:cNvGrpSpPr>
            <a:grpSpLocks/>
          </p:cNvGrpSpPr>
          <p:nvPr/>
        </p:nvGrpSpPr>
        <p:grpSpPr bwMode="auto">
          <a:xfrm>
            <a:off x="9580034" y="1295401"/>
            <a:ext cx="2132113" cy="1757130"/>
            <a:chOff x="96" y="1097"/>
            <a:chExt cx="1103" cy="1165"/>
          </a:xfrm>
        </p:grpSpPr>
        <p:sp>
          <p:nvSpPr>
            <p:cNvPr id="72" name="Text Box 3143"/>
            <p:cNvSpPr txBox="1">
              <a:spLocks noChangeArrowheads="1"/>
            </p:cNvSpPr>
            <p:nvPr/>
          </p:nvSpPr>
          <p:spPr bwMode="auto">
            <a:xfrm>
              <a:off x="96" y="1776"/>
              <a:ext cx="33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charset="0"/>
                  <a:ea typeface="굴림" charset="-127"/>
                </a:rPr>
                <a:t>1,4,7</a:t>
              </a:r>
              <a:endParaRPr lang="en-US" altLang="ko-KR" b="0">
                <a:latin typeface="Times New Roman" charset="0"/>
                <a:ea typeface="굴림" charset="-127"/>
              </a:endParaRPr>
            </a:p>
          </p:txBody>
        </p:sp>
        <p:grpSp>
          <p:nvGrpSpPr>
            <p:cNvPr id="71" name="Group 3144"/>
            <p:cNvGrpSpPr>
              <a:grpSpLocks/>
            </p:cNvGrpSpPr>
            <p:nvPr/>
          </p:nvGrpSpPr>
          <p:grpSpPr bwMode="auto">
            <a:xfrm>
              <a:off x="144" y="1097"/>
              <a:ext cx="1055" cy="1165"/>
              <a:chOff x="144" y="1097"/>
              <a:chExt cx="1055" cy="1165"/>
            </a:xfrm>
          </p:grpSpPr>
          <p:sp>
            <p:nvSpPr>
              <p:cNvPr id="74" name="Text Box 3145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96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ko-KR" sz="2800" b="0">
                  <a:latin typeface="Wingdings" pitchFamily="2" charset="2"/>
                </a:endParaRPr>
              </a:p>
            </p:txBody>
          </p:sp>
          <p:grpSp>
            <p:nvGrpSpPr>
              <p:cNvPr id="73" name="Group 3146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82" name="Rectangle 3147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Line 3148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Line 3149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6" name="Line 3150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" name="Line 3151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" name="Line 3152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Text Box 3153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34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Times New Roman" charset="0"/>
                    <a:ea typeface="굴림" charset="-127"/>
                  </a:rPr>
                  <a:t>2,5,8</a:t>
                </a:r>
                <a:endParaRPr lang="en-US" altLang="ko-KR" b="0">
                  <a:latin typeface="Times New Roman" charset="0"/>
                  <a:ea typeface="굴림" charset="-127"/>
                </a:endParaRPr>
              </a:p>
            </p:txBody>
          </p:sp>
          <p:sp>
            <p:nvSpPr>
              <p:cNvPr id="80" name="Text Box 3154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34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Times New Roman" charset="0"/>
                    <a:ea typeface="굴림" charset="-127"/>
                  </a:rPr>
                  <a:t>3,6,9</a:t>
                </a:r>
              </a:p>
            </p:txBody>
          </p:sp>
          <p:sp>
            <p:nvSpPr>
              <p:cNvPr id="81" name="Text Box 3155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71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600" b="0">
                    <a:latin typeface="Times New Roman" charset="0"/>
                    <a:ea typeface="굴림" charset="-127"/>
                  </a:rPr>
                  <a:t>Hash Function</a:t>
                </a:r>
                <a:endParaRPr lang="en-US" altLang="ko-KR" sz="2800" b="0">
                  <a:latin typeface="Times New Roman" charset="0"/>
                  <a:ea typeface="굴림" charset="-127"/>
                </a:endParaRPr>
              </a:p>
            </p:txBody>
          </p:sp>
        </p:grpSp>
      </p:grpSp>
      <p:grpSp>
        <p:nvGrpSpPr>
          <p:cNvPr id="75" name="Group 3156"/>
          <p:cNvGrpSpPr>
            <a:grpSpLocks/>
          </p:cNvGrpSpPr>
          <p:nvPr/>
        </p:nvGrpSpPr>
        <p:grpSpPr bwMode="auto">
          <a:xfrm>
            <a:off x="4804831" y="1447801"/>
            <a:ext cx="1422400" cy="400050"/>
            <a:chOff x="4416" y="1440"/>
            <a:chExt cx="672" cy="252"/>
          </a:xfrm>
        </p:grpSpPr>
        <p:sp>
          <p:nvSpPr>
            <p:cNvPr id="86" name="Rectangle 3157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2800">
                <a:latin typeface="Wingdings" pitchFamily="2" charset="2"/>
              </a:endParaRPr>
            </a:p>
          </p:txBody>
        </p:sp>
        <p:sp>
          <p:nvSpPr>
            <p:cNvPr id="87" name="Text Box 3158"/>
            <p:cNvSpPr txBox="1">
              <a:spLocks noChangeArrowheads="1"/>
            </p:cNvSpPr>
            <p:nvPr/>
          </p:nvSpPr>
          <p:spPr bwMode="auto">
            <a:xfrm>
              <a:off x="4416" y="1440"/>
              <a:ext cx="5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b="0">
                  <a:latin typeface="Times New Roman" charset="0"/>
                  <a:ea typeface="굴림" charset="-127"/>
                </a:rPr>
                <a:t>1 2 3 5 6</a:t>
              </a:r>
            </a:p>
          </p:txBody>
        </p:sp>
      </p:grpSp>
      <p:sp>
        <p:nvSpPr>
          <p:cNvPr id="88" name="Line 3159"/>
          <p:cNvSpPr>
            <a:spLocks noChangeShapeType="1"/>
          </p:cNvSpPr>
          <p:nvPr/>
        </p:nvSpPr>
        <p:spPr bwMode="auto">
          <a:xfrm>
            <a:off x="5516033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Line 3160"/>
          <p:cNvSpPr>
            <a:spLocks noChangeShapeType="1"/>
          </p:cNvSpPr>
          <p:nvPr/>
        </p:nvSpPr>
        <p:spPr bwMode="auto">
          <a:xfrm>
            <a:off x="3585633" y="2590800"/>
            <a:ext cx="101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Line 3161"/>
          <p:cNvSpPr>
            <a:spLocks noChangeShapeType="1"/>
          </p:cNvSpPr>
          <p:nvPr/>
        </p:nvSpPr>
        <p:spPr bwMode="auto">
          <a:xfrm flipH="1">
            <a:off x="5617633" y="2667000"/>
            <a:ext cx="13208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Line 3162"/>
          <p:cNvSpPr>
            <a:spLocks noChangeShapeType="1"/>
          </p:cNvSpPr>
          <p:nvPr/>
        </p:nvSpPr>
        <p:spPr bwMode="auto">
          <a:xfrm flipH="1">
            <a:off x="7446433" y="3200400"/>
            <a:ext cx="1016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5" name="Group 3163"/>
          <p:cNvGrpSpPr>
            <a:grpSpLocks/>
          </p:cNvGrpSpPr>
          <p:nvPr/>
        </p:nvGrpSpPr>
        <p:grpSpPr bwMode="auto">
          <a:xfrm>
            <a:off x="334433" y="2514601"/>
            <a:ext cx="1828800" cy="400050"/>
            <a:chOff x="0" y="1728"/>
            <a:chExt cx="864" cy="252"/>
          </a:xfrm>
        </p:grpSpPr>
        <p:grpSp>
          <p:nvGrpSpPr>
            <p:cNvPr id="92" name="Group 3164"/>
            <p:cNvGrpSpPr>
              <a:grpSpLocks/>
            </p:cNvGrpSpPr>
            <p:nvPr/>
          </p:nvGrpSpPr>
          <p:grpSpPr bwMode="auto">
            <a:xfrm>
              <a:off x="432" y="1728"/>
              <a:ext cx="432" cy="252"/>
              <a:chOff x="432" y="1728"/>
              <a:chExt cx="432" cy="252"/>
            </a:xfrm>
          </p:grpSpPr>
          <p:sp>
            <p:nvSpPr>
              <p:cNvPr id="97" name="Rectangle 3165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98" name="Text Box 3166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33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3 5 6</a:t>
                </a:r>
              </a:p>
            </p:txBody>
          </p:sp>
        </p:grpSp>
        <p:grpSp>
          <p:nvGrpSpPr>
            <p:cNvPr id="93" name="Group 3167"/>
            <p:cNvGrpSpPr>
              <a:grpSpLocks/>
            </p:cNvGrpSpPr>
            <p:nvPr/>
          </p:nvGrpSpPr>
          <p:grpSpPr bwMode="auto">
            <a:xfrm>
              <a:off x="0" y="1728"/>
              <a:ext cx="432" cy="252"/>
              <a:chOff x="336" y="1440"/>
              <a:chExt cx="432" cy="252"/>
            </a:xfrm>
          </p:grpSpPr>
          <p:sp>
            <p:nvSpPr>
              <p:cNvPr id="95" name="Rectangle 3168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96" name="Text Box 3169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1 2 +</a:t>
                </a:r>
              </a:p>
            </p:txBody>
          </p:sp>
        </p:grpSp>
      </p:grpSp>
      <p:grpSp>
        <p:nvGrpSpPr>
          <p:cNvPr id="94" name="Group 3170"/>
          <p:cNvGrpSpPr>
            <a:grpSpLocks/>
          </p:cNvGrpSpPr>
          <p:nvPr/>
        </p:nvGrpSpPr>
        <p:grpSpPr bwMode="auto">
          <a:xfrm>
            <a:off x="334433" y="3124201"/>
            <a:ext cx="1570567" cy="400050"/>
            <a:chOff x="0" y="2160"/>
            <a:chExt cx="742" cy="252"/>
          </a:xfrm>
        </p:grpSpPr>
        <p:grpSp>
          <p:nvGrpSpPr>
            <p:cNvPr id="99" name="Group 3171"/>
            <p:cNvGrpSpPr>
              <a:grpSpLocks/>
            </p:cNvGrpSpPr>
            <p:nvPr/>
          </p:nvGrpSpPr>
          <p:grpSpPr bwMode="auto">
            <a:xfrm>
              <a:off x="432" y="2160"/>
              <a:ext cx="310" cy="252"/>
              <a:chOff x="4416" y="1440"/>
              <a:chExt cx="672" cy="262"/>
            </a:xfrm>
          </p:grpSpPr>
          <p:sp>
            <p:nvSpPr>
              <p:cNvPr id="104" name="Rectangle 3172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05" name="Text Box 3173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517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5 6</a:t>
                </a:r>
              </a:p>
            </p:txBody>
          </p:sp>
        </p:grpSp>
        <p:grpSp>
          <p:nvGrpSpPr>
            <p:cNvPr id="100" name="Group 3174"/>
            <p:cNvGrpSpPr>
              <a:grpSpLocks/>
            </p:cNvGrpSpPr>
            <p:nvPr/>
          </p:nvGrpSpPr>
          <p:grpSpPr bwMode="auto">
            <a:xfrm>
              <a:off x="0" y="2160"/>
              <a:ext cx="432" cy="252"/>
              <a:chOff x="336" y="1440"/>
              <a:chExt cx="432" cy="252"/>
            </a:xfrm>
          </p:grpSpPr>
          <p:sp>
            <p:nvSpPr>
              <p:cNvPr id="102" name="Rectangle 3175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03" name="Text Box 3176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1 3 +</a:t>
                </a:r>
              </a:p>
            </p:txBody>
          </p:sp>
        </p:grpSp>
      </p:grpSp>
      <p:grpSp>
        <p:nvGrpSpPr>
          <p:cNvPr id="101" name="Group 3177"/>
          <p:cNvGrpSpPr>
            <a:grpSpLocks/>
          </p:cNvGrpSpPr>
          <p:nvPr/>
        </p:nvGrpSpPr>
        <p:grpSpPr bwMode="auto">
          <a:xfrm>
            <a:off x="334433" y="3733801"/>
            <a:ext cx="1320800" cy="400050"/>
            <a:chOff x="0" y="2544"/>
            <a:chExt cx="624" cy="252"/>
          </a:xfrm>
        </p:grpSpPr>
        <p:grpSp>
          <p:nvGrpSpPr>
            <p:cNvPr id="106" name="Group 3178"/>
            <p:cNvGrpSpPr>
              <a:grpSpLocks/>
            </p:cNvGrpSpPr>
            <p:nvPr/>
          </p:nvGrpSpPr>
          <p:grpSpPr bwMode="auto">
            <a:xfrm>
              <a:off x="417" y="2544"/>
              <a:ext cx="207" cy="252"/>
              <a:chOff x="4363" y="1440"/>
              <a:chExt cx="725" cy="262"/>
            </a:xfrm>
          </p:grpSpPr>
          <p:sp>
            <p:nvSpPr>
              <p:cNvPr id="111" name="Rectangle 3179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12" name="Text Box 3180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51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6</a:t>
                </a:r>
              </a:p>
            </p:txBody>
          </p:sp>
        </p:grpSp>
        <p:grpSp>
          <p:nvGrpSpPr>
            <p:cNvPr id="107" name="Group 3181"/>
            <p:cNvGrpSpPr>
              <a:grpSpLocks/>
            </p:cNvGrpSpPr>
            <p:nvPr/>
          </p:nvGrpSpPr>
          <p:grpSpPr bwMode="auto">
            <a:xfrm>
              <a:off x="0" y="2544"/>
              <a:ext cx="432" cy="252"/>
              <a:chOff x="336" y="1440"/>
              <a:chExt cx="432" cy="252"/>
            </a:xfrm>
          </p:grpSpPr>
          <p:sp>
            <p:nvSpPr>
              <p:cNvPr id="109" name="Rectangle 3182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10" name="Text Box 3183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1 5 +</a:t>
                </a:r>
              </a:p>
            </p:txBody>
          </p:sp>
        </p:grpSp>
      </p:grpSp>
      <p:sp>
        <p:nvSpPr>
          <p:cNvPr id="113" name="Line 3184"/>
          <p:cNvSpPr>
            <a:spLocks noChangeShapeType="1"/>
          </p:cNvSpPr>
          <p:nvPr/>
        </p:nvSpPr>
        <p:spPr bwMode="auto">
          <a:xfrm>
            <a:off x="2163233" y="2819400"/>
            <a:ext cx="14224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" name="Line 3185"/>
          <p:cNvSpPr>
            <a:spLocks noChangeShapeType="1"/>
          </p:cNvSpPr>
          <p:nvPr/>
        </p:nvSpPr>
        <p:spPr bwMode="auto">
          <a:xfrm>
            <a:off x="1625600" y="3886200"/>
            <a:ext cx="17272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" name="Line 3186"/>
          <p:cNvSpPr>
            <a:spLocks noChangeShapeType="1"/>
          </p:cNvSpPr>
          <p:nvPr/>
        </p:nvSpPr>
        <p:spPr bwMode="auto">
          <a:xfrm>
            <a:off x="1960033" y="3429000"/>
            <a:ext cx="22352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8" name="Group 3187"/>
          <p:cNvGrpSpPr>
            <a:grpSpLocks/>
          </p:cNvGrpSpPr>
          <p:nvPr/>
        </p:nvGrpSpPr>
        <p:grpSpPr bwMode="auto">
          <a:xfrm>
            <a:off x="6328834" y="2286001"/>
            <a:ext cx="1521884" cy="400050"/>
            <a:chOff x="2880" y="1632"/>
            <a:chExt cx="719" cy="252"/>
          </a:xfrm>
        </p:grpSpPr>
        <p:grpSp>
          <p:nvGrpSpPr>
            <p:cNvPr id="116" name="Group 3188"/>
            <p:cNvGrpSpPr>
              <a:grpSpLocks/>
            </p:cNvGrpSpPr>
            <p:nvPr/>
          </p:nvGrpSpPr>
          <p:grpSpPr bwMode="auto">
            <a:xfrm>
              <a:off x="3167" y="1632"/>
              <a:ext cx="432" cy="252"/>
              <a:chOff x="4416" y="1440"/>
              <a:chExt cx="672" cy="262"/>
            </a:xfrm>
          </p:grpSpPr>
          <p:sp>
            <p:nvSpPr>
              <p:cNvPr id="121" name="Rectangle 3189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22" name="Text Box 3190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513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3 5 6</a:t>
                </a:r>
              </a:p>
            </p:txBody>
          </p:sp>
        </p:grpSp>
        <p:grpSp>
          <p:nvGrpSpPr>
            <p:cNvPr id="117" name="Group 3191"/>
            <p:cNvGrpSpPr>
              <a:grpSpLocks/>
            </p:cNvGrpSpPr>
            <p:nvPr/>
          </p:nvGrpSpPr>
          <p:grpSpPr bwMode="auto">
            <a:xfrm>
              <a:off x="2880" y="1632"/>
              <a:ext cx="288" cy="252"/>
              <a:chOff x="336" y="1440"/>
              <a:chExt cx="432" cy="252"/>
            </a:xfrm>
          </p:grpSpPr>
          <p:sp>
            <p:nvSpPr>
              <p:cNvPr id="119" name="Rectangle 3192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20" name="Text Box 3193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 dirty="0">
                    <a:latin typeface="Times New Roman" charset="0"/>
                    <a:ea typeface="굴림" charset="-127"/>
                  </a:rPr>
                  <a:t>2 +</a:t>
                </a:r>
              </a:p>
            </p:txBody>
          </p:sp>
        </p:grpSp>
      </p:grpSp>
      <p:grpSp>
        <p:nvGrpSpPr>
          <p:cNvPr id="118" name="Group 3194"/>
          <p:cNvGrpSpPr>
            <a:grpSpLocks/>
          </p:cNvGrpSpPr>
          <p:nvPr/>
        </p:nvGrpSpPr>
        <p:grpSpPr bwMode="auto">
          <a:xfrm>
            <a:off x="8056035" y="2819401"/>
            <a:ext cx="1217084" cy="400050"/>
            <a:chOff x="3792" y="2064"/>
            <a:chExt cx="575" cy="252"/>
          </a:xfrm>
        </p:grpSpPr>
        <p:grpSp>
          <p:nvGrpSpPr>
            <p:cNvPr id="123" name="Group 3195"/>
            <p:cNvGrpSpPr>
              <a:grpSpLocks/>
            </p:cNvGrpSpPr>
            <p:nvPr/>
          </p:nvGrpSpPr>
          <p:grpSpPr bwMode="auto">
            <a:xfrm>
              <a:off x="4079" y="2064"/>
              <a:ext cx="288" cy="252"/>
              <a:chOff x="4416" y="1440"/>
              <a:chExt cx="672" cy="262"/>
            </a:xfrm>
          </p:grpSpPr>
          <p:sp>
            <p:nvSpPr>
              <p:cNvPr id="128" name="Rectangle 3196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29" name="Text Box 3197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557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5 6</a:t>
                </a:r>
              </a:p>
            </p:txBody>
          </p:sp>
        </p:grpSp>
        <p:grpSp>
          <p:nvGrpSpPr>
            <p:cNvPr id="124" name="Group 3198"/>
            <p:cNvGrpSpPr>
              <a:grpSpLocks/>
            </p:cNvGrpSpPr>
            <p:nvPr/>
          </p:nvGrpSpPr>
          <p:grpSpPr bwMode="auto">
            <a:xfrm>
              <a:off x="3792" y="2064"/>
              <a:ext cx="288" cy="252"/>
              <a:chOff x="336" y="1440"/>
              <a:chExt cx="432" cy="252"/>
            </a:xfrm>
          </p:grpSpPr>
          <p:sp>
            <p:nvSpPr>
              <p:cNvPr id="126" name="Rectangle 3199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27" name="Text Box 3200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3 +</a:t>
                </a:r>
              </a:p>
            </p:txBody>
          </p:sp>
        </p:grpSp>
      </p:grpSp>
      <p:grpSp>
        <p:nvGrpSpPr>
          <p:cNvPr id="125" name="Group 3201"/>
          <p:cNvGrpSpPr>
            <a:grpSpLocks/>
          </p:cNvGrpSpPr>
          <p:nvPr/>
        </p:nvGrpSpPr>
        <p:grpSpPr bwMode="auto">
          <a:xfrm>
            <a:off x="2671233" y="2133600"/>
            <a:ext cx="1828800" cy="400387"/>
            <a:chOff x="1344" y="1536"/>
            <a:chExt cx="863" cy="228"/>
          </a:xfrm>
        </p:grpSpPr>
        <p:grpSp>
          <p:nvGrpSpPr>
            <p:cNvPr id="130" name="Group 3202"/>
            <p:cNvGrpSpPr>
              <a:grpSpLocks/>
            </p:cNvGrpSpPr>
            <p:nvPr/>
          </p:nvGrpSpPr>
          <p:grpSpPr bwMode="auto">
            <a:xfrm>
              <a:off x="1344" y="1536"/>
              <a:ext cx="432" cy="228"/>
              <a:chOff x="336" y="1440"/>
              <a:chExt cx="432" cy="228"/>
            </a:xfrm>
          </p:grpSpPr>
          <p:sp>
            <p:nvSpPr>
              <p:cNvPr id="135" name="Rectangle 32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36" name="Text Box 32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246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 dirty="0">
                    <a:latin typeface="Times New Roman" charset="0"/>
                    <a:ea typeface="굴림" charset="-127"/>
                  </a:rPr>
                  <a:t>1 +</a:t>
                </a:r>
              </a:p>
            </p:txBody>
          </p:sp>
        </p:grpSp>
        <p:grpSp>
          <p:nvGrpSpPr>
            <p:cNvPr id="131" name="Group 3205"/>
            <p:cNvGrpSpPr>
              <a:grpSpLocks/>
            </p:cNvGrpSpPr>
            <p:nvPr/>
          </p:nvGrpSpPr>
          <p:grpSpPr bwMode="auto">
            <a:xfrm>
              <a:off x="1632" y="1536"/>
              <a:ext cx="575" cy="228"/>
              <a:chOff x="432" y="1728"/>
              <a:chExt cx="432" cy="228"/>
            </a:xfrm>
          </p:grpSpPr>
          <p:sp>
            <p:nvSpPr>
              <p:cNvPr id="133" name="Rectangle 3206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2800">
                  <a:latin typeface="Wingdings" pitchFamily="2" charset="2"/>
                </a:endParaRPr>
              </a:p>
            </p:txBody>
          </p:sp>
          <p:sp>
            <p:nvSpPr>
              <p:cNvPr id="134" name="Text Box 3207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316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>
                    <a:latin typeface="Times New Roman" charset="0"/>
                    <a:ea typeface="굴림" charset="-127"/>
                  </a:rPr>
                  <a:t>2 3 5 6</a:t>
                </a:r>
              </a:p>
            </p:txBody>
          </p:sp>
        </p:grpSp>
      </p:grpSp>
      <p:sp>
        <p:nvSpPr>
          <p:cNvPr id="137" name="Text Box 3208"/>
          <p:cNvSpPr txBox="1">
            <a:spLocks noChangeArrowheads="1"/>
          </p:cNvSpPr>
          <p:nvPr/>
        </p:nvSpPr>
        <p:spPr bwMode="auto">
          <a:xfrm>
            <a:off x="6227233" y="1447801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latin typeface="Times New Roman" charset="0"/>
                <a:ea typeface="굴림" charset="-127"/>
              </a:rPr>
              <a:t>transaction</a:t>
            </a:r>
          </a:p>
        </p:txBody>
      </p:sp>
      <p:sp>
        <p:nvSpPr>
          <p:cNvPr id="138" name="Rectangle 3209"/>
          <p:cNvSpPr>
            <a:spLocks noChangeArrowheads="1"/>
          </p:cNvSpPr>
          <p:nvPr/>
        </p:nvSpPr>
        <p:spPr bwMode="auto">
          <a:xfrm>
            <a:off x="3149600" y="5257800"/>
            <a:ext cx="1016000" cy="914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9" name="Line 3210"/>
          <p:cNvSpPr>
            <a:spLocks noChangeShapeType="1"/>
          </p:cNvSpPr>
          <p:nvPr/>
        </p:nvSpPr>
        <p:spPr bwMode="auto">
          <a:xfrm flipH="1">
            <a:off x="3657600" y="4800600"/>
            <a:ext cx="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" name="Line 3211"/>
          <p:cNvSpPr>
            <a:spLocks noChangeShapeType="1"/>
          </p:cNvSpPr>
          <p:nvPr/>
        </p:nvSpPr>
        <p:spPr bwMode="auto">
          <a:xfrm>
            <a:off x="3657600" y="4800600"/>
            <a:ext cx="91440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" name="Rectangle 3212"/>
          <p:cNvSpPr>
            <a:spLocks noChangeArrowheads="1"/>
          </p:cNvSpPr>
          <p:nvPr/>
        </p:nvSpPr>
        <p:spPr bwMode="auto">
          <a:xfrm>
            <a:off x="4267200" y="5257800"/>
            <a:ext cx="1016000" cy="533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2" name="Rectangle 3213"/>
          <p:cNvSpPr>
            <a:spLocks noChangeArrowheads="1"/>
          </p:cNvSpPr>
          <p:nvPr/>
        </p:nvSpPr>
        <p:spPr bwMode="auto">
          <a:xfrm>
            <a:off x="5181600" y="3429000"/>
            <a:ext cx="9144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" name="Rectangle 3214"/>
          <p:cNvSpPr>
            <a:spLocks noChangeArrowheads="1"/>
          </p:cNvSpPr>
          <p:nvPr/>
        </p:nvSpPr>
        <p:spPr bwMode="auto">
          <a:xfrm>
            <a:off x="4165600" y="4267200"/>
            <a:ext cx="914400" cy="457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" name="Line 3215"/>
          <p:cNvSpPr>
            <a:spLocks noChangeShapeType="1"/>
          </p:cNvSpPr>
          <p:nvPr/>
        </p:nvSpPr>
        <p:spPr bwMode="auto">
          <a:xfrm>
            <a:off x="7518400" y="3886200"/>
            <a:ext cx="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6" name="Rectangle 3217"/>
          <p:cNvSpPr>
            <a:spLocks noChangeArrowheads="1"/>
          </p:cNvSpPr>
          <p:nvPr/>
        </p:nvSpPr>
        <p:spPr bwMode="auto">
          <a:xfrm>
            <a:off x="6908800" y="4495800"/>
            <a:ext cx="1117600" cy="1143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8" name="Text Box 3219"/>
          <p:cNvSpPr txBox="1">
            <a:spLocks noChangeArrowheads="1"/>
          </p:cNvSpPr>
          <p:nvPr/>
        </p:nvSpPr>
        <p:spPr bwMode="auto">
          <a:xfrm>
            <a:off x="4465507" y="5943600"/>
            <a:ext cx="6066622" cy="400110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2000" b="0" dirty="0">
                <a:ea typeface="굴림" charset="-127"/>
              </a:rPr>
              <a:t>Match transaction against </a:t>
            </a:r>
            <a:r>
              <a:rPr lang="en-US" altLang="ko-KR" sz="2000" b="0" dirty="0" smtClean="0">
                <a:ea typeface="굴림" charset="-127"/>
              </a:rPr>
              <a:t>9 </a:t>
            </a:r>
            <a:r>
              <a:rPr lang="en-US" altLang="ko-KR" sz="2000" b="0" dirty="0">
                <a:ea typeface="굴림" charset="-127"/>
              </a:rPr>
              <a:t>out of 15 candidates</a:t>
            </a:r>
          </a:p>
        </p:txBody>
      </p:sp>
    </p:spTree>
    <p:extLst>
      <p:ext uri="{BB962C8B-B14F-4D97-AF65-F5344CB8AC3E}">
        <p14:creationId xmlns="" xmlns:p14="http://schemas.microsoft.com/office/powerpoint/2010/main" val="39441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1"/>
            <a:ext cx="10018713" cy="1344058"/>
          </a:xfrm>
        </p:spPr>
        <p:txBody>
          <a:bodyPr>
            <a:normAutofit/>
          </a:bodyPr>
          <a:lstStyle/>
          <a:p>
            <a:r>
              <a:rPr lang="en-US" altLang="ko-KR" dirty="0"/>
              <a:t>Factors Affecting Complexity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509311"/>
            <a:ext cx="10018713" cy="484742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Choice of minimum support threshold</a:t>
            </a:r>
          </a:p>
          <a:p>
            <a:pPr lvl="1"/>
            <a:r>
              <a:rPr lang="en-US" altLang="ko-KR" dirty="0" smtClean="0"/>
              <a:t>Lowering the support </a:t>
            </a:r>
            <a:r>
              <a:rPr lang="en-US" altLang="ko-KR" dirty="0"/>
              <a:t>threshold results in more frequent </a:t>
            </a:r>
            <a:r>
              <a:rPr lang="en-US" altLang="ko-KR" dirty="0" err="1" smtClean="0"/>
              <a:t>itemsets</a:t>
            </a:r>
            <a:r>
              <a:rPr lang="en-US" altLang="ko-KR" dirty="0" smtClean="0"/>
              <a:t>;  this </a:t>
            </a:r>
            <a:r>
              <a:rPr lang="en-US" altLang="ko-KR" dirty="0"/>
              <a:t>may </a:t>
            </a:r>
            <a:r>
              <a:rPr lang="en-US" altLang="ko-KR" dirty="0" smtClean="0"/>
              <a:t>increase the </a:t>
            </a:r>
            <a:r>
              <a:rPr lang="en-US" altLang="ko-KR" dirty="0"/>
              <a:t>number of candidates and max length of frequent </a:t>
            </a:r>
            <a:r>
              <a:rPr lang="en-US" altLang="ko-KR" dirty="0" err="1"/>
              <a:t>itemsets</a:t>
            </a:r>
            <a:endParaRPr lang="en-US" altLang="ko-KR" dirty="0"/>
          </a:p>
          <a:p>
            <a:r>
              <a:rPr lang="en-US" altLang="ko-KR" dirty="0"/>
              <a:t>Dimensionality (number of items) of the data set</a:t>
            </a:r>
          </a:p>
          <a:p>
            <a:pPr lvl="1"/>
            <a:r>
              <a:rPr lang="en-US" altLang="ko-KR" dirty="0" smtClean="0"/>
              <a:t>More </a:t>
            </a:r>
            <a:r>
              <a:rPr lang="en-US" altLang="ko-KR" dirty="0"/>
              <a:t>space is needed to store </a:t>
            </a:r>
            <a:r>
              <a:rPr lang="en-US" altLang="ko-KR" dirty="0" smtClean="0"/>
              <a:t>the support </a:t>
            </a:r>
            <a:r>
              <a:rPr lang="en-US" altLang="ko-KR" dirty="0"/>
              <a:t>count of each item</a:t>
            </a:r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/>
              <a:t>number of frequent items also increases, both computation and I/O costs may also increase</a:t>
            </a:r>
          </a:p>
          <a:p>
            <a:r>
              <a:rPr lang="en-US" altLang="ko-KR" dirty="0"/>
              <a:t>Size of database</a:t>
            </a:r>
          </a:p>
          <a:p>
            <a:pPr lvl="1"/>
            <a:r>
              <a:rPr lang="en-US" altLang="ko-KR" dirty="0" smtClean="0"/>
              <a:t>Since </a:t>
            </a:r>
            <a:r>
              <a:rPr lang="en-US" altLang="ko-KR" dirty="0" err="1"/>
              <a:t>Apriori</a:t>
            </a:r>
            <a:r>
              <a:rPr lang="en-US" altLang="ko-KR" dirty="0"/>
              <a:t> makes multiple passes, run time of </a:t>
            </a:r>
            <a:r>
              <a:rPr lang="en-US" altLang="ko-KR" dirty="0" smtClean="0"/>
              <a:t>the algorithm </a:t>
            </a:r>
            <a:r>
              <a:rPr lang="en-US" altLang="ko-KR" dirty="0"/>
              <a:t>may increase with </a:t>
            </a:r>
            <a:r>
              <a:rPr lang="en-US" altLang="ko-KR" dirty="0" smtClean="0"/>
              <a:t>the number </a:t>
            </a:r>
            <a:r>
              <a:rPr lang="en-US" altLang="ko-KR" dirty="0"/>
              <a:t>of transactions</a:t>
            </a:r>
          </a:p>
          <a:p>
            <a:r>
              <a:rPr lang="en-US" altLang="ko-KR" dirty="0"/>
              <a:t>Average transaction width</a:t>
            </a:r>
          </a:p>
          <a:p>
            <a:pPr lvl="1"/>
            <a:r>
              <a:rPr lang="en-US" altLang="ko-KR" dirty="0" smtClean="0"/>
              <a:t>Transaction </a:t>
            </a:r>
            <a:r>
              <a:rPr lang="en-US" altLang="ko-KR" dirty="0"/>
              <a:t>width increases with denser data </a:t>
            </a:r>
            <a:r>
              <a:rPr lang="en-US" altLang="ko-KR" dirty="0" smtClean="0"/>
              <a:t>sets;  this </a:t>
            </a:r>
            <a:r>
              <a:rPr lang="en-US" altLang="ko-KR" dirty="0"/>
              <a:t>may increase max length of frequent </a:t>
            </a:r>
            <a:r>
              <a:rPr lang="en-US" altLang="ko-KR" dirty="0" err="1"/>
              <a:t>itemsets</a:t>
            </a:r>
            <a:r>
              <a:rPr lang="en-US" altLang="ko-KR" dirty="0"/>
              <a:t> and traversals of hash tree </a:t>
            </a:r>
            <a:r>
              <a:rPr lang="en-US" altLang="ko-KR" dirty="0" smtClean="0"/>
              <a:t>(the number </a:t>
            </a:r>
            <a:r>
              <a:rPr lang="en-US" altLang="ko-KR" dirty="0"/>
              <a:t>of subsets in a transaction increases with its width)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915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850835"/>
            <a:ext cx="10018713" cy="39403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Basic Concepts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Frequent 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 Mining Methods</a:t>
            </a:r>
          </a:p>
          <a:p>
            <a:pPr lvl="1"/>
            <a:r>
              <a:rPr lang="en-US" altLang="ko-KR" dirty="0" err="1" smtClean="0"/>
              <a:t>Apriori</a:t>
            </a:r>
            <a:endParaRPr lang="en-US" altLang="ko-KR" dirty="0" smtClean="0"/>
          </a:p>
          <a:p>
            <a:pPr lvl="1"/>
            <a:r>
              <a:rPr lang="en-US" altLang="ko-KR" sz="2800" b="1" dirty="0" smtClean="0">
                <a:solidFill>
                  <a:srgbClr val="FF0000"/>
                </a:solidFill>
              </a:rPr>
              <a:t>FP-Growth</a:t>
            </a:r>
          </a:p>
          <a:p>
            <a:pPr lvl="1"/>
            <a:r>
              <a:rPr lang="en-US" altLang="ko-KR" dirty="0"/>
              <a:t>Maximal, Closed Frequent </a:t>
            </a:r>
            <a:r>
              <a:rPr lang="en-US" altLang="ko-KR" dirty="0" err="1" smtClean="0"/>
              <a:t>Itemsets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Rule Generation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Interestingness Measures</a:t>
            </a:r>
          </a:p>
        </p:txBody>
      </p:sp>
      <p:sp>
        <p:nvSpPr>
          <p:cNvPr id="4" name="왼쪽 화살표 3"/>
          <p:cNvSpPr/>
          <p:nvPr/>
        </p:nvSpPr>
        <p:spPr>
          <a:xfrm>
            <a:off x="4093934" y="3466363"/>
            <a:ext cx="1536171" cy="360040"/>
          </a:xfrm>
          <a:prstGeom prst="leftArrow">
            <a:avLst>
              <a:gd name="adj1" fmla="val 50000"/>
              <a:gd name="adj2" fmla="val 60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433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30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839817"/>
            <a:ext cx="10018713" cy="395138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3"/>
                </a:solidFill>
                <a:ea typeface="新細明體" pitchFamily="18" charset="-120"/>
              </a:rPr>
              <a:t>Multiple database scans </a:t>
            </a:r>
            <a:r>
              <a:rPr lang="en-US" altLang="zh-TW" dirty="0">
                <a:ea typeface="新細明體" pitchFamily="18" charset="-120"/>
              </a:rPr>
              <a:t>are costly</a:t>
            </a:r>
          </a:p>
          <a:p>
            <a:pPr lvl="2"/>
            <a:endParaRPr lang="en-US" altLang="zh-TW" dirty="0" smtClean="0">
              <a:ea typeface="新細明體" pitchFamily="18" charset="-120"/>
            </a:endParaRPr>
          </a:p>
          <a:p>
            <a:pPr latinLnBrk="0"/>
            <a:r>
              <a:rPr lang="en-US" altLang="zh-TW" dirty="0" smtClean="0">
                <a:ea typeface="新細明體" pitchFamily="18" charset="-120"/>
              </a:rPr>
              <a:t>Mining </a:t>
            </a:r>
            <a:r>
              <a:rPr lang="en-US" altLang="zh-TW" dirty="0">
                <a:ea typeface="新細明體" pitchFamily="18" charset="-120"/>
              </a:rPr>
              <a:t>long patterns needs many passes of scanning and generates </a:t>
            </a:r>
            <a:r>
              <a:rPr lang="en-US" altLang="zh-TW" dirty="0">
                <a:solidFill>
                  <a:schemeClr val="accent3"/>
                </a:solidFill>
                <a:ea typeface="新細明體" pitchFamily="18" charset="-120"/>
              </a:rPr>
              <a:t>lots of candidates</a:t>
            </a:r>
          </a:p>
          <a:p>
            <a:pPr lvl="2"/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Bottleneck</a:t>
            </a:r>
            <a:r>
              <a:rPr lang="en-US" altLang="zh-TW" dirty="0">
                <a:ea typeface="新細明體" pitchFamily="18" charset="-120"/>
              </a:rPr>
              <a:t>: </a:t>
            </a:r>
            <a:r>
              <a:rPr lang="en-US" altLang="zh-TW" dirty="0" smtClean="0">
                <a:ea typeface="新細明體" pitchFamily="18" charset="-120"/>
              </a:rPr>
              <a:t>candidate-generation-and-test</a:t>
            </a:r>
          </a:p>
          <a:p>
            <a:pPr lvl="2"/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b="1" dirty="0" smtClean="0">
                <a:solidFill>
                  <a:schemeClr val="tx2"/>
                </a:solidFill>
                <a:ea typeface="新細明體" pitchFamily="18" charset="-120"/>
              </a:rPr>
              <a:t>Can </a:t>
            </a:r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we avoid candidate generation?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22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1424" y="109728"/>
            <a:ext cx="10465163" cy="1015016"/>
          </a:xfrm>
        </p:spPr>
        <p:txBody>
          <a:bodyPr>
            <a:normAutofit fontScale="90000"/>
          </a:bodyPr>
          <a:lstStyle/>
          <a:p>
            <a:pPr latinLnBrk="0"/>
            <a:r>
              <a:rPr lang="en-US" altLang="zh-TW" dirty="0" smtClean="0">
                <a:ea typeface="新細明體" pitchFamily="18" charset="-120"/>
              </a:rPr>
              <a:t>FP-Growth</a:t>
            </a:r>
            <a:r>
              <a:rPr lang="en-US" altLang="zh-TW" dirty="0">
                <a:ea typeface="新細明體" pitchFamily="18" charset="-120"/>
              </a:rPr>
              <a:t>: </a:t>
            </a:r>
            <a:r>
              <a:rPr lang="en-US" altLang="zh-TW" dirty="0" smtClean="0">
                <a:ea typeface="新細明體" pitchFamily="18" charset="-120"/>
              </a:rPr>
              <a:t>Frequent-Pattern </a:t>
            </a:r>
            <a:r>
              <a:rPr lang="en-US" altLang="zh-TW" dirty="0">
                <a:ea typeface="新細明體" pitchFamily="18" charset="-120"/>
              </a:rPr>
              <a:t>Mining </a:t>
            </a:r>
            <a:r>
              <a:rPr lang="en-US" altLang="zh-TW" dirty="0" smtClean="0">
                <a:ea typeface="新細明體" pitchFamily="18" charset="-120"/>
              </a:rPr>
              <a:t>without </a:t>
            </a:r>
            <a:r>
              <a:rPr lang="en-US" altLang="zh-TW" dirty="0">
                <a:ea typeface="新細明體" pitchFamily="18" charset="-120"/>
              </a:rPr>
              <a:t>Candidate Generation</a:t>
            </a:r>
            <a:endParaRPr lang="ko-KR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Heuristic: let </a:t>
                </a:r>
                <a:r>
                  <a:rPr lang="en-US" altLang="ko-KR" i="1" dirty="0"/>
                  <a:t>P</a:t>
                </a:r>
                <a:r>
                  <a:rPr lang="en-US" altLang="ko-KR" dirty="0"/>
                  <a:t> be a frequent </a:t>
                </a:r>
                <a:r>
                  <a:rPr lang="en-US" altLang="ko-KR" dirty="0" err="1"/>
                  <a:t>itemset</a:t>
                </a:r>
                <a:r>
                  <a:rPr lang="en-US" altLang="ko-KR" dirty="0"/>
                  <a:t>, </a:t>
                </a:r>
                <a:r>
                  <a:rPr lang="en-US" altLang="ko-KR" i="1" dirty="0"/>
                  <a:t>S</a:t>
                </a:r>
                <a:r>
                  <a:rPr lang="en-US" altLang="ko-KR" dirty="0"/>
                  <a:t> be the set of transactions </a:t>
                </a:r>
                <a:r>
                  <a:rPr lang="en-US" altLang="ko-KR" dirty="0" smtClean="0"/>
                  <a:t>that contain </a:t>
                </a:r>
                <a:r>
                  <a:rPr lang="en-US" altLang="ko-KR" i="1" dirty="0"/>
                  <a:t>P</a:t>
                </a:r>
                <a:r>
                  <a:rPr lang="en-US" altLang="ko-KR" dirty="0"/>
                  <a:t>, and </a:t>
                </a:r>
                <a:r>
                  <a:rPr lang="en-US" altLang="ko-KR" i="1" dirty="0"/>
                  <a:t>x</a:t>
                </a:r>
                <a:r>
                  <a:rPr lang="en-US" altLang="ko-KR" dirty="0"/>
                  <a:t> be an item. If </a:t>
                </a:r>
                <a:r>
                  <a:rPr lang="en-US" altLang="ko-KR" i="1" dirty="0"/>
                  <a:t>x</a:t>
                </a:r>
                <a:r>
                  <a:rPr lang="en-US" altLang="ko-KR" dirty="0"/>
                  <a:t> is a frequent item in </a:t>
                </a:r>
                <a:r>
                  <a:rPr lang="en-US" altLang="ko-KR" i="1" dirty="0"/>
                  <a:t>S</a:t>
                </a:r>
                <a:r>
                  <a:rPr lang="en-US" altLang="ko-KR" dirty="0"/>
                  <a:t>,  {</a:t>
                </a:r>
                <a:r>
                  <a:rPr lang="en-US" altLang="ko-KR" i="1" dirty="0"/>
                  <a:t>x</a:t>
                </a:r>
                <a:r>
                  <a:rPr lang="en-US" altLang="ko-KR" dirty="0"/>
                  <a:t>}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altLang="ko-KR" i="1" dirty="0"/>
                  <a:t>P</a:t>
                </a:r>
                <a:r>
                  <a:rPr lang="en-US" altLang="ko-KR" dirty="0"/>
                  <a:t> must be a frequent </a:t>
                </a:r>
                <a:r>
                  <a:rPr lang="en-US" altLang="ko-KR" dirty="0" err="1"/>
                  <a:t>itemset</a:t>
                </a:r>
                <a:endParaRPr lang="en-US" altLang="ko-KR" dirty="0"/>
              </a:p>
              <a:p>
                <a:r>
                  <a:rPr lang="en-US" altLang="ko-KR" b="1" dirty="0">
                    <a:solidFill>
                      <a:schemeClr val="tx2"/>
                    </a:solidFill>
                  </a:rPr>
                  <a:t>No candidate </a:t>
                </a:r>
                <a:r>
                  <a:rPr lang="en-US" altLang="ko-KR" b="1" dirty="0" smtClean="0">
                    <a:solidFill>
                      <a:schemeClr val="tx2"/>
                    </a:solidFill>
                  </a:rPr>
                  <a:t>generation is required</a:t>
                </a:r>
                <a:endParaRPr lang="en-US" altLang="ko-KR" b="1" dirty="0">
                  <a:solidFill>
                    <a:schemeClr val="tx2"/>
                  </a:solidFill>
                </a:endParaRPr>
              </a:p>
              <a:p>
                <a:r>
                  <a:rPr lang="en-US" altLang="ko-KR" dirty="0"/>
                  <a:t>A compact data </a:t>
                </a:r>
                <a:r>
                  <a:rPr lang="en-US" altLang="ko-KR" dirty="0" smtClean="0"/>
                  <a:t>structure </a:t>
                </a:r>
                <a:r>
                  <a:rPr lang="en-US" altLang="ko-KR" b="1" dirty="0" smtClean="0">
                    <a:solidFill>
                      <a:schemeClr val="accent1"/>
                    </a:solidFill>
                  </a:rPr>
                  <a:t>FP-tree</a:t>
                </a:r>
                <a:r>
                  <a:rPr lang="en-US" altLang="ko-KR" dirty="0" smtClean="0"/>
                  <a:t> is constructed to </a:t>
                </a:r>
                <a:r>
                  <a:rPr lang="en-US" altLang="ko-KR" dirty="0"/>
                  <a:t>store information for frequent pattern mining</a:t>
                </a:r>
              </a:p>
              <a:p>
                <a:r>
                  <a:rPr lang="en-US" altLang="ko-KR" dirty="0"/>
                  <a:t>Recursive mining </a:t>
                </a:r>
                <a:r>
                  <a:rPr lang="en-US" altLang="ko-KR" dirty="0" smtClean="0"/>
                  <a:t>algorithm is designed </a:t>
                </a:r>
                <a:r>
                  <a:rPr lang="en-US" altLang="ko-KR" dirty="0"/>
                  <a:t>for mining </a:t>
                </a:r>
                <a:r>
                  <a:rPr lang="en-US" altLang="ko-KR" dirty="0" smtClean="0"/>
                  <a:t>the complete </a:t>
                </a:r>
                <a:r>
                  <a:rPr lang="en-US" altLang="ko-KR" dirty="0"/>
                  <a:t>set of frequent patterns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129" r="-1259"/>
                </a:stretch>
              </a:blipFill>
            </p:spPr>
            <p:txBody>
              <a:bodyPr/>
              <a:lstStyle/>
              <a:p>
                <a:r>
                  <a:rPr lang="ko-KR" alt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0958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30" y="0"/>
            <a:ext cx="10018713" cy="1333041"/>
          </a:xfrm>
        </p:spPr>
        <p:txBody>
          <a:bodyPr/>
          <a:lstStyle/>
          <a:p>
            <a:r>
              <a:rPr lang="en-US" altLang="ko-KR" dirty="0" smtClean="0"/>
              <a:t>Intuition behind FP-Growth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4614" y="2076181"/>
            <a:ext cx="5472608" cy="4104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6635" y="3660358"/>
            <a:ext cx="5077387" cy="1978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38657" y="3804373"/>
            <a:ext cx="374441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38657" y="4206789"/>
            <a:ext cx="374441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38657" y="4609205"/>
            <a:ext cx="374441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38657" y="5264152"/>
            <a:ext cx="374441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8" idx="2"/>
            <a:endCxn id="9" idx="0"/>
          </p:cNvCxnSpPr>
          <p:nvPr/>
        </p:nvCxnSpPr>
        <p:spPr>
          <a:xfrm>
            <a:off x="6210865" y="4897238"/>
            <a:ext cx="0" cy="3669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96379" y="3803969"/>
            <a:ext cx="658769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81559" y="4206385"/>
            <a:ext cx="658769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96378" y="5264152"/>
            <a:ext cx="658769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53281" y="3087804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S</a:t>
            </a:r>
            <a:endParaRPr lang="ko-KR" altLang="en-US" sz="3600" dirty="0"/>
          </a:p>
        </p:txBody>
      </p:sp>
      <p:sp>
        <p:nvSpPr>
          <p:cNvPr id="18" name="직사각형 17"/>
          <p:cNvSpPr/>
          <p:nvPr/>
        </p:nvSpPr>
        <p:spPr>
          <a:xfrm>
            <a:off x="8081559" y="3209047"/>
            <a:ext cx="658769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081556" y="2344190"/>
            <a:ext cx="658769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81558" y="2773757"/>
            <a:ext cx="658769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54614" y="1464985"/>
            <a:ext cx="526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Universe</a:t>
            </a:r>
            <a:endParaRPr lang="ko-KR" alt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6253281" y="3693669"/>
            <a:ext cx="996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 smtClean="0"/>
              <a:t>P</a:t>
            </a:r>
            <a:endParaRPr lang="ko-KR" altLang="en-US" sz="28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8191130" y="3686375"/>
            <a:ext cx="996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 smtClean="0"/>
              <a:t>x</a:t>
            </a:r>
            <a:endParaRPr lang="ko-KR" altLang="en-US" sz="2800" i="1" dirty="0"/>
          </a:p>
        </p:txBody>
      </p:sp>
    </p:spTree>
    <p:extLst>
      <p:ext uri="{BB962C8B-B14F-4D97-AF65-F5344CB8AC3E}">
        <p14:creationId xmlns="" xmlns:p14="http://schemas.microsoft.com/office/powerpoint/2010/main" val="1082598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3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FP-Tree (1/4)</a:t>
            </a:r>
            <a:endParaRPr lang="ko-KR" altLang="en-US" dirty="0"/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8496267" y="2121613"/>
            <a:ext cx="279611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2000" b="1" i="1">
                <a:latin typeface="Times New Roman" charset="0"/>
                <a:ea typeface="굴림" charset="-127"/>
              </a:rPr>
              <a:t>min_support = 3</a:t>
            </a:r>
            <a:endParaRPr lang="en-US" altLang="ko-KR" b="1" u="sng">
              <a:latin typeface="Times New Roman" charset="0"/>
              <a:ea typeface="굴림" charset="-127"/>
            </a:endParaRP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2420044" y="1443211"/>
            <a:ext cx="5908713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ko-KR" sz="2000" b="1" i="1" u="sng" dirty="0">
                <a:latin typeface="Times New Roman" charset="0"/>
                <a:ea typeface="굴림" charset="-127"/>
              </a:rPr>
              <a:t>TID		Items bought	  (ordered) frequent items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ko-KR" sz="2000" b="1" dirty="0">
                <a:latin typeface="Times New Roman" charset="0"/>
                <a:ea typeface="굴림" charset="-127"/>
              </a:rPr>
              <a:t>100		{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f, a, c, d, g, i, m, p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}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	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{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f, c, a, m, p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ko-KR" sz="2000" b="1" dirty="0">
                <a:latin typeface="Times New Roman" charset="0"/>
                <a:ea typeface="굴림" charset="-127"/>
              </a:rPr>
              <a:t>200		{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a, b, c, f, l, m, o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}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		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{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f, c, a, b, m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ko-KR" sz="2000" b="1" dirty="0">
                <a:latin typeface="Times New Roman" charset="0"/>
                <a:ea typeface="굴림" charset="-127"/>
              </a:rPr>
              <a:t>300	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 	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{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b, f, h, j, o, w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}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		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{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f, b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ko-KR" sz="2000" b="1" dirty="0">
                <a:latin typeface="Times New Roman" charset="0"/>
                <a:ea typeface="굴림" charset="-127"/>
              </a:rPr>
              <a:t>400	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 	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{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b, c, k, s, p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}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		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{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c, b, p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ko-KR" sz="2000" b="1" dirty="0">
                <a:latin typeface="Times New Roman" charset="0"/>
                <a:ea typeface="굴림" charset="-127"/>
              </a:rPr>
              <a:t>500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	 	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{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a, f, c, e, l, p, m, n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}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	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{</a:t>
            </a:r>
            <a:r>
              <a:rPr lang="en-US" altLang="ko-KR" sz="2000" b="1" i="1" dirty="0">
                <a:latin typeface="Times New Roman" charset="0"/>
                <a:ea typeface="굴림" charset="-127"/>
              </a:rPr>
              <a:t>f, c, a, m, p</a:t>
            </a:r>
            <a:r>
              <a:rPr lang="en-US" altLang="ko-KR" sz="2000" b="1" dirty="0">
                <a:latin typeface="Times New Roman" charset="0"/>
                <a:ea typeface="굴림" charset="-127"/>
              </a:rPr>
              <a:t>}</a:t>
            </a: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2372024" y="3639101"/>
            <a:ext cx="751034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dirty="0">
                <a:latin typeface="+mn-lt"/>
                <a:ea typeface="굴림" charset="-127"/>
              </a:rPr>
              <a:t>Scan </a:t>
            </a:r>
            <a:r>
              <a:rPr lang="en-US" altLang="ko-KR" dirty="0" smtClean="0">
                <a:latin typeface="+mn-lt"/>
                <a:ea typeface="굴림" charset="-127"/>
              </a:rPr>
              <a:t>the database once</a:t>
            </a:r>
            <a:r>
              <a:rPr lang="en-US" altLang="ko-KR" dirty="0">
                <a:latin typeface="+mn-lt"/>
                <a:ea typeface="굴림" charset="-127"/>
              </a:rPr>
              <a:t>, find frequent </a:t>
            </a:r>
            <a:r>
              <a:rPr lang="en-US" altLang="ko-KR" dirty="0" smtClean="0">
                <a:latin typeface="+mn-lt"/>
                <a:ea typeface="굴림" charset="-127"/>
              </a:rPr>
              <a:t>1-itemsets </a:t>
            </a:r>
            <a:r>
              <a:rPr lang="en-US" altLang="ko-KR" dirty="0">
                <a:latin typeface="+mn-lt"/>
                <a:ea typeface="굴림" charset="-127"/>
              </a:rPr>
              <a:t>(single item </a:t>
            </a:r>
            <a:r>
              <a:rPr lang="en-US" altLang="ko-KR" dirty="0" smtClean="0">
                <a:latin typeface="+mn-lt"/>
                <a:ea typeface="굴림" charset="-127"/>
              </a:rPr>
              <a:t>patterns)</a:t>
            </a:r>
            <a:endParaRPr lang="en-US" altLang="ko-KR" dirty="0">
              <a:latin typeface="+mn-lt"/>
              <a:ea typeface="굴림" charset="-127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dirty="0">
                <a:latin typeface="+mn-lt"/>
                <a:ea typeface="굴림" charset="-127"/>
              </a:rPr>
              <a:t>Sort </a:t>
            </a:r>
            <a:r>
              <a:rPr lang="en-US" altLang="ko-KR" dirty="0" smtClean="0">
                <a:latin typeface="+mn-lt"/>
                <a:ea typeface="굴림" charset="-127"/>
              </a:rPr>
              <a:t>the frequent </a:t>
            </a:r>
            <a:r>
              <a:rPr lang="en-US" altLang="ko-KR" dirty="0">
                <a:latin typeface="+mn-lt"/>
                <a:ea typeface="굴림" charset="-127"/>
              </a:rPr>
              <a:t>items in frequency descending order, f-list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dirty="0">
                <a:latin typeface="+mn-lt"/>
                <a:ea typeface="굴림" charset="-127"/>
              </a:rPr>
              <a:t>Scan </a:t>
            </a:r>
            <a:r>
              <a:rPr lang="en-US" altLang="ko-KR" dirty="0" smtClean="0">
                <a:latin typeface="+mn-lt"/>
                <a:ea typeface="굴림" charset="-127"/>
              </a:rPr>
              <a:t>the DB </a:t>
            </a:r>
            <a:r>
              <a:rPr lang="en-US" altLang="ko-KR" dirty="0">
                <a:latin typeface="+mn-lt"/>
                <a:ea typeface="굴림" charset="-127"/>
              </a:rPr>
              <a:t>again, construct </a:t>
            </a:r>
            <a:r>
              <a:rPr lang="en-US" altLang="ko-KR" dirty="0" smtClean="0">
                <a:latin typeface="+mn-lt"/>
                <a:ea typeface="굴림" charset="-127"/>
              </a:rPr>
              <a:t>the FP-tree</a:t>
            </a:r>
            <a:endParaRPr lang="en-US" altLang="ko-KR" dirty="0">
              <a:latin typeface="+mn-lt"/>
              <a:ea typeface="굴림" charset="-127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599436" y="4921855"/>
            <a:ext cx="2577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dirty="0">
                <a:solidFill>
                  <a:schemeClr val="hlink"/>
                </a:solidFill>
                <a:latin typeface="+mn-lt"/>
                <a:ea typeface="굴림" charset="-127"/>
              </a:rPr>
              <a:t>F-list </a:t>
            </a:r>
            <a:r>
              <a:rPr lang="en-US" altLang="ko-KR" dirty="0">
                <a:latin typeface="+mn-lt"/>
                <a:ea typeface="굴림" charset="-127"/>
              </a:rPr>
              <a:t>= f-c-a-b-m-p</a:t>
            </a:r>
          </a:p>
        </p:txBody>
      </p:sp>
    </p:spTree>
    <p:extLst>
      <p:ext uri="{BB962C8B-B14F-4D97-AF65-F5344CB8AC3E}">
        <p14:creationId xmlns="" xmlns:p14="http://schemas.microsoft.com/office/powerpoint/2010/main" val="37111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9395" y="1"/>
            <a:ext cx="10018713" cy="1013552"/>
          </a:xfrm>
        </p:spPr>
        <p:txBody>
          <a:bodyPr/>
          <a:lstStyle/>
          <a:p>
            <a:r>
              <a:rPr lang="en-US" altLang="ko-KR" dirty="0" smtClean="0"/>
              <a:t>FP-Tree 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1252" y="5144877"/>
            <a:ext cx="7141896" cy="1311007"/>
          </a:xfrm>
        </p:spPr>
        <p:txBody>
          <a:bodyPr/>
          <a:lstStyle/>
          <a:p>
            <a:r>
              <a:rPr lang="en-US" altLang="ko-KR" dirty="0" smtClean="0"/>
              <a:t>Scanning the transaction with TID=100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ltGray">
          <a:xfrm>
            <a:off x="2309870" y="2020677"/>
            <a:ext cx="2048959" cy="21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400" b="1" baseline="0" dirty="0">
                <a:latin typeface="Times New Roman" charset="0"/>
                <a:ea typeface="新細明體" pitchFamily="18" charset="-120"/>
              </a:rPr>
              <a:t>Transaction</a:t>
            </a:r>
          </a:p>
          <a:p>
            <a:pPr>
              <a:lnSpc>
                <a:spcPct val="90000"/>
              </a:lnSpc>
            </a:pPr>
            <a:r>
              <a:rPr lang="en-US" altLang="zh-TW" sz="2400" b="1" baseline="0" dirty="0">
                <a:latin typeface="Times New Roman" charset="0"/>
                <a:ea typeface="新細明體" pitchFamily="18" charset="-120"/>
              </a:rPr>
              <a:t>Database</a:t>
            </a:r>
          </a:p>
          <a:p>
            <a:pPr>
              <a:lnSpc>
                <a:spcPct val="90000"/>
              </a:lnSpc>
            </a:pPr>
            <a:r>
              <a:rPr lang="en-US" altLang="zh-TW" sz="2000" b="1" i="1" u="sng" baseline="0" dirty="0">
                <a:latin typeface="Times New Roman" charset="0"/>
                <a:ea typeface="新細明體" pitchFamily="18" charset="-120"/>
              </a:rPr>
              <a:t>TID	Items</a:t>
            </a: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100	</a:t>
            </a:r>
            <a:r>
              <a:rPr lang="en-US" altLang="zh-TW" sz="2000" i="1" baseline="0" dirty="0" err="1">
                <a:latin typeface="Times New Roman" charset="0"/>
                <a:ea typeface="新細明體" pitchFamily="18" charset="-120"/>
              </a:rPr>
              <a:t>f,a,c,d,g,i,m,p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106248" y="1641584"/>
            <a:ext cx="43152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baseline="0">
                <a:latin typeface="Times New Roman" charset="0"/>
                <a:ea typeface="新細明體" pitchFamily="18" charset="-120"/>
              </a:rPr>
              <a:t>{}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496648" y="2327384"/>
            <a:ext cx="46839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f:1</a:t>
            </a:r>
          </a:p>
        </p:txBody>
      </p:sp>
      <p:cxnSp>
        <p:nvCxnSpPr>
          <p:cNvPr id="7" name="AutoShape 14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9730847" y="2041694"/>
            <a:ext cx="591165" cy="2856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9403514" y="3019534"/>
            <a:ext cx="511679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c:1</a:t>
            </a:r>
          </a:p>
        </p:txBody>
      </p:sp>
      <p:cxnSp>
        <p:nvCxnSpPr>
          <p:cNvPr id="9" name="AutoShape 17"/>
          <p:cNvCxnSpPr>
            <a:cxnSpLocks noChangeShapeType="1"/>
            <a:stCxn id="6" idx="2"/>
            <a:endCxn id="8" idx="0"/>
          </p:cNvCxnSpPr>
          <p:nvPr/>
        </p:nvCxnSpPr>
        <p:spPr bwMode="auto">
          <a:xfrm flipH="1">
            <a:off x="9659354" y="2727494"/>
            <a:ext cx="71493" cy="2920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9090248" y="3546584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a:1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696548" y="4156184"/>
            <a:ext cx="583814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m:1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8734648" y="4765784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p:1</a:t>
            </a:r>
          </a:p>
        </p:txBody>
      </p:sp>
      <p:cxnSp>
        <p:nvCxnSpPr>
          <p:cNvPr id="13" name="AutoShape 23"/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9353301" y="3419644"/>
            <a:ext cx="306053" cy="1269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24"/>
          <p:cNvCxnSpPr>
            <a:cxnSpLocks noChangeShapeType="1"/>
            <a:stCxn id="10" idx="2"/>
            <a:endCxn id="11" idx="0"/>
          </p:cNvCxnSpPr>
          <p:nvPr/>
        </p:nvCxnSpPr>
        <p:spPr bwMode="auto">
          <a:xfrm flipH="1">
            <a:off x="8988455" y="3946694"/>
            <a:ext cx="36484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6"/>
          <p:cNvCxnSpPr>
            <a:cxnSpLocks noChangeShapeType="1"/>
            <a:stCxn id="11" idx="2"/>
            <a:endCxn id="12" idx="0"/>
          </p:cNvCxnSpPr>
          <p:nvPr/>
        </p:nvCxnSpPr>
        <p:spPr bwMode="auto">
          <a:xfrm>
            <a:off x="8988455" y="4556294"/>
            <a:ext cx="924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5136314" y="1900346"/>
            <a:ext cx="3572933" cy="28575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000" b="1" baseline="0" dirty="0">
                <a:latin typeface="Times New Roman" charset="0"/>
                <a:ea typeface="新細明體" pitchFamily="18" charset="-120"/>
              </a:rPr>
              <a:t>Header Table</a:t>
            </a:r>
          </a:p>
          <a:p>
            <a:pPr>
              <a:lnSpc>
                <a:spcPct val="90000"/>
              </a:lnSpc>
            </a:pPr>
            <a:r>
              <a:rPr lang="en-US" altLang="zh-TW" sz="2000" b="1" baseline="0" dirty="0">
                <a:latin typeface="Times New Roman" charset="0"/>
                <a:ea typeface="新細明體" pitchFamily="18" charset="-120"/>
              </a:rPr>
              <a:t>	</a:t>
            </a:r>
            <a:r>
              <a:rPr lang="en-US" altLang="zh-TW" sz="2000" b="1" i="1" baseline="0" dirty="0">
                <a:latin typeface="Times New Roman" charset="0"/>
                <a:ea typeface="新細明體" pitchFamily="18" charset="-120"/>
              </a:rPr>
              <a:t>Node</a:t>
            </a: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b="1" i="1" u="sng" baseline="0" dirty="0">
                <a:latin typeface="Times New Roman" charset="0"/>
                <a:ea typeface="新細明體" pitchFamily="18" charset="-120"/>
              </a:rPr>
              <a:t>Item	count	head </a:t>
            </a: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 f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1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c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1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a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1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m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1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p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1</a:t>
            </a: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</p:txBody>
      </p:sp>
      <p:sp>
        <p:nvSpPr>
          <p:cNvPr id="17" name="Freeform 30"/>
          <p:cNvSpPr>
            <a:spLocks/>
          </p:cNvSpPr>
          <p:nvPr/>
        </p:nvSpPr>
        <p:spPr bwMode="auto">
          <a:xfrm>
            <a:off x="8165265" y="2544871"/>
            <a:ext cx="1422400" cy="381000"/>
          </a:xfrm>
          <a:custGeom>
            <a:avLst/>
            <a:gdLst>
              <a:gd name="T0" fmla="*/ 0 w 672"/>
              <a:gd name="T1" fmla="*/ 381000 h 240"/>
              <a:gd name="T2" fmla="*/ 457200 w 672"/>
              <a:gd name="T3" fmla="*/ 304800 h 240"/>
              <a:gd name="T4" fmla="*/ 685800 w 672"/>
              <a:gd name="T5" fmla="*/ 76200 h 240"/>
              <a:gd name="T6" fmla="*/ 1066800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Freeform 31"/>
          <p:cNvSpPr>
            <a:spLocks/>
          </p:cNvSpPr>
          <p:nvPr/>
        </p:nvSpPr>
        <p:spPr bwMode="auto">
          <a:xfrm>
            <a:off x="8165265" y="3154471"/>
            <a:ext cx="914400" cy="1587"/>
          </a:xfrm>
          <a:custGeom>
            <a:avLst/>
            <a:gdLst>
              <a:gd name="T0" fmla="*/ 0 w 432"/>
              <a:gd name="T1" fmla="*/ 0 h 1"/>
              <a:gd name="T2" fmla="*/ 685800 w 432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165265" y="3476733"/>
            <a:ext cx="914400" cy="304800"/>
          </a:xfrm>
          <a:custGeom>
            <a:avLst/>
            <a:gdLst>
              <a:gd name="T0" fmla="*/ 0 w 432"/>
              <a:gd name="T1" fmla="*/ 0 h 192"/>
              <a:gd name="T2" fmla="*/ 228600 w 432"/>
              <a:gd name="T3" fmla="*/ 76200 h 192"/>
              <a:gd name="T4" fmla="*/ 457200 w 432"/>
              <a:gd name="T5" fmla="*/ 228600 h 192"/>
              <a:gd name="T6" fmla="*/ 685800 w 432"/>
              <a:gd name="T7" fmla="*/ 304800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Freeform 37"/>
          <p:cNvSpPr>
            <a:spLocks/>
          </p:cNvSpPr>
          <p:nvPr/>
        </p:nvSpPr>
        <p:spPr bwMode="auto">
          <a:xfrm>
            <a:off x="8184314" y="4010133"/>
            <a:ext cx="609600" cy="381000"/>
          </a:xfrm>
          <a:custGeom>
            <a:avLst/>
            <a:gdLst>
              <a:gd name="T0" fmla="*/ 0 w 288"/>
              <a:gd name="T1" fmla="*/ 0 h 240"/>
              <a:gd name="T2" fmla="*/ 228600 w 288"/>
              <a:gd name="T3" fmla="*/ 76200 h 240"/>
              <a:gd name="T4" fmla="*/ 304800 w 288"/>
              <a:gd name="T5" fmla="*/ 304800 h 240"/>
              <a:gd name="T6" fmla="*/ 457200 w 288"/>
              <a:gd name="T7" fmla="*/ 3810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8184314" y="4314933"/>
            <a:ext cx="609600" cy="685800"/>
          </a:xfrm>
          <a:custGeom>
            <a:avLst/>
            <a:gdLst>
              <a:gd name="T0" fmla="*/ 0 w 288"/>
              <a:gd name="T1" fmla="*/ 0 h 432"/>
              <a:gd name="T2" fmla="*/ 152400 w 288"/>
              <a:gd name="T3" fmla="*/ 228600 h 432"/>
              <a:gd name="T4" fmla="*/ 228600 w 288"/>
              <a:gd name="T5" fmla="*/ 533400 h 432"/>
              <a:gd name="T6" fmla="*/ 457200 w 288"/>
              <a:gd name="T7" fmla="*/ 685800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Text Box 41"/>
          <p:cNvSpPr txBox="1">
            <a:spLocks noChangeArrowheads="1"/>
          </p:cNvSpPr>
          <p:nvPr/>
        </p:nvSpPr>
        <p:spPr bwMode="auto">
          <a:xfrm>
            <a:off x="9911515" y="1114533"/>
            <a:ext cx="164676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root</a:t>
            </a:r>
          </a:p>
        </p:txBody>
      </p:sp>
    </p:spTree>
    <p:extLst>
      <p:ext uri="{BB962C8B-B14F-4D97-AF65-F5344CB8AC3E}">
        <p14:creationId xmlns="" xmlns:p14="http://schemas.microsoft.com/office/powerpoint/2010/main" val="8839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8379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42360" y="1762699"/>
            <a:ext cx="10469697" cy="409827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Basic Concepts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Frequent 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 Mining Methods</a:t>
            </a:r>
          </a:p>
          <a:p>
            <a:pPr lvl="1"/>
            <a:r>
              <a:rPr lang="en-US" altLang="ko-KR" dirty="0" err="1" smtClean="0"/>
              <a:t>Apriori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FP-Growth</a:t>
            </a:r>
          </a:p>
          <a:p>
            <a:pPr lvl="1"/>
            <a:r>
              <a:rPr lang="en-US" altLang="ko-KR" dirty="0" smtClean="0"/>
              <a:t>Maximal, Closed Frequent </a:t>
            </a:r>
            <a:r>
              <a:rPr lang="en-US" altLang="ko-KR" dirty="0" err="1" smtClean="0"/>
              <a:t>Itemsets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Rule Generation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Interestingness Measures</a:t>
            </a:r>
          </a:p>
        </p:txBody>
      </p:sp>
      <p:sp>
        <p:nvSpPr>
          <p:cNvPr id="4" name="왼쪽 화살표 3"/>
          <p:cNvSpPr/>
          <p:nvPr/>
        </p:nvSpPr>
        <p:spPr>
          <a:xfrm>
            <a:off x="4566112" y="1814493"/>
            <a:ext cx="1536171" cy="360040"/>
          </a:xfrm>
          <a:prstGeom prst="leftArrow">
            <a:avLst>
              <a:gd name="adj1" fmla="val 50000"/>
              <a:gd name="adj2" fmla="val 60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24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FP-Tree 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1250" y="5210978"/>
            <a:ext cx="6348683" cy="1164116"/>
          </a:xfrm>
        </p:spPr>
        <p:txBody>
          <a:bodyPr/>
          <a:lstStyle/>
          <a:p>
            <a:r>
              <a:rPr lang="en-US" altLang="ko-KR" dirty="0"/>
              <a:t>Scanning the transaction with </a:t>
            </a:r>
            <a:r>
              <a:rPr lang="en-US" altLang="ko-KR" dirty="0" smtClean="0"/>
              <a:t>TID=200</a:t>
            </a:r>
            <a:endParaRPr lang="ko-KR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ltGray">
          <a:xfrm>
            <a:off x="1924288" y="2340167"/>
            <a:ext cx="30480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400" b="1" baseline="0" dirty="0">
                <a:latin typeface="Times New Roman" charset="0"/>
                <a:ea typeface="新細明體" pitchFamily="18" charset="-120"/>
              </a:rPr>
              <a:t>Transaction</a:t>
            </a:r>
          </a:p>
          <a:p>
            <a:pPr>
              <a:lnSpc>
                <a:spcPct val="90000"/>
              </a:lnSpc>
            </a:pPr>
            <a:r>
              <a:rPr lang="en-US" altLang="zh-TW" sz="2400" b="1" baseline="0" dirty="0">
                <a:latin typeface="Times New Roman" charset="0"/>
                <a:ea typeface="新細明體" pitchFamily="18" charset="-120"/>
              </a:rPr>
              <a:t>Database</a:t>
            </a:r>
          </a:p>
          <a:p>
            <a:pPr>
              <a:lnSpc>
                <a:spcPct val="90000"/>
              </a:lnSpc>
            </a:pPr>
            <a:r>
              <a:rPr lang="en-US" altLang="zh-TW" sz="2000" b="1" i="1" u="sng" baseline="0" dirty="0">
                <a:latin typeface="Times New Roman" charset="0"/>
                <a:ea typeface="新細明體" pitchFamily="18" charset="-120"/>
              </a:rPr>
              <a:t>TID	Items</a:t>
            </a: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1800" b="1" i="1" baseline="0" dirty="0">
                <a:latin typeface="Times" pitchFamily="18" charset="0"/>
                <a:ea typeface="新細明體" pitchFamily="18" charset="-120"/>
              </a:rPr>
              <a:t>200	</a:t>
            </a:r>
            <a:r>
              <a:rPr lang="en-US" altLang="zh-TW" sz="1800" b="1" i="1" baseline="0" dirty="0" err="1">
                <a:latin typeface="Times" pitchFamily="18" charset="0"/>
                <a:ea typeface="新細明體" pitchFamily="18" charset="-120"/>
              </a:rPr>
              <a:t>f,c,a,</a:t>
            </a:r>
            <a:r>
              <a:rPr lang="en-US" altLang="zh-TW" sz="1800" b="1" i="1" baseline="0" dirty="0" err="1">
                <a:solidFill>
                  <a:srgbClr val="669900"/>
                </a:solidFill>
                <a:latin typeface="Times" pitchFamily="18" charset="0"/>
                <a:ea typeface="新細明體" pitchFamily="18" charset="-120"/>
              </a:rPr>
              <a:t>b,m</a:t>
            </a:r>
            <a:endParaRPr lang="en-US" altLang="zh-TW" sz="3200" b="1" dirty="0">
              <a:solidFill>
                <a:srgbClr val="669900"/>
              </a:solidFill>
              <a:latin typeface="Times" pitchFamily="18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1800" i="1" baseline="0" dirty="0">
              <a:latin typeface="Times" pitchFamily="18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95231" y="1795822"/>
            <a:ext cx="43152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baseline="0">
                <a:latin typeface="Times New Roman" charset="0"/>
                <a:ea typeface="新細明體" pitchFamily="18" charset="-120"/>
              </a:rPr>
              <a:t>{}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485631" y="2481622"/>
            <a:ext cx="46839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f:2</a:t>
            </a:r>
          </a:p>
        </p:txBody>
      </p:sp>
      <p:cxnSp>
        <p:nvCxnSpPr>
          <p:cNvPr id="7" name="AutoShape 6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9719830" y="2195932"/>
            <a:ext cx="591165" cy="2856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392497" y="3173772"/>
            <a:ext cx="511679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c:2</a:t>
            </a:r>
          </a:p>
        </p:txBody>
      </p:sp>
      <p:cxnSp>
        <p:nvCxnSpPr>
          <p:cNvPr id="9" name="AutoShape 8"/>
          <p:cNvCxnSpPr>
            <a:cxnSpLocks noChangeShapeType="1"/>
            <a:stCxn id="6" idx="2"/>
            <a:endCxn id="8" idx="0"/>
          </p:cNvCxnSpPr>
          <p:nvPr/>
        </p:nvCxnSpPr>
        <p:spPr bwMode="auto">
          <a:xfrm flipH="1">
            <a:off x="9648337" y="2881732"/>
            <a:ext cx="71493" cy="2920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079231" y="3700822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a:2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685531" y="4310422"/>
            <a:ext cx="583814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m:1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723631" y="4920022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p:1</a:t>
            </a:r>
          </a:p>
        </p:txBody>
      </p:sp>
      <p:cxnSp>
        <p:nvCxnSpPr>
          <p:cNvPr id="13" name="AutoShape 12"/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9342284" y="3573882"/>
            <a:ext cx="306053" cy="1269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3"/>
          <p:cNvCxnSpPr>
            <a:cxnSpLocks noChangeShapeType="1"/>
            <a:stCxn id="10" idx="2"/>
            <a:endCxn id="11" idx="0"/>
          </p:cNvCxnSpPr>
          <p:nvPr/>
        </p:nvCxnSpPr>
        <p:spPr bwMode="auto">
          <a:xfrm flipH="1">
            <a:off x="8977438" y="4100932"/>
            <a:ext cx="36484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4"/>
          <p:cNvCxnSpPr>
            <a:cxnSpLocks noChangeShapeType="1"/>
            <a:stCxn id="11" idx="2"/>
            <a:endCxn id="12" idx="0"/>
          </p:cNvCxnSpPr>
          <p:nvPr/>
        </p:nvCxnSpPr>
        <p:spPr bwMode="auto">
          <a:xfrm>
            <a:off x="8977438" y="4710532"/>
            <a:ext cx="924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838859" y="2230856"/>
            <a:ext cx="3572933" cy="258532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000" b="1" baseline="0" dirty="0">
                <a:latin typeface="Times New Roman" charset="0"/>
                <a:ea typeface="新細明體" pitchFamily="18" charset="-120"/>
              </a:rPr>
              <a:t>Header Table</a:t>
            </a:r>
          </a:p>
          <a:p>
            <a:pPr>
              <a:lnSpc>
                <a:spcPct val="90000"/>
              </a:lnSpc>
            </a:pPr>
            <a:r>
              <a:rPr lang="en-US" altLang="zh-TW" sz="2000" b="1" baseline="0" dirty="0">
                <a:latin typeface="Times New Roman" charset="0"/>
                <a:ea typeface="新細明體" pitchFamily="18" charset="-120"/>
              </a:rPr>
              <a:t>	</a:t>
            </a:r>
            <a:r>
              <a:rPr lang="en-US" altLang="zh-TW" sz="2000" b="1" i="1" baseline="0" dirty="0">
                <a:latin typeface="Times New Roman" charset="0"/>
                <a:ea typeface="新細明體" pitchFamily="18" charset="-120"/>
              </a:rPr>
              <a:t>Node</a:t>
            </a: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b="1" i="1" u="sng" baseline="0" dirty="0">
                <a:latin typeface="Times New Roman" charset="0"/>
                <a:ea typeface="新細明體" pitchFamily="18" charset="-120"/>
              </a:rPr>
              <a:t>Item	count	head </a:t>
            </a: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 f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1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c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1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a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1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b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1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m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2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p</a:t>
            </a: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1</a:t>
            </a: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8154248" y="2699109"/>
            <a:ext cx="1422400" cy="381000"/>
          </a:xfrm>
          <a:custGeom>
            <a:avLst/>
            <a:gdLst>
              <a:gd name="T0" fmla="*/ 0 w 672"/>
              <a:gd name="T1" fmla="*/ 381000 h 240"/>
              <a:gd name="T2" fmla="*/ 457200 w 672"/>
              <a:gd name="T3" fmla="*/ 304800 h 240"/>
              <a:gd name="T4" fmla="*/ 685800 w 672"/>
              <a:gd name="T5" fmla="*/ 76200 h 240"/>
              <a:gd name="T6" fmla="*/ 1066800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8154248" y="3308709"/>
            <a:ext cx="914400" cy="1587"/>
          </a:xfrm>
          <a:custGeom>
            <a:avLst/>
            <a:gdLst>
              <a:gd name="T0" fmla="*/ 0 w 432"/>
              <a:gd name="T1" fmla="*/ 0 h 1"/>
              <a:gd name="T2" fmla="*/ 685800 w 432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8154248" y="3630971"/>
            <a:ext cx="914400" cy="304800"/>
          </a:xfrm>
          <a:custGeom>
            <a:avLst/>
            <a:gdLst>
              <a:gd name="T0" fmla="*/ 0 w 432"/>
              <a:gd name="T1" fmla="*/ 0 h 192"/>
              <a:gd name="T2" fmla="*/ 228600 w 432"/>
              <a:gd name="T3" fmla="*/ 76200 h 192"/>
              <a:gd name="T4" fmla="*/ 457200 w 432"/>
              <a:gd name="T5" fmla="*/ 228600 h 192"/>
              <a:gd name="T6" fmla="*/ 685800 w 432"/>
              <a:gd name="T7" fmla="*/ 304800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8173297" y="4164371"/>
            <a:ext cx="609600" cy="381000"/>
          </a:xfrm>
          <a:custGeom>
            <a:avLst/>
            <a:gdLst>
              <a:gd name="T0" fmla="*/ 0 w 288"/>
              <a:gd name="T1" fmla="*/ 0 h 240"/>
              <a:gd name="T2" fmla="*/ 228600 w 288"/>
              <a:gd name="T3" fmla="*/ 76200 h 240"/>
              <a:gd name="T4" fmla="*/ 304800 w 288"/>
              <a:gd name="T5" fmla="*/ 304800 h 240"/>
              <a:gd name="T6" fmla="*/ 457200 w 288"/>
              <a:gd name="T7" fmla="*/ 3810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868497" y="4697771"/>
            <a:ext cx="914400" cy="457200"/>
          </a:xfrm>
          <a:custGeom>
            <a:avLst/>
            <a:gdLst>
              <a:gd name="T0" fmla="*/ 0 w 288"/>
              <a:gd name="T1" fmla="*/ 0 h 432"/>
              <a:gd name="T2" fmla="*/ 228600 w 288"/>
              <a:gd name="T3" fmla="*/ 152400 h 432"/>
              <a:gd name="T4" fmla="*/ 342900 w 288"/>
              <a:gd name="T5" fmla="*/ 355600 h 432"/>
              <a:gd name="T6" fmla="*/ 685800 w 288"/>
              <a:gd name="T7" fmla="*/ 457200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9900498" y="1268771"/>
            <a:ext cx="164676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root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9798897" y="4316772"/>
            <a:ext cx="526106" cy="400110"/>
          </a:xfrm>
          <a:prstGeom prst="rect">
            <a:avLst/>
          </a:prstGeom>
          <a:solidFill>
            <a:srgbClr val="669900">
              <a:alpha val="4196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b:1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9392497" y="4088171"/>
            <a:ext cx="711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9798897" y="4926372"/>
            <a:ext cx="583814" cy="400110"/>
          </a:xfrm>
          <a:prstGeom prst="rect">
            <a:avLst/>
          </a:prstGeom>
          <a:solidFill>
            <a:srgbClr val="669900">
              <a:alpha val="4196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m:1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10103697" y="469777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>
            <a:off x="8152482" y="4010140"/>
            <a:ext cx="1646413" cy="459031"/>
          </a:xfrm>
          <a:custGeom>
            <a:avLst/>
            <a:gdLst>
              <a:gd name="T0" fmla="*/ 0 w 288"/>
              <a:gd name="T1" fmla="*/ 0 h 240"/>
              <a:gd name="T2" fmla="*/ 1066800 w 288"/>
              <a:gd name="T3" fmla="*/ 121920 h 240"/>
              <a:gd name="T4" fmla="*/ 1422400 w 288"/>
              <a:gd name="T5" fmla="*/ 487680 h 240"/>
              <a:gd name="T6" fmla="*/ 2133600 w 288"/>
              <a:gd name="T7" fmla="*/ 6096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Freeform 29"/>
          <p:cNvSpPr>
            <a:spLocks/>
          </p:cNvSpPr>
          <p:nvPr/>
        </p:nvSpPr>
        <p:spPr bwMode="auto">
          <a:xfrm>
            <a:off x="9392497" y="4621571"/>
            <a:ext cx="609600" cy="381000"/>
          </a:xfrm>
          <a:custGeom>
            <a:avLst/>
            <a:gdLst>
              <a:gd name="T0" fmla="*/ 0 w 288"/>
              <a:gd name="T1" fmla="*/ 0 h 240"/>
              <a:gd name="T2" fmla="*/ 228600 w 288"/>
              <a:gd name="T3" fmla="*/ 76200 h 240"/>
              <a:gd name="T4" fmla="*/ 304800 w 288"/>
              <a:gd name="T5" fmla="*/ 304800 h 240"/>
              <a:gd name="T6" fmla="*/ 457200 w 288"/>
              <a:gd name="T7" fmla="*/ 3810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311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FP-Tree 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73287" y="5332164"/>
            <a:ext cx="10018713" cy="1230217"/>
          </a:xfrm>
        </p:spPr>
        <p:txBody>
          <a:bodyPr/>
          <a:lstStyle/>
          <a:p>
            <a:r>
              <a:rPr lang="en-US" altLang="ko-KR" dirty="0" smtClean="0"/>
              <a:t>The final FP-tree</a:t>
            </a:r>
            <a:endParaRPr lang="ko-KR" altLang="en-US" dirty="0"/>
          </a:p>
        </p:txBody>
      </p:sp>
      <p:sp>
        <p:nvSpPr>
          <p:cNvPr id="4" name="Text Box 1029"/>
          <p:cNvSpPr txBox="1">
            <a:spLocks noChangeArrowheads="1"/>
          </p:cNvSpPr>
          <p:nvPr/>
        </p:nvSpPr>
        <p:spPr bwMode="ltGray">
          <a:xfrm>
            <a:off x="1681909" y="2161318"/>
            <a:ext cx="2318263" cy="30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400" b="1" baseline="0" dirty="0">
                <a:latin typeface="Times New Roman" charset="0"/>
                <a:ea typeface="新細明體" pitchFamily="18" charset="-120"/>
              </a:rPr>
              <a:t>Transaction</a:t>
            </a:r>
          </a:p>
          <a:p>
            <a:pPr>
              <a:lnSpc>
                <a:spcPct val="90000"/>
              </a:lnSpc>
            </a:pPr>
            <a:r>
              <a:rPr lang="en-US" altLang="zh-TW" sz="2400" b="1" baseline="0" dirty="0">
                <a:latin typeface="Times New Roman" charset="0"/>
                <a:ea typeface="新細明體" pitchFamily="18" charset="-120"/>
              </a:rPr>
              <a:t>Database</a:t>
            </a:r>
          </a:p>
          <a:p>
            <a:pPr>
              <a:lnSpc>
                <a:spcPct val="90000"/>
              </a:lnSpc>
            </a:pPr>
            <a:r>
              <a:rPr lang="en-US" altLang="zh-TW" sz="2000" b="1" i="1" u="sng" baseline="0" dirty="0">
                <a:latin typeface="Times New Roman" charset="0"/>
                <a:ea typeface="新細明體" pitchFamily="18" charset="-120"/>
              </a:rPr>
              <a:t>TID	Items</a:t>
            </a: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100	</a:t>
            </a:r>
            <a:r>
              <a:rPr lang="en-US" altLang="zh-TW" sz="2000" i="1" baseline="0" dirty="0" err="1">
                <a:latin typeface="Times New Roman" charset="0"/>
                <a:ea typeface="新細明體" pitchFamily="18" charset="-120"/>
              </a:rPr>
              <a:t>f,a,c,d,g,i,m,p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200	</a:t>
            </a:r>
            <a:r>
              <a:rPr lang="en-US" altLang="zh-TW" sz="2000" i="1" baseline="0" dirty="0" err="1">
                <a:latin typeface="Times New Roman" charset="0"/>
                <a:ea typeface="新細明體" pitchFamily="18" charset="-120"/>
              </a:rPr>
              <a:t>a,b,c,f,l,m,o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300	</a:t>
            </a:r>
            <a:r>
              <a:rPr lang="en-US" altLang="zh-TW" sz="2000" i="1" baseline="0" dirty="0" err="1">
                <a:latin typeface="Times New Roman" charset="0"/>
                <a:ea typeface="新細明體" pitchFamily="18" charset="-120"/>
              </a:rPr>
              <a:t>b,f,h,j,o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400	</a:t>
            </a:r>
            <a:r>
              <a:rPr lang="en-US" altLang="zh-TW" sz="2000" i="1" baseline="0" dirty="0" err="1">
                <a:latin typeface="Times New Roman" charset="0"/>
                <a:ea typeface="新細明體" pitchFamily="18" charset="-120"/>
              </a:rPr>
              <a:t>b,c,k,s,p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500	</a:t>
            </a:r>
            <a:r>
              <a:rPr lang="en-US" altLang="zh-TW" sz="2000" i="1" baseline="0" dirty="0" err="1">
                <a:latin typeface="Times New Roman" charset="0"/>
                <a:ea typeface="新細明體" pitchFamily="18" charset="-120"/>
              </a:rPr>
              <a:t>a,f,c,e,l,p,m,n</a:t>
            </a:r>
            <a:r>
              <a:rPr lang="en-US" altLang="zh-TW" sz="2000" baseline="0" dirty="0">
                <a:latin typeface="Times New Roman" charset="0"/>
                <a:ea typeface="新細明體" pitchFamily="18" charset="-120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b="1" baseline="0" dirty="0">
                <a:latin typeface="Times New Roman" charset="0"/>
                <a:ea typeface="新細明體" pitchFamily="18" charset="-120"/>
              </a:rPr>
              <a:t>Min support = 3</a:t>
            </a: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</p:txBody>
      </p:sp>
      <p:sp>
        <p:nvSpPr>
          <p:cNvPr id="5" name="Text Box 1030"/>
          <p:cNvSpPr txBox="1">
            <a:spLocks noChangeArrowheads="1"/>
          </p:cNvSpPr>
          <p:nvPr/>
        </p:nvSpPr>
        <p:spPr bwMode="ltGray">
          <a:xfrm>
            <a:off x="4163190" y="1714010"/>
            <a:ext cx="46511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TW" sz="2000" baseline="0" dirty="0">
                <a:latin typeface="+mn-lt"/>
                <a:ea typeface="新細明體" pitchFamily="18" charset="-120"/>
              </a:rPr>
              <a:t>Frequent 1-items in </a:t>
            </a:r>
            <a:r>
              <a:rPr lang="en-US" altLang="zh-TW" sz="2000" baseline="0" dirty="0" smtClean="0">
                <a:latin typeface="+mn-lt"/>
                <a:ea typeface="新細明體" pitchFamily="18" charset="-120"/>
              </a:rPr>
              <a:t>frequency </a:t>
            </a:r>
            <a:r>
              <a:rPr lang="en-US" altLang="zh-TW" sz="2000" baseline="0" dirty="0">
                <a:latin typeface="+mn-lt"/>
                <a:ea typeface="新細明體" pitchFamily="18" charset="-120"/>
              </a:rPr>
              <a:t>descending order</a:t>
            </a:r>
            <a:r>
              <a:rPr lang="en-US" altLang="zh-TW" sz="2000" baseline="0" dirty="0" smtClean="0">
                <a:latin typeface="+mn-lt"/>
                <a:ea typeface="新細明體" pitchFamily="18" charset="-120"/>
              </a:rPr>
              <a:t>:  </a:t>
            </a:r>
            <a:r>
              <a:rPr lang="en-US" altLang="zh-TW" sz="2000" i="1" baseline="0" dirty="0" err="1">
                <a:latin typeface="+mn-lt"/>
                <a:ea typeface="新細明體" pitchFamily="18" charset="-120"/>
              </a:rPr>
              <a:t>f,c,a,b,m,p</a:t>
            </a:r>
            <a:endParaRPr lang="en-US" altLang="zh-TW" sz="2000" baseline="0" dirty="0">
              <a:latin typeface="+mn-lt"/>
              <a:ea typeface="新細明體" pitchFamily="18" charset="-120"/>
            </a:endParaRPr>
          </a:p>
        </p:txBody>
      </p:sp>
      <p:sp>
        <p:nvSpPr>
          <p:cNvPr id="6" name="Text Box 1032"/>
          <p:cNvSpPr txBox="1">
            <a:spLocks noChangeArrowheads="1"/>
          </p:cNvSpPr>
          <p:nvPr/>
        </p:nvSpPr>
        <p:spPr bwMode="auto">
          <a:xfrm>
            <a:off x="9643534" y="2200871"/>
            <a:ext cx="43152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baseline="0">
                <a:latin typeface="Times New Roman" charset="0"/>
                <a:ea typeface="新細明體" pitchFamily="18" charset="-120"/>
              </a:rPr>
              <a:t>{}</a:t>
            </a:r>
          </a:p>
        </p:txBody>
      </p:sp>
      <p:sp>
        <p:nvSpPr>
          <p:cNvPr id="7" name="Text Box 1033"/>
          <p:cNvSpPr txBox="1">
            <a:spLocks noChangeArrowheads="1"/>
          </p:cNvSpPr>
          <p:nvPr/>
        </p:nvSpPr>
        <p:spPr bwMode="auto">
          <a:xfrm>
            <a:off x="9033934" y="2886671"/>
            <a:ext cx="46839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f:4</a:t>
            </a:r>
          </a:p>
        </p:txBody>
      </p:sp>
      <p:sp>
        <p:nvSpPr>
          <p:cNvPr id="8" name="Text Box 1034"/>
          <p:cNvSpPr txBox="1">
            <a:spLocks noChangeArrowheads="1"/>
          </p:cNvSpPr>
          <p:nvPr/>
        </p:nvSpPr>
        <p:spPr bwMode="auto">
          <a:xfrm>
            <a:off x="10253133" y="2886671"/>
            <a:ext cx="511679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c:1</a:t>
            </a:r>
          </a:p>
        </p:txBody>
      </p:sp>
      <p:sp>
        <p:nvSpPr>
          <p:cNvPr id="9" name="Text Box 1035"/>
          <p:cNvSpPr txBox="1">
            <a:spLocks noChangeArrowheads="1"/>
          </p:cNvSpPr>
          <p:nvPr/>
        </p:nvSpPr>
        <p:spPr bwMode="auto">
          <a:xfrm>
            <a:off x="10244667" y="3496271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b:1</a:t>
            </a:r>
          </a:p>
        </p:txBody>
      </p:sp>
      <p:sp>
        <p:nvSpPr>
          <p:cNvPr id="10" name="Text Box 1036"/>
          <p:cNvSpPr txBox="1">
            <a:spLocks noChangeArrowheads="1"/>
          </p:cNvSpPr>
          <p:nvPr/>
        </p:nvSpPr>
        <p:spPr bwMode="auto">
          <a:xfrm>
            <a:off x="10244667" y="4105871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p:1</a:t>
            </a:r>
          </a:p>
        </p:txBody>
      </p:sp>
      <p:cxnSp>
        <p:nvCxnSpPr>
          <p:cNvPr id="11" name="AutoShape 1037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10507720" y="3286781"/>
            <a:ext cx="1253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38"/>
          <p:cNvCxnSpPr>
            <a:cxnSpLocks noChangeShapeType="1"/>
            <a:stCxn id="9" idx="2"/>
            <a:endCxn id="10" idx="0"/>
          </p:cNvCxnSpPr>
          <p:nvPr/>
        </p:nvCxnSpPr>
        <p:spPr bwMode="auto">
          <a:xfrm>
            <a:off x="10507720" y="3896381"/>
            <a:ext cx="0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039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9859298" y="2600981"/>
            <a:ext cx="649675" cy="2856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040"/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9268133" y="2600981"/>
            <a:ext cx="591165" cy="2856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1041"/>
          <p:cNvSpPr txBox="1">
            <a:spLocks noChangeArrowheads="1"/>
          </p:cNvSpPr>
          <p:nvPr/>
        </p:nvSpPr>
        <p:spPr bwMode="auto">
          <a:xfrm>
            <a:off x="9440334" y="3496271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b:1</a:t>
            </a:r>
          </a:p>
        </p:txBody>
      </p:sp>
      <p:sp>
        <p:nvSpPr>
          <p:cNvPr id="16" name="Text Box 1042"/>
          <p:cNvSpPr txBox="1">
            <a:spLocks noChangeArrowheads="1"/>
          </p:cNvSpPr>
          <p:nvPr/>
        </p:nvSpPr>
        <p:spPr bwMode="auto">
          <a:xfrm>
            <a:off x="8638117" y="3496271"/>
            <a:ext cx="511679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c:3</a:t>
            </a:r>
          </a:p>
        </p:txBody>
      </p:sp>
      <p:cxnSp>
        <p:nvCxnSpPr>
          <p:cNvPr id="17" name="AutoShape 1043"/>
          <p:cNvCxnSpPr>
            <a:cxnSpLocks noChangeShapeType="1"/>
            <a:stCxn id="7" idx="2"/>
            <a:endCxn id="16" idx="0"/>
          </p:cNvCxnSpPr>
          <p:nvPr/>
        </p:nvCxnSpPr>
        <p:spPr bwMode="auto">
          <a:xfrm flipH="1">
            <a:off x="8893957" y="3286781"/>
            <a:ext cx="37417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044"/>
          <p:cNvCxnSpPr>
            <a:cxnSpLocks noChangeShapeType="1"/>
            <a:stCxn id="7" idx="2"/>
            <a:endCxn id="15" idx="0"/>
          </p:cNvCxnSpPr>
          <p:nvPr/>
        </p:nvCxnSpPr>
        <p:spPr bwMode="auto">
          <a:xfrm>
            <a:off x="9268133" y="3286781"/>
            <a:ext cx="435254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1045"/>
          <p:cNvSpPr txBox="1">
            <a:spLocks noChangeArrowheads="1"/>
          </p:cNvSpPr>
          <p:nvPr/>
        </p:nvSpPr>
        <p:spPr bwMode="auto">
          <a:xfrm>
            <a:off x="8627534" y="4105871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a:3</a:t>
            </a:r>
          </a:p>
        </p:txBody>
      </p:sp>
      <p:sp>
        <p:nvSpPr>
          <p:cNvPr id="20" name="Text Box 1046"/>
          <p:cNvSpPr txBox="1">
            <a:spLocks noChangeArrowheads="1"/>
          </p:cNvSpPr>
          <p:nvPr/>
        </p:nvSpPr>
        <p:spPr bwMode="auto">
          <a:xfrm>
            <a:off x="9135534" y="4715471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b:1</a:t>
            </a:r>
          </a:p>
        </p:txBody>
      </p:sp>
      <p:sp>
        <p:nvSpPr>
          <p:cNvPr id="21" name="Text Box 1047"/>
          <p:cNvSpPr txBox="1">
            <a:spLocks noChangeArrowheads="1"/>
          </p:cNvSpPr>
          <p:nvPr/>
        </p:nvSpPr>
        <p:spPr bwMode="auto">
          <a:xfrm>
            <a:off x="8233834" y="4715471"/>
            <a:ext cx="583814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m:2</a:t>
            </a:r>
          </a:p>
        </p:txBody>
      </p:sp>
      <p:sp>
        <p:nvSpPr>
          <p:cNvPr id="22" name="Text Box 1048"/>
          <p:cNvSpPr txBox="1">
            <a:spLocks noChangeArrowheads="1"/>
          </p:cNvSpPr>
          <p:nvPr/>
        </p:nvSpPr>
        <p:spPr bwMode="auto">
          <a:xfrm>
            <a:off x="8271934" y="5325071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p:2</a:t>
            </a:r>
          </a:p>
        </p:txBody>
      </p:sp>
      <p:cxnSp>
        <p:nvCxnSpPr>
          <p:cNvPr id="23" name="AutoShape 1049"/>
          <p:cNvCxnSpPr>
            <a:cxnSpLocks noChangeShapeType="1"/>
            <a:stCxn id="16" idx="2"/>
            <a:endCxn id="19" idx="0"/>
          </p:cNvCxnSpPr>
          <p:nvPr/>
        </p:nvCxnSpPr>
        <p:spPr bwMode="auto">
          <a:xfrm flipH="1">
            <a:off x="8890587" y="3896381"/>
            <a:ext cx="3370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1050"/>
          <p:cNvCxnSpPr>
            <a:cxnSpLocks noChangeShapeType="1"/>
            <a:stCxn id="19" idx="2"/>
            <a:endCxn id="21" idx="0"/>
          </p:cNvCxnSpPr>
          <p:nvPr/>
        </p:nvCxnSpPr>
        <p:spPr bwMode="auto">
          <a:xfrm flipH="1">
            <a:off x="8525741" y="4505981"/>
            <a:ext cx="36484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1051"/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8890587" y="4505981"/>
            <a:ext cx="508000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1052"/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8525741" y="5115581"/>
            <a:ext cx="924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1053"/>
          <p:cNvSpPr txBox="1">
            <a:spLocks noChangeArrowheads="1"/>
          </p:cNvSpPr>
          <p:nvPr/>
        </p:nvSpPr>
        <p:spPr bwMode="auto">
          <a:xfrm>
            <a:off x="9097434" y="5325071"/>
            <a:ext cx="583814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m:1</a:t>
            </a:r>
          </a:p>
        </p:txBody>
      </p:sp>
      <p:cxnSp>
        <p:nvCxnSpPr>
          <p:cNvPr id="28" name="AutoShape 1054"/>
          <p:cNvCxnSpPr>
            <a:cxnSpLocks noChangeShapeType="1"/>
            <a:stCxn id="20" idx="2"/>
            <a:endCxn id="27" idx="0"/>
          </p:cNvCxnSpPr>
          <p:nvPr/>
        </p:nvCxnSpPr>
        <p:spPr bwMode="auto">
          <a:xfrm flipH="1">
            <a:off x="9389341" y="5115581"/>
            <a:ext cx="924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1055"/>
          <p:cNvSpPr txBox="1">
            <a:spLocks noChangeArrowheads="1"/>
          </p:cNvSpPr>
          <p:nvPr/>
        </p:nvSpPr>
        <p:spPr bwMode="auto">
          <a:xfrm>
            <a:off x="5469265" y="2569798"/>
            <a:ext cx="2608406" cy="258532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000" b="1" baseline="0" dirty="0">
                <a:latin typeface="Times New Roman" charset="0"/>
                <a:ea typeface="新細明體" pitchFamily="18" charset="-120"/>
              </a:rPr>
              <a:t>Header Table</a:t>
            </a:r>
          </a:p>
          <a:p>
            <a:pPr>
              <a:lnSpc>
                <a:spcPct val="90000"/>
              </a:lnSpc>
            </a:pPr>
            <a:r>
              <a:rPr lang="en-US" altLang="zh-TW" sz="2000" b="1" baseline="0" dirty="0">
                <a:latin typeface="Times New Roman" charset="0"/>
                <a:ea typeface="新細明體" pitchFamily="18" charset="-120"/>
              </a:rPr>
              <a:t>	</a:t>
            </a:r>
            <a:r>
              <a:rPr lang="en-US" altLang="zh-TW" sz="2000" b="1" i="1" baseline="0" dirty="0">
                <a:latin typeface="Times New Roman" charset="0"/>
                <a:ea typeface="新細明體" pitchFamily="18" charset="-120"/>
              </a:rPr>
              <a:t>Node</a:t>
            </a: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b="1" i="1" u="sng" baseline="0" dirty="0">
                <a:latin typeface="Times New Roman" charset="0"/>
                <a:ea typeface="新細明體" pitchFamily="18" charset="-120"/>
              </a:rPr>
              <a:t>Item	count	head </a:t>
            </a: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 f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1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c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2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a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1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b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3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m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2</a:t>
            </a:r>
            <a:endParaRPr lang="en-US" altLang="zh-TW" sz="2000" i="1" baseline="0" dirty="0">
              <a:latin typeface="Times New Roman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i="1" baseline="0" dirty="0">
                <a:latin typeface="Times New Roman" charset="0"/>
                <a:ea typeface="新細明體" pitchFamily="18" charset="-120"/>
              </a:rPr>
              <a:t>p	</a:t>
            </a:r>
            <a:r>
              <a:rPr lang="en-US" altLang="zh-TW" sz="2000" i="1" baseline="0" dirty="0" smtClean="0">
                <a:latin typeface="Times New Roman" charset="0"/>
                <a:ea typeface="新細明體" pitchFamily="18" charset="-120"/>
              </a:rPr>
              <a:t>		2</a:t>
            </a:r>
            <a:endParaRPr lang="en-US" altLang="zh-TW" sz="2000" baseline="0" dirty="0">
              <a:latin typeface="Times New Roman" charset="0"/>
              <a:ea typeface="新細明體" pitchFamily="18" charset="-120"/>
            </a:endParaRPr>
          </a:p>
        </p:txBody>
      </p:sp>
      <p:sp>
        <p:nvSpPr>
          <p:cNvPr id="30" name="Freeform 1056"/>
          <p:cNvSpPr>
            <a:spLocks/>
          </p:cNvSpPr>
          <p:nvPr/>
        </p:nvSpPr>
        <p:spPr bwMode="auto">
          <a:xfrm>
            <a:off x="7702551" y="3104158"/>
            <a:ext cx="1422400" cy="381000"/>
          </a:xfrm>
          <a:custGeom>
            <a:avLst/>
            <a:gdLst>
              <a:gd name="T0" fmla="*/ 0 w 672"/>
              <a:gd name="T1" fmla="*/ 381000 h 240"/>
              <a:gd name="T2" fmla="*/ 457200 w 672"/>
              <a:gd name="T3" fmla="*/ 304800 h 240"/>
              <a:gd name="T4" fmla="*/ 685800 w 672"/>
              <a:gd name="T5" fmla="*/ 76200 h 240"/>
              <a:gd name="T6" fmla="*/ 1066800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Freeform 1057"/>
          <p:cNvSpPr>
            <a:spLocks/>
          </p:cNvSpPr>
          <p:nvPr/>
        </p:nvSpPr>
        <p:spPr bwMode="auto">
          <a:xfrm>
            <a:off x="7702551" y="3713759"/>
            <a:ext cx="914400" cy="1587"/>
          </a:xfrm>
          <a:custGeom>
            <a:avLst/>
            <a:gdLst>
              <a:gd name="T0" fmla="*/ 0 w 432"/>
              <a:gd name="T1" fmla="*/ 0 h 1"/>
              <a:gd name="T2" fmla="*/ 685800 w 432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Freeform 1058"/>
          <p:cNvSpPr>
            <a:spLocks/>
          </p:cNvSpPr>
          <p:nvPr/>
        </p:nvSpPr>
        <p:spPr bwMode="auto">
          <a:xfrm>
            <a:off x="9226551" y="3104158"/>
            <a:ext cx="1016000" cy="609600"/>
          </a:xfrm>
          <a:custGeom>
            <a:avLst/>
            <a:gdLst>
              <a:gd name="T0" fmla="*/ 0 w 480"/>
              <a:gd name="T1" fmla="*/ 609600 h 384"/>
              <a:gd name="T2" fmla="*/ 76200 w 480"/>
              <a:gd name="T3" fmla="*/ 533400 h 384"/>
              <a:gd name="T4" fmla="*/ 381000 w 480"/>
              <a:gd name="T5" fmla="*/ 152400 h 384"/>
              <a:gd name="T6" fmla="*/ 762000 w 48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Freeform 1059"/>
          <p:cNvSpPr>
            <a:spLocks/>
          </p:cNvSpPr>
          <p:nvPr/>
        </p:nvSpPr>
        <p:spPr bwMode="auto">
          <a:xfrm>
            <a:off x="7702551" y="4036020"/>
            <a:ext cx="914400" cy="304800"/>
          </a:xfrm>
          <a:custGeom>
            <a:avLst/>
            <a:gdLst>
              <a:gd name="T0" fmla="*/ 0 w 432"/>
              <a:gd name="T1" fmla="*/ 0 h 192"/>
              <a:gd name="T2" fmla="*/ 228600 w 432"/>
              <a:gd name="T3" fmla="*/ 76200 h 192"/>
              <a:gd name="T4" fmla="*/ 457200 w 432"/>
              <a:gd name="T5" fmla="*/ 228600 h 192"/>
              <a:gd name="T6" fmla="*/ 685800 w 432"/>
              <a:gd name="T7" fmla="*/ 304800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Freeform 1060"/>
          <p:cNvSpPr>
            <a:spLocks/>
          </p:cNvSpPr>
          <p:nvPr/>
        </p:nvSpPr>
        <p:spPr bwMode="auto">
          <a:xfrm>
            <a:off x="7721600" y="4264620"/>
            <a:ext cx="1524000" cy="609600"/>
          </a:xfrm>
          <a:custGeom>
            <a:avLst/>
            <a:gdLst>
              <a:gd name="T0" fmla="*/ 0 w 720"/>
              <a:gd name="T1" fmla="*/ 0 h 384"/>
              <a:gd name="T2" fmla="*/ 381000 w 720"/>
              <a:gd name="T3" fmla="*/ 76200 h 384"/>
              <a:gd name="T4" fmla="*/ 838200 w 720"/>
              <a:gd name="T5" fmla="*/ 457200 h 384"/>
              <a:gd name="T6" fmla="*/ 1143000 w 720"/>
              <a:gd name="T7" fmla="*/ 60960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Freeform 1061"/>
          <p:cNvSpPr>
            <a:spLocks/>
          </p:cNvSpPr>
          <p:nvPr/>
        </p:nvSpPr>
        <p:spPr bwMode="auto">
          <a:xfrm>
            <a:off x="9753600" y="3883620"/>
            <a:ext cx="118533" cy="1066800"/>
          </a:xfrm>
          <a:custGeom>
            <a:avLst/>
            <a:gdLst>
              <a:gd name="T0" fmla="*/ 0 w 56"/>
              <a:gd name="T1" fmla="*/ 1066800 h 672"/>
              <a:gd name="T2" fmla="*/ 76200 w 56"/>
              <a:gd name="T3" fmla="*/ 685800 h 672"/>
              <a:gd name="T4" fmla="*/ 76200 w 56"/>
              <a:gd name="T5" fmla="*/ 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Line 1062"/>
          <p:cNvSpPr>
            <a:spLocks noChangeShapeType="1"/>
          </p:cNvSpPr>
          <p:nvPr/>
        </p:nvSpPr>
        <p:spPr bwMode="auto">
          <a:xfrm>
            <a:off x="10039351" y="3713758"/>
            <a:ext cx="203200" cy="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Freeform 1063"/>
          <p:cNvSpPr>
            <a:spLocks/>
          </p:cNvSpPr>
          <p:nvPr/>
        </p:nvSpPr>
        <p:spPr bwMode="auto">
          <a:xfrm>
            <a:off x="7721600" y="4569420"/>
            <a:ext cx="609600" cy="381000"/>
          </a:xfrm>
          <a:custGeom>
            <a:avLst/>
            <a:gdLst>
              <a:gd name="T0" fmla="*/ 0 w 288"/>
              <a:gd name="T1" fmla="*/ 0 h 240"/>
              <a:gd name="T2" fmla="*/ 228600 w 288"/>
              <a:gd name="T3" fmla="*/ 76200 h 240"/>
              <a:gd name="T4" fmla="*/ 304800 w 288"/>
              <a:gd name="T5" fmla="*/ 304800 h 240"/>
              <a:gd name="T6" fmla="*/ 457200 w 288"/>
              <a:gd name="T7" fmla="*/ 3810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Freeform 1064"/>
          <p:cNvSpPr>
            <a:spLocks/>
          </p:cNvSpPr>
          <p:nvPr/>
        </p:nvSpPr>
        <p:spPr bwMode="auto">
          <a:xfrm>
            <a:off x="8940800" y="4950420"/>
            <a:ext cx="203200" cy="609600"/>
          </a:xfrm>
          <a:custGeom>
            <a:avLst/>
            <a:gdLst>
              <a:gd name="T0" fmla="*/ 0 w 96"/>
              <a:gd name="T1" fmla="*/ 0 h 384"/>
              <a:gd name="T2" fmla="*/ 76200 w 96"/>
              <a:gd name="T3" fmla="*/ 152400 h 384"/>
              <a:gd name="T4" fmla="*/ 76200 w 96"/>
              <a:gd name="T5" fmla="*/ 457200 h 384"/>
              <a:gd name="T6" fmla="*/ 152400 w 96"/>
              <a:gd name="T7" fmla="*/ 60960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Freeform 1065"/>
          <p:cNvSpPr>
            <a:spLocks/>
          </p:cNvSpPr>
          <p:nvPr/>
        </p:nvSpPr>
        <p:spPr bwMode="auto">
          <a:xfrm>
            <a:off x="7721600" y="4874220"/>
            <a:ext cx="609600" cy="685800"/>
          </a:xfrm>
          <a:custGeom>
            <a:avLst/>
            <a:gdLst>
              <a:gd name="T0" fmla="*/ 0 w 288"/>
              <a:gd name="T1" fmla="*/ 0 h 432"/>
              <a:gd name="T2" fmla="*/ 152400 w 288"/>
              <a:gd name="T3" fmla="*/ 228600 h 432"/>
              <a:gd name="T4" fmla="*/ 228600 w 288"/>
              <a:gd name="T5" fmla="*/ 533400 h 432"/>
              <a:gd name="T6" fmla="*/ 457200 w 288"/>
              <a:gd name="T7" fmla="*/ 685800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Freeform 1066"/>
          <p:cNvSpPr>
            <a:spLocks/>
          </p:cNvSpPr>
          <p:nvPr/>
        </p:nvSpPr>
        <p:spPr bwMode="auto">
          <a:xfrm>
            <a:off x="8940800" y="4493220"/>
            <a:ext cx="1625600" cy="1066800"/>
          </a:xfrm>
          <a:custGeom>
            <a:avLst/>
            <a:gdLst>
              <a:gd name="T0" fmla="*/ 0 w 768"/>
              <a:gd name="T1" fmla="*/ 1066800 h 672"/>
              <a:gd name="T2" fmla="*/ 152400 w 768"/>
              <a:gd name="T3" fmla="*/ 838200 h 672"/>
              <a:gd name="T4" fmla="*/ 838200 w 768"/>
              <a:gd name="T5" fmla="*/ 609600 h 672"/>
              <a:gd name="T6" fmla="*/ 1219200 w 76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89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FP-Tree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718631"/>
            <a:ext cx="10018713" cy="4072569"/>
          </a:xfrm>
        </p:spPr>
        <p:txBody>
          <a:bodyPr/>
          <a:lstStyle/>
          <a:p>
            <a:r>
              <a:rPr lang="en-US" altLang="ko-KR" dirty="0" smtClean="0"/>
              <a:t>Construction needs to scan the </a:t>
            </a:r>
            <a:r>
              <a:rPr lang="en-US" altLang="ko-KR" dirty="0"/>
              <a:t>database </a:t>
            </a:r>
            <a:r>
              <a:rPr lang="en-US" altLang="ko-KR" b="1" dirty="0">
                <a:solidFill>
                  <a:schemeClr val="accent1"/>
                </a:solidFill>
              </a:rPr>
              <a:t>only </a:t>
            </a:r>
            <a:r>
              <a:rPr lang="en-US" altLang="ko-KR" b="1" dirty="0" smtClean="0">
                <a:solidFill>
                  <a:schemeClr val="accent1"/>
                </a:solidFill>
              </a:rPr>
              <a:t>twice</a:t>
            </a:r>
            <a:r>
              <a:rPr lang="en-US" altLang="ko-KR" dirty="0" smtClean="0"/>
              <a:t> (once for finding frequent 1-itemsets, once for inserting each transaction into the tree)</a:t>
            </a:r>
          </a:p>
          <a:p>
            <a:endParaRPr lang="en-US" altLang="ko-KR" dirty="0"/>
          </a:p>
          <a:p>
            <a:r>
              <a:rPr lang="en-US" altLang="ko-KR" dirty="0"/>
              <a:t>Subsequent </a:t>
            </a:r>
            <a:r>
              <a:rPr lang="en-US" altLang="ko-KR" dirty="0" smtClean="0"/>
              <a:t>mining is </a:t>
            </a:r>
            <a:r>
              <a:rPr lang="en-US" altLang="ko-KR" dirty="0"/>
              <a:t>based on the </a:t>
            </a:r>
            <a:r>
              <a:rPr lang="en-US" altLang="ko-KR" dirty="0" smtClean="0"/>
              <a:t>FP-tree which is very compact (not using the database)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489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2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How to Mine an FP-Tree?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060155"/>
            <a:ext cx="10018713" cy="3731046"/>
          </a:xfrm>
        </p:spPr>
        <p:txBody>
          <a:bodyPr/>
          <a:lstStyle/>
          <a:p>
            <a:r>
              <a:rPr lang="en-US" altLang="ko-KR" dirty="0"/>
              <a:t>Step 1: </a:t>
            </a:r>
            <a:r>
              <a:rPr lang="en-US" altLang="ko-KR" dirty="0" smtClean="0"/>
              <a:t>forming </a:t>
            </a:r>
            <a:r>
              <a:rPr lang="en-US" altLang="ko-KR" dirty="0"/>
              <a:t>conditional pattern </a:t>
            </a:r>
            <a:r>
              <a:rPr lang="en-US" altLang="ko-KR" dirty="0" smtClean="0"/>
              <a:t>bases</a:t>
            </a:r>
          </a:p>
          <a:p>
            <a:endParaRPr lang="en-US" altLang="ko-KR" dirty="0"/>
          </a:p>
          <a:p>
            <a:r>
              <a:rPr lang="en-US" altLang="ko-KR" dirty="0"/>
              <a:t>Step 2: </a:t>
            </a:r>
            <a:r>
              <a:rPr lang="en-US" altLang="ko-KR" dirty="0" smtClean="0"/>
              <a:t>constructing </a:t>
            </a:r>
            <a:r>
              <a:rPr lang="en-US" altLang="ko-KR" dirty="0"/>
              <a:t>conditional </a:t>
            </a:r>
            <a:r>
              <a:rPr lang="en-US" altLang="ko-KR" dirty="0" smtClean="0"/>
              <a:t>FP-trees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Step </a:t>
            </a:r>
            <a:r>
              <a:rPr lang="en-US" altLang="ko-KR" dirty="0"/>
              <a:t>3: recursively </a:t>
            </a:r>
            <a:r>
              <a:rPr lang="en-US" altLang="ko-KR" dirty="0" smtClean="0"/>
              <a:t>mining </a:t>
            </a:r>
            <a:r>
              <a:rPr lang="en-US" altLang="ko-KR" dirty="0"/>
              <a:t>conditional FP-trees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248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Conditional Pattern 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663547"/>
            <a:ext cx="10018713" cy="4605051"/>
          </a:xfrm>
        </p:spPr>
        <p:txBody>
          <a:bodyPr>
            <a:normAutofit/>
          </a:bodyPr>
          <a:lstStyle/>
          <a:p>
            <a:r>
              <a:rPr lang="en-US" altLang="zh-TW" b="1" i="1" dirty="0" err="1" smtClean="0">
                <a:ea typeface="新細明體" pitchFamily="18" charset="-120"/>
              </a:rPr>
              <a:t>pattern_base</a:t>
            </a:r>
            <a:r>
              <a:rPr lang="en-US" altLang="zh-TW" b="1" i="1" dirty="0" smtClean="0">
                <a:ea typeface="新細明體" pitchFamily="18" charset="-120"/>
              </a:rPr>
              <a:t> | </a:t>
            </a:r>
            <a:r>
              <a:rPr lang="el-GR" altLang="zh-TW" b="1" i="1" dirty="0" smtClean="0">
                <a:ea typeface="新細明體" pitchFamily="18" charset="-120"/>
              </a:rPr>
              <a:t>α</a:t>
            </a:r>
            <a:endParaRPr lang="en-US" altLang="zh-TW" b="1" i="1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A sub database which </a:t>
            </a:r>
            <a:r>
              <a:rPr lang="en-US" altLang="zh-TW" dirty="0" smtClean="0">
                <a:ea typeface="新細明體" pitchFamily="18" charset="-120"/>
              </a:rPr>
              <a:t>consists </a:t>
            </a:r>
            <a:r>
              <a:rPr lang="en-US" altLang="zh-TW" dirty="0">
                <a:ea typeface="新細明體" pitchFamily="18" charset="-120"/>
              </a:rPr>
              <a:t>of </a:t>
            </a:r>
            <a:r>
              <a:rPr lang="en-US" altLang="zh-TW" dirty="0" smtClean="0">
                <a:ea typeface="新細明體" pitchFamily="18" charset="-120"/>
              </a:rPr>
              <a:t/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dirty="0">
                <a:ea typeface="新細明體" pitchFamily="18" charset="-120"/>
              </a:rPr>
              <a:t>set of prefix paths in the FP-tree </a:t>
            </a:r>
            <a:r>
              <a:rPr lang="en-US" altLang="zh-TW" dirty="0" smtClean="0">
                <a:ea typeface="新細明體" pitchFamily="18" charset="-120"/>
              </a:rPr>
              <a:t/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with a frequent </a:t>
            </a:r>
            <a:r>
              <a:rPr lang="en-US" altLang="zh-TW" dirty="0" err="1" smtClean="0">
                <a:ea typeface="新細明體" pitchFamily="18" charset="-120"/>
              </a:rPr>
              <a:t>itemset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l-GR" altLang="zh-TW" dirty="0" smtClean="0">
                <a:ea typeface="新細明體" pitchFamily="18" charset="-120"/>
              </a:rPr>
              <a:t>α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as a </a:t>
            </a:r>
            <a:r>
              <a:rPr lang="en-US" altLang="zh-TW" dirty="0" smtClean="0">
                <a:ea typeface="新細明體" pitchFamily="18" charset="-120"/>
              </a:rPr>
              <a:t/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co-occurring suffix pattern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 partition of frequent patterns</a:t>
            </a:r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Example: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{m} is a frequent </a:t>
            </a:r>
            <a:r>
              <a:rPr lang="en-US" altLang="zh-TW" dirty="0" err="1" smtClean="0">
                <a:ea typeface="新細明體" pitchFamily="18" charset="-120"/>
              </a:rPr>
              <a:t>itemset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{m}’s conditional pattern base: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&lt;</a:t>
            </a:r>
            <a:r>
              <a:rPr lang="en-US" altLang="zh-TW" dirty="0" err="1">
                <a:ea typeface="新細明體" pitchFamily="18" charset="-120"/>
              </a:rPr>
              <a:t>f,c,a</a:t>
            </a:r>
            <a:r>
              <a:rPr lang="en-US" altLang="zh-TW" dirty="0">
                <a:ea typeface="新細明體" pitchFamily="18" charset="-120"/>
              </a:rPr>
              <a:t>&gt;: support =2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&lt;</a:t>
            </a:r>
            <a:r>
              <a:rPr lang="en-US" altLang="zh-TW" dirty="0" err="1">
                <a:ea typeface="新細明體" pitchFamily="18" charset="-120"/>
              </a:rPr>
              <a:t>f,c,a,b</a:t>
            </a:r>
            <a:r>
              <a:rPr lang="en-US" altLang="zh-TW" dirty="0">
                <a:ea typeface="新細明體" pitchFamily="18" charset="-120"/>
              </a:rPr>
              <a:t>&gt;: support = </a:t>
            </a:r>
            <a:r>
              <a:rPr lang="en-US" altLang="zh-TW" dirty="0" smtClean="0">
                <a:ea typeface="新細明體" pitchFamily="18" charset="-120"/>
              </a:rPr>
              <a:t>1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861186" y="1551409"/>
            <a:ext cx="43152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baseline="0">
                <a:latin typeface="Times New Roman" charset="0"/>
                <a:ea typeface="新細明體" pitchFamily="18" charset="-120"/>
              </a:rPr>
              <a:t>{}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251586" y="2237210"/>
            <a:ext cx="46839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solidFill>
                  <a:srgbClr val="669900"/>
                </a:solidFill>
                <a:latin typeface="Times New Roman" charset="0"/>
                <a:ea typeface="新細明體" pitchFamily="18" charset="-120"/>
              </a:rPr>
              <a:t>f:4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470785" y="2237210"/>
            <a:ext cx="511679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c:1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462319" y="2846810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b:1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462319" y="3456410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p:1</a:t>
            </a:r>
          </a:p>
        </p:txBody>
      </p:sp>
      <p:cxnSp>
        <p:nvCxnSpPr>
          <p:cNvPr id="9" name="AutoShape 9"/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10725372" y="2637320"/>
            <a:ext cx="1253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0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10725372" y="3246920"/>
            <a:ext cx="0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1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10076950" y="1951519"/>
            <a:ext cx="649675" cy="28569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2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9485785" y="1951519"/>
            <a:ext cx="591165" cy="28569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657986" y="2846810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b:1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855769" y="2846810"/>
            <a:ext cx="511679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solidFill>
                  <a:srgbClr val="669900"/>
                </a:solidFill>
                <a:latin typeface="Times New Roman" charset="0"/>
                <a:ea typeface="新細明體" pitchFamily="18" charset="-120"/>
              </a:rPr>
              <a:t>c:3</a:t>
            </a:r>
          </a:p>
        </p:txBody>
      </p:sp>
      <p:cxnSp>
        <p:nvCxnSpPr>
          <p:cNvPr id="15" name="AutoShape 15"/>
          <p:cNvCxnSpPr>
            <a:cxnSpLocks noChangeShapeType="1"/>
            <a:stCxn id="5" idx="2"/>
            <a:endCxn id="14" idx="0"/>
          </p:cNvCxnSpPr>
          <p:nvPr/>
        </p:nvCxnSpPr>
        <p:spPr bwMode="auto">
          <a:xfrm flipH="1">
            <a:off x="9111609" y="2637320"/>
            <a:ext cx="37417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6"/>
          <p:cNvCxnSpPr>
            <a:cxnSpLocks noChangeShapeType="1"/>
            <a:stCxn id="5" idx="2"/>
            <a:endCxn id="13" idx="0"/>
          </p:cNvCxnSpPr>
          <p:nvPr/>
        </p:nvCxnSpPr>
        <p:spPr bwMode="auto">
          <a:xfrm>
            <a:off x="9485785" y="2637320"/>
            <a:ext cx="435254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845186" y="3456410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solidFill>
                  <a:srgbClr val="669900"/>
                </a:solidFill>
                <a:latin typeface="Times New Roman" charset="0"/>
                <a:ea typeface="新細明體" pitchFamily="18" charset="-120"/>
              </a:rPr>
              <a:t>a:3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9353186" y="4066010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solidFill>
                  <a:srgbClr val="669900"/>
                </a:solidFill>
                <a:latin typeface="Times New Roman" charset="0"/>
                <a:ea typeface="新細明體" pitchFamily="18" charset="-120"/>
              </a:rPr>
              <a:t>b:1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8451486" y="4066010"/>
            <a:ext cx="583814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m:2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8489586" y="4675610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p:2</a:t>
            </a:r>
          </a:p>
        </p:txBody>
      </p:sp>
      <p:cxnSp>
        <p:nvCxnSpPr>
          <p:cNvPr id="21" name="AutoShape 21"/>
          <p:cNvCxnSpPr>
            <a:cxnSpLocks noChangeShapeType="1"/>
            <a:stCxn id="14" idx="2"/>
            <a:endCxn id="17" idx="0"/>
          </p:cNvCxnSpPr>
          <p:nvPr/>
        </p:nvCxnSpPr>
        <p:spPr bwMode="auto">
          <a:xfrm flipH="1">
            <a:off x="9108239" y="3246920"/>
            <a:ext cx="3370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17" idx="2"/>
            <a:endCxn id="19" idx="0"/>
          </p:cNvCxnSpPr>
          <p:nvPr/>
        </p:nvCxnSpPr>
        <p:spPr bwMode="auto">
          <a:xfrm flipH="1">
            <a:off x="8743393" y="3856520"/>
            <a:ext cx="36484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/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9108239" y="3856520"/>
            <a:ext cx="508000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4"/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8743393" y="4466120"/>
            <a:ext cx="924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9315086" y="4675610"/>
            <a:ext cx="583814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latin typeface="Times New Roman" charset="0"/>
                <a:ea typeface="新細明體" pitchFamily="18" charset="-120"/>
              </a:rPr>
              <a:t>m:1</a:t>
            </a:r>
          </a:p>
        </p:txBody>
      </p:sp>
      <p:cxnSp>
        <p:nvCxnSpPr>
          <p:cNvPr id="26" name="AutoShape 26"/>
          <p:cNvCxnSpPr>
            <a:cxnSpLocks noChangeShapeType="1"/>
            <a:stCxn id="18" idx="2"/>
            <a:endCxn id="25" idx="0"/>
          </p:cNvCxnSpPr>
          <p:nvPr/>
        </p:nvCxnSpPr>
        <p:spPr bwMode="auto">
          <a:xfrm flipH="1">
            <a:off x="9606993" y="4466120"/>
            <a:ext cx="924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Freeform 28"/>
          <p:cNvSpPr>
            <a:spLocks/>
          </p:cNvSpPr>
          <p:nvPr/>
        </p:nvSpPr>
        <p:spPr bwMode="auto">
          <a:xfrm>
            <a:off x="7920203" y="2454696"/>
            <a:ext cx="1422400" cy="381000"/>
          </a:xfrm>
          <a:custGeom>
            <a:avLst/>
            <a:gdLst>
              <a:gd name="T0" fmla="*/ 0 w 672"/>
              <a:gd name="T1" fmla="*/ 381000 h 240"/>
              <a:gd name="T2" fmla="*/ 457200 w 672"/>
              <a:gd name="T3" fmla="*/ 304800 h 240"/>
              <a:gd name="T4" fmla="*/ 685800 w 672"/>
              <a:gd name="T5" fmla="*/ 76200 h 240"/>
              <a:gd name="T6" fmla="*/ 1066800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Freeform 29"/>
          <p:cNvSpPr>
            <a:spLocks/>
          </p:cNvSpPr>
          <p:nvPr/>
        </p:nvSpPr>
        <p:spPr bwMode="auto">
          <a:xfrm>
            <a:off x="7920203" y="3064296"/>
            <a:ext cx="914400" cy="1588"/>
          </a:xfrm>
          <a:custGeom>
            <a:avLst/>
            <a:gdLst>
              <a:gd name="T0" fmla="*/ 0 w 432"/>
              <a:gd name="T1" fmla="*/ 0 h 1"/>
              <a:gd name="T2" fmla="*/ 685800 w 432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Freeform 30"/>
          <p:cNvSpPr>
            <a:spLocks/>
          </p:cNvSpPr>
          <p:nvPr/>
        </p:nvSpPr>
        <p:spPr bwMode="auto">
          <a:xfrm>
            <a:off x="9444203" y="2454696"/>
            <a:ext cx="1016000" cy="609600"/>
          </a:xfrm>
          <a:custGeom>
            <a:avLst/>
            <a:gdLst>
              <a:gd name="T0" fmla="*/ 0 w 480"/>
              <a:gd name="T1" fmla="*/ 609600 h 384"/>
              <a:gd name="T2" fmla="*/ 76200 w 480"/>
              <a:gd name="T3" fmla="*/ 533400 h 384"/>
              <a:gd name="T4" fmla="*/ 381000 w 480"/>
              <a:gd name="T5" fmla="*/ 152400 h 384"/>
              <a:gd name="T6" fmla="*/ 762000 w 48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Freeform 31"/>
          <p:cNvSpPr>
            <a:spLocks/>
          </p:cNvSpPr>
          <p:nvPr/>
        </p:nvSpPr>
        <p:spPr bwMode="auto">
          <a:xfrm>
            <a:off x="7920203" y="3386559"/>
            <a:ext cx="914400" cy="304800"/>
          </a:xfrm>
          <a:custGeom>
            <a:avLst/>
            <a:gdLst>
              <a:gd name="T0" fmla="*/ 0 w 432"/>
              <a:gd name="T1" fmla="*/ 0 h 192"/>
              <a:gd name="T2" fmla="*/ 228600 w 432"/>
              <a:gd name="T3" fmla="*/ 76200 h 192"/>
              <a:gd name="T4" fmla="*/ 457200 w 432"/>
              <a:gd name="T5" fmla="*/ 228600 h 192"/>
              <a:gd name="T6" fmla="*/ 685800 w 432"/>
              <a:gd name="T7" fmla="*/ 304800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Freeform 32"/>
          <p:cNvSpPr>
            <a:spLocks/>
          </p:cNvSpPr>
          <p:nvPr/>
        </p:nvSpPr>
        <p:spPr bwMode="auto">
          <a:xfrm>
            <a:off x="7939252" y="3615159"/>
            <a:ext cx="1524000" cy="609600"/>
          </a:xfrm>
          <a:custGeom>
            <a:avLst/>
            <a:gdLst>
              <a:gd name="T0" fmla="*/ 0 w 720"/>
              <a:gd name="T1" fmla="*/ 0 h 384"/>
              <a:gd name="T2" fmla="*/ 381000 w 720"/>
              <a:gd name="T3" fmla="*/ 76200 h 384"/>
              <a:gd name="T4" fmla="*/ 838200 w 720"/>
              <a:gd name="T5" fmla="*/ 457200 h 384"/>
              <a:gd name="T6" fmla="*/ 1143000 w 720"/>
              <a:gd name="T7" fmla="*/ 60960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Freeform 33"/>
          <p:cNvSpPr>
            <a:spLocks/>
          </p:cNvSpPr>
          <p:nvPr/>
        </p:nvSpPr>
        <p:spPr bwMode="auto">
          <a:xfrm>
            <a:off x="9971252" y="3234159"/>
            <a:ext cx="118533" cy="1066800"/>
          </a:xfrm>
          <a:custGeom>
            <a:avLst/>
            <a:gdLst>
              <a:gd name="T0" fmla="*/ 0 w 56"/>
              <a:gd name="T1" fmla="*/ 1066800 h 672"/>
              <a:gd name="T2" fmla="*/ 76200 w 56"/>
              <a:gd name="T3" fmla="*/ 685800 h 672"/>
              <a:gd name="T4" fmla="*/ 76200 w 56"/>
              <a:gd name="T5" fmla="*/ 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10257003" y="3064296"/>
            <a:ext cx="203200" cy="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Freeform 35"/>
          <p:cNvSpPr>
            <a:spLocks/>
          </p:cNvSpPr>
          <p:nvPr/>
        </p:nvSpPr>
        <p:spPr bwMode="auto">
          <a:xfrm>
            <a:off x="7939252" y="3919959"/>
            <a:ext cx="609600" cy="381000"/>
          </a:xfrm>
          <a:custGeom>
            <a:avLst/>
            <a:gdLst>
              <a:gd name="T0" fmla="*/ 0 w 288"/>
              <a:gd name="T1" fmla="*/ 0 h 240"/>
              <a:gd name="T2" fmla="*/ 228600 w 288"/>
              <a:gd name="T3" fmla="*/ 76200 h 240"/>
              <a:gd name="T4" fmla="*/ 304800 w 288"/>
              <a:gd name="T5" fmla="*/ 304800 h 240"/>
              <a:gd name="T6" fmla="*/ 457200 w 288"/>
              <a:gd name="T7" fmla="*/ 3810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Freeform 36"/>
          <p:cNvSpPr>
            <a:spLocks/>
          </p:cNvSpPr>
          <p:nvPr/>
        </p:nvSpPr>
        <p:spPr bwMode="auto">
          <a:xfrm>
            <a:off x="9158452" y="4300959"/>
            <a:ext cx="203200" cy="609600"/>
          </a:xfrm>
          <a:custGeom>
            <a:avLst/>
            <a:gdLst>
              <a:gd name="T0" fmla="*/ 0 w 96"/>
              <a:gd name="T1" fmla="*/ 0 h 384"/>
              <a:gd name="T2" fmla="*/ 76200 w 96"/>
              <a:gd name="T3" fmla="*/ 152400 h 384"/>
              <a:gd name="T4" fmla="*/ 76200 w 96"/>
              <a:gd name="T5" fmla="*/ 457200 h 384"/>
              <a:gd name="T6" fmla="*/ 152400 w 96"/>
              <a:gd name="T7" fmla="*/ 60960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Freeform 37"/>
          <p:cNvSpPr>
            <a:spLocks/>
          </p:cNvSpPr>
          <p:nvPr/>
        </p:nvSpPr>
        <p:spPr bwMode="auto">
          <a:xfrm>
            <a:off x="7939252" y="4224759"/>
            <a:ext cx="609600" cy="685800"/>
          </a:xfrm>
          <a:custGeom>
            <a:avLst/>
            <a:gdLst>
              <a:gd name="T0" fmla="*/ 0 w 288"/>
              <a:gd name="T1" fmla="*/ 0 h 432"/>
              <a:gd name="T2" fmla="*/ 152400 w 288"/>
              <a:gd name="T3" fmla="*/ 228600 h 432"/>
              <a:gd name="T4" fmla="*/ 228600 w 288"/>
              <a:gd name="T5" fmla="*/ 533400 h 432"/>
              <a:gd name="T6" fmla="*/ 457200 w 288"/>
              <a:gd name="T7" fmla="*/ 685800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Freeform 38"/>
          <p:cNvSpPr>
            <a:spLocks/>
          </p:cNvSpPr>
          <p:nvPr/>
        </p:nvSpPr>
        <p:spPr bwMode="auto">
          <a:xfrm>
            <a:off x="9158452" y="3843759"/>
            <a:ext cx="1625600" cy="1066800"/>
          </a:xfrm>
          <a:custGeom>
            <a:avLst/>
            <a:gdLst>
              <a:gd name="T0" fmla="*/ 0 w 768"/>
              <a:gd name="T1" fmla="*/ 1066800 h 672"/>
              <a:gd name="T2" fmla="*/ 152400 w 768"/>
              <a:gd name="T3" fmla="*/ 838200 h 672"/>
              <a:gd name="T4" fmla="*/ 838200 w 768"/>
              <a:gd name="T5" fmla="*/ 609600 h 672"/>
              <a:gd name="T6" fmla="*/ 1219200 w 76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32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3" y="0"/>
            <a:ext cx="10018713" cy="1752599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Conditional Pattern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773717"/>
            <a:ext cx="10018713" cy="4439796"/>
          </a:xfrm>
        </p:spPr>
        <p:txBody>
          <a:bodyPr>
            <a:normAutofit/>
          </a:bodyPr>
          <a:lstStyle/>
          <a:p>
            <a:r>
              <a:rPr lang="en-US" altLang="zh-TW" b="1" i="1" dirty="0" smtClean="0">
                <a:ea typeface="新細明體" pitchFamily="18" charset="-120"/>
              </a:rPr>
              <a:t>FP-tree | </a:t>
            </a:r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l-GR" altLang="zh-TW" b="1" i="1" dirty="0" smtClean="0">
                <a:ea typeface="新細明體" pitchFamily="18" charset="-120"/>
              </a:rPr>
              <a:t>α</a:t>
            </a:r>
            <a:endParaRPr lang="en-US" altLang="zh-TW" b="1" i="1" dirty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 small FP-tree on </a:t>
            </a:r>
            <a:r>
              <a:rPr lang="en-US" altLang="zh-TW" dirty="0" err="1" smtClean="0">
                <a:ea typeface="新細明體" pitchFamily="18" charset="-120"/>
              </a:rPr>
              <a:t>pattern_base</a:t>
            </a:r>
            <a:r>
              <a:rPr lang="en-US" altLang="zh-TW" dirty="0" smtClean="0">
                <a:ea typeface="新細明體" pitchFamily="18" charset="-120"/>
              </a:rPr>
              <a:t> | </a:t>
            </a:r>
            <a:r>
              <a:rPr lang="el-GR" altLang="zh-TW" dirty="0">
                <a:ea typeface="新細明體" pitchFamily="18" charset="-120"/>
              </a:rPr>
              <a:t>α</a:t>
            </a:r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Example: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{m} is a frequent </a:t>
            </a:r>
            <a:r>
              <a:rPr lang="en-US" altLang="zh-TW" dirty="0" err="1" smtClean="0">
                <a:ea typeface="新細明體" pitchFamily="18" charset="-120"/>
              </a:rPr>
              <a:t>itemset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{m}’s conditional pattern base: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&lt;</a:t>
            </a:r>
            <a:r>
              <a:rPr lang="en-US" altLang="zh-TW" dirty="0" err="1">
                <a:ea typeface="新細明體" pitchFamily="18" charset="-120"/>
              </a:rPr>
              <a:t>f,c,a</a:t>
            </a:r>
            <a:r>
              <a:rPr lang="en-US" altLang="zh-TW" dirty="0">
                <a:ea typeface="新細明體" pitchFamily="18" charset="-120"/>
              </a:rPr>
              <a:t>&gt;: support =2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&lt;</a:t>
            </a:r>
            <a:r>
              <a:rPr lang="en-US" altLang="zh-TW" dirty="0" err="1">
                <a:ea typeface="新細明體" pitchFamily="18" charset="-120"/>
              </a:rPr>
              <a:t>f,c,a,b</a:t>
            </a:r>
            <a:r>
              <a:rPr lang="en-US" altLang="zh-TW" dirty="0">
                <a:ea typeface="新細明體" pitchFamily="18" charset="-120"/>
              </a:rPr>
              <a:t>&gt;: support = 1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{m}’s conditional pattern tree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56334" y="2194546"/>
            <a:ext cx="43152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baseline="0">
                <a:latin typeface="Times New Roman" charset="0"/>
                <a:ea typeface="新細明體" pitchFamily="18" charset="-120"/>
              </a:rPr>
              <a:t>{}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846734" y="2880346"/>
            <a:ext cx="46839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 dirty="0" smtClean="0">
                <a:solidFill>
                  <a:srgbClr val="669900"/>
                </a:solidFill>
                <a:latin typeface="Times New Roman" charset="0"/>
                <a:ea typeface="新細明體" pitchFamily="18" charset="-120"/>
              </a:rPr>
              <a:t>f:3</a:t>
            </a:r>
            <a:endParaRPr lang="en-US" altLang="zh-TW" sz="2000" i="1" baseline="0" dirty="0">
              <a:solidFill>
                <a:srgbClr val="669900"/>
              </a:solidFill>
              <a:latin typeface="Times New Roman" charset="0"/>
              <a:ea typeface="新細明體" pitchFamily="18" charset="-120"/>
            </a:endParaRPr>
          </a:p>
        </p:txBody>
      </p:sp>
      <p:cxnSp>
        <p:nvCxnSpPr>
          <p:cNvPr id="6" name="AutoShape 12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0080933" y="2594656"/>
            <a:ext cx="591165" cy="2856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450917" y="3489946"/>
            <a:ext cx="511679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solidFill>
                  <a:srgbClr val="669900"/>
                </a:solidFill>
                <a:latin typeface="Times New Roman" charset="0"/>
                <a:ea typeface="新細明體" pitchFamily="18" charset="-120"/>
              </a:rPr>
              <a:t>c:3</a:t>
            </a:r>
          </a:p>
        </p:txBody>
      </p:sp>
      <p:cxnSp>
        <p:nvCxnSpPr>
          <p:cNvPr id="8" name="AutoShape 15"/>
          <p:cNvCxnSpPr>
            <a:cxnSpLocks noChangeShapeType="1"/>
            <a:stCxn id="5" idx="2"/>
            <a:endCxn id="7" idx="0"/>
          </p:cNvCxnSpPr>
          <p:nvPr/>
        </p:nvCxnSpPr>
        <p:spPr bwMode="auto">
          <a:xfrm flipH="1">
            <a:off x="9706757" y="3280456"/>
            <a:ext cx="37417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9440334" y="4099546"/>
            <a:ext cx="526106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000" i="1" baseline="0">
                <a:solidFill>
                  <a:srgbClr val="669900"/>
                </a:solidFill>
                <a:latin typeface="Times New Roman" charset="0"/>
                <a:ea typeface="新細明體" pitchFamily="18" charset="-120"/>
              </a:rPr>
              <a:t>a:3</a:t>
            </a:r>
          </a:p>
        </p:txBody>
      </p:sp>
      <p:cxnSp>
        <p:nvCxnSpPr>
          <p:cNvPr id="11" name="AutoShape 21"/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9703387" y="3890056"/>
            <a:ext cx="3370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Freeform 27"/>
          <p:cNvSpPr>
            <a:spLocks/>
          </p:cNvSpPr>
          <p:nvPr/>
        </p:nvSpPr>
        <p:spPr bwMode="auto">
          <a:xfrm>
            <a:off x="8515351" y="3097832"/>
            <a:ext cx="1422400" cy="381000"/>
          </a:xfrm>
          <a:custGeom>
            <a:avLst/>
            <a:gdLst>
              <a:gd name="T0" fmla="*/ 0 w 672"/>
              <a:gd name="T1" fmla="*/ 381000 h 240"/>
              <a:gd name="T2" fmla="*/ 457200 w 672"/>
              <a:gd name="T3" fmla="*/ 304800 h 240"/>
              <a:gd name="T4" fmla="*/ 685800 w 672"/>
              <a:gd name="T5" fmla="*/ 76200 h 240"/>
              <a:gd name="T6" fmla="*/ 1066800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Freeform 28"/>
          <p:cNvSpPr>
            <a:spLocks/>
          </p:cNvSpPr>
          <p:nvPr/>
        </p:nvSpPr>
        <p:spPr bwMode="auto">
          <a:xfrm>
            <a:off x="8515351" y="3707432"/>
            <a:ext cx="914400" cy="1588"/>
          </a:xfrm>
          <a:custGeom>
            <a:avLst/>
            <a:gdLst>
              <a:gd name="T0" fmla="*/ 0 w 432"/>
              <a:gd name="T1" fmla="*/ 0 h 1"/>
              <a:gd name="T2" fmla="*/ 685800 w 432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Freeform 30"/>
          <p:cNvSpPr>
            <a:spLocks/>
          </p:cNvSpPr>
          <p:nvPr/>
        </p:nvSpPr>
        <p:spPr bwMode="auto">
          <a:xfrm>
            <a:off x="8515351" y="4029695"/>
            <a:ext cx="914400" cy="304800"/>
          </a:xfrm>
          <a:custGeom>
            <a:avLst/>
            <a:gdLst>
              <a:gd name="T0" fmla="*/ 0 w 432"/>
              <a:gd name="T1" fmla="*/ 0 h 192"/>
              <a:gd name="T2" fmla="*/ 228600 w 432"/>
              <a:gd name="T3" fmla="*/ 76200 h 192"/>
              <a:gd name="T4" fmla="*/ 457200 w 432"/>
              <a:gd name="T5" fmla="*/ 228600 h 192"/>
              <a:gd name="T6" fmla="*/ 685800 w 432"/>
              <a:gd name="T7" fmla="*/ 304800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V="1">
            <a:off x="7010400" y="435739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33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9510" y="109728"/>
            <a:ext cx="8832981" cy="101501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Pattern Growth (1/3)</a:t>
            </a:r>
            <a:endParaRPr lang="ko-KR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0"/>
                <a:r>
                  <a:rPr lang="en-US" altLang="zh-TW" dirty="0">
                    <a:ea typeface="新細明體" pitchFamily="18" charset="-120"/>
                  </a:rPr>
                  <a:t>Corollary </a:t>
                </a:r>
                <a:r>
                  <a:rPr lang="en-US" altLang="zh-TW" dirty="0" smtClean="0">
                    <a:ea typeface="新細明體" pitchFamily="18" charset="-120"/>
                  </a:rPr>
                  <a:t>3.1: let </a:t>
                </a:r>
                <a:r>
                  <a:rPr lang="en-US" altLang="zh-TW" dirty="0">
                    <a:latin typeface="Symbol" pitchFamily="18" charset="2"/>
                    <a:ea typeface="新細明體" pitchFamily="18" charset="-120"/>
                  </a:rPr>
                  <a:t>a</a:t>
                </a:r>
                <a:r>
                  <a:rPr lang="en-US" altLang="zh-TW" dirty="0">
                    <a:ea typeface="新細明體" pitchFamily="18" charset="-120"/>
                  </a:rPr>
                  <a:t> be a frequent </a:t>
                </a:r>
                <a:r>
                  <a:rPr lang="en-US" altLang="zh-TW" dirty="0" err="1" smtClean="0">
                    <a:ea typeface="新細明體" pitchFamily="18" charset="-120"/>
                  </a:rPr>
                  <a:t>itemset</a:t>
                </a:r>
                <a:r>
                  <a:rPr lang="en-US" altLang="zh-TW" dirty="0" smtClean="0">
                    <a:ea typeface="新細明體" pitchFamily="18" charset="-120"/>
                  </a:rPr>
                  <a:t/>
                </a:r>
                <a:r>
                  <a:rPr lang="en-US" altLang="zh-TW" dirty="0">
                    <a:ea typeface="新細明體" pitchFamily="18" charset="-120"/>
                  </a:rPr>
                  <a:t>in </a:t>
                </a:r>
                <a:r>
                  <a:rPr lang="en-US" altLang="zh-TW" i="1" dirty="0">
                    <a:ea typeface="新細明體" pitchFamily="18" charset="-120"/>
                  </a:rPr>
                  <a:t>DB</a:t>
                </a:r>
                <a:r>
                  <a:rPr lang="en-US" altLang="zh-TW" dirty="0">
                    <a:ea typeface="新細明體" pitchFamily="18" charset="-120"/>
                  </a:rPr>
                  <a:t>, </a:t>
                </a:r>
                <a:r>
                  <a:rPr lang="en-US" altLang="zh-TW" i="1" dirty="0">
                    <a:ea typeface="新細明體" pitchFamily="18" charset="-120"/>
                  </a:rPr>
                  <a:t>B</a:t>
                </a:r>
                <a:r>
                  <a:rPr lang="en-US" altLang="zh-TW" dirty="0">
                    <a:ea typeface="新細明體" pitchFamily="18" charset="-120"/>
                  </a:rPr>
                  <a:t> be </a:t>
                </a:r>
                <a:r>
                  <a:rPr lang="en-US" altLang="zh-TW" dirty="0">
                    <a:latin typeface="Symbol" pitchFamily="18" charset="2"/>
                    <a:ea typeface="新細明體" pitchFamily="18" charset="-120"/>
                  </a:rPr>
                  <a:t>a</a:t>
                </a:r>
                <a:r>
                  <a:rPr lang="en-US" altLang="zh-TW" dirty="0">
                    <a:ea typeface="新細明體" pitchFamily="18" charset="-120"/>
                  </a:rPr>
                  <a:t>’s conditional pattern base, and </a:t>
                </a:r>
                <a:r>
                  <a:rPr lang="en-US" altLang="zh-TW" dirty="0">
                    <a:latin typeface="Symbol" pitchFamily="18" charset="2"/>
                    <a:ea typeface="新細明體" pitchFamily="18" charset="-120"/>
                  </a:rPr>
                  <a:t>b</a:t>
                </a:r>
                <a:r>
                  <a:rPr lang="en-US" altLang="zh-TW" dirty="0">
                    <a:ea typeface="新細明體" pitchFamily="18" charset="-120"/>
                  </a:rPr>
                  <a:t> be an </a:t>
                </a:r>
                <a:r>
                  <a:rPr lang="en-US" altLang="zh-TW" dirty="0" err="1">
                    <a:ea typeface="新細明體" pitchFamily="18" charset="-120"/>
                  </a:rPr>
                  <a:t>itemset</a:t>
                </a:r>
                <a:r>
                  <a:rPr lang="en-US" altLang="zh-TW" dirty="0">
                    <a:ea typeface="新細明體" pitchFamily="18" charset="-120"/>
                  </a:rPr>
                  <a:t> in </a:t>
                </a:r>
                <a:r>
                  <a:rPr lang="en-US" altLang="zh-TW" i="1" dirty="0">
                    <a:ea typeface="新細明體" pitchFamily="18" charset="-120"/>
                  </a:rPr>
                  <a:t>B</a:t>
                </a:r>
                <a:r>
                  <a:rPr lang="en-US" altLang="zh-TW" dirty="0">
                    <a:ea typeface="新細明體" pitchFamily="18" charset="-120"/>
                  </a:rPr>
                  <a:t>.  Then </a:t>
                </a:r>
                <a:r>
                  <a:rPr lang="en-US" altLang="zh-TW" dirty="0">
                    <a:latin typeface="Symbol" pitchFamily="18" charset="2"/>
                    <a:ea typeface="新細明體" pitchFamily="18" charset="-120"/>
                  </a:rPr>
                  <a:t>a</a:t>
                </a:r>
                <a:r>
                  <a:rPr lang="en-US" altLang="zh-TW" dirty="0">
                    <a:ea typeface="新細明體" pitchFamily="18" charset="-12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altLang="zh-TW" dirty="0">
                    <a:ea typeface="新細明體" pitchFamily="18" charset="-120"/>
                  </a:rPr>
                  <a:t/>
                </a:r>
                <a:r>
                  <a:rPr lang="en-US" altLang="zh-TW" dirty="0">
                    <a:latin typeface="Symbol" pitchFamily="18" charset="2"/>
                    <a:ea typeface="新細明體" pitchFamily="18" charset="-120"/>
                  </a:rPr>
                  <a:t>b</a:t>
                </a:r>
                <a:r>
                  <a:rPr lang="en-US" altLang="zh-TW" dirty="0">
                    <a:ea typeface="新細明體" pitchFamily="18" charset="-120"/>
                  </a:rPr>
                  <a:t> is frequent in </a:t>
                </a:r>
                <a:r>
                  <a:rPr lang="en-US" altLang="zh-TW" i="1" dirty="0">
                    <a:ea typeface="新細明體" pitchFamily="18" charset="-120"/>
                  </a:rPr>
                  <a:t>DB</a:t>
                </a:r>
                <a:r>
                  <a:rPr lang="en-US" altLang="zh-TW" dirty="0">
                    <a:ea typeface="新細明體" pitchFamily="18" charset="-120"/>
                  </a:rPr>
                  <a:t> if and only if </a:t>
                </a:r>
                <a:r>
                  <a:rPr lang="en-US" altLang="zh-TW" dirty="0">
                    <a:latin typeface="Symbol" pitchFamily="18" charset="2"/>
                    <a:ea typeface="新細明體" pitchFamily="18" charset="-120"/>
                  </a:rPr>
                  <a:t>b</a:t>
                </a:r>
                <a:r>
                  <a:rPr lang="en-US" altLang="zh-TW" dirty="0">
                    <a:ea typeface="新細明體" pitchFamily="18" charset="-120"/>
                  </a:rPr>
                  <a:t> is frequent in </a:t>
                </a:r>
                <a:r>
                  <a:rPr lang="en-US" altLang="zh-TW" i="1" dirty="0" smtClean="0">
                    <a:ea typeface="新細明體" pitchFamily="18" charset="-120"/>
                  </a:rPr>
                  <a:t>B</a:t>
                </a:r>
                <a:endParaRPr lang="en-US" altLang="zh-TW" i="1" dirty="0">
                  <a:ea typeface="新細明體" pitchFamily="18" charset="-120"/>
                </a:endParaRPr>
              </a:p>
              <a:p>
                <a:r>
                  <a:rPr lang="en-US" altLang="zh-TW" dirty="0">
                    <a:ea typeface="新細明體" pitchFamily="18" charset="-120"/>
                  </a:rPr>
                  <a:t>Example:</a:t>
                </a:r>
              </a:p>
              <a:p>
                <a:pPr lvl="1"/>
                <a:r>
                  <a:rPr lang="en-US" altLang="zh-TW" dirty="0">
                    <a:ea typeface="新細明體" pitchFamily="18" charset="-120"/>
                  </a:rPr>
                  <a:t>Starting with </a:t>
                </a:r>
                <a:r>
                  <a:rPr lang="en-US" altLang="zh-TW" dirty="0">
                    <a:latin typeface="Symbol" pitchFamily="18" charset="2"/>
                    <a:ea typeface="新細明體" pitchFamily="18" charset="-120"/>
                  </a:rPr>
                  <a:t>a</a:t>
                </a:r>
                <a:r>
                  <a:rPr lang="en-US" altLang="zh-TW" dirty="0">
                    <a:ea typeface="新細明體" pitchFamily="18" charset="-120"/>
                  </a:rPr>
                  <a:t>={p} </a:t>
                </a:r>
              </a:p>
              <a:p>
                <a:pPr lvl="1"/>
                <a:r>
                  <a:rPr lang="en-US" altLang="zh-TW" dirty="0">
                    <a:ea typeface="新細明體" pitchFamily="18" charset="-120"/>
                  </a:rPr>
                  <a:t>{p}’s conditional pattern base (from the tree) B</a:t>
                </a:r>
                <a:r>
                  <a:rPr lang="en-US" altLang="zh-TW" dirty="0" smtClean="0">
                    <a:ea typeface="新細明體" pitchFamily="18" charset="-120"/>
                  </a:rPr>
                  <a:t>= {(</a:t>
                </a:r>
                <a:r>
                  <a:rPr lang="en-US" altLang="zh-TW" dirty="0" err="1">
                    <a:ea typeface="新細明體" pitchFamily="18" charset="-120"/>
                  </a:rPr>
                  <a:t>f,c,a,m</a:t>
                </a:r>
                <a:r>
                  <a:rPr lang="en-US" altLang="zh-TW" dirty="0">
                    <a:ea typeface="新細明體" pitchFamily="18" charset="-120"/>
                  </a:rPr>
                  <a:t>): </a:t>
                </a:r>
                <a:r>
                  <a:rPr lang="en-US" altLang="zh-TW" dirty="0" smtClean="0">
                    <a:ea typeface="新細明體" pitchFamily="18" charset="-120"/>
                  </a:rPr>
                  <a:t>2, (</a:t>
                </a:r>
                <a:r>
                  <a:rPr lang="en-US" altLang="zh-TW" dirty="0" err="1">
                    <a:ea typeface="新細明體" pitchFamily="18" charset="-120"/>
                  </a:rPr>
                  <a:t>c,b</a:t>
                </a:r>
                <a:r>
                  <a:rPr lang="en-US" altLang="zh-TW" dirty="0">
                    <a:ea typeface="新細明體" pitchFamily="18" charset="-120"/>
                  </a:rPr>
                  <a:t>): </a:t>
                </a:r>
                <a:r>
                  <a:rPr lang="en-US" altLang="zh-TW" dirty="0" smtClean="0">
                    <a:ea typeface="新細明體" pitchFamily="18" charset="-120"/>
                  </a:rPr>
                  <a:t>1}  </a:t>
                </a:r>
              </a:p>
              <a:p>
                <a:pPr lvl="1"/>
                <a:r>
                  <a:rPr lang="en-US" altLang="zh-TW" dirty="0" smtClean="0">
                    <a:ea typeface="新細明體" pitchFamily="18" charset="-120"/>
                  </a:rPr>
                  <a:t>Let </a:t>
                </a:r>
                <a:r>
                  <a:rPr lang="en-US" altLang="zh-TW" dirty="0">
                    <a:latin typeface="Symbol" pitchFamily="18" charset="2"/>
                    <a:ea typeface="新細明體" pitchFamily="18" charset="-120"/>
                  </a:rPr>
                  <a:t>b</a:t>
                </a:r>
                <a:r>
                  <a:rPr lang="en-US" altLang="zh-TW" dirty="0">
                    <a:ea typeface="新細明體" pitchFamily="18" charset="-120"/>
                  </a:rPr>
                  <a:t> be {c</a:t>
                </a:r>
                <a:r>
                  <a:rPr lang="en-US" altLang="zh-TW" dirty="0" smtClean="0">
                    <a:ea typeface="新細明體" pitchFamily="18" charset="-120"/>
                  </a:rPr>
                  <a:t>}.  Then </a:t>
                </a:r>
                <a:r>
                  <a:rPr lang="en-US" altLang="zh-TW" dirty="0" err="1">
                    <a:latin typeface="Symbol" pitchFamily="18" charset="2"/>
                    <a:ea typeface="新細明體" pitchFamily="18" charset="-120"/>
                  </a:rPr>
                  <a:t>a+b</a:t>
                </a:r>
                <a:r>
                  <a:rPr lang="en-US" altLang="zh-TW" dirty="0">
                    <a:ea typeface="新細明體" pitchFamily="18" charset="-120"/>
                  </a:rPr>
                  <a:t>={p</a:t>
                </a:r>
                <a:r>
                  <a:rPr lang="en-US" altLang="zh-TW" dirty="0" smtClean="0">
                    <a:ea typeface="新細明體" pitchFamily="18" charset="-120"/>
                  </a:rPr>
                  <a:t>, c</a:t>
                </a:r>
                <a:r>
                  <a:rPr lang="en-US" altLang="zh-TW" dirty="0">
                    <a:ea typeface="新細明體" pitchFamily="18" charset="-120"/>
                  </a:rPr>
                  <a:t>}, with support = 3.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506" r="-1926"/>
                </a:stretch>
              </a:blipFill>
            </p:spPr>
            <p:txBody>
              <a:bodyPr/>
              <a:lstStyle/>
              <a:p>
                <a:r>
                  <a:rPr lang="ko-KR" alt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8390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3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Pattern Growth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762699"/>
            <a:ext cx="10018713" cy="3734718"/>
          </a:xfrm>
        </p:spPr>
        <p:txBody>
          <a:bodyPr/>
          <a:lstStyle/>
          <a:p>
            <a:r>
              <a:rPr lang="en-US" altLang="ko-KR" dirty="0" smtClean="0"/>
              <a:t>Implication in Corollary 3.1</a:t>
            </a:r>
          </a:p>
          <a:p>
            <a:pPr lvl="1"/>
            <a:r>
              <a:rPr lang="en-US" altLang="ko-KR" dirty="0" smtClean="0"/>
              <a:t>Process </a:t>
            </a:r>
            <a:r>
              <a:rPr lang="en-US" altLang="ko-KR" dirty="0"/>
              <a:t>of mining frequent patterns can be viewed </a:t>
            </a:r>
            <a:r>
              <a:rPr lang="en-US" altLang="ko-KR" dirty="0" smtClean="0"/>
              <a:t>as first </a:t>
            </a:r>
            <a:r>
              <a:rPr lang="en-US" altLang="ko-KR" dirty="0"/>
              <a:t>mining frequent </a:t>
            </a:r>
            <a:r>
              <a:rPr lang="en-US" altLang="ko-KR" dirty="0" smtClean="0"/>
              <a:t>1-itemsets </a:t>
            </a:r>
            <a:r>
              <a:rPr lang="en-US" altLang="ko-KR" dirty="0"/>
              <a:t>and </a:t>
            </a:r>
            <a:r>
              <a:rPr lang="en-US" altLang="ko-KR" dirty="0" smtClean="0"/>
              <a:t>then progressively growing </a:t>
            </a:r>
            <a:r>
              <a:rPr lang="en-US" altLang="ko-KR" dirty="0"/>
              <a:t>each such </a:t>
            </a:r>
            <a:r>
              <a:rPr lang="en-US" altLang="ko-KR" dirty="0" err="1"/>
              <a:t>itemset</a:t>
            </a:r>
            <a:r>
              <a:rPr lang="en-US" altLang="ko-KR" dirty="0"/>
              <a:t> by mining its </a:t>
            </a:r>
            <a:r>
              <a:rPr lang="en-US" altLang="ko-KR" dirty="0" smtClean="0"/>
              <a:t>conditional pattern </a:t>
            </a:r>
            <a:r>
              <a:rPr lang="en-US" altLang="ko-KR" dirty="0"/>
              <a:t>base, which can in turn be done </a:t>
            </a:r>
            <a:r>
              <a:rPr lang="en-US" altLang="ko-KR" dirty="0" smtClean="0"/>
              <a:t>similarly</a:t>
            </a:r>
          </a:p>
          <a:p>
            <a:pPr lvl="1"/>
            <a:r>
              <a:rPr lang="en-US" altLang="ko-KR" dirty="0" smtClean="0"/>
              <a:t>We </a:t>
            </a:r>
            <a:r>
              <a:rPr lang="en-US" altLang="ko-KR" dirty="0"/>
              <a:t>successfully transform a frequent </a:t>
            </a:r>
            <a:r>
              <a:rPr lang="en-US" altLang="ko-KR" dirty="0" smtClean="0"/>
              <a:t>k-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 mining </a:t>
            </a:r>
            <a:r>
              <a:rPr lang="en-US" altLang="ko-KR" dirty="0"/>
              <a:t>problem into a sequence of k frequent </a:t>
            </a:r>
            <a:r>
              <a:rPr lang="en-US" altLang="ko-KR" dirty="0" smtClean="0"/>
              <a:t>1-itemset </a:t>
            </a:r>
            <a:r>
              <a:rPr lang="en-US" altLang="ko-KR" dirty="0"/>
              <a:t>mining problems via a set of </a:t>
            </a:r>
            <a:r>
              <a:rPr lang="en-US" altLang="ko-KR" dirty="0" smtClean="0"/>
              <a:t>conditional pattern </a:t>
            </a:r>
            <a:r>
              <a:rPr lang="en-US" altLang="ko-KR" dirty="0"/>
              <a:t>bases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177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Pattern Growth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Example: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70" y="1844824"/>
            <a:ext cx="10740678" cy="349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1584" y="53427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(m:3)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19936" y="34091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(am:3)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9936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(cm:3)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19936" y="569755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(fm:3)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68341" y="30397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(cam:3)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75864" y="35615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(fam:3)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6" idx="1"/>
          </p:cNvCxnSpPr>
          <p:nvPr/>
        </p:nvCxnSpPr>
        <p:spPr>
          <a:xfrm flipV="1">
            <a:off x="3983765" y="3593790"/>
            <a:ext cx="1536171" cy="627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83765" y="4221088"/>
            <a:ext cx="1536171" cy="1048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8" idx="1"/>
          </p:cNvCxnSpPr>
          <p:nvPr/>
        </p:nvCxnSpPr>
        <p:spPr>
          <a:xfrm>
            <a:off x="3983765" y="4221089"/>
            <a:ext cx="1536171" cy="1661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016213" y="3172326"/>
            <a:ext cx="1152128" cy="5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0" idx="1"/>
          </p:cNvCxnSpPr>
          <p:nvPr/>
        </p:nvCxnSpPr>
        <p:spPr>
          <a:xfrm>
            <a:off x="8016213" y="3172326"/>
            <a:ext cx="1159651" cy="573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75864" y="49005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(fcm:3)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endCxn id="24" idx="1"/>
          </p:cNvCxnSpPr>
          <p:nvPr/>
        </p:nvCxnSpPr>
        <p:spPr>
          <a:xfrm>
            <a:off x="8016213" y="4798252"/>
            <a:ext cx="1159651" cy="286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63196" y="151040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(fcam:3)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27" idx="2"/>
          </p:cNvCxnSpPr>
          <p:nvPr/>
        </p:nvCxnSpPr>
        <p:spPr>
          <a:xfrm flipH="1" flipV="1">
            <a:off x="11183276" y="1879737"/>
            <a:ext cx="144016" cy="297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664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Single Path Tree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685581"/>
            <a:ext cx="10018713" cy="4105619"/>
          </a:xfrm>
        </p:spPr>
        <p:txBody>
          <a:bodyPr/>
          <a:lstStyle/>
          <a:p>
            <a:r>
              <a:rPr lang="en-US" altLang="ko-KR" dirty="0"/>
              <a:t>Suppose an FP-tree </a:t>
            </a:r>
            <a:r>
              <a:rPr lang="en-US" altLang="ko-KR" i="1" dirty="0"/>
              <a:t>T</a:t>
            </a:r>
            <a:r>
              <a:rPr lang="en-US" altLang="ko-KR" dirty="0"/>
              <a:t> has a single path </a:t>
            </a:r>
            <a:r>
              <a:rPr lang="en-US" altLang="ko-KR" i="1" dirty="0" smtClean="0"/>
              <a:t>P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The complete </a:t>
            </a:r>
            <a:r>
              <a:rPr lang="en-US" altLang="ko-KR" dirty="0"/>
              <a:t>set of the frequent patterns of </a:t>
            </a:r>
            <a:r>
              <a:rPr lang="en-US" altLang="ko-KR" i="1" dirty="0"/>
              <a:t>T</a:t>
            </a:r>
            <a:r>
              <a:rPr lang="en-US" altLang="ko-KR" dirty="0"/>
              <a:t> can be generated by </a:t>
            </a:r>
            <a:r>
              <a:rPr lang="en-US" altLang="ko-KR" b="1" dirty="0">
                <a:solidFill>
                  <a:schemeClr val="accent1"/>
                </a:solidFill>
              </a:rPr>
              <a:t>the enumeration of </a:t>
            </a:r>
            <a:r>
              <a:rPr lang="en-US" altLang="ko-KR" b="1" dirty="0" smtClean="0">
                <a:solidFill>
                  <a:schemeClr val="accent1"/>
                </a:solidFill>
              </a:rPr>
              <a:t>all the </a:t>
            </a:r>
            <a:r>
              <a:rPr lang="en-US" altLang="ko-KR" b="1" dirty="0">
                <a:solidFill>
                  <a:schemeClr val="accent1"/>
                </a:solidFill>
              </a:rPr>
              <a:t>combinations </a:t>
            </a:r>
            <a:r>
              <a:rPr lang="en-US" altLang="ko-KR" b="1" dirty="0" smtClean="0">
                <a:solidFill>
                  <a:schemeClr val="accent1"/>
                </a:solidFill>
              </a:rPr>
              <a:t>of the </a:t>
            </a:r>
            <a:r>
              <a:rPr lang="en-US" altLang="ko-KR" b="1" dirty="0" err="1">
                <a:solidFill>
                  <a:schemeClr val="accent1"/>
                </a:solidFill>
              </a:rPr>
              <a:t>subpaths</a:t>
            </a:r>
            <a:r>
              <a:rPr lang="en-US" altLang="ko-KR" dirty="0"/>
              <a:t> of </a:t>
            </a:r>
            <a:r>
              <a:rPr lang="en-US" altLang="ko-KR" i="1" dirty="0" smtClean="0"/>
              <a:t>P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support </a:t>
            </a:r>
            <a:r>
              <a:rPr lang="en-US" altLang="ko-KR" dirty="0" smtClean="0"/>
              <a:t>is </a:t>
            </a:r>
            <a:r>
              <a:rPr lang="en-US" altLang="ko-KR" dirty="0"/>
              <a:t>the </a:t>
            </a:r>
            <a:r>
              <a:rPr lang="en-US" altLang="ko-KR" dirty="0" smtClean="0"/>
              <a:t>minimum support </a:t>
            </a:r>
            <a:r>
              <a:rPr lang="en-US" altLang="ko-KR" dirty="0"/>
              <a:t>of the items contained in the </a:t>
            </a:r>
            <a:r>
              <a:rPr lang="en-US" altLang="ko-KR" dirty="0" err="1" smtClean="0"/>
              <a:t>subpath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94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3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016087"/>
            <a:ext cx="10018713" cy="377511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First </a:t>
            </a:r>
            <a:r>
              <a:rPr lang="en-US" altLang="ko-KR" dirty="0"/>
              <a:t>proposed by </a:t>
            </a:r>
            <a:r>
              <a:rPr lang="en-US" altLang="ko-KR" dirty="0" err="1"/>
              <a:t>Agrawal</a:t>
            </a:r>
            <a:r>
              <a:rPr lang="en-US" altLang="ko-KR" dirty="0"/>
              <a:t>, </a:t>
            </a:r>
            <a:r>
              <a:rPr lang="en-US" altLang="ko-KR" dirty="0" err="1"/>
              <a:t>Imielinski</a:t>
            </a:r>
            <a:r>
              <a:rPr lang="en-US" altLang="ko-KR" dirty="0"/>
              <a:t>, and Swami </a:t>
            </a:r>
            <a:r>
              <a:rPr lang="en-US" altLang="ko-KR" dirty="0" smtClean="0"/>
              <a:t>in 1993</a:t>
            </a:r>
            <a:endParaRPr lang="en-US" altLang="ko-KR" dirty="0"/>
          </a:p>
          <a:p>
            <a:r>
              <a:rPr lang="en-US" altLang="ko-KR" dirty="0"/>
              <a:t>Motivation: </a:t>
            </a:r>
            <a:r>
              <a:rPr lang="en-US" altLang="ko-KR" dirty="0" smtClean="0"/>
              <a:t>finding </a:t>
            </a:r>
            <a:r>
              <a:rPr lang="en-US" altLang="ko-KR" dirty="0"/>
              <a:t>inherent regularities in data</a:t>
            </a:r>
          </a:p>
          <a:p>
            <a:pPr lvl="1"/>
            <a:r>
              <a:rPr lang="en-US" altLang="ko-KR" dirty="0"/>
              <a:t>What products were often purchased together?— Beer and diapers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en-US" altLang="ko-KR" dirty="0"/>
              <a:t>What are the subsequent purchases after buying a PC?</a:t>
            </a:r>
          </a:p>
          <a:p>
            <a:pPr lvl="1"/>
            <a:r>
              <a:rPr lang="en-US" altLang="ko-KR" dirty="0"/>
              <a:t>What kinds of DNA are sensitive to this new drug?</a:t>
            </a:r>
          </a:p>
          <a:p>
            <a:pPr lvl="1"/>
            <a:r>
              <a:rPr lang="en-US" altLang="ko-KR" dirty="0"/>
              <a:t>Can we automatically classify </a:t>
            </a:r>
            <a:r>
              <a:rPr lang="en-US" altLang="ko-KR" dirty="0" smtClean="0"/>
              <a:t>Web </a:t>
            </a:r>
            <a:r>
              <a:rPr lang="en-US" altLang="ko-KR" dirty="0"/>
              <a:t>documents?</a:t>
            </a:r>
          </a:p>
          <a:p>
            <a:r>
              <a:rPr lang="en-US" altLang="ko-KR" dirty="0"/>
              <a:t>Applications</a:t>
            </a:r>
          </a:p>
          <a:p>
            <a:pPr lvl="1"/>
            <a:r>
              <a:rPr lang="en-US" altLang="ko-KR" dirty="0"/>
              <a:t>Basket data analysis, cross-marketing, catalog design, sale campaign analysis, Web log (click stream) analysis, and DNA sequence analysis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76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/>
          <a:lstStyle/>
          <a:p>
            <a:r>
              <a:rPr lang="en-US" altLang="zh-TW" dirty="0" err="1" smtClean="0">
                <a:ea typeface="新細明體" pitchFamily="18" charset="-120"/>
              </a:rPr>
              <a:t>FP_Growth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949987"/>
            <a:ext cx="10018713" cy="3841214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Recursive </a:t>
            </a:r>
            <a:r>
              <a:rPr lang="en-US" altLang="zh-TW" dirty="0">
                <a:ea typeface="新細明體" pitchFamily="18" charset="-120"/>
              </a:rPr>
              <a:t>Algorithm</a:t>
            </a:r>
          </a:p>
          <a:p>
            <a:r>
              <a:rPr lang="en-US" altLang="zh-TW" dirty="0">
                <a:ea typeface="新細明體" pitchFamily="18" charset="-120"/>
              </a:rPr>
              <a:t>Input: </a:t>
            </a:r>
            <a:r>
              <a:rPr lang="en-US" altLang="zh-TW" dirty="0" smtClean="0">
                <a:ea typeface="新細明體" pitchFamily="18" charset="-120"/>
              </a:rPr>
              <a:t>a </a:t>
            </a:r>
            <a:r>
              <a:rPr lang="en-US" altLang="zh-TW" dirty="0">
                <a:ea typeface="新細明體" pitchFamily="18" charset="-120"/>
              </a:rPr>
              <a:t>transaction database, </a:t>
            </a:r>
            <a:r>
              <a:rPr lang="en-US" altLang="zh-TW" dirty="0" err="1" smtClean="0">
                <a:ea typeface="新細明體" pitchFamily="18" charset="-120"/>
              </a:rPr>
              <a:t>min_sup</a:t>
            </a:r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Output: </a:t>
            </a:r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dirty="0">
                <a:ea typeface="新細明體" pitchFamily="18" charset="-120"/>
              </a:rPr>
              <a:t>complete set of frequent patterns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ea typeface="新細明體" pitchFamily="18" charset="-120"/>
              </a:rPr>
              <a:t>FP-Tree </a:t>
            </a:r>
            <a:r>
              <a:rPr lang="en-US" altLang="zh-TW" dirty="0">
                <a:ea typeface="新細明體" pitchFamily="18" charset="-120"/>
              </a:rPr>
              <a:t>construction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ea typeface="新細明體" pitchFamily="18" charset="-120"/>
              </a:rPr>
              <a:t>Mining the FP-Tree </a:t>
            </a:r>
            <a:r>
              <a:rPr lang="en-US" altLang="zh-TW" dirty="0">
                <a:ea typeface="新細明體" pitchFamily="18" charset="-120"/>
              </a:rPr>
              <a:t>by calling </a:t>
            </a:r>
            <a:r>
              <a:rPr lang="en-US" altLang="zh-TW" dirty="0" err="1" smtClean="0">
                <a:ea typeface="新細明體" pitchFamily="18" charset="-120"/>
              </a:rPr>
              <a:t>FP_growth</a:t>
            </a:r>
            <a:r>
              <a:rPr lang="en-US" altLang="zh-TW" dirty="0" smtClean="0">
                <a:ea typeface="新細明體" pitchFamily="18" charset="-120"/>
              </a:rPr>
              <a:t>(FP-tree</a:t>
            </a:r>
            <a:r>
              <a:rPr lang="en-US" altLang="zh-TW" dirty="0">
                <a:ea typeface="新細明體" pitchFamily="18" charset="-120"/>
              </a:rPr>
              <a:t>, null)</a:t>
            </a:r>
          </a:p>
          <a:p>
            <a:r>
              <a:rPr lang="en-US" altLang="zh-TW" dirty="0">
                <a:ea typeface="新細明體" pitchFamily="18" charset="-120"/>
              </a:rPr>
              <a:t>Key Idea: </a:t>
            </a:r>
            <a:r>
              <a:rPr lang="en-US" altLang="zh-TW" dirty="0" smtClean="0">
                <a:ea typeface="新細明體" pitchFamily="18" charset="-120"/>
              </a:rPr>
              <a:t>considering </a:t>
            </a:r>
            <a:r>
              <a:rPr lang="en-US" altLang="zh-TW" i="1" dirty="0">
                <a:ea typeface="新細明體" pitchFamily="18" charset="-120"/>
              </a:rPr>
              <a:t>single path </a:t>
            </a:r>
            <a:r>
              <a:rPr lang="en-US" altLang="zh-TW" i="1" dirty="0" smtClean="0">
                <a:ea typeface="新細明體" pitchFamily="18" charset="-120"/>
              </a:rPr>
              <a:t>FP-trees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and </a:t>
            </a:r>
            <a:r>
              <a:rPr lang="en-US" altLang="zh-TW" i="1" dirty="0">
                <a:ea typeface="新細明體" pitchFamily="18" charset="-120"/>
              </a:rPr>
              <a:t>multi-path </a:t>
            </a:r>
            <a:r>
              <a:rPr lang="en-US" altLang="zh-TW" i="1" dirty="0" smtClean="0">
                <a:ea typeface="新細明體" pitchFamily="18" charset="-120"/>
              </a:rPr>
              <a:t>FP-trees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separately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Continue to split </a:t>
            </a:r>
            <a:r>
              <a:rPr lang="en-US" altLang="zh-TW" dirty="0">
                <a:ea typeface="新細明體" pitchFamily="18" charset="-120"/>
              </a:rPr>
              <a:t>until </a:t>
            </a:r>
            <a:r>
              <a:rPr lang="en-US" altLang="zh-TW" dirty="0" smtClean="0">
                <a:ea typeface="新細明體" pitchFamily="18" charset="-120"/>
              </a:rPr>
              <a:t>we get a single-path </a:t>
            </a:r>
            <a:r>
              <a:rPr lang="en-US" altLang="zh-TW" dirty="0">
                <a:ea typeface="新細明體" pitchFamily="18" charset="-120"/>
              </a:rPr>
              <a:t>FP-tree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704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3" y="0"/>
            <a:ext cx="10018713" cy="1752599"/>
          </a:xfrm>
        </p:spPr>
        <p:txBody>
          <a:bodyPr/>
          <a:lstStyle/>
          <a:p>
            <a:r>
              <a:rPr lang="en-US" altLang="zh-TW" dirty="0" err="1">
                <a:ea typeface="新細明體" pitchFamily="18" charset="-120"/>
              </a:rPr>
              <a:t>FP_Growth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(Tree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>
                <a:latin typeface="Symbol" pitchFamily="18" charset="2"/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)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01" y="1659462"/>
            <a:ext cx="7200800" cy="445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601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/>
          <a:lstStyle/>
          <a:p>
            <a:r>
              <a:rPr lang="en-US" dirty="0" smtClean="0"/>
              <a:t>Step 1: FP-Tree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529" y="1905919"/>
            <a:ext cx="10018713" cy="3609860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 smtClean="0"/>
              <a:t>FP-Tree is constructed using 2 passes over the data-set: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Pass 1: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 smtClean="0"/>
              <a:t>Scan data and find support for each item.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 smtClean="0"/>
              <a:t>Discard infrequent items.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 smtClean="0"/>
              <a:t>Sort frequent items in decreasing order based on their support.</a:t>
            </a:r>
          </a:p>
          <a:p>
            <a:pPr>
              <a:spcAft>
                <a:spcPts val="0"/>
              </a:spcAft>
              <a:defRPr/>
            </a:pPr>
            <a:r>
              <a:rPr lang="en-US" dirty="0" smtClean="0"/>
              <a:t>Use </a:t>
            </a:r>
            <a:r>
              <a:rPr lang="en-US" dirty="0" smtClean="0"/>
              <a:t>this order when building the FP-Tree, so common prefixes can be shared.</a:t>
            </a:r>
            <a:endParaRPr lang="en-US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dirty="0" smtClean="0"/>
              <a:t>Step 1: FP-Tree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3962401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/>
              <a:t>Pass 2: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Nodes correspond to items and have a counter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FP-Growth reads 1 transaction at a time and maps it to a path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Fixed order is used, so paths can overlap when transactions share items (when they have the same </a:t>
            </a:r>
            <a:r>
              <a:rPr lang="en-US" dirty="0" err="1" smtClean="0"/>
              <a:t>prfix</a:t>
            </a:r>
            <a:r>
              <a:rPr lang="en-US" dirty="0" smtClean="0"/>
              <a:t> ).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 In this case, counters are incremented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 Pointers are maintained between nodes containing the same item, creating singly linked lists (dotted lines)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The more paths that overlap, the higher the compression. FP-tree may fit in memory.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Frequent </a:t>
            </a:r>
            <a:r>
              <a:rPr lang="en-US" dirty="0" err="1" smtClean="0"/>
              <a:t>itemsets</a:t>
            </a:r>
            <a:r>
              <a:rPr lang="en-US" dirty="0" smtClean="0"/>
              <a:t> extracted from the FP-Tree.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63" y="1"/>
            <a:ext cx="10018713" cy="155337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 1: FP-Tree Construction (Example)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6340" y="1236638"/>
            <a:ext cx="11405660" cy="5621361"/>
          </a:xfr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28379" y="0"/>
            <a:ext cx="10018713" cy="1752599"/>
          </a:xfrm>
        </p:spPr>
        <p:txBody>
          <a:bodyPr/>
          <a:lstStyle/>
          <a:p>
            <a:r>
              <a:rPr lang="en-US" dirty="0" smtClean="0"/>
              <a:t>FP-Tree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43211"/>
            <a:ext cx="10018713" cy="434799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The FP-Tree usually has a smaller size than the uncompressed data - typically many transactions share items (and hence prefixes).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Best case scenario: all transactions contain the same set of items.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 1 path in the FP-tree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Worst case scenario: every transaction has a unique set of items (no items in common)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Size of the FP-tree is at least as large as the original data.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Storage requirements for the FP-tree are higher - need to store the pointers between the nodes and the counters.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The size of the FP-tree depends on how the items are ordered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Ordering by decreasing support is typically used but it does not always lead to the smallest tree (it's a heuristic).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 2: Frequent </a:t>
            </a:r>
            <a:r>
              <a:rPr lang="en-US" dirty="0" err="1" smtClean="0"/>
              <a:t>Itemset</a:t>
            </a:r>
            <a:r>
              <a:rPr lang="en-US" dirty="0" smtClean="0"/>
              <a:t>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64395"/>
            <a:ext cx="10018713" cy="42268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FP-Growth extracts frequent </a:t>
            </a:r>
            <a:r>
              <a:rPr lang="en-US" dirty="0" err="1" smtClean="0"/>
              <a:t>itemsets</a:t>
            </a:r>
            <a:r>
              <a:rPr lang="en-US" dirty="0" smtClean="0"/>
              <a:t> from the FP-tree.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Bottom-up algorithm - from the leaves towards the root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Divide and conquer: first look for frequent </a:t>
            </a:r>
            <a:r>
              <a:rPr lang="en-US" dirty="0" err="1" smtClean="0"/>
              <a:t>itemsets</a:t>
            </a:r>
            <a:r>
              <a:rPr lang="en-US" dirty="0" smtClean="0"/>
              <a:t> ending in e, then de, etc. . . then d, then </a:t>
            </a:r>
            <a:r>
              <a:rPr lang="en-US" dirty="0" err="1" smtClean="0"/>
              <a:t>cd</a:t>
            </a:r>
            <a:r>
              <a:rPr lang="en-US" dirty="0" smtClean="0"/>
              <a:t>, etc. . 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First, extract prefix path sub-trees ending in an item(set). (hint: use the linked lists)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550413" y="0"/>
            <a:ext cx="10018713" cy="1752599"/>
          </a:xfrm>
        </p:spPr>
        <p:txBody>
          <a:bodyPr/>
          <a:lstStyle/>
          <a:p>
            <a:r>
              <a:rPr lang="en-US" dirty="0" smtClean="0"/>
              <a:t>Prefix path sub-trees (Example)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39958" y="1344058"/>
            <a:ext cx="11752042" cy="5155893"/>
          </a:xfr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395" y="0"/>
            <a:ext cx="10018713" cy="1752599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 2: Frequent </a:t>
            </a:r>
            <a:r>
              <a:rPr lang="en-US" dirty="0" err="1" smtClean="0"/>
              <a:t>Itemset</a:t>
            </a:r>
            <a:r>
              <a:rPr lang="en-US" dirty="0" smtClean="0"/>
              <a:t> Generation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333040" y="1600200"/>
            <a:ext cx="7912559" cy="419467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Each prefix path sub-tree is processed recursively to extract the frequent </a:t>
            </a:r>
            <a:r>
              <a:rPr lang="en-US" dirty="0" err="1" smtClean="0"/>
              <a:t>itemsets</a:t>
            </a:r>
            <a:r>
              <a:rPr lang="en-US" dirty="0" smtClean="0"/>
              <a:t>. Solutions are then merged.</a:t>
            </a:r>
          </a:p>
          <a:p>
            <a:pPr lvl="1"/>
            <a:r>
              <a:rPr lang="en-US" dirty="0" smtClean="0"/>
              <a:t>E.g. the prefix path sub-tree for </a:t>
            </a:r>
            <a:r>
              <a:rPr lang="en-US" i="1" dirty="0" smtClean="0"/>
              <a:t>e</a:t>
            </a:r>
            <a:r>
              <a:rPr lang="en-US" dirty="0" smtClean="0"/>
              <a:t> will be used to extract frequent </a:t>
            </a:r>
            <a:r>
              <a:rPr lang="en-US" dirty="0" err="1" smtClean="0"/>
              <a:t>itemsets</a:t>
            </a:r>
            <a:r>
              <a:rPr lang="en-US" dirty="0" smtClean="0"/>
              <a:t> ending in e, then in de, </a:t>
            </a:r>
            <a:r>
              <a:rPr lang="en-US" dirty="0" err="1" smtClean="0"/>
              <a:t>ce</a:t>
            </a:r>
            <a:r>
              <a:rPr lang="en-US" dirty="0" smtClean="0"/>
              <a:t>, be and </a:t>
            </a:r>
            <a:r>
              <a:rPr lang="en-US" dirty="0" err="1" smtClean="0"/>
              <a:t>ae</a:t>
            </a:r>
            <a:r>
              <a:rPr lang="en-US" dirty="0" smtClean="0"/>
              <a:t>, then in </a:t>
            </a:r>
            <a:r>
              <a:rPr lang="en-US" dirty="0" err="1" smtClean="0"/>
              <a:t>cde</a:t>
            </a:r>
            <a:r>
              <a:rPr lang="en-US" dirty="0" smtClean="0"/>
              <a:t>, </a:t>
            </a:r>
            <a:r>
              <a:rPr lang="en-US" dirty="0" err="1" smtClean="0"/>
              <a:t>bde</a:t>
            </a:r>
            <a:r>
              <a:rPr lang="en-US" dirty="0" smtClean="0"/>
              <a:t>, </a:t>
            </a:r>
            <a:r>
              <a:rPr lang="en-US" dirty="0" err="1" smtClean="0"/>
              <a:t>cde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Divide and conquer approach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5600" y="1600200"/>
            <a:ext cx="2743200" cy="419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dirty="0" smtClean="0"/>
              <a:t>Conditional FP-Tree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299990" y="1410159"/>
            <a:ext cx="10282410" cy="285704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FP-Tree that would be built if we only consider transactions containing a particular </a:t>
            </a:r>
            <a:r>
              <a:rPr lang="en-US" dirty="0" err="1" smtClean="0"/>
              <a:t>itemset</a:t>
            </a:r>
            <a:r>
              <a:rPr lang="en-US" dirty="0" smtClean="0"/>
              <a:t> (and then removing that </a:t>
            </a:r>
            <a:r>
              <a:rPr lang="en-US" dirty="0" err="1" smtClean="0"/>
              <a:t>itemset</a:t>
            </a:r>
            <a:r>
              <a:rPr lang="en-US" dirty="0" smtClean="0"/>
              <a:t> from all transactions).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 Example: FP-Tree conditional on e.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8082" y="3731275"/>
            <a:ext cx="94488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9395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Association Rule Mining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9822" y="3227941"/>
            <a:ext cx="10313201" cy="1839817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Given </a:t>
            </a:r>
            <a:r>
              <a:rPr lang="en-US" altLang="ko-KR" dirty="0"/>
              <a:t>a set of transactions, </a:t>
            </a:r>
            <a:r>
              <a:rPr lang="en-US" altLang="ko-KR" dirty="0" smtClean="0"/>
              <a:t>we find </a:t>
            </a:r>
            <a:r>
              <a:rPr lang="en-US" altLang="ko-KR" dirty="0"/>
              <a:t>rules that will predict the occurrence of an item based on the occurrences of other items in the transaction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35565" y="2530471"/>
            <a:ext cx="3701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dirty="0">
                <a:solidFill>
                  <a:schemeClr val="tx2"/>
                </a:solidFill>
                <a:ea typeface="굴림" charset="-127"/>
              </a:rPr>
              <a:t>Market-Basket transactions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08308945"/>
              </p:ext>
            </p:extLst>
          </p:nvPr>
        </p:nvGraphicFramePr>
        <p:xfrm>
          <a:off x="7262770" y="1765461"/>
          <a:ext cx="4624429" cy="2021920"/>
        </p:xfrm>
        <a:graphic>
          <a:graphicData uri="http://schemas.openxmlformats.org/presentationml/2006/ole">
            <p:oleObj spid="_x0000_s165890" name="Document" r:id="rId3" imgW="3433292" imgH="1998228" progId="">
              <p:embed/>
            </p:oleObj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46583" y="5405333"/>
            <a:ext cx="271504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2400" dirty="0" smtClean="0">
                <a:solidFill>
                  <a:schemeClr val="tx2"/>
                </a:solidFill>
                <a:ea typeface="굴림" charset="-127"/>
              </a:rPr>
              <a:t>Association </a:t>
            </a:r>
            <a:r>
              <a:rPr lang="en-US" altLang="ko-KR" sz="2400" dirty="0">
                <a:solidFill>
                  <a:schemeClr val="tx2"/>
                </a:solidFill>
                <a:ea typeface="굴림" charset="-127"/>
              </a:rPr>
              <a:t>Rules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366732" y="5067760"/>
            <a:ext cx="528058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0" dirty="0">
                <a:ea typeface="굴림" charset="-127"/>
              </a:rPr>
              <a:t>{Diaper} </a:t>
            </a:r>
            <a:r>
              <a:rPr lang="en-US" altLang="ko-KR" sz="2400" b="0" dirty="0">
                <a:ea typeface="굴림" charset="-127"/>
                <a:sym typeface="Symbol" pitchFamily="18" charset="2"/>
              </a:rPr>
              <a:t> {Beer</a:t>
            </a:r>
            <a:r>
              <a:rPr lang="en-US" altLang="ko-KR" sz="2400" b="0" dirty="0" smtClean="0">
                <a:ea typeface="굴림" charset="-127"/>
                <a:sym typeface="Symbol" pitchFamily="18" charset="2"/>
              </a:rPr>
              <a:t>}</a:t>
            </a:r>
            <a:r>
              <a:rPr lang="en-US" altLang="ko-KR" sz="2400" b="0" dirty="0">
                <a:ea typeface="굴림" charset="-127"/>
                <a:sym typeface="Symbol" pitchFamily="18" charset="2"/>
              </a:rPr>
              <a:t/>
            </a:r>
            <a:br>
              <a:rPr lang="en-US" altLang="ko-KR" sz="2400" b="0" dirty="0">
                <a:ea typeface="굴림" charset="-127"/>
                <a:sym typeface="Symbol" pitchFamily="18" charset="2"/>
              </a:rPr>
            </a:br>
            <a:r>
              <a:rPr lang="en-US" altLang="ko-KR" sz="2400" b="0" dirty="0">
                <a:ea typeface="굴림" charset="-127"/>
                <a:sym typeface="Symbol" pitchFamily="18" charset="2"/>
              </a:rPr>
              <a:t>{Milk, Bread}  {Eggs</a:t>
            </a:r>
            <a:r>
              <a:rPr lang="en-US" altLang="ko-KR" sz="2400" b="0" dirty="0" smtClean="0">
                <a:ea typeface="굴림" charset="-127"/>
                <a:sym typeface="Symbol" pitchFamily="18" charset="2"/>
              </a:rPr>
              <a:t>, Coke}</a:t>
            </a:r>
            <a:r>
              <a:rPr lang="en-US" altLang="ko-KR" sz="2400" b="0" dirty="0">
                <a:ea typeface="굴림" charset="-127"/>
                <a:sym typeface="Symbol" pitchFamily="18" charset="2"/>
              </a:rPr>
              <a:t/>
            </a:r>
            <a:br>
              <a:rPr lang="en-US" altLang="ko-KR" sz="2400" b="0" dirty="0">
                <a:ea typeface="굴림" charset="-127"/>
                <a:sym typeface="Symbol" pitchFamily="18" charset="2"/>
              </a:rPr>
            </a:br>
            <a:r>
              <a:rPr lang="en-US" altLang="ko-KR" sz="2400" b="0" dirty="0">
                <a:ea typeface="굴림" charset="-127"/>
                <a:sym typeface="Symbol" pitchFamily="18" charset="2"/>
              </a:rPr>
              <a:t>{Beer, Bread}  {Milk</a:t>
            </a:r>
            <a:r>
              <a:rPr lang="en-US" altLang="ko-KR" sz="2400" b="0" dirty="0" smtClean="0">
                <a:ea typeface="굴림" charset="-127"/>
                <a:sym typeface="Symbol" pitchFamily="18" charset="2"/>
              </a:rPr>
              <a:t>}</a:t>
            </a:r>
            <a:endParaRPr lang="en-US" altLang="ko-KR" sz="2400" b="0" dirty="0">
              <a:ea typeface="굴림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28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83463" y="0"/>
            <a:ext cx="10018713" cy="1752599"/>
          </a:xfrm>
        </p:spPr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377108" y="1600200"/>
            <a:ext cx="10205292" cy="1828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Let </a:t>
            </a:r>
            <a:r>
              <a:rPr lang="en-US" dirty="0" err="1" smtClean="0"/>
              <a:t>minSup</a:t>
            </a:r>
            <a:r>
              <a:rPr lang="en-US" dirty="0" smtClean="0"/>
              <a:t> = 2 and extract all frequent </a:t>
            </a:r>
            <a:r>
              <a:rPr lang="en-US" dirty="0" err="1" smtClean="0"/>
              <a:t>itemsets</a:t>
            </a:r>
            <a:r>
              <a:rPr lang="en-US" dirty="0" smtClean="0"/>
              <a:t> containing 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1. Obtain the prefix path sub-tree for e: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5224" y="3283944"/>
            <a:ext cx="4585159" cy="29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484310" y="1465244"/>
            <a:ext cx="10018713" cy="329404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2. Check if e is a frequent item by adding the counts along the linked list (dotted line). If so, extract it.</a:t>
            </a:r>
          </a:p>
          <a:p>
            <a:pPr lvl="1"/>
            <a:r>
              <a:rPr lang="en-US" dirty="0" smtClean="0"/>
              <a:t>Yes, count =3 so {e} is extracted as a frequent </a:t>
            </a:r>
            <a:r>
              <a:rPr lang="en-US" dirty="0" err="1" smtClean="0"/>
              <a:t>itemset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3. As e is frequent, find frequent </a:t>
            </a:r>
            <a:r>
              <a:rPr lang="en-US" dirty="0" err="1" smtClean="0"/>
              <a:t>itemsets</a:t>
            </a:r>
            <a:r>
              <a:rPr lang="en-US" dirty="0" smtClean="0"/>
              <a:t> ending in e. i.e. de, </a:t>
            </a:r>
            <a:r>
              <a:rPr lang="en-US" dirty="0" err="1" smtClean="0"/>
              <a:t>ce</a:t>
            </a:r>
            <a:r>
              <a:rPr lang="en-US" dirty="0" smtClean="0"/>
              <a:t>, be and </a:t>
            </a:r>
            <a:r>
              <a:rPr lang="en-US" dirty="0" err="1" smtClean="0"/>
              <a:t>ae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550412" y="0"/>
            <a:ext cx="10018713" cy="1752599"/>
          </a:xfrm>
        </p:spPr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484310" y="1509311"/>
            <a:ext cx="10018713" cy="428188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 Use the </a:t>
            </a:r>
            <a:r>
              <a:rPr lang="en-US" dirty="0" err="1" smtClean="0"/>
              <a:t>the</a:t>
            </a:r>
            <a:r>
              <a:rPr lang="en-US" dirty="0" smtClean="0"/>
              <a:t> conditional FP-tree for e to find frequent </a:t>
            </a:r>
            <a:r>
              <a:rPr lang="en-US" dirty="0" err="1" smtClean="0"/>
              <a:t>itemsets</a:t>
            </a:r>
            <a:r>
              <a:rPr lang="en-US" dirty="0" smtClean="0"/>
              <a:t> ending in de, </a:t>
            </a:r>
            <a:r>
              <a:rPr lang="en-US" dirty="0" err="1" smtClean="0"/>
              <a:t>ce</a:t>
            </a:r>
            <a:r>
              <a:rPr lang="en-US" dirty="0" smtClean="0"/>
              <a:t> and </a:t>
            </a:r>
            <a:r>
              <a:rPr lang="en-US" dirty="0" err="1" smtClean="0"/>
              <a:t>ae</a:t>
            </a:r>
            <a:endParaRPr lang="en-US" dirty="0" smtClean="0"/>
          </a:p>
          <a:p>
            <a:pPr lvl="1"/>
            <a:r>
              <a:rPr lang="en-US" dirty="0" smtClean="0"/>
              <a:t>Note that be is not considered as b is not in the conditional FP-tree for e.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smtClean="0"/>
              <a:t>each of them (e.g. de), find the prefix paths from the conditional tree for e, extract frequent </a:t>
            </a:r>
            <a:r>
              <a:rPr lang="en-US" dirty="0" err="1" smtClean="0"/>
              <a:t>itemsets</a:t>
            </a:r>
            <a:r>
              <a:rPr lang="en-US" dirty="0" smtClean="0"/>
              <a:t>, generate conditional FP-tree, etc... (recursive)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068" y="0"/>
            <a:ext cx="10308115" cy="71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619479" y="889612"/>
            <a:ext cx="10205291" cy="1066800"/>
          </a:xfrm>
        </p:spPr>
        <p:txBody>
          <a:bodyPr/>
          <a:lstStyle/>
          <a:p>
            <a:r>
              <a:rPr lang="en-US" dirty="0" smtClean="0"/>
              <a:t>Example: e -&gt; de -&gt; </a:t>
            </a:r>
            <a:r>
              <a:rPr lang="en-US" dirty="0" err="1" smtClean="0"/>
              <a:t>ade</a:t>
            </a:r>
            <a:r>
              <a:rPr lang="en-US" dirty="0" smtClean="0"/>
              <a:t> ({</a:t>
            </a:r>
            <a:r>
              <a:rPr lang="en-US" dirty="0" err="1" smtClean="0"/>
              <a:t>d,e</a:t>
            </a:r>
            <a:r>
              <a:rPr lang="en-US" dirty="0" smtClean="0"/>
              <a:t>}, {</a:t>
            </a:r>
            <a:r>
              <a:rPr lang="en-US" dirty="0" err="1" smtClean="0"/>
              <a:t>a,d,e</a:t>
            </a:r>
            <a:r>
              <a:rPr lang="en-US" dirty="0" smtClean="0"/>
              <a:t>} are found to be frequent)</a:t>
            </a:r>
          </a:p>
          <a:p>
            <a:endParaRPr lang="en-US" dirty="0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5224" y="1355076"/>
            <a:ext cx="10464800" cy="234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421176" y="3886200"/>
            <a:ext cx="10161224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 Example</a:t>
            </a:r>
            <a:r>
              <a:rPr lang="en-US" sz="2400" dirty="0" smtClean="0"/>
              <a:t>: e -&gt; </a:t>
            </a:r>
            <a:r>
              <a:rPr lang="en-US" sz="2400" dirty="0" err="1" smtClean="0"/>
              <a:t>ce</a:t>
            </a:r>
            <a:r>
              <a:rPr lang="en-US" sz="2400" dirty="0" smtClean="0"/>
              <a:t> ({</a:t>
            </a:r>
            <a:r>
              <a:rPr lang="en-US" sz="2400" dirty="0" err="1" smtClean="0"/>
              <a:t>c,e</a:t>
            </a:r>
            <a:r>
              <a:rPr lang="en-US" sz="2400" dirty="0" smtClean="0"/>
              <a:t>} is found to be frequent</a:t>
            </a:r>
            <a:r>
              <a:rPr lang="en-US" sz="3200" dirty="0">
                <a:latin typeface="Calibri" pitchFamily="34" charset="0"/>
              </a:rPr>
              <a:t>)</a:t>
            </a:r>
          </a:p>
        </p:txBody>
      </p:sp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4217" y="4419601"/>
            <a:ext cx="9199084" cy="227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83463" y="0"/>
            <a:ext cx="10018713" cy="1752599"/>
          </a:xfrm>
        </p:spPr>
        <p:txBody>
          <a:bodyPr/>
          <a:lstStyle/>
          <a:p>
            <a:r>
              <a:rPr lang="en-US" dirty="0" smtClean="0"/>
              <a:t>Result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421176" y="1401896"/>
            <a:ext cx="10238342" cy="1066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Frequent </a:t>
            </a:r>
            <a:r>
              <a:rPr lang="en-US" dirty="0" err="1" smtClean="0"/>
              <a:t>itemsets</a:t>
            </a:r>
            <a:r>
              <a:rPr lang="en-US" dirty="0" smtClean="0"/>
              <a:t> found (ordered by </a:t>
            </a:r>
            <a:r>
              <a:rPr lang="en-US" dirty="0" err="1" smtClean="0"/>
              <a:t>sufix</a:t>
            </a:r>
            <a:r>
              <a:rPr lang="en-US" dirty="0" smtClean="0"/>
              <a:t> and order in which they are found):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134300"/>
            <a:ext cx="75438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3264" y="2413614"/>
            <a:ext cx="2683218" cy="389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2" y="0"/>
            <a:ext cx="10018713" cy="1388125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FP-Growth vs. </a:t>
            </a:r>
            <a:r>
              <a:rPr lang="en-US" altLang="zh-TW" dirty="0" err="1" smtClean="0">
                <a:ea typeface="新細明體" pitchFamily="18" charset="-120"/>
              </a:rPr>
              <a:t>Apriori</a:t>
            </a:r>
            <a:endParaRPr lang="ko-KR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67773440"/>
              </p:ext>
            </p:extLst>
          </p:nvPr>
        </p:nvGraphicFramePr>
        <p:xfrm>
          <a:off x="1828800" y="1770427"/>
          <a:ext cx="9908370" cy="4438641"/>
        </p:xfrm>
        <a:graphic>
          <a:graphicData uri="http://schemas.openxmlformats.org/presentationml/2006/ole">
            <p:oleObj spid="_x0000_s178178" name="Chart" r:id="rId3" imgW="5433840" imgH="3881160" progId="Excel.Sheet.8">
              <p:embed/>
            </p:oleObj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74415" y="1230599"/>
            <a:ext cx="29138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TW" sz="2400" baseline="0" dirty="0">
                <a:latin typeface="Times New Roman" charset="0"/>
                <a:ea typeface="新細明體" pitchFamily="18" charset="-120"/>
              </a:rPr>
              <a:t>Data set T25I20D10K</a:t>
            </a:r>
          </a:p>
        </p:txBody>
      </p:sp>
    </p:spTree>
    <p:extLst>
      <p:ext uri="{BB962C8B-B14F-4D97-AF65-F5344CB8AC3E}">
        <p14:creationId xmlns="" xmlns:p14="http://schemas.microsoft.com/office/powerpoint/2010/main" val="1405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Why Is FP-Growth the Winner?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696599"/>
            <a:ext cx="10018713" cy="409460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Divide-and-conquer</a:t>
            </a:r>
            <a:endParaRPr lang="en-US" altLang="ko-KR" dirty="0"/>
          </a:p>
          <a:p>
            <a:pPr lvl="1"/>
            <a:r>
              <a:rPr lang="en-US" altLang="ko-KR" dirty="0" smtClean="0"/>
              <a:t>Decomposing </a:t>
            </a:r>
            <a:r>
              <a:rPr lang="en-US" altLang="ko-KR" dirty="0"/>
              <a:t>both the mining task and </a:t>
            </a:r>
            <a:r>
              <a:rPr lang="en-US" altLang="ko-KR" dirty="0" smtClean="0"/>
              <a:t>database according </a:t>
            </a:r>
            <a:r>
              <a:rPr lang="en-US" altLang="ko-KR" dirty="0"/>
              <a:t>to the frequent patterns obtained so far</a:t>
            </a:r>
          </a:p>
          <a:p>
            <a:pPr lvl="1"/>
            <a:r>
              <a:rPr lang="en-US" altLang="ko-KR" dirty="0" smtClean="0"/>
              <a:t>Leading </a:t>
            </a:r>
            <a:r>
              <a:rPr lang="en-US" altLang="ko-KR" dirty="0"/>
              <a:t>to focused search of smaller databases</a:t>
            </a:r>
          </a:p>
          <a:p>
            <a:r>
              <a:rPr lang="en-US" altLang="ko-KR" dirty="0"/>
              <a:t>Other factors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</a:rPr>
              <a:t>No candidate generation, no candidate test</a:t>
            </a:r>
          </a:p>
          <a:p>
            <a:pPr lvl="1"/>
            <a:r>
              <a:rPr lang="en-US" altLang="ko-KR" dirty="0"/>
              <a:t>Compressed database: FP-tree structure</a:t>
            </a:r>
          </a:p>
          <a:p>
            <a:pPr lvl="1"/>
            <a:r>
              <a:rPr lang="en-US" altLang="ko-KR" dirty="0"/>
              <a:t>No repeated scan of </a:t>
            </a:r>
            <a:r>
              <a:rPr lang="en-US" altLang="ko-KR" dirty="0" smtClean="0"/>
              <a:t>the entire </a:t>
            </a:r>
            <a:r>
              <a:rPr lang="en-US" altLang="ko-KR" dirty="0"/>
              <a:t>database </a:t>
            </a:r>
          </a:p>
          <a:p>
            <a:pPr lvl="1"/>
            <a:r>
              <a:rPr lang="en-US" altLang="ko-KR" dirty="0" smtClean="0"/>
              <a:t>Cheap operations: </a:t>
            </a:r>
            <a:r>
              <a:rPr lang="en-US" altLang="ko-KR" dirty="0"/>
              <a:t>counting local </a:t>
            </a:r>
            <a:r>
              <a:rPr lang="en-US" altLang="ko-KR" dirty="0" smtClean="0"/>
              <a:t>frequent </a:t>
            </a:r>
            <a:r>
              <a:rPr lang="en-US" altLang="ko-KR" dirty="0"/>
              <a:t>items and building sub </a:t>
            </a:r>
            <a:r>
              <a:rPr lang="en-US" altLang="ko-KR" dirty="0" smtClean="0"/>
              <a:t>FP-trees, but no </a:t>
            </a:r>
            <a:r>
              <a:rPr lang="en-US" altLang="ko-KR" dirty="0"/>
              <a:t>pattern search and matching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668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9395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850835"/>
            <a:ext cx="10018713" cy="39403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Basic Concepts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Frequent 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 Mining Methods</a:t>
            </a:r>
          </a:p>
          <a:p>
            <a:pPr lvl="1"/>
            <a:r>
              <a:rPr lang="en-US" altLang="ko-KR" dirty="0" err="1" smtClean="0"/>
              <a:t>Apriori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FP-Growth</a:t>
            </a:r>
          </a:p>
          <a:p>
            <a:pPr lvl="1"/>
            <a:r>
              <a:rPr lang="en-US" altLang="ko-KR" sz="2800" b="1" dirty="0">
                <a:solidFill>
                  <a:schemeClr val="accent1"/>
                </a:solidFill>
              </a:rPr>
              <a:t>Maximal, Closed Frequent </a:t>
            </a:r>
            <a:r>
              <a:rPr lang="en-US" altLang="ko-KR" sz="2800" b="1" dirty="0" err="1" smtClean="0">
                <a:solidFill>
                  <a:schemeClr val="accent1"/>
                </a:solidFill>
              </a:rPr>
              <a:t>Itemsets</a:t>
            </a:r>
            <a:endParaRPr lang="en-US" altLang="ko-KR" sz="2800" b="1" dirty="0" smtClean="0">
              <a:solidFill>
                <a:schemeClr val="accent1"/>
              </a:solidFill>
            </a:endParaRPr>
          </a:p>
          <a:p>
            <a:pPr lvl="2"/>
            <a:endParaRPr lang="en-US" altLang="ko-KR" dirty="0"/>
          </a:p>
          <a:p>
            <a:r>
              <a:rPr lang="en-US" altLang="ko-KR" dirty="0" smtClean="0"/>
              <a:t>Rule Generation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Interestingness Measures</a:t>
            </a:r>
          </a:p>
        </p:txBody>
      </p:sp>
      <p:sp>
        <p:nvSpPr>
          <p:cNvPr id="4" name="왼쪽 화살표 3"/>
          <p:cNvSpPr/>
          <p:nvPr/>
        </p:nvSpPr>
        <p:spPr>
          <a:xfrm>
            <a:off x="7643279" y="3835259"/>
            <a:ext cx="1536171" cy="360040"/>
          </a:xfrm>
          <a:prstGeom prst="leftArrow">
            <a:avLst>
              <a:gd name="adj1" fmla="val 50000"/>
              <a:gd name="adj2" fmla="val 60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18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Definitions</a:t>
            </a:r>
            <a:endParaRPr lang="ko-KR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A long pattern contains a combinatorial number of sub-patterns, e.g., {a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…, a</a:t>
                </a:r>
                <a:r>
                  <a:rPr lang="en-US" altLang="ko-KR" baseline="-25000" dirty="0"/>
                  <a:t>100</a:t>
                </a:r>
                <a:r>
                  <a:rPr lang="en-US" altLang="ko-KR" dirty="0"/>
                  <a:t>} contains </a:t>
                </a:r>
                <a:r>
                  <a:rPr lang="en-US" altLang="ko-KR" dirty="0" smtClean="0"/>
                  <a:t>2</a:t>
                </a:r>
                <a:r>
                  <a:rPr lang="en-US" altLang="ko-KR" baseline="30000" dirty="0" smtClean="0"/>
                  <a:t>100</a:t>
                </a:r>
                <a:r>
                  <a:rPr lang="en-US" altLang="ko-KR" dirty="0" smtClean="0"/>
                  <a:t/>
                </a:r>
                <a:r>
                  <a:rPr lang="en-US" altLang="ko-KR" dirty="0"/>
                  <a:t>– 1 = 1.27*10</a:t>
                </a:r>
                <a:r>
                  <a:rPr lang="en-US" altLang="ko-KR" baseline="30000" dirty="0"/>
                  <a:t>30</a:t>
                </a:r>
                <a:r>
                  <a:rPr lang="en-US" altLang="ko-KR" dirty="0"/>
                  <a:t> sub-patterns</a:t>
                </a:r>
                <a:r>
                  <a:rPr lang="en-US" altLang="ko-KR" dirty="0" smtClean="0"/>
                  <a:t>!</a:t>
                </a:r>
              </a:p>
              <a:p>
                <a:pPr lvl="2"/>
                <a:endParaRPr lang="en-US" altLang="ko-KR" dirty="0"/>
              </a:p>
              <a:p>
                <a:r>
                  <a:rPr lang="en-US" altLang="ko-KR" dirty="0" smtClean="0"/>
                  <a:t>An </a:t>
                </a:r>
                <a:r>
                  <a:rPr lang="en-US" altLang="ko-KR" dirty="0" err="1"/>
                  <a:t>itemset</a:t>
                </a:r>
                <a:r>
                  <a:rPr lang="en-US" altLang="ko-KR" dirty="0"/>
                  <a:t> X is </a:t>
                </a:r>
                <a:r>
                  <a:rPr lang="en-US" altLang="ko-KR" b="1" i="1" dirty="0">
                    <a:solidFill>
                      <a:schemeClr val="accent1"/>
                    </a:solidFill>
                  </a:rPr>
                  <a:t>closed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/>
                </a:r>
                <a:r>
                  <a:rPr lang="en-US" altLang="ko-KR" dirty="0"/>
                  <a:t>if </a:t>
                </a:r>
                <a:r>
                  <a:rPr lang="en-US" altLang="ko-KR" dirty="0" smtClean="0"/>
                  <a:t>X is frequent and there </a:t>
                </a:r>
                <a:r>
                  <a:rPr lang="en-US" altLang="ko-KR" dirty="0"/>
                  <a:t>exists no </a:t>
                </a:r>
                <a:r>
                  <a:rPr lang="en-US" altLang="ko-KR" dirty="0" smtClean="0"/>
                  <a:t>superset </a:t>
                </a:r>
                <a:r>
                  <a:rPr lang="en-US" altLang="ko-KR" dirty="0"/>
                  <a:t>Y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⊃</m:t>
                    </m:r>
                  </m:oMath>
                </a14:m>
                <a:r>
                  <a:rPr lang="en-US" altLang="ko-KR" dirty="0" smtClean="0"/>
                  <a:t>X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with the same support as X </a:t>
                </a:r>
                <a:r>
                  <a:rPr lang="en-US" altLang="ko-KR" dirty="0"/>
                  <a:t>(proposed by </a:t>
                </a:r>
                <a:r>
                  <a:rPr lang="en-US" altLang="ko-KR" dirty="0" err="1" smtClean="0"/>
                  <a:t>Pasquier</a:t>
                </a:r>
                <a:r>
                  <a:rPr lang="en-US" altLang="ko-KR" dirty="0" smtClean="0"/>
                  <a:t/>
                </a:r>
                <a:r>
                  <a:rPr lang="en-US" altLang="ko-KR" dirty="0"/>
                  <a:t>et al. </a:t>
                </a:r>
                <a:r>
                  <a:rPr lang="en-US" altLang="ko-KR" dirty="0" smtClean="0"/>
                  <a:t>at </a:t>
                </a:r>
                <a:r>
                  <a:rPr lang="en-US" altLang="ko-KR" dirty="0"/>
                  <a:t>ICDT’99</a:t>
                </a:r>
                <a:r>
                  <a:rPr lang="en-US" altLang="ko-KR" dirty="0" smtClean="0"/>
                  <a:t>)</a:t>
                </a:r>
              </a:p>
              <a:p>
                <a:pPr marL="914400" lvl="2" indent="0">
                  <a:buNone/>
                </a:pPr>
                <a:r>
                  <a:rPr lang="en-US" altLang="ko-KR" dirty="0" smtClean="0"/>
                  <a:t/>
                </a:r>
                <a:endParaRPr lang="en-US" altLang="ko-KR" dirty="0"/>
              </a:p>
              <a:p>
                <a:r>
                  <a:rPr lang="en-US" altLang="ko-KR" dirty="0"/>
                  <a:t>An </a:t>
                </a:r>
                <a:r>
                  <a:rPr lang="en-US" altLang="ko-KR" dirty="0" err="1"/>
                  <a:t>itemset</a:t>
                </a:r>
                <a:r>
                  <a:rPr lang="en-US" altLang="ko-KR" dirty="0"/>
                  <a:t> X is </a:t>
                </a:r>
                <a:r>
                  <a:rPr lang="en-US" altLang="ko-KR" b="1" i="1" dirty="0" smtClean="0">
                    <a:solidFill>
                      <a:schemeClr val="accent1"/>
                    </a:solidFill>
                  </a:rPr>
                  <a:t>maximal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/>
                </a:r>
                <a:r>
                  <a:rPr lang="en-US" altLang="ko-KR" dirty="0" smtClean="0"/>
                  <a:t>if </a:t>
                </a:r>
                <a:r>
                  <a:rPr lang="en-US" altLang="ko-KR" dirty="0"/>
                  <a:t>X is frequent and there exists no </a:t>
                </a:r>
                <a:r>
                  <a:rPr lang="en-US" altLang="ko-KR" dirty="0" smtClean="0"/>
                  <a:t>superset Y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⊃</m:t>
                    </m:r>
                  </m:oMath>
                </a14:m>
                <a:r>
                  <a:rPr lang="en-US" altLang="ko-KR" dirty="0" smtClean="0"/>
                  <a:t>X </a:t>
                </a:r>
                <a:r>
                  <a:rPr lang="en-US" altLang="ko-KR" dirty="0"/>
                  <a:t>(proposed by </a:t>
                </a:r>
                <a:r>
                  <a:rPr lang="en-US" altLang="ko-KR" dirty="0" err="1"/>
                  <a:t>Bayardo</a:t>
                </a:r>
                <a:r>
                  <a:rPr lang="en-US" altLang="ko-KR" dirty="0"/>
                  <a:t/>
                </a:r>
                <a:r>
                  <a:rPr lang="en-US" altLang="ko-KR" dirty="0" smtClean="0"/>
                  <a:t>at </a:t>
                </a:r>
                <a:r>
                  <a:rPr lang="en-US" altLang="ko-KR" dirty="0"/>
                  <a:t>SIGMOD’98)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129" r="-2074" b="-31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8437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2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740665"/>
            <a:ext cx="10018713" cy="437369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dirty="0" smtClean="0">
                <a:ea typeface="굴림" charset="-127"/>
              </a:rPr>
              <a:t>DB </a:t>
            </a:r>
            <a:r>
              <a:rPr lang="en-US" altLang="ko-KR" dirty="0">
                <a:ea typeface="굴림" charset="-127"/>
              </a:rPr>
              <a:t>= {&lt;a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, …, a</a:t>
            </a:r>
            <a:r>
              <a:rPr lang="en-US" altLang="ko-KR" baseline="-25000" dirty="0">
                <a:ea typeface="굴림" charset="-127"/>
              </a:rPr>
              <a:t>100</a:t>
            </a:r>
            <a:r>
              <a:rPr lang="en-US" altLang="ko-KR" dirty="0">
                <a:ea typeface="굴림" charset="-127"/>
              </a:rPr>
              <a:t>&gt;, &lt; a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, …, a</a:t>
            </a:r>
            <a:r>
              <a:rPr lang="en-US" altLang="ko-KR" baseline="-25000" dirty="0">
                <a:ea typeface="굴림" charset="-127"/>
              </a:rPr>
              <a:t>50</a:t>
            </a:r>
            <a:r>
              <a:rPr lang="en-US" altLang="ko-KR" dirty="0" smtClean="0">
                <a:ea typeface="굴림" charset="-127"/>
              </a:rPr>
              <a:t>&gt;}, </a:t>
            </a:r>
            <a:r>
              <a:rPr lang="en-US" altLang="ko-KR" dirty="0" err="1" smtClean="0">
                <a:ea typeface="굴림" charset="-127"/>
              </a:rPr>
              <a:t>minsup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= </a:t>
            </a:r>
            <a:r>
              <a:rPr lang="en-US" altLang="ko-KR" dirty="0" smtClean="0">
                <a:ea typeface="굴림" charset="-127"/>
              </a:rPr>
              <a:t>1</a:t>
            </a:r>
            <a:endParaRPr lang="en-US" altLang="ko-KR" dirty="0">
              <a:ea typeface="굴림" charset="-127"/>
            </a:endParaRPr>
          </a:p>
          <a:p>
            <a:pPr lvl="2">
              <a:lnSpc>
                <a:spcPct val="110000"/>
              </a:lnSpc>
            </a:pPr>
            <a:endParaRPr lang="en-US" altLang="ko-KR" dirty="0" smtClean="0">
              <a:ea typeface="굴림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charset="-127"/>
              </a:rPr>
              <a:t>What </a:t>
            </a:r>
            <a:r>
              <a:rPr lang="en-US" altLang="ko-KR" dirty="0">
                <a:ea typeface="굴림" charset="-127"/>
              </a:rPr>
              <a:t>is the set of </a:t>
            </a: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closed </a:t>
            </a:r>
            <a:r>
              <a:rPr lang="en-US" altLang="ko-KR" dirty="0" smtClean="0">
                <a:ea typeface="굴림" charset="-127"/>
              </a:rPr>
              <a:t>frequent </a:t>
            </a:r>
            <a:r>
              <a:rPr lang="en-US" altLang="ko-KR" dirty="0" err="1" smtClean="0">
                <a:ea typeface="굴림" charset="-127"/>
              </a:rPr>
              <a:t>itemsets</a:t>
            </a:r>
            <a:r>
              <a:rPr lang="en-US" altLang="ko-KR" dirty="0" smtClean="0">
                <a:ea typeface="굴림" charset="-127"/>
              </a:rPr>
              <a:t>?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&lt;a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, …, a</a:t>
            </a:r>
            <a:r>
              <a:rPr lang="en-US" altLang="ko-KR" baseline="-25000" dirty="0">
                <a:ea typeface="굴림" charset="-127"/>
              </a:rPr>
              <a:t>100</a:t>
            </a:r>
            <a:r>
              <a:rPr lang="en-US" altLang="ko-KR" dirty="0">
                <a:ea typeface="굴림" charset="-127"/>
              </a:rPr>
              <a:t>&gt;: 1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 a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, …, a</a:t>
            </a:r>
            <a:r>
              <a:rPr lang="en-US" altLang="ko-KR" baseline="-25000" dirty="0">
                <a:ea typeface="굴림" charset="-127"/>
              </a:rPr>
              <a:t>50</a:t>
            </a:r>
            <a:r>
              <a:rPr lang="en-US" altLang="ko-KR" dirty="0">
                <a:ea typeface="굴림" charset="-127"/>
              </a:rPr>
              <a:t>&gt;: 2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What is the set of </a:t>
            </a: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maximal </a:t>
            </a:r>
            <a:r>
              <a:rPr lang="en-US" altLang="ko-KR" dirty="0" smtClean="0">
                <a:ea typeface="굴림" charset="-127"/>
              </a:rPr>
              <a:t>frequent </a:t>
            </a:r>
            <a:r>
              <a:rPr lang="en-US" altLang="ko-KR" dirty="0" err="1" smtClean="0">
                <a:ea typeface="굴림" charset="-127"/>
              </a:rPr>
              <a:t>itemsets</a:t>
            </a:r>
            <a:r>
              <a:rPr lang="en-US" altLang="ko-KR" dirty="0" smtClean="0">
                <a:ea typeface="굴림" charset="-127"/>
              </a:rPr>
              <a:t>?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&lt;a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, …, a</a:t>
            </a:r>
            <a:r>
              <a:rPr lang="en-US" altLang="ko-KR" baseline="-25000" dirty="0">
                <a:ea typeface="굴림" charset="-127"/>
              </a:rPr>
              <a:t>100</a:t>
            </a:r>
            <a:r>
              <a:rPr lang="en-US" altLang="ko-KR" dirty="0">
                <a:ea typeface="굴림" charset="-127"/>
              </a:rPr>
              <a:t>&gt;: 1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charset="-127"/>
              </a:rPr>
              <a:t>What is the set of </a:t>
            </a: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all </a:t>
            </a:r>
            <a:r>
              <a:rPr lang="en-US" altLang="ko-KR" dirty="0" smtClean="0">
                <a:ea typeface="굴림" charset="-127"/>
              </a:rPr>
              <a:t>frequent </a:t>
            </a:r>
            <a:r>
              <a:rPr lang="en-US" altLang="ko-KR" dirty="0" err="1" smtClean="0">
                <a:ea typeface="굴림" charset="-127"/>
              </a:rPr>
              <a:t>itemsets</a:t>
            </a:r>
            <a:r>
              <a:rPr lang="en-US" altLang="ko-KR" dirty="0" smtClean="0">
                <a:ea typeface="굴림" charset="-127"/>
              </a:rPr>
              <a:t>?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!!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339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4" y="13763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Definition: Frequent </a:t>
            </a:r>
            <a:r>
              <a:rPr lang="en-US" altLang="ko-KR" dirty="0" err="1" smtClean="0"/>
              <a:t>Itemset</a:t>
            </a:r>
            <a:endParaRPr lang="ko-KR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err="1"/>
                  <a:t>Itemset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A collection of one or more items</a:t>
                </a:r>
              </a:p>
              <a:p>
                <a:pPr lvl="2"/>
                <a:r>
                  <a:rPr lang="en-US" altLang="ko-KR" dirty="0" smtClean="0"/>
                  <a:t>e.g., {Milk</a:t>
                </a:r>
                <a:r>
                  <a:rPr lang="en-US" altLang="ko-KR" dirty="0"/>
                  <a:t>, Bread, Diaper}</a:t>
                </a:r>
              </a:p>
              <a:p>
                <a:pPr lvl="1"/>
                <a:r>
                  <a:rPr lang="en-US" altLang="ko-KR" i="1" dirty="0"/>
                  <a:t>k</a:t>
                </a:r>
                <a:r>
                  <a:rPr lang="en-US" altLang="ko-KR" dirty="0"/>
                  <a:t>-</a:t>
                </a:r>
                <a:r>
                  <a:rPr lang="en-US" altLang="ko-KR" dirty="0" err="1"/>
                  <a:t>itemset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An </a:t>
                </a:r>
                <a:r>
                  <a:rPr lang="en-US" altLang="ko-KR" dirty="0" err="1"/>
                  <a:t>itemset</a:t>
                </a:r>
                <a:r>
                  <a:rPr lang="en-US" altLang="ko-KR" dirty="0"/>
                  <a:t> that contains </a:t>
                </a:r>
                <a:r>
                  <a:rPr lang="en-US" altLang="ko-KR" i="1" dirty="0"/>
                  <a:t>k</a:t>
                </a:r>
                <a:r>
                  <a:rPr lang="en-US" altLang="ko-KR" dirty="0"/>
                  <a:t> items</a:t>
                </a:r>
              </a:p>
              <a:p>
                <a:r>
                  <a:rPr lang="en-US" altLang="ko-KR" dirty="0"/>
                  <a:t>Support count (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altLang="ko-KR" dirty="0" smtClean="0"/>
                  <a:t>) or absolute support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Frequency of occurrence of an </a:t>
                </a:r>
                <a:r>
                  <a:rPr lang="en-US" altLang="ko-KR" dirty="0" err="1"/>
                  <a:t>itemset</a:t>
                </a:r>
                <a:endParaRPr lang="en-US" altLang="ko-KR" dirty="0"/>
              </a:p>
              <a:p>
                <a:pPr lvl="2"/>
                <a:r>
                  <a:rPr lang="en-US" altLang="ko-KR" dirty="0" smtClean="0"/>
                  <a:t>e.g.,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/>
                      </a:rPr>
                      <m:t>𝜎</m:t>
                    </m:r>
                  </m:oMath>
                </a14:m>
                <a:r>
                  <a:rPr lang="en-US" altLang="ko-KR" dirty="0" smtClean="0"/>
                  <a:t>({</a:t>
                </a:r>
                <a:r>
                  <a:rPr lang="en-US" altLang="ko-KR" dirty="0"/>
                  <a:t>Milk, Bread</a:t>
                </a:r>
                <a:r>
                  <a:rPr lang="en-US" altLang="ko-KR" dirty="0" smtClean="0"/>
                  <a:t>, Diaper</a:t>
                </a:r>
                <a:r>
                  <a:rPr lang="en-US" altLang="ko-KR" dirty="0"/>
                  <a:t>}) = 2 </a:t>
                </a:r>
              </a:p>
              <a:p>
                <a:r>
                  <a:rPr lang="en-US" altLang="ko-KR" dirty="0" smtClean="0"/>
                  <a:t>(Relative) support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Fraction of transactions that contain an </a:t>
                </a:r>
                <a:r>
                  <a:rPr lang="en-US" altLang="ko-KR" dirty="0" err="1"/>
                  <a:t>itemset</a:t>
                </a:r>
                <a:endParaRPr lang="en-US" altLang="ko-KR" dirty="0"/>
              </a:p>
              <a:p>
                <a:pPr lvl="2"/>
                <a:r>
                  <a:rPr lang="en-US" altLang="ko-KR" dirty="0" smtClean="0"/>
                  <a:t>e.g., s</a:t>
                </a:r>
                <a:r>
                  <a:rPr lang="en-US" altLang="ko-KR" dirty="0"/>
                  <a:t>({Milk, Bread, Diaper}) = 2/5</a:t>
                </a:r>
              </a:p>
              <a:p>
                <a:r>
                  <a:rPr lang="en-US" altLang="ko-KR" b="1" i="1" dirty="0">
                    <a:solidFill>
                      <a:srgbClr val="FF0000"/>
                    </a:solidFill>
                  </a:rPr>
                  <a:t>Frequent </a:t>
                </a:r>
                <a:r>
                  <a:rPr lang="en-US" altLang="ko-KR" b="1" i="1" dirty="0" err="1">
                    <a:solidFill>
                      <a:srgbClr val="FF0000"/>
                    </a:solidFill>
                  </a:rPr>
                  <a:t>Itemset</a:t>
                </a:r>
                <a:endParaRPr lang="en-US" altLang="ko-KR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ko-KR" dirty="0"/>
                  <a:t>An </a:t>
                </a:r>
                <a:r>
                  <a:rPr lang="en-US" altLang="ko-KR" dirty="0" err="1"/>
                  <a:t>itemset</a:t>
                </a:r>
                <a:r>
                  <a:rPr lang="en-US" altLang="ko-KR" dirty="0"/>
                  <a:t> whose support is greater than or equal to a </a:t>
                </a:r>
                <a:r>
                  <a:rPr lang="en-US" altLang="ko-KR" b="1" i="1" dirty="0" err="1"/>
                  <a:t>minsup</a:t>
                </a:r>
                <a:r>
                  <a:rPr lang="en-US" altLang="ko-KR" dirty="0"/>
                  <a:t> threshold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89" t="-2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66380851"/>
              </p:ext>
            </p:extLst>
          </p:nvPr>
        </p:nvGraphicFramePr>
        <p:xfrm>
          <a:off x="7855027" y="1518844"/>
          <a:ext cx="3953857" cy="1587894"/>
        </p:xfrm>
        <a:graphic>
          <a:graphicData uri="http://schemas.openxmlformats.org/presentationml/2006/ole">
            <p:oleObj spid="_x0000_s166914" name="Document" r:id="rId4" imgW="3245015" imgH="1740833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812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2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Maximal vs. Closed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2896498" y="1537769"/>
          <a:ext cx="6754283" cy="4724400"/>
        </p:xfrm>
        <a:graphic>
          <a:graphicData uri="http://schemas.openxmlformats.org/presentationml/2006/ole">
            <p:oleObj spid="_x0000_s179202" name="Visio" r:id="rId3" imgW="6603848" imgH="6157987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796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97446" y="1729648"/>
            <a:ext cx="9984954" cy="45796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Basic Concepts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Frequent 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 Mining Methods</a:t>
            </a:r>
          </a:p>
          <a:p>
            <a:pPr lvl="1"/>
            <a:r>
              <a:rPr lang="en-US" altLang="ko-KR" dirty="0" err="1" smtClean="0"/>
              <a:t>Apriori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FP-Growth</a:t>
            </a:r>
          </a:p>
          <a:p>
            <a:pPr lvl="1"/>
            <a:r>
              <a:rPr lang="en-US" altLang="ko-KR" dirty="0" smtClean="0"/>
              <a:t>Maximal, Closed Frequent </a:t>
            </a:r>
            <a:r>
              <a:rPr lang="en-US" altLang="ko-KR" dirty="0" err="1" smtClean="0"/>
              <a:t>Itemsets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Rule Generation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Interestingness Measures</a:t>
            </a:r>
          </a:p>
        </p:txBody>
      </p:sp>
      <p:sp>
        <p:nvSpPr>
          <p:cNvPr id="4" name="왼쪽 화살표 3"/>
          <p:cNvSpPr/>
          <p:nvPr/>
        </p:nvSpPr>
        <p:spPr>
          <a:xfrm>
            <a:off x="4273391" y="4976938"/>
            <a:ext cx="1536171" cy="360040"/>
          </a:xfrm>
          <a:prstGeom prst="leftArrow">
            <a:avLst>
              <a:gd name="adj1" fmla="val 50000"/>
              <a:gd name="adj2" fmla="val 60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46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9395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Rule Generation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652531"/>
            <a:ext cx="10018713" cy="446183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Given a frequent </a:t>
            </a:r>
            <a:r>
              <a:rPr lang="en-US" altLang="ko-KR" dirty="0" err="1">
                <a:ea typeface="굴림" charset="-127"/>
              </a:rPr>
              <a:t>itemset</a:t>
            </a:r>
            <a:r>
              <a:rPr lang="en-US" altLang="ko-KR" dirty="0">
                <a:ea typeface="굴림" charset="-127"/>
              </a:rPr>
              <a:t> L, </a:t>
            </a:r>
            <a:r>
              <a:rPr lang="en-US" altLang="ko-KR" dirty="0" smtClean="0">
                <a:ea typeface="굴림" charset="-127"/>
              </a:rPr>
              <a:t>we find </a:t>
            </a:r>
            <a:r>
              <a:rPr lang="en-US" altLang="ko-KR" dirty="0">
                <a:ea typeface="굴림" charset="-127"/>
              </a:rPr>
              <a:t>all non-empty subsets f </a:t>
            </a:r>
            <a:r>
              <a:rPr lang="en-US" altLang="ko-KR" dirty="0">
                <a:ea typeface="굴림" charset="-127"/>
                <a:sym typeface="Symbol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altLang="ko-KR" dirty="0">
                <a:ea typeface="굴림" charset="-127"/>
                <a:sym typeface="Symbol" pitchFamily="18" charset="2"/>
              </a:rPr>
              <a:t>If {A,B,C,D} is a frequent 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itemset</a:t>
            </a:r>
            <a:r>
              <a:rPr lang="en-US" altLang="ko-KR" dirty="0">
                <a:ea typeface="굴림" charset="-127"/>
                <a:sym typeface="Symbol" pitchFamily="18" charset="2"/>
              </a:rPr>
              <a:t>, candidate rules:</a:t>
            </a:r>
          </a:p>
          <a:p>
            <a:pPr lvl="2">
              <a:buNone/>
            </a:pPr>
            <a:r>
              <a:rPr lang="en-US" altLang="ko-KR" dirty="0" smtClean="0">
                <a:ea typeface="굴림" charset="-127"/>
                <a:sym typeface="Symbol" pitchFamily="18" charset="2"/>
              </a:rPr>
              <a:t>	ABC</a:t>
            </a:r>
            <a:r>
              <a:rPr lang="en-US" altLang="ko-KR" dirty="0">
                <a:ea typeface="굴림" charset="-127"/>
                <a:sym typeface="Symbol" pitchFamily="18" charset="2"/>
              </a:rPr>
              <a:t>D, 	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ABD</a:t>
            </a:r>
            <a:r>
              <a:rPr lang="en-US" altLang="ko-KR" dirty="0">
                <a:ea typeface="굴림" charset="-127"/>
                <a:sym typeface="Symbol" pitchFamily="18" charset="2"/>
              </a:rPr>
              <a:t>C, 	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ACD</a:t>
            </a:r>
            <a:r>
              <a:rPr lang="en-US" altLang="ko-KR" dirty="0">
                <a:ea typeface="굴림" charset="-127"/>
                <a:sym typeface="Symbol" pitchFamily="18" charset="2"/>
              </a:rPr>
              <a:t>B, 	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BCDA</a:t>
            </a:r>
            <a:r>
              <a:rPr lang="en-US" altLang="ko-KR" dirty="0">
                <a:ea typeface="굴림" charset="-127"/>
                <a:sym typeface="Symbol" pitchFamily="18" charset="2"/>
              </a:rPr>
              <a:t>, </a:t>
            </a:r>
            <a:br>
              <a:rPr lang="en-US" altLang="ko-KR" dirty="0">
                <a:ea typeface="굴림" charset="-127"/>
                <a:sym typeface="Symbol" pitchFamily="18" charset="2"/>
              </a:rPr>
            </a:br>
            <a:r>
              <a:rPr lang="en-US" altLang="ko-KR" dirty="0" smtClean="0">
                <a:ea typeface="굴림" charset="-127"/>
                <a:sym typeface="Symbol" pitchFamily="18" charset="2"/>
              </a:rPr>
              <a:t>A</a:t>
            </a:r>
            <a:r>
              <a:rPr lang="en-US" altLang="ko-KR" dirty="0">
                <a:ea typeface="굴림" charset="-127"/>
                <a:sym typeface="Symbol" pitchFamily="18" charset="2"/>
              </a:rPr>
              <a:t>BCD,	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B</a:t>
            </a:r>
            <a:r>
              <a:rPr lang="en-US" altLang="ko-KR" dirty="0">
                <a:ea typeface="굴림" charset="-127"/>
                <a:sym typeface="Symbol" pitchFamily="18" charset="2"/>
              </a:rPr>
              <a:t>ACD,	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C</a:t>
            </a:r>
            <a:r>
              <a:rPr lang="en-US" altLang="ko-KR" dirty="0">
                <a:ea typeface="굴림" charset="-127"/>
                <a:sym typeface="Symbol" pitchFamily="18" charset="2"/>
              </a:rPr>
              <a:t>ABD, 	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DABC</a:t>
            </a:r>
            <a:r>
              <a:rPr lang="en-US" altLang="ko-KR" dirty="0">
                <a:ea typeface="굴림" charset="-127"/>
                <a:sym typeface="Symbol" pitchFamily="18" charset="2"/>
              </a:rPr>
              <a:t/>
            </a:r>
            <a:br>
              <a:rPr lang="en-US" altLang="ko-KR" dirty="0">
                <a:ea typeface="굴림" charset="-127"/>
                <a:sym typeface="Symbol" pitchFamily="18" charset="2"/>
              </a:rPr>
            </a:br>
            <a:r>
              <a:rPr lang="en-US" altLang="ko-KR" dirty="0" smtClean="0">
                <a:ea typeface="굴림" charset="-127"/>
                <a:sym typeface="Symbol" pitchFamily="18" charset="2"/>
              </a:rPr>
              <a:t>AB</a:t>
            </a:r>
            <a:r>
              <a:rPr lang="en-US" altLang="ko-KR" dirty="0">
                <a:ea typeface="굴림" charset="-127"/>
                <a:sym typeface="Symbol" pitchFamily="18" charset="2"/>
              </a:rPr>
              <a:t>CD,	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ACBD</a:t>
            </a:r>
            <a:r>
              <a:rPr lang="en-US" altLang="ko-KR" dirty="0">
                <a:ea typeface="굴림" charset="-127"/>
                <a:sym typeface="Symbol" pitchFamily="18" charset="2"/>
              </a:rPr>
              <a:t>, 	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ADBC</a:t>
            </a:r>
            <a:r>
              <a:rPr lang="en-US" altLang="ko-KR" dirty="0">
                <a:ea typeface="굴림" charset="-127"/>
                <a:sym typeface="Symbol" pitchFamily="18" charset="2"/>
              </a:rPr>
              <a:t>, 	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BCAD</a:t>
            </a:r>
            <a:r>
              <a:rPr lang="en-US" altLang="ko-KR" dirty="0">
                <a:ea typeface="굴림" charset="-127"/>
                <a:sym typeface="Symbol" pitchFamily="18" charset="2"/>
              </a:rPr>
              <a:t>, </a:t>
            </a:r>
            <a:br>
              <a:rPr lang="en-US" altLang="ko-KR" dirty="0">
                <a:ea typeface="굴림" charset="-127"/>
                <a:sym typeface="Symbol" pitchFamily="18" charset="2"/>
              </a:rPr>
            </a:br>
            <a:r>
              <a:rPr lang="en-US" altLang="ko-KR" dirty="0" smtClean="0">
                <a:ea typeface="굴림" charset="-127"/>
                <a:sym typeface="Symbol" pitchFamily="18" charset="2"/>
              </a:rPr>
              <a:t>BD</a:t>
            </a:r>
            <a:r>
              <a:rPr lang="en-US" altLang="ko-KR" dirty="0">
                <a:ea typeface="굴림" charset="-127"/>
                <a:sym typeface="Symbol" pitchFamily="18" charset="2"/>
              </a:rPr>
              <a:t>AC, 	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CD</a:t>
            </a:r>
            <a:r>
              <a:rPr lang="en-US" altLang="ko-KR" dirty="0">
                <a:ea typeface="굴림" charset="-127"/>
                <a:sym typeface="Symbol" pitchFamily="18" charset="2"/>
              </a:rPr>
              <a:t>AB,	</a:t>
            </a:r>
            <a:br>
              <a:rPr lang="en-US" altLang="ko-KR" dirty="0">
                <a:ea typeface="굴림" charset="-127"/>
                <a:sym typeface="Symbol" pitchFamily="18" charset="2"/>
              </a:rPr>
            </a:br>
            <a:endParaRPr lang="en-US" altLang="ko-KR" sz="1000" dirty="0">
              <a:ea typeface="굴림" charset="-127"/>
              <a:sym typeface="Symbol" pitchFamily="18" charset="2"/>
            </a:endParaRPr>
          </a:p>
          <a:p>
            <a:r>
              <a:rPr lang="en-US" altLang="ko-KR" dirty="0">
                <a:ea typeface="굴림" charset="-127"/>
              </a:rPr>
              <a:t>If |L| = k, then there are 2</a:t>
            </a:r>
            <a:r>
              <a:rPr lang="en-US" altLang="ko-KR" baseline="30000" dirty="0">
                <a:ea typeface="굴림" charset="-127"/>
              </a:rPr>
              <a:t>k</a:t>
            </a:r>
            <a:r>
              <a:rPr lang="en-US" altLang="ko-KR" dirty="0">
                <a:ea typeface="굴림" charset="-127"/>
              </a:rPr>
              <a:t> – 2 candidate association rules (ignoring L </a:t>
            </a:r>
            <a:r>
              <a:rPr lang="en-US" altLang="ko-KR" dirty="0">
                <a:ea typeface="굴림" charset="-127"/>
                <a:sym typeface="Symbol" pitchFamily="18" charset="2"/>
              </a:rPr>
              <a:t>  and   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1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8379" y="0"/>
            <a:ext cx="10018713" cy="1752599"/>
          </a:xfrm>
        </p:spPr>
        <p:txBody>
          <a:bodyPr/>
          <a:lstStyle/>
          <a:p>
            <a:r>
              <a:rPr lang="en-US" altLang="ko-KR" dirty="0"/>
              <a:t>Rule Generation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872867"/>
            <a:ext cx="10018713" cy="39183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  <a:sym typeface="Symbol" pitchFamily="18" charset="2"/>
              </a:rPr>
              <a:t>How to efficiently generate rules from frequent 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itemsets</a:t>
            </a:r>
            <a:r>
              <a:rPr lang="en-US" altLang="ko-KR" dirty="0">
                <a:ea typeface="굴림" charset="-127"/>
                <a:sym typeface="Symbol" pitchFamily="18" charset="2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  <a:sym typeface="Symbol" pitchFamily="18" charset="2"/>
              </a:rPr>
              <a:t>In general, confidence does not have an anti-monotone 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property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charset="-127"/>
                <a:sym typeface="Symbol" pitchFamily="18" charset="2"/>
              </a:rPr>
              <a:t>e.g., c(ABC </a:t>
            </a:r>
            <a:r>
              <a:rPr lang="en-US" altLang="ko-KR" dirty="0">
                <a:ea typeface="굴림" charset="-127"/>
                <a:sym typeface="Symbol" pitchFamily="18" charset="2"/>
              </a:rPr>
              <a:t>D) can be larger or smaller than c(AB D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charset="-127"/>
                <a:sym typeface="Symbol" pitchFamily="18" charset="2"/>
              </a:rPr>
              <a:t>However, </a:t>
            </a:r>
            <a:r>
              <a:rPr lang="en-US" altLang="ko-KR" dirty="0">
                <a:ea typeface="굴림" charset="-127"/>
                <a:sym typeface="Symbol" pitchFamily="18" charset="2"/>
              </a:rPr>
              <a:t>confidence of rules generated from the same 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itemset</a:t>
            </a:r>
            <a:r>
              <a:rPr lang="en-US" altLang="ko-KR" dirty="0">
                <a:ea typeface="굴림" charset="-127"/>
                <a:sym typeface="Symbol" pitchFamily="18" charset="2"/>
              </a:rPr>
              <a:t> has an anti-monotone property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charset="-127"/>
                <a:sym typeface="Symbol" pitchFamily="18" charset="2"/>
              </a:rPr>
              <a:t>e.g., L = {A,B,C,D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}: c(ABC </a:t>
            </a:r>
            <a:r>
              <a:rPr lang="en-US" altLang="ko-KR" dirty="0">
                <a:ea typeface="굴림" charset="-127"/>
                <a:sym typeface="Symbol" pitchFamily="18" charset="2"/>
              </a:rPr>
              <a:t> D)  c(AB  CD)  c(A  BCD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)</a:t>
            </a:r>
            <a:endParaRPr lang="en-US" altLang="ko-KR" dirty="0">
              <a:ea typeface="굴림" charset="-127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charset="-127"/>
                <a:sym typeface="Symbol" pitchFamily="18" charset="2"/>
              </a:rPr>
              <a:t>Confidence </a:t>
            </a:r>
            <a:r>
              <a:rPr lang="en-US" altLang="ko-KR" dirty="0">
                <a:ea typeface="굴림" charset="-127"/>
                <a:sym typeface="Symbol" pitchFamily="18" charset="2"/>
              </a:rPr>
              <a:t>is anti-monotone w.r.t. 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the number </a:t>
            </a:r>
            <a:r>
              <a:rPr lang="en-US" altLang="ko-KR" dirty="0">
                <a:ea typeface="굴림" charset="-127"/>
                <a:sym typeface="Symbol" pitchFamily="18" charset="2"/>
              </a:rPr>
              <a:t>of items on the RHS of the 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rule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094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3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Rule Generation for </a:t>
            </a:r>
            <a:r>
              <a:rPr lang="en-US" altLang="ko-KR" dirty="0" err="1">
                <a:ea typeface="굴림" charset="-127"/>
              </a:rPr>
              <a:t>Apriori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Algorithm (1/2)</a:t>
            </a:r>
            <a:endParaRPr lang="ko-KR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53380" y="1586429"/>
          <a:ext cx="10135518" cy="4095521"/>
        </p:xfrm>
        <a:graphic>
          <a:graphicData uri="http://schemas.openxmlformats.org/presentationml/2006/ole">
            <p:oleObj spid="_x0000_s180226" name="Visio" r:id="rId3" imgW="8671306" imgH="4782859" progId="">
              <p:embed/>
            </p:oleObj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36714" y="1352322"/>
            <a:ext cx="2066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0" dirty="0">
                <a:solidFill>
                  <a:srgbClr val="CC3300"/>
                </a:solidFill>
                <a:ea typeface="굴림" charset="-127"/>
              </a:rPr>
              <a:t>Lattice of rules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651639" y="1575412"/>
            <a:ext cx="9727560" cy="4571390"/>
            <a:chOff x="286" y="894"/>
            <a:chExt cx="4946" cy="2978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p:oleObj spid="_x0000_s180227" name="Visio" r:id="rId4" imgW="8671306" imgH="4782859" progId="">
                <p:embed/>
              </p:oleObj>
            </a:graphicData>
          </a:graphic>
        </p:graphicFrame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86" y="3511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 dirty="0">
                  <a:ea typeface="굴림" charset="-127"/>
                </a:rPr>
                <a:t>Pruned Rules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422400" y="2286000"/>
            <a:ext cx="1219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166564" y="2007824"/>
            <a:ext cx="1828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0" dirty="0">
                <a:ea typeface="굴림" charset="-127"/>
              </a:rPr>
              <a:t>Low Confidence Rule</a:t>
            </a:r>
          </a:p>
        </p:txBody>
      </p:sp>
    </p:spTree>
    <p:extLst>
      <p:ext uri="{BB962C8B-B14F-4D97-AF65-F5344CB8AC3E}">
        <p14:creationId xmlns="" xmlns:p14="http://schemas.microsoft.com/office/powerpoint/2010/main" val="24406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3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Rule Generation for </a:t>
            </a:r>
            <a:r>
              <a:rPr lang="en-US" altLang="ko-KR" dirty="0" err="1">
                <a:ea typeface="굴림" charset="-127"/>
              </a:rPr>
              <a:t>Apriori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Algorithm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71599" y="1894905"/>
            <a:ext cx="10018713" cy="420477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A candidate </a:t>
            </a:r>
            <a:r>
              <a:rPr lang="en-US" altLang="ko-KR" dirty="0">
                <a:ea typeface="굴림" charset="-127"/>
              </a:rPr>
              <a:t>rule is generated by merging two rules that share the same prefix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in the rule </a:t>
            </a:r>
            <a:r>
              <a:rPr lang="en-US" altLang="ko-KR" dirty="0" smtClean="0">
                <a:ea typeface="굴림" charset="-127"/>
              </a:rPr>
              <a:t>consequent</a:t>
            </a:r>
          </a:p>
          <a:p>
            <a:r>
              <a:rPr lang="en-US" altLang="ko-KR" dirty="0" smtClean="0">
                <a:ea typeface="굴림" charset="-127"/>
              </a:rPr>
              <a:t>Example: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join(CD</a:t>
            </a:r>
            <a:r>
              <a:rPr lang="en-US" altLang="ko-KR" dirty="0" smtClean="0">
                <a:ea typeface="굴림" charset="-127"/>
                <a:sym typeface="Symbol"/>
              </a:rPr>
              <a:t></a:t>
            </a:r>
            <a:r>
              <a:rPr lang="en-US" altLang="ko-KR" dirty="0" smtClean="0">
                <a:ea typeface="굴림" charset="-127"/>
              </a:rPr>
              <a:t>AB, BD</a:t>
            </a:r>
            <a:r>
              <a:rPr lang="en-US" altLang="ko-KR" dirty="0" smtClean="0">
                <a:ea typeface="굴림" charset="-127"/>
                <a:sym typeface="Symbol"/>
              </a:rPr>
              <a:t></a:t>
            </a:r>
            <a:r>
              <a:rPr lang="en-US" altLang="ko-KR" dirty="0" smtClean="0">
                <a:ea typeface="굴림" charset="-127"/>
              </a:rPr>
              <a:t>AC</a:t>
            </a:r>
            <a:r>
              <a:rPr lang="en-US" altLang="ko-KR" dirty="0">
                <a:ea typeface="굴림" charset="-127"/>
              </a:rPr>
              <a:t>)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would produce the candidate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rule </a:t>
            </a:r>
            <a:r>
              <a:rPr lang="en-US" altLang="ko-KR" dirty="0" smtClean="0">
                <a:ea typeface="굴림" charset="-127"/>
              </a:rPr>
              <a:t>D</a:t>
            </a:r>
            <a:r>
              <a:rPr lang="en-US" altLang="ko-KR" dirty="0" smtClean="0">
                <a:ea typeface="굴림" charset="-127"/>
                <a:sym typeface="Symbol"/>
              </a:rPr>
              <a:t></a:t>
            </a:r>
            <a:r>
              <a:rPr lang="en-US" altLang="ko-KR" dirty="0" smtClean="0">
                <a:ea typeface="굴림" charset="-127"/>
              </a:rPr>
              <a:t>ABC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D</a:t>
            </a:r>
            <a:r>
              <a:rPr lang="en-US" altLang="ko-KR" dirty="0" smtClean="0">
                <a:ea typeface="굴림" charset="-127"/>
                <a:sym typeface="Symbol"/>
              </a:rPr>
              <a:t></a:t>
            </a:r>
            <a:r>
              <a:rPr lang="en-US" altLang="ko-KR" dirty="0" smtClean="0">
                <a:ea typeface="굴림" charset="-127"/>
              </a:rPr>
              <a:t>ABC is pruned if </a:t>
            </a:r>
            <a:r>
              <a:rPr lang="en-US" altLang="ko-KR" dirty="0">
                <a:ea typeface="굴림" charset="-127"/>
              </a:rPr>
              <a:t>its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subset </a:t>
            </a:r>
            <a:r>
              <a:rPr lang="en-US" altLang="ko-KR" dirty="0" smtClean="0">
                <a:ea typeface="굴림" charset="-127"/>
              </a:rPr>
              <a:t>AD</a:t>
            </a:r>
            <a:r>
              <a:rPr lang="en-US" altLang="ko-KR" dirty="0" smtClean="0">
                <a:ea typeface="굴림" charset="-127"/>
                <a:sym typeface="Symbol"/>
              </a:rPr>
              <a:t></a:t>
            </a:r>
            <a:r>
              <a:rPr lang="en-US" altLang="ko-KR" dirty="0" smtClean="0">
                <a:ea typeface="굴림" charset="-127"/>
              </a:rPr>
              <a:t>BC </a:t>
            </a:r>
            <a:r>
              <a:rPr lang="en-US" altLang="ko-KR" dirty="0">
                <a:ea typeface="굴림" charset="-127"/>
              </a:rPr>
              <a:t>does not have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high confidence</a:t>
            </a:r>
          </a:p>
          <a:p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12755470"/>
              </p:ext>
            </p:extLst>
          </p:nvPr>
        </p:nvGraphicFramePr>
        <p:xfrm>
          <a:off x="6398229" y="2651794"/>
          <a:ext cx="4572000" cy="2865438"/>
        </p:xfrm>
        <a:graphic>
          <a:graphicData uri="http://schemas.openxmlformats.org/presentationml/2006/ole">
            <p:oleObj spid="_x0000_s181250" name="VISIO" r:id="rId3" imgW="2773680" imgH="2321052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5365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2698" y="1608463"/>
            <a:ext cx="9819701" cy="470085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Basic Concepts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Frequent 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 Mining Methods</a:t>
            </a:r>
          </a:p>
          <a:p>
            <a:pPr lvl="1"/>
            <a:r>
              <a:rPr lang="en-US" altLang="ko-KR" dirty="0" err="1" smtClean="0"/>
              <a:t>Apriori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FP-Growth</a:t>
            </a:r>
          </a:p>
          <a:p>
            <a:pPr lvl="1"/>
            <a:r>
              <a:rPr lang="en-US" altLang="ko-KR" dirty="0" smtClean="0"/>
              <a:t>Maximal, Closed Frequent </a:t>
            </a:r>
            <a:r>
              <a:rPr lang="en-US" altLang="ko-KR" dirty="0" err="1" smtClean="0"/>
              <a:t>Itemsets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Rule Generation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Interestingness Measures</a:t>
            </a:r>
          </a:p>
        </p:txBody>
      </p:sp>
      <p:sp>
        <p:nvSpPr>
          <p:cNvPr id="4" name="왼쪽 화살표 3"/>
          <p:cNvSpPr/>
          <p:nvPr/>
        </p:nvSpPr>
        <p:spPr>
          <a:xfrm>
            <a:off x="5689969" y="5863068"/>
            <a:ext cx="1536171" cy="360040"/>
          </a:xfrm>
          <a:prstGeom prst="leftArrow">
            <a:avLst>
              <a:gd name="adj1" fmla="val 50000"/>
              <a:gd name="adj2" fmla="val 60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26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2446" y="0"/>
            <a:ext cx="10018713" cy="107965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Applications of Interestingness Measures</a:t>
            </a:r>
            <a:endParaRPr lang="ko-KR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69088" y="1520328"/>
          <a:ext cx="9056263" cy="4704018"/>
        </p:xfrm>
        <a:graphic>
          <a:graphicData uri="http://schemas.openxmlformats.org/presentationml/2006/ole">
            <p:oleObj spid="_x0000_s182274" name="VISIO" r:id="rId3" imgW="9966960" imgH="7819644" progId="">
              <p:embed/>
            </p:oleObj>
          </a:graphicData>
        </a:graphic>
      </p:graphicFrame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881703" y="1330318"/>
            <a:ext cx="6457950" cy="2867026"/>
            <a:chOff x="889" y="838"/>
            <a:chExt cx="3051" cy="1806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889" y="838"/>
              <a:ext cx="14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ko-KR" sz="2400" b="0" dirty="0">
                  <a:ea typeface="굴림" charset="-127"/>
                </a:rPr>
                <a:t>Interestingness Measures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657" y="1414"/>
              <a:ext cx="888" cy="12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281" y="1174"/>
              <a:ext cx="1039" cy="8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425" y="1030"/>
              <a:ext cx="1515" cy="4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61662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49663746"/>
              </p:ext>
            </p:extLst>
          </p:nvPr>
        </p:nvGraphicFramePr>
        <p:xfrm>
          <a:off x="7920203" y="1340768"/>
          <a:ext cx="3278154" cy="2682240"/>
        </p:xfrm>
        <a:graphic>
          <a:graphicData uri="http://schemas.openxmlformats.org/drawingml/2006/table">
            <a:tbl>
              <a:tblPr/>
              <a:tblGrid>
                <a:gridCol w="1639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9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Antecedent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Consequent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121920" marR="12192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91044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6421" y="1550092"/>
            <a:ext cx="5856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Two Rules:</a:t>
            </a:r>
          </a:p>
          <a:p>
            <a:r>
              <a:rPr lang="en-US" altLang="ko-KR" sz="2000" dirty="0" smtClean="0"/>
              <a:t>Rule 1: A</a:t>
            </a:r>
            <a:r>
              <a:rPr lang="en-US" altLang="ko-KR" sz="2000" dirty="0" smtClean="0">
                <a:sym typeface="Symbol"/>
              </a:rPr>
              <a:t></a:t>
            </a:r>
            <a:r>
              <a:rPr lang="en-US" altLang="ko-KR" sz="2000" dirty="0" smtClean="0"/>
              <a:t>0 [3/7, 3/4] </a:t>
            </a:r>
          </a:p>
          <a:p>
            <a:r>
              <a:rPr lang="en-US" altLang="ko-KR" sz="2000" dirty="0" smtClean="0"/>
              <a:t>Rule 2: B</a:t>
            </a:r>
            <a:r>
              <a:rPr lang="en-US" altLang="ko-KR" sz="2000" dirty="0" smtClean="0">
                <a:sym typeface="Symbol"/>
              </a:rPr>
              <a:t></a:t>
            </a:r>
            <a:r>
              <a:rPr lang="en-US" altLang="ko-KR" sz="2000" dirty="0" smtClean="0"/>
              <a:t>1 [2/7, 2/3]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85156" y="2745966"/>
            <a:ext cx="6768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lift = confidence / probability of consequent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1088" y="3117069"/>
            <a:ext cx="662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The lift for Rule 1 is (3/4)/(4/7) = </a:t>
            </a:r>
            <a:r>
              <a:rPr lang="en-US" altLang="ko-KR" sz="2000" dirty="0" smtClean="0"/>
              <a:t>1.31</a:t>
            </a:r>
            <a:endParaRPr lang="en-US" altLang="ko-KR" sz="2000" dirty="0"/>
          </a:p>
          <a:p>
            <a:r>
              <a:rPr lang="en-US" altLang="ko-KR" sz="2000" dirty="0"/>
              <a:t>The lift for Rule 2 is (2/3)/(3/7) </a:t>
            </a:r>
            <a:r>
              <a:rPr lang="en-US" altLang="ko-KR" sz="2000" dirty="0" smtClean="0"/>
              <a:t>= 1.56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04894" y="4963155"/>
            <a:ext cx="9601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</a:rPr>
              <a:t>Observe that even though Rule 1 has higher confidence, it has lower lift. Intuitively, it would seem that Rule 1 is more valuable because of its higher </a:t>
            </a:r>
            <a:r>
              <a:rPr lang="en-US" altLang="ko-KR" sz="2000" dirty="0" smtClean="0">
                <a:solidFill>
                  <a:schemeClr val="tx2"/>
                </a:solidFill>
              </a:rPr>
              <a:t>confidence.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5911" y="4210866"/>
            <a:ext cx="9985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If the lift </a:t>
            </a:r>
            <a:r>
              <a:rPr lang="en-US" altLang="ko-KR" sz="2000" dirty="0" smtClean="0"/>
              <a:t>&gt; 1, it lets </a:t>
            </a:r>
            <a:r>
              <a:rPr lang="en-US" altLang="ko-KR" sz="2000" dirty="0"/>
              <a:t>us know the degree to which those two occurrences are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correlated</a:t>
            </a:r>
            <a:r>
              <a:rPr lang="en-US" altLang="ko-KR" sz="2000" dirty="0" smtClean="0"/>
              <a:t> /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dependent</a:t>
            </a: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/>
              <a:t>from one </a:t>
            </a:r>
            <a:r>
              <a:rPr lang="en-US" altLang="ko-KR" sz="2000" dirty="0" smtClean="0"/>
              <a:t>another.</a:t>
            </a:r>
            <a:endParaRPr lang="ko-KR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0848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4" y="2746"/>
            <a:ext cx="10018713" cy="1275211"/>
          </a:xfrm>
        </p:spPr>
        <p:txBody>
          <a:bodyPr>
            <a:normAutofit/>
          </a:bodyPr>
          <a:lstStyle/>
          <a:p>
            <a:r>
              <a:rPr lang="en-US" altLang="ko-KR" dirty="0"/>
              <a:t>Interestingness Measure: </a:t>
            </a:r>
            <a:r>
              <a:rPr lang="en-US" altLang="ko-KR" dirty="0" smtClean="0"/>
              <a:t>Correlation </a:t>
            </a:r>
            <a:r>
              <a:rPr lang="en-US" altLang="ko-KR" dirty="0"/>
              <a:t>(Lift)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237336"/>
            <a:ext cx="10018713" cy="312420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000" i="1" dirty="0">
                <a:ea typeface="굴림" charset="-127"/>
              </a:rPr>
              <a:t>play basketball</a:t>
            </a: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 </a:t>
            </a:r>
            <a:r>
              <a:rPr lang="en-US" altLang="ko-KR" sz="2000" i="1" dirty="0">
                <a:ea typeface="굴림" charset="-127"/>
                <a:sym typeface="Symbol" pitchFamily="18" charset="2"/>
              </a:rPr>
              <a:t>eat cereal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[40%, 66.7%]  is misleading</a:t>
            </a:r>
          </a:p>
          <a:p>
            <a:pPr lvl="1">
              <a:lnSpc>
                <a:spcPct val="130000"/>
              </a:lnSpc>
            </a:pPr>
            <a:r>
              <a:rPr lang="en-US" altLang="ko-KR" sz="1800" dirty="0">
                <a:ea typeface="굴림" charset="-127"/>
                <a:sym typeface="Symbol" pitchFamily="18" charset="2"/>
              </a:rPr>
              <a:t>The overall % of students eating cereal is 75% &gt; 66.7</a:t>
            </a:r>
            <a:r>
              <a:rPr lang="en-US" altLang="ko-KR" sz="1800" dirty="0" smtClean="0">
                <a:ea typeface="굴림" charset="-127"/>
                <a:sym typeface="Symbol" pitchFamily="18" charset="2"/>
              </a:rPr>
              <a:t>%</a:t>
            </a:r>
            <a:endParaRPr lang="en-US" altLang="ko-KR" sz="1800" dirty="0">
              <a:ea typeface="굴림" charset="-127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ko-KR" sz="2000" i="1" dirty="0">
                <a:ea typeface="굴림" charset="-127"/>
              </a:rPr>
              <a:t>play basketball</a:t>
            </a: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 </a:t>
            </a:r>
            <a:r>
              <a:rPr lang="en-US" altLang="ko-KR" sz="2000" i="1" dirty="0">
                <a:ea typeface="굴림" charset="-127"/>
                <a:sym typeface="Symbol" pitchFamily="18" charset="2"/>
              </a:rPr>
              <a:t>not eat cereal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[20%, 33.3%] is more accurate, although with lower support and </a:t>
            </a:r>
            <a:r>
              <a:rPr lang="en-US" altLang="ko-KR" sz="2000" dirty="0" smtClean="0">
                <a:ea typeface="굴림" charset="-127"/>
                <a:sym typeface="Symbol" pitchFamily="18" charset="2"/>
              </a:rPr>
              <a:t>confidence</a:t>
            </a:r>
            <a:endParaRPr lang="en-US" altLang="ko-KR" sz="2000" dirty="0">
              <a:ea typeface="굴림" charset="-127"/>
              <a:sym typeface="Symbol" pitchFamily="18" charset="2"/>
            </a:endParaRPr>
          </a:p>
        </p:txBody>
      </p:sp>
      <p:graphicFrame>
        <p:nvGraphicFramePr>
          <p:cNvPr id="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12975952"/>
              </p:ext>
            </p:extLst>
          </p:nvPr>
        </p:nvGraphicFramePr>
        <p:xfrm>
          <a:off x="2115867" y="5589240"/>
          <a:ext cx="5689600" cy="623888"/>
        </p:xfrm>
        <a:graphic>
          <a:graphicData uri="http://schemas.openxmlformats.org/presentationml/2006/ole">
            <p:oleObj spid="_x0000_s183298" name="Equation" r:id="rId3" imgW="2679700" imgH="393700" progId="Equation.3">
              <p:embed/>
            </p:oleObj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47405653"/>
              </p:ext>
            </p:extLst>
          </p:nvPr>
        </p:nvGraphicFramePr>
        <p:xfrm>
          <a:off x="3098800" y="1224011"/>
          <a:ext cx="5994400" cy="1557339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27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68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Not 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Sum (row)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2000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1750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3750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Not 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1250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Sum(col.)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3000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2000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5000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88751588"/>
              </p:ext>
            </p:extLst>
          </p:nvPr>
        </p:nvGraphicFramePr>
        <p:xfrm>
          <a:off x="4615456" y="6226175"/>
          <a:ext cx="5892800" cy="631825"/>
        </p:xfrm>
        <a:graphic>
          <a:graphicData uri="http://schemas.openxmlformats.org/presentationml/2006/ole">
            <p:oleObj spid="_x0000_s183299" name="Equation" r:id="rId4" imgW="2755900" imgH="393700" progId="Equation.3">
              <p:embed/>
            </p:oleObj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04401" y="4842323"/>
                <a:ext cx="4743863" cy="6223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𝑙𝑖𝑓𝑡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02" y="4842323"/>
                <a:ext cx="6325151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8645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Definition: Association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43210"/>
            <a:ext cx="10018713" cy="497962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Association Rule</a:t>
            </a:r>
          </a:p>
          <a:p>
            <a:pPr lvl="1"/>
            <a:r>
              <a:rPr lang="en-US" altLang="ko-KR" dirty="0"/>
              <a:t>An implication expression of the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form X</a:t>
            </a:r>
            <a:r>
              <a:rPr lang="en-US" altLang="ko-KR" dirty="0" smtClean="0">
                <a:sym typeface="Symbol"/>
              </a:rPr>
              <a:t></a:t>
            </a:r>
            <a:r>
              <a:rPr lang="en-US" altLang="ko-KR" dirty="0" smtClean="0"/>
              <a:t>Y</a:t>
            </a:r>
            <a:r>
              <a:rPr lang="en-US" altLang="ko-KR" dirty="0"/>
              <a:t>, where X and Y </a:t>
            </a:r>
            <a:r>
              <a:rPr lang="en-US" altLang="ko-KR" dirty="0" smtClean="0"/>
              <a:t>are</a:t>
            </a:r>
            <a:br>
              <a:rPr lang="en-US" altLang="ko-KR" dirty="0" smtClean="0"/>
            </a:br>
            <a:r>
              <a:rPr lang="en-US" altLang="ko-KR" dirty="0" err="1" smtClean="0"/>
              <a:t>itemsets</a:t>
            </a:r>
            <a:endParaRPr lang="en-US" altLang="ko-KR" dirty="0"/>
          </a:p>
          <a:p>
            <a:pPr lvl="2"/>
            <a:r>
              <a:rPr lang="en-US" altLang="ko-KR" dirty="0" smtClean="0"/>
              <a:t>e.g., {</a:t>
            </a:r>
            <a:r>
              <a:rPr lang="en-US" altLang="ko-KR" dirty="0"/>
              <a:t>Milk, </a:t>
            </a:r>
            <a:r>
              <a:rPr lang="en-US" altLang="ko-KR" dirty="0" smtClean="0"/>
              <a:t>Diaper}</a:t>
            </a:r>
            <a:r>
              <a:rPr lang="en-US" altLang="ko-KR" dirty="0" smtClean="0">
                <a:sym typeface="Symbol"/>
              </a:rPr>
              <a:t></a:t>
            </a:r>
            <a:r>
              <a:rPr lang="en-US" altLang="ko-KR" dirty="0" smtClean="0"/>
              <a:t>{Beer</a:t>
            </a:r>
            <a:r>
              <a:rPr lang="en-US" altLang="ko-KR" dirty="0"/>
              <a:t>} </a:t>
            </a:r>
          </a:p>
          <a:p>
            <a:endParaRPr lang="en-US" altLang="ko-KR" dirty="0"/>
          </a:p>
          <a:p>
            <a:r>
              <a:rPr lang="en-US" altLang="ko-KR" dirty="0"/>
              <a:t>Rule Evaluation Metrics</a:t>
            </a:r>
          </a:p>
          <a:p>
            <a:pPr lvl="1"/>
            <a:r>
              <a:rPr lang="en-US" altLang="ko-KR" dirty="0"/>
              <a:t>Support (s)</a:t>
            </a:r>
          </a:p>
          <a:p>
            <a:pPr lvl="2"/>
            <a:r>
              <a:rPr lang="en-US" altLang="ko-KR" dirty="0"/>
              <a:t>Fraction of transactions that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contain both </a:t>
            </a:r>
            <a:r>
              <a:rPr lang="en-US" altLang="ko-KR" dirty="0"/>
              <a:t>X and Y</a:t>
            </a:r>
          </a:p>
          <a:p>
            <a:pPr lvl="1"/>
            <a:r>
              <a:rPr lang="en-US" altLang="ko-KR" dirty="0"/>
              <a:t>Confidence (c)</a:t>
            </a:r>
          </a:p>
          <a:p>
            <a:pPr lvl="2"/>
            <a:r>
              <a:rPr lang="en-US" altLang="ko-KR" dirty="0"/>
              <a:t>Measures how often items in Y </a:t>
            </a:r>
            <a:br>
              <a:rPr lang="en-US" altLang="ko-KR" dirty="0"/>
            </a:br>
            <a:r>
              <a:rPr lang="en-US" altLang="ko-KR" dirty="0"/>
              <a:t>appear in transactions that</a:t>
            </a:r>
            <a:br>
              <a:rPr lang="en-US" altLang="ko-KR" dirty="0"/>
            </a:br>
            <a:r>
              <a:rPr lang="en-US" altLang="ko-KR" dirty="0"/>
              <a:t>contain X</a:t>
            </a:r>
          </a:p>
          <a:p>
            <a:endParaRPr lang="ko-KR" altLang="en-US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613101" y="2996953"/>
            <a:ext cx="14350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ea typeface="굴림" charset="-127"/>
              </a:rPr>
              <a:t>Example:</a:t>
            </a:r>
            <a:endParaRPr lang="en-US" altLang="ko-KR" sz="3200" b="1" dirty="0">
              <a:solidFill>
                <a:schemeClr val="tx2"/>
              </a:solidFill>
              <a:ea typeface="굴림" charset="-127"/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06042527"/>
              </p:ext>
            </p:extLst>
          </p:nvPr>
        </p:nvGraphicFramePr>
        <p:xfrm>
          <a:off x="6576054" y="3533078"/>
          <a:ext cx="3668596" cy="399979"/>
        </p:xfrm>
        <a:graphic>
          <a:graphicData uri="http://schemas.openxmlformats.org/presentationml/2006/ole">
            <p:oleObj spid="_x0000_s167938" name="Equation" r:id="rId3" imgW="1459866" imgH="203112" progId="Equation.3">
              <p:embed/>
            </p:oleObj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6672984" y="4041250"/>
          <a:ext cx="5183656" cy="744731"/>
        </p:xfrm>
        <a:graphic>
          <a:graphicData uri="http://schemas.openxmlformats.org/presentationml/2006/ole">
            <p:oleObj spid="_x0000_s167939" name="Equation" r:id="rId4" imgW="4318000" imgH="787400" progId="Equation.3">
              <p:embed/>
            </p:oleObj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6576053" y="4924886"/>
          <a:ext cx="5215264" cy="736363"/>
        </p:xfrm>
        <a:graphic>
          <a:graphicData uri="http://schemas.openxmlformats.org/presentationml/2006/ole">
            <p:oleObj spid="_x0000_s167940" name="Equation" r:id="rId5" imgW="4470400" imgH="787400" progId="Equation.3">
              <p:embed/>
            </p:oleObj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66380851"/>
              </p:ext>
            </p:extLst>
          </p:nvPr>
        </p:nvGraphicFramePr>
        <p:xfrm>
          <a:off x="7721561" y="1465242"/>
          <a:ext cx="4087323" cy="1641495"/>
        </p:xfrm>
        <a:graphic>
          <a:graphicData uri="http://schemas.openxmlformats.org/presentationml/2006/ole">
            <p:oleObj spid="_x0000_s167941" name="Document" r:id="rId6" imgW="3245015" imgH="1740833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637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3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Good Measures for Correlation?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938969"/>
            <a:ext cx="10018713" cy="385223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“</a:t>
            </a:r>
            <a:r>
              <a:rPr lang="en-US" altLang="ko-KR" i="1" dirty="0" smtClean="0">
                <a:ea typeface="굴림" charset="-127"/>
              </a:rPr>
              <a:t>Buy </a:t>
            </a:r>
            <a:r>
              <a:rPr lang="en-US" altLang="ko-KR" i="1" dirty="0">
                <a:ea typeface="굴림" charset="-127"/>
              </a:rPr>
              <a:t>walnuts  </a:t>
            </a:r>
            <a:r>
              <a:rPr lang="en-US" altLang="ko-KR" dirty="0">
                <a:ea typeface="굴림" charset="-127"/>
                <a:sym typeface="Symbol" pitchFamily="18" charset="2"/>
              </a:rPr>
              <a:t> </a:t>
            </a:r>
            <a:r>
              <a:rPr lang="en-US" altLang="ko-KR" i="1" dirty="0">
                <a:ea typeface="굴림" charset="-127"/>
                <a:sym typeface="Symbol" pitchFamily="18" charset="2"/>
              </a:rPr>
              <a:t>buy milk</a:t>
            </a:r>
            <a:r>
              <a:rPr lang="en-US" altLang="ko-KR" dirty="0">
                <a:ea typeface="굴림" charset="-127"/>
                <a:sym typeface="Symbol" pitchFamily="18" charset="2"/>
              </a:rPr>
              <a:t> [1%,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80%</a:t>
            </a:r>
            <a:r>
              <a:rPr lang="en-US" altLang="ko-KR" dirty="0">
                <a:ea typeface="굴림" charset="-127"/>
                <a:sym typeface="Symbol" pitchFamily="18" charset="2"/>
              </a:rPr>
              <a:t>]”  is misleading if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85%</a:t>
            </a:r>
            <a:r>
              <a:rPr lang="en-US" altLang="ko-KR" dirty="0">
                <a:ea typeface="굴림" charset="-127"/>
                <a:sym typeface="Symbol" pitchFamily="18" charset="2"/>
              </a:rPr>
              <a:t> of customers buy milk</a:t>
            </a:r>
          </a:p>
          <a:p>
            <a:r>
              <a:rPr lang="en-US" altLang="ko-KR" dirty="0" smtClean="0"/>
              <a:t>Support </a:t>
            </a:r>
            <a:r>
              <a:rPr lang="en-US" altLang="ko-KR" dirty="0"/>
              <a:t>and confidence are not good to indicate correlations</a:t>
            </a:r>
          </a:p>
          <a:p>
            <a:r>
              <a:rPr lang="en-US" altLang="ko-KR" dirty="0"/>
              <a:t>Over 20 interestingness measures have been </a:t>
            </a:r>
            <a:r>
              <a:rPr lang="en-US" altLang="ko-KR" dirty="0" smtClean="0"/>
              <a:t>proposed</a:t>
            </a:r>
          </a:p>
          <a:p>
            <a:pPr lvl="1"/>
            <a:r>
              <a:rPr lang="en-US" altLang="ko-KR" dirty="0" smtClean="0"/>
              <a:t>See the paper “Selecting the Right Interestingness Measures for Association Patterns” by Tan</a:t>
            </a:r>
            <a:r>
              <a:rPr lang="en-US" altLang="ko-KR" dirty="0"/>
              <a:t>, Kumar, </a:t>
            </a:r>
            <a:r>
              <a:rPr lang="en-US" altLang="ko-KR" dirty="0" err="1"/>
              <a:t>Sritastava</a:t>
            </a:r>
            <a:r>
              <a:rPr lang="en-US" altLang="ko-KR" dirty="0"/>
              <a:t> </a:t>
            </a:r>
            <a:r>
              <a:rPr lang="en-US" altLang="ko-KR" dirty="0" smtClean="0"/>
              <a:t>at KDD’02</a:t>
            </a:r>
            <a:endParaRPr lang="en-US" altLang="ko-KR" dirty="0"/>
          </a:p>
          <a:p>
            <a:r>
              <a:rPr lang="en-US" altLang="ko-KR" dirty="0"/>
              <a:t>Which are good ones?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494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Interestingness Measures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865" y="170591"/>
            <a:ext cx="9398340" cy="658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500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Null-Invariant Measures</a:t>
            </a:r>
            <a:endParaRPr lang="ko-KR" altLang="en-US" dirty="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949988" y="330506"/>
            <a:ext cx="10123033" cy="6005835"/>
            <a:chOff x="0" y="384"/>
            <a:chExt cx="5760" cy="3662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4"/>
              <a:ext cx="5760" cy="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5280" y="1680"/>
              <a:ext cx="384" cy="1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5280" y="2112"/>
              <a:ext cx="384" cy="1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280" y="2640"/>
              <a:ext cx="384" cy="1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008" y="3600"/>
              <a:ext cx="1824" cy="1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624" y="1680"/>
              <a:ext cx="528" cy="1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576" y="2112"/>
              <a:ext cx="528" cy="1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576" y="2640"/>
              <a:ext cx="528" cy="1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/>
            </a:p>
          </p:txBody>
        </p:sp>
      </p:grpSp>
    </p:spTree>
    <p:extLst>
      <p:ext uri="{BB962C8B-B14F-4D97-AF65-F5344CB8AC3E}">
        <p14:creationId xmlns="" xmlns:p14="http://schemas.microsoft.com/office/powerpoint/2010/main" val="27289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0412" y="1"/>
            <a:ext cx="10018713" cy="1211854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Comparison of Interestingness Measures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30" y="2622931"/>
            <a:ext cx="10018713" cy="3124201"/>
          </a:xfrm>
        </p:spPr>
        <p:txBody>
          <a:bodyPr/>
          <a:lstStyle/>
          <a:p>
            <a:r>
              <a:rPr lang="en-US" altLang="ko-KR" sz="2000" dirty="0">
                <a:ea typeface="굴림" charset="-127"/>
              </a:rPr>
              <a:t>Null-(transaction) invariance is crucial for correlation analysis</a:t>
            </a:r>
          </a:p>
          <a:p>
            <a:r>
              <a:rPr lang="en-US" altLang="ko-KR" sz="2000" dirty="0">
                <a:ea typeface="굴림" charset="-127"/>
              </a:rPr>
              <a:t>Lift and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</a:t>
            </a:r>
            <a:r>
              <a:rPr lang="en-US" altLang="ko-KR" sz="2000" b="1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are not </a:t>
            </a:r>
            <a:r>
              <a:rPr lang="en-US" altLang="ko-KR" sz="2000" dirty="0">
                <a:ea typeface="굴림" charset="-127"/>
              </a:rPr>
              <a:t>null-invariant</a:t>
            </a:r>
          </a:p>
          <a:p>
            <a:r>
              <a:rPr lang="en-US" altLang="ko-KR" sz="2000" dirty="0" smtClean="0">
                <a:ea typeface="굴림" charset="-127"/>
              </a:rPr>
              <a:t>5 </a:t>
            </a:r>
            <a:r>
              <a:rPr lang="en-US" altLang="ko-KR" sz="2000" dirty="0">
                <a:ea typeface="굴림" charset="-127"/>
              </a:rPr>
              <a:t>null-invariant measures</a:t>
            </a:r>
          </a:p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06400" y="6477000"/>
            <a:ext cx="25400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0CA5D3C-82E5-47C6-8DCB-7BB6AF7C2BE7}" type="datetime4">
              <a:rPr lang="en-US" altLang="ko-KR" sz="1200">
                <a:latin typeface="+mn-lt"/>
              </a:rPr>
              <a:pPr eaLnBrk="1" hangingPunct="1"/>
              <a:t>October 17, 2016</a:t>
            </a:fld>
            <a:endParaRPr lang="en-US" altLang="ko-KR" sz="120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200" smtClean="0">
                <a:latin typeface="+mn-lt"/>
                <a:ea typeface="굴림" charset="-127"/>
              </a:rPr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66CDD2C-1B67-4452-8242-A50BD9E5683A}" type="slidenum">
              <a:rPr lang="en-US" altLang="ko-KR" sz="1200">
                <a:latin typeface="+mn-lt"/>
              </a:rPr>
              <a:pPr eaLnBrk="1" hangingPunct="1"/>
              <a:t>83</a:t>
            </a:fld>
            <a:endParaRPr lang="en-US" altLang="ko-KR" sz="1200">
              <a:latin typeface="+mn-lt"/>
            </a:endParaRPr>
          </a:p>
        </p:txBody>
      </p:sp>
      <p:pic>
        <p:nvPicPr>
          <p:cNvPr id="7" name="Picture 1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073" y="838191"/>
            <a:ext cx="6011536" cy="255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113"/>
          <p:cNvSpPr>
            <a:spLocks noChangeArrowheads="1"/>
          </p:cNvSpPr>
          <p:nvPr/>
        </p:nvSpPr>
        <p:spPr bwMode="auto">
          <a:xfrm>
            <a:off x="10758862" y="1674361"/>
            <a:ext cx="963083" cy="153154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ko-KR" sz="1800">
              <a:cs typeface="Arial" charset="0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9544063"/>
              </p:ext>
            </p:extLst>
          </p:nvPr>
        </p:nvGraphicFramePr>
        <p:xfrm>
          <a:off x="1366092" y="1585496"/>
          <a:ext cx="4538953" cy="1267872"/>
        </p:xfrm>
        <a:graphic>
          <a:graphicData uri="http://schemas.openxmlformats.org/drawingml/2006/table">
            <a:tbl>
              <a:tblPr/>
              <a:tblGrid>
                <a:gridCol w="1156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59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59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6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Milk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No Milk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Sum (row)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6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Coffee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m, 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~m, 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No Coffee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m, ~c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~m, ~c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~c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6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Sum(col.)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m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~m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  <a:sym typeface="Symbol" pitchFamily="18" charset="2"/>
                        </a:rPr>
                        <a:t>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Picture 1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0126"/>
            <a:ext cx="12192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07"/>
          <p:cNvSpPr>
            <a:spLocks noChangeArrowheads="1"/>
          </p:cNvSpPr>
          <p:nvPr/>
        </p:nvSpPr>
        <p:spPr bwMode="auto">
          <a:xfrm>
            <a:off x="3860800" y="5181600"/>
            <a:ext cx="11176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13" name="AutoShape 108"/>
          <p:cNvSpPr>
            <a:spLocks noChangeArrowheads="1"/>
          </p:cNvSpPr>
          <p:nvPr/>
        </p:nvSpPr>
        <p:spPr bwMode="auto">
          <a:xfrm>
            <a:off x="406400" y="4516915"/>
            <a:ext cx="3352800" cy="297456"/>
          </a:xfrm>
          <a:prstGeom prst="wedgeRoundRectCallout">
            <a:avLst>
              <a:gd name="adj1" fmla="val 52490"/>
              <a:gd name="adj2" fmla="val 220410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ko-KR" sz="1600" dirty="0">
                <a:ea typeface="굴림" charset="-127"/>
                <a:cs typeface="Arial" charset="0"/>
              </a:rPr>
              <a:t>Null-transactions w.r.t. m and c</a:t>
            </a:r>
          </a:p>
        </p:txBody>
      </p:sp>
      <p:sp>
        <p:nvSpPr>
          <p:cNvPr id="14" name="AutoShape 109"/>
          <p:cNvSpPr>
            <a:spLocks noChangeArrowheads="1"/>
          </p:cNvSpPr>
          <p:nvPr/>
        </p:nvSpPr>
        <p:spPr bwMode="auto">
          <a:xfrm>
            <a:off x="9125642" y="4219456"/>
            <a:ext cx="2641600" cy="381000"/>
          </a:xfrm>
          <a:prstGeom prst="wedgeRoundRectCallout">
            <a:avLst>
              <a:gd name="adj1" fmla="val -105048"/>
              <a:gd name="adj2" fmla="val 217023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ko-KR" sz="1600" dirty="0">
                <a:ea typeface="굴림" charset="-127"/>
                <a:cs typeface="Arial" charset="0"/>
              </a:rPr>
              <a:t>Null-invariant</a:t>
            </a:r>
          </a:p>
        </p:txBody>
      </p:sp>
      <p:sp>
        <p:nvSpPr>
          <p:cNvPr id="15" name="Oval 110"/>
          <p:cNvSpPr>
            <a:spLocks noChangeArrowheads="1"/>
          </p:cNvSpPr>
          <p:nvPr/>
        </p:nvSpPr>
        <p:spPr bwMode="auto">
          <a:xfrm>
            <a:off x="6604000" y="5181600"/>
            <a:ext cx="11176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19" name="AutoShape 114"/>
          <p:cNvSpPr>
            <a:spLocks noChangeArrowheads="1"/>
          </p:cNvSpPr>
          <p:nvPr/>
        </p:nvSpPr>
        <p:spPr bwMode="auto">
          <a:xfrm>
            <a:off x="4673600" y="4244247"/>
            <a:ext cx="2844800" cy="609600"/>
          </a:xfrm>
          <a:prstGeom prst="wedgeRoundRectCallout">
            <a:avLst>
              <a:gd name="adj1" fmla="val 79794"/>
              <a:gd name="adj2" fmla="val -187395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600" dirty="0" err="1">
                <a:ea typeface="굴림" charset="-127"/>
                <a:cs typeface="Arial" charset="0"/>
              </a:rPr>
              <a:t>Kulczynski</a:t>
            </a:r>
            <a:r>
              <a:rPr lang="en-US" altLang="ko-KR" sz="1600" dirty="0">
                <a:ea typeface="굴림" charset="-127"/>
                <a:cs typeface="Arial" charset="0"/>
              </a:rPr>
              <a:t> measure (1927)</a:t>
            </a:r>
          </a:p>
        </p:txBody>
      </p:sp>
    </p:spTree>
    <p:extLst>
      <p:ext uri="{BB962C8B-B14F-4D97-AF65-F5344CB8AC3E}">
        <p14:creationId xmlns="" xmlns:p14="http://schemas.microsoft.com/office/powerpoint/2010/main" val="30007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Analysis of DBLP Coauthor Relationships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698626"/>
            <a:ext cx="119888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026400" y="2971800"/>
            <a:ext cx="39624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128000" y="3429000"/>
            <a:ext cx="4064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128000" y="3886200"/>
            <a:ext cx="3860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86400" y="4648200"/>
            <a:ext cx="6502400" cy="609600"/>
          </a:xfrm>
          <a:prstGeom prst="wedgeRoundRectCallout">
            <a:avLst>
              <a:gd name="adj1" fmla="val 34019"/>
              <a:gd name="adj2" fmla="val -121356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ko-KR" sz="1800" dirty="0">
                <a:ea typeface="굴림" charset="-127"/>
                <a:cs typeface="Arial" charset="0"/>
              </a:rPr>
              <a:t>Advisor-advisee relation: </a:t>
            </a:r>
            <a:r>
              <a:rPr lang="en-US" altLang="ko-KR" sz="1800" dirty="0" err="1">
                <a:ea typeface="굴림" charset="-127"/>
                <a:cs typeface="Arial" charset="0"/>
              </a:rPr>
              <a:t>Kulc</a:t>
            </a:r>
            <a:r>
              <a:rPr lang="en-US" altLang="ko-KR" sz="1800" dirty="0">
                <a:ea typeface="굴림" charset="-127"/>
                <a:cs typeface="Arial" charset="0"/>
              </a:rPr>
              <a:t>: high, coherence: low, cosine: middle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89600" y="3962400"/>
            <a:ext cx="24384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91200" y="3429000"/>
            <a:ext cx="2336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791200" y="2971800"/>
            <a:ext cx="21336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0372" y="1327532"/>
            <a:ext cx="1097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600" dirty="0">
                <a:latin typeface="Verdana" pitchFamily="34" charset="0"/>
                <a:ea typeface="굴림" charset="-127"/>
                <a:cs typeface="Arial" charset="0"/>
              </a:rPr>
              <a:t>Recent DB conferences, removing balanced associations, low sup, etc.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1424" y="5257802"/>
            <a:ext cx="10849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Tianyi</a:t>
            </a:r>
            <a:r>
              <a:rPr lang="en-US" altLang="ko-KR" dirty="0"/>
              <a:t> Wu, </a:t>
            </a:r>
            <a:r>
              <a:rPr lang="en-US" altLang="ko-KR" dirty="0" err="1"/>
              <a:t>Yuguo</a:t>
            </a:r>
            <a:r>
              <a:rPr lang="en-US" altLang="ko-KR" dirty="0"/>
              <a:t> Chen and </a:t>
            </a:r>
            <a:r>
              <a:rPr lang="en-US" altLang="ko-KR" dirty="0" err="1"/>
              <a:t>Jiawei</a:t>
            </a:r>
            <a:r>
              <a:rPr lang="en-US" altLang="ko-KR" dirty="0"/>
              <a:t> Han, “Association Mining in Large Databases: A Re-Examination of Its Measures”, Proc. 2007 Int. Conf. Principles and Practice of Knowledge Discovery in Databases (PKDD'07), Sept. 2007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498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42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Which Null-Invariant Measure Is Better?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3293" y="2522862"/>
            <a:ext cx="10018713" cy="254122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400" dirty="0">
                <a:ea typeface="굴림" charset="-127"/>
              </a:rPr>
              <a:t>IR (Imbalance Ratio): measure the imbalance of two </a:t>
            </a:r>
            <a:r>
              <a:rPr lang="en-US" altLang="ko-KR" sz="2400" dirty="0" err="1">
                <a:ea typeface="굴림" charset="-127"/>
              </a:rPr>
              <a:t>itemsets</a:t>
            </a:r>
            <a:r>
              <a:rPr lang="en-US" altLang="ko-KR" sz="2400" dirty="0">
                <a:ea typeface="굴림" charset="-127"/>
              </a:rPr>
              <a:t> A and B in rule </a:t>
            </a:r>
            <a:r>
              <a:rPr lang="en-US" altLang="ko-KR" sz="2400" dirty="0" smtClean="0">
                <a:ea typeface="굴림" charset="-127"/>
              </a:rPr>
              <a:t>implications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r>
              <a:rPr lang="en-US" altLang="ko-KR" sz="2400" dirty="0" err="1">
                <a:ea typeface="굴림" charset="-127"/>
              </a:rPr>
              <a:t>Kulczynski</a:t>
            </a:r>
            <a:r>
              <a:rPr lang="en-US" altLang="ko-KR" sz="2400" dirty="0">
                <a:ea typeface="굴림" charset="-127"/>
              </a:rPr>
              <a:t> and Imbalance Ratio (IR) together present a clear picture for all the three datasets D</a:t>
            </a:r>
            <a:r>
              <a:rPr lang="en-US" altLang="ko-KR" sz="2400" baseline="-25000" dirty="0">
                <a:ea typeface="굴림" charset="-127"/>
              </a:rPr>
              <a:t>4</a:t>
            </a:r>
            <a:r>
              <a:rPr lang="en-US" altLang="ko-KR" sz="2400" dirty="0">
                <a:ea typeface="굴림" charset="-127"/>
              </a:rPr>
              <a:t> through D</a:t>
            </a:r>
            <a:r>
              <a:rPr lang="en-US" altLang="ko-KR" sz="2400" baseline="-25000" dirty="0">
                <a:ea typeface="굴림" charset="-127"/>
              </a:rPr>
              <a:t>6</a:t>
            </a:r>
          </a:p>
          <a:p>
            <a:pPr lvl="1"/>
            <a:r>
              <a:rPr lang="en-US" altLang="ko-KR" dirty="0">
                <a:ea typeface="굴림" charset="-127"/>
              </a:rPr>
              <a:t>D</a:t>
            </a:r>
            <a:r>
              <a:rPr lang="en-US" altLang="ko-KR" baseline="-25000" dirty="0">
                <a:ea typeface="굴림" charset="-127"/>
              </a:rPr>
              <a:t>4  </a:t>
            </a:r>
            <a:r>
              <a:rPr lang="en-US" altLang="ko-KR" dirty="0">
                <a:ea typeface="굴림" charset="-127"/>
              </a:rPr>
              <a:t>is balanced &amp; neutral</a:t>
            </a:r>
          </a:p>
          <a:p>
            <a:pPr lvl="1"/>
            <a:r>
              <a:rPr lang="en-US" altLang="ko-KR" dirty="0">
                <a:ea typeface="굴림" charset="-127"/>
              </a:rPr>
              <a:t>D</a:t>
            </a:r>
            <a:r>
              <a:rPr lang="en-US" altLang="ko-KR" baseline="-25000" dirty="0">
                <a:ea typeface="굴림" charset="-127"/>
              </a:rPr>
              <a:t>5  </a:t>
            </a:r>
            <a:r>
              <a:rPr lang="en-US" altLang="ko-KR" dirty="0">
                <a:ea typeface="굴림" charset="-127"/>
              </a:rPr>
              <a:t>is imbalanced &amp; neutral</a:t>
            </a:r>
            <a:endParaRPr lang="en-US" altLang="ko-KR" baseline="-25000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D</a:t>
            </a:r>
            <a:r>
              <a:rPr lang="en-US" altLang="ko-KR" baseline="-25000" dirty="0">
                <a:ea typeface="굴림" charset="-127"/>
              </a:rPr>
              <a:t>6  </a:t>
            </a:r>
            <a:r>
              <a:rPr lang="en-US" altLang="ko-KR" dirty="0">
                <a:ea typeface="굴림" charset="-127"/>
              </a:rPr>
              <a:t>is very imbalanced &amp; neutral</a:t>
            </a:r>
          </a:p>
          <a:p>
            <a:endParaRPr lang="ko-KR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81" y="4869160"/>
            <a:ext cx="10396140" cy="136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17" y="1676477"/>
            <a:ext cx="76200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543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1611" y="2204864"/>
            <a:ext cx="7008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Thank You!</a:t>
            </a:r>
          </a:p>
          <a:p>
            <a:pPr algn="ctr"/>
            <a:r>
              <a:rPr lang="en-US" altLang="ko-KR" sz="4800" dirty="0" smtClean="0"/>
              <a:t>Questions?</a:t>
            </a:r>
            <a:endParaRPr lang="ko-KR" alt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5086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346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Association Rule Mining Task</a:t>
            </a:r>
            <a:endParaRPr lang="ko-KR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chemeClr val="tx2"/>
                    </a:solidFill>
                  </a:rPr>
                  <a:t>Given a set of transactions </a:t>
                </a:r>
                <a:r>
                  <a:rPr lang="en-US" altLang="ko-KR" i="1" dirty="0">
                    <a:solidFill>
                      <a:schemeClr val="tx2"/>
                    </a:solidFill>
                  </a:rPr>
                  <a:t>T</a:t>
                </a:r>
                <a:r>
                  <a:rPr lang="en-US" altLang="ko-KR" dirty="0">
                    <a:solidFill>
                      <a:schemeClr val="tx2"/>
                    </a:solidFill>
                  </a:rPr>
                  <a:t>, the goal of association rule mining is to find all rules </a:t>
                </a:r>
                <a:r>
                  <a:rPr lang="en-US" altLang="ko-KR" dirty="0" smtClean="0">
                    <a:solidFill>
                      <a:schemeClr val="tx2"/>
                    </a:solidFill>
                  </a:rPr>
                  <a:t>such that</a:t>
                </a:r>
                <a:endParaRPr lang="en-US" altLang="ko-KR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altLang="ko-KR" b="1" dirty="0">
                    <a:solidFill>
                      <a:schemeClr val="tx2"/>
                    </a:solidFill>
                  </a:rPr>
                  <a:t>support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ko-KR" b="1" dirty="0">
                    <a:solidFill>
                      <a:schemeClr val="tx2"/>
                    </a:solidFill>
                  </a:rPr>
                  <a:t/>
                </a:r>
                <a:r>
                  <a:rPr lang="en-US" altLang="ko-KR" b="1" i="1" dirty="0" err="1">
                    <a:solidFill>
                      <a:schemeClr val="tx2"/>
                    </a:solidFill>
                  </a:rPr>
                  <a:t>minsup</a:t>
                </a:r>
                <a:r>
                  <a:rPr lang="en-US" altLang="ko-KR" b="1" dirty="0">
                    <a:solidFill>
                      <a:schemeClr val="tx2"/>
                    </a:solidFill>
                  </a:rPr>
                  <a:t/>
                </a:r>
                <a:r>
                  <a:rPr lang="en-US" altLang="ko-KR" b="1" dirty="0" smtClean="0">
                    <a:solidFill>
                      <a:schemeClr val="tx2"/>
                    </a:solidFill>
                  </a:rPr>
                  <a:t>threshold</a:t>
                </a:r>
                <a:endParaRPr lang="en-US" altLang="ko-KR" b="1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altLang="ko-KR" b="1" dirty="0">
                    <a:solidFill>
                      <a:schemeClr val="tx2"/>
                    </a:solidFill>
                  </a:rPr>
                  <a:t>confidence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ko-KR" b="1" dirty="0" smtClean="0">
                    <a:solidFill>
                      <a:schemeClr val="tx2"/>
                    </a:solidFill>
                  </a:rPr>
                  <a:t/>
                </a:r>
                <a:r>
                  <a:rPr lang="en-US" altLang="ko-KR" b="1" i="1" dirty="0" err="1">
                    <a:solidFill>
                      <a:schemeClr val="tx2"/>
                    </a:solidFill>
                  </a:rPr>
                  <a:t>minconf</a:t>
                </a:r>
                <a:r>
                  <a:rPr lang="en-US" altLang="ko-KR" b="1" dirty="0">
                    <a:solidFill>
                      <a:schemeClr val="tx2"/>
                    </a:solidFill>
                  </a:rPr>
                  <a:t> threshold</a:t>
                </a:r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Brute-force approach:</a:t>
                </a:r>
              </a:p>
              <a:p>
                <a:pPr lvl="1"/>
                <a:r>
                  <a:rPr lang="en-US" altLang="ko-KR" dirty="0"/>
                  <a:t>List all possible association rules</a:t>
                </a:r>
              </a:p>
              <a:p>
                <a:pPr lvl="1"/>
                <a:r>
                  <a:rPr lang="en-US" altLang="ko-KR" dirty="0"/>
                  <a:t>Compute the support and confidence for each rule</a:t>
                </a:r>
              </a:p>
              <a:p>
                <a:pPr lvl="1"/>
                <a:r>
                  <a:rPr lang="en-US" altLang="ko-KR" dirty="0"/>
                  <a:t>Prune rules that fail the </a:t>
                </a:r>
                <a:r>
                  <a:rPr lang="en-US" altLang="ko-KR" i="1" dirty="0" err="1"/>
                  <a:t>minsup</a:t>
                </a:r>
                <a:r>
                  <a:rPr lang="en-US" altLang="ko-KR" dirty="0"/>
                  <a:t> and </a:t>
                </a:r>
                <a:r>
                  <a:rPr lang="en-US" altLang="ko-KR" i="1" dirty="0" err="1"/>
                  <a:t>minconf</a:t>
                </a:r>
                <a:r>
                  <a:rPr lang="en-US" altLang="ko-KR" dirty="0"/>
                  <a:t/>
                </a:r>
                <a:r>
                  <a:rPr lang="en-US" altLang="ko-KR" dirty="0" smtClean="0"/>
                  <a:t>thresholds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>
                    <a:sym typeface="Symbol"/>
                  </a:rPr>
                  <a:t> </a:t>
                </a:r>
                <a:r>
                  <a:rPr lang="en-US" altLang="ko-KR" dirty="0" smtClean="0"/>
                  <a:t>Computationally </a:t>
                </a:r>
                <a:r>
                  <a:rPr lang="en-US" altLang="ko-KR" dirty="0"/>
                  <a:t>prohibitive!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787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-templat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parallax-template</Template>
  <TotalTime>194</TotalTime>
  <Words>3694</Words>
  <Application>Microsoft Office PowerPoint</Application>
  <PresentationFormat>Custom</PresentationFormat>
  <Paragraphs>813</Paragraphs>
  <Slides>86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parallax-template</vt:lpstr>
      <vt:lpstr>Document</vt:lpstr>
      <vt:lpstr>Equation</vt:lpstr>
      <vt:lpstr>VISIO</vt:lpstr>
      <vt:lpstr>Visio</vt:lpstr>
      <vt:lpstr>Chart</vt:lpstr>
      <vt:lpstr>Association Analysis (Basic)</vt:lpstr>
      <vt:lpstr>Associations</vt:lpstr>
      <vt:lpstr>Associations…</vt:lpstr>
      <vt:lpstr>Contents</vt:lpstr>
      <vt:lpstr>Overview</vt:lpstr>
      <vt:lpstr>Association Rule Mining</vt:lpstr>
      <vt:lpstr>Definition: Frequent Itemset</vt:lpstr>
      <vt:lpstr>Definition: Association Rule</vt:lpstr>
      <vt:lpstr>Association Rule Mining Task</vt:lpstr>
      <vt:lpstr>Mining Association Rules (1/2)</vt:lpstr>
      <vt:lpstr>Mining Association Rules (2/2)</vt:lpstr>
      <vt:lpstr>Discussion</vt:lpstr>
      <vt:lpstr>Contents</vt:lpstr>
      <vt:lpstr>Candidate Itemsets</vt:lpstr>
      <vt:lpstr>Frequent Itemset Generation</vt:lpstr>
      <vt:lpstr>Computational Complexity</vt:lpstr>
      <vt:lpstr>Possible Improvements</vt:lpstr>
      <vt:lpstr>Contents</vt:lpstr>
      <vt:lpstr>Reducing Number of Candidates</vt:lpstr>
      <vt:lpstr>Apriori Principle (1/2)</vt:lpstr>
      <vt:lpstr>Apriori Principle (2/2)</vt:lpstr>
      <vt:lpstr>Algorithm Apriori</vt:lpstr>
      <vt:lpstr>Candidate Generation</vt:lpstr>
      <vt:lpstr>Reducing Number of Comparisons</vt:lpstr>
      <vt:lpstr>Generating the Hash Tree (1/4)</vt:lpstr>
      <vt:lpstr>Generating the Hash Tree (2/4)</vt:lpstr>
      <vt:lpstr>Generating the Hash Tree (3/4)</vt:lpstr>
      <vt:lpstr>Generating the Hash Tree (4/4)</vt:lpstr>
      <vt:lpstr>Subset Operation</vt:lpstr>
      <vt:lpstr>Subset Operation Using the Hash Tree (1/3)</vt:lpstr>
      <vt:lpstr>Subset Operation Using the Hash Tree (2/3)</vt:lpstr>
      <vt:lpstr>Subset Operation Using the Hash Tree (3/3)</vt:lpstr>
      <vt:lpstr>Factors Affecting Complexity</vt:lpstr>
      <vt:lpstr>Contents</vt:lpstr>
      <vt:lpstr>Motivation</vt:lpstr>
      <vt:lpstr>FP-Growth: Frequent-Pattern Mining without Candidate Generation</vt:lpstr>
      <vt:lpstr>Intuition behind FP-Growth</vt:lpstr>
      <vt:lpstr>FP-Tree (1/4)</vt:lpstr>
      <vt:lpstr>FP-Tree (2/4)</vt:lpstr>
      <vt:lpstr>FP-Tree (3/4)</vt:lpstr>
      <vt:lpstr>FP-Tree (4/4)</vt:lpstr>
      <vt:lpstr>FP-Tree Construction</vt:lpstr>
      <vt:lpstr>How to Mine an FP-Tree? </vt:lpstr>
      <vt:lpstr>Conditional Pattern Base</vt:lpstr>
      <vt:lpstr>Conditional Pattern Tree</vt:lpstr>
      <vt:lpstr>Pattern Growth (1/3)</vt:lpstr>
      <vt:lpstr>Pattern Growth (2/3)</vt:lpstr>
      <vt:lpstr>Pattern Growth (3/3)</vt:lpstr>
      <vt:lpstr>Single Path Tree </vt:lpstr>
      <vt:lpstr>FP_Growth Algorithm</vt:lpstr>
      <vt:lpstr>FP_Growth (Tree, a)</vt:lpstr>
      <vt:lpstr>Step 1: FP-Tree Construction</vt:lpstr>
      <vt:lpstr>Step 1: FP-Tree Construction</vt:lpstr>
      <vt:lpstr>Step 1: FP-Tree Construction (Example)</vt:lpstr>
      <vt:lpstr>FP-Tree size</vt:lpstr>
      <vt:lpstr>Step 2: Frequent Itemset Generation</vt:lpstr>
      <vt:lpstr>Prefix path sub-trees (Example)</vt:lpstr>
      <vt:lpstr>Step 2: Frequent Itemset Generation</vt:lpstr>
      <vt:lpstr>Conditional FP-Tree</vt:lpstr>
      <vt:lpstr>Example</vt:lpstr>
      <vt:lpstr>Example</vt:lpstr>
      <vt:lpstr>Example</vt:lpstr>
      <vt:lpstr>Example</vt:lpstr>
      <vt:lpstr>Result</vt:lpstr>
      <vt:lpstr>FP-Growth vs. Apriori</vt:lpstr>
      <vt:lpstr>Why Is FP-Growth the Winner?</vt:lpstr>
      <vt:lpstr>Contents</vt:lpstr>
      <vt:lpstr>Definitions</vt:lpstr>
      <vt:lpstr>Examples</vt:lpstr>
      <vt:lpstr>Maximal vs. Closed</vt:lpstr>
      <vt:lpstr>Contents</vt:lpstr>
      <vt:lpstr>Rule Generation (1/2)</vt:lpstr>
      <vt:lpstr>Rule Generation (2/2)</vt:lpstr>
      <vt:lpstr>Rule Generation for Apriori Algorithm (1/2)</vt:lpstr>
      <vt:lpstr>Rule Generation for Apriori Algorithm (2/2)</vt:lpstr>
      <vt:lpstr>Contents</vt:lpstr>
      <vt:lpstr>Applications of Interestingness Measures</vt:lpstr>
      <vt:lpstr>Overview</vt:lpstr>
      <vt:lpstr>Interestingness Measure: Correlation (Lift)</vt:lpstr>
      <vt:lpstr>Good Measures for Correlation?</vt:lpstr>
      <vt:lpstr>Interestingness Measures</vt:lpstr>
      <vt:lpstr>Null-Invariant Measures</vt:lpstr>
      <vt:lpstr>Comparison of Interestingness Measures</vt:lpstr>
      <vt:lpstr>Analysis of DBLP Coauthor Relationships</vt:lpstr>
      <vt:lpstr>Which Null-Invariant Measure Is Better? </vt:lpstr>
      <vt:lpstr>Slide 86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Muzammal</dc:creator>
  <cp:lastModifiedBy>Muzammal</cp:lastModifiedBy>
  <cp:revision>28</cp:revision>
  <dcterms:created xsi:type="dcterms:W3CDTF">2016-08-23T10:37:34Z</dcterms:created>
  <dcterms:modified xsi:type="dcterms:W3CDTF">2016-10-17T05:11:15Z</dcterms:modified>
</cp:coreProperties>
</file>