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9"/>
  </p:notesMasterIdLst>
  <p:sldIdLst>
    <p:sldId id="326" r:id="rId2"/>
    <p:sldId id="398"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39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90" d="100"/>
          <a:sy n="90" d="100"/>
        </p:scale>
        <p:origin x="33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emf"/><Relationship Id="rId4"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3F271-CE4C-4417-BC50-17764D1A5A30}" type="datetimeFigureOut">
              <a:rPr lang="en-US" smtClean="0"/>
              <a:pPr/>
              <a:t>11/14/2016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7C09B-05FD-49E6-866F-8F0DEFBE4C5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4A3AC40-2A54-469B-A5C6-1EBFB86AB7B7}"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6C789266-8092-4467-91D3-61FD85FF0383}" type="slidenum">
              <a:rPr lang="ko-KR" altLang="en-US" smtClean="0"/>
              <a:t>3</a:t>
            </a:fld>
            <a:endParaRPr lang="ko-KR" altLang="en-US"/>
          </a:p>
        </p:txBody>
      </p:sp>
    </p:spTree>
    <p:extLst>
      <p:ext uri="{BB962C8B-B14F-4D97-AF65-F5344CB8AC3E}">
        <p14:creationId xmlns:p14="http://schemas.microsoft.com/office/powerpoint/2010/main" val="186493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bwMode="auto">
          <a:xfrm>
            <a:off x="385763" y="685800"/>
            <a:ext cx="6092825" cy="3427413"/>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89884" tIns="44943" rIns="89884" bIns="44943"/>
          <a:lstStyle/>
          <a:p>
            <a:endParaRPr lang="ko-KR" altLang="ko-KR"/>
          </a:p>
        </p:txBody>
      </p:sp>
    </p:spTree>
    <p:extLst>
      <p:ext uri="{BB962C8B-B14F-4D97-AF65-F5344CB8AC3E}">
        <p14:creationId xmlns:p14="http://schemas.microsoft.com/office/powerpoint/2010/main" val="16944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C4B0-9FCC-4C2E-80D1-7932784C678E}" type="datetime1">
              <a:rPr lang="en-US" smtClean="0"/>
              <a:t>11/14/2016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5BEEA-5BFB-489A-83B8-960F9084A0AC}" type="datetime1">
              <a:rPr lang="en-US" smtClean="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9C511-3527-4921-B936-09069C7F6D37}" type="datetime1">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D101C-E9A5-45A4-8431-5AC54AB82BF7}" type="datetime1">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FABF1-792E-42EB-981C-94B90CCC4392}" type="datetime1">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8AFA1-DAFE-407B-833C-D36FA7D48473}" type="datetime1">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E7FEE-8788-4D82-A892-75E64D3B7452}" type="datetime1">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1C961B-E440-46F7-97DA-1235D5D17C2D}" type="datetime1">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3A05B-BC19-4A31-88C5-32207B27B4BA}" type="datetime1">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30AE6-AA7C-47AC-8F4D-F7E84BEF624B}" type="datetime1">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310A3-F323-4104-906E-FD88BF3117A8}" type="datetime1">
              <a:rPr lang="en-US" smtClean="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39B32-003D-4B07-A28A-13C2C6073285}" type="datetime1">
              <a:rPr lang="en-US" smtClean="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05C71-3EB8-4091-9CDD-E1301D61385A}" type="datetime1">
              <a:rPr lang="en-US" smtClean="0"/>
              <a:t>11/14/2016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1277C2-A3B0-4972-9388-48710153F654}" type="datetime1">
              <a:rPr lang="en-US" smtClean="0"/>
              <a:t>11/14/2016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5ECAE-6D3A-4270-90F8-F7C92099BADA}" type="datetime1">
              <a:rPr lang="en-US" smtClean="0"/>
              <a:t>11/14/2016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B18821-EFA6-46F3-B229-045EA888EA75}" type="datetime1">
              <a:rPr lang="en-US" smtClean="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7689C-96E6-462D-8F96-3B1BB3A5B930}" type="datetime1">
              <a:rPr lang="en-US" smtClean="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55863F-63AA-4C36-93FE-158E1A093AAF}" type="datetime1">
              <a:rPr lang="en-US" smtClean="0"/>
              <a:t>11/14/2016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emf"/><Relationship Id="rId5" Type="http://schemas.openxmlformats.org/officeDocument/2006/relationships/oleObject" Target="../embeddings/oleObject12.bin"/><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0.bin"/><Relationship Id="rId10" Type="http://schemas.openxmlformats.org/officeDocument/2006/relationships/image" Target="../media/image27.wmf"/><Relationship Id="rId4" Type="http://schemas.openxmlformats.org/officeDocument/2006/relationships/image" Target="../media/image28.wmf"/><Relationship Id="rId9"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3.emf"/><Relationship Id="rId5" Type="http://schemas.openxmlformats.org/officeDocument/2006/relationships/oleObject" Target="../embeddings/oleObject25.bin"/><Relationship Id="rId4" Type="http://schemas.openxmlformats.org/officeDocument/2006/relationships/image" Target="../media/image32.wmf"/></Relationships>
</file>

<file path=ppt/slides/_rels/slide3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0.bin"/><Relationship Id="rId5" Type="http://schemas.openxmlformats.org/officeDocument/2006/relationships/image" Target="../media/image37.emf"/><Relationship Id="rId4" Type="http://schemas.openxmlformats.org/officeDocument/2006/relationships/oleObject" Target="../embeddings/oleObject2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9.emf"/></Relationships>
</file>

<file path=ppt/slides/_rels/slide3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hyperlink" Target="http://www.autonlab.org/tutorials/infogain11.pdf" TargetMode="Externa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9.wmf"/><Relationship Id="rId5" Type="http://schemas.openxmlformats.org/officeDocument/2006/relationships/oleObject" Target="../embeddings/oleObject34.bin"/><Relationship Id="rId10" Type="http://schemas.openxmlformats.org/officeDocument/2006/relationships/image" Target="../media/image44.wmf"/><Relationship Id="rId4" Type="http://schemas.openxmlformats.org/officeDocument/2006/relationships/image" Target="../media/image28.wmf"/><Relationship Id="rId9" Type="http://schemas.openxmlformats.org/officeDocument/2006/relationships/oleObject" Target="../embeddings/oleObject36.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5.wmf"/></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jpe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609907" y="178010"/>
            <a:ext cx="8574622" cy="2616199"/>
          </a:xfrm>
        </p:spPr>
        <p:txBody>
          <a:bodyPr>
            <a:normAutofit/>
          </a:bodyPr>
          <a:lstStyle/>
          <a:p>
            <a:r>
              <a:rPr lang="en-US" altLang="ko-KR" sz="5400" dirty="0"/>
              <a:t>Classification (Decision Tree)</a:t>
            </a:r>
            <a:endParaRPr lang="ko-KR" altLang="en-US" sz="5400" dirty="0"/>
          </a:p>
        </p:txBody>
      </p:sp>
      <p:sp>
        <p:nvSpPr>
          <p:cNvPr id="3" name="부제목 2"/>
          <p:cNvSpPr>
            <a:spLocks noGrp="1"/>
          </p:cNvSpPr>
          <p:nvPr>
            <p:ph type="subTitle" idx="1"/>
          </p:nvPr>
        </p:nvSpPr>
        <p:spPr>
          <a:xfrm>
            <a:off x="3111151" y="3358622"/>
            <a:ext cx="8601388" cy="987347"/>
          </a:xfrm>
        </p:spPr>
        <p:txBody>
          <a:bodyPr/>
          <a:lstStyle/>
          <a:p>
            <a:r>
              <a:rPr lang="en-US" altLang="ko-KR" dirty="0"/>
              <a:t>Data Mining* (CSC521)</a:t>
            </a:r>
          </a:p>
          <a:p>
            <a:r>
              <a:rPr lang="en-US" altLang="ko-KR" dirty="0"/>
              <a:t>Dr M </a:t>
            </a:r>
            <a:r>
              <a:rPr lang="en-US" altLang="ko-KR" dirty="0" err="1"/>
              <a:t>Muzammal</a:t>
            </a:r>
            <a:endParaRPr lang="en-US" altLang="ko-KR" dirty="0"/>
          </a:p>
        </p:txBody>
      </p:sp>
      <p:sp>
        <p:nvSpPr>
          <p:cNvPr id="4" name="부제목 2"/>
          <p:cNvSpPr txBox="1">
            <a:spLocks/>
          </p:cNvSpPr>
          <p:nvPr/>
        </p:nvSpPr>
        <p:spPr>
          <a:xfrm>
            <a:off x="3448486" y="6287814"/>
            <a:ext cx="8582552" cy="570186"/>
          </a:xfrm>
          <a:prstGeom prst="rect">
            <a:avLst/>
          </a:prstGeom>
        </p:spPr>
        <p:txBody>
          <a:bodyPr vert="horz" lIns="91440" tIns="45720" rIns="91440" bIns="45720" rtlCol="0" anchor="t">
            <a:normAutofit/>
          </a:bodyPr>
          <a:lstStyle/>
          <a:p>
            <a:pPr marL="0" marR="0" lvl="0" indent="0" algn="r" defTabSz="457200" rtl="0" eaLnBrk="1" fontAlgn="auto" latinLnBrk="0" hangingPunct="1">
              <a:lnSpc>
                <a:spcPct val="100000"/>
              </a:lnSpc>
              <a:spcBef>
                <a:spcPct val="20000"/>
              </a:spcBef>
              <a:spcAft>
                <a:spcPts val="600"/>
              </a:spcAft>
              <a:buClr>
                <a:schemeClr val="accent1">
                  <a:lumMod val="75000"/>
                </a:schemeClr>
              </a:buClr>
              <a:buSzPct val="145000"/>
              <a:buFont typeface="Arial"/>
              <a:buNone/>
              <a:tabLst/>
              <a:defRPr/>
            </a:pPr>
            <a:r>
              <a:rPr kumimoji="0" lang="en-US" altLang="ko-KR" sz="1600" b="0" i="0" u="none" strike="noStrike" kern="1200" cap="none" spc="0" normalizeH="0" baseline="0" noProof="0" dirty="0">
                <a:ln>
                  <a:noFill/>
                </a:ln>
                <a:solidFill>
                  <a:schemeClr val="tx1"/>
                </a:solidFill>
                <a:effectLst/>
                <a:uLnTx/>
                <a:uFillTx/>
                <a:latin typeface="+mn-lt"/>
                <a:ea typeface="+mn-ea"/>
                <a:cs typeface="+mn-cs"/>
              </a:rPr>
              <a:t>*The instructor thanks Dr Jae-Gil Lee for sharing the lecture slides.</a:t>
            </a:r>
            <a:endParaRPr kumimoji="0" lang="ko-KR" altLang="en-US" sz="21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7215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9859" name="Group 3"/>
          <p:cNvGrpSpPr>
            <a:grpSpLocks/>
          </p:cNvGrpSpPr>
          <p:nvPr/>
        </p:nvGrpSpPr>
        <p:grpSpPr bwMode="auto">
          <a:xfrm>
            <a:off x="1752601" y="1838365"/>
            <a:ext cx="3567113" cy="4313238"/>
            <a:chOff x="288" y="950"/>
            <a:chExt cx="2247" cy="2717"/>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185353" name="Document" r:id="rId3" imgW="5405040" imgH="5780160" progId="Word.Document.8">
                    <p:embed/>
                  </p:oleObj>
                </mc:Choice>
                <mc:Fallback>
                  <p:oleObj name="Document" r:id="rId3" imgW="5405040" imgH="5780160" progId="Word.Document.8">
                    <p:embed/>
                    <p:pic>
                      <p:nvPicPr>
                        <p:cNvPr id="8898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61" name="Text Box 5"/>
            <p:cNvSpPr txBox="1">
              <a:spLocks noChangeArrowheads="1"/>
            </p:cNvSpPr>
            <p:nvPr/>
          </p:nvSpPr>
          <p:spPr bwMode="auto">
            <a:xfrm rot="19183191">
              <a:off x="698" y="950"/>
              <a:ext cx="74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006600"/>
                  </a:solidFill>
                  <a:latin typeface="Arial" charset="0"/>
                  <a:ea typeface="굴림" charset="-127"/>
                </a:rPr>
                <a:t>categorical</a:t>
              </a:r>
              <a:endParaRPr lang="en-US" altLang="ko-KR" sz="1600">
                <a:solidFill>
                  <a:schemeClr val="bg2"/>
                </a:solidFill>
                <a:latin typeface="Arial" charset="0"/>
                <a:ea typeface="굴림" charset="-127"/>
              </a:endParaRPr>
            </a:p>
          </p:txBody>
        </p:sp>
        <p:sp>
          <p:nvSpPr>
            <p:cNvPr id="889862" name="Text Box 6"/>
            <p:cNvSpPr txBox="1">
              <a:spLocks noChangeArrowheads="1"/>
            </p:cNvSpPr>
            <p:nvPr/>
          </p:nvSpPr>
          <p:spPr bwMode="auto">
            <a:xfrm rot="19183191">
              <a:off x="1130" y="950"/>
              <a:ext cx="74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006600"/>
                  </a:solidFill>
                  <a:latin typeface="Arial" charset="0"/>
                  <a:ea typeface="굴림" charset="-127"/>
                </a:rPr>
                <a:t>categorical</a:t>
              </a:r>
              <a:endParaRPr lang="en-US" altLang="ko-KR" sz="1600">
                <a:solidFill>
                  <a:schemeClr val="bg2"/>
                </a:solidFill>
                <a:latin typeface="Arial" charset="0"/>
                <a:ea typeface="굴림" charset="-127"/>
              </a:endParaRPr>
            </a:p>
          </p:txBody>
        </p:sp>
        <p:sp>
          <p:nvSpPr>
            <p:cNvPr id="889863" name="Text Box 7"/>
            <p:cNvSpPr txBox="1">
              <a:spLocks noChangeArrowheads="1"/>
            </p:cNvSpPr>
            <p:nvPr/>
          </p:nvSpPr>
          <p:spPr bwMode="auto">
            <a:xfrm rot="19183191">
              <a:off x="1664" y="950"/>
              <a:ext cx="74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006600"/>
                  </a:solidFill>
                  <a:latin typeface="Arial" charset="0"/>
                  <a:ea typeface="굴림" charset="-127"/>
                </a:rPr>
                <a:t>continuous</a:t>
              </a:r>
              <a:endParaRPr lang="en-US" altLang="ko-KR" sz="1600">
                <a:solidFill>
                  <a:schemeClr val="bg2"/>
                </a:solidFill>
                <a:latin typeface="Arial" charset="0"/>
                <a:ea typeface="굴림" charset="-127"/>
              </a:endParaRPr>
            </a:p>
          </p:txBody>
        </p:sp>
        <p:sp>
          <p:nvSpPr>
            <p:cNvPr id="889864" name="Text Box 8"/>
            <p:cNvSpPr txBox="1">
              <a:spLocks noChangeArrowheads="1"/>
            </p:cNvSpPr>
            <p:nvPr/>
          </p:nvSpPr>
          <p:spPr bwMode="auto">
            <a:xfrm rot="19183191">
              <a:off x="2125" y="1046"/>
              <a:ext cx="41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006600"/>
                  </a:solidFill>
                  <a:latin typeface="Arial" charset="0"/>
                  <a:ea typeface="굴림" charset="-127"/>
                </a:rPr>
                <a:t>class</a:t>
              </a:r>
              <a:endParaRPr lang="en-US" altLang="ko-KR" sz="1600">
                <a:solidFill>
                  <a:schemeClr val="bg2"/>
                </a:solidFill>
                <a:latin typeface="Arial" charset="0"/>
                <a:ea typeface="굴림" charset="-127"/>
              </a:endParaRPr>
            </a:p>
          </p:txBody>
        </p:sp>
      </p:grpSp>
      <p:sp>
        <p:nvSpPr>
          <p:cNvPr id="889865" name="Line 9"/>
          <p:cNvSpPr>
            <a:spLocks noChangeShapeType="1"/>
          </p:cNvSpPr>
          <p:nvPr/>
        </p:nvSpPr>
        <p:spPr bwMode="auto">
          <a:xfrm>
            <a:off x="8489950" y="450532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66" name="Line 10"/>
          <p:cNvSpPr>
            <a:spLocks noChangeShapeType="1"/>
          </p:cNvSpPr>
          <p:nvPr/>
        </p:nvSpPr>
        <p:spPr bwMode="auto">
          <a:xfrm flipH="1">
            <a:off x="7359650" y="450532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67" name="Line 11"/>
          <p:cNvSpPr>
            <a:spLocks noChangeShapeType="1"/>
          </p:cNvSpPr>
          <p:nvPr/>
        </p:nvSpPr>
        <p:spPr bwMode="auto">
          <a:xfrm flipH="1">
            <a:off x="8005764" y="371157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68" name="Line 12"/>
          <p:cNvSpPr>
            <a:spLocks noChangeShapeType="1"/>
          </p:cNvSpPr>
          <p:nvPr/>
        </p:nvSpPr>
        <p:spPr bwMode="auto">
          <a:xfrm>
            <a:off x="9217025" y="371157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69" name="Line 13"/>
          <p:cNvSpPr>
            <a:spLocks noChangeShapeType="1"/>
          </p:cNvSpPr>
          <p:nvPr/>
        </p:nvSpPr>
        <p:spPr bwMode="auto">
          <a:xfrm>
            <a:off x="8167688"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70" name="Line 14"/>
          <p:cNvSpPr>
            <a:spLocks noChangeShapeType="1"/>
          </p:cNvSpPr>
          <p:nvPr/>
        </p:nvSpPr>
        <p:spPr bwMode="auto">
          <a:xfrm flipH="1">
            <a:off x="6794500"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71" name="Text Box 15"/>
          <p:cNvSpPr txBox="1">
            <a:spLocks noChangeArrowheads="1"/>
          </p:cNvSpPr>
          <p:nvPr/>
        </p:nvSpPr>
        <p:spPr bwMode="auto">
          <a:xfrm>
            <a:off x="7312026" y="272097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2D1993"/>
                </a:solidFill>
                <a:latin typeface="Arial" charset="0"/>
                <a:ea typeface="굴림" charset="-127"/>
              </a:rPr>
              <a:t>Refund</a:t>
            </a:r>
            <a:endParaRPr lang="en-US" altLang="ko-KR" sz="1600">
              <a:solidFill>
                <a:schemeClr val="bg2"/>
              </a:solidFill>
              <a:latin typeface="Arial" charset="0"/>
              <a:ea typeface="굴림" charset="-127"/>
            </a:endParaRPr>
          </a:p>
        </p:txBody>
      </p:sp>
      <p:sp>
        <p:nvSpPr>
          <p:cNvPr id="889872" name="Text Box 16"/>
          <p:cNvSpPr txBox="1">
            <a:spLocks noChangeArrowheads="1"/>
          </p:cNvSpPr>
          <p:nvPr/>
        </p:nvSpPr>
        <p:spPr bwMode="auto">
          <a:xfrm>
            <a:off x="8328025" y="344805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2D1993"/>
                </a:solidFill>
                <a:latin typeface="Arial" charset="0"/>
                <a:ea typeface="굴림" charset="-127"/>
              </a:rPr>
              <a:t>MarSt</a:t>
            </a:r>
            <a:endParaRPr lang="en-US" altLang="ko-KR" sz="1600">
              <a:solidFill>
                <a:schemeClr val="bg2"/>
              </a:solidFill>
              <a:latin typeface="Arial" charset="0"/>
              <a:ea typeface="굴림" charset="-127"/>
            </a:endParaRPr>
          </a:p>
        </p:txBody>
      </p:sp>
      <p:sp>
        <p:nvSpPr>
          <p:cNvPr id="889873" name="Text Box 17"/>
          <p:cNvSpPr txBox="1">
            <a:spLocks noChangeArrowheads="1"/>
          </p:cNvSpPr>
          <p:nvPr/>
        </p:nvSpPr>
        <p:spPr bwMode="auto">
          <a:xfrm>
            <a:off x="7602539" y="424021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2D1993"/>
                </a:solidFill>
                <a:latin typeface="Arial" charset="0"/>
                <a:ea typeface="굴림" charset="-127"/>
              </a:rPr>
              <a:t>TaxInc</a:t>
            </a:r>
            <a:endParaRPr lang="en-US" altLang="ko-KR" sz="1600">
              <a:solidFill>
                <a:schemeClr val="bg2"/>
              </a:solidFill>
              <a:latin typeface="Arial" charset="0"/>
              <a:ea typeface="굴림" charset="-127"/>
            </a:endParaRPr>
          </a:p>
        </p:txBody>
      </p:sp>
      <p:sp>
        <p:nvSpPr>
          <p:cNvPr id="889874" name="AutoShape 18"/>
          <p:cNvSpPr>
            <a:spLocks noChangeArrowheads="1"/>
          </p:cNvSpPr>
          <p:nvPr/>
        </p:nvSpPr>
        <p:spPr bwMode="auto">
          <a:xfrm>
            <a:off x="8529638" y="5029201"/>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75" name="Text Box 19"/>
          <p:cNvSpPr txBox="1">
            <a:spLocks noChangeArrowheads="1"/>
          </p:cNvSpPr>
          <p:nvPr/>
        </p:nvSpPr>
        <p:spPr bwMode="auto">
          <a:xfrm>
            <a:off x="8453438" y="502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YES</a:t>
            </a:r>
            <a:endParaRPr lang="en-US" altLang="ko-KR" sz="1600">
              <a:solidFill>
                <a:schemeClr val="bg2"/>
              </a:solidFill>
              <a:latin typeface="Arial" charset="0"/>
              <a:ea typeface="굴림" charset="-127"/>
            </a:endParaRPr>
          </a:p>
        </p:txBody>
      </p:sp>
      <p:sp>
        <p:nvSpPr>
          <p:cNvPr id="889876" name="AutoShape 20"/>
          <p:cNvSpPr>
            <a:spLocks noChangeArrowheads="1"/>
          </p:cNvSpPr>
          <p:nvPr/>
        </p:nvSpPr>
        <p:spPr bwMode="auto">
          <a:xfrm>
            <a:off x="7037388" y="5046664"/>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77" name="Text Box 21"/>
          <p:cNvSpPr txBox="1">
            <a:spLocks noChangeArrowheads="1"/>
          </p:cNvSpPr>
          <p:nvPr/>
        </p:nvSpPr>
        <p:spPr bwMode="auto">
          <a:xfrm>
            <a:off x="7134225" y="5032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NO</a:t>
            </a:r>
            <a:endParaRPr lang="en-US" altLang="ko-KR" sz="1600">
              <a:solidFill>
                <a:schemeClr val="bg2"/>
              </a:solidFill>
              <a:latin typeface="Arial" charset="0"/>
              <a:ea typeface="굴림" charset="-127"/>
            </a:endParaRPr>
          </a:p>
        </p:txBody>
      </p:sp>
      <p:sp>
        <p:nvSpPr>
          <p:cNvPr id="889878" name="AutoShape 22"/>
          <p:cNvSpPr>
            <a:spLocks noChangeArrowheads="1"/>
          </p:cNvSpPr>
          <p:nvPr/>
        </p:nvSpPr>
        <p:spPr bwMode="auto">
          <a:xfrm>
            <a:off x="6472238" y="34623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79" name="Text Box 23"/>
          <p:cNvSpPr txBox="1">
            <a:spLocks noChangeArrowheads="1"/>
          </p:cNvSpPr>
          <p:nvPr/>
        </p:nvSpPr>
        <p:spPr bwMode="auto">
          <a:xfrm>
            <a:off x="6567488" y="34480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NO</a:t>
            </a:r>
            <a:endParaRPr lang="en-US" altLang="ko-KR" sz="1600">
              <a:solidFill>
                <a:srgbClr val="00FFFF"/>
              </a:solidFill>
              <a:latin typeface="Arial" charset="0"/>
              <a:ea typeface="굴림" charset="-127"/>
            </a:endParaRPr>
          </a:p>
        </p:txBody>
      </p:sp>
      <p:sp>
        <p:nvSpPr>
          <p:cNvPr id="889880" name="AutoShape 24"/>
          <p:cNvSpPr>
            <a:spLocks noChangeArrowheads="1"/>
          </p:cNvSpPr>
          <p:nvPr/>
        </p:nvSpPr>
        <p:spPr bwMode="auto">
          <a:xfrm>
            <a:off x="9367838" y="426720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81" name="Text Box 25"/>
          <p:cNvSpPr txBox="1">
            <a:spLocks noChangeArrowheads="1"/>
          </p:cNvSpPr>
          <p:nvPr/>
        </p:nvSpPr>
        <p:spPr bwMode="auto">
          <a:xfrm>
            <a:off x="9444038" y="42672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NO</a:t>
            </a:r>
            <a:endParaRPr lang="en-US" altLang="ko-KR" sz="1600">
              <a:solidFill>
                <a:schemeClr val="bg2"/>
              </a:solidFill>
              <a:latin typeface="Arial" charset="0"/>
              <a:ea typeface="굴림" charset="-127"/>
            </a:endParaRPr>
          </a:p>
        </p:txBody>
      </p:sp>
      <p:sp>
        <p:nvSpPr>
          <p:cNvPr id="889882" name="Text Box 26"/>
          <p:cNvSpPr txBox="1">
            <a:spLocks noChangeArrowheads="1"/>
          </p:cNvSpPr>
          <p:nvPr/>
        </p:nvSpPr>
        <p:spPr bwMode="auto">
          <a:xfrm>
            <a:off x="6584950" y="29845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Yes</a:t>
            </a:r>
            <a:endParaRPr lang="en-US" altLang="ko-KR" sz="1600">
              <a:solidFill>
                <a:schemeClr val="bg2"/>
              </a:solidFill>
              <a:latin typeface="Arial" charset="0"/>
              <a:ea typeface="굴림" charset="-127"/>
            </a:endParaRPr>
          </a:p>
        </p:txBody>
      </p:sp>
      <p:sp>
        <p:nvSpPr>
          <p:cNvPr id="889883" name="Text Box 27"/>
          <p:cNvSpPr txBox="1">
            <a:spLocks noChangeArrowheads="1"/>
          </p:cNvSpPr>
          <p:nvPr/>
        </p:nvSpPr>
        <p:spPr bwMode="auto">
          <a:xfrm>
            <a:off x="8450263" y="298450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No</a:t>
            </a:r>
            <a:endParaRPr lang="en-US" altLang="ko-KR" sz="1600">
              <a:solidFill>
                <a:schemeClr val="bg2"/>
              </a:solidFill>
              <a:latin typeface="Arial" charset="0"/>
              <a:ea typeface="굴림" charset="-127"/>
            </a:endParaRPr>
          </a:p>
        </p:txBody>
      </p:sp>
      <p:sp>
        <p:nvSpPr>
          <p:cNvPr id="889884" name="Text Box 28"/>
          <p:cNvSpPr txBox="1">
            <a:spLocks noChangeArrowheads="1"/>
          </p:cNvSpPr>
          <p:nvPr/>
        </p:nvSpPr>
        <p:spPr bwMode="auto">
          <a:xfrm>
            <a:off x="9432926" y="374967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Married</a:t>
            </a:r>
            <a:r>
              <a:rPr lang="en-US" altLang="ko-KR" sz="1600">
                <a:solidFill>
                  <a:schemeClr val="bg2"/>
                </a:solidFill>
                <a:latin typeface="Arial" charset="0"/>
                <a:ea typeface="굴림" charset="-127"/>
              </a:rPr>
              <a:t> </a:t>
            </a:r>
          </a:p>
        </p:txBody>
      </p:sp>
      <p:sp>
        <p:nvSpPr>
          <p:cNvPr id="889885" name="Text Box 29"/>
          <p:cNvSpPr txBox="1">
            <a:spLocks noChangeArrowheads="1"/>
          </p:cNvSpPr>
          <p:nvPr/>
        </p:nvSpPr>
        <p:spPr bwMode="auto">
          <a:xfrm>
            <a:off x="7216776" y="377825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Single, Divorced</a:t>
            </a:r>
            <a:endParaRPr lang="en-US" altLang="ko-KR" sz="1600">
              <a:solidFill>
                <a:schemeClr val="bg2"/>
              </a:solidFill>
              <a:latin typeface="Arial" charset="0"/>
              <a:ea typeface="굴림" charset="-127"/>
            </a:endParaRPr>
          </a:p>
        </p:txBody>
      </p:sp>
      <p:sp>
        <p:nvSpPr>
          <p:cNvPr id="889886" name="Text Box 30"/>
          <p:cNvSpPr txBox="1">
            <a:spLocks noChangeArrowheads="1"/>
          </p:cNvSpPr>
          <p:nvPr/>
        </p:nvSpPr>
        <p:spPr bwMode="auto">
          <a:xfrm>
            <a:off x="6837364"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&lt; 80K</a:t>
            </a:r>
            <a:endParaRPr lang="en-US" altLang="ko-KR" sz="1600">
              <a:solidFill>
                <a:schemeClr val="bg2"/>
              </a:solidFill>
              <a:latin typeface="Arial" charset="0"/>
              <a:ea typeface="굴림" charset="-127"/>
            </a:endParaRPr>
          </a:p>
        </p:txBody>
      </p:sp>
      <p:sp>
        <p:nvSpPr>
          <p:cNvPr id="889887" name="Text Box 31"/>
          <p:cNvSpPr txBox="1">
            <a:spLocks noChangeArrowheads="1"/>
          </p:cNvSpPr>
          <p:nvPr/>
        </p:nvSpPr>
        <p:spPr bwMode="auto">
          <a:xfrm>
            <a:off x="8612189"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&gt; 80K</a:t>
            </a:r>
            <a:endParaRPr lang="en-US" altLang="ko-KR" sz="1600">
              <a:solidFill>
                <a:schemeClr val="bg2"/>
              </a:solidFill>
              <a:latin typeface="Arial" charset="0"/>
              <a:ea typeface="굴림" charset="-127"/>
            </a:endParaRPr>
          </a:p>
        </p:txBody>
      </p:sp>
      <p:sp>
        <p:nvSpPr>
          <p:cNvPr id="889888" name="Text Box 32"/>
          <p:cNvSpPr txBox="1">
            <a:spLocks noChangeArrowheads="1"/>
          </p:cNvSpPr>
          <p:nvPr/>
        </p:nvSpPr>
        <p:spPr bwMode="auto">
          <a:xfrm>
            <a:off x="8157782" y="1766888"/>
            <a:ext cx="20355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800" i="1">
                <a:solidFill>
                  <a:srgbClr val="FF0000"/>
                </a:solidFill>
                <a:latin typeface="Arial" charset="0"/>
                <a:ea typeface="굴림" charset="-127"/>
              </a:rPr>
              <a:t>Splitting Attributes</a:t>
            </a:r>
          </a:p>
        </p:txBody>
      </p:sp>
      <p:sp>
        <p:nvSpPr>
          <p:cNvPr id="889889" name="Line 33"/>
          <p:cNvSpPr>
            <a:spLocks noChangeShapeType="1"/>
          </p:cNvSpPr>
          <p:nvPr/>
        </p:nvSpPr>
        <p:spPr bwMode="auto">
          <a:xfrm flipH="1">
            <a:off x="8329614" y="2147889"/>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90" name="AutoShape 34"/>
          <p:cNvSpPr>
            <a:spLocks noChangeArrowheads="1"/>
          </p:cNvSpPr>
          <p:nvPr/>
        </p:nvSpPr>
        <p:spPr bwMode="auto">
          <a:xfrm>
            <a:off x="5334000" y="381000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91" name="Line 35"/>
          <p:cNvSpPr>
            <a:spLocks noChangeShapeType="1"/>
          </p:cNvSpPr>
          <p:nvPr/>
        </p:nvSpPr>
        <p:spPr bwMode="auto">
          <a:xfrm>
            <a:off x="8942388" y="2147889"/>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89892" name="Text Box 36"/>
          <p:cNvSpPr txBox="1">
            <a:spLocks noChangeArrowheads="1"/>
          </p:cNvSpPr>
          <p:nvPr/>
        </p:nvSpPr>
        <p:spPr bwMode="auto">
          <a:xfrm>
            <a:off x="2286000" y="6135028"/>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ko-KR" sz="2000" dirty="0">
                <a:solidFill>
                  <a:schemeClr val="tx2"/>
                </a:solidFill>
                <a:latin typeface="Arial" charset="0"/>
                <a:ea typeface="굴림" charset="-127"/>
              </a:rPr>
              <a:t>Training Data</a:t>
            </a:r>
            <a:endParaRPr lang="en-US" altLang="ko-KR" sz="2000" dirty="0">
              <a:solidFill>
                <a:schemeClr val="bg2"/>
              </a:solidFill>
              <a:latin typeface="Arial" charset="0"/>
              <a:ea typeface="굴림" charset="-127"/>
            </a:endParaRPr>
          </a:p>
        </p:txBody>
      </p:sp>
      <p:sp>
        <p:nvSpPr>
          <p:cNvPr id="889893" name="Text Box 37"/>
          <p:cNvSpPr txBox="1">
            <a:spLocks noChangeArrowheads="1"/>
          </p:cNvSpPr>
          <p:nvPr/>
        </p:nvSpPr>
        <p:spPr bwMode="auto">
          <a:xfrm>
            <a:off x="6553200" y="583565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ko-KR" sz="2000">
                <a:solidFill>
                  <a:schemeClr val="tx2"/>
                </a:solidFill>
                <a:latin typeface="Arial" charset="0"/>
                <a:ea typeface="굴림" charset="-127"/>
              </a:rPr>
              <a:t>Model:  Decision Tree</a:t>
            </a:r>
            <a:endParaRPr lang="en-US" altLang="ko-KR" sz="2000">
              <a:solidFill>
                <a:schemeClr val="bg2"/>
              </a:solidFill>
              <a:latin typeface="Arial" charset="0"/>
              <a:ea typeface="굴림" charset="-127"/>
            </a:endParaRPr>
          </a:p>
        </p:txBody>
      </p:sp>
      <p:sp>
        <p:nvSpPr>
          <p:cNvPr id="39" name="Rectangle 2"/>
          <p:cNvSpPr>
            <a:spLocks noGrp="1" noChangeArrowheads="1"/>
          </p:cNvSpPr>
          <p:nvPr>
            <p:ph type="title"/>
          </p:nvPr>
        </p:nvSpPr>
        <p:spPr>
          <a:xfrm>
            <a:off x="2454814" y="-12360"/>
            <a:ext cx="8540287" cy="1143000"/>
          </a:xfrm>
        </p:spPr>
        <p:txBody>
          <a:bodyPr>
            <a:noAutofit/>
          </a:bodyPr>
          <a:lstStyle/>
          <a:p>
            <a:r>
              <a:rPr lang="en-US" altLang="ko-KR" dirty="0">
                <a:ea typeface="굴림" charset="-127"/>
              </a:rPr>
              <a:t>An Example of the Decision Tree</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16127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1591469" y="-13777"/>
            <a:ext cx="10018713" cy="1752599"/>
          </a:xfrm>
        </p:spPr>
        <p:txBody>
          <a:bodyPr>
            <a:noAutofit/>
          </a:bodyPr>
          <a:lstStyle/>
          <a:p>
            <a:r>
              <a:rPr lang="en-US" altLang="ko-KR" sz="3600" dirty="0">
                <a:ea typeface="굴림" charset="-127"/>
              </a:rPr>
              <a:t>Another Example of the Decision Tree</a:t>
            </a:r>
          </a:p>
        </p:txBody>
      </p:sp>
      <p:graphicFrame>
        <p:nvGraphicFramePr>
          <p:cNvPr id="834563" name="Object 3"/>
          <p:cNvGraphicFramePr>
            <a:graphicFrameLocks noChangeAspect="1"/>
          </p:cNvGraphicFramePr>
          <p:nvPr>
            <p:extLst>
              <p:ext uri="{D42A27DB-BD31-4B8C-83A1-F6EECF244321}">
                <p14:modId xmlns:p14="http://schemas.microsoft.com/office/powerpoint/2010/main" val="3776304693"/>
              </p:ext>
            </p:extLst>
          </p:nvPr>
        </p:nvGraphicFramePr>
        <p:xfrm>
          <a:off x="1981201" y="2512744"/>
          <a:ext cx="3565525" cy="3687763"/>
        </p:xfrm>
        <a:graphic>
          <a:graphicData uri="http://schemas.openxmlformats.org/presentationml/2006/ole">
            <mc:AlternateContent xmlns:mc="http://schemas.openxmlformats.org/markup-compatibility/2006">
              <mc:Choice xmlns:v="urn:schemas-microsoft-com:vml" Requires="v">
                <p:oleObj spid="_x0000_s186377" name="Document" r:id="rId3" imgW="5405040" imgH="5780160" progId="Word.Document.8">
                  <p:embed/>
                </p:oleObj>
              </mc:Choice>
              <mc:Fallback>
                <p:oleObj name="Document" r:id="rId3" imgW="5405040" imgH="5780160" progId="Word.Document.8">
                  <p:embed/>
                  <p:pic>
                    <p:nvPicPr>
                      <p:cNvPr id="8345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2512744"/>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4564" name="Text Box 4"/>
          <p:cNvSpPr txBox="1">
            <a:spLocks noChangeArrowheads="1"/>
          </p:cNvSpPr>
          <p:nvPr/>
        </p:nvSpPr>
        <p:spPr bwMode="auto">
          <a:xfrm rot="19183191">
            <a:off x="2431069" y="1809793"/>
            <a:ext cx="117532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dirty="0">
                <a:solidFill>
                  <a:srgbClr val="006600"/>
                </a:solidFill>
                <a:latin typeface="Arial" charset="0"/>
                <a:ea typeface="굴림" charset="-127"/>
              </a:rPr>
              <a:t>categorical</a:t>
            </a:r>
            <a:endParaRPr lang="en-US" altLang="ko-KR" sz="1600" dirty="0">
              <a:solidFill>
                <a:schemeClr val="bg2"/>
              </a:solidFill>
              <a:latin typeface="Arial" charset="0"/>
              <a:ea typeface="굴림" charset="-127"/>
            </a:endParaRPr>
          </a:p>
        </p:txBody>
      </p:sp>
      <p:sp>
        <p:nvSpPr>
          <p:cNvPr id="834565" name="Text Box 5"/>
          <p:cNvSpPr txBox="1">
            <a:spLocks noChangeArrowheads="1"/>
          </p:cNvSpPr>
          <p:nvPr/>
        </p:nvSpPr>
        <p:spPr bwMode="auto">
          <a:xfrm rot="19183191">
            <a:off x="3116869" y="1809793"/>
            <a:ext cx="117532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dirty="0">
                <a:solidFill>
                  <a:srgbClr val="006600"/>
                </a:solidFill>
                <a:latin typeface="Arial" charset="0"/>
                <a:ea typeface="굴림" charset="-127"/>
              </a:rPr>
              <a:t>categorical</a:t>
            </a:r>
            <a:endParaRPr lang="en-US" altLang="ko-KR" sz="1600" dirty="0">
              <a:solidFill>
                <a:schemeClr val="bg2"/>
              </a:solidFill>
              <a:latin typeface="Arial" charset="0"/>
              <a:ea typeface="굴림" charset="-127"/>
            </a:endParaRPr>
          </a:p>
        </p:txBody>
      </p:sp>
      <p:sp>
        <p:nvSpPr>
          <p:cNvPr id="834566" name="Text Box 6"/>
          <p:cNvSpPr txBox="1">
            <a:spLocks noChangeArrowheads="1"/>
          </p:cNvSpPr>
          <p:nvPr/>
        </p:nvSpPr>
        <p:spPr bwMode="auto">
          <a:xfrm rot="19183191">
            <a:off x="3965388" y="1809793"/>
            <a:ext cx="117532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006600"/>
                </a:solidFill>
                <a:latin typeface="Arial" charset="0"/>
                <a:ea typeface="굴림" charset="-127"/>
              </a:rPr>
              <a:t>continuous</a:t>
            </a:r>
            <a:endParaRPr lang="en-US" altLang="ko-KR" sz="1600">
              <a:solidFill>
                <a:schemeClr val="bg2"/>
              </a:solidFill>
              <a:latin typeface="Arial" charset="0"/>
              <a:ea typeface="굴림" charset="-127"/>
            </a:endParaRPr>
          </a:p>
        </p:txBody>
      </p:sp>
      <p:sp>
        <p:nvSpPr>
          <p:cNvPr id="834567" name="Text Box 7"/>
          <p:cNvSpPr txBox="1">
            <a:spLocks noChangeArrowheads="1"/>
          </p:cNvSpPr>
          <p:nvPr/>
        </p:nvSpPr>
        <p:spPr bwMode="auto">
          <a:xfrm rot="19183191">
            <a:off x="4696585" y="1962193"/>
            <a:ext cx="65114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006600"/>
                </a:solidFill>
                <a:latin typeface="Arial" charset="0"/>
                <a:ea typeface="굴림" charset="-127"/>
              </a:rPr>
              <a:t>class</a:t>
            </a:r>
            <a:endParaRPr lang="en-US" altLang="ko-KR" sz="1600">
              <a:solidFill>
                <a:schemeClr val="bg2"/>
              </a:solidFill>
              <a:latin typeface="Arial" charset="0"/>
              <a:ea typeface="굴림" charset="-127"/>
            </a:endParaRPr>
          </a:p>
        </p:txBody>
      </p:sp>
      <p:sp>
        <p:nvSpPr>
          <p:cNvPr id="834568" name="Line 8"/>
          <p:cNvSpPr>
            <a:spLocks noChangeShapeType="1"/>
          </p:cNvSpPr>
          <p:nvPr/>
        </p:nvSpPr>
        <p:spPr bwMode="auto">
          <a:xfrm>
            <a:off x="9529764" y="4244399"/>
            <a:ext cx="242887"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69" name="Line 9"/>
          <p:cNvSpPr>
            <a:spLocks noChangeShapeType="1"/>
          </p:cNvSpPr>
          <p:nvPr/>
        </p:nvSpPr>
        <p:spPr bwMode="auto">
          <a:xfrm flipH="1">
            <a:off x="8399463" y="4244399"/>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70" name="Line 10"/>
          <p:cNvSpPr>
            <a:spLocks noChangeShapeType="1"/>
          </p:cNvSpPr>
          <p:nvPr/>
        </p:nvSpPr>
        <p:spPr bwMode="auto">
          <a:xfrm flipH="1">
            <a:off x="7405689" y="3480811"/>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71" name="Line 11"/>
          <p:cNvSpPr>
            <a:spLocks noChangeShapeType="1"/>
          </p:cNvSpPr>
          <p:nvPr/>
        </p:nvSpPr>
        <p:spPr bwMode="auto">
          <a:xfrm>
            <a:off x="8616950" y="3480811"/>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72" name="Line 12"/>
          <p:cNvSpPr>
            <a:spLocks noChangeShapeType="1"/>
          </p:cNvSpPr>
          <p:nvPr/>
        </p:nvSpPr>
        <p:spPr bwMode="auto">
          <a:xfrm>
            <a:off x="7567613" y="2753736"/>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73" name="Line 13"/>
          <p:cNvSpPr>
            <a:spLocks noChangeShapeType="1"/>
          </p:cNvSpPr>
          <p:nvPr/>
        </p:nvSpPr>
        <p:spPr bwMode="auto">
          <a:xfrm flipH="1">
            <a:off x="6194425" y="2753736"/>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74" name="Text Box 14"/>
          <p:cNvSpPr txBox="1">
            <a:spLocks noChangeArrowheads="1"/>
          </p:cNvSpPr>
          <p:nvPr/>
        </p:nvSpPr>
        <p:spPr bwMode="auto">
          <a:xfrm>
            <a:off x="6711951" y="2490211"/>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2D1993"/>
                </a:solidFill>
                <a:latin typeface="Arial" charset="0"/>
                <a:ea typeface="굴림" charset="-127"/>
              </a:rPr>
              <a:t>MarSt</a:t>
            </a:r>
            <a:endParaRPr lang="en-US" altLang="ko-KR" sz="1600">
              <a:solidFill>
                <a:schemeClr val="bg2"/>
              </a:solidFill>
              <a:latin typeface="Arial" charset="0"/>
              <a:ea typeface="굴림" charset="-127"/>
            </a:endParaRPr>
          </a:p>
        </p:txBody>
      </p:sp>
      <p:sp>
        <p:nvSpPr>
          <p:cNvPr id="834575" name="Text Box 15"/>
          <p:cNvSpPr txBox="1">
            <a:spLocks noChangeArrowheads="1"/>
          </p:cNvSpPr>
          <p:nvPr/>
        </p:nvSpPr>
        <p:spPr bwMode="auto">
          <a:xfrm>
            <a:off x="7727950" y="3217286"/>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2D1993"/>
                </a:solidFill>
                <a:latin typeface="Arial" charset="0"/>
                <a:ea typeface="굴림" charset="-127"/>
              </a:rPr>
              <a:t>Refund</a:t>
            </a:r>
            <a:endParaRPr lang="en-US" altLang="ko-KR" sz="1600">
              <a:solidFill>
                <a:schemeClr val="bg2"/>
              </a:solidFill>
              <a:latin typeface="Arial" charset="0"/>
              <a:ea typeface="굴림" charset="-127"/>
            </a:endParaRPr>
          </a:p>
        </p:txBody>
      </p:sp>
      <p:sp>
        <p:nvSpPr>
          <p:cNvPr id="834576" name="Text Box 16"/>
          <p:cNvSpPr txBox="1">
            <a:spLocks noChangeArrowheads="1"/>
          </p:cNvSpPr>
          <p:nvPr/>
        </p:nvSpPr>
        <p:spPr bwMode="auto">
          <a:xfrm>
            <a:off x="8642351" y="3979286"/>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2D1993"/>
                </a:solidFill>
                <a:latin typeface="Arial" charset="0"/>
                <a:ea typeface="굴림" charset="-127"/>
              </a:rPr>
              <a:t>TaxInc</a:t>
            </a:r>
            <a:endParaRPr lang="en-US" altLang="ko-KR" sz="1600">
              <a:solidFill>
                <a:schemeClr val="bg2"/>
              </a:solidFill>
              <a:latin typeface="Arial" charset="0"/>
              <a:ea typeface="굴림" charset="-127"/>
            </a:endParaRPr>
          </a:p>
        </p:txBody>
      </p:sp>
      <p:sp>
        <p:nvSpPr>
          <p:cNvPr id="834577" name="AutoShape 17"/>
          <p:cNvSpPr>
            <a:spLocks noChangeArrowheads="1"/>
          </p:cNvSpPr>
          <p:nvPr/>
        </p:nvSpPr>
        <p:spPr bwMode="auto">
          <a:xfrm>
            <a:off x="9569451" y="4768274"/>
            <a:ext cx="627063" cy="366712"/>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78" name="Text Box 18"/>
          <p:cNvSpPr txBox="1">
            <a:spLocks noChangeArrowheads="1"/>
          </p:cNvSpPr>
          <p:nvPr/>
        </p:nvSpPr>
        <p:spPr bwMode="auto">
          <a:xfrm>
            <a:off x="9493250" y="4768274"/>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YES</a:t>
            </a:r>
            <a:endParaRPr lang="en-US" altLang="ko-KR" sz="1600">
              <a:solidFill>
                <a:schemeClr val="bg2"/>
              </a:solidFill>
              <a:latin typeface="Arial" charset="0"/>
              <a:ea typeface="굴림" charset="-127"/>
            </a:endParaRPr>
          </a:p>
        </p:txBody>
      </p:sp>
      <p:sp>
        <p:nvSpPr>
          <p:cNvPr id="834579" name="AutoShape 19"/>
          <p:cNvSpPr>
            <a:spLocks noChangeArrowheads="1"/>
          </p:cNvSpPr>
          <p:nvPr/>
        </p:nvSpPr>
        <p:spPr bwMode="auto">
          <a:xfrm>
            <a:off x="8077200" y="4785736"/>
            <a:ext cx="654050" cy="3635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80" name="Text Box 20"/>
          <p:cNvSpPr txBox="1">
            <a:spLocks noChangeArrowheads="1"/>
          </p:cNvSpPr>
          <p:nvPr/>
        </p:nvSpPr>
        <p:spPr bwMode="auto">
          <a:xfrm>
            <a:off x="8174038" y="4771449"/>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NO</a:t>
            </a:r>
            <a:endParaRPr lang="en-US" altLang="ko-KR" sz="1600">
              <a:solidFill>
                <a:schemeClr val="bg2"/>
              </a:solidFill>
              <a:latin typeface="Arial" charset="0"/>
              <a:ea typeface="굴림" charset="-127"/>
            </a:endParaRPr>
          </a:p>
        </p:txBody>
      </p:sp>
      <p:sp>
        <p:nvSpPr>
          <p:cNvPr id="834581" name="AutoShape 21"/>
          <p:cNvSpPr>
            <a:spLocks noChangeArrowheads="1"/>
          </p:cNvSpPr>
          <p:nvPr/>
        </p:nvSpPr>
        <p:spPr bwMode="auto">
          <a:xfrm>
            <a:off x="5872163" y="3231574"/>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82" name="Text Box 22"/>
          <p:cNvSpPr txBox="1">
            <a:spLocks noChangeArrowheads="1"/>
          </p:cNvSpPr>
          <p:nvPr/>
        </p:nvSpPr>
        <p:spPr bwMode="auto">
          <a:xfrm>
            <a:off x="5967413" y="3217286"/>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NO</a:t>
            </a:r>
            <a:endParaRPr lang="en-US" altLang="ko-KR" sz="1600">
              <a:solidFill>
                <a:srgbClr val="00FFFF"/>
              </a:solidFill>
              <a:latin typeface="Arial" charset="0"/>
              <a:ea typeface="굴림" charset="-127"/>
            </a:endParaRPr>
          </a:p>
        </p:txBody>
      </p:sp>
      <p:grpSp>
        <p:nvGrpSpPr>
          <p:cNvPr id="834595" name="Group 35"/>
          <p:cNvGrpSpPr>
            <a:grpSpLocks/>
          </p:cNvGrpSpPr>
          <p:nvPr/>
        </p:nvGrpSpPr>
        <p:grpSpPr bwMode="auto">
          <a:xfrm>
            <a:off x="7118350" y="3979286"/>
            <a:ext cx="685800" cy="381000"/>
            <a:chOff x="4927" y="2340"/>
            <a:chExt cx="432" cy="240"/>
          </a:xfrm>
        </p:grpSpPr>
        <p:sp>
          <p:nvSpPr>
            <p:cNvPr id="834583" name="AutoShape 23"/>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4584" name="Text Box 24"/>
            <p:cNvSpPr txBox="1">
              <a:spLocks noChangeArrowheads="1"/>
            </p:cNvSpPr>
            <p:nvPr/>
          </p:nvSpPr>
          <p:spPr bwMode="auto">
            <a:xfrm>
              <a:off x="4975" y="2340"/>
              <a:ext cx="3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NO</a:t>
              </a:r>
              <a:endParaRPr lang="en-US" altLang="ko-KR" sz="1600">
                <a:solidFill>
                  <a:schemeClr val="bg2"/>
                </a:solidFill>
                <a:latin typeface="Arial" charset="0"/>
                <a:ea typeface="굴림" charset="-127"/>
              </a:endParaRPr>
            </a:p>
          </p:txBody>
        </p:sp>
      </p:grpSp>
      <p:sp>
        <p:nvSpPr>
          <p:cNvPr id="834585" name="Text Box 25"/>
          <p:cNvSpPr txBox="1">
            <a:spLocks noChangeArrowheads="1"/>
          </p:cNvSpPr>
          <p:nvPr/>
        </p:nvSpPr>
        <p:spPr bwMode="auto">
          <a:xfrm>
            <a:off x="7042150" y="3522086"/>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Yes</a:t>
            </a:r>
            <a:endParaRPr lang="en-US" altLang="ko-KR" sz="1600">
              <a:solidFill>
                <a:schemeClr val="bg2"/>
              </a:solidFill>
              <a:latin typeface="Arial" charset="0"/>
              <a:ea typeface="굴림" charset="-127"/>
            </a:endParaRPr>
          </a:p>
        </p:txBody>
      </p:sp>
      <p:sp>
        <p:nvSpPr>
          <p:cNvPr id="834586" name="Text Box 26"/>
          <p:cNvSpPr txBox="1">
            <a:spLocks noChangeArrowheads="1"/>
          </p:cNvSpPr>
          <p:nvPr/>
        </p:nvSpPr>
        <p:spPr bwMode="auto">
          <a:xfrm>
            <a:off x="8794751" y="3445886"/>
            <a:ext cx="4429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No</a:t>
            </a:r>
            <a:endParaRPr lang="en-US" altLang="ko-KR" sz="1600">
              <a:solidFill>
                <a:schemeClr val="bg2"/>
              </a:solidFill>
              <a:latin typeface="Arial" charset="0"/>
              <a:ea typeface="굴림" charset="-127"/>
            </a:endParaRPr>
          </a:p>
        </p:txBody>
      </p:sp>
      <p:sp>
        <p:nvSpPr>
          <p:cNvPr id="834587" name="Text Box 27"/>
          <p:cNvSpPr txBox="1">
            <a:spLocks noChangeArrowheads="1"/>
          </p:cNvSpPr>
          <p:nvPr/>
        </p:nvSpPr>
        <p:spPr bwMode="auto">
          <a:xfrm>
            <a:off x="5670551" y="2683886"/>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Married</a:t>
            </a:r>
            <a:r>
              <a:rPr lang="en-US" altLang="ko-KR" sz="1600">
                <a:solidFill>
                  <a:schemeClr val="bg2"/>
                </a:solidFill>
                <a:latin typeface="Arial" charset="0"/>
                <a:ea typeface="굴림" charset="-127"/>
              </a:rPr>
              <a:t> </a:t>
            </a:r>
          </a:p>
        </p:txBody>
      </p:sp>
      <p:sp>
        <p:nvSpPr>
          <p:cNvPr id="834588" name="Text Box 28"/>
          <p:cNvSpPr txBox="1">
            <a:spLocks noChangeArrowheads="1"/>
          </p:cNvSpPr>
          <p:nvPr/>
        </p:nvSpPr>
        <p:spPr bwMode="auto">
          <a:xfrm>
            <a:off x="7270750" y="2455287"/>
            <a:ext cx="13985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Single, Divorced</a:t>
            </a:r>
            <a:endParaRPr lang="en-US" altLang="ko-KR" sz="1600">
              <a:solidFill>
                <a:schemeClr val="bg2"/>
              </a:solidFill>
              <a:latin typeface="Arial" charset="0"/>
              <a:ea typeface="굴림" charset="-127"/>
            </a:endParaRPr>
          </a:p>
        </p:txBody>
      </p:sp>
      <p:sp>
        <p:nvSpPr>
          <p:cNvPr id="834589" name="Text Box 29"/>
          <p:cNvSpPr txBox="1">
            <a:spLocks noChangeArrowheads="1"/>
          </p:cNvSpPr>
          <p:nvPr/>
        </p:nvSpPr>
        <p:spPr bwMode="auto">
          <a:xfrm>
            <a:off x="7877176" y="4309486"/>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&lt; 80K</a:t>
            </a:r>
            <a:endParaRPr lang="en-US" altLang="ko-KR" sz="1600">
              <a:solidFill>
                <a:schemeClr val="bg2"/>
              </a:solidFill>
              <a:latin typeface="Arial" charset="0"/>
              <a:ea typeface="굴림" charset="-127"/>
            </a:endParaRPr>
          </a:p>
        </p:txBody>
      </p:sp>
      <p:sp>
        <p:nvSpPr>
          <p:cNvPr id="834590" name="Text Box 30"/>
          <p:cNvSpPr txBox="1">
            <a:spLocks noChangeArrowheads="1"/>
          </p:cNvSpPr>
          <p:nvPr/>
        </p:nvSpPr>
        <p:spPr bwMode="auto">
          <a:xfrm>
            <a:off x="9652001" y="4309486"/>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&gt; 80K</a:t>
            </a:r>
            <a:endParaRPr lang="en-US" altLang="ko-KR" sz="1600">
              <a:solidFill>
                <a:schemeClr val="bg2"/>
              </a:solidFill>
              <a:latin typeface="Arial" charset="0"/>
              <a:ea typeface="굴림" charset="-127"/>
            </a:endParaRPr>
          </a:p>
        </p:txBody>
      </p:sp>
      <p:sp>
        <p:nvSpPr>
          <p:cNvPr id="834597" name="Text Box 37"/>
          <p:cNvSpPr txBox="1">
            <a:spLocks noChangeArrowheads="1"/>
          </p:cNvSpPr>
          <p:nvPr/>
        </p:nvSpPr>
        <p:spPr bwMode="auto">
          <a:xfrm>
            <a:off x="5867400" y="5609062"/>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dirty="0">
                <a:solidFill>
                  <a:srgbClr val="CC3300"/>
                </a:solidFill>
                <a:ea typeface="굴림" charset="-127"/>
              </a:rPr>
              <a:t>There could be more than one tree that fits the same data!</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88449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1584672" y="0"/>
            <a:ext cx="10018713" cy="1752599"/>
          </a:xfrm>
        </p:spPr>
        <p:txBody>
          <a:bodyPr>
            <a:normAutofit/>
          </a:bodyPr>
          <a:lstStyle/>
          <a:p>
            <a:r>
              <a:rPr lang="en-US" altLang="ko-KR" dirty="0">
                <a:ea typeface="굴림" charset="-127"/>
              </a:rPr>
              <a:t>Decision Tree Classification</a:t>
            </a:r>
          </a:p>
        </p:txBody>
      </p:sp>
      <p:graphicFrame>
        <p:nvGraphicFramePr>
          <p:cNvPr id="921603" name="Object 3"/>
          <p:cNvGraphicFramePr>
            <a:graphicFrameLocks noGrp="1" noChangeAspect="1"/>
          </p:cNvGraphicFramePr>
          <p:nvPr>
            <p:ph idx="1"/>
            <p:extLst>
              <p:ext uri="{D42A27DB-BD31-4B8C-83A1-F6EECF244321}">
                <p14:modId xmlns:p14="http://schemas.microsoft.com/office/powerpoint/2010/main" val="2028134916"/>
              </p:ext>
            </p:extLst>
          </p:nvPr>
        </p:nvGraphicFramePr>
        <p:xfrm>
          <a:off x="2785053" y="1120692"/>
          <a:ext cx="6951662" cy="5181600"/>
        </p:xfrm>
        <a:graphic>
          <a:graphicData uri="http://schemas.openxmlformats.org/presentationml/2006/ole">
            <mc:AlternateContent xmlns:mc="http://schemas.openxmlformats.org/markup-compatibility/2006">
              <mc:Choice xmlns:v="urn:schemas-microsoft-com:vml" Requires="v">
                <p:oleObj spid="_x0000_s187401" name="Visio" r:id="rId3" imgW="8424875" imgH="6279741" progId="Visio.Drawing.6">
                  <p:embed/>
                </p:oleObj>
              </mc:Choice>
              <mc:Fallback>
                <p:oleObj name="Visio" r:id="rId3" imgW="8424875" imgH="6279741" progId="Visio.Drawing.6">
                  <p:embed/>
                  <p:pic>
                    <p:nvPicPr>
                      <p:cNvPr id="9216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053" y="1120692"/>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04" name="Line 4"/>
          <p:cNvSpPr>
            <a:spLocks noChangeShapeType="1"/>
          </p:cNvSpPr>
          <p:nvPr/>
        </p:nvSpPr>
        <p:spPr bwMode="auto">
          <a:xfrm flipH="1" flipV="1">
            <a:off x="7543800" y="4724400"/>
            <a:ext cx="0" cy="685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21605" name="Text Box 5"/>
          <p:cNvSpPr txBox="1">
            <a:spLocks noChangeArrowheads="1"/>
          </p:cNvSpPr>
          <p:nvPr/>
        </p:nvSpPr>
        <p:spPr bwMode="auto">
          <a:xfrm>
            <a:off x="8610600" y="4114801"/>
            <a:ext cx="121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a:ea typeface="굴림" charset="-127"/>
              </a:rPr>
              <a:t>Decision Tree</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39577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a:xfrm>
            <a:off x="1543843" y="-18461"/>
            <a:ext cx="10018713" cy="1752599"/>
          </a:xfrm>
        </p:spPr>
        <p:txBody>
          <a:bodyPr>
            <a:normAutofit/>
          </a:bodyPr>
          <a:lstStyle/>
          <a:p>
            <a:r>
              <a:rPr lang="en-US" altLang="ko-KR" dirty="0">
                <a:ea typeface="굴림" charset="-127"/>
              </a:rPr>
              <a:t>Applying Model to Test Data</a:t>
            </a:r>
          </a:p>
        </p:txBody>
      </p:sp>
      <p:grpSp>
        <p:nvGrpSpPr>
          <p:cNvPr id="890883" name="Group 3"/>
          <p:cNvGrpSpPr>
            <a:grpSpLocks/>
          </p:cNvGrpSpPr>
          <p:nvPr/>
        </p:nvGrpSpPr>
        <p:grpSpPr bwMode="auto">
          <a:xfrm>
            <a:off x="3046143" y="2707891"/>
            <a:ext cx="4267200" cy="3298825"/>
            <a:chOff x="384" y="1584"/>
            <a:chExt cx="2451" cy="1694"/>
          </a:xfrm>
        </p:grpSpPr>
        <p:sp>
          <p:nvSpPr>
            <p:cNvPr id="8908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8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8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8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8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8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8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2D1993"/>
                  </a:solidFill>
                  <a:latin typeface="Arial" charset="0"/>
                  <a:ea typeface="굴림" charset="-127"/>
                </a:rPr>
                <a:t>Refund</a:t>
              </a:r>
              <a:endParaRPr lang="en-US" altLang="ko-KR" sz="1600">
                <a:solidFill>
                  <a:schemeClr val="bg2"/>
                </a:solidFill>
                <a:latin typeface="Arial" charset="0"/>
                <a:ea typeface="굴림" charset="-127"/>
              </a:endParaRPr>
            </a:p>
          </p:txBody>
        </p:sp>
        <p:sp>
          <p:nvSpPr>
            <p:cNvPr id="8908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2D1993"/>
                  </a:solidFill>
                  <a:latin typeface="Arial" charset="0"/>
                  <a:ea typeface="굴림" charset="-127"/>
                </a:rPr>
                <a:t>MarSt</a:t>
              </a:r>
              <a:endParaRPr lang="en-US" altLang="ko-KR" sz="1600">
                <a:solidFill>
                  <a:schemeClr val="bg2"/>
                </a:solidFill>
                <a:latin typeface="Arial" charset="0"/>
                <a:ea typeface="굴림" charset="-127"/>
              </a:endParaRPr>
            </a:p>
          </p:txBody>
        </p:sp>
        <p:sp>
          <p:nvSpPr>
            <p:cNvPr id="8908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2D1993"/>
                  </a:solidFill>
                  <a:latin typeface="Arial" charset="0"/>
                  <a:ea typeface="굴림" charset="-127"/>
                </a:rPr>
                <a:t>TaxInc</a:t>
              </a:r>
              <a:endParaRPr lang="en-US" altLang="ko-KR" sz="1600">
                <a:solidFill>
                  <a:schemeClr val="bg2"/>
                </a:solidFill>
                <a:latin typeface="Arial" charset="0"/>
                <a:ea typeface="굴림" charset="-127"/>
              </a:endParaRPr>
            </a:p>
          </p:txBody>
        </p:sp>
        <p:sp>
          <p:nvSpPr>
            <p:cNvPr id="8908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8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YES</a:t>
              </a:r>
              <a:endParaRPr lang="en-US" altLang="ko-KR" sz="1600">
                <a:solidFill>
                  <a:schemeClr val="bg2"/>
                </a:solidFill>
                <a:latin typeface="Arial" charset="0"/>
                <a:ea typeface="굴림" charset="-127"/>
              </a:endParaRPr>
            </a:p>
          </p:txBody>
        </p:sp>
        <p:sp>
          <p:nvSpPr>
            <p:cNvPr id="8908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8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NO</a:t>
              </a:r>
              <a:endParaRPr lang="en-US" altLang="ko-KR" sz="1600">
                <a:solidFill>
                  <a:schemeClr val="bg2"/>
                </a:solidFill>
                <a:latin typeface="Arial" charset="0"/>
                <a:ea typeface="굴림" charset="-127"/>
              </a:endParaRPr>
            </a:p>
          </p:txBody>
        </p:sp>
        <p:sp>
          <p:nvSpPr>
            <p:cNvPr id="8908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8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NO</a:t>
              </a:r>
              <a:endParaRPr lang="en-US" altLang="ko-KR" sz="1600">
                <a:solidFill>
                  <a:srgbClr val="00FFFF"/>
                </a:solidFill>
                <a:latin typeface="Arial" charset="0"/>
                <a:ea typeface="굴림" charset="-127"/>
              </a:endParaRPr>
            </a:p>
          </p:txBody>
        </p:sp>
        <p:sp>
          <p:nvSpPr>
            <p:cNvPr id="8908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909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ko-KR" sz="1600">
                  <a:solidFill>
                    <a:srgbClr val="800000"/>
                  </a:solidFill>
                  <a:latin typeface="Arial" charset="0"/>
                  <a:ea typeface="굴림" charset="-127"/>
                </a:rPr>
                <a:t>NO</a:t>
              </a:r>
              <a:endParaRPr lang="en-US" altLang="ko-KR" sz="1600">
                <a:solidFill>
                  <a:schemeClr val="bg2"/>
                </a:solidFill>
                <a:latin typeface="Arial" charset="0"/>
                <a:ea typeface="굴림" charset="-127"/>
              </a:endParaRPr>
            </a:p>
          </p:txBody>
        </p:sp>
        <p:sp>
          <p:nvSpPr>
            <p:cNvPr id="8909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Yes</a:t>
              </a:r>
              <a:endParaRPr lang="en-US" altLang="ko-KR" sz="1600">
                <a:solidFill>
                  <a:schemeClr val="bg2"/>
                </a:solidFill>
                <a:latin typeface="Arial" charset="0"/>
                <a:ea typeface="굴림" charset="-127"/>
              </a:endParaRPr>
            </a:p>
          </p:txBody>
        </p:sp>
        <p:sp>
          <p:nvSpPr>
            <p:cNvPr id="8909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No</a:t>
              </a:r>
              <a:endParaRPr lang="en-US" altLang="ko-KR" sz="1600">
                <a:solidFill>
                  <a:schemeClr val="bg2"/>
                </a:solidFill>
                <a:latin typeface="Arial" charset="0"/>
                <a:ea typeface="굴림" charset="-127"/>
              </a:endParaRPr>
            </a:p>
          </p:txBody>
        </p:sp>
        <p:sp>
          <p:nvSpPr>
            <p:cNvPr id="8909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Married</a:t>
              </a:r>
              <a:r>
                <a:rPr lang="en-US" altLang="ko-KR" sz="1600">
                  <a:solidFill>
                    <a:schemeClr val="bg2"/>
                  </a:solidFill>
                  <a:latin typeface="Arial" charset="0"/>
                  <a:ea typeface="굴림" charset="-127"/>
                </a:rPr>
                <a:t> </a:t>
              </a:r>
            </a:p>
          </p:txBody>
        </p:sp>
        <p:sp>
          <p:nvSpPr>
            <p:cNvPr id="8909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Single, Divorced</a:t>
              </a:r>
              <a:endParaRPr lang="en-US" altLang="ko-KR" sz="1600">
                <a:solidFill>
                  <a:schemeClr val="bg2"/>
                </a:solidFill>
                <a:latin typeface="Arial" charset="0"/>
                <a:ea typeface="굴림" charset="-127"/>
              </a:endParaRPr>
            </a:p>
          </p:txBody>
        </p:sp>
        <p:sp>
          <p:nvSpPr>
            <p:cNvPr id="8909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&lt; 80K</a:t>
              </a:r>
              <a:endParaRPr lang="en-US" altLang="ko-KR" sz="1600">
                <a:solidFill>
                  <a:schemeClr val="bg2"/>
                </a:solidFill>
                <a:latin typeface="Arial" charset="0"/>
                <a:ea typeface="굴림" charset="-127"/>
              </a:endParaRPr>
            </a:p>
          </p:txBody>
        </p:sp>
        <p:sp>
          <p:nvSpPr>
            <p:cNvPr id="8909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a:latin typeface="Arial" charset="0"/>
                  <a:ea typeface="굴림" charset="-127"/>
                </a:rPr>
                <a:t>&gt; 80K</a:t>
              </a:r>
              <a:endParaRPr lang="en-US" altLang="ko-KR" sz="1600">
                <a:solidFill>
                  <a:schemeClr val="bg2"/>
                </a:solidFill>
                <a:latin typeface="Arial" charset="0"/>
                <a:ea typeface="굴림" charset="-127"/>
              </a:endParaRPr>
            </a:p>
          </p:txBody>
        </p:sp>
      </p:grpSp>
      <p:graphicFrame>
        <p:nvGraphicFramePr>
          <p:cNvPr id="890907" name="Object 27"/>
          <p:cNvGraphicFramePr>
            <a:graphicFrameLocks noChangeAspect="1"/>
          </p:cNvGraphicFramePr>
          <p:nvPr>
            <p:extLst>
              <p:ext uri="{D42A27DB-BD31-4B8C-83A1-F6EECF244321}">
                <p14:modId xmlns:p14="http://schemas.microsoft.com/office/powerpoint/2010/main" val="4083892803"/>
              </p:ext>
            </p:extLst>
          </p:nvPr>
        </p:nvGraphicFramePr>
        <p:xfrm>
          <a:off x="7313344" y="1945891"/>
          <a:ext cx="3343275" cy="1133475"/>
        </p:xfrm>
        <a:graphic>
          <a:graphicData uri="http://schemas.openxmlformats.org/presentationml/2006/ole">
            <mc:AlternateContent xmlns:mc="http://schemas.openxmlformats.org/markup-compatibility/2006">
              <mc:Choice xmlns:v="urn:schemas-microsoft-com:vml" Requires="v">
                <p:oleObj spid="_x0000_s188425" name="Document" r:id="rId3" imgW="4651200" imgH="1576440" progId="Word.Document.8">
                  <p:embed/>
                </p:oleObj>
              </mc:Choice>
              <mc:Fallback>
                <p:oleObj name="Document" r:id="rId3" imgW="4651200" imgH="1576440" progId="Word.Document.8">
                  <p:embed/>
                  <p:pic>
                    <p:nvPicPr>
                      <p:cNvPr id="890907"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344" y="194589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08" name="Text Box 28"/>
          <p:cNvSpPr txBox="1">
            <a:spLocks noChangeArrowheads="1"/>
          </p:cNvSpPr>
          <p:nvPr/>
        </p:nvSpPr>
        <p:spPr bwMode="auto">
          <a:xfrm>
            <a:off x="7160943" y="148869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ko-KR" sz="2000">
                <a:solidFill>
                  <a:schemeClr val="tx2"/>
                </a:solidFill>
                <a:latin typeface="Arial" charset="0"/>
                <a:ea typeface="굴림" charset="-127"/>
              </a:rPr>
              <a:t>Test Data</a:t>
            </a:r>
            <a:endParaRPr lang="en-US" altLang="ko-KR" sz="2000">
              <a:solidFill>
                <a:schemeClr val="bg2"/>
              </a:solidFill>
              <a:latin typeface="Arial" charset="0"/>
              <a:ea typeface="굴림" charset="-127"/>
            </a:endParaRPr>
          </a:p>
        </p:txBody>
      </p:sp>
      <p:sp>
        <p:nvSpPr>
          <p:cNvPr id="890909" name="Text Box 29"/>
          <p:cNvSpPr txBox="1">
            <a:spLocks noChangeArrowheads="1"/>
          </p:cNvSpPr>
          <p:nvPr/>
        </p:nvSpPr>
        <p:spPr bwMode="auto">
          <a:xfrm>
            <a:off x="3350943" y="1793490"/>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altLang="ko-KR" sz="2000">
                <a:latin typeface="Arial" charset="0"/>
                <a:ea typeface="굴림" charset="-127"/>
              </a:rPr>
              <a:t>Start from the root of tree.</a:t>
            </a:r>
          </a:p>
        </p:txBody>
      </p:sp>
      <p:sp>
        <p:nvSpPr>
          <p:cNvPr id="890910" name="Line 30"/>
          <p:cNvSpPr>
            <a:spLocks noChangeShapeType="1"/>
          </p:cNvSpPr>
          <p:nvPr/>
        </p:nvSpPr>
        <p:spPr bwMode="auto">
          <a:xfrm>
            <a:off x="4493943" y="2174490"/>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29"/>
          <p:cNvSpPr>
            <a:spLocks noChangeShapeType="1"/>
          </p:cNvSpPr>
          <p:nvPr/>
        </p:nvSpPr>
        <p:spPr bwMode="auto">
          <a:xfrm flipH="1">
            <a:off x="5027343" y="2174490"/>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3" name="그룹 32"/>
          <p:cNvGrpSpPr/>
          <p:nvPr/>
        </p:nvGrpSpPr>
        <p:grpSpPr>
          <a:xfrm>
            <a:off x="4905107" y="2707891"/>
            <a:ext cx="2408237" cy="892175"/>
            <a:chOff x="2544763" y="2362200"/>
            <a:chExt cx="2408237" cy="892175"/>
          </a:xfrm>
        </p:grpSpPr>
        <p:sp>
          <p:nvSpPr>
            <p:cNvPr id="34"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5" name="Text Box 21"/>
            <p:cNvSpPr txBox="1">
              <a:spLocks noChangeArrowheads="1"/>
            </p:cNvSpPr>
            <p:nvPr/>
          </p:nvSpPr>
          <p:spPr bwMode="auto">
            <a:xfrm>
              <a:off x="2897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dirty="0">
                  <a:solidFill>
                    <a:srgbClr val="FF0000"/>
                  </a:solidFill>
                  <a:latin typeface="Arial" charset="0"/>
                  <a:ea typeface="굴림" charset="-127"/>
                </a:rPr>
                <a:t>No</a:t>
              </a:r>
            </a:p>
          </p:txBody>
        </p:sp>
        <p:sp>
          <p:nvSpPr>
            <p:cNvPr id="36" name="Line 28"/>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7" name="Line 28"/>
          <p:cNvSpPr>
            <a:spLocks noChangeShapeType="1"/>
          </p:cNvSpPr>
          <p:nvPr/>
        </p:nvSpPr>
        <p:spPr bwMode="auto">
          <a:xfrm flipH="1">
            <a:off x="6170343" y="2403090"/>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8" name="그룹 37"/>
          <p:cNvGrpSpPr/>
          <p:nvPr/>
        </p:nvGrpSpPr>
        <p:grpSpPr>
          <a:xfrm>
            <a:off x="6056043" y="2936491"/>
            <a:ext cx="2247900" cy="1635125"/>
            <a:chOff x="3695700" y="2590800"/>
            <a:chExt cx="2247900" cy="1635125"/>
          </a:xfrm>
        </p:grpSpPr>
        <p:sp>
          <p:nvSpPr>
            <p:cNvPr id="39"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 name="Text Box 22"/>
            <p:cNvSpPr txBox="1">
              <a:spLocks noChangeArrowheads="1"/>
            </p:cNvSpPr>
            <p:nvPr/>
          </p:nvSpPr>
          <p:spPr bwMode="auto">
            <a:xfrm>
              <a:off x="4022725"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ko-KR" sz="1600" dirty="0">
                  <a:solidFill>
                    <a:srgbClr val="FF0000"/>
                  </a:solidFill>
                  <a:latin typeface="Arial" charset="0"/>
                  <a:ea typeface="굴림" charset="-127"/>
                </a:rPr>
                <a:t>Married </a:t>
              </a:r>
            </a:p>
          </p:txBody>
        </p:sp>
        <p:sp>
          <p:nvSpPr>
            <p:cNvPr id="41" name="Line 28"/>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42" name="Line 28"/>
          <p:cNvSpPr>
            <a:spLocks noChangeShapeType="1"/>
          </p:cNvSpPr>
          <p:nvPr/>
        </p:nvSpPr>
        <p:spPr bwMode="auto">
          <a:xfrm flipH="1">
            <a:off x="6856143" y="2936490"/>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 name="Text Box 29"/>
          <p:cNvSpPr txBox="1">
            <a:spLocks noChangeArrowheads="1"/>
          </p:cNvSpPr>
          <p:nvPr/>
        </p:nvSpPr>
        <p:spPr bwMode="auto">
          <a:xfrm>
            <a:off x="8380143" y="3927090"/>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altLang="ko-KR" sz="2000">
                <a:latin typeface="Arial" charset="0"/>
                <a:ea typeface="굴림" charset="-127"/>
              </a:rPr>
              <a:t>Assign Cheat to “No”</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187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7"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xfrm>
            <a:off x="1606975" y="0"/>
            <a:ext cx="10018713" cy="1752599"/>
          </a:xfrm>
        </p:spPr>
        <p:txBody>
          <a:bodyPr>
            <a:normAutofit/>
          </a:bodyPr>
          <a:lstStyle/>
          <a:p>
            <a:r>
              <a:rPr lang="en-US" altLang="ko-KR" dirty="0">
                <a:ea typeface="굴림" charset="-127"/>
              </a:rPr>
              <a:t>Decision Tree Classification</a:t>
            </a:r>
          </a:p>
        </p:txBody>
      </p:sp>
      <p:graphicFrame>
        <p:nvGraphicFramePr>
          <p:cNvPr id="922627" name="Object 3"/>
          <p:cNvGraphicFramePr>
            <a:graphicFrameLocks noGrp="1" noChangeAspect="1"/>
          </p:cNvGraphicFramePr>
          <p:nvPr>
            <p:ph idx="1"/>
            <p:extLst>
              <p:ext uri="{D42A27DB-BD31-4B8C-83A1-F6EECF244321}">
                <p14:modId xmlns:p14="http://schemas.microsoft.com/office/powerpoint/2010/main" val="3822351636"/>
              </p:ext>
            </p:extLst>
          </p:nvPr>
        </p:nvGraphicFramePr>
        <p:xfrm>
          <a:off x="2617788" y="1176451"/>
          <a:ext cx="6951662" cy="5181600"/>
        </p:xfrm>
        <a:graphic>
          <a:graphicData uri="http://schemas.openxmlformats.org/presentationml/2006/ole">
            <mc:AlternateContent xmlns:mc="http://schemas.openxmlformats.org/markup-compatibility/2006">
              <mc:Choice xmlns:v="urn:schemas-microsoft-com:vml" Requires="v">
                <p:oleObj spid="_x0000_s189449" name="Visio" r:id="rId3" imgW="8424875" imgH="6279741" progId="Visio.Drawing.6">
                  <p:embed/>
                </p:oleObj>
              </mc:Choice>
              <mc:Fallback>
                <p:oleObj name="Visio" r:id="rId3" imgW="8424875" imgH="6279741" progId="Visio.Drawing.6">
                  <p:embed/>
                  <p:pic>
                    <p:nvPicPr>
                      <p:cNvPr id="9226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7788" y="1176451"/>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28" name="Line 4"/>
          <p:cNvSpPr>
            <a:spLocks noChangeShapeType="1"/>
          </p:cNvSpPr>
          <p:nvPr/>
        </p:nvSpPr>
        <p:spPr bwMode="auto">
          <a:xfrm flipH="1">
            <a:off x="7924800" y="2362200"/>
            <a:ext cx="68580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22629" name="Text Box 5"/>
          <p:cNvSpPr txBox="1">
            <a:spLocks noChangeArrowheads="1"/>
          </p:cNvSpPr>
          <p:nvPr/>
        </p:nvSpPr>
        <p:spPr bwMode="auto">
          <a:xfrm>
            <a:off x="8610600" y="4283076"/>
            <a:ext cx="121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a:ea typeface="굴림" charset="-127"/>
              </a:rPr>
              <a:t>Decision Tree</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61771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1573521" y="0"/>
            <a:ext cx="10018713" cy="1752599"/>
          </a:xfrm>
        </p:spPr>
        <p:txBody>
          <a:bodyPr/>
          <a:lstStyle/>
          <a:p>
            <a:r>
              <a:rPr lang="en-US" altLang="ko-KR" dirty="0">
                <a:ea typeface="굴림" charset="-127"/>
              </a:rPr>
              <a:t>Decision Tree Induction</a:t>
            </a:r>
          </a:p>
        </p:txBody>
      </p:sp>
      <p:sp>
        <p:nvSpPr>
          <p:cNvPr id="898051" name="Rectangle 3"/>
          <p:cNvSpPr>
            <a:spLocks noGrp="1" noChangeArrowheads="1"/>
          </p:cNvSpPr>
          <p:nvPr>
            <p:ph type="body" idx="1"/>
          </p:nvPr>
        </p:nvSpPr>
        <p:spPr>
          <a:xfrm>
            <a:off x="2040673" y="1752599"/>
            <a:ext cx="9462350" cy="4038601"/>
          </a:xfrm>
        </p:spPr>
        <p:txBody>
          <a:bodyPr>
            <a:normAutofit/>
          </a:bodyPr>
          <a:lstStyle/>
          <a:p>
            <a:r>
              <a:rPr lang="en-US" altLang="ko-KR" dirty="0">
                <a:ea typeface="굴림" charset="-127"/>
              </a:rPr>
              <a:t>Hunt’s Algorithm (one of the earliest)</a:t>
            </a:r>
          </a:p>
          <a:p>
            <a:pPr lvl="1"/>
            <a:r>
              <a:rPr lang="en-US" altLang="ko-KR" dirty="0">
                <a:ea typeface="굴림" charset="-127"/>
              </a:rPr>
              <a:t>Basis of many existing decision tree algorithms, including the ID3, C4.5, and CART</a:t>
            </a:r>
          </a:p>
          <a:p>
            <a:pPr lvl="2"/>
            <a:endParaRPr lang="en-US" altLang="ko-KR" dirty="0">
              <a:ea typeface="굴림" charset="-127"/>
            </a:endParaRPr>
          </a:p>
          <a:p>
            <a:r>
              <a:rPr lang="en-US" altLang="ko-KR" dirty="0">
                <a:ea typeface="굴림" charset="-127"/>
              </a:rPr>
              <a:t>CART</a:t>
            </a:r>
          </a:p>
          <a:p>
            <a:pPr lvl="2"/>
            <a:endParaRPr lang="en-US" altLang="ko-KR" dirty="0">
              <a:ea typeface="굴림" charset="-127"/>
            </a:endParaRPr>
          </a:p>
          <a:p>
            <a:r>
              <a:rPr lang="en-US" altLang="ko-KR" dirty="0">
                <a:ea typeface="굴림" charset="-127"/>
              </a:rPr>
              <a:t>ID3, C4.5</a:t>
            </a:r>
          </a:p>
          <a:p>
            <a:pPr lvl="2"/>
            <a:endParaRPr lang="en-US" altLang="ko-KR" dirty="0">
              <a:ea typeface="굴림" charset="-127"/>
            </a:endParaRPr>
          </a:p>
          <a:p>
            <a:r>
              <a:rPr lang="en-US" altLang="ko-KR" dirty="0">
                <a:ea typeface="굴림" charset="-127"/>
              </a:rPr>
              <a:t>SLIQ, SPRINT</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107020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a:xfrm>
            <a:off x="1556394" y="-17459"/>
            <a:ext cx="10018713" cy="1838055"/>
          </a:xfrm>
        </p:spPr>
        <p:txBody>
          <a:bodyPr>
            <a:normAutofit/>
          </a:bodyPr>
          <a:lstStyle/>
          <a:p>
            <a:r>
              <a:rPr lang="en-US" altLang="ko-KR" dirty="0">
                <a:ea typeface="굴림" charset="-127"/>
              </a:rPr>
              <a:t>Hunt’s Algorithm</a:t>
            </a:r>
          </a:p>
        </p:txBody>
      </p:sp>
      <p:sp>
        <p:nvSpPr>
          <p:cNvPr id="900099" name="Rectangle 3"/>
          <p:cNvSpPr>
            <a:spLocks noChangeArrowheads="1"/>
          </p:cNvSpPr>
          <p:nvPr/>
        </p:nvSpPr>
        <p:spPr bwMode="auto">
          <a:xfrm>
            <a:off x="1992164" y="1447800"/>
            <a:ext cx="576263" cy="414338"/>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Don’t </a:t>
            </a:r>
          </a:p>
          <a:p>
            <a:pPr algn="ctr"/>
            <a:r>
              <a:rPr lang="en-US" altLang="ko-KR">
                <a:latin typeface="Times New Roman" charset="0"/>
                <a:ea typeface="굴림" charset="-127"/>
              </a:rPr>
              <a:t>Cheat</a:t>
            </a:r>
            <a:endParaRPr lang="en-US" altLang="ko-KR" sz="2400">
              <a:latin typeface="Times New Roman" charset="0"/>
              <a:ea typeface="굴림" charset="-127"/>
            </a:endParaRPr>
          </a:p>
        </p:txBody>
      </p:sp>
      <p:grpSp>
        <p:nvGrpSpPr>
          <p:cNvPr id="900100" name="Group 4"/>
          <p:cNvGrpSpPr>
            <a:grpSpLocks/>
          </p:cNvGrpSpPr>
          <p:nvPr/>
        </p:nvGrpSpPr>
        <p:grpSpPr bwMode="auto">
          <a:xfrm>
            <a:off x="2677964" y="1143001"/>
            <a:ext cx="2168525" cy="1262063"/>
            <a:chOff x="624" y="720"/>
            <a:chExt cx="1366" cy="795"/>
          </a:xfrm>
        </p:grpSpPr>
        <p:grpSp>
          <p:nvGrpSpPr>
            <p:cNvPr id="900101" name="Group 5"/>
            <p:cNvGrpSpPr>
              <a:grpSpLocks/>
            </p:cNvGrpSpPr>
            <p:nvPr/>
          </p:nvGrpSpPr>
          <p:grpSpPr bwMode="auto">
            <a:xfrm>
              <a:off x="864" y="720"/>
              <a:ext cx="1126" cy="795"/>
              <a:chOff x="480" y="2640"/>
              <a:chExt cx="1126" cy="795"/>
            </a:xfrm>
          </p:grpSpPr>
          <p:sp>
            <p:nvSpPr>
              <p:cNvPr id="900102"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solidFill>
                      <a:srgbClr val="0033CC"/>
                    </a:solidFill>
                    <a:latin typeface="Times New Roman" charset="0"/>
                    <a:ea typeface="굴림" charset="-127"/>
                  </a:rPr>
                  <a:t>Refund</a:t>
                </a:r>
                <a:endParaRPr lang="en-US" altLang="ko-KR" sz="1600">
                  <a:latin typeface="Times New Roman" charset="0"/>
                  <a:ea typeface="굴림" charset="-127"/>
                </a:endParaRPr>
              </a:p>
            </p:txBody>
          </p:sp>
          <p:sp>
            <p:nvSpPr>
              <p:cNvPr id="900103" name="Line 7"/>
              <p:cNvSpPr>
                <a:spLocks noChangeShapeType="1"/>
              </p:cNvSpPr>
              <p:nvPr/>
            </p:nvSpPr>
            <p:spPr bwMode="auto">
              <a:xfrm flipH="1">
                <a:off x="661" y="2912"/>
                <a:ext cx="364"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04" name="Line 8"/>
              <p:cNvSpPr>
                <a:spLocks noChangeShapeType="1"/>
              </p:cNvSpPr>
              <p:nvPr/>
            </p:nvSpPr>
            <p:spPr bwMode="auto">
              <a:xfrm>
                <a:off x="1025" y="2912"/>
                <a:ext cx="363"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05"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Don’t </a:t>
                </a:r>
              </a:p>
              <a:p>
                <a:pPr algn="ctr"/>
                <a:r>
                  <a:rPr lang="en-US" altLang="ko-KR">
                    <a:latin typeface="Times New Roman" charset="0"/>
                    <a:ea typeface="굴림" charset="-127"/>
                  </a:rPr>
                  <a:t>Cheat</a:t>
                </a:r>
              </a:p>
            </p:txBody>
          </p:sp>
          <p:sp>
            <p:nvSpPr>
              <p:cNvPr id="900106" name="Rectangle 10"/>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charset="0"/>
                    <a:ea typeface="굴림" charset="-127"/>
                  </a:rPr>
                  <a:t>Don’t </a:t>
                </a:r>
              </a:p>
              <a:p>
                <a:pPr algn="ctr"/>
                <a:r>
                  <a:rPr lang="en-US" altLang="ko-KR" dirty="0">
                    <a:latin typeface="Times New Roman" charset="0"/>
                    <a:ea typeface="굴림" charset="-127"/>
                  </a:rPr>
                  <a:t>Cheat</a:t>
                </a:r>
                <a:endParaRPr lang="en-US" altLang="ko-KR" sz="2400" dirty="0">
                  <a:latin typeface="Times New Roman" charset="0"/>
                  <a:ea typeface="굴림" charset="-127"/>
                </a:endParaRPr>
              </a:p>
            </p:txBody>
          </p:sp>
          <p:sp>
            <p:nvSpPr>
              <p:cNvPr id="900107" name="Text Box 11"/>
              <p:cNvSpPr txBox="1">
                <a:spLocks noChangeArrowheads="1"/>
              </p:cNvSpPr>
              <p:nvPr/>
            </p:nvSpPr>
            <p:spPr bwMode="auto">
              <a:xfrm>
                <a:off x="564" y="2849"/>
                <a:ext cx="32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solidFill>
                      <a:srgbClr val="0066FF"/>
                    </a:solidFill>
                    <a:ea typeface="굴림" charset="-127"/>
                  </a:rPr>
                  <a:t>Yes</a:t>
                </a:r>
                <a:endParaRPr lang="en-US" altLang="ko-KR">
                  <a:latin typeface="Times New Roman" charset="0"/>
                  <a:ea typeface="굴림" charset="-127"/>
                </a:endParaRPr>
              </a:p>
            </p:txBody>
          </p:sp>
          <p:sp>
            <p:nvSpPr>
              <p:cNvPr id="900108" name="Text Box 12"/>
              <p:cNvSpPr txBox="1">
                <a:spLocks noChangeArrowheads="1"/>
              </p:cNvSpPr>
              <p:nvPr/>
            </p:nvSpPr>
            <p:spPr bwMode="auto">
              <a:xfrm>
                <a:off x="1245" y="2849"/>
                <a:ext cx="29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solidFill>
                      <a:srgbClr val="0066FF"/>
                    </a:solidFill>
                    <a:ea typeface="굴림" charset="-127"/>
                  </a:rPr>
                  <a:t>No</a:t>
                </a:r>
                <a:endParaRPr lang="en-US" altLang="ko-KR" sz="2400">
                  <a:latin typeface="Times New Roman" charset="0"/>
                  <a:ea typeface="굴림" charset="-127"/>
                </a:endParaRPr>
              </a:p>
            </p:txBody>
          </p:sp>
        </p:grpSp>
        <p:sp>
          <p:nvSpPr>
            <p:cNvPr id="900109"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900110" name="Group 14"/>
          <p:cNvGrpSpPr>
            <a:grpSpLocks/>
          </p:cNvGrpSpPr>
          <p:nvPr/>
        </p:nvGrpSpPr>
        <p:grpSpPr bwMode="auto">
          <a:xfrm>
            <a:off x="4354363" y="3048001"/>
            <a:ext cx="3379788" cy="3294063"/>
            <a:chOff x="1536" y="1920"/>
            <a:chExt cx="2129" cy="2075"/>
          </a:xfrm>
        </p:grpSpPr>
        <p:grpSp>
          <p:nvGrpSpPr>
            <p:cNvPr id="900111" name="Group 15"/>
            <p:cNvGrpSpPr>
              <a:grpSpLocks/>
            </p:cNvGrpSpPr>
            <p:nvPr/>
          </p:nvGrpSpPr>
          <p:grpSpPr bwMode="auto">
            <a:xfrm>
              <a:off x="1804" y="1920"/>
              <a:ext cx="1861" cy="2075"/>
              <a:chOff x="3820" y="1824"/>
              <a:chExt cx="1861" cy="2075"/>
            </a:xfrm>
          </p:grpSpPr>
          <p:sp>
            <p:nvSpPr>
              <p:cNvPr id="90011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latin typeface="Times New Roman" charset="0"/>
                    <a:ea typeface="굴림" charset="-127"/>
                  </a:rPr>
                  <a:t>Refund</a:t>
                </a:r>
                <a:endParaRPr lang="en-US" altLang="ko-KR">
                  <a:latin typeface="Times New Roman" charset="0"/>
                  <a:ea typeface="굴림" charset="-127"/>
                </a:endParaRPr>
              </a:p>
            </p:txBody>
          </p:sp>
          <p:sp>
            <p:nvSpPr>
              <p:cNvPr id="900113" name="Line 17"/>
              <p:cNvSpPr>
                <a:spLocks noChangeShapeType="1"/>
              </p:cNvSpPr>
              <p:nvPr/>
            </p:nvSpPr>
            <p:spPr bwMode="auto">
              <a:xfrm flipH="1">
                <a:off x="4166" y="2107"/>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14" name="Line 18"/>
              <p:cNvSpPr>
                <a:spLocks noChangeShapeType="1"/>
              </p:cNvSpPr>
              <p:nvPr/>
            </p:nvSpPr>
            <p:spPr bwMode="auto">
              <a:xfrm>
                <a:off x="4530" y="2107"/>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1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Don’t </a:t>
                </a:r>
              </a:p>
              <a:p>
                <a:pPr algn="ctr"/>
                <a:r>
                  <a:rPr lang="en-US" altLang="ko-KR">
                    <a:latin typeface="Times New Roman" charset="0"/>
                    <a:ea typeface="굴림" charset="-127"/>
                  </a:rPr>
                  <a:t>Cheat</a:t>
                </a:r>
                <a:endParaRPr lang="en-US" altLang="ko-KR" sz="2400">
                  <a:latin typeface="Times New Roman" charset="0"/>
                  <a:ea typeface="굴림" charset="-127"/>
                </a:endParaRPr>
              </a:p>
            </p:txBody>
          </p:sp>
          <p:sp>
            <p:nvSpPr>
              <p:cNvPr id="900116" name="Text Box 20"/>
              <p:cNvSpPr txBox="1">
                <a:spLocks noChangeArrowheads="1"/>
              </p:cNvSpPr>
              <p:nvPr/>
            </p:nvSpPr>
            <p:spPr bwMode="auto">
              <a:xfrm>
                <a:off x="4068" y="2042"/>
                <a:ext cx="32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ea typeface="굴림" charset="-127"/>
                  </a:rPr>
                  <a:t>Yes</a:t>
                </a:r>
                <a:endParaRPr lang="en-US" altLang="ko-KR" sz="2400">
                  <a:latin typeface="Times New Roman" charset="0"/>
                  <a:ea typeface="굴림" charset="-127"/>
                </a:endParaRPr>
              </a:p>
            </p:txBody>
          </p:sp>
          <p:sp>
            <p:nvSpPr>
              <p:cNvPr id="900117" name="Text Box 21"/>
              <p:cNvSpPr txBox="1">
                <a:spLocks noChangeArrowheads="1"/>
              </p:cNvSpPr>
              <p:nvPr/>
            </p:nvSpPr>
            <p:spPr bwMode="auto">
              <a:xfrm>
                <a:off x="4750" y="2042"/>
                <a:ext cx="29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ea typeface="굴림" charset="-127"/>
                  </a:rPr>
                  <a:t>No</a:t>
                </a:r>
                <a:endParaRPr lang="en-US" altLang="ko-KR" sz="2400">
                  <a:latin typeface="Times New Roman" charset="0"/>
                  <a:ea typeface="굴림" charset="-127"/>
                </a:endParaRPr>
              </a:p>
            </p:txBody>
          </p:sp>
          <p:sp>
            <p:nvSpPr>
              <p:cNvPr id="90011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latin typeface="Times New Roman" charset="0"/>
                    <a:ea typeface="굴림" charset="-127"/>
                  </a:rPr>
                  <a:t>Marital</a:t>
                </a:r>
              </a:p>
              <a:p>
                <a:pPr algn="ctr"/>
                <a:r>
                  <a:rPr lang="en-US" altLang="ko-KR" sz="1600">
                    <a:latin typeface="Times New Roman" charset="0"/>
                    <a:ea typeface="굴림" charset="-127"/>
                  </a:rPr>
                  <a:t>Status</a:t>
                </a:r>
                <a:endParaRPr lang="en-US" altLang="ko-KR">
                  <a:latin typeface="Times New Roman" charset="0"/>
                  <a:ea typeface="굴림" charset="-127"/>
                </a:endParaRPr>
              </a:p>
            </p:txBody>
          </p:sp>
          <p:sp>
            <p:nvSpPr>
              <p:cNvPr id="900119" name="Line 23"/>
              <p:cNvSpPr>
                <a:spLocks noChangeShapeType="1"/>
              </p:cNvSpPr>
              <p:nvPr/>
            </p:nvSpPr>
            <p:spPr bwMode="auto">
              <a:xfrm flipH="1">
                <a:off x="4464" y="2704"/>
                <a:ext cx="46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20" name="Line 24"/>
              <p:cNvSpPr>
                <a:spLocks noChangeShapeType="1"/>
              </p:cNvSpPr>
              <p:nvPr/>
            </p:nvSpPr>
            <p:spPr bwMode="auto">
              <a:xfrm>
                <a:off x="4929" y="2704"/>
                <a:ext cx="400" cy="2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2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Don’t </a:t>
                </a:r>
              </a:p>
              <a:p>
                <a:pPr algn="ctr"/>
                <a:r>
                  <a:rPr lang="en-US" altLang="ko-KR">
                    <a:latin typeface="Times New Roman" charset="0"/>
                    <a:ea typeface="굴림" charset="-127"/>
                  </a:rPr>
                  <a:t>Cheat</a:t>
                </a:r>
                <a:endParaRPr lang="en-US" altLang="ko-KR" sz="2400">
                  <a:latin typeface="Times New Roman" charset="0"/>
                  <a:ea typeface="굴림" charset="-127"/>
                </a:endParaRPr>
              </a:p>
            </p:txBody>
          </p:sp>
          <p:sp>
            <p:nvSpPr>
              <p:cNvPr id="90012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latin typeface="Times New Roman" charset="0"/>
                    <a:ea typeface="굴림" charset="-127"/>
                  </a:rPr>
                  <a:t>Cheat</a:t>
                </a:r>
                <a:endParaRPr lang="en-US" altLang="ko-KR" sz="2400">
                  <a:latin typeface="Times New Roman" charset="0"/>
                  <a:ea typeface="굴림" charset="-127"/>
                </a:endParaRPr>
              </a:p>
            </p:txBody>
          </p:sp>
          <p:sp>
            <p:nvSpPr>
              <p:cNvPr id="900123" name="Text Box 27"/>
              <p:cNvSpPr txBox="1">
                <a:spLocks noChangeArrowheads="1"/>
              </p:cNvSpPr>
              <p:nvPr/>
            </p:nvSpPr>
            <p:spPr bwMode="auto">
              <a:xfrm>
                <a:off x="4031" y="2580"/>
                <a:ext cx="65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ea typeface="굴림" charset="-127"/>
                  </a:rPr>
                  <a:t>Single,</a:t>
                </a:r>
              </a:p>
              <a:p>
                <a:pPr algn="ctr"/>
                <a:r>
                  <a:rPr lang="en-US" altLang="ko-KR">
                    <a:ea typeface="굴림" charset="-127"/>
                  </a:rPr>
                  <a:t>Divorced</a:t>
                </a:r>
              </a:p>
            </p:txBody>
          </p:sp>
          <p:sp>
            <p:nvSpPr>
              <p:cNvPr id="900124" name="Text Box 28"/>
              <p:cNvSpPr txBox="1">
                <a:spLocks noChangeArrowheads="1"/>
              </p:cNvSpPr>
              <p:nvPr/>
            </p:nvSpPr>
            <p:spPr bwMode="auto">
              <a:xfrm>
                <a:off x="5093" y="2668"/>
                <a:ext cx="58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ea typeface="굴림" charset="-127"/>
                  </a:rPr>
                  <a:t>Married</a:t>
                </a:r>
              </a:p>
            </p:txBody>
          </p:sp>
          <p:sp>
            <p:nvSpPr>
              <p:cNvPr id="90012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solidFill>
                      <a:srgbClr val="0033CC"/>
                    </a:solidFill>
                    <a:latin typeface="Times New Roman" charset="0"/>
                    <a:ea typeface="굴림" charset="-127"/>
                  </a:rPr>
                  <a:t>Taxable</a:t>
                </a:r>
              </a:p>
              <a:p>
                <a:pPr algn="ctr"/>
                <a:r>
                  <a:rPr lang="en-US" altLang="ko-KR" sz="1600">
                    <a:solidFill>
                      <a:srgbClr val="0033CC"/>
                    </a:solidFill>
                    <a:latin typeface="Times New Roman" charset="0"/>
                    <a:ea typeface="굴림" charset="-127"/>
                  </a:rPr>
                  <a:t>Income</a:t>
                </a:r>
                <a:endParaRPr lang="en-US" altLang="ko-KR" sz="2400">
                  <a:latin typeface="Times New Roman" charset="0"/>
                  <a:ea typeface="굴림" charset="-127"/>
                </a:endParaRPr>
              </a:p>
            </p:txBody>
          </p:sp>
          <p:sp>
            <p:nvSpPr>
              <p:cNvPr id="90012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Don’t </a:t>
                </a:r>
              </a:p>
              <a:p>
                <a:pPr algn="ctr"/>
                <a:r>
                  <a:rPr lang="en-US" altLang="ko-KR">
                    <a:latin typeface="Times New Roman" charset="0"/>
                    <a:ea typeface="굴림" charset="-127"/>
                  </a:rPr>
                  <a:t>Cheat</a:t>
                </a:r>
                <a:endParaRPr lang="en-US" altLang="ko-KR" sz="2400">
                  <a:latin typeface="Times New Roman" charset="0"/>
                  <a:ea typeface="굴림" charset="-127"/>
                </a:endParaRPr>
              </a:p>
            </p:txBody>
          </p:sp>
          <p:sp>
            <p:nvSpPr>
              <p:cNvPr id="900127" name="Line 31"/>
              <p:cNvSpPr>
                <a:spLocks noChangeShapeType="1"/>
              </p:cNvSpPr>
              <p:nvPr/>
            </p:nvSpPr>
            <p:spPr bwMode="auto">
              <a:xfrm flipH="1">
                <a:off x="4032"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28" name="Line 32"/>
              <p:cNvSpPr>
                <a:spLocks noChangeShapeType="1"/>
              </p:cNvSpPr>
              <p:nvPr/>
            </p:nvSpPr>
            <p:spPr bwMode="auto">
              <a:xfrm>
                <a:off x="4464"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29" name="Text Box 33"/>
              <p:cNvSpPr txBox="1">
                <a:spLocks noChangeArrowheads="1"/>
              </p:cNvSpPr>
              <p:nvPr/>
            </p:nvSpPr>
            <p:spPr bwMode="auto">
              <a:xfrm>
                <a:off x="3820" y="3340"/>
                <a:ext cx="45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solidFill>
                      <a:srgbClr val="0066FF"/>
                    </a:solidFill>
                    <a:ea typeface="굴림" charset="-127"/>
                  </a:rPr>
                  <a:t>&lt; 80K</a:t>
                </a:r>
                <a:endParaRPr lang="en-US" altLang="ko-KR">
                  <a:ea typeface="굴림" charset="-127"/>
                </a:endParaRPr>
              </a:p>
            </p:txBody>
          </p:sp>
          <p:sp>
            <p:nvSpPr>
              <p:cNvPr id="900130" name="Text Box 34"/>
              <p:cNvSpPr txBox="1">
                <a:spLocks noChangeArrowheads="1"/>
              </p:cNvSpPr>
              <p:nvPr/>
            </p:nvSpPr>
            <p:spPr bwMode="auto">
              <a:xfrm>
                <a:off x="4679" y="3340"/>
                <a:ext cx="5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solidFill>
                      <a:srgbClr val="0066FF"/>
                    </a:solidFill>
                    <a:ea typeface="굴림" charset="-127"/>
                  </a:rPr>
                  <a:t>&gt;= 80K</a:t>
                </a:r>
              </a:p>
            </p:txBody>
          </p:sp>
        </p:grpSp>
        <p:sp>
          <p:nvSpPr>
            <p:cNvPr id="90013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900132" name="Group 36"/>
          <p:cNvGrpSpPr>
            <a:grpSpLocks/>
          </p:cNvGrpSpPr>
          <p:nvPr/>
        </p:nvGrpSpPr>
        <p:grpSpPr bwMode="auto">
          <a:xfrm>
            <a:off x="1763563" y="2797175"/>
            <a:ext cx="2708276" cy="2613024"/>
            <a:chOff x="48" y="1762"/>
            <a:chExt cx="1706" cy="1646"/>
          </a:xfrm>
        </p:grpSpPr>
        <p:grpSp>
          <p:nvGrpSpPr>
            <p:cNvPr id="900133" name="Group 37"/>
            <p:cNvGrpSpPr>
              <a:grpSpLocks/>
            </p:cNvGrpSpPr>
            <p:nvPr/>
          </p:nvGrpSpPr>
          <p:grpSpPr bwMode="auto">
            <a:xfrm>
              <a:off x="48" y="1968"/>
              <a:ext cx="1706" cy="1440"/>
              <a:chOff x="2016" y="1824"/>
              <a:chExt cx="1706" cy="1440"/>
            </a:xfrm>
          </p:grpSpPr>
          <p:grpSp>
            <p:nvGrpSpPr>
              <p:cNvPr id="900134" name="Group 38"/>
              <p:cNvGrpSpPr>
                <a:grpSpLocks/>
              </p:cNvGrpSpPr>
              <p:nvPr/>
            </p:nvGrpSpPr>
            <p:grpSpPr bwMode="auto">
              <a:xfrm>
                <a:off x="2016" y="1824"/>
                <a:ext cx="1527" cy="1440"/>
                <a:chOff x="2016" y="1968"/>
                <a:chExt cx="1527" cy="1440"/>
              </a:xfrm>
            </p:grpSpPr>
            <p:sp>
              <p:nvSpPr>
                <p:cNvPr id="900135"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latin typeface="Times New Roman" charset="0"/>
                      <a:ea typeface="굴림" charset="-127"/>
                    </a:rPr>
                    <a:t>Refund</a:t>
                  </a:r>
                  <a:endParaRPr lang="en-US" altLang="ko-KR">
                    <a:latin typeface="Times New Roman" charset="0"/>
                    <a:ea typeface="굴림" charset="-127"/>
                  </a:endParaRPr>
                </a:p>
              </p:txBody>
            </p:sp>
            <p:sp>
              <p:nvSpPr>
                <p:cNvPr id="900136" name="Line 40"/>
                <p:cNvSpPr>
                  <a:spLocks noChangeShapeType="1"/>
                </p:cNvSpPr>
                <p:nvPr/>
              </p:nvSpPr>
              <p:spPr bwMode="auto">
                <a:xfrm flipH="1">
                  <a:off x="2198" y="2251"/>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37" name="Line 41"/>
                <p:cNvSpPr>
                  <a:spLocks noChangeShapeType="1"/>
                </p:cNvSpPr>
                <p:nvPr/>
              </p:nvSpPr>
              <p:spPr bwMode="auto">
                <a:xfrm>
                  <a:off x="2562" y="2251"/>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38"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Don’t </a:t>
                  </a:r>
                </a:p>
                <a:p>
                  <a:pPr algn="ctr"/>
                  <a:r>
                    <a:rPr lang="en-US" altLang="ko-KR">
                      <a:latin typeface="Times New Roman" charset="0"/>
                      <a:ea typeface="굴림" charset="-127"/>
                    </a:rPr>
                    <a:t>Cheat</a:t>
                  </a:r>
                  <a:endParaRPr lang="en-US" altLang="ko-KR" sz="2400">
                    <a:latin typeface="Times New Roman" charset="0"/>
                    <a:ea typeface="굴림" charset="-127"/>
                  </a:endParaRPr>
                </a:p>
              </p:txBody>
            </p:sp>
            <p:sp>
              <p:nvSpPr>
                <p:cNvPr id="900139" name="Text Box 43"/>
                <p:cNvSpPr txBox="1">
                  <a:spLocks noChangeArrowheads="1"/>
                </p:cNvSpPr>
                <p:nvPr/>
              </p:nvSpPr>
              <p:spPr bwMode="auto">
                <a:xfrm>
                  <a:off x="2100" y="2186"/>
                  <a:ext cx="32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ea typeface="굴림" charset="-127"/>
                    </a:rPr>
                    <a:t>Yes</a:t>
                  </a:r>
                  <a:endParaRPr lang="en-US" altLang="ko-KR" sz="2400">
                    <a:latin typeface="Times New Roman" charset="0"/>
                    <a:ea typeface="굴림" charset="-127"/>
                  </a:endParaRPr>
                </a:p>
              </p:txBody>
            </p:sp>
            <p:sp>
              <p:nvSpPr>
                <p:cNvPr id="900140" name="Text Box 44"/>
                <p:cNvSpPr txBox="1">
                  <a:spLocks noChangeArrowheads="1"/>
                </p:cNvSpPr>
                <p:nvPr/>
              </p:nvSpPr>
              <p:spPr bwMode="auto">
                <a:xfrm>
                  <a:off x="2782" y="2186"/>
                  <a:ext cx="29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ea typeface="굴림" charset="-127"/>
                    </a:rPr>
                    <a:t>No</a:t>
                  </a:r>
                  <a:endParaRPr lang="en-US" altLang="ko-KR" sz="2400">
                    <a:latin typeface="Times New Roman" charset="0"/>
                    <a:ea typeface="굴림" charset="-127"/>
                  </a:endParaRPr>
                </a:p>
              </p:txBody>
            </p:sp>
            <p:sp>
              <p:nvSpPr>
                <p:cNvPr id="900141"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solidFill>
                        <a:srgbClr val="0033CC"/>
                      </a:solidFill>
                      <a:latin typeface="Times New Roman" charset="0"/>
                      <a:ea typeface="굴림" charset="-127"/>
                    </a:rPr>
                    <a:t>Marital</a:t>
                  </a:r>
                </a:p>
                <a:p>
                  <a:pPr algn="ctr"/>
                  <a:r>
                    <a:rPr lang="en-US" altLang="ko-KR" sz="1600">
                      <a:solidFill>
                        <a:srgbClr val="0033CC"/>
                      </a:solidFill>
                      <a:latin typeface="Times New Roman" charset="0"/>
                      <a:ea typeface="굴림" charset="-127"/>
                    </a:rPr>
                    <a:t>Status</a:t>
                  </a:r>
                  <a:endParaRPr lang="en-US" altLang="ko-KR">
                    <a:latin typeface="Times New Roman" charset="0"/>
                    <a:ea typeface="굴림" charset="-127"/>
                  </a:endParaRPr>
                </a:p>
              </p:txBody>
            </p:sp>
            <p:sp>
              <p:nvSpPr>
                <p:cNvPr id="900142" name="Line 46"/>
                <p:cNvSpPr>
                  <a:spLocks noChangeShapeType="1"/>
                </p:cNvSpPr>
                <p:nvPr/>
              </p:nvSpPr>
              <p:spPr bwMode="auto">
                <a:xfrm flipH="1">
                  <a:off x="2525" y="2848"/>
                  <a:ext cx="436"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43" name="Line 47"/>
                <p:cNvSpPr>
                  <a:spLocks noChangeShapeType="1"/>
                </p:cNvSpPr>
                <p:nvPr/>
              </p:nvSpPr>
              <p:spPr bwMode="auto">
                <a:xfrm>
                  <a:off x="2961" y="2848"/>
                  <a:ext cx="400"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00144"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Don’t </a:t>
                  </a:r>
                </a:p>
                <a:p>
                  <a:pPr algn="ctr"/>
                  <a:r>
                    <a:rPr lang="en-US" altLang="ko-KR">
                      <a:latin typeface="Times New Roman" charset="0"/>
                      <a:ea typeface="굴림" charset="-127"/>
                    </a:rPr>
                    <a:t>Cheat</a:t>
                  </a:r>
                  <a:endParaRPr lang="en-US" altLang="ko-KR" sz="2400">
                    <a:latin typeface="Times New Roman" charset="0"/>
                    <a:ea typeface="굴림" charset="-127"/>
                  </a:endParaRPr>
                </a:p>
              </p:txBody>
            </p:sp>
            <p:sp>
              <p:nvSpPr>
                <p:cNvPr id="900145"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latin typeface="Times New Roman" charset="0"/>
                      <a:ea typeface="굴림" charset="-127"/>
                    </a:rPr>
                    <a:t>Cheat</a:t>
                  </a:r>
                  <a:endParaRPr lang="en-US" altLang="ko-KR" sz="2400">
                    <a:latin typeface="Times New Roman" charset="0"/>
                    <a:ea typeface="굴림" charset="-127"/>
                  </a:endParaRPr>
                </a:p>
              </p:txBody>
            </p:sp>
            <p:sp>
              <p:nvSpPr>
                <p:cNvPr id="900146" name="Text Box 50"/>
                <p:cNvSpPr txBox="1">
                  <a:spLocks noChangeArrowheads="1"/>
                </p:cNvSpPr>
                <p:nvPr/>
              </p:nvSpPr>
              <p:spPr bwMode="auto">
                <a:xfrm>
                  <a:off x="2063" y="2724"/>
                  <a:ext cx="65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solidFill>
                        <a:srgbClr val="0066FF"/>
                      </a:solidFill>
                      <a:ea typeface="굴림" charset="-127"/>
                    </a:rPr>
                    <a:t>Single,</a:t>
                  </a:r>
                </a:p>
                <a:p>
                  <a:pPr algn="ctr"/>
                  <a:r>
                    <a:rPr lang="en-US" altLang="ko-KR">
                      <a:solidFill>
                        <a:srgbClr val="0066FF"/>
                      </a:solidFill>
                      <a:ea typeface="굴림" charset="-127"/>
                    </a:rPr>
                    <a:t>Divorced</a:t>
                  </a:r>
                  <a:endParaRPr lang="en-US" altLang="ko-KR">
                    <a:ea typeface="굴림" charset="-127"/>
                  </a:endParaRPr>
                </a:p>
              </p:txBody>
            </p:sp>
          </p:grpSp>
          <p:sp>
            <p:nvSpPr>
              <p:cNvPr id="900147" name="Text Box 51"/>
              <p:cNvSpPr txBox="1">
                <a:spLocks noChangeArrowheads="1"/>
              </p:cNvSpPr>
              <p:nvPr/>
            </p:nvSpPr>
            <p:spPr bwMode="auto">
              <a:xfrm>
                <a:off x="3134" y="2668"/>
                <a:ext cx="58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solidFill>
                      <a:srgbClr val="0066FF"/>
                    </a:solidFill>
                    <a:ea typeface="굴림" charset="-127"/>
                  </a:rPr>
                  <a:t>Married</a:t>
                </a:r>
              </a:p>
            </p:txBody>
          </p:sp>
        </p:grpSp>
        <p:sp>
          <p:nvSpPr>
            <p:cNvPr id="900148" name="Line 52"/>
            <p:cNvSpPr>
              <a:spLocks noChangeShapeType="1"/>
            </p:cNvSpPr>
            <p:nvPr/>
          </p:nvSpPr>
          <p:spPr bwMode="auto">
            <a:xfrm rot="18935523" flipH="1" flipV="1">
              <a:off x="963" y="1762"/>
              <a:ext cx="784" cy="85"/>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aphicFrame>
        <p:nvGraphicFramePr>
          <p:cNvPr id="900149" name="Object 53"/>
          <p:cNvGraphicFramePr>
            <a:graphicFrameLocks noChangeAspect="1"/>
          </p:cNvGraphicFramePr>
          <p:nvPr>
            <p:extLst>
              <p:ext uri="{D42A27DB-BD31-4B8C-83A1-F6EECF244321}">
                <p14:modId xmlns:p14="http://schemas.microsoft.com/office/powerpoint/2010/main" val="1880161344"/>
              </p:ext>
            </p:extLst>
          </p:nvPr>
        </p:nvGraphicFramePr>
        <p:xfrm>
          <a:off x="8141176" y="1537355"/>
          <a:ext cx="3413125" cy="3687763"/>
        </p:xfrm>
        <a:graphic>
          <a:graphicData uri="http://schemas.openxmlformats.org/presentationml/2006/ole">
            <mc:AlternateContent xmlns:mc="http://schemas.openxmlformats.org/markup-compatibility/2006">
              <mc:Choice xmlns:v="urn:schemas-microsoft-com:vml" Requires="v">
                <p:oleObj spid="_x0000_s190473" name="Document" r:id="rId3" imgW="5405040" imgH="5781600" progId="Word.Document.8">
                  <p:embed/>
                </p:oleObj>
              </mc:Choice>
              <mc:Fallback>
                <p:oleObj name="Document" r:id="rId3" imgW="5405040" imgH="5781600" progId="Word.Document.8">
                  <p:embed/>
                  <p:pic>
                    <p:nvPicPr>
                      <p:cNvPr id="900149" name="Object 53"/>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8141176" y="1537355"/>
                        <a:ext cx="34131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849464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00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001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00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8" name="Rectangle 6"/>
          <p:cNvSpPr>
            <a:spLocks noGrp="1" noChangeArrowheads="1"/>
          </p:cNvSpPr>
          <p:nvPr>
            <p:ph type="title"/>
          </p:nvPr>
        </p:nvSpPr>
        <p:spPr>
          <a:xfrm>
            <a:off x="1584672" y="0"/>
            <a:ext cx="10018713" cy="1752599"/>
          </a:xfrm>
        </p:spPr>
        <p:txBody>
          <a:bodyPr/>
          <a:lstStyle/>
          <a:p>
            <a:r>
              <a:rPr lang="en-US" altLang="ko-KR" dirty="0">
                <a:ea typeface="굴림" charset="-127"/>
              </a:rPr>
              <a:t>Tree Induction</a:t>
            </a:r>
          </a:p>
        </p:txBody>
      </p:sp>
      <p:sp>
        <p:nvSpPr>
          <p:cNvPr id="812039" name="Rectangle 7"/>
          <p:cNvSpPr>
            <a:spLocks noGrp="1" noChangeArrowheads="1"/>
          </p:cNvSpPr>
          <p:nvPr>
            <p:ph type="body" idx="1"/>
          </p:nvPr>
        </p:nvSpPr>
        <p:spPr>
          <a:xfrm>
            <a:off x="1484310" y="1616927"/>
            <a:ext cx="10018713" cy="4174273"/>
          </a:xfrm>
        </p:spPr>
        <p:txBody>
          <a:bodyPr>
            <a:normAutofit/>
          </a:bodyPr>
          <a:lstStyle/>
          <a:p>
            <a:r>
              <a:rPr lang="en-US" altLang="ko-KR" dirty="0">
                <a:ea typeface="굴림" charset="-127"/>
              </a:rPr>
              <a:t>Greedy strategy</a:t>
            </a:r>
          </a:p>
          <a:p>
            <a:pPr lvl="1"/>
            <a:r>
              <a:rPr lang="en-US" altLang="ko-KR" dirty="0">
                <a:ea typeface="굴림" charset="-127"/>
              </a:rPr>
              <a:t>Split the records based on an attribute test that optimizes certain criterion</a:t>
            </a:r>
          </a:p>
          <a:p>
            <a:endParaRPr lang="en-US" altLang="ko-KR" dirty="0">
              <a:ea typeface="굴림" charset="-127"/>
            </a:endParaRPr>
          </a:p>
          <a:p>
            <a:r>
              <a:rPr lang="en-US" altLang="ko-KR" dirty="0">
                <a:ea typeface="굴림" charset="-127"/>
              </a:rPr>
              <a:t>Issues</a:t>
            </a:r>
          </a:p>
          <a:p>
            <a:pPr lvl="1"/>
            <a:r>
              <a:rPr lang="en-US" altLang="ko-KR" dirty="0">
                <a:ea typeface="굴림" charset="-127"/>
              </a:rPr>
              <a:t>Determine how to split the records</a:t>
            </a:r>
          </a:p>
          <a:p>
            <a:pPr lvl="2"/>
            <a:r>
              <a:rPr lang="en-US" altLang="ko-KR" dirty="0">
                <a:ea typeface="굴림" charset="-127"/>
              </a:rPr>
              <a:t>How to specify the attribute test condition?</a:t>
            </a:r>
          </a:p>
          <a:p>
            <a:pPr lvl="2"/>
            <a:r>
              <a:rPr lang="en-US" altLang="ko-KR" dirty="0">
                <a:ea typeface="굴림" charset="-127"/>
              </a:rPr>
              <a:t>How to determine the best split?</a:t>
            </a:r>
          </a:p>
          <a:p>
            <a:pPr lvl="1"/>
            <a:r>
              <a:rPr lang="en-US" altLang="ko-KR" dirty="0">
                <a:ea typeface="굴림" charset="-127"/>
              </a:rPr>
              <a:t>Determine when to stop splitting</a:t>
            </a:r>
          </a:p>
          <a:p>
            <a:pPr lvl="1"/>
            <a:endParaRPr lang="en-US" altLang="ko-KR" dirty="0">
              <a:ea typeface="굴림" charset="-127"/>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8861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812039">
                                            <p:txEl>
                                              <p:pRg st="5" end="5"/>
                                            </p:txEl>
                                          </p:spTgt>
                                        </p:tgtEl>
                                        <p:attrNameLst>
                                          <p:attrName>style.color</p:attrName>
                                        </p:attrNameLst>
                                      </p:cBhvr>
                                      <p:to>
                                        <p:clrVal>
                                          <a:schemeClr val="accent2"/>
                                        </p:clrVal>
                                      </p:to>
                                    </p:set>
                                    <p:set>
                                      <p:cBhvr>
                                        <p:cTn id="7" dur="500" fill="hold"/>
                                        <p:tgtEl>
                                          <p:spTgt spid="812039">
                                            <p:txEl>
                                              <p:pRg st="5" end="5"/>
                                            </p:txEl>
                                          </p:spTgt>
                                        </p:tgtEl>
                                        <p:attrNameLst>
                                          <p:attrName>fillcolor</p:attrName>
                                        </p:attrNameLst>
                                      </p:cBhvr>
                                      <p:to>
                                        <p:clrVal>
                                          <a:schemeClr val="accent2"/>
                                        </p:clrVal>
                                      </p:to>
                                    </p:set>
                                    <p:set>
                                      <p:cBhvr>
                                        <p:cTn id="8" dur="500" fill="hold"/>
                                        <p:tgtEl>
                                          <p:spTgt spid="812039">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1584672" y="0"/>
            <a:ext cx="10018713" cy="1752599"/>
          </a:xfrm>
        </p:spPr>
        <p:txBody>
          <a:bodyPr>
            <a:noAutofit/>
          </a:bodyPr>
          <a:lstStyle/>
          <a:p>
            <a:r>
              <a:rPr lang="en-US" altLang="ko-KR" sz="3600" dirty="0">
                <a:ea typeface="굴림" charset="-127"/>
              </a:rPr>
              <a:t>How to Specify Test Condition?</a:t>
            </a:r>
          </a:p>
        </p:txBody>
      </p:sp>
      <p:sp>
        <p:nvSpPr>
          <p:cNvPr id="902147" name="Rectangle 3"/>
          <p:cNvSpPr>
            <a:spLocks noGrp="1" noChangeArrowheads="1"/>
          </p:cNvSpPr>
          <p:nvPr>
            <p:ph type="body" idx="1"/>
          </p:nvPr>
        </p:nvSpPr>
        <p:spPr>
          <a:xfrm>
            <a:off x="1484310" y="1752599"/>
            <a:ext cx="10018713" cy="4038601"/>
          </a:xfrm>
        </p:spPr>
        <p:txBody>
          <a:bodyPr>
            <a:normAutofit/>
          </a:bodyPr>
          <a:lstStyle/>
          <a:p>
            <a:r>
              <a:rPr lang="en-US" altLang="ko-KR" dirty="0">
                <a:ea typeface="굴림" charset="-127"/>
              </a:rPr>
              <a:t>Depends on attribute types</a:t>
            </a:r>
          </a:p>
          <a:p>
            <a:pPr lvl="1"/>
            <a:r>
              <a:rPr lang="en-US" altLang="ko-KR" dirty="0">
                <a:ea typeface="굴림" charset="-127"/>
              </a:rPr>
              <a:t>Nominal</a:t>
            </a:r>
          </a:p>
          <a:p>
            <a:pPr lvl="1"/>
            <a:r>
              <a:rPr lang="en-US" altLang="ko-KR" dirty="0">
                <a:ea typeface="굴림" charset="-127"/>
              </a:rPr>
              <a:t>Ordinal</a:t>
            </a:r>
          </a:p>
          <a:p>
            <a:pPr lvl="1"/>
            <a:r>
              <a:rPr lang="en-US" altLang="ko-KR" dirty="0">
                <a:ea typeface="굴림" charset="-127"/>
              </a:rPr>
              <a:t>Continuous</a:t>
            </a:r>
          </a:p>
          <a:p>
            <a:pPr lvl="1"/>
            <a:endParaRPr lang="en-US" altLang="ko-KR" dirty="0">
              <a:ea typeface="굴림" charset="-127"/>
            </a:endParaRPr>
          </a:p>
          <a:p>
            <a:r>
              <a:rPr lang="en-US" altLang="ko-KR" dirty="0">
                <a:ea typeface="굴림" charset="-127"/>
              </a:rPr>
              <a:t>Depends on number of ways to split</a:t>
            </a:r>
          </a:p>
          <a:p>
            <a:pPr lvl="1"/>
            <a:r>
              <a:rPr lang="en-US" altLang="ko-KR" dirty="0">
                <a:ea typeface="굴림" charset="-127"/>
              </a:rPr>
              <a:t>2-way split</a:t>
            </a:r>
          </a:p>
          <a:p>
            <a:pPr lvl="1"/>
            <a:r>
              <a:rPr lang="en-US" altLang="ko-KR" dirty="0">
                <a:ea typeface="굴림" charset="-127"/>
              </a:rPr>
              <a:t>Multi-way split</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63402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17029" y="-15873"/>
            <a:ext cx="10018713" cy="1752599"/>
          </a:xfrm>
        </p:spPr>
        <p:txBody>
          <a:bodyPr>
            <a:normAutofit/>
          </a:bodyPr>
          <a:lstStyle/>
          <a:p>
            <a:r>
              <a:rPr lang="en-US" altLang="ko-KR" dirty="0"/>
              <a:t>Splitting Based on Nominal Attributes</a:t>
            </a:r>
            <a:endParaRPr lang="ko-KR" altLang="en-US" dirty="0"/>
          </a:p>
        </p:txBody>
      </p:sp>
      <p:sp>
        <p:nvSpPr>
          <p:cNvPr id="3" name="내용 개체 틀 2"/>
          <p:cNvSpPr>
            <a:spLocks noGrp="1"/>
          </p:cNvSpPr>
          <p:nvPr>
            <p:ph idx="1"/>
          </p:nvPr>
        </p:nvSpPr>
        <p:spPr>
          <a:xfrm>
            <a:off x="1484310" y="167269"/>
            <a:ext cx="10018713" cy="5623932"/>
          </a:xfrm>
        </p:spPr>
        <p:txBody>
          <a:bodyPr/>
          <a:lstStyle/>
          <a:p>
            <a:r>
              <a:rPr lang="en-US" altLang="ko-KR" dirty="0">
                <a:solidFill>
                  <a:srgbClr val="FF0000"/>
                </a:solidFill>
                <a:ea typeface="굴림" charset="-127"/>
              </a:rPr>
              <a:t>Multi-way split:</a:t>
            </a:r>
            <a:r>
              <a:rPr lang="en-US" altLang="ko-KR" dirty="0">
                <a:ea typeface="굴림" charset="-127"/>
              </a:rPr>
              <a:t> Use as many partitions as distinct values</a:t>
            </a:r>
          </a:p>
          <a:p>
            <a:endParaRPr lang="en-US" altLang="ko-KR" dirty="0">
              <a:ea typeface="굴림" charset="-127"/>
            </a:endParaRPr>
          </a:p>
          <a:p>
            <a:pPr lvl="1"/>
            <a:endParaRPr lang="en-US" altLang="ko-KR" dirty="0">
              <a:ea typeface="굴림" charset="-127"/>
            </a:endParaRPr>
          </a:p>
          <a:p>
            <a:pPr lvl="1"/>
            <a:endParaRPr lang="en-US" altLang="ko-KR" dirty="0">
              <a:ea typeface="굴림" charset="-127"/>
            </a:endParaRPr>
          </a:p>
          <a:p>
            <a:r>
              <a:rPr lang="en-US" altLang="ko-KR" dirty="0">
                <a:solidFill>
                  <a:srgbClr val="FF0000"/>
                </a:solidFill>
                <a:ea typeface="굴림" charset="-127"/>
              </a:rPr>
              <a:t>Binary split:</a:t>
            </a:r>
            <a:r>
              <a:rPr lang="en-US" altLang="ko-KR" dirty="0">
                <a:ea typeface="굴림" charset="-127"/>
              </a:rPr>
              <a:t>  Divide values into two subsets; need to find optimal partitioning</a:t>
            </a:r>
            <a:endParaRPr lang="ko-KR" altLang="en-US" dirty="0"/>
          </a:p>
        </p:txBody>
      </p:sp>
      <p:grpSp>
        <p:nvGrpSpPr>
          <p:cNvPr id="4" name="Group 4"/>
          <p:cNvGrpSpPr>
            <a:grpSpLocks/>
          </p:cNvGrpSpPr>
          <p:nvPr/>
        </p:nvGrpSpPr>
        <p:grpSpPr bwMode="auto">
          <a:xfrm>
            <a:off x="4773786" y="2133600"/>
            <a:ext cx="2546350" cy="946150"/>
            <a:chOff x="1824" y="1680"/>
            <a:chExt cx="1604" cy="596"/>
          </a:xfrm>
        </p:grpSpPr>
        <p:sp>
          <p:nvSpPr>
            <p:cNvPr id="5"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CarType</a:t>
              </a:r>
              <a:endParaRPr lang="en-US" altLang="ko-KR" sz="2400">
                <a:latin typeface="Times New Roman" charset="0"/>
                <a:ea typeface="굴림" charset="-127"/>
              </a:endParaRPr>
            </a:p>
          </p:txBody>
        </p:sp>
        <p:sp>
          <p:nvSpPr>
            <p:cNvPr id="6" name="Line 6"/>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 name="Line 7"/>
            <p:cNvSpPr>
              <a:spLocks noChangeShapeType="1"/>
            </p:cNvSpPr>
            <p:nvPr/>
          </p:nvSpPr>
          <p:spPr bwMode="auto">
            <a:xfrm>
              <a:off x="2640" y="19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 name="Line 8"/>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 name="Text Box 9"/>
            <p:cNvSpPr txBox="1">
              <a:spLocks noChangeArrowheads="1"/>
            </p:cNvSpPr>
            <p:nvPr/>
          </p:nvSpPr>
          <p:spPr bwMode="auto">
            <a:xfrm>
              <a:off x="1824" y="1872"/>
              <a:ext cx="4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Family</a:t>
              </a:r>
            </a:p>
          </p:txBody>
        </p:sp>
        <p:sp>
          <p:nvSpPr>
            <p:cNvPr id="10" name="Text Box 10"/>
            <p:cNvSpPr txBox="1">
              <a:spLocks noChangeArrowheads="1"/>
            </p:cNvSpPr>
            <p:nvPr/>
          </p:nvSpPr>
          <p:spPr bwMode="auto">
            <a:xfrm>
              <a:off x="2218" y="2063"/>
              <a:ext cx="46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Sports</a:t>
              </a:r>
            </a:p>
          </p:txBody>
        </p:sp>
        <p:sp>
          <p:nvSpPr>
            <p:cNvPr id="11" name="Text Box 11"/>
            <p:cNvSpPr txBox="1">
              <a:spLocks noChangeArrowheads="1"/>
            </p:cNvSpPr>
            <p:nvPr/>
          </p:nvSpPr>
          <p:spPr bwMode="auto">
            <a:xfrm>
              <a:off x="2928" y="1872"/>
              <a:ext cx="50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dirty="0">
                  <a:ea typeface="굴림" charset="-127"/>
                </a:rPr>
                <a:t>Luxury</a:t>
              </a:r>
            </a:p>
          </p:txBody>
        </p:sp>
      </p:grpSp>
      <p:grpSp>
        <p:nvGrpSpPr>
          <p:cNvPr id="12" name="Group 12"/>
          <p:cNvGrpSpPr>
            <a:grpSpLocks/>
          </p:cNvGrpSpPr>
          <p:nvPr/>
        </p:nvGrpSpPr>
        <p:grpSpPr bwMode="auto">
          <a:xfrm>
            <a:off x="7116763" y="4725144"/>
            <a:ext cx="2698750" cy="914400"/>
            <a:chOff x="3571" y="3216"/>
            <a:chExt cx="1700" cy="576"/>
          </a:xfrm>
        </p:grpSpPr>
        <p:sp>
          <p:nvSpPr>
            <p:cNvPr id="13"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CarType</a:t>
              </a:r>
              <a:endParaRPr lang="en-US" altLang="ko-KR" sz="2400">
                <a:latin typeface="Times New Roman" charset="0"/>
                <a:ea typeface="굴림" charset="-127"/>
              </a:endParaRPr>
            </a:p>
          </p:txBody>
        </p:sp>
        <p:sp>
          <p:nvSpPr>
            <p:cNvPr id="14"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6" name="Text Box 16"/>
            <p:cNvSpPr txBox="1">
              <a:spLocks noChangeArrowheads="1"/>
            </p:cNvSpPr>
            <p:nvPr/>
          </p:nvSpPr>
          <p:spPr bwMode="auto">
            <a:xfrm>
              <a:off x="3571" y="3359"/>
              <a:ext cx="569"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{Family, </a:t>
              </a:r>
              <a:br>
                <a:rPr lang="en-US" altLang="ko-KR" sz="1600">
                  <a:ea typeface="굴림" charset="-127"/>
                </a:rPr>
              </a:br>
              <a:r>
                <a:rPr lang="en-US" altLang="ko-KR" sz="1600">
                  <a:ea typeface="굴림" charset="-127"/>
                </a:rPr>
                <a:t>Luxury}</a:t>
              </a:r>
            </a:p>
          </p:txBody>
        </p:sp>
        <p:sp>
          <p:nvSpPr>
            <p:cNvPr id="17" name="Text Box 17"/>
            <p:cNvSpPr txBox="1">
              <a:spLocks noChangeArrowheads="1"/>
            </p:cNvSpPr>
            <p:nvPr/>
          </p:nvSpPr>
          <p:spPr bwMode="auto">
            <a:xfrm>
              <a:off x="4729" y="3455"/>
              <a:ext cx="54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{Sports}</a:t>
              </a:r>
            </a:p>
          </p:txBody>
        </p:sp>
      </p:grpSp>
      <p:grpSp>
        <p:nvGrpSpPr>
          <p:cNvPr id="18" name="Group 18"/>
          <p:cNvGrpSpPr>
            <a:grpSpLocks/>
          </p:cNvGrpSpPr>
          <p:nvPr/>
        </p:nvGrpSpPr>
        <p:grpSpPr bwMode="auto">
          <a:xfrm>
            <a:off x="2209800" y="4725144"/>
            <a:ext cx="2884488" cy="914400"/>
            <a:chOff x="768" y="3216"/>
            <a:chExt cx="1817" cy="576"/>
          </a:xfrm>
        </p:grpSpPr>
        <p:sp>
          <p:nvSpPr>
            <p:cNvPr id="19"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CarType</a:t>
              </a:r>
              <a:endParaRPr lang="en-US" altLang="ko-KR" sz="2400">
                <a:latin typeface="Times New Roman" charset="0"/>
                <a:ea typeface="굴림" charset="-127"/>
              </a:endParaRPr>
            </a:p>
          </p:txBody>
        </p:sp>
        <p:sp>
          <p:nvSpPr>
            <p:cNvPr id="20"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2" name="Text Box 22"/>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ko-KR" sz="1600">
                  <a:ea typeface="굴림" charset="-127"/>
                </a:rPr>
                <a:t>{Sports, Luxury}</a:t>
              </a:r>
            </a:p>
          </p:txBody>
        </p:sp>
        <p:sp>
          <p:nvSpPr>
            <p:cNvPr id="23" name="Text Box 23"/>
            <p:cNvSpPr txBox="1">
              <a:spLocks noChangeArrowheads="1"/>
            </p:cNvSpPr>
            <p:nvPr/>
          </p:nvSpPr>
          <p:spPr bwMode="auto">
            <a:xfrm>
              <a:off x="2033" y="3455"/>
              <a:ext cx="55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{Family}</a:t>
              </a:r>
            </a:p>
          </p:txBody>
        </p:sp>
      </p:grpSp>
      <p:sp>
        <p:nvSpPr>
          <p:cNvPr id="24" name="Text Box 24"/>
          <p:cNvSpPr txBox="1">
            <a:spLocks noChangeArrowheads="1"/>
          </p:cNvSpPr>
          <p:nvPr/>
        </p:nvSpPr>
        <p:spPr bwMode="auto">
          <a:xfrm>
            <a:off x="5715001" y="4953744"/>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2400">
                <a:latin typeface="Times New Roman" charset="0"/>
                <a:ea typeface="굴림" charset="-127"/>
              </a:rPr>
              <a:t>OR</a:t>
            </a:r>
          </a:p>
        </p:txBody>
      </p:sp>
      <p:sp>
        <p:nvSpPr>
          <p:cNvPr id="25" name="Slide Number Placeholder 2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888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946" y="1160887"/>
            <a:ext cx="5276100" cy="482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제목 1"/>
          <p:cNvSpPr>
            <a:spLocks noGrp="1"/>
          </p:cNvSpPr>
          <p:nvPr>
            <p:ph type="title"/>
          </p:nvPr>
        </p:nvSpPr>
        <p:spPr/>
        <p:txBody>
          <a:bodyPr/>
          <a:lstStyle/>
          <a:p>
            <a:r>
              <a:rPr lang="en-US" altLang="ko-KR" dirty="0"/>
              <a:t>Roadmap</a:t>
            </a:r>
            <a:endParaRPr lang="ko-KR" altLang="en-US" dirty="0"/>
          </a:p>
        </p:txBody>
      </p:sp>
      <p:sp>
        <p:nvSpPr>
          <p:cNvPr id="4" name="TextBox 3"/>
          <p:cNvSpPr txBox="1"/>
          <p:nvPr/>
        </p:nvSpPr>
        <p:spPr>
          <a:xfrm>
            <a:off x="5015881" y="1988840"/>
            <a:ext cx="1728192" cy="400110"/>
          </a:xfrm>
          <a:prstGeom prst="rect">
            <a:avLst/>
          </a:prstGeom>
          <a:solidFill>
            <a:schemeClr val="accent3">
              <a:lumMod val="75000"/>
            </a:schemeClr>
          </a:solidFill>
        </p:spPr>
        <p:txBody>
          <a:bodyPr wrap="square" rtlCol="0">
            <a:spAutoFit/>
          </a:bodyPr>
          <a:lstStyle/>
          <a:p>
            <a:r>
              <a:rPr lang="en-US" altLang="ko-KR" sz="2000" b="1" dirty="0">
                <a:solidFill>
                  <a:schemeClr val="bg1"/>
                </a:solidFill>
              </a:rPr>
              <a:t>Preliminaries</a:t>
            </a:r>
            <a:endParaRPr lang="ko-KR" altLang="en-US" sz="2000" b="1" dirty="0">
              <a:solidFill>
                <a:schemeClr val="bg1"/>
              </a:solidFill>
            </a:endParaRPr>
          </a:p>
        </p:txBody>
      </p:sp>
      <p:sp>
        <p:nvSpPr>
          <p:cNvPr id="6" name="TextBox 5"/>
          <p:cNvSpPr txBox="1"/>
          <p:nvPr/>
        </p:nvSpPr>
        <p:spPr>
          <a:xfrm>
            <a:off x="5138168" y="2708920"/>
            <a:ext cx="2397992" cy="707886"/>
          </a:xfrm>
          <a:prstGeom prst="rect">
            <a:avLst/>
          </a:prstGeom>
          <a:solidFill>
            <a:schemeClr val="accent3">
              <a:lumMod val="75000"/>
            </a:schemeClr>
          </a:solidFill>
        </p:spPr>
        <p:txBody>
          <a:bodyPr wrap="square" rtlCol="0">
            <a:spAutoFit/>
          </a:bodyPr>
          <a:lstStyle/>
          <a:p>
            <a:r>
              <a:rPr lang="en-US" altLang="ko-KR" sz="2000" b="1" dirty="0">
                <a:solidFill>
                  <a:schemeClr val="bg1"/>
                </a:solidFill>
              </a:rPr>
              <a:t>Association Analysis</a:t>
            </a:r>
            <a:endParaRPr lang="ko-KR" altLang="en-US" sz="2000" b="1" dirty="0">
              <a:solidFill>
                <a:schemeClr val="bg1"/>
              </a:solidFill>
            </a:endParaRPr>
          </a:p>
        </p:txBody>
      </p:sp>
      <p:sp>
        <p:nvSpPr>
          <p:cNvPr id="7" name="TextBox 6"/>
          <p:cNvSpPr txBox="1"/>
          <p:nvPr/>
        </p:nvSpPr>
        <p:spPr>
          <a:xfrm>
            <a:off x="5637022" y="4437112"/>
            <a:ext cx="1395083" cy="400110"/>
          </a:xfrm>
          <a:prstGeom prst="rect">
            <a:avLst/>
          </a:prstGeom>
          <a:solidFill>
            <a:schemeClr val="accent3">
              <a:lumMod val="75000"/>
            </a:schemeClr>
          </a:solidFill>
        </p:spPr>
        <p:txBody>
          <a:bodyPr wrap="square" rtlCol="0">
            <a:spAutoFit/>
          </a:bodyPr>
          <a:lstStyle/>
          <a:p>
            <a:r>
              <a:rPr lang="en-US" altLang="ko-KR" sz="2000" b="1" dirty="0">
                <a:solidFill>
                  <a:schemeClr val="bg1"/>
                </a:solidFill>
              </a:rPr>
              <a:t>Clustering</a:t>
            </a:r>
            <a:endParaRPr lang="ko-KR" altLang="en-US" sz="2000" b="1" dirty="0">
              <a:solidFill>
                <a:schemeClr val="bg1"/>
              </a:solidFill>
            </a:endParaRPr>
          </a:p>
        </p:txBody>
      </p:sp>
      <p:sp>
        <p:nvSpPr>
          <p:cNvPr id="8" name="TextBox 7"/>
          <p:cNvSpPr txBox="1"/>
          <p:nvPr/>
        </p:nvSpPr>
        <p:spPr>
          <a:xfrm>
            <a:off x="5231904" y="3628943"/>
            <a:ext cx="1656184" cy="400110"/>
          </a:xfrm>
          <a:prstGeom prst="rect">
            <a:avLst/>
          </a:prstGeom>
          <a:solidFill>
            <a:schemeClr val="accent3">
              <a:lumMod val="75000"/>
            </a:schemeClr>
          </a:solidFill>
        </p:spPr>
        <p:txBody>
          <a:bodyPr wrap="square" rtlCol="0">
            <a:spAutoFit/>
          </a:bodyPr>
          <a:lstStyle/>
          <a:p>
            <a:r>
              <a:rPr lang="en-US" altLang="ko-KR" sz="2000" b="1" dirty="0">
                <a:solidFill>
                  <a:schemeClr val="bg1"/>
                </a:solidFill>
              </a:rPr>
              <a:t>Classification</a:t>
            </a:r>
            <a:endParaRPr lang="ko-KR" altLang="en-US" sz="2000" b="1" dirty="0">
              <a:solidFill>
                <a:schemeClr val="bg1"/>
              </a:solidFill>
            </a:endParaRPr>
          </a:p>
        </p:txBody>
      </p:sp>
      <p:pic>
        <p:nvPicPr>
          <p:cNvPr id="79877" name="Picture 5" descr="C:\Users\Jae-Gil\AppData\Local\Microsoft\Windows\Temporary Internet Files\Content.IE5\6TOL9T7E\MC90038875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2004" y="3309085"/>
            <a:ext cx="1139901" cy="7199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9919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38" name="Rectangle 30"/>
          <p:cNvSpPr>
            <a:spLocks noGrp="1" noChangeArrowheads="1"/>
          </p:cNvSpPr>
          <p:nvPr>
            <p:ph type="body" idx="1"/>
          </p:nvPr>
        </p:nvSpPr>
        <p:spPr>
          <a:xfrm>
            <a:off x="1904999" y="1066800"/>
            <a:ext cx="9023195" cy="5257800"/>
          </a:xfrm>
          <a:noFill/>
          <a:ln/>
        </p:spPr>
        <p:txBody>
          <a:bodyPr/>
          <a:lstStyle/>
          <a:p>
            <a:pPr marL="342900" indent="-342900"/>
            <a:r>
              <a:rPr lang="en-US" altLang="ko-KR" dirty="0">
                <a:solidFill>
                  <a:srgbClr val="FF0000"/>
                </a:solidFill>
                <a:ea typeface="굴림" charset="-127"/>
              </a:rPr>
              <a:t>Multi-way split:</a:t>
            </a:r>
            <a:r>
              <a:rPr lang="en-US" altLang="ko-KR" dirty="0">
                <a:ea typeface="굴림" charset="-127"/>
              </a:rPr>
              <a:t> Use as many partitions as distinct values</a:t>
            </a:r>
          </a:p>
          <a:p>
            <a:pPr marL="342900" indent="-342900"/>
            <a:endParaRPr lang="en-US" altLang="ko-KR" dirty="0">
              <a:ea typeface="굴림" charset="-127"/>
            </a:endParaRPr>
          </a:p>
          <a:p>
            <a:pPr marL="342900" indent="-342900"/>
            <a:endParaRPr lang="en-US" altLang="ko-KR" dirty="0">
              <a:ea typeface="굴림" charset="-127"/>
            </a:endParaRPr>
          </a:p>
          <a:p>
            <a:pPr lvl="4"/>
            <a:endParaRPr lang="en-US" altLang="ko-KR" sz="1200" dirty="0">
              <a:solidFill>
                <a:srgbClr val="FF0000"/>
              </a:solidFill>
              <a:ea typeface="굴림" charset="-127"/>
            </a:endParaRPr>
          </a:p>
          <a:p>
            <a:pPr marL="342900" indent="-342900"/>
            <a:r>
              <a:rPr lang="en-US" altLang="ko-KR" dirty="0">
                <a:solidFill>
                  <a:srgbClr val="FF0000"/>
                </a:solidFill>
                <a:ea typeface="굴림" charset="-127"/>
              </a:rPr>
              <a:t>Binary split:</a:t>
            </a:r>
            <a:r>
              <a:rPr lang="en-US" altLang="ko-KR" dirty="0">
                <a:ea typeface="굴림" charset="-127"/>
              </a:rPr>
              <a:t>  Divide values into two subsets; need to find optimal partitioning</a:t>
            </a:r>
          </a:p>
          <a:p>
            <a:pPr marL="342900" indent="-342900"/>
            <a:endParaRPr lang="en-US" altLang="ko-KR" dirty="0">
              <a:ea typeface="굴림" charset="-127"/>
            </a:endParaRPr>
          </a:p>
          <a:p>
            <a:pPr marL="342900" indent="-342900"/>
            <a:endParaRPr lang="en-US" altLang="ko-KR" dirty="0">
              <a:ea typeface="굴림" charset="-127"/>
            </a:endParaRPr>
          </a:p>
          <a:p>
            <a:pPr marL="342900" indent="-342900"/>
            <a:endParaRPr lang="en-US" altLang="ko-KR" dirty="0">
              <a:ea typeface="굴림" charset="-127"/>
            </a:endParaRPr>
          </a:p>
          <a:p>
            <a:pPr marL="342900" indent="-342900"/>
            <a:r>
              <a:rPr lang="en-US" altLang="ko-KR" dirty="0">
                <a:ea typeface="굴림" charset="-127"/>
              </a:rPr>
              <a:t>What about this split?</a:t>
            </a:r>
            <a:endParaRPr lang="en-US" altLang="ko-KR" sz="3600" dirty="0">
              <a:ea typeface="굴림" charset="-127"/>
            </a:endParaRPr>
          </a:p>
        </p:txBody>
      </p:sp>
      <p:sp>
        <p:nvSpPr>
          <p:cNvPr id="836635" name="Rectangle 27"/>
          <p:cNvSpPr>
            <a:spLocks noGrp="1" noChangeArrowheads="1"/>
          </p:cNvSpPr>
          <p:nvPr>
            <p:ph type="title"/>
          </p:nvPr>
        </p:nvSpPr>
        <p:spPr>
          <a:xfrm>
            <a:off x="1559893" y="-1586"/>
            <a:ext cx="10018713" cy="1752599"/>
          </a:xfrm>
        </p:spPr>
        <p:txBody>
          <a:bodyPr>
            <a:normAutofit/>
          </a:bodyPr>
          <a:lstStyle/>
          <a:p>
            <a:r>
              <a:rPr lang="en-US" altLang="ko-KR" dirty="0">
                <a:ea typeface="굴림" charset="-127"/>
              </a:rPr>
              <a:t>Splitting Based on Ordinal Attributes</a:t>
            </a:r>
          </a:p>
        </p:txBody>
      </p:sp>
      <p:grpSp>
        <p:nvGrpSpPr>
          <p:cNvPr id="836634" name="Group 26"/>
          <p:cNvGrpSpPr>
            <a:grpSpLocks/>
          </p:cNvGrpSpPr>
          <p:nvPr/>
        </p:nvGrpSpPr>
        <p:grpSpPr bwMode="auto">
          <a:xfrm>
            <a:off x="4862687" y="2057400"/>
            <a:ext cx="2441575" cy="946150"/>
            <a:chOff x="1853" y="1248"/>
            <a:chExt cx="1538" cy="596"/>
          </a:xfrm>
        </p:grpSpPr>
        <p:sp>
          <p:nvSpPr>
            <p:cNvPr id="836613"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Size</a:t>
              </a:r>
              <a:endParaRPr lang="en-US" altLang="ko-KR" sz="2400">
                <a:latin typeface="Times New Roman" charset="0"/>
                <a:ea typeface="굴림" charset="-127"/>
              </a:endParaRPr>
            </a:p>
          </p:txBody>
        </p:sp>
        <p:sp>
          <p:nvSpPr>
            <p:cNvPr id="836614" name="Line 6"/>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6615" name="Line 7"/>
            <p:cNvSpPr>
              <a:spLocks noChangeShapeType="1"/>
            </p:cNvSpPr>
            <p:nvPr/>
          </p:nvSpPr>
          <p:spPr bwMode="auto">
            <a:xfrm>
              <a:off x="264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6616" name="Line 8"/>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6617" name="Text Box 9"/>
            <p:cNvSpPr txBox="1">
              <a:spLocks noChangeArrowheads="1"/>
            </p:cNvSpPr>
            <p:nvPr/>
          </p:nvSpPr>
          <p:spPr bwMode="auto">
            <a:xfrm>
              <a:off x="1853" y="1440"/>
              <a:ext cx="4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Small</a:t>
              </a:r>
            </a:p>
          </p:txBody>
        </p:sp>
        <p:sp>
          <p:nvSpPr>
            <p:cNvPr id="836618" name="Text Box 10"/>
            <p:cNvSpPr txBox="1">
              <a:spLocks noChangeArrowheads="1"/>
            </p:cNvSpPr>
            <p:nvPr/>
          </p:nvSpPr>
          <p:spPr bwMode="auto">
            <a:xfrm>
              <a:off x="2167" y="1632"/>
              <a:ext cx="57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Medium</a:t>
              </a:r>
            </a:p>
          </p:txBody>
        </p:sp>
        <p:sp>
          <p:nvSpPr>
            <p:cNvPr id="836619" name="Text Box 11"/>
            <p:cNvSpPr txBox="1">
              <a:spLocks noChangeArrowheads="1"/>
            </p:cNvSpPr>
            <p:nvPr/>
          </p:nvSpPr>
          <p:spPr bwMode="auto">
            <a:xfrm>
              <a:off x="2967" y="1439"/>
              <a:ext cx="42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Large</a:t>
              </a:r>
            </a:p>
          </p:txBody>
        </p:sp>
      </p:grpSp>
      <p:grpSp>
        <p:nvGrpSpPr>
          <p:cNvPr id="836620" name="Group 12"/>
          <p:cNvGrpSpPr>
            <a:grpSpLocks/>
          </p:cNvGrpSpPr>
          <p:nvPr/>
        </p:nvGrpSpPr>
        <p:grpSpPr bwMode="auto">
          <a:xfrm>
            <a:off x="7107240" y="4267200"/>
            <a:ext cx="2735263" cy="914400"/>
            <a:chOff x="3526" y="3216"/>
            <a:chExt cx="1723" cy="576"/>
          </a:xfrm>
        </p:grpSpPr>
        <p:sp>
          <p:nvSpPr>
            <p:cNvPr id="836621"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Size</a:t>
              </a:r>
              <a:endParaRPr lang="en-US" altLang="ko-KR" sz="2400">
                <a:latin typeface="Times New Roman" charset="0"/>
                <a:ea typeface="굴림" charset="-127"/>
              </a:endParaRPr>
            </a:p>
          </p:txBody>
        </p:sp>
        <p:sp>
          <p:nvSpPr>
            <p:cNvPr id="836622"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6623"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6624" name="Text Box 16"/>
            <p:cNvSpPr txBox="1">
              <a:spLocks noChangeArrowheads="1"/>
            </p:cNvSpPr>
            <p:nvPr/>
          </p:nvSpPr>
          <p:spPr bwMode="auto">
            <a:xfrm>
              <a:off x="3526" y="3359"/>
              <a:ext cx="660"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{Medium, </a:t>
              </a:r>
              <a:br>
                <a:rPr lang="en-US" altLang="ko-KR" sz="1600">
                  <a:ea typeface="굴림" charset="-127"/>
                </a:rPr>
              </a:br>
              <a:r>
                <a:rPr lang="en-US" altLang="ko-KR" sz="1600">
                  <a:ea typeface="굴림" charset="-127"/>
                </a:rPr>
                <a:t>Large}</a:t>
              </a:r>
            </a:p>
          </p:txBody>
        </p:sp>
        <p:sp>
          <p:nvSpPr>
            <p:cNvPr id="836625" name="Text Box 17"/>
            <p:cNvSpPr txBox="1">
              <a:spLocks noChangeArrowheads="1"/>
            </p:cNvSpPr>
            <p:nvPr/>
          </p:nvSpPr>
          <p:spPr bwMode="auto">
            <a:xfrm>
              <a:off x="4753" y="3455"/>
              <a:ext cx="49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{Small}</a:t>
              </a:r>
            </a:p>
          </p:txBody>
        </p:sp>
      </p:grpSp>
      <p:grpSp>
        <p:nvGrpSpPr>
          <p:cNvPr id="836626" name="Group 18"/>
          <p:cNvGrpSpPr>
            <a:grpSpLocks/>
          </p:cNvGrpSpPr>
          <p:nvPr/>
        </p:nvGrpSpPr>
        <p:grpSpPr bwMode="auto">
          <a:xfrm>
            <a:off x="2286000" y="4267200"/>
            <a:ext cx="2973810" cy="914400"/>
            <a:chOff x="768" y="3216"/>
            <a:chExt cx="1780" cy="576"/>
          </a:xfrm>
        </p:grpSpPr>
        <p:sp>
          <p:nvSpPr>
            <p:cNvPr id="836627"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Size</a:t>
              </a:r>
              <a:endParaRPr lang="en-US" altLang="ko-KR" sz="2400">
                <a:latin typeface="Times New Roman" charset="0"/>
                <a:ea typeface="굴림" charset="-127"/>
              </a:endParaRPr>
            </a:p>
          </p:txBody>
        </p:sp>
        <p:sp>
          <p:nvSpPr>
            <p:cNvPr id="836628"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6629"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6630" name="Text Box 22"/>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ko-KR" sz="1600">
                  <a:ea typeface="굴림" charset="-127"/>
                </a:rPr>
                <a:t>{Small, Medium}</a:t>
              </a:r>
            </a:p>
          </p:txBody>
        </p:sp>
        <p:sp>
          <p:nvSpPr>
            <p:cNvPr id="836631" name="Text Box 23"/>
            <p:cNvSpPr txBox="1">
              <a:spLocks noChangeArrowheads="1"/>
            </p:cNvSpPr>
            <p:nvPr/>
          </p:nvSpPr>
          <p:spPr bwMode="auto">
            <a:xfrm>
              <a:off x="2072" y="3455"/>
              <a:ext cx="47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{Large}</a:t>
              </a:r>
            </a:p>
          </p:txBody>
        </p:sp>
      </p:grpSp>
      <p:sp>
        <p:nvSpPr>
          <p:cNvPr id="836632" name="Text Box 24"/>
          <p:cNvSpPr txBox="1">
            <a:spLocks noChangeArrowheads="1"/>
          </p:cNvSpPr>
          <p:nvPr/>
        </p:nvSpPr>
        <p:spPr bwMode="auto">
          <a:xfrm>
            <a:off x="5791201" y="4419600"/>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2400">
                <a:latin typeface="Times New Roman" charset="0"/>
                <a:ea typeface="굴림" charset="-127"/>
              </a:rPr>
              <a:t>OR</a:t>
            </a:r>
          </a:p>
        </p:txBody>
      </p:sp>
      <p:grpSp>
        <p:nvGrpSpPr>
          <p:cNvPr id="836639" name="Group 31"/>
          <p:cNvGrpSpPr>
            <a:grpSpLocks/>
          </p:cNvGrpSpPr>
          <p:nvPr/>
        </p:nvGrpSpPr>
        <p:grpSpPr bwMode="auto">
          <a:xfrm>
            <a:off x="5813426" y="5486400"/>
            <a:ext cx="3101975" cy="914400"/>
            <a:chOff x="768" y="3216"/>
            <a:chExt cx="1856" cy="576"/>
          </a:xfrm>
        </p:grpSpPr>
        <p:sp>
          <p:nvSpPr>
            <p:cNvPr id="836640" name="Oval 32"/>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Size</a:t>
              </a:r>
              <a:endParaRPr lang="en-US" altLang="ko-KR" sz="2400">
                <a:latin typeface="Times New Roman" charset="0"/>
                <a:ea typeface="굴림" charset="-127"/>
              </a:endParaRPr>
            </a:p>
          </p:txBody>
        </p:sp>
        <p:sp>
          <p:nvSpPr>
            <p:cNvPr id="836641" name="Line 33"/>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6642" name="Line 34"/>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36643" name="Text Box 35"/>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ko-KR" sz="1600">
                  <a:ea typeface="굴림" charset="-127"/>
                </a:rPr>
                <a:t>{Small, Large}</a:t>
              </a:r>
            </a:p>
          </p:txBody>
        </p:sp>
        <p:sp>
          <p:nvSpPr>
            <p:cNvPr id="836644" name="Text Box 36"/>
            <p:cNvSpPr txBox="1">
              <a:spLocks noChangeArrowheads="1"/>
            </p:cNvSpPr>
            <p:nvPr/>
          </p:nvSpPr>
          <p:spPr bwMode="auto">
            <a:xfrm>
              <a:off x="2000" y="3456"/>
              <a:ext cx="62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sz="1600">
                  <a:ea typeface="굴림" charset="-127"/>
                </a:rPr>
                <a:t>{Medium}</a:t>
              </a:r>
            </a:p>
          </p:txBody>
        </p:sp>
      </p:grpSp>
      <p:sp>
        <p:nvSpPr>
          <p:cNvPr id="2" name="Slide Number Placeholder 1"/>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411358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3172" name="Object 4"/>
          <p:cNvGraphicFramePr>
            <a:graphicFrameLocks noGrp="1" noChangeAspect="1"/>
          </p:cNvGraphicFramePr>
          <p:nvPr>
            <p:ph idx="1"/>
          </p:nvPr>
        </p:nvGraphicFramePr>
        <p:xfrm>
          <a:off x="2262189" y="1746250"/>
          <a:ext cx="7608887" cy="3282950"/>
        </p:xfrm>
        <a:graphic>
          <a:graphicData uri="http://schemas.openxmlformats.org/presentationml/2006/ole">
            <mc:AlternateContent xmlns:mc="http://schemas.openxmlformats.org/markup-compatibility/2006">
              <mc:Choice xmlns:v="urn:schemas-microsoft-com:vml" Requires="v">
                <p:oleObj spid="_x0000_s191497" name="Visio" r:id="rId3" imgW="8538667" imgH="3684287" progId="Visio.Drawing.6">
                  <p:embed/>
                </p:oleObj>
              </mc:Choice>
              <mc:Fallback>
                <p:oleObj name="Visio" r:id="rId3" imgW="8538667" imgH="3684287" progId="Visio.Drawing.6">
                  <p:embed/>
                  <p:pic>
                    <p:nvPicPr>
                      <p:cNvPr id="903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189" y="1746250"/>
                        <a:ext cx="7608887"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제목 1"/>
          <p:cNvSpPr>
            <a:spLocks noGrp="1"/>
          </p:cNvSpPr>
          <p:nvPr>
            <p:ph type="title"/>
          </p:nvPr>
        </p:nvSpPr>
        <p:spPr>
          <a:xfrm>
            <a:off x="1573521" y="-6349"/>
            <a:ext cx="10018713" cy="1752599"/>
          </a:xfrm>
        </p:spPr>
        <p:txBody>
          <a:bodyPr>
            <a:normAutofit/>
          </a:bodyPr>
          <a:lstStyle/>
          <a:p>
            <a:r>
              <a:rPr lang="en-US" altLang="ko-KR" dirty="0"/>
              <a:t>Splitting Based on Continuous Attributes</a:t>
            </a:r>
            <a:endParaRPr lang="ko-KR" altLang="en-US" dirty="0"/>
          </a:p>
        </p:txBody>
      </p:sp>
      <p:sp>
        <p:nvSpPr>
          <p:cNvPr id="3" name="TextBox 2"/>
          <p:cNvSpPr txBox="1"/>
          <p:nvPr/>
        </p:nvSpPr>
        <p:spPr>
          <a:xfrm>
            <a:off x="8544272" y="2533546"/>
            <a:ext cx="1800200" cy="400110"/>
          </a:xfrm>
          <a:prstGeom prst="rect">
            <a:avLst/>
          </a:prstGeom>
          <a:noFill/>
        </p:spPr>
        <p:txBody>
          <a:bodyPr wrap="square" rtlCol="0">
            <a:spAutoFit/>
          </a:bodyPr>
          <a:lstStyle/>
          <a:p>
            <a:r>
              <a:rPr lang="en-US" altLang="ko-KR" sz="2000" dirty="0"/>
              <a:t>Discretization</a:t>
            </a:r>
            <a:endParaRPr lang="ko-KR" altLang="en-US" sz="2000" dirty="0"/>
          </a:p>
        </p:txBody>
      </p:sp>
      <p:sp>
        <p:nvSpPr>
          <p:cNvPr id="4" name="TextBox 3"/>
          <p:cNvSpPr txBox="1"/>
          <p:nvPr/>
        </p:nvSpPr>
        <p:spPr>
          <a:xfrm>
            <a:off x="3876328" y="1917994"/>
            <a:ext cx="2448272" cy="1015663"/>
          </a:xfrm>
          <a:prstGeom prst="rect">
            <a:avLst/>
          </a:prstGeom>
          <a:noFill/>
        </p:spPr>
        <p:txBody>
          <a:bodyPr wrap="square" rtlCol="0">
            <a:spAutoFit/>
          </a:bodyPr>
          <a:lstStyle/>
          <a:p>
            <a:r>
              <a:rPr lang="en-US" altLang="ko-KR" sz="2000" dirty="0"/>
              <a:t>Consider all possible splits and finds the best cut</a:t>
            </a:r>
            <a:endParaRPr lang="ko-KR" altLang="en-US" sz="2000"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1287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1562370" y="0"/>
            <a:ext cx="10018713" cy="1752599"/>
          </a:xfrm>
        </p:spPr>
        <p:txBody>
          <a:bodyPr/>
          <a:lstStyle/>
          <a:p>
            <a:r>
              <a:rPr lang="en-US" altLang="ko-KR" dirty="0">
                <a:ea typeface="굴림" charset="-127"/>
              </a:rPr>
              <a:t>Tree Induction</a:t>
            </a:r>
          </a:p>
        </p:txBody>
      </p:sp>
      <p:sp>
        <p:nvSpPr>
          <p:cNvPr id="906243" name="Rectangle 3"/>
          <p:cNvSpPr>
            <a:spLocks noGrp="1" noChangeArrowheads="1"/>
          </p:cNvSpPr>
          <p:nvPr>
            <p:ph type="body" idx="1"/>
          </p:nvPr>
        </p:nvSpPr>
        <p:spPr>
          <a:xfrm>
            <a:off x="1484310" y="1438507"/>
            <a:ext cx="10018713" cy="4861932"/>
          </a:xfrm>
        </p:spPr>
        <p:txBody>
          <a:bodyPr>
            <a:normAutofit/>
          </a:bodyPr>
          <a:lstStyle/>
          <a:p>
            <a:r>
              <a:rPr lang="en-US" altLang="ko-KR" dirty="0">
                <a:ea typeface="굴림" charset="-127"/>
              </a:rPr>
              <a:t>Greedy strategy</a:t>
            </a:r>
          </a:p>
          <a:p>
            <a:pPr lvl="1"/>
            <a:r>
              <a:rPr lang="en-US" altLang="ko-KR" dirty="0">
                <a:ea typeface="굴림" charset="-127"/>
              </a:rPr>
              <a:t>Split the records based on an attribute test that optimizes certain criterion</a:t>
            </a:r>
          </a:p>
          <a:p>
            <a:endParaRPr lang="en-US" altLang="ko-KR" dirty="0">
              <a:ea typeface="굴림" charset="-127"/>
            </a:endParaRPr>
          </a:p>
          <a:p>
            <a:r>
              <a:rPr lang="en-US" altLang="ko-KR" dirty="0">
                <a:ea typeface="굴림" charset="-127"/>
              </a:rPr>
              <a:t>Issues</a:t>
            </a:r>
          </a:p>
          <a:p>
            <a:pPr lvl="1"/>
            <a:r>
              <a:rPr lang="en-US" altLang="ko-KR" dirty="0">
                <a:ea typeface="굴림" charset="-127"/>
              </a:rPr>
              <a:t>Determine how to split the records</a:t>
            </a:r>
          </a:p>
          <a:p>
            <a:pPr lvl="2"/>
            <a:r>
              <a:rPr lang="en-US" altLang="ko-KR" dirty="0">
                <a:ea typeface="굴림" charset="-127"/>
              </a:rPr>
              <a:t>How to specify the attribute test condition?</a:t>
            </a:r>
          </a:p>
          <a:p>
            <a:pPr lvl="2"/>
            <a:r>
              <a:rPr lang="en-US" altLang="ko-KR" dirty="0">
                <a:ea typeface="굴림" charset="-127"/>
              </a:rPr>
              <a:t>How to determine the best split?</a:t>
            </a:r>
          </a:p>
          <a:p>
            <a:pPr lvl="1"/>
            <a:r>
              <a:rPr lang="en-US" altLang="ko-KR" dirty="0">
                <a:ea typeface="굴림" charset="-127"/>
              </a:rPr>
              <a:t>Determine when to stop splitting</a:t>
            </a:r>
          </a:p>
          <a:p>
            <a:pPr lvl="1"/>
            <a:endParaRPr lang="en-US" altLang="ko-KR" dirty="0">
              <a:ea typeface="굴림" charset="-127"/>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64821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906243">
                                            <p:txEl>
                                              <p:pRg st="6" end="6"/>
                                            </p:txEl>
                                          </p:spTgt>
                                        </p:tgtEl>
                                        <p:attrNameLst>
                                          <p:attrName>style.color</p:attrName>
                                        </p:attrNameLst>
                                      </p:cBhvr>
                                      <p:to>
                                        <p:clrVal>
                                          <a:schemeClr val="accent2"/>
                                        </p:clrVal>
                                      </p:to>
                                    </p:set>
                                    <p:set>
                                      <p:cBhvr>
                                        <p:cTn id="7" dur="500" fill="hold"/>
                                        <p:tgtEl>
                                          <p:spTgt spid="906243">
                                            <p:txEl>
                                              <p:pRg st="6" end="6"/>
                                            </p:txEl>
                                          </p:spTgt>
                                        </p:tgtEl>
                                        <p:attrNameLst>
                                          <p:attrName>fillcolor</p:attrName>
                                        </p:attrNameLst>
                                      </p:cBhvr>
                                      <p:to>
                                        <p:clrVal>
                                          <a:schemeClr val="accent2"/>
                                        </p:clrVal>
                                      </p:to>
                                    </p:set>
                                    <p:set>
                                      <p:cBhvr>
                                        <p:cTn id="8" dur="500" fill="hold"/>
                                        <p:tgtEl>
                                          <p:spTgt spid="90624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4" name="Rectangle 6"/>
          <p:cNvSpPr>
            <a:spLocks noGrp="1" noChangeArrowheads="1"/>
          </p:cNvSpPr>
          <p:nvPr>
            <p:ph type="title"/>
          </p:nvPr>
        </p:nvSpPr>
        <p:spPr>
          <a:xfrm>
            <a:off x="1573521" y="0"/>
            <a:ext cx="10018713" cy="1752599"/>
          </a:xfrm>
        </p:spPr>
        <p:txBody>
          <a:bodyPr>
            <a:normAutofit/>
          </a:bodyPr>
          <a:lstStyle/>
          <a:p>
            <a:r>
              <a:rPr lang="en-US" altLang="ko-KR" dirty="0">
                <a:ea typeface="굴림" charset="-127"/>
              </a:rPr>
              <a:t>How to Determine the Best Split (1/2)</a:t>
            </a:r>
          </a:p>
        </p:txBody>
      </p:sp>
      <p:graphicFrame>
        <p:nvGraphicFramePr>
          <p:cNvPr id="908293" name="Object 5"/>
          <p:cNvGraphicFramePr>
            <a:graphicFrameLocks noGrp="1" noChangeAspect="1"/>
          </p:cNvGraphicFramePr>
          <p:nvPr>
            <p:ph idx="1"/>
            <p:extLst/>
          </p:nvPr>
        </p:nvGraphicFramePr>
        <p:xfrm>
          <a:off x="1905001" y="2499320"/>
          <a:ext cx="8545513" cy="2006600"/>
        </p:xfrm>
        <a:graphic>
          <a:graphicData uri="http://schemas.openxmlformats.org/presentationml/2006/ole">
            <mc:AlternateContent xmlns:mc="http://schemas.openxmlformats.org/markup-compatibility/2006">
              <mc:Choice xmlns:v="urn:schemas-microsoft-com:vml" Requires="v">
                <p:oleObj spid="_x0000_s192521" name="Visio" r:id="rId3" imgW="9538614" imgH="2239584" progId="Visio.Drawing.6">
                  <p:embed/>
                </p:oleObj>
              </mc:Choice>
              <mc:Fallback>
                <p:oleObj name="Visio" r:id="rId3" imgW="9538614" imgH="2239584" progId="Visio.Drawing.6">
                  <p:embed/>
                  <p:pic>
                    <p:nvPicPr>
                      <p:cNvPr id="9082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2499320"/>
                        <a:ext cx="8545513"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8296" name="Text Box 8"/>
          <p:cNvSpPr txBox="1">
            <a:spLocks noChangeArrowheads="1"/>
          </p:cNvSpPr>
          <p:nvPr/>
        </p:nvSpPr>
        <p:spPr bwMode="auto">
          <a:xfrm>
            <a:off x="3404828" y="1616473"/>
            <a:ext cx="53823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ko-KR" sz="2400" dirty="0">
                <a:ea typeface="굴림" charset="-127"/>
              </a:rPr>
              <a:t>Before Splitting: 10 records of class 0,</a:t>
            </a:r>
            <a:br>
              <a:rPr lang="en-US" altLang="ko-KR" sz="2400" dirty="0">
                <a:ea typeface="굴림" charset="-127"/>
              </a:rPr>
            </a:br>
            <a:r>
              <a:rPr lang="en-US" altLang="ko-KR" sz="2400" dirty="0">
                <a:ea typeface="굴림" charset="-127"/>
              </a:rPr>
              <a:t>		     10 records of class 1</a:t>
            </a:r>
          </a:p>
        </p:txBody>
      </p:sp>
      <p:sp>
        <p:nvSpPr>
          <p:cNvPr id="908297" name="Text Box 9"/>
          <p:cNvSpPr txBox="1">
            <a:spLocks noChangeArrowheads="1"/>
          </p:cNvSpPr>
          <p:nvPr/>
        </p:nvSpPr>
        <p:spPr bwMode="auto">
          <a:xfrm>
            <a:off x="3810000" y="5127576"/>
            <a:ext cx="510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400" dirty="0">
                <a:ea typeface="굴림" charset="-127"/>
              </a:rPr>
              <a:t>Which test condition is the best?</a:t>
            </a:r>
          </a:p>
        </p:txBody>
      </p:sp>
      <p:sp>
        <p:nvSpPr>
          <p:cNvPr id="2" name="Slide Number Placeholder 1"/>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43380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1595824" y="0"/>
            <a:ext cx="10018713" cy="1752599"/>
          </a:xfrm>
        </p:spPr>
        <p:txBody>
          <a:bodyPr>
            <a:normAutofit/>
          </a:bodyPr>
          <a:lstStyle/>
          <a:p>
            <a:r>
              <a:rPr lang="en-US" altLang="ko-KR" dirty="0">
                <a:ea typeface="굴림" charset="-127"/>
              </a:rPr>
              <a:t>How to Determine the Best Split (2/2)</a:t>
            </a:r>
          </a:p>
        </p:txBody>
      </p:sp>
      <p:sp>
        <p:nvSpPr>
          <p:cNvPr id="912387" name="Rectangle 3"/>
          <p:cNvSpPr>
            <a:spLocks noGrp="1" noChangeArrowheads="1"/>
          </p:cNvSpPr>
          <p:nvPr>
            <p:ph type="body" idx="1"/>
          </p:nvPr>
        </p:nvSpPr>
        <p:spPr>
          <a:xfrm>
            <a:off x="1484310" y="735983"/>
            <a:ext cx="10018713" cy="4769084"/>
          </a:xfrm>
        </p:spPr>
        <p:txBody>
          <a:bodyPr/>
          <a:lstStyle/>
          <a:p>
            <a:r>
              <a:rPr lang="en-US" altLang="ko-KR" dirty="0">
                <a:ea typeface="굴림" charset="-127"/>
              </a:rPr>
              <a:t>Using a greedy approach, nodes with </a:t>
            </a:r>
            <a:r>
              <a:rPr lang="en-US" altLang="ko-KR" b="1" dirty="0">
                <a:solidFill>
                  <a:srgbClr val="FF0000"/>
                </a:solidFill>
                <a:ea typeface="굴림" charset="-127"/>
              </a:rPr>
              <a:t>homogeneous</a:t>
            </a:r>
            <a:r>
              <a:rPr lang="en-US" altLang="ko-KR" dirty="0">
                <a:ea typeface="굴림" charset="-127"/>
              </a:rPr>
              <a:t> class distribution are preferred</a:t>
            </a:r>
          </a:p>
          <a:p>
            <a:endParaRPr lang="en-US" altLang="ko-KR" dirty="0">
              <a:ea typeface="굴림" charset="-127"/>
            </a:endParaRPr>
          </a:p>
          <a:p>
            <a:r>
              <a:rPr lang="en-US" altLang="ko-KR" dirty="0">
                <a:ea typeface="굴림" charset="-127"/>
              </a:rPr>
              <a:t>We need a measure of node impurity</a:t>
            </a:r>
          </a:p>
          <a:p>
            <a:pPr lvl="1">
              <a:buFont typeface="Arial" charset="0"/>
              <a:buNone/>
            </a:pPr>
            <a:endParaRPr lang="en-US" altLang="ko-KR" dirty="0">
              <a:ea typeface="굴림" charset="-127"/>
            </a:endParaRPr>
          </a:p>
        </p:txBody>
      </p:sp>
      <p:graphicFrame>
        <p:nvGraphicFramePr>
          <p:cNvPr id="912390" name="Object 6"/>
          <p:cNvGraphicFramePr>
            <a:graphicFrameLocks noGrp="1" noChangeAspect="1"/>
          </p:cNvGraphicFramePr>
          <p:nvPr>
            <p:ph sz="half" idx="4294967295"/>
            <p:extLst>
              <p:ext uri="{D42A27DB-BD31-4B8C-83A1-F6EECF244321}">
                <p14:modId xmlns:p14="http://schemas.microsoft.com/office/powerpoint/2010/main" val="1912176244"/>
              </p:ext>
            </p:extLst>
          </p:nvPr>
        </p:nvGraphicFramePr>
        <p:xfrm>
          <a:off x="3905201" y="3997711"/>
          <a:ext cx="912813" cy="815975"/>
        </p:xfrm>
        <a:graphic>
          <a:graphicData uri="http://schemas.openxmlformats.org/presentationml/2006/ole">
            <mc:AlternateContent xmlns:mc="http://schemas.openxmlformats.org/markup-compatibility/2006">
              <mc:Choice xmlns:v="urn:schemas-microsoft-com:vml" Requires="v">
                <p:oleObj spid="_x0000_s193552" name="Visio" r:id="rId3" imgW="655371" imgH="585812" progId="Visio.Drawing.6">
                  <p:embed/>
                </p:oleObj>
              </mc:Choice>
              <mc:Fallback>
                <p:oleObj name="Visio" r:id="rId3" imgW="655371" imgH="585812" progId="Visio.Drawing.6">
                  <p:embed/>
                  <p:pic>
                    <p:nvPicPr>
                      <p:cNvPr id="91239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01" y="3997711"/>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2394" name="Object 10"/>
          <p:cNvGraphicFramePr>
            <a:graphicFrameLocks noGrp="1" noChangeAspect="1"/>
          </p:cNvGraphicFramePr>
          <p:nvPr>
            <p:ph sz="half" idx="4294967295"/>
            <p:extLst>
              <p:ext uri="{D42A27DB-BD31-4B8C-83A1-F6EECF244321}">
                <p14:modId xmlns:p14="http://schemas.microsoft.com/office/powerpoint/2010/main" val="1261274854"/>
              </p:ext>
            </p:extLst>
          </p:nvPr>
        </p:nvGraphicFramePr>
        <p:xfrm>
          <a:off x="7410401" y="3997711"/>
          <a:ext cx="912813" cy="815975"/>
        </p:xfrm>
        <a:graphic>
          <a:graphicData uri="http://schemas.openxmlformats.org/presentationml/2006/ole">
            <mc:AlternateContent xmlns:mc="http://schemas.openxmlformats.org/markup-compatibility/2006">
              <mc:Choice xmlns:v="urn:schemas-microsoft-com:vml" Requires="v">
                <p:oleObj spid="_x0000_s193553" name="Visio" r:id="rId5" imgW="655371" imgH="585812" progId="Visio.Drawing.6">
                  <p:embed/>
                </p:oleObj>
              </mc:Choice>
              <mc:Fallback>
                <p:oleObj name="Visio" r:id="rId5" imgW="655371" imgH="585812" progId="Visio.Drawing.6">
                  <p:embed/>
                  <p:pic>
                    <p:nvPicPr>
                      <p:cNvPr id="91239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0401" y="3997711"/>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96" name="Text Box 12"/>
          <p:cNvSpPr txBox="1">
            <a:spLocks noChangeArrowheads="1"/>
          </p:cNvSpPr>
          <p:nvPr/>
        </p:nvSpPr>
        <p:spPr bwMode="auto">
          <a:xfrm>
            <a:off x="3067000" y="4988310"/>
            <a:ext cx="28194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dirty="0">
                <a:ea typeface="굴림" charset="-127"/>
              </a:rPr>
              <a:t>Non-homogeneous,</a:t>
            </a:r>
          </a:p>
          <a:p>
            <a:pPr>
              <a:spcBef>
                <a:spcPct val="50000"/>
              </a:spcBef>
            </a:pPr>
            <a:r>
              <a:rPr lang="en-US" altLang="ko-KR" sz="2000" dirty="0">
                <a:ea typeface="굴림" charset="-127"/>
              </a:rPr>
              <a:t>High degree of impurity</a:t>
            </a:r>
          </a:p>
        </p:txBody>
      </p:sp>
      <p:sp>
        <p:nvSpPr>
          <p:cNvPr id="912397" name="Text Box 13"/>
          <p:cNvSpPr txBox="1">
            <a:spLocks noChangeArrowheads="1"/>
          </p:cNvSpPr>
          <p:nvPr/>
        </p:nvSpPr>
        <p:spPr bwMode="auto">
          <a:xfrm>
            <a:off x="6877000" y="4988310"/>
            <a:ext cx="28194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Homogeneous,</a:t>
            </a:r>
          </a:p>
          <a:p>
            <a:pPr>
              <a:spcBef>
                <a:spcPct val="50000"/>
              </a:spcBef>
            </a:pPr>
            <a:r>
              <a:rPr lang="en-US" altLang="ko-KR" sz="2000">
                <a:ea typeface="굴림" charset="-127"/>
              </a:rPr>
              <a:t>Low degree of impurity</a:t>
            </a:r>
          </a:p>
        </p:txBody>
      </p:sp>
      <p:sp>
        <p:nvSpPr>
          <p:cNvPr id="2" name="Slide Number Placeholder 1"/>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47016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1600200" y="-3172"/>
            <a:ext cx="10018713" cy="1065209"/>
          </a:xfrm>
        </p:spPr>
        <p:txBody>
          <a:bodyPr/>
          <a:lstStyle/>
          <a:p>
            <a:r>
              <a:rPr lang="en-US" altLang="ko-KR" dirty="0">
                <a:ea typeface="굴림" charset="-127"/>
              </a:rPr>
              <a:t>How to Find the Best Split</a:t>
            </a:r>
          </a:p>
        </p:txBody>
      </p:sp>
      <p:sp>
        <p:nvSpPr>
          <p:cNvPr id="924676" name="Oval 4"/>
          <p:cNvSpPr>
            <a:spLocks noChangeArrowheads="1"/>
          </p:cNvSpPr>
          <p:nvPr/>
        </p:nvSpPr>
        <p:spPr bwMode="auto">
          <a:xfrm>
            <a:off x="8001000" y="1828801"/>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2000">
                <a:latin typeface="Times New Roman" charset="0"/>
                <a:ea typeface="굴림" charset="-127"/>
              </a:rPr>
              <a:t>B?</a:t>
            </a:r>
            <a:endParaRPr lang="en-US" altLang="ko-KR" sz="2400">
              <a:latin typeface="Times New Roman" charset="0"/>
              <a:ea typeface="굴림" charset="-127"/>
            </a:endParaRPr>
          </a:p>
        </p:txBody>
      </p:sp>
      <p:sp>
        <p:nvSpPr>
          <p:cNvPr id="924677" name="Line 5"/>
          <p:cNvSpPr>
            <a:spLocks noChangeShapeType="1"/>
          </p:cNvSpPr>
          <p:nvPr/>
        </p:nvSpPr>
        <p:spPr bwMode="auto">
          <a:xfrm flipH="1">
            <a:off x="7426326" y="2286000"/>
            <a:ext cx="11080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24678" name="Line 6"/>
          <p:cNvSpPr>
            <a:spLocks noChangeShapeType="1"/>
          </p:cNvSpPr>
          <p:nvPr/>
        </p:nvSpPr>
        <p:spPr bwMode="auto">
          <a:xfrm>
            <a:off x="8534401" y="2286000"/>
            <a:ext cx="11842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24679" name="Text Box 7"/>
          <p:cNvSpPr txBox="1">
            <a:spLocks noChangeArrowheads="1"/>
          </p:cNvSpPr>
          <p:nvPr/>
        </p:nvSpPr>
        <p:spPr bwMode="auto">
          <a:xfrm>
            <a:off x="7153275" y="2401888"/>
            <a:ext cx="539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latin typeface="Times New Roman" charset="0"/>
                <a:ea typeface="굴림" charset="-127"/>
              </a:rPr>
              <a:t>Yes</a:t>
            </a:r>
          </a:p>
        </p:txBody>
      </p:sp>
      <p:sp>
        <p:nvSpPr>
          <p:cNvPr id="924680" name="Text Box 8"/>
          <p:cNvSpPr txBox="1">
            <a:spLocks noChangeArrowheads="1"/>
          </p:cNvSpPr>
          <p:nvPr/>
        </p:nvSpPr>
        <p:spPr bwMode="auto">
          <a:xfrm>
            <a:off x="9642475" y="2401888"/>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latin typeface="Times New Roman" charset="0"/>
                <a:ea typeface="굴림" charset="-127"/>
              </a:rPr>
              <a:t>No</a:t>
            </a:r>
          </a:p>
        </p:txBody>
      </p:sp>
      <p:sp>
        <p:nvSpPr>
          <p:cNvPr id="924681" name="Rectangle 9"/>
          <p:cNvSpPr>
            <a:spLocks noChangeArrowheads="1"/>
          </p:cNvSpPr>
          <p:nvPr/>
        </p:nvSpPr>
        <p:spPr bwMode="auto">
          <a:xfrm>
            <a:off x="7010401" y="30114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Node N3</a:t>
            </a:r>
          </a:p>
        </p:txBody>
      </p:sp>
      <p:sp>
        <p:nvSpPr>
          <p:cNvPr id="924682" name="Rectangle 10"/>
          <p:cNvSpPr>
            <a:spLocks noChangeArrowheads="1"/>
          </p:cNvSpPr>
          <p:nvPr/>
        </p:nvSpPr>
        <p:spPr bwMode="auto">
          <a:xfrm>
            <a:off x="9197976" y="30114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Node N4</a:t>
            </a:r>
          </a:p>
        </p:txBody>
      </p:sp>
      <p:sp>
        <p:nvSpPr>
          <p:cNvPr id="924683" name="Oval 11"/>
          <p:cNvSpPr>
            <a:spLocks noChangeArrowheads="1"/>
          </p:cNvSpPr>
          <p:nvPr/>
        </p:nvSpPr>
        <p:spPr bwMode="auto">
          <a:xfrm>
            <a:off x="2971800" y="1752601"/>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2000">
                <a:latin typeface="Times New Roman" charset="0"/>
                <a:ea typeface="굴림" charset="-127"/>
              </a:rPr>
              <a:t>A?</a:t>
            </a:r>
            <a:endParaRPr lang="en-US" altLang="ko-KR" sz="2400">
              <a:latin typeface="Times New Roman" charset="0"/>
              <a:ea typeface="굴림" charset="-127"/>
            </a:endParaRPr>
          </a:p>
        </p:txBody>
      </p:sp>
      <p:sp>
        <p:nvSpPr>
          <p:cNvPr id="924684" name="Line 12"/>
          <p:cNvSpPr>
            <a:spLocks noChangeShapeType="1"/>
          </p:cNvSpPr>
          <p:nvPr/>
        </p:nvSpPr>
        <p:spPr bwMode="auto">
          <a:xfrm flipH="1">
            <a:off x="2397126" y="2209800"/>
            <a:ext cx="11080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24685" name="Line 13"/>
          <p:cNvSpPr>
            <a:spLocks noChangeShapeType="1"/>
          </p:cNvSpPr>
          <p:nvPr/>
        </p:nvSpPr>
        <p:spPr bwMode="auto">
          <a:xfrm>
            <a:off x="3505201" y="2209800"/>
            <a:ext cx="11842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24686" name="Text Box 14"/>
          <p:cNvSpPr txBox="1">
            <a:spLocks noChangeArrowheads="1"/>
          </p:cNvSpPr>
          <p:nvPr/>
        </p:nvSpPr>
        <p:spPr bwMode="auto">
          <a:xfrm>
            <a:off x="2124075" y="2325688"/>
            <a:ext cx="539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latin typeface="Times New Roman" charset="0"/>
                <a:ea typeface="굴림" charset="-127"/>
              </a:rPr>
              <a:t>Yes</a:t>
            </a:r>
          </a:p>
        </p:txBody>
      </p:sp>
      <p:sp>
        <p:nvSpPr>
          <p:cNvPr id="924687" name="Text Box 15"/>
          <p:cNvSpPr txBox="1">
            <a:spLocks noChangeArrowheads="1"/>
          </p:cNvSpPr>
          <p:nvPr/>
        </p:nvSpPr>
        <p:spPr bwMode="auto">
          <a:xfrm>
            <a:off x="4613275" y="2325688"/>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latin typeface="Times New Roman" charset="0"/>
                <a:ea typeface="굴림" charset="-127"/>
              </a:rPr>
              <a:t>No</a:t>
            </a:r>
          </a:p>
        </p:txBody>
      </p:sp>
      <p:sp>
        <p:nvSpPr>
          <p:cNvPr id="924688" name="Rectangle 16"/>
          <p:cNvSpPr>
            <a:spLocks noChangeArrowheads="1"/>
          </p:cNvSpPr>
          <p:nvPr/>
        </p:nvSpPr>
        <p:spPr bwMode="auto">
          <a:xfrm>
            <a:off x="1981201" y="29352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Node N1</a:t>
            </a:r>
          </a:p>
        </p:txBody>
      </p:sp>
      <p:sp>
        <p:nvSpPr>
          <p:cNvPr id="924689" name="Rectangle 17"/>
          <p:cNvSpPr>
            <a:spLocks noChangeArrowheads="1"/>
          </p:cNvSpPr>
          <p:nvPr/>
        </p:nvSpPr>
        <p:spPr bwMode="auto">
          <a:xfrm>
            <a:off x="4168776" y="29352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Node N2</a:t>
            </a:r>
          </a:p>
        </p:txBody>
      </p:sp>
      <p:sp>
        <p:nvSpPr>
          <p:cNvPr id="924690" name="Text Box 18"/>
          <p:cNvSpPr txBox="1">
            <a:spLocks noChangeArrowheads="1"/>
          </p:cNvSpPr>
          <p:nvPr/>
        </p:nvSpPr>
        <p:spPr bwMode="auto">
          <a:xfrm>
            <a:off x="3429000" y="1066801"/>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a:ea typeface="굴림" charset="-127"/>
              </a:rPr>
              <a:t>Before Splitting:</a:t>
            </a:r>
          </a:p>
        </p:txBody>
      </p:sp>
      <p:graphicFrame>
        <p:nvGraphicFramePr>
          <p:cNvPr id="924692" name="Object 20"/>
          <p:cNvGraphicFramePr>
            <a:graphicFrameLocks noGrp="1" noChangeAspect="1"/>
          </p:cNvGraphicFramePr>
          <p:nvPr>
            <p:ph idx="1"/>
          </p:nvPr>
        </p:nvGraphicFramePr>
        <p:xfrm>
          <a:off x="1600200" y="3581400"/>
          <a:ext cx="1676400" cy="698500"/>
        </p:xfrm>
        <a:graphic>
          <a:graphicData uri="http://schemas.openxmlformats.org/presentationml/2006/ole">
            <mc:AlternateContent xmlns:mc="http://schemas.openxmlformats.org/markup-compatibility/2006">
              <mc:Choice xmlns:v="urn:schemas-microsoft-com:vml" Requires="v">
                <p:oleObj spid="_x0000_s194597" name="Document" r:id="rId3" imgW="3317490" imgH="1395377" progId="Word.Document.8">
                  <p:embed/>
                </p:oleObj>
              </mc:Choice>
              <mc:Fallback>
                <p:oleObj name="Document" r:id="rId3" imgW="3317490" imgH="1395377" progId="Word.Document.8">
                  <p:embed/>
                  <p:pic>
                    <p:nvPicPr>
                      <p:cNvPr id="924692"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581400"/>
                        <a:ext cx="1676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699" name="Object 27"/>
          <p:cNvGraphicFramePr>
            <a:graphicFrameLocks noChangeAspect="1"/>
          </p:cNvGraphicFramePr>
          <p:nvPr/>
        </p:nvGraphicFramePr>
        <p:xfrm>
          <a:off x="3890963" y="3586164"/>
          <a:ext cx="1636712" cy="681037"/>
        </p:xfrm>
        <a:graphic>
          <a:graphicData uri="http://schemas.openxmlformats.org/presentationml/2006/ole">
            <mc:AlternateContent xmlns:mc="http://schemas.openxmlformats.org/markup-compatibility/2006">
              <mc:Choice xmlns:v="urn:schemas-microsoft-com:vml" Requires="v">
                <p:oleObj spid="_x0000_s194598" name="Document" r:id="rId5" imgW="3325066" imgH="1394657" progId="Word.Document.8">
                  <p:embed/>
                </p:oleObj>
              </mc:Choice>
              <mc:Fallback>
                <p:oleObj name="Document" r:id="rId5" imgW="3325066" imgH="1394657" progId="Word.Document.8">
                  <p:embed/>
                  <p:pic>
                    <p:nvPicPr>
                      <p:cNvPr id="924699"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0963" y="3586164"/>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00" name="Object 28"/>
          <p:cNvGraphicFramePr>
            <a:graphicFrameLocks noChangeAspect="1"/>
          </p:cNvGraphicFramePr>
          <p:nvPr/>
        </p:nvGraphicFramePr>
        <p:xfrm>
          <a:off x="6629400" y="3581400"/>
          <a:ext cx="1676400" cy="698500"/>
        </p:xfrm>
        <a:graphic>
          <a:graphicData uri="http://schemas.openxmlformats.org/presentationml/2006/ole">
            <mc:AlternateContent xmlns:mc="http://schemas.openxmlformats.org/markup-compatibility/2006">
              <mc:Choice xmlns:v="urn:schemas-microsoft-com:vml" Requires="v">
                <p:oleObj spid="_x0000_s194599" name="Document" r:id="rId7" imgW="3325066" imgH="1394657" progId="Word.Document.8">
                  <p:embed/>
                </p:oleObj>
              </mc:Choice>
              <mc:Fallback>
                <p:oleObj name="Document" r:id="rId7" imgW="3325066" imgH="1394657" progId="Word.Document.8">
                  <p:embed/>
                  <p:pic>
                    <p:nvPicPr>
                      <p:cNvPr id="92470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3581400"/>
                        <a:ext cx="1676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01" name="Object 29"/>
          <p:cNvGraphicFramePr>
            <a:graphicFrameLocks noChangeAspect="1"/>
          </p:cNvGraphicFramePr>
          <p:nvPr/>
        </p:nvGraphicFramePr>
        <p:xfrm>
          <a:off x="8915401" y="3586164"/>
          <a:ext cx="1635125" cy="681037"/>
        </p:xfrm>
        <a:graphic>
          <a:graphicData uri="http://schemas.openxmlformats.org/presentationml/2006/ole">
            <mc:AlternateContent xmlns:mc="http://schemas.openxmlformats.org/markup-compatibility/2006">
              <mc:Choice xmlns:v="urn:schemas-microsoft-com:vml" Requires="v">
                <p:oleObj spid="_x0000_s194600" name="Document" r:id="rId9" imgW="3332642" imgH="1394657" progId="Word.Document.8">
                  <p:embed/>
                </p:oleObj>
              </mc:Choice>
              <mc:Fallback>
                <p:oleObj name="Document" r:id="rId9" imgW="3332642" imgH="1394657" progId="Word.Document.8">
                  <p:embed/>
                  <p:pic>
                    <p:nvPicPr>
                      <p:cNvPr id="924701"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15401" y="3586164"/>
                        <a:ext cx="1635125"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05" name="Object 33"/>
          <p:cNvGraphicFramePr>
            <a:graphicFrameLocks noChangeAspect="1"/>
          </p:cNvGraphicFramePr>
          <p:nvPr/>
        </p:nvGraphicFramePr>
        <p:xfrm>
          <a:off x="5486400" y="1066800"/>
          <a:ext cx="1595438" cy="660400"/>
        </p:xfrm>
        <a:graphic>
          <a:graphicData uri="http://schemas.openxmlformats.org/presentationml/2006/ole">
            <mc:AlternateContent xmlns:mc="http://schemas.openxmlformats.org/markup-compatibility/2006">
              <mc:Choice xmlns:v="urn:schemas-microsoft-com:vml" Requires="v">
                <p:oleObj spid="_x0000_s194601" name="Document" r:id="rId11" imgW="3332642" imgH="1394657" progId="Word.Document.8">
                  <p:embed/>
                </p:oleObj>
              </mc:Choice>
              <mc:Fallback>
                <p:oleObj name="Document" r:id="rId11" imgW="3332642" imgH="1394657" progId="Word.Document.8">
                  <p:embed/>
                  <p:pic>
                    <p:nvPicPr>
                      <p:cNvPr id="924705"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10668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4722" name="Group 50"/>
          <p:cNvGrpSpPr>
            <a:grpSpLocks/>
          </p:cNvGrpSpPr>
          <p:nvPr/>
        </p:nvGrpSpPr>
        <p:grpSpPr bwMode="auto">
          <a:xfrm>
            <a:off x="7239000" y="1066801"/>
            <a:ext cx="1295400" cy="396875"/>
            <a:chOff x="3600" y="768"/>
            <a:chExt cx="816" cy="250"/>
          </a:xfrm>
        </p:grpSpPr>
        <p:sp>
          <p:nvSpPr>
            <p:cNvPr id="924706" name="Line 34"/>
            <p:cNvSpPr>
              <a:spLocks noChangeShapeType="1"/>
            </p:cNvSpPr>
            <p:nvPr/>
          </p:nvSpPr>
          <p:spPr bwMode="auto">
            <a:xfrm>
              <a:off x="3600" y="912"/>
              <a:ext cx="33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24707" name="Text Box 35"/>
            <p:cNvSpPr txBox="1">
              <a:spLocks noChangeArrowheads="1"/>
            </p:cNvSpPr>
            <p:nvPr/>
          </p:nvSpPr>
          <p:spPr bwMode="auto">
            <a:xfrm>
              <a:off x="3984" y="76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M0</a:t>
              </a:r>
            </a:p>
          </p:txBody>
        </p:sp>
      </p:grpSp>
      <p:grpSp>
        <p:nvGrpSpPr>
          <p:cNvPr id="924720" name="Group 48"/>
          <p:cNvGrpSpPr>
            <a:grpSpLocks/>
          </p:cNvGrpSpPr>
          <p:nvPr/>
        </p:nvGrpSpPr>
        <p:grpSpPr bwMode="auto">
          <a:xfrm>
            <a:off x="2133600" y="4343401"/>
            <a:ext cx="8001000" cy="854075"/>
            <a:chOff x="384" y="2832"/>
            <a:chExt cx="5040" cy="538"/>
          </a:xfrm>
        </p:grpSpPr>
        <p:sp>
          <p:nvSpPr>
            <p:cNvPr id="924708" name="Text Box 36"/>
            <p:cNvSpPr txBox="1">
              <a:spLocks noChangeArrowheads="1"/>
            </p:cNvSpPr>
            <p:nvPr/>
          </p:nvSpPr>
          <p:spPr bwMode="auto">
            <a:xfrm>
              <a:off x="384" y="312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M1</a:t>
              </a:r>
            </a:p>
          </p:txBody>
        </p:sp>
        <p:sp>
          <p:nvSpPr>
            <p:cNvPr id="924709" name="Text Box 37"/>
            <p:cNvSpPr txBox="1">
              <a:spLocks noChangeArrowheads="1"/>
            </p:cNvSpPr>
            <p:nvPr/>
          </p:nvSpPr>
          <p:spPr bwMode="auto">
            <a:xfrm>
              <a:off x="1824"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M2</a:t>
              </a:r>
            </a:p>
          </p:txBody>
        </p:sp>
        <p:sp>
          <p:nvSpPr>
            <p:cNvPr id="924710" name="Text Box 38"/>
            <p:cNvSpPr txBox="1">
              <a:spLocks noChangeArrowheads="1"/>
            </p:cNvSpPr>
            <p:nvPr/>
          </p:nvSpPr>
          <p:spPr bwMode="auto">
            <a:xfrm>
              <a:off x="3600"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M3</a:t>
              </a:r>
            </a:p>
          </p:txBody>
        </p:sp>
        <p:sp>
          <p:nvSpPr>
            <p:cNvPr id="924711" name="Text Box 39"/>
            <p:cNvSpPr txBox="1">
              <a:spLocks noChangeArrowheads="1"/>
            </p:cNvSpPr>
            <p:nvPr/>
          </p:nvSpPr>
          <p:spPr bwMode="auto">
            <a:xfrm>
              <a:off x="4992"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M4</a:t>
              </a:r>
            </a:p>
          </p:txBody>
        </p:sp>
        <p:sp>
          <p:nvSpPr>
            <p:cNvPr id="924712" name="Line 40"/>
            <p:cNvSpPr>
              <a:spLocks noChangeShapeType="1"/>
            </p:cNvSpPr>
            <p:nvPr/>
          </p:nvSpPr>
          <p:spPr bwMode="auto">
            <a:xfrm>
              <a:off x="528"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24713" name="Line 41"/>
            <p:cNvSpPr>
              <a:spLocks noChangeShapeType="1"/>
            </p:cNvSpPr>
            <p:nvPr/>
          </p:nvSpPr>
          <p:spPr bwMode="auto">
            <a:xfrm>
              <a:off x="2016"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24714" name="Line 42"/>
            <p:cNvSpPr>
              <a:spLocks noChangeShapeType="1"/>
            </p:cNvSpPr>
            <p:nvPr/>
          </p:nvSpPr>
          <p:spPr bwMode="auto">
            <a:xfrm>
              <a:off x="374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24715" name="Line 43"/>
            <p:cNvSpPr>
              <a:spLocks noChangeShapeType="1"/>
            </p:cNvSpPr>
            <p:nvPr/>
          </p:nvSpPr>
          <p:spPr bwMode="auto">
            <a:xfrm>
              <a:off x="518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924721" name="Group 49"/>
          <p:cNvGrpSpPr>
            <a:grpSpLocks/>
          </p:cNvGrpSpPr>
          <p:nvPr/>
        </p:nvGrpSpPr>
        <p:grpSpPr bwMode="auto">
          <a:xfrm>
            <a:off x="2286000" y="5257801"/>
            <a:ext cx="7620000" cy="777875"/>
            <a:chOff x="480" y="3408"/>
            <a:chExt cx="4800" cy="490"/>
          </a:xfrm>
        </p:grpSpPr>
        <p:sp>
          <p:nvSpPr>
            <p:cNvPr id="924716" name="AutoShape 44"/>
            <p:cNvSpPr>
              <a:spLocks/>
            </p:cNvSpPr>
            <p:nvPr/>
          </p:nvSpPr>
          <p:spPr bwMode="auto">
            <a:xfrm rot="16200000">
              <a:off x="1152"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24717" name="AutoShape 45"/>
            <p:cNvSpPr>
              <a:spLocks/>
            </p:cNvSpPr>
            <p:nvPr/>
          </p:nvSpPr>
          <p:spPr bwMode="auto">
            <a:xfrm rot="16200000">
              <a:off x="4416"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24718" name="Text Box 46"/>
            <p:cNvSpPr txBox="1">
              <a:spLocks noChangeArrowheads="1"/>
            </p:cNvSpPr>
            <p:nvPr/>
          </p:nvSpPr>
          <p:spPr bwMode="auto">
            <a:xfrm>
              <a:off x="1056" y="363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M12</a:t>
              </a:r>
            </a:p>
          </p:txBody>
        </p:sp>
        <p:sp>
          <p:nvSpPr>
            <p:cNvPr id="924719" name="Text Box 47"/>
            <p:cNvSpPr txBox="1">
              <a:spLocks noChangeArrowheads="1"/>
            </p:cNvSpPr>
            <p:nvPr/>
          </p:nvSpPr>
          <p:spPr bwMode="auto">
            <a:xfrm>
              <a:off x="4320" y="364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M34</a:t>
              </a:r>
            </a:p>
          </p:txBody>
        </p:sp>
      </p:grpSp>
      <p:sp>
        <p:nvSpPr>
          <p:cNvPr id="924723" name="Text Box 51"/>
          <p:cNvSpPr txBox="1">
            <a:spLocks noChangeArrowheads="1"/>
          </p:cNvSpPr>
          <p:nvPr/>
        </p:nvSpPr>
        <p:spPr bwMode="auto">
          <a:xfrm>
            <a:off x="4343400" y="5927726"/>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Gain = M0 – M12 vs  M0 – M34</a:t>
            </a:r>
          </a:p>
        </p:txBody>
      </p:sp>
      <p:sp>
        <p:nvSpPr>
          <p:cNvPr id="2" name="Slide Number Placeholder 1"/>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334101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altLang="ko-KR">
                <a:ea typeface="굴림" charset="-127"/>
              </a:rPr>
              <a:t>Measures of Node Impurity</a:t>
            </a:r>
          </a:p>
        </p:txBody>
      </p:sp>
      <p:sp>
        <p:nvSpPr>
          <p:cNvPr id="862211" name="Rectangle 3"/>
          <p:cNvSpPr>
            <a:spLocks noGrp="1" noChangeArrowheads="1"/>
          </p:cNvSpPr>
          <p:nvPr>
            <p:ph type="body" idx="1"/>
          </p:nvPr>
        </p:nvSpPr>
        <p:spPr/>
        <p:txBody>
          <a:bodyPr/>
          <a:lstStyle/>
          <a:p>
            <a:r>
              <a:rPr lang="en-US" altLang="ko-KR" dirty="0" err="1">
                <a:ea typeface="굴림" charset="-127"/>
              </a:rPr>
              <a:t>Gini</a:t>
            </a:r>
            <a:r>
              <a:rPr lang="en-US" altLang="ko-KR" dirty="0">
                <a:ea typeface="굴림" charset="-127"/>
              </a:rPr>
              <a:t> Index</a:t>
            </a:r>
          </a:p>
          <a:p>
            <a:endParaRPr lang="en-US" altLang="ko-KR" dirty="0">
              <a:ea typeface="굴림" charset="-127"/>
            </a:endParaRPr>
          </a:p>
          <a:p>
            <a:r>
              <a:rPr lang="en-US" altLang="ko-KR" dirty="0">
                <a:ea typeface="굴림" charset="-127"/>
              </a:rPr>
              <a:t>Information Gain</a:t>
            </a:r>
          </a:p>
          <a:p>
            <a:endParaRPr lang="en-US" altLang="ko-KR" dirty="0">
              <a:ea typeface="굴림" charset="-127"/>
            </a:endParaRPr>
          </a:p>
          <a:p>
            <a:r>
              <a:rPr lang="en-US" altLang="ko-KR" dirty="0">
                <a:ea typeface="굴림" charset="-127"/>
              </a:rPr>
              <a:t>Gain Ratio</a:t>
            </a:r>
          </a:p>
          <a:p>
            <a:endParaRPr lang="en-US" altLang="ko-KR" dirty="0">
              <a:ea typeface="굴림" charset="-127"/>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677681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73520" y="0"/>
            <a:ext cx="10018713" cy="1752599"/>
          </a:xfrm>
        </p:spPr>
        <p:txBody>
          <a:bodyPr/>
          <a:lstStyle/>
          <a:p>
            <a:r>
              <a:rPr lang="en-US" altLang="ko-KR" dirty="0"/>
              <a:t>Contents</a:t>
            </a:r>
            <a:endParaRPr lang="ko-KR" altLang="en-US" dirty="0"/>
          </a:p>
        </p:txBody>
      </p:sp>
      <p:sp>
        <p:nvSpPr>
          <p:cNvPr id="3" name="내용 개체 틀 2"/>
          <p:cNvSpPr>
            <a:spLocks noGrp="1"/>
          </p:cNvSpPr>
          <p:nvPr>
            <p:ph idx="1"/>
          </p:nvPr>
        </p:nvSpPr>
        <p:spPr>
          <a:xfrm>
            <a:off x="1484310" y="1851103"/>
            <a:ext cx="10018713" cy="3940098"/>
          </a:xfrm>
        </p:spPr>
        <p:txBody>
          <a:bodyPr>
            <a:normAutofit fontScale="85000" lnSpcReduction="20000"/>
          </a:bodyPr>
          <a:lstStyle/>
          <a:p>
            <a:r>
              <a:rPr lang="en-US" altLang="ko-KR" dirty="0"/>
              <a:t>Basic Concepts</a:t>
            </a:r>
          </a:p>
          <a:p>
            <a:pPr lvl="2"/>
            <a:endParaRPr lang="en-US" altLang="ko-KR" dirty="0"/>
          </a:p>
          <a:p>
            <a:r>
              <a:rPr lang="en-US" altLang="ko-KR" dirty="0"/>
              <a:t>Decision Tree Induction</a:t>
            </a:r>
          </a:p>
          <a:p>
            <a:pPr lvl="2"/>
            <a:endParaRPr lang="en-US" altLang="ko-KR" dirty="0"/>
          </a:p>
          <a:p>
            <a:r>
              <a:rPr lang="en-US" altLang="ko-KR" dirty="0"/>
              <a:t>GINI Index (CART)</a:t>
            </a:r>
          </a:p>
          <a:p>
            <a:pPr lvl="2"/>
            <a:endParaRPr lang="en-US" altLang="ko-KR" dirty="0"/>
          </a:p>
          <a:p>
            <a:r>
              <a:rPr lang="en-US" altLang="ko-KR" dirty="0"/>
              <a:t>Information Gain / Gain Ratio (ID3, C4.5)</a:t>
            </a:r>
          </a:p>
          <a:p>
            <a:pPr lvl="2"/>
            <a:endParaRPr lang="en-US" altLang="ko-KR" dirty="0"/>
          </a:p>
          <a:p>
            <a:r>
              <a:rPr lang="en-US" altLang="ko-KR" dirty="0" err="1"/>
              <a:t>Overfitting</a:t>
            </a:r>
            <a:r>
              <a:rPr lang="en-US" altLang="ko-KR" dirty="0"/>
              <a:t> and Other Issues</a:t>
            </a:r>
          </a:p>
          <a:p>
            <a:pPr lvl="2"/>
            <a:endParaRPr lang="en-US" altLang="ko-KR" dirty="0"/>
          </a:p>
          <a:p>
            <a:r>
              <a:rPr lang="en-US" altLang="ko-KR" dirty="0"/>
              <a:t>Model Evaluation</a:t>
            </a:r>
            <a:endParaRPr lang="ko-KR" altLang="en-US" dirty="0"/>
          </a:p>
        </p:txBody>
      </p:sp>
      <p:sp>
        <p:nvSpPr>
          <p:cNvPr id="5" name="왼쪽 화살표 4"/>
          <p:cNvSpPr/>
          <p:nvPr/>
        </p:nvSpPr>
        <p:spPr>
          <a:xfrm>
            <a:off x="4088430" y="3281783"/>
            <a:ext cx="1152128" cy="360040"/>
          </a:xfrm>
          <a:prstGeom prst="leftArrow">
            <a:avLst>
              <a:gd name="adj1" fmla="val 50000"/>
              <a:gd name="adj2" fmla="val 60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927610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1584672" y="25401"/>
            <a:ext cx="10018713" cy="1752599"/>
          </a:xfrm>
        </p:spPr>
        <p:txBody>
          <a:bodyPr/>
          <a:lstStyle/>
          <a:p>
            <a:r>
              <a:rPr lang="en-US" altLang="ko-KR" dirty="0">
                <a:ea typeface="굴림" charset="-127"/>
              </a:rPr>
              <a:t>Measure of Impurity: GINI</a:t>
            </a:r>
          </a:p>
        </p:txBody>
      </p:sp>
      <p:sp>
        <p:nvSpPr>
          <p:cNvPr id="816131" name="Rectangle 3"/>
          <p:cNvSpPr>
            <a:spLocks noGrp="1" noChangeArrowheads="1"/>
          </p:cNvSpPr>
          <p:nvPr>
            <p:ph type="body" idx="1"/>
          </p:nvPr>
        </p:nvSpPr>
        <p:spPr>
          <a:xfrm>
            <a:off x="2158187" y="1416205"/>
            <a:ext cx="9807072" cy="4904678"/>
          </a:xfrm>
        </p:spPr>
        <p:txBody>
          <a:bodyPr>
            <a:normAutofit/>
          </a:bodyPr>
          <a:lstStyle/>
          <a:p>
            <a:pPr>
              <a:lnSpc>
                <a:spcPct val="90000"/>
              </a:lnSpc>
            </a:pPr>
            <a:r>
              <a:rPr lang="en-US" altLang="ko-KR" dirty="0" err="1">
                <a:ea typeface="굴림" charset="-127"/>
              </a:rPr>
              <a:t>Gini</a:t>
            </a:r>
            <a:r>
              <a:rPr lang="en-US" altLang="ko-KR" dirty="0">
                <a:ea typeface="굴림" charset="-127"/>
              </a:rPr>
              <a:t> Index for a given node t :</a:t>
            </a:r>
          </a:p>
          <a:p>
            <a:pPr>
              <a:lnSpc>
                <a:spcPct val="90000"/>
              </a:lnSpc>
            </a:pPr>
            <a:endParaRPr lang="en-US" altLang="ko-KR" sz="2000" dirty="0">
              <a:ea typeface="굴림" charset="-127"/>
            </a:endParaRPr>
          </a:p>
          <a:p>
            <a:pPr lvl="2">
              <a:lnSpc>
                <a:spcPct val="90000"/>
              </a:lnSpc>
              <a:buFont typeface="Wingdings" pitchFamily="2" charset="2"/>
              <a:buNone/>
            </a:pPr>
            <a:endParaRPr lang="en-US" altLang="ko-KR" sz="2000" dirty="0">
              <a:ea typeface="굴림" charset="-127"/>
            </a:endParaRPr>
          </a:p>
          <a:p>
            <a:pPr lvl="2">
              <a:lnSpc>
                <a:spcPct val="90000"/>
              </a:lnSpc>
              <a:buFont typeface="Wingdings" pitchFamily="2" charset="2"/>
              <a:buNone/>
            </a:pPr>
            <a:endParaRPr lang="en-US" altLang="ko-KR" sz="800" dirty="0">
              <a:ea typeface="굴림" charset="-127"/>
            </a:endParaRPr>
          </a:p>
          <a:p>
            <a:pPr lvl="2">
              <a:lnSpc>
                <a:spcPct val="90000"/>
              </a:lnSpc>
              <a:buFont typeface="Wingdings" pitchFamily="2" charset="2"/>
              <a:buNone/>
            </a:pPr>
            <a:br>
              <a:rPr lang="en-US" altLang="ko-KR" sz="2000" dirty="0">
                <a:ea typeface="굴림" charset="-127"/>
              </a:rPr>
            </a:br>
            <a:r>
              <a:rPr lang="en-US" altLang="ko-KR" sz="2000" dirty="0">
                <a:ea typeface="굴림" charset="-127"/>
              </a:rPr>
              <a:t>(NOTE: </a:t>
            </a:r>
            <a:r>
              <a:rPr lang="en-US" altLang="ko-KR" sz="2000" i="1" dirty="0">
                <a:latin typeface="Times New Roman" charset="0"/>
                <a:ea typeface="굴림" charset="-127"/>
              </a:rPr>
              <a:t>p( j | t) </a:t>
            </a:r>
            <a:r>
              <a:rPr lang="en-US" altLang="ko-KR" sz="2000" dirty="0">
                <a:ea typeface="굴림" charset="-127"/>
              </a:rPr>
              <a:t>is the relative frequency of class j at node t)</a:t>
            </a:r>
          </a:p>
          <a:p>
            <a:pPr lvl="2">
              <a:lnSpc>
                <a:spcPct val="90000"/>
              </a:lnSpc>
              <a:buFont typeface="Wingdings" pitchFamily="2" charset="2"/>
              <a:buNone/>
            </a:pPr>
            <a:endParaRPr lang="en-US" altLang="ko-KR" sz="800" dirty="0">
              <a:ea typeface="굴림" charset="-127"/>
            </a:endParaRPr>
          </a:p>
          <a:p>
            <a:pPr lvl="1">
              <a:lnSpc>
                <a:spcPct val="90000"/>
              </a:lnSpc>
            </a:pPr>
            <a:r>
              <a:rPr lang="en-US" altLang="ko-KR" sz="2400" dirty="0">
                <a:ea typeface="굴림" charset="-127"/>
              </a:rPr>
              <a:t>Maximum (1 - 1/</a:t>
            </a:r>
            <a:r>
              <a:rPr lang="en-US" altLang="ko-KR" sz="2400" dirty="0" err="1">
                <a:ea typeface="굴림" charset="-127"/>
              </a:rPr>
              <a:t>n</a:t>
            </a:r>
            <a:r>
              <a:rPr lang="en-US" altLang="ko-KR" sz="2400" baseline="-25000" dirty="0" err="1">
                <a:ea typeface="굴림" charset="-127"/>
              </a:rPr>
              <a:t>c</a:t>
            </a:r>
            <a:r>
              <a:rPr lang="en-US" altLang="ko-KR" sz="2400" dirty="0">
                <a:ea typeface="굴림" charset="-127"/>
              </a:rPr>
              <a:t>) when records are equally distributed among all classes, implying least interesting information</a:t>
            </a:r>
          </a:p>
          <a:p>
            <a:pPr lvl="1">
              <a:lnSpc>
                <a:spcPct val="90000"/>
              </a:lnSpc>
            </a:pPr>
            <a:r>
              <a:rPr lang="en-US" altLang="ko-KR" sz="2400" dirty="0">
                <a:ea typeface="굴림" charset="-127"/>
              </a:rPr>
              <a:t>Minimum (0.0) when all records belong to one class, implying most interesting information</a:t>
            </a:r>
            <a:endParaRPr lang="en-US" altLang="ko-KR" sz="2400" baseline="-25000" dirty="0">
              <a:ea typeface="굴림" charset="-127"/>
            </a:endParaRPr>
          </a:p>
        </p:txBody>
      </p:sp>
      <p:graphicFrame>
        <p:nvGraphicFramePr>
          <p:cNvPr id="816132" name="Object 4"/>
          <p:cNvGraphicFramePr>
            <a:graphicFrameLocks noChangeAspect="1"/>
          </p:cNvGraphicFramePr>
          <p:nvPr>
            <p:extLst>
              <p:ext uri="{D42A27DB-BD31-4B8C-83A1-F6EECF244321}">
                <p14:modId xmlns:p14="http://schemas.microsoft.com/office/powerpoint/2010/main" val="1473399761"/>
              </p:ext>
            </p:extLst>
          </p:nvPr>
        </p:nvGraphicFramePr>
        <p:xfrm>
          <a:off x="4467922" y="2569737"/>
          <a:ext cx="3352800" cy="736600"/>
        </p:xfrm>
        <a:graphic>
          <a:graphicData uri="http://schemas.openxmlformats.org/presentationml/2006/ole">
            <mc:AlternateContent xmlns:mc="http://schemas.openxmlformats.org/markup-compatibility/2006">
              <mc:Choice xmlns:v="urn:schemas-microsoft-com:vml" Requires="v">
                <p:oleObj spid="_x0000_s195594" name="Equation" r:id="rId3" imgW="1612800" imgH="355320" progId="Equation.3">
                  <p:embed/>
                </p:oleObj>
              </mc:Choice>
              <mc:Fallback>
                <p:oleObj name="Equation" r:id="rId3" imgW="1612800" imgH="355320" progId="Equation.3">
                  <p:embed/>
                  <p:pic>
                    <p:nvPicPr>
                      <p:cNvPr id="8161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922" y="2569737"/>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674126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1562369" y="0"/>
            <a:ext cx="10018713" cy="1752599"/>
          </a:xfrm>
        </p:spPr>
        <p:txBody>
          <a:bodyPr>
            <a:normAutofit/>
          </a:bodyPr>
          <a:lstStyle/>
          <a:p>
            <a:r>
              <a:rPr lang="en-US" altLang="ko-KR" dirty="0">
                <a:ea typeface="굴림" charset="-127"/>
              </a:rPr>
              <a:t>Examples for Computing GINI</a:t>
            </a:r>
          </a:p>
        </p:txBody>
      </p:sp>
      <p:graphicFrame>
        <p:nvGraphicFramePr>
          <p:cNvPr id="860165" name="Object 5"/>
          <p:cNvGraphicFramePr>
            <a:graphicFrameLocks noChangeAspect="1"/>
          </p:cNvGraphicFramePr>
          <p:nvPr/>
        </p:nvGraphicFramePr>
        <p:xfrm>
          <a:off x="1981200" y="2339976"/>
          <a:ext cx="2362200" cy="936625"/>
        </p:xfrm>
        <a:graphic>
          <a:graphicData uri="http://schemas.openxmlformats.org/presentationml/2006/ole">
            <mc:AlternateContent xmlns:mc="http://schemas.openxmlformats.org/markup-compatibility/2006">
              <mc:Choice xmlns:v="urn:schemas-microsoft-com:vml" Requires="v">
                <p:oleObj spid="_x0000_s196642" name="Document" r:id="rId3" imgW="3239280" imgH="1357560" progId="Word.Document.8">
                  <p:embed/>
                </p:oleObj>
              </mc:Choice>
              <mc:Fallback>
                <p:oleObj name="Document" r:id="rId3" imgW="3239280" imgH="1357560" progId="Word.Document.8">
                  <p:embed/>
                  <p:pic>
                    <p:nvPicPr>
                      <p:cNvPr id="86016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39976"/>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66" name="Object 6"/>
          <p:cNvGraphicFramePr>
            <a:graphicFrameLocks noChangeAspect="1"/>
          </p:cNvGraphicFramePr>
          <p:nvPr/>
        </p:nvGraphicFramePr>
        <p:xfrm>
          <a:off x="2057400" y="5181601"/>
          <a:ext cx="2286000" cy="938213"/>
        </p:xfrm>
        <a:graphic>
          <a:graphicData uri="http://schemas.openxmlformats.org/presentationml/2006/ole">
            <mc:AlternateContent xmlns:mc="http://schemas.openxmlformats.org/markup-compatibility/2006">
              <mc:Choice xmlns:v="urn:schemas-microsoft-com:vml" Requires="v">
                <p:oleObj spid="_x0000_s196643" name="Document" r:id="rId5" imgW="3239280" imgH="1381680" progId="Word.Document.8">
                  <p:embed/>
                </p:oleObj>
              </mc:Choice>
              <mc:Fallback>
                <p:oleObj name="Document" r:id="rId5" imgW="3239280" imgH="1381680" progId="Word.Document.8">
                  <p:embed/>
                  <p:pic>
                    <p:nvPicPr>
                      <p:cNvPr id="8601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181601"/>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68" name="Object 8"/>
          <p:cNvGraphicFramePr>
            <a:graphicFrameLocks noChangeAspect="1"/>
          </p:cNvGraphicFramePr>
          <p:nvPr/>
        </p:nvGraphicFramePr>
        <p:xfrm>
          <a:off x="2057400" y="3817938"/>
          <a:ext cx="2286000" cy="906462"/>
        </p:xfrm>
        <a:graphic>
          <a:graphicData uri="http://schemas.openxmlformats.org/presentationml/2006/ole">
            <mc:AlternateContent xmlns:mc="http://schemas.openxmlformats.org/markup-compatibility/2006">
              <mc:Choice xmlns:v="urn:schemas-microsoft-com:vml" Requires="v">
                <p:oleObj spid="_x0000_s196644" name="Document" r:id="rId7" imgW="3239280" imgH="1357560" progId="Word.Document.8">
                  <p:embed/>
                </p:oleObj>
              </mc:Choice>
              <mc:Fallback>
                <p:oleObj name="Document" r:id="rId7" imgW="3239280" imgH="1357560" progId="Word.Document.8">
                  <p:embed/>
                  <p:pic>
                    <p:nvPicPr>
                      <p:cNvPr id="86016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170" name="Text Box 10"/>
          <p:cNvSpPr txBox="1">
            <a:spLocks noChangeArrowheads="1"/>
          </p:cNvSpPr>
          <p:nvPr/>
        </p:nvSpPr>
        <p:spPr bwMode="auto">
          <a:xfrm>
            <a:off x="4572000" y="2339976"/>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dirty="0">
                <a:ea typeface="굴림" charset="-127"/>
              </a:rPr>
              <a:t>P(C1) = 0/6 = 0     P(C2) = 6/6 = 1</a:t>
            </a:r>
          </a:p>
          <a:p>
            <a:pPr>
              <a:spcBef>
                <a:spcPct val="50000"/>
              </a:spcBef>
            </a:pPr>
            <a:r>
              <a:rPr lang="en-US" altLang="ko-KR" sz="2000" dirty="0">
                <a:ea typeface="굴림" charset="-127"/>
              </a:rPr>
              <a:t>Gini = 1 – P(C1)</a:t>
            </a:r>
            <a:r>
              <a:rPr lang="en-US" altLang="ko-KR" sz="2000" baseline="30000" dirty="0">
                <a:ea typeface="굴림" charset="-127"/>
              </a:rPr>
              <a:t>2 </a:t>
            </a:r>
            <a:r>
              <a:rPr lang="en-US" altLang="ko-KR" sz="2000" dirty="0">
                <a:ea typeface="굴림" charset="-127"/>
              </a:rPr>
              <a:t>– P(C2)</a:t>
            </a:r>
            <a:r>
              <a:rPr lang="en-US" altLang="ko-KR" sz="2000" baseline="30000" dirty="0">
                <a:ea typeface="굴림" charset="-127"/>
              </a:rPr>
              <a:t>2</a:t>
            </a:r>
            <a:r>
              <a:rPr lang="en-US" altLang="ko-KR" sz="2000" dirty="0">
                <a:ea typeface="굴림" charset="-127"/>
              </a:rPr>
              <a:t> = 1 – 0 – 1 = 0 </a:t>
            </a:r>
          </a:p>
        </p:txBody>
      </p:sp>
      <p:graphicFrame>
        <p:nvGraphicFramePr>
          <p:cNvPr id="860171" name="Object 11"/>
          <p:cNvGraphicFramePr>
            <a:graphicFrameLocks noChangeAspect="1"/>
          </p:cNvGraphicFramePr>
          <p:nvPr>
            <p:extLst>
              <p:ext uri="{D42A27DB-BD31-4B8C-83A1-F6EECF244321}">
                <p14:modId xmlns:p14="http://schemas.microsoft.com/office/powerpoint/2010/main" val="331524062"/>
              </p:ext>
            </p:extLst>
          </p:nvPr>
        </p:nvGraphicFramePr>
        <p:xfrm>
          <a:off x="7906215" y="1449386"/>
          <a:ext cx="3352800" cy="736600"/>
        </p:xfrm>
        <a:graphic>
          <a:graphicData uri="http://schemas.openxmlformats.org/presentationml/2006/ole">
            <mc:AlternateContent xmlns:mc="http://schemas.openxmlformats.org/markup-compatibility/2006">
              <mc:Choice xmlns:v="urn:schemas-microsoft-com:vml" Requires="v">
                <p:oleObj spid="_x0000_s196645" name="Equation" r:id="rId9" imgW="1612800" imgH="355320" progId="Equation.3">
                  <p:embed/>
                </p:oleObj>
              </mc:Choice>
              <mc:Fallback>
                <p:oleObj name="Equation" r:id="rId9" imgW="1612800" imgH="355320" progId="Equation.3">
                  <p:embed/>
                  <p:pic>
                    <p:nvPicPr>
                      <p:cNvPr id="86017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6215" y="1449386"/>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860172" name="Text Box 12"/>
          <p:cNvSpPr txBox="1">
            <a:spLocks noChangeArrowheads="1"/>
          </p:cNvSpPr>
          <p:nvPr/>
        </p:nvSpPr>
        <p:spPr bwMode="auto">
          <a:xfrm>
            <a:off x="4648200" y="3817939"/>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P(C1) = 1/6          P(C2) = 5/6</a:t>
            </a:r>
          </a:p>
          <a:p>
            <a:pPr>
              <a:spcBef>
                <a:spcPct val="50000"/>
              </a:spcBef>
            </a:pPr>
            <a:r>
              <a:rPr lang="en-US" altLang="ko-KR" sz="2000">
                <a:ea typeface="굴림" charset="-127"/>
              </a:rPr>
              <a:t>Gini = 1 – (1/6)</a:t>
            </a:r>
            <a:r>
              <a:rPr lang="en-US" altLang="ko-KR" sz="2000" baseline="30000">
                <a:ea typeface="굴림" charset="-127"/>
              </a:rPr>
              <a:t>2 </a:t>
            </a:r>
            <a:r>
              <a:rPr lang="en-US" altLang="ko-KR" sz="2000">
                <a:ea typeface="굴림" charset="-127"/>
              </a:rPr>
              <a:t>– (5/6)</a:t>
            </a:r>
            <a:r>
              <a:rPr lang="en-US" altLang="ko-KR" sz="2000" baseline="30000">
                <a:ea typeface="굴림" charset="-127"/>
              </a:rPr>
              <a:t>2</a:t>
            </a:r>
            <a:r>
              <a:rPr lang="en-US" altLang="ko-KR" sz="2000">
                <a:ea typeface="굴림" charset="-127"/>
              </a:rPr>
              <a:t> = 0.278</a:t>
            </a:r>
          </a:p>
        </p:txBody>
      </p:sp>
      <p:sp>
        <p:nvSpPr>
          <p:cNvPr id="860173" name="Text Box 13"/>
          <p:cNvSpPr txBox="1">
            <a:spLocks noChangeArrowheads="1"/>
          </p:cNvSpPr>
          <p:nvPr/>
        </p:nvSpPr>
        <p:spPr bwMode="auto">
          <a:xfrm>
            <a:off x="4648200" y="5105401"/>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P(C1) = 2/6          P(C2) = 4/6</a:t>
            </a:r>
          </a:p>
          <a:p>
            <a:pPr>
              <a:spcBef>
                <a:spcPct val="50000"/>
              </a:spcBef>
            </a:pPr>
            <a:r>
              <a:rPr lang="en-US" altLang="ko-KR" sz="2000">
                <a:ea typeface="굴림" charset="-127"/>
              </a:rPr>
              <a:t>Gini = 1 – (2/6)</a:t>
            </a:r>
            <a:r>
              <a:rPr lang="en-US" altLang="ko-KR" sz="2000" baseline="30000">
                <a:ea typeface="굴림" charset="-127"/>
              </a:rPr>
              <a:t>2 </a:t>
            </a:r>
            <a:r>
              <a:rPr lang="en-US" altLang="ko-KR" sz="2000">
                <a:ea typeface="굴림" charset="-127"/>
              </a:rPr>
              <a:t>– (4/6)</a:t>
            </a:r>
            <a:r>
              <a:rPr lang="en-US" altLang="ko-KR" sz="2000" baseline="30000">
                <a:ea typeface="굴림" charset="-127"/>
              </a:rPr>
              <a:t>2</a:t>
            </a:r>
            <a:r>
              <a:rPr lang="en-US" altLang="ko-KR" sz="2000">
                <a:ea typeface="굴림" charset="-127"/>
              </a:rPr>
              <a:t> = 0.444</a:t>
            </a:r>
          </a:p>
        </p:txBody>
      </p:sp>
      <p:sp>
        <p:nvSpPr>
          <p:cNvPr id="2" name="Slide Number Placeholder 1"/>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89570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51217" y="0"/>
            <a:ext cx="10018713" cy="1752599"/>
          </a:xfrm>
        </p:spPr>
        <p:txBody>
          <a:bodyPr/>
          <a:lstStyle/>
          <a:p>
            <a:r>
              <a:rPr lang="en-US" altLang="ko-KR" dirty="0"/>
              <a:t>At the Beginning</a:t>
            </a:r>
            <a:endParaRPr lang="ko-KR" altLang="en-US" dirty="0"/>
          </a:p>
        </p:txBody>
      </p:sp>
      <p:sp>
        <p:nvSpPr>
          <p:cNvPr id="20" name="내용 개체 틀 2"/>
          <p:cNvSpPr>
            <a:spLocks noGrp="1"/>
          </p:cNvSpPr>
          <p:nvPr>
            <p:ph idx="1"/>
          </p:nvPr>
        </p:nvSpPr>
        <p:spPr>
          <a:xfrm>
            <a:off x="1981200" y="1268760"/>
            <a:ext cx="8229600" cy="4857720"/>
          </a:xfrm>
        </p:spPr>
        <p:txBody>
          <a:bodyPr/>
          <a:lstStyle/>
          <a:p>
            <a:r>
              <a:rPr lang="en-US" altLang="ko-KR" dirty="0"/>
              <a:t>Hyun-Jin Ryu (Los Angeles Dodgers)</a:t>
            </a:r>
            <a:endParaRPr lang="ko-KR" altLang="en-US" dirty="0"/>
          </a:p>
        </p:txBody>
      </p:sp>
      <p:pic>
        <p:nvPicPr>
          <p:cNvPr id="21" name="Picture 2" descr="http://cfile27.uf.tistory.com/image/116601374FBA35D3255DF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80928"/>
            <a:ext cx="7620000" cy="32575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783632" y="2389081"/>
            <a:ext cx="6912768" cy="369332"/>
          </a:xfrm>
          <a:prstGeom prst="rect">
            <a:avLst/>
          </a:prstGeom>
          <a:noFill/>
        </p:spPr>
        <p:txBody>
          <a:bodyPr wrap="square" rtlCol="0">
            <a:spAutoFit/>
          </a:bodyPr>
          <a:lstStyle/>
          <a:p>
            <a:r>
              <a:rPr lang="en-US" altLang="ko-KR" dirty="0"/>
              <a:t>Fast Ball                     Slider                          Change-up                 Curve Ball</a:t>
            </a:r>
            <a:endParaRPr lang="ko-KR" altLang="en-US" dirty="0"/>
          </a:p>
        </p:txBody>
      </p:sp>
      <p:pic>
        <p:nvPicPr>
          <p:cNvPr id="23" name="Picture 2" descr="http://a.espncdn.com/photo/2013/1014/mlb_a_ryu_gb6_gb1_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0" y="1485933"/>
            <a:ext cx="1754720" cy="116981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26574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95824" y="0"/>
            <a:ext cx="10018713" cy="1752599"/>
          </a:xfrm>
        </p:spPr>
        <p:txBody>
          <a:bodyPr/>
          <a:lstStyle/>
          <a:p>
            <a:r>
              <a:rPr lang="en-US" altLang="ko-KR" dirty="0">
                <a:ea typeface="굴림" charset="-127"/>
              </a:rPr>
              <a:t>Splitting Based on GINI</a:t>
            </a:r>
            <a:endParaRPr lang="ko-KR" altLang="en-US" dirty="0"/>
          </a:p>
        </p:txBody>
      </p:sp>
      <p:sp>
        <p:nvSpPr>
          <p:cNvPr id="3" name="내용 개체 틀 2"/>
          <p:cNvSpPr>
            <a:spLocks noGrp="1"/>
          </p:cNvSpPr>
          <p:nvPr>
            <p:ph idx="1"/>
          </p:nvPr>
        </p:nvSpPr>
        <p:spPr>
          <a:xfrm>
            <a:off x="1573518" y="1739590"/>
            <a:ext cx="10469799" cy="4308088"/>
          </a:xfrm>
        </p:spPr>
        <p:txBody>
          <a:bodyPr>
            <a:normAutofit/>
          </a:bodyPr>
          <a:lstStyle/>
          <a:p>
            <a:r>
              <a:rPr lang="en-US" altLang="ko-KR" dirty="0">
                <a:ea typeface="굴림" charset="-127"/>
              </a:rPr>
              <a:t>Used in </a:t>
            </a:r>
            <a:r>
              <a:rPr lang="en-US" altLang="ko-KR" b="1" dirty="0">
                <a:solidFill>
                  <a:srgbClr val="FF0000"/>
                </a:solidFill>
                <a:ea typeface="굴림" charset="-127"/>
              </a:rPr>
              <a:t>CART</a:t>
            </a:r>
            <a:r>
              <a:rPr lang="en-US" altLang="ko-KR" dirty="0">
                <a:ea typeface="굴림" charset="-127"/>
              </a:rPr>
              <a:t>, SLIQ, SPRINT</a:t>
            </a:r>
          </a:p>
          <a:p>
            <a:r>
              <a:rPr lang="en-US" altLang="ko-KR" dirty="0">
                <a:ea typeface="굴림" charset="-127"/>
              </a:rPr>
              <a:t>When a node p is split into k partitions (children), the quality of split is computed as,</a:t>
            </a:r>
          </a:p>
          <a:p>
            <a:endParaRPr lang="en-US" altLang="ko-KR" dirty="0">
              <a:ea typeface="굴림" charset="-127"/>
            </a:endParaRPr>
          </a:p>
          <a:p>
            <a:endParaRPr lang="en-US" altLang="ko-KR" dirty="0">
              <a:ea typeface="굴림" charset="-127"/>
            </a:endParaRPr>
          </a:p>
          <a:p>
            <a:pPr>
              <a:buNone/>
            </a:pPr>
            <a:r>
              <a:rPr lang="en-US" altLang="ko-KR" dirty="0">
                <a:ea typeface="굴림" charset="-127"/>
              </a:rPr>
              <a:t>	</a:t>
            </a:r>
          </a:p>
          <a:p>
            <a:pPr>
              <a:buNone/>
            </a:pPr>
            <a:r>
              <a:rPr lang="en-US" altLang="ko-KR" dirty="0">
                <a:ea typeface="굴림" charset="-127"/>
              </a:rPr>
              <a:t>	where,	</a:t>
            </a:r>
            <a:r>
              <a:rPr lang="en-US" altLang="ko-KR" dirty="0" err="1">
                <a:ea typeface="굴림" charset="-127"/>
              </a:rPr>
              <a:t>n</a:t>
            </a:r>
            <a:r>
              <a:rPr lang="en-US" altLang="ko-KR" baseline="-25000" dirty="0" err="1">
                <a:ea typeface="굴림" charset="-127"/>
              </a:rPr>
              <a:t>i</a:t>
            </a:r>
            <a:r>
              <a:rPr lang="en-US" altLang="ko-KR" dirty="0">
                <a:ea typeface="굴림" charset="-127"/>
              </a:rPr>
              <a:t> = number of records at child i,</a:t>
            </a:r>
          </a:p>
          <a:p>
            <a:pPr>
              <a:buNone/>
            </a:pPr>
            <a:r>
              <a:rPr lang="en-US" altLang="ko-KR" dirty="0">
                <a:ea typeface="굴림" charset="-127"/>
              </a:rPr>
              <a:t>    			n</a:t>
            </a:r>
            <a:r>
              <a:rPr lang="en-US" altLang="ko-KR" baseline="-25000" dirty="0">
                <a:ea typeface="굴림" charset="-127"/>
              </a:rPr>
              <a:t> </a:t>
            </a:r>
            <a:r>
              <a:rPr lang="en-US" altLang="ko-KR" dirty="0">
                <a:ea typeface="굴림" charset="-127"/>
              </a:rPr>
              <a:t> = number of records at node p</a:t>
            </a:r>
            <a:endParaRPr lang="en-US" altLang="ko-KR" sz="3600" dirty="0">
              <a:ea typeface="굴림" charset="-127"/>
            </a:endParaRPr>
          </a:p>
          <a:p>
            <a:endParaRPr lang="ko-KR" altLang="en-US" dirty="0"/>
          </a:p>
        </p:txBody>
      </p:sp>
      <p:graphicFrame>
        <p:nvGraphicFramePr>
          <p:cNvPr id="4" name="개체 3"/>
          <p:cNvGraphicFramePr>
            <a:graphicFrameLocks noChangeAspect="1"/>
          </p:cNvGraphicFramePr>
          <p:nvPr>
            <p:extLst/>
          </p:nvPr>
        </p:nvGraphicFramePr>
        <p:xfrm>
          <a:off x="4191000" y="2996952"/>
          <a:ext cx="3886200" cy="1104900"/>
        </p:xfrm>
        <a:graphic>
          <a:graphicData uri="http://schemas.openxmlformats.org/presentationml/2006/ole">
            <mc:AlternateContent xmlns:mc="http://schemas.openxmlformats.org/markup-compatibility/2006">
              <mc:Choice xmlns:v="urn:schemas-microsoft-com:vml" Requires="v">
                <p:oleObj spid="_x0000_s197642" name="Equation" r:id="rId3" imgW="1511300" imgH="431800" progId="Equation.3">
                  <p:embed/>
                </p:oleObj>
              </mc:Choice>
              <mc:Fallback>
                <p:oleObj name="Equation" r:id="rId3" imgW="1511300" imgH="431800" progId="Equation.3">
                  <p:embed/>
                  <p:pic>
                    <p:nvPicPr>
                      <p:cNvPr id="4" name="개체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996952"/>
                        <a:ext cx="3886200" cy="11049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222319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19732" y="-19843"/>
            <a:ext cx="10018713" cy="1752599"/>
          </a:xfrm>
        </p:spPr>
        <p:txBody>
          <a:bodyPr>
            <a:normAutofit/>
          </a:bodyPr>
          <a:lstStyle/>
          <a:p>
            <a:r>
              <a:rPr lang="en-US" altLang="ko-KR" dirty="0">
                <a:ea typeface="굴림" charset="-127"/>
              </a:rPr>
              <a:t>Binary Attributes: Computing GINI Index</a:t>
            </a:r>
            <a:endParaRPr lang="ko-KR" altLang="en-US" dirty="0"/>
          </a:p>
        </p:txBody>
      </p:sp>
      <p:sp>
        <p:nvSpPr>
          <p:cNvPr id="3" name="내용 개체 틀 2"/>
          <p:cNvSpPr>
            <a:spLocks noGrp="1"/>
          </p:cNvSpPr>
          <p:nvPr>
            <p:ph idx="1"/>
          </p:nvPr>
        </p:nvSpPr>
        <p:spPr>
          <a:xfrm>
            <a:off x="1685031" y="591122"/>
            <a:ext cx="10018713" cy="3357959"/>
          </a:xfrm>
        </p:spPr>
        <p:txBody>
          <a:bodyPr/>
          <a:lstStyle/>
          <a:p>
            <a:r>
              <a:rPr lang="en-US" altLang="ko-KR" dirty="0"/>
              <a:t>We split into two partitions</a:t>
            </a:r>
          </a:p>
          <a:p>
            <a:r>
              <a:rPr lang="en-US" altLang="ko-KR" b="1" dirty="0">
                <a:solidFill>
                  <a:srgbClr val="0070C0"/>
                </a:solidFill>
              </a:rPr>
              <a:t>Larger</a:t>
            </a:r>
            <a:r>
              <a:rPr lang="en-US" altLang="ko-KR" dirty="0"/>
              <a:t> and </a:t>
            </a:r>
            <a:r>
              <a:rPr lang="en-US" altLang="ko-KR" b="1" dirty="0">
                <a:solidFill>
                  <a:srgbClr val="0070C0"/>
                </a:solidFill>
              </a:rPr>
              <a:t>purer</a:t>
            </a:r>
            <a:r>
              <a:rPr lang="en-US" altLang="ko-KR" dirty="0">
                <a:solidFill>
                  <a:srgbClr val="0070C0"/>
                </a:solidFill>
              </a:rPr>
              <a:t> </a:t>
            </a:r>
            <a:r>
              <a:rPr lang="en-US" altLang="ko-KR" dirty="0"/>
              <a:t>partitions are sought for</a:t>
            </a:r>
          </a:p>
          <a:p>
            <a:endParaRPr lang="ko-KR" altLang="en-US" dirty="0"/>
          </a:p>
        </p:txBody>
      </p:sp>
      <p:sp>
        <p:nvSpPr>
          <p:cNvPr id="4" name="Oval 4"/>
          <p:cNvSpPr>
            <a:spLocks noChangeArrowheads="1"/>
          </p:cNvSpPr>
          <p:nvPr/>
        </p:nvSpPr>
        <p:spPr bwMode="auto">
          <a:xfrm>
            <a:off x="5323656" y="2620344"/>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2000">
                <a:latin typeface="Times New Roman" charset="0"/>
                <a:ea typeface="굴림" charset="-127"/>
              </a:rPr>
              <a:t>B?</a:t>
            </a:r>
            <a:endParaRPr lang="en-US" altLang="ko-KR" sz="2400">
              <a:latin typeface="Times New Roman" charset="0"/>
              <a:ea typeface="굴림" charset="-127"/>
            </a:endParaRPr>
          </a:p>
        </p:txBody>
      </p:sp>
      <p:sp>
        <p:nvSpPr>
          <p:cNvPr id="5" name="Line 5"/>
          <p:cNvSpPr>
            <a:spLocks noChangeShapeType="1"/>
          </p:cNvSpPr>
          <p:nvPr/>
        </p:nvSpPr>
        <p:spPr bwMode="auto">
          <a:xfrm flipH="1">
            <a:off x="4748982" y="3077544"/>
            <a:ext cx="11080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 name="Line 6"/>
          <p:cNvSpPr>
            <a:spLocks noChangeShapeType="1"/>
          </p:cNvSpPr>
          <p:nvPr/>
        </p:nvSpPr>
        <p:spPr bwMode="auto">
          <a:xfrm>
            <a:off x="5857057" y="3077544"/>
            <a:ext cx="11842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 name="Text Box 7"/>
          <p:cNvSpPr txBox="1">
            <a:spLocks noChangeArrowheads="1"/>
          </p:cNvSpPr>
          <p:nvPr/>
        </p:nvSpPr>
        <p:spPr bwMode="auto">
          <a:xfrm>
            <a:off x="4475931" y="3193431"/>
            <a:ext cx="539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latin typeface="Times New Roman" charset="0"/>
                <a:ea typeface="굴림" charset="-127"/>
              </a:rPr>
              <a:t>Yes</a:t>
            </a:r>
          </a:p>
        </p:txBody>
      </p:sp>
      <p:sp>
        <p:nvSpPr>
          <p:cNvPr id="8" name="Text Box 8"/>
          <p:cNvSpPr txBox="1">
            <a:spLocks noChangeArrowheads="1"/>
          </p:cNvSpPr>
          <p:nvPr/>
        </p:nvSpPr>
        <p:spPr bwMode="auto">
          <a:xfrm>
            <a:off x="6965131" y="3193431"/>
            <a:ext cx="463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ko-KR">
                <a:latin typeface="Times New Roman" charset="0"/>
                <a:ea typeface="굴림" charset="-127"/>
              </a:rPr>
              <a:t>No</a:t>
            </a:r>
          </a:p>
        </p:txBody>
      </p:sp>
      <p:sp>
        <p:nvSpPr>
          <p:cNvPr id="9" name="Rectangle 9"/>
          <p:cNvSpPr>
            <a:spLocks noChangeArrowheads="1"/>
          </p:cNvSpPr>
          <p:nvPr/>
        </p:nvSpPr>
        <p:spPr bwMode="auto">
          <a:xfrm>
            <a:off x="4333057" y="3803031"/>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Node N1</a:t>
            </a:r>
          </a:p>
        </p:txBody>
      </p:sp>
      <p:sp>
        <p:nvSpPr>
          <p:cNvPr id="10" name="Rectangle 10"/>
          <p:cNvSpPr>
            <a:spLocks noChangeArrowheads="1"/>
          </p:cNvSpPr>
          <p:nvPr/>
        </p:nvSpPr>
        <p:spPr bwMode="auto">
          <a:xfrm>
            <a:off x="6520632" y="3803031"/>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charset="0"/>
                <a:ea typeface="굴림" charset="-127"/>
              </a:rPr>
              <a:t>Node N2</a:t>
            </a:r>
          </a:p>
        </p:txBody>
      </p:sp>
      <p:graphicFrame>
        <p:nvGraphicFramePr>
          <p:cNvPr id="11" name="Object 11"/>
          <p:cNvGraphicFramePr>
            <a:graphicFrameLocks noChangeAspect="1"/>
          </p:cNvGraphicFramePr>
          <p:nvPr>
            <p:extLst/>
          </p:nvPr>
        </p:nvGraphicFramePr>
        <p:xfrm>
          <a:off x="8219256" y="2348880"/>
          <a:ext cx="1981200" cy="1790700"/>
        </p:xfrm>
        <a:graphic>
          <a:graphicData uri="http://schemas.openxmlformats.org/presentationml/2006/ole">
            <mc:AlternateContent xmlns:mc="http://schemas.openxmlformats.org/markup-compatibility/2006">
              <mc:Choice xmlns:v="urn:schemas-microsoft-com:vml" Requires="v">
                <p:oleObj spid="_x0000_s198674" name="Document" r:id="rId3" imgW="3177000" imgH="3053520" progId="Word.Document.8">
                  <p:embed/>
                </p:oleObj>
              </mc:Choice>
              <mc:Fallback>
                <p:oleObj name="Document" r:id="rId3" imgW="3177000" imgH="3053520" progId="Word.Document.8">
                  <p:embed/>
                  <p:pic>
                    <p:nvPicPr>
                      <p:cNvPr id="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9256" y="2348880"/>
                        <a:ext cx="19812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nvPr>
        </p:nvGraphicFramePr>
        <p:xfrm>
          <a:off x="4942656" y="4406281"/>
          <a:ext cx="1905000" cy="1471613"/>
        </p:xfrm>
        <a:graphic>
          <a:graphicData uri="http://schemas.openxmlformats.org/presentationml/2006/ole">
            <mc:AlternateContent xmlns:mc="http://schemas.openxmlformats.org/markup-compatibility/2006">
              <mc:Choice xmlns:v="urn:schemas-microsoft-com:vml" Requires="v">
                <p:oleObj spid="_x0000_s198675" name="Document" r:id="rId5" imgW="3257944" imgH="2543686" progId="Word.Document.8">
                  <p:embed/>
                </p:oleObj>
              </mc:Choice>
              <mc:Fallback>
                <p:oleObj name="Document" r:id="rId5" imgW="3257944" imgH="2543686" progId="Word.Document.8">
                  <p:embed/>
                  <p:pic>
                    <p:nvPicPr>
                      <p:cNvPr id="12" name="Object 12"/>
                      <p:cNvPicPr>
                        <a:picLocks noChangeAspect="1" noChangeArrowheads="1"/>
                      </p:cNvPicPr>
                      <p:nvPr/>
                    </p:nvPicPr>
                    <p:blipFill>
                      <a:blip r:embed="rId6"/>
                      <a:srcRect/>
                      <a:stretch>
                        <a:fillRect/>
                      </a:stretch>
                    </p:blipFill>
                    <p:spPr bwMode="auto">
                      <a:xfrm>
                        <a:off x="4942656" y="4406281"/>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2047056" y="3949081"/>
            <a:ext cx="2438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dirty="0" err="1">
                <a:ea typeface="굴림" charset="-127"/>
              </a:rPr>
              <a:t>Gini</a:t>
            </a:r>
            <a:r>
              <a:rPr lang="en-US" altLang="ko-KR" sz="2000" dirty="0">
                <a:ea typeface="굴림" charset="-127"/>
              </a:rPr>
              <a:t>(N1) </a:t>
            </a:r>
            <a:br>
              <a:rPr lang="en-US" altLang="ko-KR" sz="2000" dirty="0">
                <a:ea typeface="굴림" charset="-127"/>
              </a:rPr>
            </a:br>
            <a:r>
              <a:rPr lang="en-US" altLang="ko-KR" sz="2000" dirty="0">
                <a:ea typeface="굴림" charset="-127"/>
              </a:rPr>
              <a:t>= 1 – (5/7)</a:t>
            </a:r>
            <a:r>
              <a:rPr lang="en-US" altLang="ko-KR" sz="2000" baseline="30000" dirty="0">
                <a:ea typeface="굴림" charset="-127"/>
              </a:rPr>
              <a:t>2 </a:t>
            </a:r>
            <a:r>
              <a:rPr lang="en-US" altLang="ko-KR" sz="2000" dirty="0">
                <a:ea typeface="굴림" charset="-127"/>
              </a:rPr>
              <a:t>– (2/7)</a:t>
            </a:r>
            <a:r>
              <a:rPr lang="en-US" altLang="ko-KR" sz="2000" baseline="30000" dirty="0">
                <a:ea typeface="굴림" charset="-127"/>
              </a:rPr>
              <a:t>2</a:t>
            </a:r>
            <a:r>
              <a:rPr lang="en-US" altLang="ko-KR" sz="2000" dirty="0">
                <a:ea typeface="굴림" charset="-127"/>
              </a:rPr>
              <a:t> </a:t>
            </a:r>
            <a:br>
              <a:rPr lang="en-US" altLang="ko-KR" sz="2000" dirty="0">
                <a:ea typeface="굴림" charset="-127"/>
              </a:rPr>
            </a:br>
            <a:r>
              <a:rPr lang="en-US" altLang="ko-KR" sz="2000" dirty="0">
                <a:ea typeface="굴림" charset="-127"/>
              </a:rPr>
              <a:t>= 0.408</a:t>
            </a:r>
          </a:p>
          <a:p>
            <a:pPr>
              <a:spcBef>
                <a:spcPct val="50000"/>
              </a:spcBef>
            </a:pPr>
            <a:r>
              <a:rPr lang="en-US" altLang="ko-KR" sz="2000" dirty="0" err="1">
                <a:ea typeface="굴림" charset="-127"/>
              </a:rPr>
              <a:t>Gini</a:t>
            </a:r>
            <a:r>
              <a:rPr lang="en-US" altLang="ko-KR" sz="2000" dirty="0">
                <a:ea typeface="굴림" charset="-127"/>
              </a:rPr>
              <a:t>(N2) </a:t>
            </a:r>
            <a:br>
              <a:rPr lang="en-US" altLang="ko-KR" sz="2000" dirty="0">
                <a:ea typeface="굴림" charset="-127"/>
              </a:rPr>
            </a:br>
            <a:r>
              <a:rPr lang="en-US" altLang="ko-KR" sz="2000" dirty="0">
                <a:ea typeface="굴림" charset="-127"/>
              </a:rPr>
              <a:t>= 1 – (1/5)</a:t>
            </a:r>
            <a:r>
              <a:rPr lang="en-US" altLang="ko-KR" sz="2000" baseline="30000" dirty="0">
                <a:ea typeface="굴림" charset="-127"/>
              </a:rPr>
              <a:t>2 </a:t>
            </a:r>
            <a:r>
              <a:rPr lang="en-US" altLang="ko-KR" sz="2000" dirty="0">
                <a:ea typeface="굴림" charset="-127"/>
              </a:rPr>
              <a:t>– (4/5)</a:t>
            </a:r>
            <a:r>
              <a:rPr lang="en-US" altLang="ko-KR" sz="2000" baseline="30000" dirty="0">
                <a:ea typeface="굴림" charset="-127"/>
              </a:rPr>
              <a:t>2</a:t>
            </a:r>
            <a:r>
              <a:rPr lang="en-US" altLang="ko-KR" sz="2000" dirty="0">
                <a:ea typeface="굴림" charset="-127"/>
              </a:rPr>
              <a:t> </a:t>
            </a:r>
            <a:br>
              <a:rPr lang="en-US" altLang="ko-KR" sz="2000" dirty="0">
                <a:ea typeface="굴림" charset="-127"/>
              </a:rPr>
            </a:br>
            <a:r>
              <a:rPr lang="en-US" altLang="ko-KR" sz="2000" dirty="0">
                <a:ea typeface="굴림" charset="-127"/>
              </a:rPr>
              <a:t>= 0.320</a:t>
            </a:r>
          </a:p>
        </p:txBody>
      </p:sp>
      <p:sp>
        <p:nvSpPr>
          <p:cNvPr id="14" name="Text Box 14"/>
          <p:cNvSpPr txBox="1">
            <a:spLocks noChangeArrowheads="1"/>
          </p:cNvSpPr>
          <p:nvPr/>
        </p:nvSpPr>
        <p:spPr bwMode="auto">
          <a:xfrm>
            <a:off x="7683552" y="4406280"/>
            <a:ext cx="348997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ko-KR" sz="2000" dirty="0">
                <a:ea typeface="굴림" charset="-127"/>
              </a:rPr>
              <a:t>Gini(Children) </a:t>
            </a:r>
            <a:br>
              <a:rPr lang="en-US" altLang="ko-KR" sz="2000" dirty="0">
                <a:ea typeface="굴림" charset="-127"/>
              </a:rPr>
            </a:br>
            <a:r>
              <a:rPr lang="en-US" altLang="ko-KR" sz="2000" dirty="0">
                <a:ea typeface="굴림" charset="-127"/>
              </a:rPr>
              <a:t>= 7/12 * 0.408 +  5/12 * 0.320 </a:t>
            </a:r>
            <a:br>
              <a:rPr lang="en-US" altLang="ko-KR" sz="2000" dirty="0">
                <a:ea typeface="굴림" charset="-127"/>
              </a:rPr>
            </a:br>
            <a:r>
              <a:rPr lang="en-US" altLang="ko-KR" sz="2000" dirty="0">
                <a:ea typeface="굴림" charset="-127"/>
              </a:rPr>
              <a:t>= 0.371</a:t>
            </a:r>
          </a:p>
        </p:txBody>
      </p:sp>
      <p:sp>
        <p:nvSpPr>
          <p:cNvPr id="15" name="Slide Number Placeholder 1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831032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2369" y="0"/>
            <a:ext cx="10018713" cy="1752599"/>
          </a:xfrm>
        </p:spPr>
        <p:txBody>
          <a:bodyPr>
            <a:normAutofit/>
          </a:bodyPr>
          <a:lstStyle/>
          <a:p>
            <a:r>
              <a:rPr lang="en-US" altLang="ko-KR" dirty="0">
                <a:ea typeface="굴림" charset="-127"/>
              </a:rPr>
              <a:t>Categorical Attributes: Computing </a:t>
            </a:r>
            <a:r>
              <a:rPr lang="en-US" altLang="ko-KR" dirty="0" err="1">
                <a:ea typeface="굴림" charset="-127"/>
              </a:rPr>
              <a:t>Gini</a:t>
            </a:r>
            <a:r>
              <a:rPr lang="en-US" altLang="ko-KR" dirty="0">
                <a:ea typeface="굴림" charset="-127"/>
              </a:rPr>
              <a:t> Index</a:t>
            </a:r>
            <a:endParaRPr lang="ko-KR" altLang="en-US" dirty="0"/>
          </a:p>
        </p:txBody>
      </p:sp>
      <p:sp>
        <p:nvSpPr>
          <p:cNvPr id="3" name="내용 개체 틀 2"/>
          <p:cNvSpPr>
            <a:spLocks noGrp="1"/>
          </p:cNvSpPr>
          <p:nvPr>
            <p:ph idx="1"/>
          </p:nvPr>
        </p:nvSpPr>
        <p:spPr>
          <a:xfrm>
            <a:off x="1484310" y="412595"/>
            <a:ext cx="10018713" cy="4304371"/>
          </a:xfrm>
        </p:spPr>
        <p:txBody>
          <a:bodyPr/>
          <a:lstStyle/>
          <a:p>
            <a:r>
              <a:rPr lang="en-US" altLang="ko-KR" dirty="0">
                <a:ea typeface="굴림" charset="-127"/>
              </a:rPr>
              <a:t>For each distinct value, we gather counts for each class in the dataset and use the count matrix to make decisions</a:t>
            </a:r>
          </a:p>
          <a:p>
            <a:endParaRPr lang="ko-KR" altLang="en-US" dirty="0"/>
          </a:p>
        </p:txBody>
      </p:sp>
      <p:graphicFrame>
        <p:nvGraphicFramePr>
          <p:cNvPr id="4" name="Object 4"/>
          <p:cNvGraphicFramePr>
            <a:graphicFrameLocks noChangeAspect="1"/>
          </p:cNvGraphicFramePr>
          <p:nvPr>
            <p:extLst/>
          </p:nvPr>
        </p:nvGraphicFramePr>
        <p:xfrm>
          <a:off x="5410200" y="3810001"/>
          <a:ext cx="2609850" cy="1768475"/>
        </p:xfrm>
        <a:graphic>
          <a:graphicData uri="http://schemas.openxmlformats.org/presentationml/2006/ole">
            <mc:AlternateContent xmlns:mc="http://schemas.openxmlformats.org/markup-compatibility/2006">
              <mc:Choice xmlns:v="urn:schemas-microsoft-com:vml" Requires="v">
                <p:oleObj spid="_x0000_s199706" name="Document" r:id="rId3" imgW="5848560" imgH="4005360" progId="Word.Document.8">
                  <p:embed/>
                </p:oleObj>
              </mc:Choice>
              <mc:Fallback>
                <p:oleObj name="Document" r:id="rId3" imgW="5848560" imgH="4005360" progId="Word.Document.8">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810001"/>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nvPr>
        </p:nvGraphicFramePr>
        <p:xfrm>
          <a:off x="7905750" y="3810001"/>
          <a:ext cx="2609850" cy="1768475"/>
        </p:xfrm>
        <a:graphic>
          <a:graphicData uri="http://schemas.openxmlformats.org/presentationml/2006/ole">
            <mc:AlternateContent xmlns:mc="http://schemas.openxmlformats.org/markup-compatibility/2006">
              <mc:Choice xmlns:v="urn:schemas-microsoft-com:vml" Requires="v">
                <p:oleObj spid="_x0000_s199707" name="Document" r:id="rId5" imgW="5848560" imgH="4005360" progId="Word.Document.8">
                  <p:embed/>
                </p:oleObj>
              </mc:Choice>
              <mc:Fallback>
                <p:oleObj name="Document" r:id="rId5" imgW="5848560" imgH="4005360" progId="Word.Document.8">
                  <p:embed/>
                  <p:pic>
                    <p:nvPicPr>
                      <p:cNvPr id="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5750" y="3810001"/>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nvPr>
        </p:nvGraphicFramePr>
        <p:xfrm>
          <a:off x="1828800" y="3810000"/>
          <a:ext cx="2744788" cy="1524000"/>
        </p:xfrm>
        <a:graphic>
          <a:graphicData uri="http://schemas.openxmlformats.org/presentationml/2006/ole">
            <mc:AlternateContent xmlns:mc="http://schemas.openxmlformats.org/markup-compatibility/2006">
              <mc:Choice xmlns:v="urn:schemas-microsoft-com:vml" Requires="v">
                <p:oleObj spid="_x0000_s199708" name="Document" r:id="rId7" imgW="6205680" imgH="3191040" progId="Word.Document.8">
                  <p:embed/>
                </p:oleObj>
              </mc:Choice>
              <mc:Fallback>
                <p:oleObj name="Document" r:id="rId7" imgW="6205680" imgH="3191040" progId="Word.Document.8">
                  <p:embed/>
                  <p:pic>
                    <p:nvPicPr>
                      <p:cNvPr id="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810000"/>
                        <a:ext cx="2744788"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Line 7"/>
          <p:cNvSpPr>
            <a:spLocks noChangeShapeType="1"/>
          </p:cNvSpPr>
          <p:nvPr/>
        </p:nvSpPr>
        <p:spPr bwMode="auto">
          <a:xfrm flipH="1">
            <a:off x="5105400" y="2971800"/>
            <a:ext cx="1588" cy="2438400"/>
          </a:xfrm>
          <a:prstGeom prst="line">
            <a:avLst/>
          </a:prstGeom>
          <a:noFill/>
          <a:ln w="381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sp>
        <p:nvSpPr>
          <p:cNvPr id="8" name="Text Box 8"/>
          <p:cNvSpPr txBox="1">
            <a:spLocks noChangeArrowheads="1"/>
          </p:cNvSpPr>
          <p:nvPr/>
        </p:nvSpPr>
        <p:spPr bwMode="auto">
          <a:xfrm>
            <a:off x="2439988" y="2868614"/>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latin typeface="Times New Roman" charset="0"/>
                <a:ea typeface="굴림" charset="-127"/>
              </a:rPr>
              <a:t>Multi-way split</a:t>
            </a:r>
          </a:p>
        </p:txBody>
      </p:sp>
      <p:sp>
        <p:nvSpPr>
          <p:cNvPr id="9" name="Text Box 9"/>
          <p:cNvSpPr txBox="1">
            <a:spLocks noChangeArrowheads="1"/>
          </p:cNvSpPr>
          <p:nvPr/>
        </p:nvSpPr>
        <p:spPr bwMode="auto">
          <a:xfrm>
            <a:off x="6040602" y="2868613"/>
            <a:ext cx="354456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sz="2000" dirty="0">
                <a:latin typeface="Times New Roman" charset="0"/>
                <a:ea typeface="굴림" charset="-127"/>
              </a:rPr>
              <a:t>Two-way split </a:t>
            </a:r>
          </a:p>
          <a:p>
            <a:pPr algn="ctr"/>
            <a:r>
              <a:rPr lang="en-US" altLang="ko-KR" sz="2000" dirty="0">
                <a:latin typeface="Times New Roman" charset="0"/>
                <a:ea typeface="굴림" charset="-127"/>
              </a:rPr>
              <a:t>(find the best partition of values)</a:t>
            </a:r>
          </a:p>
        </p:txBody>
      </p:sp>
      <p:sp>
        <p:nvSpPr>
          <p:cNvPr id="10" name="Slide Number Placeholder 9"/>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7878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606974" y="0"/>
            <a:ext cx="10018713" cy="1752599"/>
          </a:xfrm>
        </p:spPr>
        <p:txBody>
          <a:bodyPr>
            <a:normAutofit/>
          </a:bodyPr>
          <a:lstStyle/>
          <a:p>
            <a:r>
              <a:rPr lang="en-US" altLang="ko-KR" sz="3600" dirty="0">
                <a:ea typeface="굴림" charset="-127"/>
              </a:rPr>
              <a:t>Continuous Attributes: Computing </a:t>
            </a:r>
            <a:r>
              <a:rPr lang="en-US" altLang="ko-KR" sz="3600" dirty="0" err="1">
                <a:ea typeface="굴림" charset="-127"/>
              </a:rPr>
              <a:t>Gini</a:t>
            </a:r>
            <a:r>
              <a:rPr lang="en-US" altLang="ko-KR" sz="3600" dirty="0">
                <a:ea typeface="굴림" charset="-127"/>
              </a:rPr>
              <a:t> Index (1/2)</a:t>
            </a:r>
            <a:endParaRPr lang="ko-KR" altLang="en-US" sz="3600"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981199" y="1268760"/>
                <a:ext cx="6058829" cy="4857720"/>
              </a:xfrm>
            </p:spPr>
            <p:txBody>
              <a:bodyPr>
                <a:normAutofit/>
              </a:bodyPr>
              <a:lstStyle/>
              <a:p>
                <a:r>
                  <a:rPr lang="en-US" altLang="ko-KR" dirty="0"/>
                  <a:t>Several choices for the splitting value </a:t>
                </a:r>
                <a:r>
                  <a:rPr lang="en-US" altLang="ko-KR" i="1" dirty="0"/>
                  <a:t>v</a:t>
                </a:r>
              </a:p>
              <a:p>
                <a:pPr lvl="1"/>
                <a:r>
                  <a:rPr lang="en-US" altLang="ko-KR" dirty="0"/>
                  <a:t>A &lt; </a:t>
                </a:r>
                <a:r>
                  <a:rPr lang="en-US" altLang="ko-KR" i="1" dirty="0"/>
                  <a:t>v</a:t>
                </a:r>
                <a:r>
                  <a:rPr lang="en-US" altLang="ko-KR" dirty="0"/>
                  <a:t> and A </a:t>
                </a:r>
                <a14:m>
                  <m:oMath xmlns:m="http://schemas.openxmlformats.org/officeDocument/2006/math">
                    <m:r>
                      <a:rPr lang="en-US" altLang="ko-KR" i="1" dirty="0" smtClean="0">
                        <a:latin typeface="Cambria Math"/>
                        <a:ea typeface="Cambria Math"/>
                      </a:rPr>
                      <m:t>≥</m:t>
                    </m:r>
                  </m:oMath>
                </a14:m>
                <a:r>
                  <a:rPr lang="en-US" altLang="ko-KR" dirty="0"/>
                  <a:t> </a:t>
                </a:r>
                <a:r>
                  <a:rPr lang="en-US" altLang="ko-KR" i="1" dirty="0"/>
                  <a:t>v</a:t>
                </a:r>
              </a:p>
              <a:p>
                <a:pPr lvl="1"/>
                <a:r>
                  <a:rPr lang="en-US" altLang="ko-KR" dirty="0"/>
                  <a:t>Number of possible splitting values </a:t>
                </a:r>
                <a:br>
                  <a:rPr lang="en-US" altLang="ko-KR" dirty="0"/>
                </a:br>
                <a:r>
                  <a:rPr lang="en-US" altLang="ko-KR" dirty="0"/>
                  <a:t>= Number of distinct values</a:t>
                </a:r>
              </a:p>
              <a:p>
                <a:r>
                  <a:rPr lang="en-US" altLang="ko-KR" dirty="0"/>
                  <a:t>Simple method to choose best </a:t>
                </a:r>
                <a:r>
                  <a:rPr lang="en-US" altLang="ko-KR" i="1" dirty="0"/>
                  <a:t>v</a:t>
                </a:r>
              </a:p>
              <a:p>
                <a:pPr lvl="1"/>
                <a:r>
                  <a:rPr lang="en-US" altLang="ko-KR" dirty="0"/>
                  <a:t>For each </a:t>
                </a:r>
                <a:r>
                  <a:rPr lang="en-US" altLang="ko-KR" i="1" dirty="0"/>
                  <a:t>v</a:t>
                </a:r>
                <a:r>
                  <a:rPr lang="en-US" altLang="ko-KR" dirty="0"/>
                  <a:t>, scan the database to gather count matrix and compute its </a:t>
                </a:r>
                <a:r>
                  <a:rPr lang="en-US" altLang="ko-KR" dirty="0" err="1"/>
                  <a:t>Gini</a:t>
                </a:r>
                <a:r>
                  <a:rPr lang="en-US" altLang="ko-KR" dirty="0"/>
                  <a:t> index</a:t>
                </a:r>
              </a:p>
              <a:p>
                <a:pPr lvl="1"/>
                <a:r>
                  <a:rPr lang="en-US" altLang="ko-KR" dirty="0"/>
                  <a:t>Computationally Inefficient! Repetition of work.</a:t>
                </a:r>
              </a:p>
              <a:p>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981199" y="1268760"/>
                <a:ext cx="6058829" cy="4857720"/>
              </a:xfrm>
              <a:blipFill>
                <a:blip r:embed="rId3"/>
                <a:stretch>
                  <a:fillRect l="-2515"/>
                </a:stretch>
              </a:blipFill>
            </p:spPr>
            <p:txBody>
              <a:bodyPr/>
              <a:lstStyle/>
              <a:p>
                <a:r>
                  <a:rPr lang="en-GB">
                    <a:noFill/>
                  </a:rPr>
                  <a:t> </a:t>
                </a:r>
              </a:p>
            </p:txBody>
          </p:sp>
        </mc:Fallback>
      </mc:AlternateContent>
      <p:graphicFrame>
        <p:nvGraphicFramePr>
          <p:cNvPr id="4" name="개체 3"/>
          <p:cNvGraphicFramePr>
            <a:graphicFrameLocks noGrp="1" noChangeAspect="1"/>
          </p:cNvGraphicFramePr>
          <p:nvPr>
            <p:extLst>
              <p:ext uri="{D42A27DB-BD31-4B8C-83A1-F6EECF244321}">
                <p14:modId xmlns:p14="http://schemas.microsoft.com/office/powerpoint/2010/main" val="1122763419"/>
              </p:ext>
            </p:extLst>
          </p:nvPr>
        </p:nvGraphicFramePr>
        <p:xfrm>
          <a:off x="8412587" y="1274706"/>
          <a:ext cx="3213100" cy="3429000"/>
        </p:xfrm>
        <a:graphic>
          <a:graphicData uri="http://schemas.openxmlformats.org/presentationml/2006/ole">
            <mc:AlternateContent xmlns:mc="http://schemas.openxmlformats.org/markup-compatibility/2006">
              <mc:Choice xmlns:v="urn:schemas-microsoft-com:vml" Requires="v">
                <p:oleObj spid="_x0000_s200722" name="Document" r:id="rId4" imgW="5415994" imgH="5779818" progId="Word.Document.8">
                  <p:embed/>
                </p:oleObj>
              </mc:Choice>
              <mc:Fallback>
                <p:oleObj name="Document" r:id="rId4" imgW="5415994" imgH="5779818" progId="Word.Document.8">
                  <p:embed/>
                  <p:pic>
                    <p:nvPicPr>
                      <p:cNvPr id="4" name="개체 3"/>
                      <p:cNvPicPr>
                        <a:picLocks noGrp="1" noChangeAspect="1" noChangeArrowheads="1"/>
                      </p:cNvPicPr>
                      <p:nvPr/>
                    </p:nvPicPr>
                    <p:blipFill>
                      <a:blip r:embed="rId5">
                        <a:extLst>
                          <a:ext uri="{28A0092B-C50C-407E-A947-70E740481C1C}">
                            <a14:useLocalDpi xmlns:a14="http://schemas.microsoft.com/office/drawing/2010/main" val="0"/>
                          </a:ext>
                        </a:extLst>
                      </a:blip>
                      <a:srcRect r="4274"/>
                      <a:stretch>
                        <a:fillRect/>
                      </a:stretch>
                    </p:blipFill>
                    <p:spPr bwMode="auto">
                      <a:xfrm>
                        <a:off x="8412587" y="1274706"/>
                        <a:ext cx="32131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개체 4"/>
          <p:cNvGraphicFramePr>
            <a:graphicFrameLocks noGrp="1" noChangeAspect="1"/>
          </p:cNvGraphicFramePr>
          <p:nvPr>
            <p:extLst>
              <p:ext uri="{D42A27DB-BD31-4B8C-83A1-F6EECF244321}">
                <p14:modId xmlns:p14="http://schemas.microsoft.com/office/powerpoint/2010/main" val="1114265803"/>
              </p:ext>
            </p:extLst>
          </p:nvPr>
        </p:nvGraphicFramePr>
        <p:xfrm>
          <a:off x="8329108" y="4716964"/>
          <a:ext cx="1050925" cy="1676400"/>
        </p:xfrm>
        <a:graphic>
          <a:graphicData uri="http://schemas.openxmlformats.org/presentationml/2006/ole">
            <mc:AlternateContent xmlns:mc="http://schemas.openxmlformats.org/markup-compatibility/2006">
              <mc:Choice xmlns:v="urn:schemas-microsoft-com:vml" Requires="v">
                <p:oleObj spid="_x0000_s200723" name="Visio" r:id="rId6" imgW="1611935" imgH="2570756" progId="Visio.Drawing.6">
                  <p:embed/>
                </p:oleObj>
              </mc:Choice>
              <mc:Fallback>
                <p:oleObj name="Visio" r:id="rId6" imgW="1611935" imgH="2570756" progId="Visio.Drawing.6">
                  <p:embed/>
                  <p:pic>
                    <p:nvPicPr>
                      <p:cNvPr id="5" name="개체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9108" y="4716964"/>
                        <a:ext cx="10509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220739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600200" y="0"/>
            <a:ext cx="10018713" cy="1752599"/>
          </a:xfrm>
        </p:spPr>
        <p:txBody>
          <a:bodyPr>
            <a:normAutofit/>
          </a:bodyPr>
          <a:lstStyle/>
          <a:p>
            <a:r>
              <a:rPr lang="en-US" altLang="ko-KR" sz="3600" dirty="0">
                <a:ea typeface="굴림" charset="-127"/>
              </a:rPr>
              <a:t>Continuous Attributes: Computing </a:t>
            </a:r>
            <a:r>
              <a:rPr lang="en-US" altLang="ko-KR" sz="3600" dirty="0" err="1">
                <a:ea typeface="굴림" charset="-127"/>
              </a:rPr>
              <a:t>Gini</a:t>
            </a:r>
            <a:r>
              <a:rPr lang="en-US" altLang="ko-KR" sz="3600" dirty="0">
                <a:ea typeface="굴림" charset="-127"/>
              </a:rPr>
              <a:t> Index (2/2)</a:t>
            </a:r>
            <a:endParaRPr lang="ko-KR" altLang="en-US" sz="3600" dirty="0"/>
          </a:p>
        </p:txBody>
      </p:sp>
      <p:sp>
        <p:nvSpPr>
          <p:cNvPr id="3" name="내용 개체 틀 2"/>
          <p:cNvSpPr>
            <a:spLocks noGrp="1"/>
          </p:cNvSpPr>
          <p:nvPr>
            <p:ph idx="1"/>
          </p:nvPr>
        </p:nvSpPr>
        <p:spPr>
          <a:xfrm>
            <a:off x="1600199" y="658233"/>
            <a:ext cx="10018713" cy="3534936"/>
          </a:xfrm>
        </p:spPr>
        <p:txBody>
          <a:bodyPr/>
          <a:lstStyle/>
          <a:p>
            <a:r>
              <a:rPr lang="en-US" altLang="ko-KR" dirty="0"/>
              <a:t>For efficient computation: for each attribute,</a:t>
            </a:r>
          </a:p>
          <a:p>
            <a:pPr lvl="1"/>
            <a:r>
              <a:rPr lang="en-US" altLang="ko-KR" dirty="0"/>
              <a:t>Sort the attribute on values</a:t>
            </a:r>
          </a:p>
          <a:p>
            <a:pPr lvl="1"/>
            <a:r>
              <a:rPr lang="en-US" altLang="ko-KR" dirty="0"/>
              <a:t>Linearly scan these values, each time updating the count matrix and computing </a:t>
            </a:r>
            <a:r>
              <a:rPr lang="en-US" altLang="ko-KR" dirty="0" err="1"/>
              <a:t>gini</a:t>
            </a:r>
            <a:r>
              <a:rPr lang="en-US" altLang="ko-KR" dirty="0"/>
              <a:t> index</a:t>
            </a:r>
          </a:p>
          <a:p>
            <a:pPr lvl="1"/>
            <a:r>
              <a:rPr lang="en-US" altLang="ko-KR" dirty="0"/>
              <a:t>Choose the split position that has the least </a:t>
            </a:r>
            <a:r>
              <a:rPr lang="en-US" altLang="ko-KR" dirty="0" err="1"/>
              <a:t>gini</a:t>
            </a:r>
            <a:r>
              <a:rPr lang="en-US" altLang="ko-KR" dirty="0"/>
              <a:t> index</a:t>
            </a:r>
          </a:p>
          <a:p>
            <a:endParaRPr lang="ko-KR" altLang="en-US" dirty="0"/>
          </a:p>
        </p:txBody>
      </p:sp>
      <p:grpSp>
        <p:nvGrpSpPr>
          <p:cNvPr id="4" name="Group 10"/>
          <p:cNvGrpSpPr>
            <a:grpSpLocks/>
          </p:cNvGrpSpPr>
          <p:nvPr/>
        </p:nvGrpSpPr>
        <p:grpSpPr bwMode="auto">
          <a:xfrm>
            <a:off x="1600200" y="3321050"/>
            <a:ext cx="9182100" cy="2622550"/>
            <a:chOff x="144" y="2360"/>
            <a:chExt cx="5784" cy="1652"/>
          </a:xfrm>
        </p:grpSpPr>
        <p:graphicFrame>
          <p:nvGraphicFramePr>
            <p:cNvPr id="5" name="Object 4"/>
            <p:cNvGraphicFramePr>
              <a:graphicFrameLocks noChangeAspect="1"/>
            </p:cNvGraphicFramePr>
            <p:nvPr>
              <p:extLst/>
            </p:nvPr>
          </p:nvGraphicFramePr>
          <p:xfrm>
            <a:off x="956" y="2360"/>
            <a:ext cx="4972" cy="1652"/>
          </p:xfrm>
          <a:graphic>
            <a:graphicData uri="http://schemas.openxmlformats.org/presentationml/2006/ole">
              <mc:AlternateContent xmlns:mc="http://schemas.openxmlformats.org/markup-compatibility/2006">
                <mc:Choice xmlns:v="urn:schemas-microsoft-com:vml" Requires="v">
                  <p:oleObj spid="_x0000_s201738" name="Document" r:id="rId3" imgW="10607600" imgH="3557005" progId="Word.Document.8">
                    <p:embed/>
                  </p:oleObj>
                </mc:Choice>
                <mc:Fallback>
                  <p:oleObj name="Document" r:id="rId3" imgW="10607600" imgH="3557005" progId="Word.Document.8">
                    <p:embed/>
                    <p:pic>
                      <p:nvPicPr>
                        <p:cNvPr id="5" name="Object 4"/>
                        <p:cNvPicPr>
                          <a:picLocks noChangeAspect="1" noChangeArrowheads="1"/>
                        </p:cNvPicPr>
                        <p:nvPr/>
                      </p:nvPicPr>
                      <p:blipFill>
                        <a:blip r:embed="rId4"/>
                        <a:srcRect/>
                        <a:stretch>
                          <a:fillRect/>
                        </a:stretch>
                      </p:blipFill>
                      <p:spPr bwMode="auto">
                        <a:xfrm>
                          <a:off x="956" y="2360"/>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5"/>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grpSp>
          <p:nvGrpSpPr>
            <p:cNvPr id="7" name="Group 6"/>
            <p:cNvGrpSpPr>
              <a:grpSpLocks/>
            </p:cNvGrpSpPr>
            <p:nvPr/>
          </p:nvGrpSpPr>
          <p:grpSpPr bwMode="auto">
            <a:xfrm>
              <a:off x="144" y="2928"/>
              <a:ext cx="1200" cy="213"/>
              <a:chOff x="144" y="2832"/>
              <a:chExt cx="1200" cy="213"/>
            </a:xfrm>
          </p:grpSpPr>
          <p:sp>
            <p:nvSpPr>
              <p:cNvPr id="9" name="Text Box 7"/>
              <p:cNvSpPr txBox="1">
                <a:spLocks noChangeArrowheads="1"/>
              </p:cNvSpPr>
              <p:nvPr/>
            </p:nvSpPr>
            <p:spPr bwMode="auto">
              <a:xfrm>
                <a:off x="144" y="2832"/>
                <a:ext cx="8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927100">
                  <a:defRPr sz="2400">
                    <a:solidFill>
                      <a:schemeClr val="tx1"/>
                    </a:solidFill>
                    <a:latin typeface="Times New Roman" charset="0"/>
                  </a:defRPr>
                </a:lvl1pPr>
                <a:lvl2pPr marL="917575" defTabSz="927100">
                  <a:defRPr sz="2400">
                    <a:solidFill>
                      <a:schemeClr val="tx1"/>
                    </a:solidFill>
                    <a:latin typeface="Times New Roman" charset="0"/>
                  </a:defRPr>
                </a:lvl2pPr>
                <a:lvl3pPr marL="1031875" defTabSz="927100">
                  <a:defRPr sz="2400">
                    <a:solidFill>
                      <a:schemeClr val="tx1"/>
                    </a:solidFill>
                    <a:latin typeface="Times New Roman" charset="0"/>
                  </a:defRPr>
                </a:lvl3pPr>
                <a:lvl4pPr defTabSz="927100">
                  <a:defRPr sz="2400">
                    <a:solidFill>
                      <a:schemeClr val="tx1"/>
                    </a:solidFill>
                    <a:latin typeface="Times New Roman" charset="0"/>
                  </a:defRPr>
                </a:lvl4pPr>
                <a:lvl5pPr defTabSz="927100">
                  <a:defRPr sz="2400">
                    <a:solidFill>
                      <a:schemeClr val="tx1"/>
                    </a:solidFill>
                    <a:latin typeface="Times New Roman" charset="0"/>
                  </a:defRPr>
                </a:lvl5pPr>
                <a:lvl6pPr defTabSz="927100" eaLnBrk="0" fontAlgn="base" hangingPunct="0">
                  <a:spcBef>
                    <a:spcPct val="0"/>
                  </a:spcBef>
                  <a:spcAft>
                    <a:spcPct val="0"/>
                  </a:spcAft>
                  <a:defRPr sz="2400">
                    <a:solidFill>
                      <a:schemeClr val="tx1"/>
                    </a:solidFill>
                    <a:latin typeface="Times New Roman" charset="0"/>
                  </a:defRPr>
                </a:lvl6pPr>
                <a:lvl7pPr defTabSz="927100" eaLnBrk="0" fontAlgn="base" hangingPunct="0">
                  <a:spcBef>
                    <a:spcPct val="0"/>
                  </a:spcBef>
                  <a:spcAft>
                    <a:spcPct val="0"/>
                  </a:spcAft>
                  <a:defRPr sz="2400">
                    <a:solidFill>
                      <a:schemeClr val="tx1"/>
                    </a:solidFill>
                    <a:latin typeface="Times New Roman" charset="0"/>
                  </a:defRPr>
                </a:lvl7pPr>
                <a:lvl8pPr defTabSz="927100" eaLnBrk="0" fontAlgn="base" hangingPunct="0">
                  <a:spcBef>
                    <a:spcPct val="0"/>
                  </a:spcBef>
                  <a:spcAft>
                    <a:spcPct val="0"/>
                  </a:spcAft>
                  <a:defRPr sz="2400">
                    <a:solidFill>
                      <a:schemeClr val="tx1"/>
                    </a:solidFill>
                    <a:latin typeface="Times New Roman" charset="0"/>
                  </a:defRPr>
                </a:lvl8pPr>
                <a:lvl9pPr defTabSz="927100" eaLnBrk="0" fontAlgn="base" hangingPunct="0">
                  <a:spcBef>
                    <a:spcPct val="0"/>
                  </a:spcBef>
                  <a:spcAft>
                    <a:spcPct val="0"/>
                  </a:spcAft>
                  <a:defRPr sz="2400">
                    <a:solidFill>
                      <a:schemeClr val="tx1"/>
                    </a:solidFill>
                    <a:latin typeface="Times New Roman" charset="0"/>
                  </a:defRPr>
                </a:lvl9pPr>
              </a:lstStyle>
              <a:p>
                <a:pPr>
                  <a:spcBef>
                    <a:spcPct val="20000"/>
                  </a:spcBef>
                  <a:buClr>
                    <a:schemeClr val="accent2"/>
                  </a:buClr>
                  <a:buFont typeface="Monotype Sorts" pitchFamily="2" charset="2"/>
                  <a:buNone/>
                </a:pPr>
                <a:r>
                  <a:rPr kumimoji="1" lang="en-US" altLang="ko-KR" sz="1600">
                    <a:latin typeface="+mn-lt"/>
                    <a:ea typeface="굴림" charset="-127"/>
                  </a:rPr>
                  <a:t>Split Positions</a:t>
                </a:r>
              </a:p>
            </p:txBody>
          </p:sp>
          <p:sp>
            <p:nvSpPr>
              <p:cNvPr id="10" name="Line 8"/>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R" altLang="en-US"/>
              </a:p>
            </p:txBody>
          </p:sp>
        </p:grpSp>
        <p:sp>
          <p:nvSpPr>
            <p:cNvPr id="8" name="Text Box 9"/>
            <p:cNvSpPr txBox="1">
              <a:spLocks noChangeArrowheads="1"/>
            </p:cNvSpPr>
            <p:nvPr/>
          </p:nvSpPr>
          <p:spPr bwMode="auto">
            <a:xfrm>
              <a:off x="144" y="2736"/>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600" dirty="0">
                  <a:ea typeface="굴림" charset="-127"/>
                </a:rPr>
                <a:t>Sorted Values</a:t>
              </a:r>
            </a:p>
          </p:txBody>
        </p:sp>
      </p:grpSp>
      <p:sp>
        <p:nvSpPr>
          <p:cNvPr id="11" name="Slide Number Placeholder 10"/>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62352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618125" y="-2899"/>
            <a:ext cx="10018713" cy="1140323"/>
          </a:xfrm>
        </p:spPr>
        <p:txBody>
          <a:bodyPr/>
          <a:lstStyle/>
          <a:p>
            <a:r>
              <a:rPr lang="en-US" altLang="ko-KR" dirty="0"/>
              <a:t>Drawback of the Gini Index</a:t>
            </a:r>
            <a:endParaRPr lang="ko-KR" altLang="en-US" dirty="0"/>
          </a:p>
        </p:txBody>
      </p:sp>
      <p:sp>
        <p:nvSpPr>
          <p:cNvPr id="3" name="내용 개체 틀 2"/>
          <p:cNvSpPr>
            <a:spLocks noGrp="1"/>
          </p:cNvSpPr>
          <p:nvPr>
            <p:ph idx="1"/>
          </p:nvPr>
        </p:nvSpPr>
        <p:spPr>
          <a:xfrm>
            <a:off x="1914293" y="981307"/>
            <a:ext cx="8229600" cy="5653669"/>
          </a:xfrm>
        </p:spPr>
        <p:txBody>
          <a:bodyPr>
            <a:normAutofit lnSpcReduction="10000"/>
          </a:bodyPr>
          <a:lstStyle/>
          <a:p>
            <a:r>
              <a:rPr lang="en-US" altLang="ko-KR" dirty="0"/>
              <a:t>Bias towards equally-sized subsets</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Concentration upon pure offspring</a:t>
            </a:r>
          </a:p>
          <a:p>
            <a:pPr lvl="1"/>
            <a:r>
              <a:rPr lang="en-US" altLang="ko-KR" dirty="0"/>
              <a:t>Assume that a data set is dominated by class 1 and class 2 (7 classes)</a:t>
            </a:r>
          </a:p>
          <a:p>
            <a:pPr lvl="1"/>
            <a:r>
              <a:rPr lang="en-US" altLang="ko-KR" dirty="0"/>
              <a:t>Option 1: segregating classes 1 and 2 as early as possible </a:t>
            </a:r>
            <a:r>
              <a:rPr lang="en-US" altLang="ko-KR" dirty="0">
                <a:sym typeface="Symbol" panose="05050102010706020507" pitchFamily="18" charset="2"/>
              </a:rPr>
              <a:t></a:t>
            </a:r>
            <a:r>
              <a:rPr lang="en-US" altLang="ko-KR" dirty="0"/>
              <a:t> </a:t>
            </a:r>
            <a:r>
              <a:rPr lang="en-US" altLang="ko-KR" b="1" dirty="0">
                <a:solidFill>
                  <a:srgbClr val="C00000"/>
                </a:solidFill>
              </a:rPr>
              <a:t>Favored</a:t>
            </a:r>
          </a:p>
          <a:p>
            <a:pPr lvl="1"/>
            <a:r>
              <a:rPr lang="en-US" altLang="ko-KR" dirty="0"/>
              <a:t>Option 2: isolating classes 1 and 2 from the other five and then segregating classes 1 and 2 </a:t>
            </a:r>
            <a:r>
              <a:rPr lang="en-US" altLang="ko-KR" dirty="0">
                <a:sym typeface="Symbol" panose="05050102010706020507" pitchFamily="18" charset="2"/>
              </a:rPr>
              <a:t></a:t>
            </a:r>
            <a:r>
              <a:rPr lang="en-US" altLang="ko-KR" dirty="0"/>
              <a:t> </a:t>
            </a:r>
            <a:r>
              <a:rPr lang="en-US" altLang="ko-KR" b="1" dirty="0">
                <a:solidFill>
                  <a:srgbClr val="C00000"/>
                </a:solidFill>
              </a:rPr>
              <a:t>Could be better</a:t>
            </a:r>
            <a:endParaRPr lang="ko-KR" altLang="en-US" dirty="0"/>
          </a:p>
        </p:txBody>
      </p:sp>
      <p:pic>
        <p:nvPicPr>
          <p:cNvPr id="6" name="그림 5"/>
          <p:cNvPicPr>
            <a:picLocks noChangeAspect="1"/>
          </p:cNvPicPr>
          <p:nvPr/>
        </p:nvPicPr>
        <p:blipFill>
          <a:blip r:embed="rId2"/>
          <a:stretch>
            <a:fillRect/>
          </a:stretch>
        </p:blipFill>
        <p:spPr>
          <a:xfrm>
            <a:off x="2351584" y="1640351"/>
            <a:ext cx="3540474" cy="2849362"/>
          </a:xfrm>
          <a:prstGeom prst="rect">
            <a:avLst/>
          </a:prstGeom>
        </p:spPr>
      </p:pic>
      <p:pic>
        <p:nvPicPr>
          <p:cNvPr id="7" name="그림 6"/>
          <p:cNvPicPr>
            <a:picLocks noChangeAspect="1"/>
          </p:cNvPicPr>
          <p:nvPr/>
        </p:nvPicPr>
        <p:blipFill>
          <a:blip r:embed="rId3"/>
          <a:stretch>
            <a:fillRect/>
          </a:stretch>
        </p:blipFill>
        <p:spPr>
          <a:xfrm>
            <a:off x="6384032" y="1628801"/>
            <a:ext cx="3540474" cy="2872465"/>
          </a:xfrm>
          <a:prstGeom prst="rect">
            <a:avLst/>
          </a:prstGeom>
        </p:spPr>
      </p:pic>
      <p:sp>
        <p:nvSpPr>
          <p:cNvPr id="8" name="TextBox 7"/>
          <p:cNvSpPr txBox="1"/>
          <p:nvPr/>
        </p:nvSpPr>
        <p:spPr>
          <a:xfrm>
            <a:off x="2386286" y="3933056"/>
            <a:ext cx="1800200" cy="400110"/>
          </a:xfrm>
          <a:prstGeom prst="rect">
            <a:avLst/>
          </a:prstGeom>
          <a:noFill/>
        </p:spPr>
        <p:txBody>
          <a:bodyPr wrap="square" rtlCol="0">
            <a:spAutoFit/>
          </a:bodyPr>
          <a:lstStyle/>
          <a:p>
            <a:r>
              <a:rPr lang="en-US" altLang="ko-KR" sz="2000" b="1" dirty="0">
                <a:solidFill>
                  <a:srgbClr val="C00000"/>
                </a:solidFill>
              </a:rPr>
              <a:t>Favored</a:t>
            </a:r>
            <a:endParaRPr lang="ko-KR" altLang="en-US" b="1">
              <a:solidFill>
                <a:srgbClr val="C00000"/>
              </a:solidFill>
            </a:endParaRPr>
          </a:p>
        </p:txBody>
      </p:sp>
      <p:sp>
        <p:nvSpPr>
          <p:cNvPr id="10" name="TextBox 9"/>
          <p:cNvSpPr txBox="1"/>
          <p:nvPr/>
        </p:nvSpPr>
        <p:spPr>
          <a:xfrm>
            <a:off x="3588420" y="1818675"/>
            <a:ext cx="432048" cy="369332"/>
          </a:xfrm>
          <a:prstGeom prst="rect">
            <a:avLst/>
          </a:prstGeom>
          <a:noFill/>
        </p:spPr>
        <p:txBody>
          <a:bodyPr wrap="square" rtlCol="0">
            <a:spAutoFit/>
          </a:bodyPr>
          <a:lstStyle/>
          <a:p>
            <a:r>
              <a:rPr lang="en-US" altLang="ko-KR" dirty="0"/>
              <a:t>x</a:t>
            </a:r>
            <a:r>
              <a:rPr lang="en-US" altLang="ko-KR" baseline="-25000" dirty="0"/>
              <a:t>6</a:t>
            </a:r>
            <a:endParaRPr lang="ko-KR" altLang="en-US" baseline="-25000"/>
          </a:p>
        </p:txBody>
      </p:sp>
      <p:sp>
        <p:nvSpPr>
          <p:cNvPr id="11" name="TextBox 10"/>
          <p:cNvSpPr txBox="1"/>
          <p:nvPr/>
        </p:nvSpPr>
        <p:spPr>
          <a:xfrm>
            <a:off x="4596532" y="2539504"/>
            <a:ext cx="432048" cy="369332"/>
          </a:xfrm>
          <a:prstGeom prst="rect">
            <a:avLst/>
          </a:prstGeom>
          <a:noFill/>
        </p:spPr>
        <p:txBody>
          <a:bodyPr wrap="square" rtlCol="0">
            <a:spAutoFit/>
          </a:bodyPr>
          <a:lstStyle/>
          <a:p>
            <a:r>
              <a:rPr lang="en-US" altLang="ko-KR" dirty="0"/>
              <a:t>x</a:t>
            </a:r>
            <a:r>
              <a:rPr lang="en-US" altLang="ko-KR" baseline="-25000" dirty="0"/>
              <a:t>1</a:t>
            </a:r>
            <a:endParaRPr lang="ko-KR" altLang="en-US" baseline="-25000"/>
          </a:p>
        </p:txBody>
      </p:sp>
      <p:sp>
        <p:nvSpPr>
          <p:cNvPr id="12" name="TextBox 11"/>
          <p:cNvSpPr txBox="1"/>
          <p:nvPr/>
        </p:nvSpPr>
        <p:spPr>
          <a:xfrm>
            <a:off x="7404844" y="1829966"/>
            <a:ext cx="432048" cy="369332"/>
          </a:xfrm>
          <a:prstGeom prst="rect">
            <a:avLst/>
          </a:prstGeom>
          <a:noFill/>
        </p:spPr>
        <p:txBody>
          <a:bodyPr wrap="square" rtlCol="0">
            <a:spAutoFit/>
          </a:bodyPr>
          <a:lstStyle/>
          <a:p>
            <a:r>
              <a:rPr lang="en-US" altLang="ko-KR" dirty="0"/>
              <a:t>x</a:t>
            </a:r>
            <a:r>
              <a:rPr lang="en-US" altLang="ko-KR" baseline="-25000" dirty="0"/>
              <a:t>1</a:t>
            </a:r>
            <a:endParaRPr lang="ko-KR" altLang="en-US" baseline="-25000"/>
          </a:p>
        </p:txBody>
      </p:sp>
      <p:sp>
        <p:nvSpPr>
          <p:cNvPr id="13" name="TextBox 12"/>
          <p:cNvSpPr txBox="1"/>
          <p:nvPr/>
        </p:nvSpPr>
        <p:spPr>
          <a:xfrm>
            <a:off x="8472264" y="2539504"/>
            <a:ext cx="432048" cy="369332"/>
          </a:xfrm>
          <a:prstGeom prst="rect">
            <a:avLst/>
          </a:prstGeom>
          <a:noFill/>
        </p:spPr>
        <p:txBody>
          <a:bodyPr wrap="square" rtlCol="0">
            <a:spAutoFit/>
          </a:bodyPr>
          <a:lstStyle/>
          <a:p>
            <a:r>
              <a:rPr lang="en-US" altLang="ko-KR" dirty="0"/>
              <a:t>x</a:t>
            </a:r>
            <a:r>
              <a:rPr lang="en-US" altLang="ko-KR" baseline="-25000" dirty="0"/>
              <a:t>4</a:t>
            </a:r>
            <a:endParaRPr lang="ko-KR" altLang="en-US" baseline="-25000"/>
          </a:p>
        </p:txBody>
      </p:sp>
      <p:sp>
        <p:nvSpPr>
          <p:cNvPr id="14" name="TextBox 13"/>
          <p:cNvSpPr txBox="1"/>
          <p:nvPr/>
        </p:nvSpPr>
        <p:spPr>
          <a:xfrm>
            <a:off x="3071013" y="1840327"/>
            <a:ext cx="430746" cy="369332"/>
          </a:xfrm>
          <a:prstGeom prst="rect">
            <a:avLst/>
          </a:prstGeom>
          <a:noFill/>
        </p:spPr>
        <p:txBody>
          <a:bodyPr wrap="square" rtlCol="0">
            <a:spAutoFit/>
          </a:bodyPr>
          <a:lstStyle/>
          <a:p>
            <a:r>
              <a:rPr lang="en-US" altLang="ko-KR" b="1" dirty="0">
                <a:solidFill>
                  <a:srgbClr val="C00000"/>
                </a:solidFill>
              </a:rPr>
              <a:t>31</a:t>
            </a:r>
            <a:endParaRPr lang="ko-KR" altLang="en-US" b="1">
              <a:solidFill>
                <a:srgbClr val="C00000"/>
              </a:solidFill>
            </a:endParaRPr>
          </a:p>
        </p:txBody>
      </p:sp>
      <p:sp>
        <p:nvSpPr>
          <p:cNvPr id="15" name="TextBox 14"/>
          <p:cNvSpPr txBox="1"/>
          <p:nvPr/>
        </p:nvSpPr>
        <p:spPr>
          <a:xfrm>
            <a:off x="4495165" y="1840327"/>
            <a:ext cx="430746" cy="369332"/>
          </a:xfrm>
          <a:prstGeom prst="rect">
            <a:avLst/>
          </a:prstGeom>
          <a:noFill/>
        </p:spPr>
        <p:txBody>
          <a:bodyPr wrap="square" rtlCol="0">
            <a:spAutoFit/>
          </a:bodyPr>
          <a:lstStyle/>
          <a:p>
            <a:r>
              <a:rPr lang="en-US" altLang="ko-KR" b="1" dirty="0">
                <a:solidFill>
                  <a:srgbClr val="C00000"/>
                </a:solidFill>
              </a:rPr>
              <a:t>43</a:t>
            </a:r>
            <a:endParaRPr lang="ko-KR" altLang="en-US" b="1">
              <a:solidFill>
                <a:srgbClr val="C00000"/>
              </a:solidFill>
            </a:endParaRPr>
          </a:p>
        </p:txBody>
      </p:sp>
      <p:sp>
        <p:nvSpPr>
          <p:cNvPr id="16" name="TextBox 15"/>
          <p:cNvSpPr txBox="1"/>
          <p:nvPr/>
        </p:nvSpPr>
        <p:spPr>
          <a:xfrm>
            <a:off x="6885464" y="1840327"/>
            <a:ext cx="430746" cy="369332"/>
          </a:xfrm>
          <a:prstGeom prst="rect">
            <a:avLst/>
          </a:prstGeom>
          <a:noFill/>
        </p:spPr>
        <p:txBody>
          <a:bodyPr wrap="square" rtlCol="0">
            <a:spAutoFit/>
          </a:bodyPr>
          <a:lstStyle/>
          <a:p>
            <a:r>
              <a:rPr lang="en-US" altLang="ko-KR" b="1" dirty="0">
                <a:solidFill>
                  <a:srgbClr val="C00000"/>
                </a:solidFill>
              </a:rPr>
              <a:t>22</a:t>
            </a:r>
            <a:endParaRPr lang="ko-KR" altLang="en-US" b="1">
              <a:solidFill>
                <a:srgbClr val="C00000"/>
              </a:solidFill>
            </a:endParaRPr>
          </a:p>
        </p:txBody>
      </p:sp>
      <p:sp>
        <p:nvSpPr>
          <p:cNvPr id="17" name="TextBox 16"/>
          <p:cNvSpPr txBox="1"/>
          <p:nvPr/>
        </p:nvSpPr>
        <p:spPr>
          <a:xfrm>
            <a:off x="8404985" y="1840327"/>
            <a:ext cx="430746" cy="369332"/>
          </a:xfrm>
          <a:prstGeom prst="rect">
            <a:avLst/>
          </a:prstGeom>
          <a:noFill/>
        </p:spPr>
        <p:txBody>
          <a:bodyPr wrap="square" rtlCol="0">
            <a:spAutoFit/>
          </a:bodyPr>
          <a:lstStyle/>
          <a:p>
            <a:r>
              <a:rPr lang="en-US" altLang="ko-KR" b="1" dirty="0">
                <a:solidFill>
                  <a:srgbClr val="C00000"/>
                </a:solidFill>
              </a:rPr>
              <a:t>52</a:t>
            </a:r>
            <a:endParaRPr lang="ko-KR" altLang="en-US" b="1">
              <a:solidFill>
                <a:srgbClr val="C00000"/>
              </a:solidFill>
            </a:endParaRPr>
          </a:p>
        </p:txBody>
      </p:sp>
      <p:sp>
        <p:nvSpPr>
          <p:cNvPr id="18" name="TextBox 17"/>
          <p:cNvSpPr txBox="1"/>
          <p:nvPr/>
        </p:nvSpPr>
        <p:spPr>
          <a:xfrm>
            <a:off x="6416110" y="3933056"/>
            <a:ext cx="1988875" cy="400110"/>
          </a:xfrm>
          <a:prstGeom prst="rect">
            <a:avLst/>
          </a:prstGeom>
          <a:noFill/>
        </p:spPr>
        <p:txBody>
          <a:bodyPr wrap="square" rtlCol="0">
            <a:spAutoFit/>
          </a:bodyPr>
          <a:lstStyle/>
          <a:p>
            <a:r>
              <a:rPr lang="en-US" altLang="ko-KR" sz="2000" b="1" dirty="0">
                <a:solidFill>
                  <a:srgbClr val="C00000"/>
                </a:solidFill>
              </a:rPr>
              <a:t>Could be better</a:t>
            </a:r>
            <a:endParaRPr lang="ko-KR" altLang="en-US" b="1">
              <a:solidFill>
                <a:srgbClr val="C00000"/>
              </a:solidFill>
            </a:endParaRPr>
          </a:p>
        </p:txBody>
      </p:sp>
      <p:sp>
        <p:nvSpPr>
          <p:cNvPr id="4" name="직사각형 3"/>
          <p:cNvSpPr/>
          <p:nvPr/>
        </p:nvSpPr>
        <p:spPr>
          <a:xfrm>
            <a:off x="8138510" y="881947"/>
            <a:ext cx="4010765" cy="600164"/>
          </a:xfrm>
          <a:prstGeom prst="rect">
            <a:avLst/>
          </a:prstGeom>
        </p:spPr>
        <p:txBody>
          <a:bodyPr wrap="square">
            <a:spAutoFit/>
          </a:bodyPr>
          <a:lstStyle/>
          <a:p>
            <a:r>
              <a:rPr lang="ko-KR" altLang="en-US" sz="1100" dirty="0"/>
              <a:t>Paul C. Taylor and Bernard W. Silverman, "Block Diagrams and splitting criteria for classification trees," </a:t>
            </a:r>
            <a:r>
              <a:rPr lang="ko-KR" altLang="en-US" sz="1100" i="1" dirty="0"/>
              <a:t>Statistics and Computing</a:t>
            </a:r>
            <a:r>
              <a:rPr lang="ko-KR" altLang="en-US" sz="1100" dirty="0"/>
              <a:t> 3:147-161, 1993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66927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2370" y="0"/>
            <a:ext cx="10018713" cy="1752599"/>
          </a:xfrm>
        </p:spPr>
        <p:txBody>
          <a:bodyPr/>
          <a:lstStyle/>
          <a:p>
            <a:r>
              <a:rPr lang="en-US" altLang="ko-KR" dirty="0"/>
              <a:t>Algorithm </a:t>
            </a:r>
            <a:r>
              <a:rPr lang="en-US" altLang="ko-KR" b="1" dirty="0"/>
              <a:t>CART</a:t>
            </a:r>
            <a:endParaRPr lang="ko-KR" altLang="en-US" b="1" dirty="0"/>
          </a:p>
        </p:txBody>
      </p:sp>
      <p:sp>
        <p:nvSpPr>
          <p:cNvPr id="3" name="내용 개체 틀 2"/>
          <p:cNvSpPr>
            <a:spLocks noGrp="1"/>
          </p:cNvSpPr>
          <p:nvPr>
            <p:ph idx="1"/>
          </p:nvPr>
        </p:nvSpPr>
        <p:spPr>
          <a:xfrm>
            <a:off x="1484310" y="1471961"/>
            <a:ext cx="10018713" cy="4319239"/>
          </a:xfrm>
        </p:spPr>
        <p:txBody>
          <a:bodyPr>
            <a:normAutofit/>
          </a:bodyPr>
          <a:lstStyle/>
          <a:p>
            <a:pPr marL="0" indent="0">
              <a:buNone/>
            </a:pPr>
            <a:r>
              <a:rPr lang="en-US" altLang="ko-KR" b="1" dirty="0"/>
              <a:t>Pseudo code</a:t>
            </a:r>
          </a:p>
          <a:p>
            <a:pPr marL="514350" indent="-514350">
              <a:buFont typeface="+mj-lt"/>
              <a:buAutoNum type="arabicPeriod"/>
            </a:pPr>
            <a:r>
              <a:rPr lang="en-US" altLang="ko-KR" dirty="0"/>
              <a:t>Find each attribute’s best split</a:t>
            </a:r>
          </a:p>
          <a:p>
            <a:pPr marL="914400" lvl="1" indent="-514350">
              <a:buFont typeface="+mj-lt"/>
              <a:buAutoNum type="arabicPeriod"/>
            </a:pPr>
            <a:r>
              <a:rPr lang="en-US" altLang="ko-KR" dirty="0"/>
              <a:t>The best split point is the one that decreases the </a:t>
            </a:r>
            <a:r>
              <a:rPr lang="en-US" altLang="ko-KR" dirty="0" err="1"/>
              <a:t>gini</a:t>
            </a:r>
            <a:r>
              <a:rPr lang="en-US" altLang="ko-KR" dirty="0"/>
              <a:t> index most when the node is split according to it</a:t>
            </a:r>
          </a:p>
          <a:p>
            <a:pPr marL="514350" indent="-514350">
              <a:buFont typeface="+mj-lt"/>
              <a:buAutoNum type="arabicPeriod"/>
            </a:pPr>
            <a:r>
              <a:rPr lang="en-US" altLang="ko-KR" dirty="0"/>
              <a:t>Find the node’s best split</a:t>
            </a:r>
          </a:p>
          <a:p>
            <a:pPr marL="914400" lvl="1" indent="-514350">
              <a:buFont typeface="+mj-lt"/>
              <a:buAutoNum type="arabicPeriod"/>
            </a:pPr>
            <a:r>
              <a:rPr lang="en-US" altLang="ko-KR" dirty="0"/>
              <a:t>Among the best splits found in step 1, choose the one that has the least </a:t>
            </a:r>
            <a:r>
              <a:rPr lang="en-US" altLang="ko-KR" dirty="0" err="1"/>
              <a:t>gini</a:t>
            </a:r>
            <a:r>
              <a:rPr lang="en-US" altLang="ko-KR" dirty="0"/>
              <a:t> index</a:t>
            </a:r>
          </a:p>
          <a:p>
            <a:pPr marL="514350" indent="-514350">
              <a:buFont typeface="+mj-lt"/>
              <a:buAutoNum type="arabicPeriod"/>
            </a:pPr>
            <a:r>
              <a:rPr lang="en-US" altLang="ko-KR" dirty="0"/>
              <a:t>Split the node using its best split found in step 2 if the stopping rules are not satisfied</a:t>
            </a:r>
            <a:endParaRPr lang="ko-KR"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95958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Contents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Basic Concepts</a:t>
            </a:r>
          </a:p>
          <a:p>
            <a:pPr lvl="2"/>
            <a:endParaRPr lang="en-US" altLang="ko-KR" dirty="0"/>
          </a:p>
          <a:p>
            <a:r>
              <a:rPr lang="en-US" altLang="ko-KR" dirty="0"/>
              <a:t>Decision Tree Induction</a:t>
            </a:r>
          </a:p>
          <a:p>
            <a:pPr lvl="2"/>
            <a:endParaRPr lang="en-US" altLang="ko-KR" dirty="0"/>
          </a:p>
          <a:p>
            <a:r>
              <a:rPr lang="en-US" altLang="ko-KR" dirty="0"/>
              <a:t>GINI Index (CART)</a:t>
            </a:r>
          </a:p>
          <a:p>
            <a:pPr lvl="2"/>
            <a:endParaRPr lang="en-US" altLang="ko-KR" dirty="0"/>
          </a:p>
          <a:p>
            <a:r>
              <a:rPr lang="en-US" altLang="ko-KR" dirty="0"/>
              <a:t>Information Gain / Gain Ratio (ID3, C4.5)</a:t>
            </a:r>
          </a:p>
          <a:p>
            <a:pPr lvl="2"/>
            <a:endParaRPr lang="en-US" altLang="ko-KR" dirty="0"/>
          </a:p>
          <a:p>
            <a:r>
              <a:rPr lang="en-US" altLang="ko-KR" dirty="0" err="1"/>
              <a:t>Overfitting</a:t>
            </a:r>
            <a:r>
              <a:rPr lang="en-US" altLang="ko-KR" dirty="0"/>
              <a:t> and Other Issues</a:t>
            </a:r>
          </a:p>
          <a:p>
            <a:pPr lvl="2"/>
            <a:endParaRPr lang="en-US" altLang="ko-KR" dirty="0"/>
          </a:p>
          <a:p>
            <a:r>
              <a:rPr lang="en-US" altLang="ko-KR" dirty="0"/>
              <a:t>Model Evaluation</a:t>
            </a:r>
            <a:endParaRPr lang="ko-KR" altLang="en-US" dirty="0"/>
          </a:p>
        </p:txBody>
      </p:sp>
      <p:sp>
        <p:nvSpPr>
          <p:cNvPr id="5" name="왼쪽 화살표 4"/>
          <p:cNvSpPr/>
          <p:nvPr/>
        </p:nvSpPr>
        <p:spPr>
          <a:xfrm>
            <a:off x="5126898" y="4352652"/>
            <a:ext cx="1152128" cy="360040"/>
          </a:xfrm>
          <a:prstGeom prst="leftArrow">
            <a:avLst>
              <a:gd name="adj1" fmla="val 50000"/>
              <a:gd name="adj2" fmla="val 60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728363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2369" y="857"/>
            <a:ext cx="10018713" cy="1443435"/>
          </a:xfrm>
        </p:spPr>
        <p:txBody>
          <a:bodyPr/>
          <a:lstStyle/>
          <a:p>
            <a:r>
              <a:rPr lang="en-US" altLang="ko-KR" dirty="0"/>
              <a:t>Entropy</a:t>
            </a:r>
            <a:endParaRPr lang="ko-KR" altLang="en-US" dirty="0"/>
          </a:p>
        </p:txBody>
      </p:sp>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1412777"/>
            <a:ext cx="30480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017" y="1444292"/>
            <a:ext cx="387667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27648" y="4509120"/>
            <a:ext cx="1584176" cy="369332"/>
          </a:xfrm>
          <a:prstGeom prst="rect">
            <a:avLst/>
          </a:prstGeom>
          <a:noFill/>
        </p:spPr>
        <p:txBody>
          <a:bodyPr wrap="square" rtlCol="0">
            <a:spAutoFit/>
          </a:bodyPr>
          <a:lstStyle/>
          <a:p>
            <a:r>
              <a:rPr lang="en-US" altLang="ko-KR" b="1" dirty="0">
                <a:solidFill>
                  <a:srgbClr val="FF0000"/>
                </a:solidFill>
              </a:rPr>
              <a:t>Low</a:t>
            </a:r>
            <a:r>
              <a:rPr lang="en-US" altLang="ko-KR" dirty="0">
                <a:solidFill>
                  <a:srgbClr val="FF0000"/>
                </a:solidFill>
              </a:rPr>
              <a:t> </a:t>
            </a:r>
            <a:r>
              <a:rPr lang="en-US" altLang="ko-KR" dirty="0"/>
              <a:t>Entropy</a:t>
            </a:r>
            <a:endParaRPr lang="ko-KR" altLang="en-US" dirty="0"/>
          </a:p>
        </p:txBody>
      </p:sp>
      <p:sp>
        <p:nvSpPr>
          <p:cNvPr id="7" name="TextBox 6"/>
          <p:cNvSpPr txBox="1"/>
          <p:nvPr/>
        </p:nvSpPr>
        <p:spPr>
          <a:xfrm>
            <a:off x="7464152" y="4509120"/>
            <a:ext cx="1656184" cy="369332"/>
          </a:xfrm>
          <a:prstGeom prst="rect">
            <a:avLst/>
          </a:prstGeom>
          <a:noFill/>
        </p:spPr>
        <p:txBody>
          <a:bodyPr wrap="square" rtlCol="0">
            <a:spAutoFit/>
          </a:bodyPr>
          <a:lstStyle/>
          <a:p>
            <a:r>
              <a:rPr lang="en-US" altLang="ko-KR" b="1" dirty="0">
                <a:solidFill>
                  <a:srgbClr val="FF0000"/>
                </a:solidFill>
              </a:rPr>
              <a:t>High</a:t>
            </a:r>
            <a:r>
              <a:rPr lang="en-US" altLang="ko-KR" dirty="0">
                <a:solidFill>
                  <a:srgbClr val="FF0000"/>
                </a:solidFill>
              </a:rPr>
              <a:t> </a:t>
            </a:r>
            <a:r>
              <a:rPr lang="en-US" altLang="ko-KR" dirty="0"/>
              <a:t>Entropy</a:t>
            </a:r>
            <a:endParaRPr lang="ko-KR" altLang="en-US" dirty="0"/>
          </a:p>
        </p:txBody>
      </p:sp>
      <p:sp>
        <p:nvSpPr>
          <p:cNvPr id="5" name="TextBox 4"/>
          <p:cNvSpPr txBox="1"/>
          <p:nvPr/>
        </p:nvSpPr>
        <p:spPr>
          <a:xfrm>
            <a:off x="1919536" y="4878452"/>
            <a:ext cx="3744416" cy="923330"/>
          </a:xfrm>
          <a:prstGeom prst="rect">
            <a:avLst/>
          </a:prstGeom>
          <a:noFill/>
        </p:spPr>
        <p:txBody>
          <a:bodyPr wrap="square" rtlCol="0">
            <a:spAutoFit/>
          </a:bodyPr>
          <a:lstStyle/>
          <a:p>
            <a:r>
              <a:rPr lang="en-US" altLang="ko-KR" dirty="0"/>
              <a:t>the values (locations of soup) sampled  entirely from within the soup bowl</a:t>
            </a:r>
            <a:endParaRPr lang="ko-KR" altLang="en-US" dirty="0"/>
          </a:p>
        </p:txBody>
      </p:sp>
      <p:sp>
        <p:nvSpPr>
          <p:cNvPr id="6" name="TextBox 5"/>
          <p:cNvSpPr txBox="1"/>
          <p:nvPr/>
        </p:nvSpPr>
        <p:spPr>
          <a:xfrm>
            <a:off x="6274795" y="4878452"/>
            <a:ext cx="3876675" cy="923330"/>
          </a:xfrm>
          <a:prstGeom prst="rect">
            <a:avLst/>
          </a:prstGeom>
          <a:noFill/>
        </p:spPr>
        <p:txBody>
          <a:bodyPr wrap="square" rtlCol="0">
            <a:spAutoFit/>
          </a:bodyPr>
          <a:lstStyle/>
          <a:p>
            <a:r>
              <a:rPr lang="en-US" altLang="ko-KR" dirty="0"/>
              <a:t>the values (locations of soup) unpredictable...  almost uniformly sampled  throughout our dining room</a:t>
            </a:r>
            <a:endParaRPr lang="ko-KR" altLang="en-US" dirty="0"/>
          </a:p>
        </p:txBody>
      </p:sp>
      <p:sp>
        <p:nvSpPr>
          <p:cNvPr id="3" name="TextBox 2"/>
          <p:cNvSpPr txBox="1"/>
          <p:nvPr/>
        </p:nvSpPr>
        <p:spPr>
          <a:xfrm>
            <a:off x="2351584" y="5939988"/>
            <a:ext cx="7740352" cy="369332"/>
          </a:xfrm>
          <a:prstGeom prst="rect">
            <a:avLst/>
          </a:prstGeom>
          <a:noFill/>
        </p:spPr>
        <p:txBody>
          <a:bodyPr wrap="square" rtlCol="0">
            <a:spAutoFit/>
          </a:bodyPr>
          <a:lstStyle/>
          <a:p>
            <a:r>
              <a:rPr lang="en-US" altLang="ko-KR" dirty="0"/>
              <a:t>From Prof. Moore’s tutorial: </a:t>
            </a:r>
            <a:r>
              <a:rPr lang="en-US" altLang="ko-KR" dirty="0">
                <a:hlinkClick r:id="rId4"/>
              </a:rPr>
              <a:t>http://www.autonlab.org/tutorials/infogain11.pdf</a:t>
            </a:r>
            <a:r>
              <a:rPr lang="en-US" altLang="ko-KR" dirty="0"/>
              <a:t> </a:t>
            </a:r>
            <a:endParaRPr lang="ko-KR" alt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032846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5" name="Rectangle 3"/>
          <p:cNvSpPr>
            <a:spLocks noGrp="1" noChangeArrowheads="1"/>
          </p:cNvSpPr>
          <p:nvPr>
            <p:ph type="body" idx="1"/>
          </p:nvPr>
        </p:nvSpPr>
        <p:spPr>
          <a:xfrm>
            <a:off x="1676399" y="1143000"/>
            <a:ext cx="10110439" cy="5181600"/>
          </a:xfrm>
        </p:spPr>
        <p:txBody>
          <a:bodyPr/>
          <a:lstStyle/>
          <a:p>
            <a:pPr marL="342900" indent="-342900"/>
            <a:r>
              <a:rPr lang="en-US" altLang="ko-KR" dirty="0">
                <a:ea typeface="굴림" charset="-127"/>
              </a:rPr>
              <a:t>Entropy at a given node t:</a:t>
            </a:r>
          </a:p>
          <a:p>
            <a:pPr lvl="1"/>
            <a:endParaRPr lang="en-US" altLang="ko-KR" dirty="0">
              <a:ea typeface="굴림" charset="-127"/>
            </a:endParaRPr>
          </a:p>
          <a:p>
            <a:pPr lvl="4"/>
            <a:endParaRPr lang="en-US" altLang="ko-KR" dirty="0">
              <a:ea typeface="굴림" charset="-127"/>
            </a:endParaRPr>
          </a:p>
          <a:p>
            <a:pPr marL="1085850" lvl="2" indent="-228600">
              <a:buNone/>
            </a:pPr>
            <a:r>
              <a:rPr lang="en-US" altLang="ko-KR" sz="2000" dirty="0">
                <a:ea typeface="굴림" charset="-127"/>
              </a:rPr>
              <a:t>(NOTE: </a:t>
            </a:r>
            <a:r>
              <a:rPr lang="en-US" altLang="ko-KR" sz="2000" i="1" dirty="0">
                <a:latin typeface="Times New Roman" charset="0"/>
                <a:ea typeface="굴림" charset="-127"/>
              </a:rPr>
              <a:t>p( j | t) </a:t>
            </a:r>
            <a:r>
              <a:rPr lang="en-US" altLang="ko-KR" sz="2000" dirty="0">
                <a:ea typeface="굴림" charset="-127"/>
              </a:rPr>
              <a:t>is the relative frequency of class j at node t)</a:t>
            </a:r>
            <a:endParaRPr lang="en-US" altLang="ko-KR" dirty="0">
              <a:ea typeface="굴림" charset="-127"/>
            </a:endParaRPr>
          </a:p>
          <a:p>
            <a:pPr lvl="1"/>
            <a:r>
              <a:rPr lang="en-US" altLang="ko-KR" dirty="0">
                <a:ea typeface="굴림" charset="-127"/>
              </a:rPr>
              <a:t>Measures homogeneity of a node</a:t>
            </a:r>
          </a:p>
          <a:p>
            <a:pPr marL="1085850" lvl="2" indent="-228600"/>
            <a:r>
              <a:rPr lang="en-US" altLang="ko-KR" dirty="0">
                <a:ea typeface="굴림" charset="-127"/>
              </a:rPr>
              <a:t>Maximum (log </a:t>
            </a:r>
            <a:r>
              <a:rPr lang="en-US" altLang="ko-KR" dirty="0" err="1">
                <a:ea typeface="굴림" charset="-127"/>
              </a:rPr>
              <a:t>n</a:t>
            </a:r>
            <a:r>
              <a:rPr lang="en-US" altLang="ko-KR" baseline="-25000" dirty="0" err="1">
                <a:ea typeface="굴림" charset="-127"/>
              </a:rPr>
              <a:t>c</a:t>
            </a:r>
            <a:r>
              <a:rPr lang="en-US" altLang="ko-KR" dirty="0">
                <a:ea typeface="굴림" charset="-127"/>
              </a:rPr>
              <a:t>) when records are equally distributed among all classes, implying least information</a:t>
            </a:r>
          </a:p>
          <a:p>
            <a:pPr marL="1085850" lvl="2" indent="-228600"/>
            <a:r>
              <a:rPr lang="en-US" altLang="ko-KR" dirty="0">
                <a:ea typeface="굴림" charset="-127"/>
              </a:rPr>
              <a:t>Minimum (0.0) when all records belong to one class, implying most information</a:t>
            </a:r>
          </a:p>
          <a:p>
            <a:pPr lvl="1"/>
            <a:r>
              <a:rPr lang="en-US" altLang="ko-KR" dirty="0">
                <a:ea typeface="굴림" charset="-127"/>
              </a:rPr>
              <a:t>Entropy based computations are similar to the GINI index computations</a:t>
            </a:r>
          </a:p>
        </p:txBody>
      </p:sp>
      <p:sp>
        <p:nvSpPr>
          <p:cNvPr id="2" name="제목 1"/>
          <p:cNvSpPr>
            <a:spLocks noGrp="1"/>
          </p:cNvSpPr>
          <p:nvPr>
            <p:ph type="title"/>
          </p:nvPr>
        </p:nvSpPr>
        <p:spPr>
          <a:xfrm>
            <a:off x="1573521" y="0"/>
            <a:ext cx="10018713" cy="1752599"/>
          </a:xfrm>
        </p:spPr>
        <p:txBody>
          <a:bodyPr>
            <a:normAutofit/>
          </a:bodyPr>
          <a:lstStyle/>
          <a:p>
            <a:r>
              <a:rPr lang="en-US" altLang="ko-KR" dirty="0"/>
              <a:t>Alternative Splitting Criteria Based on INFO</a:t>
            </a:r>
            <a:endParaRPr lang="ko-KR" altLang="en-US" dirty="0"/>
          </a:p>
        </p:txBody>
      </p:sp>
      <p:graphicFrame>
        <p:nvGraphicFramePr>
          <p:cNvPr id="6" name="Object 10"/>
          <p:cNvGraphicFramePr>
            <a:graphicFrameLocks noChangeAspect="1"/>
          </p:cNvGraphicFramePr>
          <p:nvPr>
            <p:extLst>
              <p:ext uri="{D42A27DB-BD31-4B8C-83A1-F6EECF244321}">
                <p14:modId xmlns:p14="http://schemas.microsoft.com/office/powerpoint/2010/main" val="2876724137"/>
              </p:ext>
            </p:extLst>
          </p:nvPr>
        </p:nvGraphicFramePr>
        <p:xfrm>
          <a:off x="3202259" y="2470243"/>
          <a:ext cx="5945188" cy="615950"/>
        </p:xfrm>
        <a:graphic>
          <a:graphicData uri="http://schemas.openxmlformats.org/presentationml/2006/ole">
            <mc:AlternateContent xmlns:mc="http://schemas.openxmlformats.org/markup-compatibility/2006">
              <mc:Choice xmlns:v="urn:schemas-microsoft-com:vml" Requires="v">
                <p:oleObj spid="_x0000_s202761" name="Equation" r:id="rId3" imgW="4267080" imgH="444240" progId="Equation.3">
                  <p:embed/>
                </p:oleObj>
              </mc:Choice>
              <mc:Fallback>
                <p:oleObj name="Equation" r:id="rId3" imgW="4267080" imgH="444240" progId="Equation.3">
                  <p:embed/>
                  <p:pic>
                    <p:nvPicPr>
                      <p:cNvPr id="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2259" y="2470243"/>
                        <a:ext cx="5945188" cy="61595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96458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95823" y="0"/>
            <a:ext cx="10018713" cy="1752599"/>
          </a:xfrm>
        </p:spPr>
        <p:txBody>
          <a:bodyPr/>
          <a:lstStyle/>
          <a:p>
            <a:r>
              <a:rPr lang="en-US" altLang="ko-KR" dirty="0"/>
              <a:t>Contents</a:t>
            </a:r>
            <a:endParaRPr lang="ko-KR" altLang="en-US" dirty="0"/>
          </a:p>
        </p:txBody>
      </p:sp>
      <p:sp>
        <p:nvSpPr>
          <p:cNvPr id="3" name="내용 개체 틀 2"/>
          <p:cNvSpPr>
            <a:spLocks noGrp="1"/>
          </p:cNvSpPr>
          <p:nvPr>
            <p:ph idx="1"/>
          </p:nvPr>
        </p:nvSpPr>
        <p:spPr>
          <a:xfrm>
            <a:off x="2509024" y="2062976"/>
            <a:ext cx="8938243" cy="4285785"/>
          </a:xfrm>
        </p:spPr>
        <p:txBody>
          <a:bodyPr>
            <a:normAutofit fontScale="92500" lnSpcReduction="20000"/>
          </a:bodyPr>
          <a:lstStyle/>
          <a:p>
            <a:r>
              <a:rPr lang="en-US" altLang="ko-KR" dirty="0"/>
              <a:t>Basic Concepts</a:t>
            </a:r>
          </a:p>
          <a:p>
            <a:pPr lvl="2"/>
            <a:endParaRPr lang="en-US" altLang="ko-KR" dirty="0"/>
          </a:p>
          <a:p>
            <a:r>
              <a:rPr lang="en-US" altLang="ko-KR" dirty="0"/>
              <a:t>Decision Tree Induction</a:t>
            </a:r>
          </a:p>
          <a:p>
            <a:pPr lvl="2"/>
            <a:endParaRPr lang="en-US" altLang="ko-KR" dirty="0"/>
          </a:p>
          <a:p>
            <a:r>
              <a:rPr lang="en-US" altLang="ko-KR" dirty="0"/>
              <a:t>GINI Index (CART)</a:t>
            </a:r>
          </a:p>
          <a:p>
            <a:pPr lvl="2"/>
            <a:endParaRPr lang="en-US" altLang="ko-KR" dirty="0"/>
          </a:p>
          <a:p>
            <a:r>
              <a:rPr lang="en-US" altLang="ko-KR" dirty="0"/>
              <a:t>Information Gain / Gain Ratio (ID3, C4.5)</a:t>
            </a:r>
          </a:p>
          <a:p>
            <a:pPr lvl="2"/>
            <a:endParaRPr lang="en-US" altLang="ko-KR" dirty="0"/>
          </a:p>
          <a:p>
            <a:r>
              <a:rPr lang="en-US" altLang="ko-KR" dirty="0" err="1"/>
              <a:t>Overfitting</a:t>
            </a:r>
            <a:r>
              <a:rPr lang="en-US" altLang="ko-KR" dirty="0"/>
              <a:t> and Other Issues</a:t>
            </a:r>
          </a:p>
          <a:p>
            <a:pPr lvl="2"/>
            <a:endParaRPr lang="en-US" altLang="ko-KR" dirty="0"/>
          </a:p>
          <a:p>
            <a:r>
              <a:rPr lang="en-US" altLang="ko-KR" dirty="0"/>
              <a:t>Model Evaluation</a:t>
            </a:r>
            <a:endParaRPr lang="ko-KR" altLang="en-US" dirty="0"/>
          </a:p>
        </p:txBody>
      </p:sp>
      <p:sp>
        <p:nvSpPr>
          <p:cNvPr id="5" name="왼쪽 화살표 4"/>
          <p:cNvSpPr/>
          <p:nvPr/>
        </p:nvSpPr>
        <p:spPr>
          <a:xfrm>
            <a:off x="5156695" y="2077585"/>
            <a:ext cx="1152128" cy="360040"/>
          </a:xfrm>
          <a:prstGeom prst="leftArrow">
            <a:avLst>
              <a:gd name="adj1" fmla="val 50000"/>
              <a:gd name="adj2" fmla="val 60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399231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73521" y="0"/>
            <a:ext cx="10018713" cy="1752599"/>
          </a:xfrm>
        </p:spPr>
        <p:txBody>
          <a:bodyPr>
            <a:normAutofit/>
          </a:bodyPr>
          <a:lstStyle/>
          <a:p>
            <a:r>
              <a:rPr lang="en-US" altLang="ko-KR" dirty="0">
                <a:ea typeface="굴림" charset="-127"/>
              </a:rPr>
              <a:t>Examples for Computing Entropy</a:t>
            </a:r>
            <a:endParaRPr lang="ko-KR" altLang="en-US" dirty="0"/>
          </a:p>
        </p:txBody>
      </p:sp>
      <p:graphicFrame>
        <p:nvGraphicFramePr>
          <p:cNvPr id="6" name="Object 3"/>
          <p:cNvGraphicFramePr>
            <a:graphicFrameLocks noChangeAspect="1"/>
          </p:cNvGraphicFramePr>
          <p:nvPr>
            <p:extLst/>
          </p:nvPr>
        </p:nvGraphicFramePr>
        <p:xfrm>
          <a:off x="1828800" y="2339976"/>
          <a:ext cx="2362200" cy="936625"/>
        </p:xfrm>
        <a:graphic>
          <a:graphicData uri="http://schemas.openxmlformats.org/presentationml/2006/ole">
            <mc:AlternateContent xmlns:mc="http://schemas.openxmlformats.org/markup-compatibility/2006">
              <mc:Choice xmlns:v="urn:schemas-microsoft-com:vml" Requires="v">
                <p:oleObj spid="_x0000_s203806" name="Document" r:id="rId3" imgW="3239280" imgH="1357560" progId="Word.Document.8">
                  <p:embed/>
                </p:oleObj>
              </mc:Choice>
              <mc:Fallback>
                <p:oleObj name="Document" r:id="rId3" imgW="3239280" imgH="1357560" progId="Word.Document.8">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339976"/>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nvPr>
        </p:nvGraphicFramePr>
        <p:xfrm>
          <a:off x="1905000" y="5181601"/>
          <a:ext cx="2286000" cy="938213"/>
        </p:xfrm>
        <a:graphic>
          <a:graphicData uri="http://schemas.openxmlformats.org/presentationml/2006/ole">
            <mc:AlternateContent xmlns:mc="http://schemas.openxmlformats.org/markup-compatibility/2006">
              <mc:Choice xmlns:v="urn:schemas-microsoft-com:vml" Requires="v">
                <p:oleObj spid="_x0000_s203807" name="Document" r:id="rId5" imgW="3239280" imgH="1381680" progId="Word.Document.8">
                  <p:embed/>
                </p:oleObj>
              </mc:Choice>
              <mc:Fallback>
                <p:oleObj name="Document" r:id="rId5" imgW="3239280" imgH="1381680" progId="Word.Document.8">
                  <p:embed/>
                  <p:pic>
                    <p:nvPicPr>
                      <p:cNvPr id="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181601"/>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nvPr>
        </p:nvGraphicFramePr>
        <p:xfrm>
          <a:off x="1905000" y="3817938"/>
          <a:ext cx="2286000" cy="906462"/>
        </p:xfrm>
        <a:graphic>
          <a:graphicData uri="http://schemas.openxmlformats.org/presentationml/2006/ole">
            <mc:AlternateContent xmlns:mc="http://schemas.openxmlformats.org/markup-compatibility/2006">
              <mc:Choice xmlns:v="urn:schemas-microsoft-com:vml" Requires="v">
                <p:oleObj spid="_x0000_s203808" name="Document" r:id="rId7" imgW="3239280" imgH="1357560" progId="Word.Document.8">
                  <p:embed/>
                </p:oleObj>
              </mc:Choice>
              <mc:Fallback>
                <p:oleObj name="Document" r:id="rId7" imgW="3239280" imgH="1357560" progId="Word.Document.8">
                  <p:embed/>
                  <p:pic>
                    <p:nvPicPr>
                      <p:cNvPr id="8"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6"/>
          <p:cNvSpPr txBox="1">
            <a:spLocks noChangeArrowheads="1"/>
          </p:cNvSpPr>
          <p:nvPr/>
        </p:nvSpPr>
        <p:spPr bwMode="auto">
          <a:xfrm>
            <a:off x="4419600" y="2339976"/>
            <a:ext cx="594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dirty="0">
                <a:ea typeface="굴림" charset="-127"/>
              </a:rPr>
              <a:t>P(C1) = 0/6 = 0     P(C2) = 6/6 = 1</a:t>
            </a:r>
          </a:p>
          <a:p>
            <a:pPr>
              <a:spcBef>
                <a:spcPct val="50000"/>
              </a:spcBef>
            </a:pPr>
            <a:r>
              <a:rPr lang="en-US" altLang="ko-KR" sz="2000" dirty="0">
                <a:ea typeface="굴림" charset="-127"/>
              </a:rPr>
              <a:t>Entropy = – 0 log</a:t>
            </a:r>
            <a:r>
              <a:rPr lang="en-US" altLang="ko-KR" sz="2000" baseline="-25000" dirty="0">
                <a:ea typeface="굴림" charset="-127"/>
              </a:rPr>
              <a:t>2</a:t>
            </a:r>
            <a:r>
              <a:rPr lang="en-US" altLang="ko-KR" sz="2000" dirty="0">
                <a:ea typeface="굴림" charset="-127"/>
              </a:rPr>
              <a:t> 0</a:t>
            </a:r>
            <a:r>
              <a:rPr lang="en-US" altLang="ko-KR" sz="2000" baseline="30000" dirty="0">
                <a:ea typeface="굴림" charset="-127"/>
              </a:rPr>
              <a:t> </a:t>
            </a:r>
            <a:r>
              <a:rPr lang="en-US" altLang="ko-KR" sz="2000" dirty="0">
                <a:ea typeface="굴림" charset="-127"/>
              </a:rPr>
              <a:t>– 1 log</a:t>
            </a:r>
            <a:r>
              <a:rPr lang="en-US" altLang="ko-KR" sz="2000" baseline="-25000" dirty="0">
                <a:ea typeface="굴림" charset="-127"/>
              </a:rPr>
              <a:t>2</a:t>
            </a:r>
            <a:r>
              <a:rPr lang="en-US" altLang="ko-KR" sz="2000" dirty="0">
                <a:ea typeface="굴림" charset="-127"/>
              </a:rPr>
              <a:t> 1 = – 0 – 0 = 0 </a:t>
            </a:r>
          </a:p>
        </p:txBody>
      </p:sp>
      <p:sp>
        <p:nvSpPr>
          <p:cNvPr id="10" name="Text Box 8"/>
          <p:cNvSpPr txBox="1">
            <a:spLocks noChangeArrowheads="1"/>
          </p:cNvSpPr>
          <p:nvPr/>
        </p:nvSpPr>
        <p:spPr bwMode="auto">
          <a:xfrm>
            <a:off x="4495800" y="3733801"/>
            <a:ext cx="6172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dirty="0">
                <a:ea typeface="굴림" charset="-127"/>
              </a:rPr>
              <a:t>P(C1) = 1/6          P(C2) = 5/6</a:t>
            </a:r>
          </a:p>
          <a:p>
            <a:pPr>
              <a:spcBef>
                <a:spcPct val="50000"/>
              </a:spcBef>
            </a:pPr>
            <a:r>
              <a:rPr lang="en-US" altLang="ko-KR" sz="2000" dirty="0">
                <a:ea typeface="굴림" charset="-127"/>
              </a:rPr>
              <a:t>Entropy = – (1/6) log</a:t>
            </a:r>
            <a:r>
              <a:rPr lang="en-US" altLang="ko-KR" sz="2000" baseline="-25000" dirty="0">
                <a:ea typeface="굴림" charset="-127"/>
              </a:rPr>
              <a:t>2</a:t>
            </a:r>
            <a:r>
              <a:rPr lang="en-US" altLang="ko-KR" sz="2000" dirty="0">
                <a:ea typeface="굴림" charset="-127"/>
              </a:rPr>
              <a:t> (1/6)</a:t>
            </a:r>
            <a:r>
              <a:rPr lang="en-US" altLang="ko-KR" sz="2000" baseline="30000" dirty="0">
                <a:ea typeface="굴림" charset="-127"/>
              </a:rPr>
              <a:t> </a:t>
            </a:r>
            <a:r>
              <a:rPr lang="en-US" altLang="ko-KR" sz="2000" dirty="0">
                <a:ea typeface="굴림" charset="-127"/>
              </a:rPr>
              <a:t>– (5/6) </a:t>
            </a:r>
            <a:r>
              <a:rPr lang="en-US" altLang="ko-KR" sz="2000">
                <a:ea typeface="굴림" charset="-127"/>
              </a:rPr>
              <a:t>log</a:t>
            </a:r>
            <a:r>
              <a:rPr lang="en-US" altLang="ko-KR" sz="2000" baseline="-25000">
                <a:ea typeface="굴림" charset="-127"/>
              </a:rPr>
              <a:t>2</a:t>
            </a:r>
            <a:r>
              <a:rPr lang="en-US" altLang="ko-KR" sz="2000">
                <a:ea typeface="굴림" charset="-127"/>
              </a:rPr>
              <a:t> (5/6</a:t>
            </a:r>
            <a:r>
              <a:rPr lang="en-US" altLang="ko-KR" sz="2000" dirty="0">
                <a:ea typeface="굴림" charset="-127"/>
              </a:rPr>
              <a:t>) = 0.65</a:t>
            </a:r>
          </a:p>
        </p:txBody>
      </p:sp>
      <p:sp>
        <p:nvSpPr>
          <p:cNvPr id="11" name="Text Box 9"/>
          <p:cNvSpPr txBox="1">
            <a:spLocks noChangeArrowheads="1"/>
          </p:cNvSpPr>
          <p:nvPr/>
        </p:nvSpPr>
        <p:spPr bwMode="auto">
          <a:xfrm>
            <a:off x="4495800" y="5105401"/>
            <a:ext cx="6172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a:ea typeface="굴림" charset="-127"/>
              </a:rPr>
              <a:t>P(C1) = 2/6          P(C2) = 4/6</a:t>
            </a:r>
          </a:p>
          <a:p>
            <a:pPr>
              <a:spcBef>
                <a:spcPct val="50000"/>
              </a:spcBef>
            </a:pPr>
            <a:r>
              <a:rPr lang="en-US" altLang="ko-KR" sz="2000">
                <a:ea typeface="굴림" charset="-127"/>
              </a:rPr>
              <a:t>Entropy = – (2/6) log</a:t>
            </a:r>
            <a:r>
              <a:rPr lang="en-US" altLang="ko-KR" sz="2000" baseline="-25000">
                <a:ea typeface="굴림" charset="-127"/>
              </a:rPr>
              <a:t>2</a:t>
            </a:r>
            <a:r>
              <a:rPr lang="en-US" altLang="ko-KR" sz="2000">
                <a:ea typeface="굴림" charset="-127"/>
              </a:rPr>
              <a:t> (2/6)</a:t>
            </a:r>
            <a:r>
              <a:rPr lang="en-US" altLang="ko-KR" sz="2000" baseline="30000">
                <a:ea typeface="굴림" charset="-127"/>
              </a:rPr>
              <a:t> </a:t>
            </a:r>
            <a:r>
              <a:rPr lang="en-US" altLang="ko-KR" sz="2000">
                <a:ea typeface="굴림" charset="-127"/>
              </a:rPr>
              <a:t>– (4/6) log</a:t>
            </a:r>
            <a:r>
              <a:rPr lang="en-US" altLang="ko-KR" sz="2000" baseline="-25000">
                <a:ea typeface="굴림" charset="-127"/>
              </a:rPr>
              <a:t>2</a:t>
            </a:r>
            <a:r>
              <a:rPr lang="en-US" altLang="ko-KR" sz="2000">
                <a:ea typeface="굴림" charset="-127"/>
              </a:rPr>
              <a:t> (4/6) = 0.92</a:t>
            </a:r>
          </a:p>
        </p:txBody>
      </p:sp>
      <p:graphicFrame>
        <p:nvGraphicFramePr>
          <p:cNvPr id="12" name="Object 10"/>
          <p:cNvGraphicFramePr>
            <a:graphicFrameLocks noChangeAspect="1"/>
          </p:cNvGraphicFramePr>
          <p:nvPr>
            <p:extLst>
              <p:ext uri="{D42A27DB-BD31-4B8C-83A1-F6EECF244321}">
                <p14:modId xmlns:p14="http://schemas.microsoft.com/office/powerpoint/2010/main" val="1370985438"/>
              </p:ext>
            </p:extLst>
          </p:nvPr>
        </p:nvGraphicFramePr>
        <p:xfrm>
          <a:off x="5936940" y="1444624"/>
          <a:ext cx="5945188" cy="615950"/>
        </p:xfrm>
        <a:graphic>
          <a:graphicData uri="http://schemas.openxmlformats.org/presentationml/2006/ole">
            <mc:AlternateContent xmlns:mc="http://schemas.openxmlformats.org/markup-compatibility/2006">
              <mc:Choice xmlns:v="urn:schemas-microsoft-com:vml" Requires="v">
                <p:oleObj spid="_x0000_s203809" name="Equation" r:id="rId9" imgW="4267080" imgH="444240" progId="Equation.3">
                  <p:embed/>
                </p:oleObj>
              </mc:Choice>
              <mc:Fallback>
                <p:oleObj name="Equation" r:id="rId9" imgW="4267080" imgH="444240" progId="Equation.3">
                  <p:embed/>
                  <p:pic>
                    <p:nvPicPr>
                      <p:cNvPr id="1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6940" y="1444624"/>
                        <a:ext cx="5945188" cy="61595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702041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84671" y="0"/>
            <a:ext cx="10018713" cy="1752599"/>
          </a:xfrm>
        </p:spPr>
        <p:txBody>
          <a:bodyPr/>
          <a:lstStyle/>
          <a:p>
            <a:r>
              <a:rPr lang="en-US" altLang="ko-KR" dirty="0"/>
              <a:t>Information Gain</a:t>
            </a:r>
            <a:endParaRPr lang="ko-KR" altLang="en-US" dirty="0"/>
          </a:p>
        </p:txBody>
      </p:sp>
      <p:sp>
        <p:nvSpPr>
          <p:cNvPr id="3" name="내용 개체 틀 2"/>
          <p:cNvSpPr>
            <a:spLocks noGrp="1"/>
          </p:cNvSpPr>
          <p:nvPr>
            <p:ph idx="1"/>
          </p:nvPr>
        </p:nvSpPr>
        <p:spPr/>
        <p:txBody>
          <a:bodyPr>
            <a:normAutofit lnSpcReduction="10000"/>
          </a:bodyPr>
          <a:lstStyle/>
          <a:p>
            <a:pPr lvl="1"/>
            <a:endParaRPr lang="en-US" altLang="ko-KR" dirty="0"/>
          </a:p>
          <a:p>
            <a:pPr marL="914400" lvl="2" indent="0">
              <a:buNone/>
            </a:pPr>
            <a:r>
              <a:rPr lang="en-US" altLang="ko-KR" dirty="0"/>
              <a:t>	Parent Node p is split into k partitions;</a:t>
            </a:r>
          </a:p>
          <a:p>
            <a:pPr marL="914400" lvl="2" indent="0">
              <a:buNone/>
            </a:pPr>
            <a:r>
              <a:rPr lang="en-US" altLang="ko-KR" dirty="0"/>
              <a:t>	</a:t>
            </a:r>
            <a:r>
              <a:rPr lang="en-US" altLang="ko-KR" dirty="0" err="1"/>
              <a:t>n</a:t>
            </a:r>
            <a:r>
              <a:rPr lang="en-US" altLang="ko-KR" baseline="-25000" dirty="0" err="1"/>
              <a:t>i</a:t>
            </a:r>
            <a:r>
              <a:rPr lang="en-US" altLang="ko-KR" dirty="0"/>
              <a:t> is number of records in partition i</a:t>
            </a:r>
          </a:p>
          <a:p>
            <a:pPr lvl="1"/>
            <a:r>
              <a:rPr lang="en-US" altLang="ko-KR" dirty="0"/>
              <a:t>Measures the reduction in the entropy caused by the split;  choose the split that achieves most reduction (maximizes GAIN)</a:t>
            </a:r>
          </a:p>
          <a:p>
            <a:pPr lvl="1"/>
            <a:r>
              <a:rPr lang="en-US" altLang="ko-KR" dirty="0"/>
              <a:t>Used in ID3</a:t>
            </a:r>
            <a:endParaRPr lang="en-US" altLang="ko-KR" b="1" dirty="0">
              <a:solidFill>
                <a:srgbClr val="FF0000"/>
              </a:solidFill>
            </a:endParaRPr>
          </a:p>
          <a:p>
            <a:pPr lvl="1"/>
            <a:r>
              <a:rPr lang="en-US" altLang="ko-KR" dirty="0"/>
              <a:t>Disadvantage: tends to prefer splits that result in large number of partitions, each being small but pure</a:t>
            </a:r>
          </a:p>
          <a:p>
            <a:endParaRPr lang="ko-KR" altLang="en-US" dirty="0"/>
          </a:p>
        </p:txBody>
      </p:sp>
      <p:graphicFrame>
        <p:nvGraphicFramePr>
          <p:cNvPr id="4" name="개체 3"/>
          <p:cNvGraphicFramePr>
            <a:graphicFrameLocks noChangeAspect="1"/>
          </p:cNvGraphicFramePr>
          <p:nvPr>
            <p:extLst>
              <p:ext uri="{D42A27DB-BD31-4B8C-83A1-F6EECF244321}">
                <p14:modId xmlns:p14="http://schemas.microsoft.com/office/powerpoint/2010/main" val="818332544"/>
              </p:ext>
            </p:extLst>
          </p:nvPr>
        </p:nvGraphicFramePr>
        <p:xfrm>
          <a:off x="2674005" y="1700211"/>
          <a:ext cx="6189663" cy="966788"/>
        </p:xfrm>
        <a:graphic>
          <a:graphicData uri="http://schemas.openxmlformats.org/presentationml/2006/ole">
            <mc:AlternateContent xmlns:mc="http://schemas.openxmlformats.org/markup-compatibility/2006">
              <mc:Choice xmlns:v="urn:schemas-microsoft-com:vml" Requires="v">
                <p:oleObj spid="_x0000_s204809" name="Equation" r:id="rId3" imgW="5041900" imgH="787400" progId="Equation.3">
                  <p:embed/>
                </p:oleObj>
              </mc:Choice>
              <mc:Fallback>
                <p:oleObj name="Equation" r:id="rId3" imgW="5041900" imgH="787400" progId="Equation.3">
                  <p:embed/>
                  <p:pic>
                    <p:nvPicPr>
                      <p:cNvPr id="4" name="개체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005" y="1700211"/>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246098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73521" y="20217"/>
            <a:ext cx="10018713" cy="1752599"/>
          </a:xfrm>
        </p:spPr>
        <p:txBody>
          <a:bodyPr/>
          <a:lstStyle/>
          <a:p>
            <a:r>
              <a:rPr lang="en-US" altLang="ko-KR" dirty="0"/>
              <a:t>Play Tennis Example (1/15)</a:t>
            </a:r>
            <a:endParaRPr lang="ko-KR" altLang="en-US" dirty="0"/>
          </a:p>
        </p:txBody>
      </p:sp>
      <p:pic>
        <p:nvPicPr>
          <p:cNvPr id="4" name="table"/>
          <p:cNvPicPr>
            <a:picLocks noChangeAspect="1"/>
          </p:cNvPicPr>
          <p:nvPr/>
        </p:nvPicPr>
        <p:blipFill>
          <a:blip r:embed="rId2"/>
          <a:stretch>
            <a:fillRect/>
          </a:stretch>
        </p:blipFill>
        <p:spPr>
          <a:xfrm>
            <a:off x="3042425" y="1683607"/>
            <a:ext cx="8382000" cy="4602408"/>
          </a:xfrm>
          <a:prstGeom prst="rect">
            <a:avLst/>
          </a:prstGeom>
        </p:spPr>
      </p:pic>
      <p:sp>
        <p:nvSpPr>
          <p:cNvPr id="6" name="Slide Number Placeholder 5"/>
          <p:cNvSpPr>
            <a:spLocks noGrp="1"/>
          </p:cNvSpPr>
          <p:nvPr>
            <p:ph type="sldNum" sz="quarter" idx="12"/>
          </p:nvPr>
        </p:nvSpPr>
        <p:spPr>
          <a:xfrm>
            <a:off x="11232746" y="6286015"/>
            <a:ext cx="551167" cy="365125"/>
          </a:xfrm>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98526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602530" y="-19418"/>
            <a:ext cx="10018713" cy="1752599"/>
          </a:xfrm>
        </p:spPr>
        <p:txBody>
          <a:bodyPr/>
          <a:lstStyle/>
          <a:p>
            <a:r>
              <a:rPr lang="en-US" altLang="ko-KR" dirty="0"/>
              <a:t>Play Tennis Example (2/15)</a:t>
            </a:r>
            <a:endParaRPr lang="ko-KR" altLang="en-US" dirty="0"/>
          </a:p>
        </p:txBody>
      </p:sp>
      <p:sp>
        <p:nvSpPr>
          <p:cNvPr id="3" name="내용 개체 틀 2"/>
          <p:cNvSpPr>
            <a:spLocks noGrp="1"/>
          </p:cNvSpPr>
          <p:nvPr>
            <p:ph idx="1"/>
          </p:nvPr>
        </p:nvSpPr>
        <p:spPr>
          <a:xfrm>
            <a:off x="1484310" y="1092821"/>
            <a:ext cx="10018713" cy="1495857"/>
          </a:xfrm>
        </p:spPr>
        <p:txBody>
          <a:bodyPr/>
          <a:lstStyle/>
          <a:p>
            <a:r>
              <a:rPr lang="en-US" altLang="ko-KR" dirty="0"/>
              <a:t>Final decision tree by ID3</a:t>
            </a:r>
            <a:endParaRPr lang="ko-KR" altLang="en-US" dirty="0"/>
          </a:p>
        </p:txBody>
      </p:sp>
      <p:sp>
        <p:nvSpPr>
          <p:cNvPr id="4" name="Rectangle 4"/>
          <p:cNvSpPr>
            <a:spLocks noChangeArrowheads="1"/>
          </p:cNvSpPr>
          <p:nvPr/>
        </p:nvSpPr>
        <p:spPr bwMode="auto">
          <a:xfrm>
            <a:off x="5087888" y="2204864"/>
            <a:ext cx="2209800" cy="533400"/>
          </a:xfrm>
          <a:prstGeom prst="rect">
            <a:avLst/>
          </a:prstGeom>
          <a:solidFill>
            <a:srgbClr val="00CC99"/>
          </a:solidFill>
          <a:ln w="9525">
            <a:solidFill>
              <a:schemeClr val="tx1"/>
            </a:solidFill>
            <a:miter lim="800000"/>
            <a:headEnd/>
            <a:tailEnd/>
          </a:ln>
          <a:effectLst>
            <a:outerShdw dist="35921" dir="2700000" algn="ctr" rotWithShape="0">
              <a:schemeClr val="bg2"/>
            </a:outerShdw>
          </a:effec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Outlook</a:t>
            </a:r>
          </a:p>
        </p:txBody>
      </p:sp>
      <p:sp>
        <p:nvSpPr>
          <p:cNvPr id="5" name="Rectangle 5"/>
          <p:cNvSpPr>
            <a:spLocks noChangeArrowheads="1"/>
          </p:cNvSpPr>
          <p:nvPr/>
        </p:nvSpPr>
        <p:spPr bwMode="auto">
          <a:xfrm>
            <a:off x="2878088" y="3576464"/>
            <a:ext cx="2209800" cy="533400"/>
          </a:xfrm>
          <a:prstGeom prst="rect">
            <a:avLst/>
          </a:prstGeom>
          <a:solidFill>
            <a:srgbClr val="00CC99"/>
          </a:solidFill>
          <a:ln w="9525">
            <a:solidFill>
              <a:schemeClr val="tx1"/>
            </a:solidFill>
            <a:miter lim="800000"/>
            <a:headEnd/>
            <a:tailEnd/>
          </a:ln>
          <a:effectLst>
            <a:outerShdw dist="35921" dir="2700000" algn="ctr" rotWithShape="0">
              <a:schemeClr val="bg2"/>
            </a:outerShdw>
          </a:effec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Humidity</a:t>
            </a:r>
          </a:p>
        </p:txBody>
      </p:sp>
      <p:sp>
        <p:nvSpPr>
          <p:cNvPr id="6" name="Rectangle 6"/>
          <p:cNvSpPr>
            <a:spLocks noChangeArrowheads="1"/>
          </p:cNvSpPr>
          <p:nvPr/>
        </p:nvSpPr>
        <p:spPr bwMode="auto">
          <a:xfrm>
            <a:off x="7373888" y="3576464"/>
            <a:ext cx="2209800" cy="533400"/>
          </a:xfrm>
          <a:prstGeom prst="rect">
            <a:avLst/>
          </a:prstGeom>
          <a:solidFill>
            <a:srgbClr val="00CC99"/>
          </a:solidFill>
          <a:ln w="9525">
            <a:solidFill>
              <a:schemeClr val="tx1"/>
            </a:solidFill>
            <a:miter lim="800000"/>
            <a:headEnd/>
            <a:tailEnd/>
          </a:ln>
          <a:effectLst>
            <a:outerShdw dist="35921" dir="2700000" algn="ctr" rotWithShape="0">
              <a:schemeClr val="bg2"/>
            </a:outerShdw>
          </a:effec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Wind</a:t>
            </a:r>
          </a:p>
        </p:txBody>
      </p:sp>
      <p:sp>
        <p:nvSpPr>
          <p:cNvPr id="7" name="Line 7"/>
          <p:cNvSpPr>
            <a:spLocks noChangeShapeType="1"/>
          </p:cNvSpPr>
          <p:nvPr/>
        </p:nvSpPr>
        <p:spPr bwMode="auto">
          <a:xfrm flipH="1">
            <a:off x="3944888" y="2738264"/>
            <a:ext cx="21336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8" name="Line 8"/>
          <p:cNvSpPr>
            <a:spLocks noChangeShapeType="1"/>
          </p:cNvSpPr>
          <p:nvPr/>
        </p:nvSpPr>
        <p:spPr bwMode="auto">
          <a:xfrm>
            <a:off x="6078488" y="2738264"/>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9" name="Line 9"/>
          <p:cNvSpPr>
            <a:spLocks noChangeShapeType="1"/>
          </p:cNvSpPr>
          <p:nvPr/>
        </p:nvSpPr>
        <p:spPr bwMode="auto">
          <a:xfrm>
            <a:off x="6078488" y="2738264"/>
            <a:ext cx="23622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0" name="Text Box 10"/>
          <p:cNvSpPr txBox="1">
            <a:spLocks noChangeArrowheads="1"/>
          </p:cNvSpPr>
          <p:nvPr/>
        </p:nvSpPr>
        <p:spPr bwMode="auto">
          <a:xfrm>
            <a:off x="4173488" y="2890665"/>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Sunny</a:t>
            </a:r>
          </a:p>
        </p:txBody>
      </p:sp>
      <p:sp>
        <p:nvSpPr>
          <p:cNvPr id="11" name="Text Box 11"/>
          <p:cNvSpPr txBox="1">
            <a:spLocks noChangeArrowheads="1"/>
          </p:cNvSpPr>
          <p:nvPr/>
        </p:nvSpPr>
        <p:spPr bwMode="auto">
          <a:xfrm>
            <a:off x="5545087" y="28906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Overcast</a:t>
            </a:r>
          </a:p>
        </p:txBody>
      </p:sp>
      <p:sp>
        <p:nvSpPr>
          <p:cNvPr id="12" name="Text Box 12"/>
          <p:cNvSpPr txBox="1">
            <a:spLocks noChangeArrowheads="1"/>
          </p:cNvSpPr>
          <p:nvPr/>
        </p:nvSpPr>
        <p:spPr bwMode="auto">
          <a:xfrm>
            <a:off x="7284840" y="28906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Rain</a:t>
            </a:r>
          </a:p>
        </p:txBody>
      </p:sp>
      <p:sp>
        <p:nvSpPr>
          <p:cNvPr id="13" name="Text Box 13"/>
          <p:cNvSpPr txBox="1">
            <a:spLocks noChangeArrowheads="1"/>
          </p:cNvSpPr>
          <p:nvPr/>
        </p:nvSpPr>
        <p:spPr bwMode="auto">
          <a:xfrm>
            <a:off x="5545088" y="36526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a:latin typeface="+mn-lt"/>
              </a:rPr>
              <a:t>YES</a:t>
            </a:r>
          </a:p>
        </p:txBody>
      </p:sp>
      <p:sp>
        <p:nvSpPr>
          <p:cNvPr id="14" name="Line 14"/>
          <p:cNvSpPr>
            <a:spLocks noChangeShapeType="1"/>
          </p:cNvSpPr>
          <p:nvPr/>
        </p:nvSpPr>
        <p:spPr bwMode="auto">
          <a:xfrm flipH="1">
            <a:off x="3259088" y="4109864"/>
            <a:ext cx="685800" cy="1143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5" name="Line 15"/>
          <p:cNvSpPr>
            <a:spLocks noChangeShapeType="1"/>
          </p:cNvSpPr>
          <p:nvPr/>
        </p:nvSpPr>
        <p:spPr bwMode="auto">
          <a:xfrm>
            <a:off x="3944888" y="4109864"/>
            <a:ext cx="685800" cy="1143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6" name="Text Box 16"/>
          <p:cNvSpPr txBox="1">
            <a:spLocks noChangeArrowheads="1"/>
          </p:cNvSpPr>
          <p:nvPr/>
        </p:nvSpPr>
        <p:spPr bwMode="auto">
          <a:xfrm>
            <a:off x="2843470" y="441185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High</a:t>
            </a:r>
          </a:p>
        </p:txBody>
      </p:sp>
      <p:sp>
        <p:nvSpPr>
          <p:cNvPr id="17" name="Text Box 17"/>
          <p:cNvSpPr txBox="1">
            <a:spLocks noChangeArrowheads="1"/>
          </p:cNvSpPr>
          <p:nvPr/>
        </p:nvSpPr>
        <p:spPr bwMode="auto">
          <a:xfrm>
            <a:off x="4263024" y="441185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Normal</a:t>
            </a:r>
          </a:p>
        </p:txBody>
      </p:sp>
      <p:sp>
        <p:nvSpPr>
          <p:cNvPr id="18" name="Text Box 18"/>
          <p:cNvSpPr txBox="1">
            <a:spLocks noChangeArrowheads="1"/>
          </p:cNvSpPr>
          <p:nvPr/>
        </p:nvSpPr>
        <p:spPr bwMode="auto">
          <a:xfrm>
            <a:off x="4173488" y="52528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a:latin typeface="+mn-lt"/>
              </a:rPr>
              <a:t>YES</a:t>
            </a:r>
          </a:p>
        </p:txBody>
      </p:sp>
      <p:sp>
        <p:nvSpPr>
          <p:cNvPr id="19" name="Text Box 19"/>
          <p:cNvSpPr txBox="1">
            <a:spLocks noChangeArrowheads="1"/>
          </p:cNvSpPr>
          <p:nvPr/>
        </p:nvSpPr>
        <p:spPr bwMode="auto">
          <a:xfrm>
            <a:off x="2801888" y="52528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a:latin typeface="+mn-lt"/>
              </a:rPr>
              <a:t>NO</a:t>
            </a:r>
          </a:p>
        </p:txBody>
      </p:sp>
      <p:sp>
        <p:nvSpPr>
          <p:cNvPr id="20" name="Line 20"/>
          <p:cNvSpPr>
            <a:spLocks noChangeShapeType="1"/>
          </p:cNvSpPr>
          <p:nvPr/>
        </p:nvSpPr>
        <p:spPr bwMode="auto">
          <a:xfrm flipH="1">
            <a:off x="7754888" y="4109864"/>
            <a:ext cx="685800" cy="1143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21" name="Line 21"/>
          <p:cNvSpPr>
            <a:spLocks noChangeShapeType="1"/>
          </p:cNvSpPr>
          <p:nvPr/>
        </p:nvSpPr>
        <p:spPr bwMode="auto">
          <a:xfrm>
            <a:off x="8440688" y="4109864"/>
            <a:ext cx="685800" cy="1143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22" name="Text Box 22"/>
          <p:cNvSpPr txBox="1">
            <a:spLocks noChangeArrowheads="1"/>
          </p:cNvSpPr>
          <p:nvPr/>
        </p:nvSpPr>
        <p:spPr bwMode="auto">
          <a:xfrm>
            <a:off x="7145288" y="52528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a:latin typeface="+mn-lt"/>
              </a:rPr>
              <a:t>NO</a:t>
            </a:r>
          </a:p>
        </p:txBody>
      </p:sp>
      <p:sp>
        <p:nvSpPr>
          <p:cNvPr id="23" name="Text Box 23"/>
          <p:cNvSpPr txBox="1">
            <a:spLocks noChangeArrowheads="1"/>
          </p:cNvSpPr>
          <p:nvPr/>
        </p:nvSpPr>
        <p:spPr bwMode="auto">
          <a:xfrm>
            <a:off x="8593088" y="52528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a:latin typeface="+mn-lt"/>
              </a:rPr>
              <a:t>YES</a:t>
            </a:r>
          </a:p>
        </p:txBody>
      </p:sp>
      <p:sp>
        <p:nvSpPr>
          <p:cNvPr id="24" name="Text Box 17"/>
          <p:cNvSpPr txBox="1">
            <a:spLocks noChangeArrowheads="1"/>
          </p:cNvSpPr>
          <p:nvPr/>
        </p:nvSpPr>
        <p:spPr bwMode="auto">
          <a:xfrm>
            <a:off x="7263070" y="4411850"/>
            <a:ext cx="8594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Strong</a:t>
            </a:r>
          </a:p>
        </p:txBody>
      </p:sp>
      <p:sp>
        <p:nvSpPr>
          <p:cNvPr id="25" name="Text Box 17"/>
          <p:cNvSpPr txBox="1">
            <a:spLocks noChangeArrowheads="1"/>
          </p:cNvSpPr>
          <p:nvPr/>
        </p:nvSpPr>
        <p:spPr bwMode="auto">
          <a:xfrm>
            <a:off x="8760297" y="4411850"/>
            <a:ext cx="7409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Weak</a:t>
            </a:r>
          </a:p>
        </p:txBody>
      </p:sp>
      <p:sp>
        <p:nvSpPr>
          <p:cNvPr id="26" name="Slide Number Placeholder 25"/>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670127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84672" y="0"/>
            <a:ext cx="10018713" cy="1752599"/>
          </a:xfrm>
        </p:spPr>
        <p:txBody>
          <a:bodyPr/>
          <a:lstStyle/>
          <a:p>
            <a:r>
              <a:rPr lang="en-US" altLang="ko-KR" dirty="0"/>
              <a:t>Play Tennis Example (3/15)</a:t>
            </a:r>
            <a:endParaRPr lang="ko-KR" altLang="en-US" dirty="0"/>
          </a:p>
        </p:txBody>
      </p:sp>
      <p:sp>
        <p:nvSpPr>
          <p:cNvPr id="3" name="내용 개체 틀 2"/>
          <p:cNvSpPr>
            <a:spLocks noGrp="1"/>
          </p:cNvSpPr>
          <p:nvPr>
            <p:ph idx="1"/>
          </p:nvPr>
        </p:nvSpPr>
        <p:spPr>
          <a:xfrm>
            <a:off x="1584672" y="1094677"/>
            <a:ext cx="10018713" cy="3124201"/>
          </a:xfrm>
        </p:spPr>
        <p:txBody>
          <a:bodyPr/>
          <a:lstStyle/>
          <a:p>
            <a:r>
              <a:rPr lang="en-US" altLang="ko-KR" dirty="0"/>
              <a:t>Entropy </a:t>
            </a:r>
            <a:r>
              <a:rPr lang="en-US" altLang="ko-KR" i="1" dirty="0"/>
              <a:t>D</a:t>
            </a:r>
            <a:endParaRPr lang="ko-KR" altLang="en-US" i="1" dirty="0"/>
          </a:p>
        </p:txBody>
      </p:sp>
      <p:pic>
        <p:nvPicPr>
          <p:cNvPr id="4" name="그림 3"/>
          <p:cNvPicPr>
            <a:picLocks noChangeAspect="1"/>
          </p:cNvPicPr>
          <p:nvPr/>
        </p:nvPicPr>
        <p:blipFill>
          <a:blip r:embed="rId2"/>
          <a:stretch>
            <a:fillRect/>
          </a:stretch>
        </p:blipFill>
        <p:spPr>
          <a:xfrm>
            <a:off x="4184506" y="2800030"/>
            <a:ext cx="6209348" cy="2132504"/>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22432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95823" y="4386"/>
            <a:ext cx="10018713" cy="1752599"/>
          </a:xfrm>
        </p:spPr>
        <p:txBody>
          <a:bodyPr/>
          <a:lstStyle/>
          <a:p>
            <a:r>
              <a:rPr lang="en-US" altLang="ko-KR" dirty="0"/>
              <a:t>Play Tennis Example (4/15)</a:t>
            </a:r>
            <a:endParaRPr lang="ko-KR" altLang="en-US" dirty="0"/>
          </a:p>
        </p:txBody>
      </p:sp>
      <p:sp>
        <p:nvSpPr>
          <p:cNvPr id="3" name="내용 개체 틀 2"/>
          <p:cNvSpPr>
            <a:spLocks noGrp="1"/>
          </p:cNvSpPr>
          <p:nvPr>
            <p:ph idx="1"/>
          </p:nvPr>
        </p:nvSpPr>
        <p:spPr/>
        <p:txBody>
          <a:bodyPr/>
          <a:lstStyle/>
          <a:p>
            <a:r>
              <a:rPr lang="en-US" altLang="ko-KR" dirty="0"/>
              <a:t>Attribute </a:t>
            </a:r>
            <a:r>
              <a:rPr lang="en-US" altLang="ko-KR" i="1" dirty="0"/>
              <a:t>Wind</a:t>
            </a:r>
          </a:p>
          <a:p>
            <a:pPr lvl="1"/>
            <a:r>
              <a:rPr lang="en-US" altLang="ko-KR" i="1" dirty="0"/>
              <a:t>D = </a:t>
            </a:r>
            <a:r>
              <a:rPr lang="en-US" altLang="ko-KR" dirty="0"/>
              <a:t>[9+,5-]</a:t>
            </a:r>
          </a:p>
          <a:p>
            <a:pPr lvl="1"/>
            <a:r>
              <a:rPr lang="en-US" altLang="ko-KR" i="1" dirty="0" err="1"/>
              <a:t>D</a:t>
            </a:r>
            <a:r>
              <a:rPr lang="en-US" altLang="ko-KR" i="1" baseline="-25000" dirty="0" err="1"/>
              <a:t>weak</a:t>
            </a:r>
            <a:r>
              <a:rPr lang="en-US" altLang="ko-KR" i="1" dirty="0"/>
              <a:t> = </a:t>
            </a:r>
            <a:r>
              <a:rPr lang="en-US" altLang="ko-KR" dirty="0"/>
              <a:t>[6+,2-]</a:t>
            </a:r>
          </a:p>
          <a:p>
            <a:pPr lvl="1"/>
            <a:r>
              <a:rPr lang="en-US" altLang="ko-KR" i="1" dirty="0" err="1"/>
              <a:t>D</a:t>
            </a:r>
            <a:r>
              <a:rPr lang="en-US" altLang="ko-KR" i="1" baseline="-25000" dirty="0" err="1"/>
              <a:t>strong</a:t>
            </a:r>
            <a:r>
              <a:rPr lang="en-US" altLang="ko-KR" i="1" dirty="0"/>
              <a:t>=</a:t>
            </a:r>
            <a:r>
              <a:rPr lang="en-US" altLang="ko-KR" dirty="0"/>
              <a:t>[3+,3-]</a:t>
            </a:r>
          </a:p>
          <a:p>
            <a:endParaRPr lang="ko-KR" altLang="en-US" dirty="0"/>
          </a:p>
        </p:txBody>
      </p:sp>
      <p:sp>
        <p:nvSpPr>
          <p:cNvPr id="4" name="Rectangle 3"/>
          <p:cNvSpPr>
            <a:spLocks noGrp="1" noChangeArrowheads="1"/>
          </p:cNvSpPr>
          <p:nvPr/>
        </p:nvSpPr>
        <p:spPr bwMode="auto">
          <a:xfrm>
            <a:off x="1905000" y="1601688"/>
            <a:ext cx="3352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endParaRPr lang="en-US" altLang="ko-KR" dirty="0"/>
          </a:p>
        </p:txBody>
      </p:sp>
      <p:pic>
        <p:nvPicPr>
          <p:cNvPr id="5" name="그림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6094" y="3805330"/>
            <a:ext cx="7146929" cy="246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4"/>
          <p:cNvGrpSpPr>
            <a:grpSpLocks/>
          </p:cNvGrpSpPr>
          <p:nvPr/>
        </p:nvGrpSpPr>
        <p:grpSpPr bwMode="auto">
          <a:xfrm>
            <a:off x="5847184" y="1304170"/>
            <a:ext cx="4495800" cy="1966913"/>
            <a:chOff x="2784" y="1248"/>
            <a:chExt cx="2832" cy="1239"/>
          </a:xfrm>
        </p:grpSpPr>
        <p:sp>
          <p:nvSpPr>
            <p:cNvPr id="7" name="Rectangle 6"/>
            <p:cNvSpPr>
              <a:spLocks noChangeArrowheads="1"/>
            </p:cNvSpPr>
            <p:nvPr/>
          </p:nvSpPr>
          <p:spPr bwMode="auto">
            <a:xfrm>
              <a:off x="3696" y="1488"/>
              <a:ext cx="1008" cy="240"/>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Wind</a:t>
              </a:r>
            </a:p>
          </p:txBody>
        </p:sp>
        <p:sp>
          <p:nvSpPr>
            <p:cNvPr id="8" name="Text Box 7"/>
            <p:cNvSpPr txBox="1">
              <a:spLocks noChangeArrowheads="1"/>
            </p:cNvSpPr>
            <p:nvPr/>
          </p:nvSpPr>
          <p:spPr bwMode="auto">
            <a:xfrm>
              <a:off x="3456" y="1248"/>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[9+,5-] : </a:t>
              </a:r>
              <a:r>
                <a:rPr lang="en-US" altLang="ko-KR" sz="1800">
                  <a:latin typeface="+mn-lt"/>
                </a:rPr>
                <a:t>E = 0.940</a:t>
              </a:r>
            </a:p>
          </p:txBody>
        </p:sp>
        <p:sp>
          <p:nvSpPr>
            <p:cNvPr id="9" name="Line 8"/>
            <p:cNvSpPr>
              <a:spLocks noChangeShapeType="1"/>
            </p:cNvSpPr>
            <p:nvPr/>
          </p:nvSpPr>
          <p:spPr bwMode="auto">
            <a:xfrm flipH="1">
              <a:off x="3648" y="1728"/>
              <a:ext cx="528"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0" name="Line 9"/>
            <p:cNvSpPr>
              <a:spLocks noChangeShapeType="1"/>
            </p:cNvSpPr>
            <p:nvPr/>
          </p:nvSpPr>
          <p:spPr bwMode="auto">
            <a:xfrm>
              <a:off x="4176" y="1728"/>
              <a:ext cx="528" cy="57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1" name="Text Box 10"/>
            <p:cNvSpPr txBox="1">
              <a:spLocks noChangeArrowheads="1"/>
            </p:cNvSpPr>
            <p:nvPr/>
          </p:nvSpPr>
          <p:spPr bwMode="auto">
            <a:xfrm>
              <a:off x="3456" y="182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Weak</a:t>
              </a:r>
            </a:p>
          </p:txBody>
        </p:sp>
        <p:sp>
          <p:nvSpPr>
            <p:cNvPr id="12" name="Text Box 11"/>
            <p:cNvSpPr txBox="1">
              <a:spLocks noChangeArrowheads="1"/>
            </p:cNvSpPr>
            <p:nvPr/>
          </p:nvSpPr>
          <p:spPr bwMode="auto">
            <a:xfrm>
              <a:off x="4416" y="1824"/>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Strong</a:t>
              </a:r>
            </a:p>
          </p:txBody>
        </p:sp>
        <p:sp>
          <p:nvSpPr>
            <p:cNvPr id="13" name="Text Box 12"/>
            <p:cNvSpPr txBox="1">
              <a:spLocks noChangeArrowheads="1"/>
            </p:cNvSpPr>
            <p:nvPr/>
          </p:nvSpPr>
          <p:spPr bwMode="auto">
            <a:xfrm>
              <a:off x="2784"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[6+,2-] : </a:t>
              </a:r>
              <a:r>
                <a:rPr lang="en-US" altLang="ko-KR" sz="1800">
                  <a:latin typeface="+mn-lt"/>
                </a:rPr>
                <a:t>E = 0.811</a:t>
              </a:r>
            </a:p>
          </p:txBody>
        </p:sp>
        <p:sp>
          <p:nvSpPr>
            <p:cNvPr id="14" name="Text Box 13"/>
            <p:cNvSpPr txBox="1">
              <a:spLocks noChangeArrowheads="1"/>
            </p:cNvSpPr>
            <p:nvPr/>
          </p:nvSpPr>
          <p:spPr bwMode="auto">
            <a:xfrm>
              <a:off x="4224"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[3+,3-] : </a:t>
              </a:r>
              <a:r>
                <a:rPr lang="en-US" altLang="ko-KR" sz="1800">
                  <a:latin typeface="+mn-lt"/>
                </a:rPr>
                <a:t>E = 1.0</a:t>
              </a:r>
            </a:p>
          </p:txBody>
        </p:sp>
      </p:grpSp>
      <p:sp>
        <p:nvSpPr>
          <p:cNvPr id="15" name="Slide Number Placeholder 1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134226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84672" y="-1064"/>
            <a:ext cx="10018713" cy="1752599"/>
          </a:xfrm>
        </p:spPr>
        <p:txBody>
          <a:bodyPr/>
          <a:lstStyle/>
          <a:p>
            <a:r>
              <a:rPr lang="en-US" altLang="ko-KR" dirty="0"/>
              <a:t>Play Tennis Example (5/15)</a:t>
            </a:r>
            <a:endParaRPr lang="ko-KR" altLang="en-US" dirty="0"/>
          </a:p>
        </p:txBody>
      </p:sp>
      <p:grpSp>
        <p:nvGrpSpPr>
          <p:cNvPr id="6" name="Group 5"/>
          <p:cNvGrpSpPr>
            <a:grpSpLocks/>
          </p:cNvGrpSpPr>
          <p:nvPr/>
        </p:nvGrpSpPr>
        <p:grpSpPr bwMode="auto">
          <a:xfrm>
            <a:off x="5879976" y="1263845"/>
            <a:ext cx="4495800" cy="1966913"/>
            <a:chOff x="2688" y="1248"/>
            <a:chExt cx="2832" cy="1239"/>
          </a:xfrm>
        </p:grpSpPr>
        <p:sp>
          <p:nvSpPr>
            <p:cNvPr id="7" name="Rectangle 6"/>
            <p:cNvSpPr>
              <a:spLocks noChangeArrowheads="1"/>
            </p:cNvSpPr>
            <p:nvPr/>
          </p:nvSpPr>
          <p:spPr bwMode="auto">
            <a:xfrm>
              <a:off x="3600" y="1488"/>
              <a:ext cx="1008" cy="240"/>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Humidity</a:t>
              </a:r>
            </a:p>
          </p:txBody>
        </p:sp>
        <p:sp>
          <p:nvSpPr>
            <p:cNvPr id="8" name="Text Box 7"/>
            <p:cNvSpPr txBox="1">
              <a:spLocks noChangeArrowheads="1"/>
            </p:cNvSpPr>
            <p:nvPr/>
          </p:nvSpPr>
          <p:spPr bwMode="auto">
            <a:xfrm>
              <a:off x="3360" y="1248"/>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[9+,5-] : </a:t>
              </a:r>
              <a:r>
                <a:rPr lang="en-US" altLang="ko-KR" sz="1800">
                  <a:latin typeface="+mn-lt"/>
                </a:rPr>
                <a:t>E = 0.940</a:t>
              </a:r>
            </a:p>
          </p:txBody>
        </p:sp>
        <p:sp>
          <p:nvSpPr>
            <p:cNvPr id="9" name="Line 8"/>
            <p:cNvSpPr>
              <a:spLocks noChangeShapeType="1"/>
            </p:cNvSpPr>
            <p:nvPr/>
          </p:nvSpPr>
          <p:spPr bwMode="auto">
            <a:xfrm flipH="1">
              <a:off x="3552" y="1728"/>
              <a:ext cx="528"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0" name="Line 9"/>
            <p:cNvSpPr>
              <a:spLocks noChangeShapeType="1"/>
            </p:cNvSpPr>
            <p:nvPr/>
          </p:nvSpPr>
          <p:spPr bwMode="auto">
            <a:xfrm>
              <a:off x="4080" y="1728"/>
              <a:ext cx="528" cy="57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1" name="Text Box 10"/>
            <p:cNvSpPr txBox="1">
              <a:spLocks noChangeArrowheads="1"/>
            </p:cNvSpPr>
            <p:nvPr/>
          </p:nvSpPr>
          <p:spPr bwMode="auto">
            <a:xfrm>
              <a:off x="3360" y="185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High</a:t>
              </a:r>
            </a:p>
          </p:txBody>
        </p:sp>
        <p:sp>
          <p:nvSpPr>
            <p:cNvPr id="12" name="Text Box 11"/>
            <p:cNvSpPr txBox="1">
              <a:spLocks noChangeArrowheads="1"/>
            </p:cNvSpPr>
            <p:nvPr/>
          </p:nvSpPr>
          <p:spPr bwMode="auto">
            <a:xfrm>
              <a:off x="4320" y="187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Normal</a:t>
              </a:r>
            </a:p>
          </p:txBody>
        </p:sp>
        <p:sp>
          <p:nvSpPr>
            <p:cNvPr id="13" name="Text Box 12"/>
            <p:cNvSpPr txBox="1">
              <a:spLocks noChangeArrowheads="1"/>
            </p:cNvSpPr>
            <p:nvPr/>
          </p:nvSpPr>
          <p:spPr bwMode="auto">
            <a:xfrm>
              <a:off x="268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[3+,4-] : </a:t>
              </a:r>
              <a:r>
                <a:rPr lang="en-US" altLang="ko-KR" sz="1800">
                  <a:latin typeface="+mn-lt"/>
                </a:rPr>
                <a:t>E = 0.985</a:t>
              </a:r>
            </a:p>
          </p:txBody>
        </p:sp>
        <p:sp>
          <p:nvSpPr>
            <p:cNvPr id="14" name="Text Box 13"/>
            <p:cNvSpPr txBox="1">
              <a:spLocks noChangeArrowheads="1"/>
            </p:cNvSpPr>
            <p:nvPr/>
          </p:nvSpPr>
          <p:spPr bwMode="auto">
            <a:xfrm>
              <a:off x="412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[6+,1-] : </a:t>
              </a:r>
              <a:r>
                <a:rPr lang="en-US" altLang="ko-KR" sz="1800">
                  <a:latin typeface="+mn-lt"/>
                </a:rPr>
                <a:t>E = 0.592</a:t>
              </a:r>
            </a:p>
          </p:txBody>
        </p:sp>
      </p:grpSp>
      <p:sp>
        <p:nvSpPr>
          <p:cNvPr id="15" name="내용 개체 틀 2"/>
          <p:cNvSpPr>
            <a:spLocks noGrp="1"/>
          </p:cNvSpPr>
          <p:nvPr>
            <p:ph idx="1"/>
          </p:nvPr>
        </p:nvSpPr>
        <p:spPr>
          <a:xfrm>
            <a:off x="1584672" y="1272517"/>
            <a:ext cx="8229600" cy="4857720"/>
          </a:xfrm>
        </p:spPr>
        <p:txBody>
          <a:bodyPr/>
          <a:lstStyle/>
          <a:p>
            <a:r>
              <a:rPr lang="en-US" altLang="ko-KR" dirty="0"/>
              <a:t>Attribute </a:t>
            </a:r>
            <a:r>
              <a:rPr lang="en-US" altLang="ko-KR" i="1" dirty="0"/>
              <a:t>Humidity</a:t>
            </a:r>
          </a:p>
          <a:p>
            <a:pPr lvl="1"/>
            <a:r>
              <a:rPr lang="en-US" altLang="ko-KR" i="1" dirty="0" err="1"/>
              <a:t>D</a:t>
            </a:r>
            <a:r>
              <a:rPr lang="en-US" altLang="ko-KR" i="1" baseline="-25000" dirty="0" err="1"/>
              <a:t>high</a:t>
            </a:r>
            <a:r>
              <a:rPr lang="en-US" altLang="ko-KR" i="1" dirty="0"/>
              <a:t> = </a:t>
            </a:r>
            <a:r>
              <a:rPr lang="en-US" altLang="ko-KR" dirty="0"/>
              <a:t>[3+,4-]</a:t>
            </a:r>
          </a:p>
          <a:p>
            <a:pPr lvl="1"/>
            <a:r>
              <a:rPr lang="en-US" altLang="ko-KR" i="1" dirty="0" err="1"/>
              <a:t>D</a:t>
            </a:r>
            <a:r>
              <a:rPr lang="en-US" altLang="ko-KR" i="1" baseline="-25000" dirty="0" err="1"/>
              <a:t>normal</a:t>
            </a:r>
            <a:r>
              <a:rPr lang="en-US" altLang="ko-KR" i="1" dirty="0"/>
              <a:t>=</a:t>
            </a:r>
            <a:r>
              <a:rPr lang="en-US" altLang="ko-KR" dirty="0"/>
              <a:t>[6+,1-]</a:t>
            </a:r>
          </a:p>
          <a:p>
            <a:endParaRPr lang="ko-KR" alt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46</a:t>
            </a:fld>
            <a:endParaRPr lang="en-US" dirty="0"/>
          </a:p>
        </p:txBody>
      </p:sp>
      <p:grpSp>
        <p:nvGrpSpPr>
          <p:cNvPr id="4" name="Group 4"/>
          <p:cNvGrpSpPr>
            <a:grpSpLocks noChangeAspect="1"/>
          </p:cNvGrpSpPr>
          <p:nvPr/>
        </p:nvGrpSpPr>
        <p:grpSpPr bwMode="auto">
          <a:xfrm>
            <a:off x="4411663" y="3533775"/>
            <a:ext cx="7569200" cy="2617788"/>
            <a:chOff x="2779" y="2226"/>
            <a:chExt cx="4768" cy="1649"/>
          </a:xfrm>
        </p:grpSpPr>
        <p:sp>
          <p:nvSpPr>
            <p:cNvPr id="16" name="AutoShape 3"/>
            <p:cNvSpPr>
              <a:spLocks noChangeAspect="1" noChangeArrowheads="1" noTextEdit="1"/>
            </p:cNvSpPr>
            <p:nvPr/>
          </p:nvSpPr>
          <p:spPr bwMode="auto">
            <a:xfrm>
              <a:off x="2779" y="2226"/>
              <a:ext cx="4730"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Line 5"/>
            <p:cNvSpPr>
              <a:spLocks noChangeShapeType="1"/>
            </p:cNvSpPr>
            <p:nvPr/>
          </p:nvSpPr>
          <p:spPr bwMode="auto">
            <a:xfrm>
              <a:off x="5583" y="2448"/>
              <a:ext cx="32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Line 6"/>
            <p:cNvSpPr>
              <a:spLocks noChangeShapeType="1"/>
            </p:cNvSpPr>
            <p:nvPr/>
          </p:nvSpPr>
          <p:spPr bwMode="auto">
            <a:xfrm>
              <a:off x="4890" y="2951"/>
              <a:ext cx="164"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Line 7"/>
            <p:cNvSpPr>
              <a:spLocks noChangeShapeType="1"/>
            </p:cNvSpPr>
            <p:nvPr/>
          </p:nvSpPr>
          <p:spPr bwMode="auto">
            <a:xfrm>
              <a:off x="6202" y="2951"/>
              <a:ext cx="164"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8"/>
            <p:cNvSpPr>
              <a:spLocks noChangeShapeType="1"/>
            </p:cNvSpPr>
            <p:nvPr/>
          </p:nvSpPr>
          <p:spPr bwMode="auto">
            <a:xfrm>
              <a:off x="4469" y="3403"/>
              <a:ext cx="165"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Line 9"/>
            <p:cNvSpPr>
              <a:spLocks noChangeShapeType="1"/>
            </p:cNvSpPr>
            <p:nvPr/>
          </p:nvSpPr>
          <p:spPr bwMode="auto">
            <a:xfrm>
              <a:off x="5175" y="3403"/>
              <a:ext cx="164"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Rectangle 10"/>
            <p:cNvSpPr>
              <a:spLocks noChangeArrowheads="1"/>
            </p:cNvSpPr>
            <p:nvPr/>
          </p:nvSpPr>
          <p:spPr bwMode="auto">
            <a:xfrm>
              <a:off x="4075" y="3641"/>
              <a:ext cx="3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151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1"/>
            <p:cNvSpPr>
              <a:spLocks noChangeArrowheads="1"/>
            </p:cNvSpPr>
            <p:nvPr/>
          </p:nvSpPr>
          <p:spPr bwMode="auto">
            <a:xfrm>
              <a:off x="4034" y="3641"/>
              <a:ext cx="1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2"/>
            <p:cNvSpPr>
              <a:spLocks noChangeArrowheads="1"/>
            </p:cNvSpPr>
            <p:nvPr/>
          </p:nvSpPr>
          <p:spPr bwMode="auto">
            <a:xfrm>
              <a:off x="3951" y="3641"/>
              <a:ext cx="1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3"/>
            <p:cNvSpPr>
              <a:spLocks noChangeArrowheads="1"/>
            </p:cNvSpPr>
            <p:nvPr/>
          </p:nvSpPr>
          <p:spPr bwMode="auto">
            <a:xfrm>
              <a:off x="5489" y="3295"/>
              <a:ext cx="3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592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4"/>
            <p:cNvSpPr>
              <a:spLocks noChangeArrowheads="1"/>
            </p:cNvSpPr>
            <p:nvPr/>
          </p:nvSpPr>
          <p:spPr bwMode="auto">
            <a:xfrm>
              <a:off x="5447" y="3295"/>
              <a:ext cx="1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5"/>
            <p:cNvSpPr>
              <a:spLocks noChangeArrowheads="1"/>
            </p:cNvSpPr>
            <p:nvPr/>
          </p:nvSpPr>
          <p:spPr bwMode="auto">
            <a:xfrm>
              <a:off x="5365" y="3295"/>
              <a:ext cx="1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16"/>
            <p:cNvSpPr>
              <a:spLocks noChangeArrowheads="1"/>
            </p:cNvSpPr>
            <p:nvPr/>
          </p:nvSpPr>
          <p:spPr bwMode="auto">
            <a:xfrm>
              <a:off x="5168" y="3427"/>
              <a:ext cx="2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17"/>
            <p:cNvSpPr>
              <a:spLocks noChangeArrowheads="1"/>
            </p:cNvSpPr>
            <p:nvPr/>
          </p:nvSpPr>
          <p:spPr bwMode="auto">
            <a:xfrm>
              <a:off x="5216" y="3189"/>
              <a:ext cx="1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8"/>
            <p:cNvSpPr>
              <a:spLocks noChangeArrowheads="1"/>
            </p:cNvSpPr>
            <p:nvPr/>
          </p:nvSpPr>
          <p:spPr bwMode="auto">
            <a:xfrm>
              <a:off x="4783" y="3295"/>
              <a:ext cx="3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985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19"/>
            <p:cNvSpPr>
              <a:spLocks noChangeArrowheads="1"/>
            </p:cNvSpPr>
            <p:nvPr/>
          </p:nvSpPr>
          <p:spPr bwMode="auto">
            <a:xfrm>
              <a:off x="4742" y="3295"/>
              <a:ext cx="1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0"/>
            <p:cNvSpPr>
              <a:spLocks noChangeArrowheads="1"/>
            </p:cNvSpPr>
            <p:nvPr/>
          </p:nvSpPr>
          <p:spPr bwMode="auto">
            <a:xfrm>
              <a:off x="4659" y="3295"/>
              <a:ext cx="1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1"/>
            <p:cNvSpPr>
              <a:spLocks noChangeArrowheads="1"/>
            </p:cNvSpPr>
            <p:nvPr/>
          </p:nvSpPr>
          <p:spPr bwMode="auto">
            <a:xfrm>
              <a:off x="4463" y="3427"/>
              <a:ext cx="2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2"/>
            <p:cNvSpPr>
              <a:spLocks noChangeArrowheads="1"/>
            </p:cNvSpPr>
            <p:nvPr/>
          </p:nvSpPr>
          <p:spPr bwMode="auto">
            <a:xfrm>
              <a:off x="4510" y="3189"/>
              <a:ext cx="1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3"/>
            <p:cNvSpPr>
              <a:spLocks noChangeArrowheads="1"/>
            </p:cNvSpPr>
            <p:nvPr/>
          </p:nvSpPr>
          <p:spPr bwMode="auto">
            <a:xfrm>
              <a:off x="4075" y="3295"/>
              <a:ext cx="3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940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4"/>
            <p:cNvSpPr>
              <a:spLocks noChangeArrowheads="1"/>
            </p:cNvSpPr>
            <p:nvPr/>
          </p:nvSpPr>
          <p:spPr bwMode="auto">
            <a:xfrm>
              <a:off x="4034" y="3295"/>
              <a:ext cx="1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5"/>
            <p:cNvSpPr>
              <a:spLocks noChangeArrowheads="1"/>
            </p:cNvSpPr>
            <p:nvPr/>
          </p:nvSpPr>
          <p:spPr bwMode="auto">
            <a:xfrm>
              <a:off x="3951" y="3295"/>
              <a:ext cx="1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6"/>
            <p:cNvSpPr>
              <a:spLocks noChangeArrowheads="1"/>
            </p:cNvSpPr>
            <p:nvPr/>
          </p:nvSpPr>
          <p:spPr bwMode="auto">
            <a:xfrm>
              <a:off x="7421" y="2843"/>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7"/>
            <p:cNvSpPr>
              <a:spLocks noChangeArrowheads="1"/>
            </p:cNvSpPr>
            <p:nvPr/>
          </p:nvSpPr>
          <p:spPr bwMode="auto">
            <a:xfrm>
              <a:off x="6938" y="2843"/>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8"/>
            <p:cNvSpPr>
              <a:spLocks noChangeArrowheads="1"/>
            </p:cNvSpPr>
            <p:nvPr/>
          </p:nvSpPr>
          <p:spPr bwMode="auto">
            <a:xfrm>
              <a:off x="6195" y="2975"/>
              <a:ext cx="2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29"/>
            <p:cNvSpPr>
              <a:spLocks noChangeArrowheads="1"/>
            </p:cNvSpPr>
            <p:nvPr/>
          </p:nvSpPr>
          <p:spPr bwMode="auto">
            <a:xfrm>
              <a:off x="6243" y="2737"/>
              <a:ext cx="1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0"/>
            <p:cNvSpPr>
              <a:spLocks noChangeArrowheads="1"/>
            </p:cNvSpPr>
            <p:nvPr/>
          </p:nvSpPr>
          <p:spPr bwMode="auto">
            <a:xfrm>
              <a:off x="5998" y="2843"/>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1"/>
            <p:cNvSpPr>
              <a:spLocks noChangeArrowheads="1"/>
            </p:cNvSpPr>
            <p:nvPr/>
          </p:nvSpPr>
          <p:spPr bwMode="auto">
            <a:xfrm>
              <a:off x="5626" y="2843"/>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32"/>
            <p:cNvSpPr>
              <a:spLocks noChangeArrowheads="1"/>
            </p:cNvSpPr>
            <p:nvPr/>
          </p:nvSpPr>
          <p:spPr bwMode="auto">
            <a:xfrm>
              <a:off x="4883" y="2975"/>
              <a:ext cx="2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33"/>
            <p:cNvSpPr>
              <a:spLocks noChangeArrowheads="1"/>
            </p:cNvSpPr>
            <p:nvPr/>
          </p:nvSpPr>
          <p:spPr bwMode="auto">
            <a:xfrm>
              <a:off x="4930" y="2737"/>
              <a:ext cx="1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34"/>
            <p:cNvSpPr>
              <a:spLocks noChangeArrowheads="1"/>
            </p:cNvSpPr>
            <p:nvPr/>
          </p:nvSpPr>
          <p:spPr bwMode="auto">
            <a:xfrm>
              <a:off x="4686" y="2843"/>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35"/>
            <p:cNvSpPr>
              <a:spLocks noChangeArrowheads="1"/>
            </p:cNvSpPr>
            <p:nvPr/>
          </p:nvSpPr>
          <p:spPr bwMode="auto">
            <a:xfrm>
              <a:off x="4498" y="2843"/>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36"/>
            <p:cNvSpPr>
              <a:spLocks noChangeArrowheads="1"/>
            </p:cNvSpPr>
            <p:nvPr/>
          </p:nvSpPr>
          <p:spPr bwMode="auto">
            <a:xfrm>
              <a:off x="6742" y="2340"/>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37"/>
            <p:cNvSpPr>
              <a:spLocks noChangeArrowheads="1"/>
            </p:cNvSpPr>
            <p:nvPr/>
          </p:nvSpPr>
          <p:spPr bwMode="auto">
            <a:xfrm>
              <a:off x="6482" y="2340"/>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38"/>
            <p:cNvSpPr>
              <a:spLocks noChangeArrowheads="1"/>
            </p:cNvSpPr>
            <p:nvPr/>
          </p:nvSpPr>
          <p:spPr bwMode="auto">
            <a:xfrm>
              <a:off x="5839" y="2472"/>
              <a:ext cx="1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39"/>
            <p:cNvSpPr>
              <a:spLocks noChangeArrowheads="1"/>
            </p:cNvSpPr>
            <p:nvPr/>
          </p:nvSpPr>
          <p:spPr bwMode="auto">
            <a:xfrm>
              <a:off x="5620" y="2472"/>
              <a:ext cx="1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0"/>
            <p:cNvSpPr>
              <a:spLocks noChangeArrowheads="1"/>
            </p:cNvSpPr>
            <p:nvPr/>
          </p:nvSpPr>
          <p:spPr bwMode="auto">
            <a:xfrm>
              <a:off x="5875" y="2233"/>
              <a:ext cx="1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1"/>
            <p:cNvSpPr>
              <a:spLocks noChangeArrowheads="1"/>
            </p:cNvSpPr>
            <p:nvPr/>
          </p:nvSpPr>
          <p:spPr bwMode="auto">
            <a:xfrm>
              <a:off x="5584" y="2233"/>
              <a:ext cx="1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2"/>
            <p:cNvSpPr>
              <a:spLocks noChangeArrowheads="1"/>
            </p:cNvSpPr>
            <p:nvPr/>
          </p:nvSpPr>
          <p:spPr bwMode="auto">
            <a:xfrm>
              <a:off x="4683" y="2340"/>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43"/>
            <p:cNvSpPr>
              <a:spLocks noChangeArrowheads="1"/>
            </p:cNvSpPr>
            <p:nvPr/>
          </p:nvSpPr>
          <p:spPr bwMode="auto">
            <a:xfrm>
              <a:off x="4495" y="2340"/>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44"/>
            <p:cNvSpPr>
              <a:spLocks noChangeArrowheads="1"/>
            </p:cNvSpPr>
            <p:nvPr/>
          </p:nvSpPr>
          <p:spPr bwMode="auto">
            <a:xfrm>
              <a:off x="3729" y="2340"/>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45"/>
            <p:cNvSpPr>
              <a:spLocks noChangeArrowheads="1"/>
            </p:cNvSpPr>
            <p:nvPr/>
          </p:nvSpPr>
          <p:spPr bwMode="auto">
            <a:xfrm>
              <a:off x="3317" y="2340"/>
              <a:ext cx="1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46"/>
            <p:cNvSpPr>
              <a:spLocks noChangeArrowheads="1"/>
            </p:cNvSpPr>
            <p:nvPr/>
          </p:nvSpPr>
          <p:spPr bwMode="auto">
            <a:xfrm>
              <a:off x="3131" y="2340"/>
              <a:ext cx="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47"/>
            <p:cNvSpPr>
              <a:spLocks noChangeArrowheads="1"/>
            </p:cNvSpPr>
            <p:nvPr/>
          </p:nvSpPr>
          <p:spPr bwMode="auto">
            <a:xfrm>
              <a:off x="5516" y="2563"/>
              <a:ext cx="8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48"/>
            <p:cNvSpPr>
              <a:spLocks noChangeArrowheads="1"/>
            </p:cNvSpPr>
            <p:nvPr/>
          </p:nvSpPr>
          <p:spPr bwMode="auto">
            <a:xfrm>
              <a:off x="5204" y="2563"/>
              <a:ext cx="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49"/>
            <p:cNvSpPr>
              <a:spLocks noChangeArrowheads="1"/>
            </p:cNvSpPr>
            <p:nvPr/>
          </p:nvSpPr>
          <p:spPr bwMode="auto">
            <a:xfrm>
              <a:off x="4978" y="2563"/>
              <a:ext cx="8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0"/>
            <p:cNvSpPr>
              <a:spLocks noChangeArrowheads="1"/>
            </p:cNvSpPr>
            <p:nvPr/>
          </p:nvSpPr>
          <p:spPr bwMode="auto">
            <a:xfrm>
              <a:off x="3825" y="3621"/>
              <a:ext cx="19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51"/>
            <p:cNvSpPr>
              <a:spLocks noChangeArrowheads="1"/>
            </p:cNvSpPr>
            <p:nvPr/>
          </p:nvSpPr>
          <p:spPr bwMode="auto">
            <a:xfrm>
              <a:off x="5054" y="3275"/>
              <a:ext cx="19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52"/>
            <p:cNvSpPr>
              <a:spLocks noChangeArrowheads="1"/>
            </p:cNvSpPr>
            <p:nvPr/>
          </p:nvSpPr>
          <p:spPr bwMode="auto">
            <a:xfrm>
              <a:off x="4348" y="3275"/>
              <a:ext cx="19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53"/>
            <p:cNvSpPr>
              <a:spLocks noChangeArrowheads="1"/>
            </p:cNvSpPr>
            <p:nvPr/>
          </p:nvSpPr>
          <p:spPr bwMode="auto">
            <a:xfrm>
              <a:off x="3825" y="3275"/>
              <a:ext cx="19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54"/>
            <p:cNvSpPr>
              <a:spLocks noChangeArrowheads="1"/>
            </p:cNvSpPr>
            <p:nvPr/>
          </p:nvSpPr>
          <p:spPr bwMode="auto">
            <a:xfrm>
              <a:off x="6081" y="2823"/>
              <a:ext cx="19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55"/>
            <p:cNvSpPr>
              <a:spLocks noChangeArrowheads="1"/>
            </p:cNvSpPr>
            <p:nvPr/>
          </p:nvSpPr>
          <p:spPr bwMode="auto">
            <a:xfrm>
              <a:off x="4768" y="2823"/>
              <a:ext cx="19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56"/>
            <p:cNvSpPr>
              <a:spLocks noChangeArrowheads="1"/>
            </p:cNvSpPr>
            <p:nvPr/>
          </p:nvSpPr>
          <p:spPr bwMode="auto">
            <a:xfrm>
              <a:off x="3825" y="2823"/>
              <a:ext cx="19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57"/>
            <p:cNvSpPr>
              <a:spLocks noChangeArrowheads="1"/>
            </p:cNvSpPr>
            <p:nvPr/>
          </p:nvSpPr>
          <p:spPr bwMode="auto">
            <a:xfrm>
              <a:off x="4766" y="2320"/>
              <a:ext cx="19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58"/>
            <p:cNvSpPr>
              <a:spLocks noChangeArrowheads="1"/>
            </p:cNvSpPr>
            <p:nvPr/>
          </p:nvSpPr>
          <p:spPr bwMode="auto">
            <a:xfrm>
              <a:off x="3822" y="2320"/>
              <a:ext cx="19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59"/>
            <p:cNvSpPr>
              <a:spLocks noChangeArrowheads="1"/>
            </p:cNvSpPr>
            <p:nvPr/>
          </p:nvSpPr>
          <p:spPr bwMode="auto">
            <a:xfrm>
              <a:off x="5132" y="2274"/>
              <a:ext cx="328"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000000"/>
                  </a:solidFill>
                  <a:effectLst/>
                  <a:latin typeface="Symbol" panose="05050102010706020507" pitchFamily="18" charset="2"/>
                </a:rPr>
                <a:t>å</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60"/>
            <p:cNvSpPr>
              <a:spLocks noChangeArrowheads="1"/>
            </p:cNvSpPr>
            <p:nvPr/>
          </p:nvSpPr>
          <p:spPr bwMode="auto">
            <a:xfrm>
              <a:off x="4923" y="2552"/>
              <a:ext cx="13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ymbol" panose="05050102010706020507" pitchFamily="18" charset="2"/>
                </a:rPr>
                <a:t>Î</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61"/>
            <p:cNvSpPr>
              <a:spLocks noChangeArrowheads="1"/>
            </p:cNvSpPr>
            <p:nvPr/>
          </p:nvSpPr>
          <p:spPr bwMode="auto">
            <a:xfrm>
              <a:off x="7119" y="2947"/>
              <a:ext cx="33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000000"/>
                  </a:solidFill>
                  <a:effectLst/>
                  <a:latin typeface="Times New Roman" panose="02020603050405020304" pitchFamily="18" charset="0"/>
                </a:rPr>
                <a:t>normal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62"/>
            <p:cNvSpPr>
              <a:spLocks noChangeArrowheads="1"/>
            </p:cNvSpPr>
            <p:nvPr/>
          </p:nvSpPr>
          <p:spPr bwMode="auto">
            <a:xfrm>
              <a:off x="5807" y="2947"/>
              <a:ext cx="22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000000"/>
                  </a:solidFill>
                  <a:effectLst/>
                  <a:latin typeface="Times New Roman" panose="02020603050405020304" pitchFamily="18" charset="0"/>
                </a:rPr>
                <a:t>high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Rectangle 63"/>
            <p:cNvSpPr>
              <a:spLocks noChangeArrowheads="1"/>
            </p:cNvSpPr>
            <p:nvPr/>
          </p:nvSpPr>
          <p:spPr bwMode="auto">
            <a:xfrm>
              <a:off x="5233" y="2563"/>
              <a:ext cx="33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000000"/>
                  </a:solidFill>
                  <a:effectLst/>
                  <a:latin typeface="Times New Roman" panose="02020603050405020304" pitchFamily="18" charset="0"/>
                </a:rPr>
                <a:t>normal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Rectangle 64"/>
            <p:cNvSpPr>
              <a:spLocks noChangeArrowheads="1"/>
            </p:cNvSpPr>
            <p:nvPr/>
          </p:nvSpPr>
          <p:spPr bwMode="auto">
            <a:xfrm>
              <a:off x="5027" y="2563"/>
              <a:ext cx="22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000000"/>
                  </a:solidFill>
                  <a:effectLst/>
                  <a:latin typeface="Times New Roman" panose="02020603050405020304" pitchFamily="18" charset="0"/>
                </a:rPr>
                <a:t>high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65"/>
            <p:cNvSpPr>
              <a:spLocks noChangeArrowheads="1"/>
            </p:cNvSpPr>
            <p:nvPr/>
          </p:nvSpPr>
          <p:spPr bwMode="auto">
            <a:xfrm>
              <a:off x="4884" y="2563"/>
              <a:ext cx="8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000000"/>
                  </a:solidFill>
                  <a:effectLst/>
                  <a:latin typeface="Times New Roman" panose="02020603050405020304" pitchFamily="18" charset="0"/>
                </a:rPr>
                <a:t>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66"/>
            <p:cNvSpPr>
              <a:spLocks noChangeArrowheads="1"/>
            </p:cNvSpPr>
            <p:nvPr/>
          </p:nvSpPr>
          <p:spPr bwMode="auto">
            <a:xfrm>
              <a:off x="7003" y="2843"/>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67"/>
            <p:cNvSpPr>
              <a:spLocks noChangeArrowheads="1"/>
            </p:cNvSpPr>
            <p:nvPr/>
          </p:nvSpPr>
          <p:spPr bwMode="auto">
            <a:xfrm>
              <a:off x="6400" y="2843"/>
              <a:ext cx="6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Entropy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68"/>
            <p:cNvSpPr>
              <a:spLocks noChangeArrowheads="1"/>
            </p:cNvSpPr>
            <p:nvPr/>
          </p:nvSpPr>
          <p:spPr bwMode="auto">
            <a:xfrm>
              <a:off x="5691" y="2843"/>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69"/>
            <p:cNvSpPr>
              <a:spLocks noChangeArrowheads="1"/>
            </p:cNvSpPr>
            <p:nvPr/>
          </p:nvSpPr>
          <p:spPr bwMode="auto">
            <a:xfrm>
              <a:off x="5087" y="2843"/>
              <a:ext cx="6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Entropy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70"/>
            <p:cNvSpPr>
              <a:spLocks noChangeArrowheads="1"/>
            </p:cNvSpPr>
            <p:nvPr/>
          </p:nvSpPr>
          <p:spPr bwMode="auto">
            <a:xfrm>
              <a:off x="4562" y="2843"/>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1"/>
            <p:cNvSpPr>
              <a:spLocks noChangeArrowheads="1"/>
            </p:cNvSpPr>
            <p:nvPr/>
          </p:nvSpPr>
          <p:spPr bwMode="auto">
            <a:xfrm>
              <a:off x="3959" y="2843"/>
              <a:ext cx="6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Entropy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72"/>
            <p:cNvSpPr>
              <a:spLocks noChangeArrowheads="1"/>
            </p:cNvSpPr>
            <p:nvPr/>
          </p:nvSpPr>
          <p:spPr bwMode="auto">
            <a:xfrm>
              <a:off x="6546" y="2340"/>
              <a:ext cx="2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Dv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73"/>
            <p:cNvSpPr>
              <a:spLocks noChangeArrowheads="1"/>
            </p:cNvSpPr>
            <p:nvPr/>
          </p:nvSpPr>
          <p:spPr bwMode="auto">
            <a:xfrm>
              <a:off x="5943" y="2340"/>
              <a:ext cx="6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Entropy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74"/>
            <p:cNvSpPr>
              <a:spLocks noChangeArrowheads="1"/>
            </p:cNvSpPr>
            <p:nvPr/>
          </p:nvSpPr>
          <p:spPr bwMode="auto">
            <a:xfrm>
              <a:off x="5689" y="2472"/>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75"/>
            <p:cNvSpPr>
              <a:spLocks noChangeArrowheads="1"/>
            </p:cNvSpPr>
            <p:nvPr/>
          </p:nvSpPr>
          <p:spPr bwMode="auto">
            <a:xfrm>
              <a:off x="5653" y="2233"/>
              <a:ext cx="2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Dv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76"/>
            <p:cNvSpPr>
              <a:spLocks noChangeArrowheads="1"/>
            </p:cNvSpPr>
            <p:nvPr/>
          </p:nvSpPr>
          <p:spPr bwMode="auto">
            <a:xfrm>
              <a:off x="4560" y="2340"/>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77"/>
            <p:cNvSpPr>
              <a:spLocks noChangeArrowheads="1"/>
            </p:cNvSpPr>
            <p:nvPr/>
          </p:nvSpPr>
          <p:spPr bwMode="auto">
            <a:xfrm>
              <a:off x="3956" y="2340"/>
              <a:ext cx="6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Entropy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78"/>
            <p:cNvSpPr>
              <a:spLocks noChangeArrowheads="1"/>
            </p:cNvSpPr>
            <p:nvPr/>
          </p:nvSpPr>
          <p:spPr bwMode="auto">
            <a:xfrm>
              <a:off x="3363" y="2340"/>
              <a:ext cx="32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dirty="0">
                  <a:ln>
                    <a:noFill/>
                  </a:ln>
                  <a:solidFill>
                    <a:srgbClr val="000000"/>
                  </a:solidFill>
                  <a:effectLst/>
                  <a:latin typeface="Times New Roman" panose="02020603050405020304" pitchFamily="18" charset="0"/>
                </a:rPr>
                <a:t>Hum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1" name="Rectangle 79"/>
            <p:cNvSpPr>
              <a:spLocks noChangeArrowheads="1"/>
            </p:cNvSpPr>
            <p:nvPr/>
          </p:nvSpPr>
          <p:spPr bwMode="auto">
            <a:xfrm>
              <a:off x="3196" y="2340"/>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Rectangle 80"/>
            <p:cNvSpPr>
              <a:spLocks noChangeArrowheads="1"/>
            </p:cNvSpPr>
            <p:nvPr/>
          </p:nvSpPr>
          <p:spPr bwMode="auto">
            <a:xfrm>
              <a:off x="2799" y="2340"/>
              <a:ext cx="4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1" u="none" strike="noStrike" cap="none" normalizeH="0" baseline="0">
                  <a:ln>
                    <a:noFill/>
                  </a:ln>
                  <a:solidFill>
                    <a:srgbClr val="000000"/>
                  </a:solidFill>
                  <a:effectLst/>
                  <a:latin typeface="Times New Roman" panose="02020603050405020304" pitchFamily="18" charset="0"/>
                </a:rPr>
                <a:t>Gain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555835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608298" y="4659"/>
            <a:ext cx="10018713" cy="1752599"/>
          </a:xfrm>
        </p:spPr>
        <p:txBody>
          <a:bodyPr/>
          <a:lstStyle/>
          <a:p>
            <a:r>
              <a:rPr lang="en-US" altLang="ko-KR" dirty="0"/>
              <a:t>Play Tennis Example (6/15)</a:t>
            </a:r>
            <a:endParaRPr lang="ko-KR" altLang="en-US" dirty="0"/>
          </a:p>
        </p:txBody>
      </p:sp>
      <p:sp>
        <p:nvSpPr>
          <p:cNvPr id="3" name="내용 개체 틀 2"/>
          <p:cNvSpPr>
            <a:spLocks noGrp="1"/>
          </p:cNvSpPr>
          <p:nvPr>
            <p:ph idx="1"/>
          </p:nvPr>
        </p:nvSpPr>
        <p:spPr>
          <a:xfrm>
            <a:off x="1204477" y="1867757"/>
            <a:ext cx="10018713" cy="3124201"/>
          </a:xfrm>
        </p:spPr>
        <p:txBody>
          <a:bodyPr/>
          <a:lstStyle/>
          <a:p>
            <a:r>
              <a:rPr lang="en-US" altLang="ko-KR" dirty="0"/>
              <a:t>Attribute </a:t>
            </a:r>
            <a:r>
              <a:rPr lang="en-US" altLang="ko-KR" i="1" dirty="0"/>
              <a:t>Outlook</a:t>
            </a:r>
            <a:endParaRPr lang="en-US" altLang="ko-KR" dirty="0"/>
          </a:p>
          <a:p>
            <a:endParaRPr lang="ko-KR" altLang="en-US" dirty="0"/>
          </a:p>
        </p:txBody>
      </p:sp>
      <p:sp>
        <p:nvSpPr>
          <p:cNvPr id="5" name="Line 3"/>
          <p:cNvSpPr>
            <a:spLocks noChangeShapeType="1"/>
          </p:cNvSpPr>
          <p:nvPr/>
        </p:nvSpPr>
        <p:spPr bwMode="auto">
          <a:xfrm flipH="1">
            <a:off x="5774532" y="2683087"/>
            <a:ext cx="754063" cy="12271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6" name="Line 4"/>
          <p:cNvSpPr>
            <a:spLocks noChangeShapeType="1"/>
          </p:cNvSpPr>
          <p:nvPr/>
        </p:nvSpPr>
        <p:spPr bwMode="auto">
          <a:xfrm>
            <a:off x="7982744" y="2606887"/>
            <a:ext cx="690562" cy="12271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7" name="Text Box 5"/>
          <p:cNvSpPr txBox="1">
            <a:spLocks noChangeArrowheads="1"/>
          </p:cNvSpPr>
          <p:nvPr/>
        </p:nvSpPr>
        <p:spPr bwMode="auto">
          <a:xfrm>
            <a:off x="6361906" y="2157626"/>
            <a:ext cx="1828800" cy="461665"/>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0"/>
              </a:spcBef>
              <a:buFontTx/>
              <a:buNone/>
            </a:pPr>
            <a:r>
              <a:rPr lang="sv-SE" altLang="ko-KR">
                <a:latin typeface="+mn-lt"/>
                <a:ea typeface="맑은 고딕" panose="020B0503020000020004" pitchFamily="50" charset="-127"/>
              </a:rPr>
              <a:t>   Outlook</a:t>
            </a:r>
            <a:endParaRPr lang="en-US" altLang="ko-KR">
              <a:latin typeface="+mn-lt"/>
            </a:endParaRPr>
          </a:p>
        </p:txBody>
      </p:sp>
      <p:sp>
        <p:nvSpPr>
          <p:cNvPr id="8" name="Text Box 6"/>
          <p:cNvSpPr txBox="1">
            <a:spLocks noChangeArrowheads="1"/>
          </p:cNvSpPr>
          <p:nvPr/>
        </p:nvSpPr>
        <p:spPr bwMode="auto">
          <a:xfrm>
            <a:off x="5649120" y="3199026"/>
            <a:ext cx="968535" cy="461665"/>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0"/>
              </a:spcBef>
              <a:buFontTx/>
              <a:buNone/>
            </a:pPr>
            <a:r>
              <a:rPr lang="sv-SE" altLang="ko-KR" i="1">
                <a:latin typeface="+mn-lt"/>
                <a:ea typeface="맑은 고딕" panose="020B0503020000020004" pitchFamily="50" charset="-127"/>
              </a:rPr>
              <a:t>Sunny</a:t>
            </a:r>
            <a:endParaRPr lang="en-US" altLang="ko-KR">
              <a:latin typeface="+mn-lt"/>
            </a:endParaRPr>
          </a:p>
        </p:txBody>
      </p:sp>
      <p:sp>
        <p:nvSpPr>
          <p:cNvPr id="9" name="Text Box 7"/>
          <p:cNvSpPr txBox="1">
            <a:spLocks noChangeArrowheads="1"/>
          </p:cNvSpPr>
          <p:nvPr/>
        </p:nvSpPr>
        <p:spPr bwMode="auto">
          <a:xfrm>
            <a:off x="8108156" y="3122826"/>
            <a:ext cx="744114" cy="461665"/>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0"/>
              </a:spcBef>
              <a:buFontTx/>
              <a:buNone/>
            </a:pPr>
            <a:r>
              <a:rPr lang="sv-SE" altLang="ko-KR" i="1">
                <a:latin typeface="+mn-lt"/>
                <a:ea typeface="맑은 고딕" panose="020B0503020000020004" pitchFamily="50" charset="-127"/>
              </a:rPr>
              <a:t>Rain</a:t>
            </a:r>
            <a:endParaRPr lang="en-US" altLang="ko-KR">
              <a:latin typeface="+mn-lt"/>
            </a:endParaRPr>
          </a:p>
        </p:txBody>
      </p:sp>
      <p:sp>
        <p:nvSpPr>
          <p:cNvPr id="10" name="Text Box 8"/>
          <p:cNvSpPr txBox="1">
            <a:spLocks noChangeArrowheads="1"/>
          </p:cNvSpPr>
          <p:nvPr/>
        </p:nvSpPr>
        <p:spPr bwMode="auto">
          <a:xfrm>
            <a:off x="5142707" y="3910226"/>
            <a:ext cx="1071127" cy="4616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0"/>
              </a:spcBef>
              <a:buFontTx/>
              <a:buNone/>
            </a:pPr>
            <a:r>
              <a:rPr lang="en-US" altLang="ko-KR">
                <a:latin typeface="+mn-lt"/>
              </a:rPr>
              <a:t>[</a:t>
            </a:r>
            <a:r>
              <a:rPr lang="sv-SE" altLang="ko-KR">
                <a:latin typeface="+mn-lt"/>
                <a:ea typeface="맑은 고딕" panose="020B0503020000020004" pitchFamily="50" charset="-127"/>
              </a:rPr>
              <a:t>2</a:t>
            </a:r>
            <a:r>
              <a:rPr lang="en-US" altLang="ko-KR">
                <a:latin typeface="+mn-lt"/>
              </a:rPr>
              <a:t>+, </a:t>
            </a:r>
            <a:r>
              <a:rPr lang="sv-SE" altLang="ko-KR">
                <a:latin typeface="+mn-lt"/>
                <a:ea typeface="맑은 고딕" panose="020B0503020000020004" pitchFamily="50" charset="-127"/>
              </a:rPr>
              <a:t>3</a:t>
            </a:r>
            <a:r>
              <a:rPr lang="en-US" altLang="ko-KR">
                <a:latin typeface="+mn-lt"/>
              </a:rPr>
              <a:t>-]</a:t>
            </a:r>
          </a:p>
        </p:txBody>
      </p:sp>
      <p:sp>
        <p:nvSpPr>
          <p:cNvPr id="11" name="Text Box 9"/>
          <p:cNvSpPr txBox="1">
            <a:spLocks noChangeArrowheads="1"/>
          </p:cNvSpPr>
          <p:nvPr/>
        </p:nvSpPr>
        <p:spPr bwMode="auto">
          <a:xfrm>
            <a:off x="8419307" y="3834026"/>
            <a:ext cx="1071127" cy="4616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0"/>
              </a:spcBef>
              <a:buFontTx/>
              <a:buNone/>
            </a:pPr>
            <a:r>
              <a:rPr lang="en-US" altLang="ko-KR">
                <a:latin typeface="+mn-lt"/>
              </a:rPr>
              <a:t>[</a:t>
            </a:r>
            <a:r>
              <a:rPr lang="sv-SE" altLang="ko-KR">
                <a:latin typeface="+mn-lt"/>
                <a:ea typeface="맑은 고딕" panose="020B0503020000020004" pitchFamily="50" charset="-127"/>
              </a:rPr>
              <a:t>3</a:t>
            </a:r>
            <a:r>
              <a:rPr lang="en-US" altLang="ko-KR">
                <a:latin typeface="+mn-lt"/>
              </a:rPr>
              <a:t>+, </a:t>
            </a:r>
            <a:r>
              <a:rPr lang="sv-SE" altLang="ko-KR">
                <a:latin typeface="+mn-lt"/>
                <a:ea typeface="맑은 고딕" panose="020B0503020000020004" pitchFamily="50" charset="-127"/>
              </a:rPr>
              <a:t>2</a:t>
            </a:r>
            <a:r>
              <a:rPr lang="en-US" altLang="ko-KR">
                <a:latin typeface="+mn-lt"/>
              </a:rPr>
              <a:t>-]</a:t>
            </a:r>
          </a:p>
        </p:txBody>
      </p:sp>
      <p:sp>
        <p:nvSpPr>
          <p:cNvPr id="12" name="Text Box 10"/>
          <p:cNvSpPr txBox="1">
            <a:spLocks noChangeArrowheads="1"/>
          </p:cNvSpPr>
          <p:nvPr/>
        </p:nvSpPr>
        <p:spPr bwMode="auto">
          <a:xfrm>
            <a:off x="6590506" y="1319426"/>
            <a:ext cx="13580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0"/>
              </a:spcBef>
              <a:buFontTx/>
              <a:buNone/>
            </a:pPr>
            <a:r>
              <a:rPr lang="sv-SE" altLang="ko-KR">
                <a:latin typeface="+mn-lt"/>
                <a:ea typeface="맑은 고딕" panose="020B0503020000020004" pitchFamily="50" charset="-127"/>
              </a:rPr>
              <a:t>S=</a:t>
            </a:r>
            <a:r>
              <a:rPr lang="en-US" altLang="ko-KR">
                <a:latin typeface="+mn-lt"/>
              </a:rPr>
              <a:t>[9+,5-]</a:t>
            </a:r>
            <a:endParaRPr lang="sv-SE" altLang="ko-KR">
              <a:latin typeface="+mn-lt"/>
              <a:ea typeface="맑은 고딕" panose="020B0503020000020004" pitchFamily="50" charset="-127"/>
            </a:endParaRPr>
          </a:p>
          <a:p>
            <a:pPr latinLnBrk="0">
              <a:lnSpc>
                <a:spcPct val="100000"/>
              </a:lnSpc>
              <a:spcBef>
                <a:spcPct val="0"/>
              </a:spcBef>
              <a:buFontTx/>
              <a:buNone/>
            </a:pPr>
            <a:r>
              <a:rPr lang="sv-SE" altLang="ko-KR">
                <a:latin typeface="+mn-lt"/>
                <a:ea typeface="맑은 고딕" panose="020B0503020000020004" pitchFamily="50" charset="-127"/>
              </a:rPr>
              <a:t>E=0.940</a:t>
            </a:r>
            <a:endParaRPr lang="en-US" altLang="ko-KR">
              <a:latin typeface="+mn-lt"/>
            </a:endParaRPr>
          </a:p>
        </p:txBody>
      </p:sp>
      <p:sp>
        <p:nvSpPr>
          <p:cNvPr id="13" name="Text Box 11"/>
          <p:cNvSpPr txBox="1">
            <a:spLocks noChangeArrowheads="1"/>
          </p:cNvSpPr>
          <p:nvPr/>
        </p:nvSpPr>
        <p:spPr bwMode="auto">
          <a:xfrm>
            <a:off x="2769009" y="5175020"/>
            <a:ext cx="71857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0"/>
              </a:spcBef>
              <a:buFontTx/>
              <a:buNone/>
            </a:pPr>
            <a:r>
              <a:rPr lang="sv-SE" altLang="ko-KR" dirty="0">
                <a:latin typeface="+mn-lt"/>
                <a:ea typeface="맑은 고딕" panose="020B0503020000020004" pitchFamily="50" charset="-127"/>
              </a:rPr>
              <a:t>Gain(S,Outlook)</a:t>
            </a:r>
          </a:p>
          <a:p>
            <a:pPr latinLnBrk="0">
              <a:lnSpc>
                <a:spcPct val="100000"/>
              </a:lnSpc>
              <a:spcBef>
                <a:spcPct val="0"/>
              </a:spcBef>
              <a:buFontTx/>
              <a:buNone/>
            </a:pPr>
            <a:r>
              <a:rPr lang="sv-SE" altLang="ko-KR" dirty="0">
                <a:latin typeface="+mn-lt"/>
                <a:ea typeface="맑은 고딕" panose="020B0503020000020004" pitchFamily="50" charset="-127"/>
              </a:rPr>
              <a:t>=0.940-(5/14)*0.971-(4/14)*0.0 – (5/14)*0.971</a:t>
            </a:r>
          </a:p>
          <a:p>
            <a:pPr latinLnBrk="0">
              <a:lnSpc>
                <a:spcPct val="100000"/>
              </a:lnSpc>
              <a:spcBef>
                <a:spcPct val="0"/>
              </a:spcBef>
              <a:buFontTx/>
              <a:buNone/>
            </a:pPr>
            <a:r>
              <a:rPr lang="sv-SE" altLang="ko-KR" dirty="0">
                <a:latin typeface="+mn-lt"/>
                <a:ea typeface="맑은 고딕" panose="020B0503020000020004" pitchFamily="50" charset="-127"/>
              </a:rPr>
              <a:t>=0.246</a:t>
            </a:r>
            <a:endParaRPr lang="en-US" altLang="ko-KR" dirty="0">
              <a:latin typeface="+mn-lt"/>
            </a:endParaRPr>
          </a:p>
        </p:txBody>
      </p:sp>
      <p:sp>
        <p:nvSpPr>
          <p:cNvPr id="14" name="Rectangle 12"/>
          <p:cNvSpPr>
            <a:spLocks noChangeArrowheads="1"/>
          </p:cNvSpPr>
          <p:nvPr/>
        </p:nvSpPr>
        <p:spPr bwMode="auto">
          <a:xfrm>
            <a:off x="5218906" y="4519825"/>
            <a:ext cx="137160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70000"/>
              </a:lnSpc>
              <a:spcBef>
                <a:spcPct val="50000"/>
              </a:spcBef>
              <a:buFontTx/>
              <a:buNone/>
            </a:pPr>
            <a:r>
              <a:rPr lang="sv-SE" altLang="ko-KR">
                <a:latin typeface="+mn-lt"/>
                <a:ea typeface="맑은 고딕" panose="020B0503020000020004" pitchFamily="50" charset="-127"/>
              </a:rPr>
              <a:t>E=0.971</a:t>
            </a:r>
            <a:endParaRPr lang="en-US" altLang="ko-KR">
              <a:latin typeface="+mn-lt"/>
            </a:endParaRPr>
          </a:p>
        </p:txBody>
      </p:sp>
      <p:sp>
        <p:nvSpPr>
          <p:cNvPr id="15" name="Rectangle 13"/>
          <p:cNvSpPr>
            <a:spLocks noChangeArrowheads="1"/>
          </p:cNvSpPr>
          <p:nvPr/>
        </p:nvSpPr>
        <p:spPr bwMode="auto">
          <a:xfrm>
            <a:off x="8495506" y="4410287"/>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50000"/>
              </a:spcBef>
              <a:buFontTx/>
              <a:buNone/>
            </a:pPr>
            <a:r>
              <a:rPr lang="sv-SE" altLang="ko-KR">
                <a:latin typeface="+mn-lt"/>
                <a:ea typeface="맑은 고딕" panose="020B0503020000020004" pitchFamily="50" charset="-127"/>
              </a:rPr>
              <a:t>E=0.971</a:t>
            </a:r>
            <a:endParaRPr lang="en-US" altLang="ko-KR">
              <a:latin typeface="+mn-lt"/>
            </a:endParaRPr>
          </a:p>
        </p:txBody>
      </p:sp>
      <p:sp>
        <p:nvSpPr>
          <p:cNvPr id="16" name="Line 14"/>
          <p:cNvSpPr>
            <a:spLocks noChangeShapeType="1"/>
          </p:cNvSpPr>
          <p:nvPr/>
        </p:nvSpPr>
        <p:spPr bwMode="auto">
          <a:xfrm flipH="1">
            <a:off x="7352506" y="2683087"/>
            <a:ext cx="14288" cy="13033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7" name="Text Box 15"/>
          <p:cNvSpPr txBox="1">
            <a:spLocks noChangeArrowheads="1"/>
          </p:cNvSpPr>
          <p:nvPr/>
        </p:nvSpPr>
        <p:spPr bwMode="auto">
          <a:xfrm>
            <a:off x="6971507" y="2919626"/>
            <a:ext cx="785793" cy="830997"/>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0"/>
              </a:spcBef>
              <a:buFontTx/>
              <a:buNone/>
            </a:pPr>
            <a:r>
              <a:rPr lang="sv-SE" altLang="ko-KR" i="1" dirty="0">
                <a:latin typeface="+mn-lt"/>
                <a:ea typeface="맑은 고딕" panose="020B0503020000020004" pitchFamily="50" charset="-127"/>
              </a:rPr>
              <a:t>Over</a:t>
            </a:r>
          </a:p>
          <a:p>
            <a:pPr latinLnBrk="0">
              <a:lnSpc>
                <a:spcPct val="100000"/>
              </a:lnSpc>
              <a:spcBef>
                <a:spcPct val="0"/>
              </a:spcBef>
              <a:buFontTx/>
              <a:buNone/>
            </a:pPr>
            <a:r>
              <a:rPr lang="sv-SE" altLang="ko-KR" i="1" dirty="0">
                <a:latin typeface="+mn-lt"/>
                <a:ea typeface="맑은 고딕" panose="020B0503020000020004" pitchFamily="50" charset="-127"/>
              </a:rPr>
              <a:t>cast</a:t>
            </a:r>
            <a:endParaRPr lang="en-US" altLang="ko-KR" dirty="0">
              <a:latin typeface="+mn-lt"/>
            </a:endParaRPr>
          </a:p>
        </p:txBody>
      </p:sp>
      <p:sp>
        <p:nvSpPr>
          <p:cNvPr id="18" name="Text Box 16"/>
          <p:cNvSpPr txBox="1">
            <a:spLocks noChangeArrowheads="1"/>
          </p:cNvSpPr>
          <p:nvPr/>
        </p:nvSpPr>
        <p:spPr bwMode="auto">
          <a:xfrm>
            <a:off x="6819107" y="3910226"/>
            <a:ext cx="1034257" cy="4616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100000"/>
              </a:lnSpc>
              <a:spcBef>
                <a:spcPct val="0"/>
              </a:spcBef>
              <a:buFontTx/>
              <a:buNone/>
            </a:pPr>
            <a:r>
              <a:rPr lang="en-US" altLang="ko-KR">
                <a:latin typeface="+mn-lt"/>
              </a:rPr>
              <a:t>[</a:t>
            </a:r>
            <a:r>
              <a:rPr lang="sv-SE" altLang="ko-KR">
                <a:latin typeface="+mn-lt"/>
                <a:ea typeface="맑은 고딕" panose="020B0503020000020004" pitchFamily="50" charset="-127"/>
              </a:rPr>
              <a:t>4</a:t>
            </a:r>
            <a:r>
              <a:rPr lang="en-US" altLang="ko-KR">
                <a:latin typeface="+mn-lt"/>
              </a:rPr>
              <a:t>+, </a:t>
            </a:r>
            <a:r>
              <a:rPr lang="sv-SE" altLang="ko-KR">
                <a:latin typeface="+mn-lt"/>
                <a:ea typeface="맑은 고딕" panose="020B0503020000020004" pitchFamily="50" charset="-127"/>
              </a:rPr>
              <a:t>0</a:t>
            </a:r>
            <a:r>
              <a:rPr lang="en-US" altLang="ko-KR">
                <a:latin typeface="+mn-lt"/>
              </a:rPr>
              <a:t>]</a:t>
            </a:r>
          </a:p>
        </p:txBody>
      </p:sp>
      <p:sp>
        <p:nvSpPr>
          <p:cNvPr id="19" name="Rectangle 17"/>
          <p:cNvSpPr>
            <a:spLocks noChangeArrowheads="1"/>
          </p:cNvSpPr>
          <p:nvPr/>
        </p:nvSpPr>
        <p:spPr bwMode="auto">
          <a:xfrm>
            <a:off x="6819106" y="4519825"/>
            <a:ext cx="137160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latinLnBrk="0">
              <a:lnSpc>
                <a:spcPct val="70000"/>
              </a:lnSpc>
              <a:spcBef>
                <a:spcPct val="50000"/>
              </a:spcBef>
              <a:buFontTx/>
              <a:buNone/>
            </a:pPr>
            <a:r>
              <a:rPr lang="sv-SE" altLang="ko-KR">
                <a:latin typeface="+mn-lt"/>
                <a:ea typeface="맑은 고딕" panose="020B0503020000020004" pitchFamily="50" charset="-127"/>
              </a:rPr>
              <a:t>E=0.0</a:t>
            </a:r>
            <a:endParaRPr lang="en-US" altLang="ko-KR">
              <a:latin typeface="+mn-l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133491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73521" y="0"/>
            <a:ext cx="10018713" cy="1752599"/>
          </a:xfrm>
        </p:spPr>
        <p:txBody>
          <a:bodyPr/>
          <a:lstStyle/>
          <a:p>
            <a:r>
              <a:rPr lang="en-US" altLang="ko-KR" dirty="0"/>
              <a:t>Play Tennis Example (7/15)</a:t>
            </a:r>
            <a:endParaRPr lang="ko-KR" altLang="en-US" dirty="0"/>
          </a:p>
        </p:txBody>
      </p:sp>
      <p:sp>
        <p:nvSpPr>
          <p:cNvPr id="3" name="내용 개체 틀 2"/>
          <p:cNvSpPr>
            <a:spLocks noGrp="1"/>
          </p:cNvSpPr>
          <p:nvPr>
            <p:ph idx="1"/>
          </p:nvPr>
        </p:nvSpPr>
        <p:spPr>
          <a:xfrm>
            <a:off x="1484310" y="1103971"/>
            <a:ext cx="10018713" cy="2912405"/>
          </a:xfrm>
        </p:spPr>
        <p:txBody>
          <a:bodyPr/>
          <a:lstStyle/>
          <a:p>
            <a:r>
              <a:rPr lang="en-US" altLang="ko-KR" dirty="0"/>
              <a:t>Best split</a:t>
            </a:r>
          </a:p>
          <a:p>
            <a:pPr lvl="1"/>
            <a:r>
              <a:rPr lang="en-US" altLang="ko-KR" b="1" i="1" dirty="0"/>
              <a:t>Gain</a:t>
            </a:r>
            <a:r>
              <a:rPr lang="en-US" altLang="ko-KR" b="1" dirty="0"/>
              <a:t>(</a:t>
            </a:r>
            <a:r>
              <a:rPr lang="en-US" altLang="ko-KR" b="1" i="1" dirty="0"/>
              <a:t>D</a:t>
            </a:r>
            <a:r>
              <a:rPr lang="en-US" altLang="ko-KR" b="1" dirty="0"/>
              <a:t>, </a:t>
            </a:r>
            <a:r>
              <a:rPr lang="en-US" altLang="ko-KR" b="1" i="1" dirty="0">
                <a:solidFill>
                  <a:schemeClr val="folHlink"/>
                </a:solidFill>
              </a:rPr>
              <a:t>Outlook</a:t>
            </a:r>
            <a:r>
              <a:rPr lang="en-US" altLang="ko-KR" b="1" dirty="0"/>
              <a:t>) = 0.246</a:t>
            </a:r>
          </a:p>
          <a:p>
            <a:pPr lvl="1"/>
            <a:r>
              <a:rPr lang="en-US" altLang="ko-KR" i="1" dirty="0"/>
              <a:t>Gain</a:t>
            </a:r>
            <a:r>
              <a:rPr lang="en-US" altLang="ko-KR" dirty="0"/>
              <a:t>(</a:t>
            </a:r>
            <a:r>
              <a:rPr lang="en-US" altLang="ko-KR" i="1" dirty="0"/>
              <a:t>D</a:t>
            </a:r>
            <a:r>
              <a:rPr lang="en-US" altLang="ko-KR" dirty="0"/>
              <a:t>, </a:t>
            </a:r>
            <a:r>
              <a:rPr lang="en-US" altLang="ko-KR" i="1" dirty="0"/>
              <a:t>Humidity</a:t>
            </a:r>
            <a:r>
              <a:rPr lang="en-US" altLang="ko-KR" dirty="0"/>
              <a:t>) = 0.151</a:t>
            </a:r>
          </a:p>
          <a:p>
            <a:pPr lvl="1"/>
            <a:r>
              <a:rPr lang="en-US" altLang="ko-KR" i="1" dirty="0"/>
              <a:t>Gain</a:t>
            </a:r>
            <a:r>
              <a:rPr lang="en-US" altLang="ko-KR" dirty="0"/>
              <a:t>(</a:t>
            </a:r>
            <a:r>
              <a:rPr lang="en-US" altLang="ko-KR" i="1" dirty="0"/>
              <a:t>D</a:t>
            </a:r>
            <a:r>
              <a:rPr lang="en-US" altLang="ko-KR" dirty="0"/>
              <a:t>, </a:t>
            </a:r>
            <a:r>
              <a:rPr lang="en-US" altLang="ko-KR" i="1" dirty="0"/>
              <a:t>Wind</a:t>
            </a:r>
            <a:r>
              <a:rPr lang="en-US" altLang="ko-KR" dirty="0"/>
              <a:t>) = 0.048</a:t>
            </a:r>
          </a:p>
          <a:p>
            <a:pPr lvl="1"/>
            <a:r>
              <a:rPr lang="en-US" altLang="ko-KR" i="1" dirty="0"/>
              <a:t>Gain</a:t>
            </a:r>
            <a:r>
              <a:rPr lang="en-US" altLang="ko-KR" dirty="0"/>
              <a:t>(</a:t>
            </a:r>
            <a:r>
              <a:rPr lang="en-US" altLang="ko-KR" i="1" dirty="0"/>
              <a:t>D</a:t>
            </a:r>
            <a:r>
              <a:rPr lang="en-US" altLang="ko-KR" dirty="0"/>
              <a:t>, </a:t>
            </a:r>
            <a:r>
              <a:rPr lang="en-US" altLang="ko-KR" i="1" dirty="0"/>
              <a:t>Temperature</a:t>
            </a:r>
            <a:r>
              <a:rPr lang="en-US" altLang="ko-KR" dirty="0"/>
              <a:t>) = 0.029</a:t>
            </a:r>
          </a:p>
          <a:p>
            <a:endParaRPr lang="ko-KR" altLang="en-US" dirty="0"/>
          </a:p>
        </p:txBody>
      </p:sp>
      <p:grpSp>
        <p:nvGrpSpPr>
          <p:cNvPr id="6" name="Group 4"/>
          <p:cNvGrpSpPr>
            <a:grpSpLocks/>
          </p:cNvGrpSpPr>
          <p:nvPr/>
        </p:nvGrpSpPr>
        <p:grpSpPr bwMode="auto">
          <a:xfrm>
            <a:off x="2324100" y="3573463"/>
            <a:ext cx="7543800" cy="2820992"/>
            <a:chOff x="480" y="2304"/>
            <a:chExt cx="4752" cy="1777"/>
          </a:xfrm>
        </p:grpSpPr>
        <p:sp>
          <p:nvSpPr>
            <p:cNvPr id="7" name="Text Box 5"/>
            <p:cNvSpPr txBox="1">
              <a:spLocks noChangeArrowheads="1"/>
            </p:cNvSpPr>
            <p:nvPr/>
          </p:nvSpPr>
          <p:spPr bwMode="auto">
            <a:xfrm>
              <a:off x="2064" y="2304"/>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[9+,5-] : </a:t>
              </a:r>
              <a:r>
                <a:rPr lang="en-US" altLang="ko-KR" sz="1800">
                  <a:latin typeface="+mn-lt"/>
                </a:rPr>
                <a:t>E = 0.940</a:t>
              </a:r>
            </a:p>
          </p:txBody>
        </p:sp>
        <p:sp>
          <p:nvSpPr>
            <p:cNvPr id="8" name="Rectangle 6"/>
            <p:cNvSpPr>
              <a:spLocks noChangeArrowheads="1"/>
            </p:cNvSpPr>
            <p:nvPr/>
          </p:nvSpPr>
          <p:spPr bwMode="auto">
            <a:xfrm>
              <a:off x="2304" y="2544"/>
              <a:ext cx="1008" cy="240"/>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dirty="0">
                  <a:latin typeface="+mn-lt"/>
                </a:rPr>
                <a:t>Outlook</a:t>
              </a:r>
            </a:p>
          </p:txBody>
        </p:sp>
        <p:sp>
          <p:nvSpPr>
            <p:cNvPr id="9" name="Line 7"/>
            <p:cNvSpPr>
              <a:spLocks noChangeShapeType="1"/>
            </p:cNvSpPr>
            <p:nvPr/>
          </p:nvSpPr>
          <p:spPr bwMode="auto">
            <a:xfrm flipH="1">
              <a:off x="1104" y="2784"/>
              <a:ext cx="1680" cy="72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0" name="Line 8"/>
            <p:cNvSpPr>
              <a:spLocks noChangeShapeType="1"/>
            </p:cNvSpPr>
            <p:nvPr/>
          </p:nvSpPr>
          <p:spPr bwMode="auto">
            <a:xfrm>
              <a:off x="2784" y="2784"/>
              <a:ext cx="1776" cy="76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1" name="Text Box 9"/>
            <p:cNvSpPr txBox="1">
              <a:spLocks noChangeArrowheads="1"/>
            </p:cNvSpPr>
            <p:nvPr/>
          </p:nvSpPr>
          <p:spPr bwMode="auto">
            <a:xfrm>
              <a:off x="1728" y="28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Sunny</a:t>
              </a:r>
            </a:p>
          </p:txBody>
        </p:sp>
        <p:sp>
          <p:nvSpPr>
            <p:cNvPr id="12" name="Text Box 10"/>
            <p:cNvSpPr txBox="1">
              <a:spLocks noChangeArrowheads="1"/>
            </p:cNvSpPr>
            <p:nvPr/>
          </p:nvSpPr>
          <p:spPr bwMode="auto">
            <a:xfrm>
              <a:off x="3504" y="292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Rain</a:t>
              </a:r>
            </a:p>
          </p:txBody>
        </p:sp>
        <p:sp>
          <p:nvSpPr>
            <p:cNvPr id="13" name="Text Box 11"/>
            <p:cNvSpPr txBox="1">
              <a:spLocks noChangeArrowheads="1"/>
            </p:cNvSpPr>
            <p:nvPr/>
          </p:nvSpPr>
          <p:spPr bwMode="auto">
            <a:xfrm>
              <a:off x="480" y="3504"/>
              <a:ext cx="13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[2+,3-] : (</a:t>
              </a:r>
              <a:r>
                <a:rPr lang="en-US" altLang="ko-KR" sz="1800">
                  <a:latin typeface="+mn-lt"/>
                </a:rPr>
                <a:t>D1, D2, D8, D9, D11)</a:t>
              </a:r>
            </a:p>
          </p:txBody>
        </p:sp>
        <p:sp>
          <p:nvSpPr>
            <p:cNvPr id="14" name="Text Box 12"/>
            <p:cNvSpPr txBox="1">
              <a:spLocks noChangeArrowheads="1"/>
            </p:cNvSpPr>
            <p:nvPr/>
          </p:nvSpPr>
          <p:spPr bwMode="auto">
            <a:xfrm>
              <a:off x="3840" y="3552"/>
              <a:ext cx="13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[3+,2-] : (</a:t>
              </a:r>
              <a:r>
                <a:rPr lang="en-US" altLang="ko-KR" sz="1800">
                  <a:latin typeface="+mn-lt"/>
                </a:rPr>
                <a:t>D4, D5, D6, D10, D14)</a:t>
              </a:r>
            </a:p>
          </p:txBody>
        </p:sp>
        <p:sp>
          <p:nvSpPr>
            <p:cNvPr id="15" name="Line 13"/>
            <p:cNvSpPr>
              <a:spLocks noChangeShapeType="1"/>
            </p:cNvSpPr>
            <p:nvPr/>
          </p:nvSpPr>
          <p:spPr bwMode="auto">
            <a:xfrm>
              <a:off x="2784" y="2784"/>
              <a:ext cx="0" cy="72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6" name="Text Box 14"/>
            <p:cNvSpPr txBox="1">
              <a:spLocks noChangeArrowheads="1"/>
            </p:cNvSpPr>
            <p:nvPr/>
          </p:nvSpPr>
          <p:spPr bwMode="auto">
            <a:xfrm>
              <a:off x="2352" y="3024"/>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Overcast</a:t>
              </a:r>
            </a:p>
          </p:txBody>
        </p:sp>
        <p:sp>
          <p:nvSpPr>
            <p:cNvPr id="17" name="Text Box 15"/>
            <p:cNvSpPr txBox="1">
              <a:spLocks noChangeArrowheads="1"/>
            </p:cNvSpPr>
            <p:nvPr/>
          </p:nvSpPr>
          <p:spPr bwMode="auto">
            <a:xfrm>
              <a:off x="2112" y="3504"/>
              <a:ext cx="134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0"/>
                </a:spcBef>
                <a:buFontTx/>
                <a:buNone/>
              </a:pPr>
              <a:r>
                <a:rPr lang="ko-KR" altLang="en-US" sz="1800">
                  <a:latin typeface="+mn-lt"/>
                </a:rPr>
                <a:t>[4+,0-] : (</a:t>
              </a:r>
              <a:r>
                <a:rPr lang="en-US" altLang="ko-KR" sz="1800">
                  <a:latin typeface="+mn-lt"/>
                </a:rPr>
                <a:t>D3, D7, D12, D13)</a:t>
              </a:r>
            </a:p>
            <a:p>
              <a:pPr algn="ctr" eaLnBrk="1" hangingPunct="1">
                <a:lnSpc>
                  <a:spcPct val="100000"/>
                </a:lnSpc>
                <a:spcBef>
                  <a:spcPct val="0"/>
                </a:spcBef>
                <a:buFontTx/>
                <a:buNone/>
              </a:pPr>
              <a:r>
                <a:rPr lang="en-US" altLang="ko-KR" sz="1800" b="1">
                  <a:latin typeface="+mn-lt"/>
                </a:rPr>
                <a:t>YES</a:t>
              </a:r>
            </a:p>
          </p:txBody>
        </p:sp>
      </p:grpSp>
      <p:sp>
        <p:nvSpPr>
          <p:cNvPr id="18" name="왼쪽 화살표 17"/>
          <p:cNvSpPr/>
          <p:nvPr/>
        </p:nvSpPr>
        <p:spPr>
          <a:xfrm>
            <a:off x="5536332" y="1735210"/>
            <a:ext cx="1512168" cy="2968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616706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73521" y="0"/>
            <a:ext cx="10018713" cy="1752599"/>
          </a:xfrm>
        </p:spPr>
        <p:txBody>
          <a:bodyPr/>
          <a:lstStyle/>
          <a:p>
            <a:r>
              <a:rPr lang="en-US" altLang="ko-KR" dirty="0"/>
              <a:t>Play Tennis Example (8/15)</a:t>
            </a:r>
            <a:endParaRPr lang="ko-KR" altLang="en-US" dirty="0"/>
          </a:p>
        </p:txBody>
      </p:sp>
      <p:sp>
        <p:nvSpPr>
          <p:cNvPr id="3" name="내용 개체 틀 2"/>
          <p:cNvSpPr>
            <a:spLocks noGrp="1"/>
          </p:cNvSpPr>
          <p:nvPr>
            <p:ph idx="1"/>
          </p:nvPr>
        </p:nvSpPr>
        <p:spPr/>
        <p:txBody>
          <a:bodyPr/>
          <a:lstStyle/>
          <a:p>
            <a:r>
              <a:rPr lang="en-US" altLang="ko-KR" dirty="0"/>
              <a:t>Entropy </a:t>
            </a:r>
            <a:r>
              <a:rPr lang="en-US" altLang="ko-KR" i="1" dirty="0" err="1"/>
              <a:t>D</a:t>
            </a:r>
            <a:r>
              <a:rPr lang="en-US" altLang="ko-KR" i="1" baseline="-25000" dirty="0" err="1"/>
              <a:t>sunny</a:t>
            </a:r>
            <a:endParaRPr lang="ko-KR" altLang="en-US" i="1" baseline="-25000"/>
          </a:p>
        </p:txBody>
      </p:sp>
      <p:pic>
        <p:nvPicPr>
          <p:cNvPr id="6" name="그림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4" y="1854275"/>
            <a:ext cx="5328592" cy="203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table"/>
          <p:cNvPicPr>
            <a:picLocks noChangeAspect="1"/>
          </p:cNvPicPr>
          <p:nvPr/>
        </p:nvPicPr>
        <p:blipFill>
          <a:blip r:embed="rId3"/>
          <a:stretch>
            <a:fillRect/>
          </a:stretch>
        </p:blipFill>
        <p:spPr>
          <a:xfrm>
            <a:off x="2781300" y="4560811"/>
            <a:ext cx="8458200" cy="2043113"/>
          </a:xfrm>
          <a:prstGeom prst="rect">
            <a:avLst/>
          </a:prstGeom>
        </p:spPr>
      </p:pic>
      <p:sp>
        <p:nvSpPr>
          <p:cNvPr id="4" name="Slide Number Placeholder 3"/>
          <p:cNvSpPr>
            <a:spLocks noGrp="1"/>
          </p:cNvSpPr>
          <p:nvPr>
            <p:ph type="sldNum" sz="quarter" idx="12"/>
          </p:nvPr>
        </p:nvSpPr>
        <p:spPr>
          <a:xfrm>
            <a:off x="11420207" y="5832436"/>
            <a:ext cx="551167" cy="365125"/>
          </a:xfrm>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8015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1551218" y="0"/>
            <a:ext cx="10018713" cy="1752599"/>
          </a:xfrm>
        </p:spPr>
        <p:txBody>
          <a:bodyPr>
            <a:noAutofit/>
          </a:bodyPr>
          <a:lstStyle/>
          <a:p>
            <a:r>
              <a:rPr lang="en-US" altLang="ko-KR" dirty="0">
                <a:ea typeface="굴림" charset="-127"/>
              </a:rPr>
              <a:t>Classification Task</a:t>
            </a:r>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1652" y="876299"/>
            <a:ext cx="3168352" cy="2616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831" y="3948768"/>
            <a:ext cx="3744416" cy="2690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011" y="1590323"/>
            <a:ext cx="4771058" cy="1145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a:xfrm>
            <a:off x="2207568" y="3044406"/>
            <a:ext cx="4067944" cy="1077218"/>
          </a:xfrm>
          <a:prstGeom prst="rect">
            <a:avLst/>
          </a:prstGeom>
        </p:spPr>
        <p:txBody>
          <a:bodyPr wrap="square">
            <a:spAutoFit/>
          </a:bodyPr>
          <a:lstStyle/>
          <a:p>
            <a:pPr lvl="1"/>
            <a:r>
              <a:rPr lang="en-US" altLang="ko-KR" sz="1600" dirty="0"/>
              <a:t>Attributes:</a:t>
            </a:r>
          </a:p>
          <a:p>
            <a:pPr lvl="2"/>
            <a:r>
              <a:rPr lang="en-US" altLang="ko-KR" sz="1600" dirty="0"/>
              <a:t>- head-shape: square, circular</a:t>
            </a:r>
          </a:p>
          <a:p>
            <a:pPr lvl="2"/>
            <a:r>
              <a:rPr lang="en-US" altLang="ko-KR" sz="1600" dirty="0"/>
              <a:t>- body-shape: rectangular, oval</a:t>
            </a:r>
          </a:p>
          <a:p>
            <a:pPr lvl="2"/>
            <a:r>
              <a:rPr lang="en-US" altLang="ko-KR" sz="1600" dirty="0"/>
              <a:t>- body-color: gray, white</a:t>
            </a:r>
          </a:p>
        </p:txBody>
      </p:sp>
      <p:sp>
        <p:nvSpPr>
          <p:cNvPr id="23" name="직사각형 22"/>
          <p:cNvSpPr/>
          <p:nvPr/>
        </p:nvSpPr>
        <p:spPr>
          <a:xfrm>
            <a:off x="2207568" y="4202790"/>
            <a:ext cx="3203848" cy="584775"/>
          </a:xfrm>
          <a:prstGeom prst="rect">
            <a:avLst/>
          </a:prstGeom>
        </p:spPr>
        <p:txBody>
          <a:bodyPr wrap="square">
            <a:spAutoFit/>
          </a:bodyPr>
          <a:lstStyle/>
          <a:p>
            <a:pPr lvl="1"/>
            <a:r>
              <a:rPr lang="en-US" altLang="ko-KR" sz="1600" dirty="0"/>
              <a:t>Class:</a:t>
            </a:r>
          </a:p>
          <a:p>
            <a:pPr lvl="2"/>
            <a:r>
              <a:rPr lang="en-US" altLang="ko-KR" sz="1600" dirty="0"/>
              <a:t>- write-off: Yes, No</a:t>
            </a:r>
            <a:endParaRPr lang="ko-KR" altLang="en-US" sz="1600" dirty="0"/>
          </a:p>
        </p:txBody>
      </p:sp>
      <p:grpSp>
        <p:nvGrpSpPr>
          <p:cNvPr id="28" name="그룹 27"/>
          <p:cNvGrpSpPr/>
          <p:nvPr/>
        </p:nvGrpSpPr>
        <p:grpSpPr>
          <a:xfrm>
            <a:off x="2767557" y="4973576"/>
            <a:ext cx="713287" cy="1076064"/>
            <a:chOff x="1951009" y="4797152"/>
            <a:chExt cx="713287" cy="1076064"/>
          </a:xfrm>
        </p:grpSpPr>
        <p:sp>
          <p:nvSpPr>
            <p:cNvPr id="2" name="직사각형 1"/>
            <p:cNvSpPr/>
            <p:nvPr/>
          </p:nvSpPr>
          <p:spPr>
            <a:xfrm>
              <a:off x="2123728" y="4797152"/>
              <a:ext cx="360040"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213484" y="5081128"/>
              <a:ext cx="198276" cy="50811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연결선 3"/>
            <p:cNvCxnSpPr/>
            <p:nvPr/>
          </p:nvCxnSpPr>
          <p:spPr>
            <a:xfrm>
              <a:off x="2411760" y="5229200"/>
              <a:ext cx="25253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375248" y="5589240"/>
              <a:ext cx="162780" cy="283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flipH="1">
              <a:off x="1951009" y="5229200"/>
              <a:ext cx="25253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flipH="1">
              <a:off x="2051212" y="5589240"/>
              <a:ext cx="162780" cy="283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3480843" y="5335612"/>
            <a:ext cx="2232248" cy="338554"/>
          </a:xfrm>
          <a:prstGeom prst="rect">
            <a:avLst/>
          </a:prstGeom>
          <a:noFill/>
        </p:spPr>
        <p:txBody>
          <a:bodyPr wrap="square" rtlCol="0">
            <a:spAutoFit/>
          </a:bodyPr>
          <a:lstStyle/>
          <a:p>
            <a:r>
              <a:rPr lang="en-US" altLang="ko-KR" sz="1600" dirty="0"/>
              <a:t>write-off: Yes or No?</a:t>
            </a:r>
            <a:endParaRPr lang="ko-KR" altLang="en-US" sz="16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59993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2370" y="0"/>
            <a:ext cx="10018713" cy="1752599"/>
          </a:xfrm>
        </p:spPr>
        <p:txBody>
          <a:bodyPr/>
          <a:lstStyle/>
          <a:p>
            <a:r>
              <a:rPr lang="en-US" altLang="ko-KR" dirty="0"/>
              <a:t>Play Tennis Example (9/15)</a:t>
            </a:r>
            <a:endParaRPr lang="ko-KR" altLang="en-US" dirty="0"/>
          </a:p>
        </p:txBody>
      </p:sp>
      <p:sp>
        <p:nvSpPr>
          <p:cNvPr id="3" name="내용 개체 틀 2"/>
          <p:cNvSpPr>
            <a:spLocks noGrp="1"/>
          </p:cNvSpPr>
          <p:nvPr>
            <p:ph idx="1"/>
          </p:nvPr>
        </p:nvSpPr>
        <p:spPr/>
        <p:txBody>
          <a:bodyPr/>
          <a:lstStyle/>
          <a:p>
            <a:r>
              <a:rPr lang="en-US" altLang="ko-KR" dirty="0"/>
              <a:t>Attribute </a:t>
            </a:r>
            <a:r>
              <a:rPr lang="en-US" altLang="ko-KR" i="1" dirty="0"/>
              <a:t>Wind</a:t>
            </a:r>
          </a:p>
          <a:p>
            <a:pPr lvl="1"/>
            <a:r>
              <a:rPr lang="en-US" altLang="ko-KR" i="1" dirty="0" err="1"/>
              <a:t>D</a:t>
            </a:r>
            <a:r>
              <a:rPr lang="en-US" altLang="ko-KR" i="1" baseline="-25000" dirty="0" err="1"/>
              <a:t>weak</a:t>
            </a:r>
            <a:r>
              <a:rPr lang="en-US" altLang="ko-KR" i="1" dirty="0"/>
              <a:t> = </a:t>
            </a:r>
            <a:r>
              <a:rPr lang="en-US" altLang="ko-KR" dirty="0"/>
              <a:t>[1+,2-]</a:t>
            </a:r>
          </a:p>
          <a:p>
            <a:pPr lvl="1"/>
            <a:r>
              <a:rPr lang="en-US" altLang="ko-KR" i="1" dirty="0" err="1"/>
              <a:t>D</a:t>
            </a:r>
            <a:r>
              <a:rPr lang="en-US" altLang="ko-KR" i="1" baseline="-25000" dirty="0" err="1"/>
              <a:t>strong</a:t>
            </a:r>
            <a:r>
              <a:rPr lang="en-US" altLang="ko-KR" i="1" dirty="0"/>
              <a:t>=</a:t>
            </a:r>
            <a:r>
              <a:rPr lang="en-US" altLang="ko-KR" dirty="0"/>
              <a:t>[1+,1-]</a:t>
            </a:r>
          </a:p>
          <a:p>
            <a:endParaRPr lang="ko-KR" altLang="en-US" dirty="0"/>
          </a:p>
        </p:txBody>
      </p:sp>
      <p:pic>
        <p:nvPicPr>
          <p:cNvPr id="6" name="그림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3784" y="3748118"/>
            <a:ext cx="7671767" cy="263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5"/>
          <p:cNvGrpSpPr>
            <a:grpSpLocks/>
          </p:cNvGrpSpPr>
          <p:nvPr/>
        </p:nvGrpSpPr>
        <p:grpSpPr bwMode="auto">
          <a:xfrm>
            <a:off x="5807968" y="1315211"/>
            <a:ext cx="4495800" cy="1966913"/>
            <a:chOff x="2688" y="1248"/>
            <a:chExt cx="2832" cy="1239"/>
          </a:xfrm>
        </p:grpSpPr>
        <p:sp>
          <p:nvSpPr>
            <p:cNvPr id="8" name="Rectangle 6"/>
            <p:cNvSpPr>
              <a:spLocks noChangeArrowheads="1"/>
            </p:cNvSpPr>
            <p:nvPr/>
          </p:nvSpPr>
          <p:spPr bwMode="auto">
            <a:xfrm>
              <a:off x="3600" y="1488"/>
              <a:ext cx="1008" cy="240"/>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dirty="0">
                  <a:latin typeface="+mn-lt"/>
                </a:rPr>
                <a:t>Wind</a:t>
              </a:r>
            </a:p>
          </p:txBody>
        </p:sp>
        <p:sp>
          <p:nvSpPr>
            <p:cNvPr id="9" name="Text Box 7"/>
            <p:cNvSpPr txBox="1">
              <a:spLocks noChangeArrowheads="1"/>
            </p:cNvSpPr>
            <p:nvPr/>
          </p:nvSpPr>
          <p:spPr bwMode="auto">
            <a:xfrm>
              <a:off x="3360" y="1248"/>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[2+,3-] : </a:t>
              </a:r>
              <a:r>
                <a:rPr lang="en-US" altLang="ko-KR" sz="1800">
                  <a:latin typeface="+mn-lt"/>
                </a:rPr>
                <a:t>E = 0.971</a:t>
              </a:r>
            </a:p>
          </p:txBody>
        </p:sp>
        <p:sp>
          <p:nvSpPr>
            <p:cNvPr id="10" name="Line 8"/>
            <p:cNvSpPr>
              <a:spLocks noChangeShapeType="1"/>
            </p:cNvSpPr>
            <p:nvPr/>
          </p:nvSpPr>
          <p:spPr bwMode="auto">
            <a:xfrm flipH="1">
              <a:off x="3552" y="1728"/>
              <a:ext cx="528"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1" name="Line 9"/>
            <p:cNvSpPr>
              <a:spLocks noChangeShapeType="1"/>
            </p:cNvSpPr>
            <p:nvPr/>
          </p:nvSpPr>
          <p:spPr bwMode="auto">
            <a:xfrm>
              <a:off x="4080" y="1728"/>
              <a:ext cx="528" cy="57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2" name="Text Box 10"/>
            <p:cNvSpPr txBox="1">
              <a:spLocks noChangeArrowheads="1"/>
            </p:cNvSpPr>
            <p:nvPr/>
          </p:nvSpPr>
          <p:spPr bwMode="auto">
            <a:xfrm>
              <a:off x="3360" y="184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Weak</a:t>
              </a:r>
            </a:p>
          </p:txBody>
        </p:sp>
        <p:sp>
          <p:nvSpPr>
            <p:cNvPr id="13" name="Text Box 11"/>
            <p:cNvSpPr txBox="1">
              <a:spLocks noChangeArrowheads="1"/>
            </p:cNvSpPr>
            <p:nvPr/>
          </p:nvSpPr>
          <p:spPr bwMode="auto">
            <a:xfrm>
              <a:off x="4320" y="187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Strong</a:t>
              </a:r>
            </a:p>
          </p:txBody>
        </p:sp>
        <p:sp>
          <p:nvSpPr>
            <p:cNvPr id="14" name="Text Box 12"/>
            <p:cNvSpPr txBox="1">
              <a:spLocks noChangeArrowheads="1"/>
            </p:cNvSpPr>
            <p:nvPr/>
          </p:nvSpPr>
          <p:spPr bwMode="auto">
            <a:xfrm>
              <a:off x="268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[1+,2-] : </a:t>
              </a:r>
              <a:r>
                <a:rPr lang="en-US" altLang="ko-KR" sz="1800">
                  <a:latin typeface="+mn-lt"/>
                </a:rPr>
                <a:t>E = 0.918</a:t>
              </a:r>
            </a:p>
          </p:txBody>
        </p:sp>
        <p:sp>
          <p:nvSpPr>
            <p:cNvPr id="15" name="Text Box 13"/>
            <p:cNvSpPr txBox="1">
              <a:spLocks noChangeArrowheads="1"/>
            </p:cNvSpPr>
            <p:nvPr/>
          </p:nvSpPr>
          <p:spPr bwMode="auto">
            <a:xfrm>
              <a:off x="412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[1+,1-] : </a:t>
              </a:r>
              <a:r>
                <a:rPr lang="en-US" altLang="ko-KR" sz="1800">
                  <a:latin typeface="+mn-lt"/>
                </a:rPr>
                <a:t>E = 1.0</a:t>
              </a:r>
            </a:p>
          </p:txBody>
        </p:sp>
      </p:gr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819597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84672" y="0"/>
            <a:ext cx="10018713" cy="1752599"/>
          </a:xfrm>
        </p:spPr>
        <p:txBody>
          <a:bodyPr/>
          <a:lstStyle/>
          <a:p>
            <a:r>
              <a:rPr lang="en-US" altLang="ko-KR" dirty="0"/>
              <a:t>Play Tennis Example (10/15)</a:t>
            </a:r>
            <a:endParaRPr lang="ko-KR" altLang="en-US" dirty="0"/>
          </a:p>
        </p:txBody>
      </p:sp>
      <p:sp>
        <p:nvSpPr>
          <p:cNvPr id="3" name="내용 개체 틀 2"/>
          <p:cNvSpPr>
            <a:spLocks noGrp="1"/>
          </p:cNvSpPr>
          <p:nvPr>
            <p:ph idx="1"/>
          </p:nvPr>
        </p:nvSpPr>
        <p:spPr/>
        <p:txBody>
          <a:bodyPr/>
          <a:lstStyle/>
          <a:p>
            <a:r>
              <a:rPr lang="en-US" altLang="ko-KR" dirty="0"/>
              <a:t>Attribute </a:t>
            </a:r>
            <a:r>
              <a:rPr lang="en-US" altLang="ko-KR" i="1" dirty="0"/>
              <a:t>Humidity</a:t>
            </a:r>
          </a:p>
          <a:p>
            <a:pPr lvl="1"/>
            <a:r>
              <a:rPr lang="en-US" altLang="ko-KR" i="1" dirty="0" err="1"/>
              <a:t>D</a:t>
            </a:r>
            <a:r>
              <a:rPr lang="en-US" altLang="ko-KR" i="1" baseline="-25000" dirty="0" err="1"/>
              <a:t>high</a:t>
            </a:r>
            <a:r>
              <a:rPr lang="en-US" altLang="ko-KR" i="1" dirty="0"/>
              <a:t> = </a:t>
            </a:r>
            <a:r>
              <a:rPr lang="en-US" altLang="ko-KR" dirty="0"/>
              <a:t>[0+,3-]</a:t>
            </a:r>
          </a:p>
          <a:p>
            <a:pPr lvl="1"/>
            <a:r>
              <a:rPr lang="en-US" altLang="ko-KR" i="1" dirty="0" err="1"/>
              <a:t>D</a:t>
            </a:r>
            <a:r>
              <a:rPr lang="en-US" altLang="ko-KR" i="1" baseline="-25000" dirty="0" err="1"/>
              <a:t>normal</a:t>
            </a:r>
            <a:r>
              <a:rPr lang="en-US" altLang="ko-KR" i="1" dirty="0"/>
              <a:t>=</a:t>
            </a:r>
            <a:r>
              <a:rPr lang="en-US" altLang="ko-KR" dirty="0"/>
              <a:t>[2+,0-]</a:t>
            </a:r>
          </a:p>
          <a:p>
            <a:endParaRPr lang="ko-KR" altLang="en-US" dirty="0"/>
          </a:p>
        </p:txBody>
      </p:sp>
      <p:pic>
        <p:nvPicPr>
          <p:cNvPr id="6" name="그림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2161" y="3931569"/>
            <a:ext cx="7519977" cy="258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5"/>
          <p:cNvGrpSpPr>
            <a:grpSpLocks/>
          </p:cNvGrpSpPr>
          <p:nvPr/>
        </p:nvGrpSpPr>
        <p:grpSpPr bwMode="auto">
          <a:xfrm>
            <a:off x="5704250" y="1340769"/>
            <a:ext cx="4495800" cy="1966913"/>
            <a:chOff x="2688" y="1248"/>
            <a:chExt cx="2832" cy="1239"/>
          </a:xfrm>
        </p:grpSpPr>
        <p:sp>
          <p:nvSpPr>
            <p:cNvPr id="8" name="Rectangle 6"/>
            <p:cNvSpPr>
              <a:spLocks noChangeArrowheads="1"/>
            </p:cNvSpPr>
            <p:nvPr/>
          </p:nvSpPr>
          <p:spPr bwMode="auto">
            <a:xfrm>
              <a:off x="3600" y="1488"/>
              <a:ext cx="1008" cy="240"/>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Humidity</a:t>
              </a:r>
            </a:p>
          </p:txBody>
        </p:sp>
        <p:sp>
          <p:nvSpPr>
            <p:cNvPr id="9" name="Text Box 7"/>
            <p:cNvSpPr txBox="1">
              <a:spLocks noChangeArrowheads="1"/>
            </p:cNvSpPr>
            <p:nvPr/>
          </p:nvSpPr>
          <p:spPr bwMode="auto">
            <a:xfrm>
              <a:off x="3360" y="1248"/>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[2+,3-] : </a:t>
              </a:r>
              <a:r>
                <a:rPr lang="en-US" altLang="ko-KR" sz="1800">
                  <a:latin typeface="+mn-lt"/>
                </a:rPr>
                <a:t>E = 0.971</a:t>
              </a:r>
            </a:p>
          </p:txBody>
        </p:sp>
        <p:sp>
          <p:nvSpPr>
            <p:cNvPr id="10" name="Line 8"/>
            <p:cNvSpPr>
              <a:spLocks noChangeShapeType="1"/>
            </p:cNvSpPr>
            <p:nvPr/>
          </p:nvSpPr>
          <p:spPr bwMode="auto">
            <a:xfrm flipH="1">
              <a:off x="3552" y="1728"/>
              <a:ext cx="528"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1" name="Line 9"/>
            <p:cNvSpPr>
              <a:spLocks noChangeShapeType="1"/>
            </p:cNvSpPr>
            <p:nvPr/>
          </p:nvSpPr>
          <p:spPr bwMode="auto">
            <a:xfrm>
              <a:off x="4080" y="1728"/>
              <a:ext cx="528" cy="57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2" name="Text Box 10"/>
            <p:cNvSpPr txBox="1">
              <a:spLocks noChangeArrowheads="1"/>
            </p:cNvSpPr>
            <p:nvPr/>
          </p:nvSpPr>
          <p:spPr bwMode="auto">
            <a:xfrm>
              <a:off x="3369" y="185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High</a:t>
              </a:r>
            </a:p>
          </p:txBody>
        </p:sp>
        <p:sp>
          <p:nvSpPr>
            <p:cNvPr id="13" name="Text Box 11"/>
            <p:cNvSpPr txBox="1">
              <a:spLocks noChangeArrowheads="1"/>
            </p:cNvSpPr>
            <p:nvPr/>
          </p:nvSpPr>
          <p:spPr bwMode="auto">
            <a:xfrm>
              <a:off x="4320" y="186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Normal</a:t>
              </a:r>
            </a:p>
          </p:txBody>
        </p:sp>
        <p:sp>
          <p:nvSpPr>
            <p:cNvPr id="14" name="Text Box 12"/>
            <p:cNvSpPr txBox="1">
              <a:spLocks noChangeArrowheads="1"/>
            </p:cNvSpPr>
            <p:nvPr/>
          </p:nvSpPr>
          <p:spPr bwMode="auto">
            <a:xfrm>
              <a:off x="268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[0+,3-] : </a:t>
              </a:r>
              <a:r>
                <a:rPr lang="en-US" altLang="ko-KR" sz="1800">
                  <a:latin typeface="+mn-lt"/>
                </a:rPr>
                <a:t>E = 0.00</a:t>
              </a:r>
            </a:p>
          </p:txBody>
        </p:sp>
        <p:sp>
          <p:nvSpPr>
            <p:cNvPr id="15" name="Text Box 13"/>
            <p:cNvSpPr txBox="1">
              <a:spLocks noChangeArrowheads="1"/>
            </p:cNvSpPr>
            <p:nvPr/>
          </p:nvSpPr>
          <p:spPr bwMode="auto">
            <a:xfrm>
              <a:off x="412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[2+,0-] : </a:t>
              </a:r>
              <a:r>
                <a:rPr lang="en-US" altLang="ko-KR" sz="1800">
                  <a:latin typeface="+mn-lt"/>
                </a:rPr>
                <a:t>E = 0.00</a:t>
              </a:r>
            </a:p>
          </p:txBody>
        </p:sp>
      </p:gr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41437290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95824" y="500"/>
            <a:ext cx="10018713" cy="1752599"/>
          </a:xfrm>
        </p:spPr>
        <p:txBody>
          <a:bodyPr/>
          <a:lstStyle/>
          <a:p>
            <a:r>
              <a:rPr lang="en-US" altLang="ko-KR" dirty="0"/>
              <a:t>Play Tennis Example (11/15)</a:t>
            </a:r>
            <a:endParaRPr lang="ko-KR" altLang="en-US" dirty="0"/>
          </a:p>
        </p:txBody>
      </p:sp>
      <p:sp>
        <p:nvSpPr>
          <p:cNvPr id="3" name="내용 개체 틀 2"/>
          <p:cNvSpPr>
            <a:spLocks noGrp="1"/>
          </p:cNvSpPr>
          <p:nvPr>
            <p:ph idx="1"/>
          </p:nvPr>
        </p:nvSpPr>
        <p:spPr>
          <a:xfrm>
            <a:off x="1785393" y="917824"/>
            <a:ext cx="10018713" cy="3124201"/>
          </a:xfrm>
        </p:spPr>
        <p:txBody>
          <a:bodyPr/>
          <a:lstStyle/>
          <a:p>
            <a:pPr>
              <a:defRPr/>
            </a:pPr>
            <a:r>
              <a:rPr lang="en-US" altLang="ko-KR" dirty="0"/>
              <a:t>Best split</a:t>
            </a:r>
          </a:p>
          <a:p>
            <a:pPr lvl="1">
              <a:defRPr/>
            </a:pPr>
            <a:r>
              <a:rPr lang="en-US" altLang="ko-KR" b="1" i="1" dirty="0"/>
              <a:t>Gain</a:t>
            </a:r>
            <a:r>
              <a:rPr lang="en-US" altLang="ko-KR" b="1" dirty="0"/>
              <a:t>(</a:t>
            </a:r>
            <a:r>
              <a:rPr lang="en-US" altLang="ko-KR" b="1" i="1" dirty="0"/>
              <a:t>D</a:t>
            </a:r>
            <a:r>
              <a:rPr lang="en-US" altLang="ko-KR" b="1" dirty="0"/>
              <a:t>, </a:t>
            </a:r>
            <a:r>
              <a:rPr lang="en-US" altLang="ko-KR" b="1" i="1" dirty="0">
                <a:solidFill>
                  <a:schemeClr val="folHlink"/>
                </a:solidFill>
              </a:rPr>
              <a:t>Humidity</a:t>
            </a:r>
            <a:r>
              <a:rPr lang="en-US" altLang="ko-KR" b="1" dirty="0"/>
              <a:t>) = 0.971</a:t>
            </a:r>
          </a:p>
          <a:p>
            <a:pPr lvl="1">
              <a:defRPr/>
            </a:pPr>
            <a:r>
              <a:rPr lang="en-US" altLang="ko-KR" i="1" dirty="0"/>
              <a:t>Gain</a:t>
            </a:r>
            <a:r>
              <a:rPr lang="en-US" altLang="ko-KR" dirty="0"/>
              <a:t>(</a:t>
            </a:r>
            <a:r>
              <a:rPr lang="en-US" altLang="ko-KR" i="1" dirty="0"/>
              <a:t>D</a:t>
            </a:r>
            <a:r>
              <a:rPr lang="en-US" altLang="ko-KR" dirty="0"/>
              <a:t>, </a:t>
            </a:r>
            <a:r>
              <a:rPr lang="en-US" altLang="ko-KR" i="1" dirty="0"/>
              <a:t>Wind</a:t>
            </a:r>
            <a:r>
              <a:rPr lang="en-US" altLang="ko-KR" dirty="0"/>
              <a:t>) = 0.020</a:t>
            </a:r>
          </a:p>
          <a:p>
            <a:pPr lvl="1">
              <a:defRPr/>
            </a:pPr>
            <a:r>
              <a:rPr lang="en-US" altLang="ko-KR" i="1" dirty="0"/>
              <a:t>Gain</a:t>
            </a:r>
            <a:r>
              <a:rPr lang="en-US" altLang="ko-KR" dirty="0"/>
              <a:t>(</a:t>
            </a:r>
            <a:r>
              <a:rPr lang="en-US" altLang="ko-KR" i="1" dirty="0"/>
              <a:t>D</a:t>
            </a:r>
            <a:r>
              <a:rPr lang="en-US" altLang="ko-KR" dirty="0"/>
              <a:t>, </a:t>
            </a:r>
            <a:r>
              <a:rPr lang="en-US" altLang="ko-KR" i="1" dirty="0"/>
              <a:t>Temperature</a:t>
            </a:r>
            <a:r>
              <a:rPr lang="en-US" altLang="ko-KR" dirty="0"/>
              <a:t>) = 0.571</a:t>
            </a:r>
          </a:p>
          <a:p>
            <a:endParaRPr lang="ko-KR" altLang="en-US" dirty="0"/>
          </a:p>
        </p:txBody>
      </p:sp>
      <p:sp>
        <p:nvSpPr>
          <p:cNvPr id="6" name="Text Box 4"/>
          <p:cNvSpPr txBox="1">
            <a:spLocks noChangeArrowheads="1"/>
          </p:cNvSpPr>
          <p:nvPr/>
        </p:nvSpPr>
        <p:spPr bwMode="auto">
          <a:xfrm>
            <a:off x="4991100" y="320675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[9+,5-] : </a:t>
            </a:r>
            <a:r>
              <a:rPr lang="en-US" altLang="ko-KR" sz="1800">
                <a:latin typeface="+mn-lt"/>
              </a:rPr>
              <a:t>E = 0.940</a:t>
            </a:r>
          </a:p>
        </p:txBody>
      </p:sp>
      <p:sp>
        <p:nvSpPr>
          <p:cNvPr id="7" name="Rectangle 5"/>
          <p:cNvSpPr>
            <a:spLocks noChangeArrowheads="1"/>
          </p:cNvSpPr>
          <p:nvPr/>
        </p:nvSpPr>
        <p:spPr bwMode="auto">
          <a:xfrm>
            <a:off x="5372100" y="3587750"/>
            <a:ext cx="1600200" cy="381000"/>
          </a:xfrm>
          <a:prstGeom prst="rect">
            <a:avLst/>
          </a:prstGeom>
          <a:solidFill>
            <a:srgbClr val="00B050"/>
          </a:solidFill>
          <a:ln w="9525">
            <a:solidFill>
              <a:schemeClr val="tx1"/>
            </a:solidFill>
            <a:miter lim="800000"/>
            <a:headEnd/>
            <a:tailEnd/>
          </a:ln>
          <a:effectLs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Outlook</a:t>
            </a:r>
          </a:p>
        </p:txBody>
      </p:sp>
      <p:sp>
        <p:nvSpPr>
          <p:cNvPr id="8" name="Line 6"/>
          <p:cNvSpPr>
            <a:spLocks noChangeShapeType="1"/>
          </p:cNvSpPr>
          <p:nvPr/>
        </p:nvSpPr>
        <p:spPr bwMode="auto">
          <a:xfrm flipH="1">
            <a:off x="3695700" y="3968750"/>
            <a:ext cx="24384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9" name="Line 7"/>
          <p:cNvSpPr>
            <a:spLocks noChangeShapeType="1"/>
          </p:cNvSpPr>
          <p:nvPr/>
        </p:nvSpPr>
        <p:spPr bwMode="auto">
          <a:xfrm>
            <a:off x="6134100" y="3968750"/>
            <a:ext cx="26670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0" name="Text Box 8"/>
          <p:cNvSpPr txBox="1">
            <a:spLocks noChangeArrowheads="1"/>
          </p:cNvSpPr>
          <p:nvPr/>
        </p:nvSpPr>
        <p:spPr bwMode="auto">
          <a:xfrm>
            <a:off x="4305300" y="404495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Sunny</a:t>
            </a:r>
          </a:p>
        </p:txBody>
      </p:sp>
      <p:sp>
        <p:nvSpPr>
          <p:cNvPr id="11" name="Text Box 9"/>
          <p:cNvSpPr txBox="1">
            <a:spLocks noChangeArrowheads="1"/>
          </p:cNvSpPr>
          <p:nvPr/>
        </p:nvSpPr>
        <p:spPr bwMode="auto">
          <a:xfrm>
            <a:off x="7429500" y="404495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Rain</a:t>
            </a:r>
          </a:p>
        </p:txBody>
      </p:sp>
      <p:sp>
        <p:nvSpPr>
          <p:cNvPr id="12" name="Text Box 10"/>
          <p:cNvSpPr txBox="1">
            <a:spLocks noChangeArrowheads="1"/>
          </p:cNvSpPr>
          <p:nvPr/>
        </p:nvSpPr>
        <p:spPr bwMode="auto">
          <a:xfrm>
            <a:off x="7734300" y="473075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[3+,2-] : (</a:t>
            </a:r>
            <a:r>
              <a:rPr lang="en-US" altLang="ko-KR" sz="1800">
                <a:latin typeface="+mn-lt"/>
              </a:rPr>
              <a:t>D4, D5, D6, D10, D14)</a:t>
            </a:r>
          </a:p>
        </p:txBody>
      </p:sp>
      <p:sp>
        <p:nvSpPr>
          <p:cNvPr id="13" name="Line 11"/>
          <p:cNvSpPr>
            <a:spLocks noChangeShapeType="1"/>
          </p:cNvSpPr>
          <p:nvPr/>
        </p:nvSpPr>
        <p:spPr bwMode="auto">
          <a:xfrm>
            <a:off x="6134100" y="3968750"/>
            <a:ext cx="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4" name="Text Box 12"/>
          <p:cNvSpPr txBox="1">
            <a:spLocks noChangeArrowheads="1"/>
          </p:cNvSpPr>
          <p:nvPr/>
        </p:nvSpPr>
        <p:spPr bwMode="auto">
          <a:xfrm>
            <a:off x="5448300" y="404495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Overcast</a:t>
            </a:r>
          </a:p>
        </p:txBody>
      </p:sp>
      <p:sp>
        <p:nvSpPr>
          <p:cNvPr id="15" name="Text Box 13"/>
          <p:cNvSpPr txBox="1">
            <a:spLocks noChangeArrowheads="1"/>
          </p:cNvSpPr>
          <p:nvPr/>
        </p:nvSpPr>
        <p:spPr bwMode="auto">
          <a:xfrm>
            <a:off x="5067300" y="465455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sz="1800" b="1">
                <a:latin typeface="+mn-lt"/>
              </a:rPr>
              <a:t>YES</a:t>
            </a:r>
          </a:p>
        </p:txBody>
      </p:sp>
      <p:sp>
        <p:nvSpPr>
          <p:cNvPr id="16" name="Rectangle 14"/>
          <p:cNvSpPr>
            <a:spLocks noChangeArrowheads="1"/>
          </p:cNvSpPr>
          <p:nvPr/>
        </p:nvSpPr>
        <p:spPr bwMode="auto">
          <a:xfrm>
            <a:off x="2933700" y="4654550"/>
            <a:ext cx="1600200" cy="381000"/>
          </a:xfrm>
          <a:prstGeom prst="rect">
            <a:avLst/>
          </a:prstGeom>
          <a:solidFill>
            <a:srgbClr val="FFC000"/>
          </a:solidFill>
          <a:ln w="9525">
            <a:solidFill>
              <a:schemeClr val="tx1"/>
            </a:solidFill>
            <a:miter lim="800000"/>
            <a:headEnd/>
            <a:tailEnd/>
          </a:ln>
          <a:effectLs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Humidity</a:t>
            </a:r>
          </a:p>
        </p:txBody>
      </p:sp>
      <p:sp>
        <p:nvSpPr>
          <p:cNvPr id="17" name="Line 15"/>
          <p:cNvSpPr>
            <a:spLocks noChangeShapeType="1"/>
          </p:cNvSpPr>
          <p:nvPr/>
        </p:nvSpPr>
        <p:spPr bwMode="auto">
          <a:xfrm flipH="1">
            <a:off x="2857500" y="5035550"/>
            <a:ext cx="8382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8" name="Line 16"/>
          <p:cNvSpPr>
            <a:spLocks noChangeShapeType="1"/>
          </p:cNvSpPr>
          <p:nvPr/>
        </p:nvSpPr>
        <p:spPr bwMode="auto">
          <a:xfrm>
            <a:off x="3695700" y="5035550"/>
            <a:ext cx="6096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9" name="Text Box 17"/>
          <p:cNvSpPr txBox="1">
            <a:spLocks noChangeArrowheads="1"/>
          </p:cNvSpPr>
          <p:nvPr/>
        </p:nvSpPr>
        <p:spPr bwMode="auto">
          <a:xfrm>
            <a:off x="3924300" y="579755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sz="1800" b="1">
                <a:latin typeface="+mn-lt"/>
              </a:rPr>
              <a:t>YES</a:t>
            </a:r>
          </a:p>
        </p:txBody>
      </p:sp>
      <p:sp>
        <p:nvSpPr>
          <p:cNvPr id="20" name="Text Box 18"/>
          <p:cNvSpPr txBox="1">
            <a:spLocks noChangeArrowheads="1"/>
          </p:cNvSpPr>
          <p:nvPr/>
        </p:nvSpPr>
        <p:spPr bwMode="auto">
          <a:xfrm>
            <a:off x="2476500" y="579755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sz="1800" b="1">
                <a:latin typeface="+mn-lt"/>
              </a:rPr>
              <a:t>NO</a:t>
            </a:r>
          </a:p>
        </p:txBody>
      </p:sp>
      <p:sp>
        <p:nvSpPr>
          <p:cNvPr id="21" name="Text Box 19"/>
          <p:cNvSpPr txBox="1">
            <a:spLocks noChangeArrowheads="1"/>
          </p:cNvSpPr>
          <p:nvPr/>
        </p:nvSpPr>
        <p:spPr bwMode="auto">
          <a:xfrm>
            <a:off x="4000500" y="518795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Normal</a:t>
            </a:r>
          </a:p>
        </p:txBody>
      </p:sp>
      <p:sp>
        <p:nvSpPr>
          <p:cNvPr id="22" name="Text Box 20"/>
          <p:cNvSpPr txBox="1">
            <a:spLocks noChangeArrowheads="1"/>
          </p:cNvSpPr>
          <p:nvPr/>
        </p:nvSpPr>
        <p:spPr bwMode="auto">
          <a:xfrm>
            <a:off x="2628900" y="518795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High</a:t>
            </a:r>
          </a:p>
        </p:txBody>
      </p:sp>
      <p:sp>
        <p:nvSpPr>
          <p:cNvPr id="23" name="왼쪽 화살표 22"/>
          <p:cNvSpPr/>
          <p:nvPr/>
        </p:nvSpPr>
        <p:spPr>
          <a:xfrm>
            <a:off x="5688732" y="1953029"/>
            <a:ext cx="1512168" cy="2968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589611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73521" y="32356"/>
            <a:ext cx="10018713" cy="1752599"/>
          </a:xfrm>
        </p:spPr>
        <p:txBody>
          <a:bodyPr/>
          <a:lstStyle/>
          <a:p>
            <a:r>
              <a:rPr lang="en-US" altLang="ko-KR" dirty="0"/>
              <a:t>Play Tennis Example (12/15)</a:t>
            </a:r>
            <a:endParaRPr lang="ko-KR" altLang="en-US" dirty="0"/>
          </a:p>
        </p:txBody>
      </p:sp>
      <p:sp>
        <p:nvSpPr>
          <p:cNvPr id="3" name="내용 개체 틀 2"/>
          <p:cNvSpPr>
            <a:spLocks noGrp="1"/>
          </p:cNvSpPr>
          <p:nvPr>
            <p:ph idx="1"/>
          </p:nvPr>
        </p:nvSpPr>
        <p:spPr/>
        <p:txBody>
          <a:bodyPr/>
          <a:lstStyle/>
          <a:p>
            <a:r>
              <a:rPr lang="en-US" altLang="ko-KR" dirty="0"/>
              <a:t>Entropy </a:t>
            </a:r>
            <a:r>
              <a:rPr lang="en-US" altLang="ko-KR" i="1" dirty="0"/>
              <a:t>D</a:t>
            </a:r>
            <a:r>
              <a:rPr lang="en-US" altLang="ko-KR" i="1" baseline="-25000" dirty="0"/>
              <a:t>rain</a:t>
            </a:r>
          </a:p>
          <a:p>
            <a:endParaRPr lang="ko-KR" altLang="en-US" dirty="0"/>
          </a:p>
        </p:txBody>
      </p:sp>
      <p:sp>
        <p:nvSpPr>
          <p:cNvPr id="4" name="Rectangle 3"/>
          <p:cNvSpPr>
            <a:spLocks noGrp="1" noChangeArrowheads="1"/>
          </p:cNvSpPr>
          <p:nvPr/>
        </p:nvSpPr>
        <p:spPr bwMode="auto">
          <a:xfrm>
            <a:off x="2038350" y="98107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endParaRPr lang="en-US" altLang="ko-KR" i="1" baseline="-25000" dirty="0"/>
          </a:p>
        </p:txBody>
      </p:sp>
      <p:pic>
        <p:nvPicPr>
          <p:cNvPr id="6" name="table"/>
          <p:cNvPicPr>
            <a:picLocks noChangeAspect="1"/>
          </p:cNvPicPr>
          <p:nvPr/>
        </p:nvPicPr>
        <p:blipFill>
          <a:blip r:embed="rId2"/>
          <a:stretch>
            <a:fillRect/>
          </a:stretch>
        </p:blipFill>
        <p:spPr>
          <a:xfrm>
            <a:off x="3044823" y="4501336"/>
            <a:ext cx="8458200" cy="2105025"/>
          </a:xfrm>
          <a:prstGeom prst="rect">
            <a:avLst/>
          </a:prstGeom>
        </p:spPr>
      </p:pic>
      <p:pic>
        <p:nvPicPr>
          <p:cNvPr id="7" name="그림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6748" y="1948117"/>
            <a:ext cx="5098504" cy="194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853202" y="1935341"/>
            <a:ext cx="752686" cy="430887"/>
          </a:xfrm>
          <a:prstGeom prst="rect">
            <a:avLst/>
          </a:prstGeom>
          <a:solidFill>
            <a:schemeClr val="bg1"/>
          </a:solidFill>
        </p:spPr>
        <p:txBody>
          <a:bodyPr wrap="square" lIns="0" tIns="0" rIns="0" bIns="0" rtlCol="0">
            <a:spAutoFit/>
          </a:bodyPr>
          <a:lstStyle/>
          <a:p>
            <a:r>
              <a:rPr lang="en-US" altLang="ko-KR" sz="2800" i="1" dirty="0">
                <a:latin typeface="Times New Roman" panose="02020603050405020304" pitchFamily="18" charset="0"/>
                <a:cs typeface="Times New Roman" panose="02020603050405020304" pitchFamily="18" charset="0"/>
              </a:rPr>
              <a:t>D</a:t>
            </a:r>
            <a:r>
              <a:rPr lang="en-US" altLang="ko-KR" sz="2800" i="1" baseline="-25000" dirty="0">
                <a:latin typeface="Times New Roman" panose="02020603050405020304" pitchFamily="18" charset="0"/>
                <a:cs typeface="Times New Roman" panose="02020603050405020304" pitchFamily="18" charset="0"/>
              </a:rPr>
              <a:t>rain</a:t>
            </a:r>
            <a:endParaRPr lang="ko-KR" altLang="en-US" sz="2800" i="1" baseline="-25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1503023" y="6029664"/>
            <a:ext cx="551167" cy="365125"/>
          </a:xfrm>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636696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95824" y="-5875"/>
            <a:ext cx="10018713" cy="1752599"/>
          </a:xfrm>
        </p:spPr>
        <p:txBody>
          <a:bodyPr/>
          <a:lstStyle/>
          <a:p>
            <a:r>
              <a:rPr lang="en-US" altLang="ko-KR" dirty="0"/>
              <a:t>Play Tennis Example (13/15)</a:t>
            </a:r>
            <a:endParaRPr lang="ko-KR" altLang="en-US" dirty="0"/>
          </a:p>
        </p:txBody>
      </p:sp>
      <p:pic>
        <p:nvPicPr>
          <p:cNvPr id="6" name="그림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3595" y="3453525"/>
            <a:ext cx="7760942" cy="270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5"/>
          <p:cNvGrpSpPr>
            <a:grpSpLocks/>
          </p:cNvGrpSpPr>
          <p:nvPr/>
        </p:nvGrpSpPr>
        <p:grpSpPr bwMode="auto">
          <a:xfrm>
            <a:off x="5715000" y="1268761"/>
            <a:ext cx="4495800" cy="1966913"/>
            <a:chOff x="2688" y="1248"/>
            <a:chExt cx="2832" cy="1239"/>
          </a:xfrm>
        </p:grpSpPr>
        <p:sp>
          <p:nvSpPr>
            <p:cNvPr id="8" name="Rectangle 6"/>
            <p:cNvSpPr>
              <a:spLocks noChangeArrowheads="1"/>
            </p:cNvSpPr>
            <p:nvPr/>
          </p:nvSpPr>
          <p:spPr bwMode="auto">
            <a:xfrm>
              <a:off x="3600" y="1488"/>
              <a:ext cx="1008" cy="240"/>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Wind</a:t>
              </a:r>
            </a:p>
          </p:txBody>
        </p:sp>
        <p:sp>
          <p:nvSpPr>
            <p:cNvPr id="9" name="Text Box 7"/>
            <p:cNvSpPr txBox="1">
              <a:spLocks noChangeArrowheads="1"/>
            </p:cNvSpPr>
            <p:nvPr/>
          </p:nvSpPr>
          <p:spPr bwMode="auto">
            <a:xfrm>
              <a:off x="3360" y="1248"/>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[3+,2-] : </a:t>
              </a:r>
              <a:r>
                <a:rPr lang="en-US" altLang="ko-KR" sz="1800">
                  <a:latin typeface="+mn-lt"/>
                </a:rPr>
                <a:t>E = 0.971</a:t>
              </a:r>
            </a:p>
          </p:txBody>
        </p:sp>
        <p:sp>
          <p:nvSpPr>
            <p:cNvPr id="10" name="Line 8"/>
            <p:cNvSpPr>
              <a:spLocks noChangeShapeType="1"/>
            </p:cNvSpPr>
            <p:nvPr/>
          </p:nvSpPr>
          <p:spPr bwMode="auto">
            <a:xfrm flipH="1">
              <a:off x="3552" y="1728"/>
              <a:ext cx="528"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1" name="Line 9"/>
            <p:cNvSpPr>
              <a:spLocks noChangeShapeType="1"/>
            </p:cNvSpPr>
            <p:nvPr/>
          </p:nvSpPr>
          <p:spPr bwMode="auto">
            <a:xfrm>
              <a:off x="4080" y="1728"/>
              <a:ext cx="528" cy="57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2" name="Text Box 10"/>
            <p:cNvSpPr txBox="1">
              <a:spLocks noChangeArrowheads="1"/>
            </p:cNvSpPr>
            <p:nvPr/>
          </p:nvSpPr>
          <p:spPr bwMode="auto">
            <a:xfrm>
              <a:off x="3360" y="182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Weak</a:t>
              </a:r>
            </a:p>
          </p:txBody>
        </p:sp>
        <p:sp>
          <p:nvSpPr>
            <p:cNvPr id="13" name="Text Box 11"/>
            <p:cNvSpPr txBox="1">
              <a:spLocks noChangeArrowheads="1"/>
            </p:cNvSpPr>
            <p:nvPr/>
          </p:nvSpPr>
          <p:spPr bwMode="auto">
            <a:xfrm>
              <a:off x="4322" y="184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Strong</a:t>
              </a:r>
            </a:p>
          </p:txBody>
        </p:sp>
        <p:sp>
          <p:nvSpPr>
            <p:cNvPr id="14" name="Text Box 12"/>
            <p:cNvSpPr txBox="1">
              <a:spLocks noChangeArrowheads="1"/>
            </p:cNvSpPr>
            <p:nvPr/>
          </p:nvSpPr>
          <p:spPr bwMode="auto">
            <a:xfrm>
              <a:off x="268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[3+,0-] : </a:t>
              </a:r>
              <a:r>
                <a:rPr lang="en-US" altLang="ko-KR" sz="1800">
                  <a:latin typeface="+mn-lt"/>
                </a:rPr>
                <a:t>E = 0.00</a:t>
              </a:r>
            </a:p>
          </p:txBody>
        </p:sp>
        <p:sp>
          <p:nvSpPr>
            <p:cNvPr id="15" name="Text Box 13"/>
            <p:cNvSpPr txBox="1">
              <a:spLocks noChangeArrowheads="1"/>
            </p:cNvSpPr>
            <p:nvPr/>
          </p:nvSpPr>
          <p:spPr bwMode="auto">
            <a:xfrm>
              <a:off x="412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[0+,2-] : </a:t>
              </a:r>
              <a:r>
                <a:rPr lang="en-US" altLang="ko-KR" sz="1800">
                  <a:latin typeface="+mn-lt"/>
                </a:rPr>
                <a:t>E = 0.00</a:t>
              </a:r>
            </a:p>
          </p:txBody>
        </p:sp>
      </p:grpSp>
      <p:sp>
        <p:nvSpPr>
          <p:cNvPr id="17" name="내용 개체 틀 2"/>
          <p:cNvSpPr>
            <a:spLocks noGrp="1"/>
          </p:cNvSpPr>
          <p:nvPr>
            <p:ph idx="1"/>
          </p:nvPr>
        </p:nvSpPr>
        <p:spPr>
          <a:xfrm>
            <a:off x="1267522" y="1224637"/>
            <a:ext cx="8229600" cy="4857720"/>
          </a:xfrm>
        </p:spPr>
        <p:txBody>
          <a:bodyPr/>
          <a:lstStyle/>
          <a:p>
            <a:r>
              <a:rPr lang="en-US" altLang="ko-KR" dirty="0"/>
              <a:t>Attribute </a:t>
            </a:r>
            <a:r>
              <a:rPr lang="en-US" altLang="ko-KR" i="1" dirty="0"/>
              <a:t>Wind</a:t>
            </a:r>
          </a:p>
          <a:p>
            <a:pPr lvl="1"/>
            <a:r>
              <a:rPr lang="en-US" altLang="ko-KR" i="1" dirty="0" err="1"/>
              <a:t>D</a:t>
            </a:r>
            <a:r>
              <a:rPr lang="en-US" altLang="ko-KR" i="1" baseline="-25000" dirty="0" err="1"/>
              <a:t>weak</a:t>
            </a:r>
            <a:r>
              <a:rPr lang="en-US" altLang="ko-KR" i="1" dirty="0"/>
              <a:t> = </a:t>
            </a:r>
            <a:r>
              <a:rPr lang="en-US" altLang="ko-KR" dirty="0"/>
              <a:t>[3+,0-]</a:t>
            </a:r>
          </a:p>
          <a:p>
            <a:pPr lvl="1"/>
            <a:r>
              <a:rPr lang="en-US" altLang="ko-KR" i="1" dirty="0" err="1"/>
              <a:t>D</a:t>
            </a:r>
            <a:r>
              <a:rPr lang="en-US" altLang="ko-KR" i="1" baseline="-25000" dirty="0" err="1"/>
              <a:t>strong</a:t>
            </a:r>
            <a:r>
              <a:rPr lang="en-US" altLang="ko-KR" i="1" dirty="0"/>
              <a:t>=</a:t>
            </a:r>
            <a:r>
              <a:rPr lang="en-US" altLang="ko-KR" dirty="0"/>
              <a:t>[0+,2-]</a:t>
            </a:r>
          </a:p>
          <a:p>
            <a:endParaRPr lang="ko-KR" alt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548873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2369" y="19454"/>
            <a:ext cx="10018713" cy="1752599"/>
          </a:xfrm>
        </p:spPr>
        <p:txBody>
          <a:bodyPr/>
          <a:lstStyle/>
          <a:p>
            <a:r>
              <a:rPr lang="en-US" altLang="ko-KR" dirty="0"/>
              <a:t>Play Tennis Example (14/15)</a:t>
            </a:r>
            <a:endParaRPr lang="ko-KR" altLang="en-US" dirty="0"/>
          </a:p>
        </p:txBody>
      </p:sp>
      <p:sp>
        <p:nvSpPr>
          <p:cNvPr id="3" name="내용 개체 틀 2"/>
          <p:cNvSpPr>
            <a:spLocks noGrp="1"/>
          </p:cNvSpPr>
          <p:nvPr>
            <p:ph idx="1"/>
          </p:nvPr>
        </p:nvSpPr>
        <p:spPr>
          <a:xfrm>
            <a:off x="1562369" y="1590675"/>
            <a:ext cx="10018713" cy="3124201"/>
          </a:xfrm>
        </p:spPr>
        <p:txBody>
          <a:bodyPr/>
          <a:lstStyle/>
          <a:p>
            <a:r>
              <a:rPr lang="en-US" altLang="ko-KR" dirty="0"/>
              <a:t>Attribute </a:t>
            </a:r>
            <a:r>
              <a:rPr lang="en-US" altLang="ko-KR" i="1" dirty="0"/>
              <a:t>Humidity</a:t>
            </a:r>
          </a:p>
          <a:p>
            <a:pPr lvl="1"/>
            <a:r>
              <a:rPr lang="en-US" altLang="ko-KR" i="1" dirty="0" err="1"/>
              <a:t>D</a:t>
            </a:r>
            <a:r>
              <a:rPr lang="en-US" altLang="ko-KR" i="1" baseline="-25000" dirty="0" err="1"/>
              <a:t>high</a:t>
            </a:r>
            <a:r>
              <a:rPr lang="en-US" altLang="ko-KR" i="1" dirty="0"/>
              <a:t> = </a:t>
            </a:r>
            <a:r>
              <a:rPr lang="en-US" altLang="ko-KR" dirty="0"/>
              <a:t>[1+,1-]</a:t>
            </a:r>
          </a:p>
          <a:p>
            <a:pPr lvl="1"/>
            <a:r>
              <a:rPr lang="en-US" altLang="ko-KR" i="1" dirty="0" err="1"/>
              <a:t>D</a:t>
            </a:r>
            <a:r>
              <a:rPr lang="en-US" altLang="ko-KR" i="1" baseline="-25000" dirty="0" err="1"/>
              <a:t>normal</a:t>
            </a:r>
            <a:r>
              <a:rPr lang="en-US" altLang="ko-KR" i="1" dirty="0"/>
              <a:t>=</a:t>
            </a:r>
            <a:r>
              <a:rPr lang="en-US" altLang="ko-KR" dirty="0"/>
              <a:t>[2+,1-]</a:t>
            </a:r>
          </a:p>
          <a:p>
            <a:endParaRPr lang="ko-KR" altLang="en-US" dirty="0"/>
          </a:p>
        </p:txBody>
      </p:sp>
      <p:sp>
        <p:nvSpPr>
          <p:cNvPr id="4" name="Rectangle 3"/>
          <p:cNvSpPr>
            <a:spLocks noGrp="1" noChangeArrowheads="1"/>
          </p:cNvSpPr>
          <p:nvPr/>
        </p:nvSpPr>
        <p:spPr bwMode="auto">
          <a:xfrm>
            <a:off x="1961356" y="1095376"/>
            <a:ext cx="8269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endParaRPr lang="en-US" altLang="ko-KR" dirty="0"/>
          </a:p>
        </p:txBody>
      </p:sp>
      <p:pic>
        <p:nvPicPr>
          <p:cNvPr id="6" name="그림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8783" y="3556615"/>
            <a:ext cx="7741518" cy="2702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5"/>
          <p:cNvGrpSpPr>
            <a:grpSpLocks/>
          </p:cNvGrpSpPr>
          <p:nvPr/>
        </p:nvGrpSpPr>
        <p:grpSpPr bwMode="auto">
          <a:xfrm>
            <a:off x="5715000" y="1304356"/>
            <a:ext cx="4495800" cy="1966913"/>
            <a:chOff x="2688" y="1248"/>
            <a:chExt cx="2832" cy="1239"/>
          </a:xfrm>
        </p:grpSpPr>
        <p:sp>
          <p:nvSpPr>
            <p:cNvPr id="8" name="Rectangle 6"/>
            <p:cNvSpPr>
              <a:spLocks noChangeArrowheads="1"/>
            </p:cNvSpPr>
            <p:nvPr/>
          </p:nvSpPr>
          <p:spPr bwMode="auto">
            <a:xfrm>
              <a:off x="3600" y="1488"/>
              <a:ext cx="1008" cy="240"/>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Humidity</a:t>
              </a:r>
            </a:p>
          </p:txBody>
        </p:sp>
        <p:sp>
          <p:nvSpPr>
            <p:cNvPr id="9" name="Text Box 7"/>
            <p:cNvSpPr txBox="1">
              <a:spLocks noChangeArrowheads="1"/>
            </p:cNvSpPr>
            <p:nvPr/>
          </p:nvSpPr>
          <p:spPr bwMode="auto">
            <a:xfrm>
              <a:off x="3360" y="1248"/>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[2+,3-] : </a:t>
              </a:r>
              <a:r>
                <a:rPr lang="en-US" altLang="ko-KR" sz="1800">
                  <a:latin typeface="+mn-lt"/>
                </a:rPr>
                <a:t>E = 0.971</a:t>
              </a:r>
            </a:p>
          </p:txBody>
        </p:sp>
        <p:sp>
          <p:nvSpPr>
            <p:cNvPr id="10" name="Line 8"/>
            <p:cNvSpPr>
              <a:spLocks noChangeShapeType="1"/>
            </p:cNvSpPr>
            <p:nvPr/>
          </p:nvSpPr>
          <p:spPr bwMode="auto">
            <a:xfrm flipH="1">
              <a:off x="3552" y="1728"/>
              <a:ext cx="528"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1" name="Line 9"/>
            <p:cNvSpPr>
              <a:spLocks noChangeShapeType="1"/>
            </p:cNvSpPr>
            <p:nvPr/>
          </p:nvSpPr>
          <p:spPr bwMode="auto">
            <a:xfrm>
              <a:off x="4080" y="1728"/>
              <a:ext cx="528" cy="57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2" name="Text Box 10"/>
            <p:cNvSpPr txBox="1">
              <a:spLocks noChangeArrowheads="1"/>
            </p:cNvSpPr>
            <p:nvPr/>
          </p:nvSpPr>
          <p:spPr bwMode="auto">
            <a:xfrm>
              <a:off x="3384" y="185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High</a:t>
              </a:r>
            </a:p>
          </p:txBody>
        </p:sp>
        <p:sp>
          <p:nvSpPr>
            <p:cNvPr id="13" name="Text Box 11"/>
            <p:cNvSpPr txBox="1">
              <a:spLocks noChangeArrowheads="1"/>
            </p:cNvSpPr>
            <p:nvPr/>
          </p:nvSpPr>
          <p:spPr bwMode="auto">
            <a:xfrm>
              <a:off x="4320" y="187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a:latin typeface="+mn-lt"/>
                </a:rPr>
                <a:t>Normal</a:t>
              </a:r>
            </a:p>
          </p:txBody>
        </p:sp>
        <p:sp>
          <p:nvSpPr>
            <p:cNvPr id="14" name="Text Box 12"/>
            <p:cNvSpPr txBox="1">
              <a:spLocks noChangeArrowheads="1"/>
            </p:cNvSpPr>
            <p:nvPr/>
          </p:nvSpPr>
          <p:spPr bwMode="auto">
            <a:xfrm>
              <a:off x="268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[1+,1-] : </a:t>
              </a:r>
              <a:r>
                <a:rPr lang="en-US" altLang="ko-KR" sz="1800">
                  <a:latin typeface="+mn-lt"/>
                </a:rPr>
                <a:t>E = 1.00</a:t>
              </a:r>
            </a:p>
          </p:txBody>
        </p:sp>
        <p:sp>
          <p:nvSpPr>
            <p:cNvPr id="15" name="Text Box 13"/>
            <p:cNvSpPr txBox="1">
              <a:spLocks noChangeArrowheads="1"/>
            </p:cNvSpPr>
            <p:nvPr/>
          </p:nvSpPr>
          <p:spPr bwMode="auto">
            <a:xfrm>
              <a:off x="4128" y="225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ko-KR" altLang="en-US" sz="1800">
                  <a:latin typeface="+mn-lt"/>
                </a:rPr>
                <a:t>[2+,1-] : </a:t>
              </a:r>
              <a:r>
                <a:rPr lang="en-US" altLang="ko-KR" sz="1800">
                  <a:latin typeface="+mn-lt"/>
                </a:rPr>
                <a:t>E = 0.918</a:t>
              </a:r>
            </a:p>
          </p:txBody>
        </p:sp>
      </p:gr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184398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94643" y="2721"/>
            <a:ext cx="10018713" cy="1752599"/>
          </a:xfrm>
        </p:spPr>
        <p:txBody>
          <a:bodyPr/>
          <a:lstStyle/>
          <a:p>
            <a:r>
              <a:rPr lang="en-US" altLang="ko-KR" dirty="0"/>
              <a:t>Play Tennis Example (15/15)</a:t>
            </a:r>
            <a:endParaRPr lang="ko-KR" altLang="en-US" dirty="0"/>
          </a:p>
        </p:txBody>
      </p:sp>
      <p:sp>
        <p:nvSpPr>
          <p:cNvPr id="3" name="내용 개체 틀 2"/>
          <p:cNvSpPr>
            <a:spLocks noGrp="1"/>
          </p:cNvSpPr>
          <p:nvPr>
            <p:ph idx="1"/>
          </p:nvPr>
        </p:nvSpPr>
        <p:spPr>
          <a:xfrm>
            <a:off x="1526909" y="893592"/>
            <a:ext cx="10018713" cy="3124201"/>
          </a:xfrm>
        </p:spPr>
        <p:txBody>
          <a:bodyPr/>
          <a:lstStyle/>
          <a:p>
            <a:r>
              <a:rPr lang="en-US" altLang="ko-KR" dirty="0"/>
              <a:t>Best split</a:t>
            </a:r>
          </a:p>
          <a:p>
            <a:pPr lvl="1"/>
            <a:r>
              <a:rPr lang="en-US" altLang="ko-KR" i="1" dirty="0"/>
              <a:t>Gain</a:t>
            </a:r>
            <a:r>
              <a:rPr lang="en-US" altLang="ko-KR" dirty="0"/>
              <a:t>(</a:t>
            </a:r>
            <a:r>
              <a:rPr lang="en-US" altLang="ko-KR" i="1" dirty="0"/>
              <a:t>D</a:t>
            </a:r>
            <a:r>
              <a:rPr lang="en-US" altLang="ko-KR" dirty="0"/>
              <a:t>, </a:t>
            </a:r>
            <a:r>
              <a:rPr lang="en-US" altLang="ko-KR" i="1" dirty="0"/>
              <a:t>Humidity</a:t>
            </a:r>
            <a:r>
              <a:rPr lang="en-US" altLang="ko-KR" dirty="0"/>
              <a:t>) = 0.020</a:t>
            </a:r>
          </a:p>
          <a:p>
            <a:pPr lvl="1"/>
            <a:r>
              <a:rPr lang="en-US" altLang="ko-KR" b="1" i="1" dirty="0"/>
              <a:t>Gain</a:t>
            </a:r>
            <a:r>
              <a:rPr lang="en-US" altLang="ko-KR" b="1" dirty="0"/>
              <a:t>(</a:t>
            </a:r>
            <a:r>
              <a:rPr lang="en-US" altLang="ko-KR" b="1" i="1" dirty="0"/>
              <a:t>D</a:t>
            </a:r>
            <a:r>
              <a:rPr lang="en-US" altLang="ko-KR" b="1" dirty="0"/>
              <a:t>, </a:t>
            </a:r>
            <a:r>
              <a:rPr lang="en-US" altLang="ko-KR" b="1" i="1" dirty="0">
                <a:solidFill>
                  <a:schemeClr val="folHlink"/>
                </a:solidFill>
              </a:rPr>
              <a:t>Wind</a:t>
            </a:r>
            <a:r>
              <a:rPr lang="en-US" altLang="ko-KR" b="1" dirty="0"/>
              <a:t>) = 0.971</a:t>
            </a:r>
          </a:p>
          <a:p>
            <a:pPr lvl="1"/>
            <a:r>
              <a:rPr lang="en-US" altLang="ko-KR" i="1" dirty="0"/>
              <a:t>Gain</a:t>
            </a:r>
            <a:r>
              <a:rPr lang="en-US" altLang="ko-KR" dirty="0"/>
              <a:t>(</a:t>
            </a:r>
            <a:r>
              <a:rPr lang="en-US" altLang="ko-KR" i="1" dirty="0"/>
              <a:t>D</a:t>
            </a:r>
            <a:r>
              <a:rPr lang="en-US" altLang="ko-KR" dirty="0"/>
              <a:t>, </a:t>
            </a:r>
            <a:r>
              <a:rPr lang="en-US" altLang="ko-KR" i="1" dirty="0"/>
              <a:t>Temperature</a:t>
            </a:r>
            <a:r>
              <a:rPr lang="en-US" altLang="ko-KR" dirty="0"/>
              <a:t>) = 0.020</a:t>
            </a:r>
          </a:p>
          <a:p>
            <a:endParaRPr lang="ko-KR" altLang="en-US" dirty="0"/>
          </a:p>
        </p:txBody>
      </p:sp>
      <p:grpSp>
        <p:nvGrpSpPr>
          <p:cNvPr id="6" name="Group 4"/>
          <p:cNvGrpSpPr>
            <a:grpSpLocks/>
          </p:cNvGrpSpPr>
          <p:nvPr/>
        </p:nvGrpSpPr>
        <p:grpSpPr bwMode="auto">
          <a:xfrm>
            <a:off x="4572000" y="2730816"/>
            <a:ext cx="6096000" cy="3395665"/>
            <a:chOff x="576" y="1296"/>
            <a:chExt cx="4320" cy="2153"/>
          </a:xfrm>
        </p:grpSpPr>
        <p:sp>
          <p:nvSpPr>
            <p:cNvPr id="7" name="Rectangle 5"/>
            <p:cNvSpPr>
              <a:spLocks noChangeArrowheads="1"/>
            </p:cNvSpPr>
            <p:nvPr/>
          </p:nvSpPr>
          <p:spPr bwMode="auto">
            <a:xfrm>
              <a:off x="2016" y="1296"/>
              <a:ext cx="1392" cy="336"/>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Outlook</a:t>
              </a:r>
            </a:p>
          </p:txBody>
        </p:sp>
        <p:sp>
          <p:nvSpPr>
            <p:cNvPr id="8" name="Rectangle 6"/>
            <p:cNvSpPr>
              <a:spLocks noChangeArrowheads="1"/>
            </p:cNvSpPr>
            <p:nvPr/>
          </p:nvSpPr>
          <p:spPr bwMode="auto">
            <a:xfrm>
              <a:off x="624" y="2160"/>
              <a:ext cx="1392" cy="336"/>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Humidity</a:t>
              </a:r>
            </a:p>
          </p:txBody>
        </p:sp>
        <p:sp>
          <p:nvSpPr>
            <p:cNvPr id="9" name="Rectangle 7"/>
            <p:cNvSpPr>
              <a:spLocks noChangeArrowheads="1"/>
            </p:cNvSpPr>
            <p:nvPr/>
          </p:nvSpPr>
          <p:spPr bwMode="auto">
            <a:xfrm>
              <a:off x="3456" y="2160"/>
              <a:ext cx="1392" cy="336"/>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0"/>
                </a:spcBef>
                <a:buFontTx/>
                <a:buNone/>
              </a:pPr>
              <a:r>
                <a:rPr lang="en-US" altLang="ko-KR">
                  <a:latin typeface="+mn-lt"/>
                </a:rPr>
                <a:t>Wind</a:t>
              </a:r>
            </a:p>
          </p:txBody>
        </p:sp>
        <p:sp>
          <p:nvSpPr>
            <p:cNvPr id="10" name="Line 8"/>
            <p:cNvSpPr>
              <a:spLocks noChangeShapeType="1"/>
            </p:cNvSpPr>
            <p:nvPr/>
          </p:nvSpPr>
          <p:spPr bwMode="auto">
            <a:xfrm flipH="1">
              <a:off x="1296" y="1632"/>
              <a:ext cx="1344"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1" name="Line 9"/>
            <p:cNvSpPr>
              <a:spLocks noChangeShapeType="1"/>
            </p:cNvSpPr>
            <p:nvPr/>
          </p:nvSpPr>
          <p:spPr bwMode="auto">
            <a:xfrm>
              <a:off x="2640" y="1632"/>
              <a:ext cx="0"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2" name="Line 10"/>
            <p:cNvSpPr>
              <a:spLocks noChangeShapeType="1"/>
            </p:cNvSpPr>
            <p:nvPr/>
          </p:nvSpPr>
          <p:spPr bwMode="auto">
            <a:xfrm>
              <a:off x="2640" y="1632"/>
              <a:ext cx="1488"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3" name="Text Box 11"/>
            <p:cNvSpPr txBox="1">
              <a:spLocks noChangeArrowheads="1"/>
            </p:cNvSpPr>
            <p:nvPr/>
          </p:nvSpPr>
          <p:spPr bwMode="auto">
            <a:xfrm>
              <a:off x="1414" y="1741"/>
              <a:ext cx="6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Sunny</a:t>
              </a:r>
            </a:p>
          </p:txBody>
        </p:sp>
        <p:sp>
          <p:nvSpPr>
            <p:cNvPr id="14" name="Text Box 12"/>
            <p:cNvSpPr txBox="1">
              <a:spLocks noChangeArrowheads="1"/>
            </p:cNvSpPr>
            <p:nvPr/>
          </p:nvSpPr>
          <p:spPr bwMode="auto">
            <a:xfrm>
              <a:off x="2231" y="1741"/>
              <a:ext cx="81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Overcast</a:t>
              </a:r>
            </a:p>
          </p:txBody>
        </p:sp>
        <p:sp>
          <p:nvSpPr>
            <p:cNvPr id="15" name="Text Box 13"/>
            <p:cNvSpPr txBox="1">
              <a:spLocks noChangeArrowheads="1"/>
            </p:cNvSpPr>
            <p:nvPr/>
          </p:nvSpPr>
          <p:spPr bwMode="auto">
            <a:xfrm>
              <a:off x="3408" y="1741"/>
              <a:ext cx="67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Rain</a:t>
              </a:r>
            </a:p>
          </p:txBody>
        </p:sp>
        <p:sp>
          <p:nvSpPr>
            <p:cNvPr id="16" name="Text Box 14"/>
            <p:cNvSpPr txBox="1">
              <a:spLocks noChangeArrowheads="1"/>
            </p:cNvSpPr>
            <p:nvPr/>
          </p:nvSpPr>
          <p:spPr bwMode="auto">
            <a:xfrm>
              <a:off x="2306" y="2208"/>
              <a:ext cx="671"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a:latin typeface="+mn-lt"/>
                </a:rPr>
                <a:t>YES</a:t>
              </a:r>
            </a:p>
          </p:txBody>
        </p:sp>
        <p:sp>
          <p:nvSpPr>
            <p:cNvPr id="17" name="Line 15"/>
            <p:cNvSpPr>
              <a:spLocks noChangeShapeType="1"/>
            </p:cNvSpPr>
            <p:nvPr/>
          </p:nvSpPr>
          <p:spPr bwMode="auto">
            <a:xfrm flipH="1">
              <a:off x="864" y="2496"/>
              <a:ext cx="432" cy="72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8" name="Line 16"/>
            <p:cNvSpPr>
              <a:spLocks noChangeShapeType="1"/>
            </p:cNvSpPr>
            <p:nvPr/>
          </p:nvSpPr>
          <p:spPr bwMode="auto">
            <a:xfrm>
              <a:off x="1296" y="2496"/>
              <a:ext cx="432" cy="72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19" name="Text Box 17"/>
            <p:cNvSpPr txBox="1">
              <a:spLocks noChangeArrowheads="1"/>
            </p:cNvSpPr>
            <p:nvPr/>
          </p:nvSpPr>
          <p:spPr bwMode="auto">
            <a:xfrm>
              <a:off x="613" y="2710"/>
              <a:ext cx="52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High</a:t>
              </a:r>
            </a:p>
          </p:txBody>
        </p:sp>
        <p:sp>
          <p:nvSpPr>
            <p:cNvPr id="20" name="Text Box 18"/>
            <p:cNvSpPr txBox="1">
              <a:spLocks noChangeArrowheads="1"/>
            </p:cNvSpPr>
            <p:nvPr/>
          </p:nvSpPr>
          <p:spPr bwMode="auto">
            <a:xfrm>
              <a:off x="1542" y="2712"/>
              <a:ext cx="6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Normal</a:t>
              </a:r>
            </a:p>
          </p:txBody>
        </p:sp>
        <p:sp>
          <p:nvSpPr>
            <p:cNvPr id="21" name="Text Box 19"/>
            <p:cNvSpPr txBox="1">
              <a:spLocks noChangeArrowheads="1"/>
            </p:cNvSpPr>
            <p:nvPr/>
          </p:nvSpPr>
          <p:spPr bwMode="auto">
            <a:xfrm>
              <a:off x="1440" y="3216"/>
              <a:ext cx="67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a:latin typeface="+mn-lt"/>
                </a:rPr>
                <a:t>YES</a:t>
              </a:r>
            </a:p>
          </p:txBody>
        </p:sp>
        <p:sp>
          <p:nvSpPr>
            <p:cNvPr id="22" name="Text Box 20"/>
            <p:cNvSpPr txBox="1">
              <a:spLocks noChangeArrowheads="1"/>
            </p:cNvSpPr>
            <p:nvPr/>
          </p:nvSpPr>
          <p:spPr bwMode="auto">
            <a:xfrm>
              <a:off x="576" y="3216"/>
              <a:ext cx="6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a:latin typeface="+mn-lt"/>
                </a:rPr>
                <a:t>NO</a:t>
              </a:r>
            </a:p>
          </p:txBody>
        </p:sp>
        <p:sp>
          <p:nvSpPr>
            <p:cNvPr id="23" name="Line 21"/>
            <p:cNvSpPr>
              <a:spLocks noChangeShapeType="1"/>
            </p:cNvSpPr>
            <p:nvPr/>
          </p:nvSpPr>
          <p:spPr bwMode="auto">
            <a:xfrm flipH="1">
              <a:off x="3696" y="2496"/>
              <a:ext cx="432" cy="72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24" name="Line 22"/>
            <p:cNvSpPr>
              <a:spLocks noChangeShapeType="1"/>
            </p:cNvSpPr>
            <p:nvPr/>
          </p:nvSpPr>
          <p:spPr bwMode="auto">
            <a:xfrm>
              <a:off x="4128" y="2496"/>
              <a:ext cx="432" cy="72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endParaRPr lang="ko-KR" altLang="en-US">
                <a:latin typeface="+mn-lt"/>
              </a:endParaRPr>
            </a:p>
          </p:txBody>
        </p:sp>
        <p:sp>
          <p:nvSpPr>
            <p:cNvPr id="25" name="Text Box 23"/>
            <p:cNvSpPr txBox="1">
              <a:spLocks noChangeArrowheads="1"/>
            </p:cNvSpPr>
            <p:nvPr/>
          </p:nvSpPr>
          <p:spPr bwMode="auto">
            <a:xfrm>
              <a:off x="3312" y="3216"/>
              <a:ext cx="6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dirty="0">
                  <a:latin typeface="+mn-lt"/>
                </a:rPr>
                <a:t>NO</a:t>
              </a:r>
            </a:p>
          </p:txBody>
        </p:sp>
        <p:sp>
          <p:nvSpPr>
            <p:cNvPr id="26" name="Text Box 24"/>
            <p:cNvSpPr txBox="1">
              <a:spLocks noChangeArrowheads="1"/>
            </p:cNvSpPr>
            <p:nvPr/>
          </p:nvSpPr>
          <p:spPr bwMode="auto">
            <a:xfrm>
              <a:off x="4224" y="3216"/>
              <a:ext cx="6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lgn="ctr" eaLnBrk="1" hangingPunct="1">
                <a:lnSpc>
                  <a:spcPct val="100000"/>
                </a:lnSpc>
                <a:spcBef>
                  <a:spcPct val="50000"/>
                </a:spcBef>
                <a:buFontTx/>
                <a:buNone/>
              </a:pPr>
              <a:r>
                <a:rPr lang="en-US" altLang="ko-KR" sz="1800" dirty="0">
                  <a:latin typeface="+mn-lt"/>
                </a:rPr>
                <a:t>YES</a:t>
              </a:r>
            </a:p>
          </p:txBody>
        </p:sp>
      </p:grpSp>
      <p:sp>
        <p:nvSpPr>
          <p:cNvPr id="27" name="왼쪽 화살표 26"/>
          <p:cNvSpPr/>
          <p:nvPr/>
        </p:nvSpPr>
        <p:spPr>
          <a:xfrm>
            <a:off x="4978400" y="2329091"/>
            <a:ext cx="1512168" cy="2968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 Box 17"/>
          <p:cNvSpPr txBox="1">
            <a:spLocks noChangeArrowheads="1"/>
          </p:cNvSpPr>
          <p:nvPr/>
        </p:nvSpPr>
        <p:spPr bwMode="auto">
          <a:xfrm>
            <a:off x="8441253" y="4968695"/>
            <a:ext cx="8594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Strong</a:t>
            </a:r>
          </a:p>
        </p:txBody>
      </p:sp>
      <p:sp>
        <p:nvSpPr>
          <p:cNvPr id="29" name="Text Box 17"/>
          <p:cNvSpPr txBox="1">
            <a:spLocks noChangeArrowheads="1"/>
          </p:cNvSpPr>
          <p:nvPr/>
        </p:nvSpPr>
        <p:spPr bwMode="auto">
          <a:xfrm>
            <a:off x="9903178" y="4952744"/>
            <a:ext cx="7409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eaLnBrk="1" hangingPunct="1">
              <a:lnSpc>
                <a:spcPct val="100000"/>
              </a:lnSpc>
              <a:spcBef>
                <a:spcPct val="50000"/>
              </a:spcBef>
              <a:buFontTx/>
              <a:buNone/>
            </a:pPr>
            <a:r>
              <a:rPr lang="en-US" altLang="ko-KR" sz="1800" dirty="0">
                <a:latin typeface="+mn-lt"/>
              </a:rPr>
              <a:t>Weak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1526069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1611" y="2204864"/>
            <a:ext cx="7008779" cy="1754326"/>
          </a:xfrm>
          <a:prstGeom prst="rect">
            <a:avLst/>
          </a:prstGeom>
          <a:noFill/>
        </p:spPr>
        <p:txBody>
          <a:bodyPr wrap="square" rtlCol="0">
            <a:spAutoFit/>
          </a:bodyPr>
          <a:lstStyle/>
          <a:p>
            <a:pPr algn="ctr"/>
            <a:r>
              <a:rPr lang="en-US" altLang="ko-KR" sz="6000" dirty="0"/>
              <a:t>Thank You!</a:t>
            </a:r>
          </a:p>
          <a:p>
            <a:pPr algn="ctr"/>
            <a:r>
              <a:rPr lang="en-US" altLang="ko-KR" sz="4800" dirty="0"/>
              <a:t>Questions?</a:t>
            </a:r>
            <a:endParaRPr lang="ko-KR" altLang="en-US" sz="4800"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50863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1595823" y="0"/>
            <a:ext cx="10018713" cy="1752599"/>
          </a:xfrm>
        </p:spPr>
        <p:txBody>
          <a:bodyPr/>
          <a:lstStyle/>
          <a:p>
            <a:r>
              <a:rPr lang="en-US" altLang="ko-KR" dirty="0">
                <a:ea typeface="굴림" charset="-127"/>
              </a:rPr>
              <a:t>Classification: Definition</a:t>
            </a:r>
          </a:p>
        </p:txBody>
      </p:sp>
      <p:sp>
        <p:nvSpPr>
          <p:cNvPr id="826371" name="Rectangle 3"/>
          <p:cNvSpPr>
            <a:spLocks noGrp="1" noChangeArrowheads="1"/>
          </p:cNvSpPr>
          <p:nvPr>
            <p:ph type="body" idx="1"/>
          </p:nvPr>
        </p:nvSpPr>
        <p:spPr>
          <a:xfrm>
            <a:off x="2365918" y="1752599"/>
            <a:ext cx="9376316" cy="4419600"/>
          </a:xfrm>
        </p:spPr>
        <p:txBody>
          <a:bodyPr>
            <a:normAutofit/>
          </a:bodyPr>
          <a:lstStyle/>
          <a:p>
            <a:pPr>
              <a:lnSpc>
                <a:spcPct val="90000"/>
              </a:lnSpc>
            </a:pPr>
            <a:r>
              <a:rPr lang="en-US" altLang="ko-KR" dirty="0">
                <a:ea typeface="굴림" charset="-127"/>
              </a:rPr>
              <a:t>Given a collection of records (</a:t>
            </a:r>
            <a:r>
              <a:rPr lang="en-US" altLang="ko-KR" b="1" dirty="0">
                <a:solidFill>
                  <a:srgbClr val="CC0000"/>
                </a:solidFill>
                <a:ea typeface="굴림" charset="-127"/>
              </a:rPr>
              <a:t>training set</a:t>
            </a:r>
            <a:r>
              <a:rPr lang="en-US" altLang="ko-KR" dirty="0">
                <a:ea typeface="굴림" charset="-127"/>
              </a:rPr>
              <a:t>), we find a </a:t>
            </a:r>
            <a:r>
              <a:rPr lang="en-US" altLang="ko-KR" b="1" dirty="0">
                <a:solidFill>
                  <a:srgbClr val="CC0000"/>
                </a:solidFill>
                <a:ea typeface="굴림" charset="-127"/>
              </a:rPr>
              <a:t>model</a:t>
            </a:r>
            <a:r>
              <a:rPr lang="en-US" altLang="ko-KR" dirty="0">
                <a:ea typeface="굴림" charset="-127"/>
              </a:rPr>
              <a:t>  for the class attribute as a function of the values of other attributes</a:t>
            </a:r>
          </a:p>
          <a:p>
            <a:pPr lvl="1">
              <a:lnSpc>
                <a:spcPct val="90000"/>
              </a:lnSpc>
            </a:pPr>
            <a:r>
              <a:rPr lang="en-US" altLang="ko-KR" sz="2400" dirty="0">
                <a:ea typeface="굴림" charset="-127"/>
              </a:rPr>
              <a:t>Each record contains a set of attributes, and one of the attributes is the </a:t>
            </a:r>
            <a:r>
              <a:rPr lang="en-US" altLang="ko-KR" sz="2400" b="1" dirty="0">
                <a:solidFill>
                  <a:srgbClr val="CC0000"/>
                </a:solidFill>
                <a:ea typeface="굴림" charset="-127"/>
              </a:rPr>
              <a:t>class</a:t>
            </a:r>
            <a:endParaRPr lang="en-US" altLang="ko-KR" b="1" dirty="0">
              <a:ea typeface="굴림" charset="-127"/>
            </a:endParaRPr>
          </a:p>
          <a:p>
            <a:pPr marL="342900" indent="-342900">
              <a:lnSpc>
                <a:spcPct val="90000"/>
              </a:lnSpc>
            </a:pPr>
            <a:r>
              <a:rPr lang="en-US" altLang="ko-KR" u="sng" dirty="0">
                <a:ea typeface="굴림" charset="-127"/>
              </a:rPr>
              <a:t>Previously unseen</a:t>
            </a:r>
            <a:r>
              <a:rPr lang="en-US" altLang="ko-KR" dirty="0">
                <a:ea typeface="굴림" charset="-127"/>
              </a:rPr>
              <a:t> records should be assigned a class as accurately as possible</a:t>
            </a:r>
          </a:p>
          <a:p>
            <a:pPr lvl="1">
              <a:lnSpc>
                <a:spcPct val="90000"/>
              </a:lnSpc>
            </a:pPr>
            <a:r>
              <a:rPr lang="en-US" altLang="ko-KR" sz="2400" dirty="0">
                <a:ea typeface="굴림" charset="-127"/>
              </a:rPr>
              <a:t>A </a:t>
            </a:r>
            <a:r>
              <a:rPr lang="en-US" altLang="ko-KR" sz="2400" b="1" dirty="0">
                <a:solidFill>
                  <a:srgbClr val="CC0000"/>
                </a:solidFill>
                <a:ea typeface="굴림" charset="-127"/>
              </a:rPr>
              <a:t>test set</a:t>
            </a:r>
            <a:r>
              <a:rPr lang="en-US" altLang="ko-KR" sz="2400" b="1" dirty="0">
                <a:ea typeface="굴림" charset="-127"/>
              </a:rPr>
              <a:t> </a:t>
            </a:r>
            <a:r>
              <a:rPr lang="en-US" altLang="ko-KR" sz="2400" dirty="0">
                <a:ea typeface="굴림" charset="-127"/>
              </a:rPr>
              <a:t>is used to determine the accuracy of the model. Usually, the given data set is divided into training and test sets, with the training set used to build the model and the test set used to validate it</a:t>
            </a:r>
            <a:endParaRPr lang="en-US" altLang="ko-KR" dirty="0">
              <a:ea typeface="굴림" charset="-127"/>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61284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1573521" y="0"/>
            <a:ext cx="10018713" cy="1752599"/>
          </a:xfrm>
        </p:spPr>
        <p:txBody>
          <a:bodyPr>
            <a:normAutofit/>
          </a:bodyPr>
          <a:lstStyle/>
          <a:p>
            <a:r>
              <a:rPr lang="en-US" altLang="ko-KR" dirty="0">
                <a:ea typeface="굴림" charset="-127"/>
              </a:rPr>
              <a:t>Examples of Classification</a:t>
            </a:r>
          </a:p>
        </p:txBody>
      </p:sp>
      <p:sp>
        <p:nvSpPr>
          <p:cNvPr id="919555" name="Rectangle 3"/>
          <p:cNvSpPr>
            <a:spLocks noGrp="1" noChangeArrowheads="1"/>
          </p:cNvSpPr>
          <p:nvPr>
            <p:ph type="body" idx="1"/>
          </p:nvPr>
        </p:nvSpPr>
        <p:spPr>
          <a:xfrm>
            <a:off x="1940312" y="1817652"/>
            <a:ext cx="9629617" cy="4263483"/>
          </a:xfrm>
        </p:spPr>
        <p:txBody>
          <a:bodyPr>
            <a:normAutofit lnSpcReduction="10000"/>
          </a:bodyPr>
          <a:lstStyle/>
          <a:p>
            <a:r>
              <a:rPr lang="en-US" altLang="ko-KR" dirty="0">
                <a:ea typeface="굴림" charset="-127"/>
              </a:rPr>
              <a:t>Predicting tumor cells as benign or malignant</a:t>
            </a:r>
          </a:p>
          <a:p>
            <a:pPr lvl="4"/>
            <a:endParaRPr lang="en-US" altLang="ko-KR" dirty="0">
              <a:ea typeface="굴림" charset="-127"/>
            </a:endParaRPr>
          </a:p>
          <a:p>
            <a:r>
              <a:rPr lang="en-US" altLang="ko-KR" dirty="0">
                <a:ea typeface="굴림" charset="-127"/>
              </a:rPr>
              <a:t>Classifying credit card transactions </a:t>
            </a:r>
            <a:br>
              <a:rPr lang="en-US" altLang="ko-KR" dirty="0">
                <a:ea typeface="굴림" charset="-127"/>
              </a:rPr>
            </a:br>
            <a:r>
              <a:rPr lang="en-US" altLang="ko-KR" dirty="0">
                <a:ea typeface="굴림" charset="-127"/>
              </a:rPr>
              <a:t>as legitimate or fraudulent</a:t>
            </a:r>
          </a:p>
          <a:p>
            <a:pPr lvl="4"/>
            <a:endParaRPr lang="en-US" altLang="ko-KR" dirty="0">
              <a:ea typeface="굴림" charset="-127"/>
            </a:endParaRPr>
          </a:p>
          <a:p>
            <a:r>
              <a:rPr lang="en-US" altLang="ko-KR" dirty="0">
                <a:ea typeface="굴림" charset="-127"/>
              </a:rPr>
              <a:t>Classifying secondary structures of protein </a:t>
            </a:r>
            <a:br>
              <a:rPr lang="en-US" altLang="ko-KR" dirty="0">
                <a:ea typeface="굴림" charset="-127"/>
              </a:rPr>
            </a:br>
            <a:r>
              <a:rPr lang="en-US" altLang="ko-KR" dirty="0">
                <a:ea typeface="굴림" charset="-127"/>
              </a:rPr>
              <a:t>as alpha-helix, beta-sheet, or random </a:t>
            </a:r>
            <a:br>
              <a:rPr lang="en-US" altLang="ko-KR" dirty="0">
                <a:ea typeface="굴림" charset="-127"/>
              </a:rPr>
            </a:br>
            <a:r>
              <a:rPr lang="en-US" altLang="ko-KR" dirty="0">
                <a:ea typeface="굴림" charset="-127"/>
              </a:rPr>
              <a:t>coil</a:t>
            </a:r>
          </a:p>
          <a:p>
            <a:pPr lvl="4"/>
            <a:endParaRPr lang="en-US" altLang="ko-KR" dirty="0">
              <a:ea typeface="굴림" charset="-127"/>
            </a:endParaRPr>
          </a:p>
          <a:p>
            <a:r>
              <a:rPr lang="en-US" altLang="ko-KR" dirty="0">
                <a:ea typeface="굴림" charset="-127"/>
              </a:rPr>
              <a:t>Categorizing news stories as finance, </a:t>
            </a:r>
            <a:br>
              <a:rPr lang="en-US" altLang="ko-KR" dirty="0">
                <a:ea typeface="굴림" charset="-127"/>
              </a:rPr>
            </a:br>
            <a:r>
              <a:rPr lang="en-US" altLang="ko-KR" dirty="0">
                <a:ea typeface="굴림" charset="-127"/>
              </a:rPr>
              <a:t>weather, entertainment, sports, etc.</a:t>
            </a:r>
          </a:p>
        </p:txBody>
      </p:sp>
      <p:grpSp>
        <p:nvGrpSpPr>
          <p:cNvPr id="919556" name="Group 4"/>
          <p:cNvGrpSpPr>
            <a:grpSpLocks/>
          </p:cNvGrpSpPr>
          <p:nvPr/>
        </p:nvGrpSpPr>
        <p:grpSpPr bwMode="auto">
          <a:xfrm>
            <a:off x="8153400" y="1828800"/>
            <a:ext cx="2057400" cy="1417638"/>
            <a:chOff x="3360" y="768"/>
            <a:chExt cx="1296" cy="893"/>
          </a:xfrm>
        </p:grpSpPr>
        <p:pic>
          <p:nvPicPr>
            <p:cNvPr id="919557" name="Picture 5" descr="story-3dimension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19558" name="Object 6"/>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spid="_x0000_s184336" name="VISIO" r:id="rId4" imgW="618480" imgH="614520" progId="Visio.Drawing.6">
                    <p:embed/>
                  </p:oleObj>
                </mc:Choice>
                <mc:Fallback>
                  <p:oleObj name="VISIO" r:id="rId4" imgW="618480" imgH="614520" progId="Visio.Drawing.6">
                    <p:embed/>
                    <p:pic>
                      <p:nvPicPr>
                        <p:cNvPr id="91955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9559" name="Object 7"/>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spid="_x0000_s184337" name="VISIO" r:id="rId6" imgW="807120" imgH="662760" progId="Visio.Drawing.6">
                    <p:embed/>
                  </p:oleObj>
                </mc:Choice>
                <mc:Fallback>
                  <p:oleObj name="VISIO" r:id="rId6" imgW="807120" imgH="662760" progId="Visio.Drawing.6">
                    <p:embed/>
                    <p:pic>
                      <p:nvPicPr>
                        <p:cNvPr id="91955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919560" name="Picture 8" descr="pr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9488" y="3886200"/>
            <a:ext cx="1535112" cy="23193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94389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a:xfrm>
            <a:off x="1606975" y="0"/>
            <a:ext cx="10018713" cy="1752599"/>
          </a:xfrm>
        </p:spPr>
        <p:txBody>
          <a:bodyPr/>
          <a:lstStyle/>
          <a:p>
            <a:r>
              <a:rPr lang="en-US" altLang="ko-KR" dirty="0">
                <a:ea typeface="굴림" charset="-127"/>
              </a:rPr>
              <a:t>Classification Techniques</a:t>
            </a:r>
          </a:p>
        </p:txBody>
      </p:sp>
      <p:sp>
        <p:nvSpPr>
          <p:cNvPr id="806917" name="Rectangle 5"/>
          <p:cNvSpPr>
            <a:spLocks noGrp="1" noChangeArrowheads="1"/>
          </p:cNvSpPr>
          <p:nvPr>
            <p:ph type="body" idx="1"/>
          </p:nvPr>
        </p:nvSpPr>
        <p:spPr/>
        <p:txBody>
          <a:bodyPr>
            <a:normAutofit fontScale="70000" lnSpcReduction="20000"/>
          </a:bodyPr>
          <a:lstStyle/>
          <a:p>
            <a:r>
              <a:rPr lang="en-US" altLang="ko-KR" b="1" dirty="0">
                <a:ea typeface="굴림" charset="-127"/>
              </a:rPr>
              <a:t>Decision Trees</a:t>
            </a:r>
          </a:p>
          <a:p>
            <a:r>
              <a:rPr lang="en-US" altLang="ko-KR" b="1" dirty="0">
                <a:ea typeface="굴림" charset="-127"/>
              </a:rPr>
              <a:t>Naïve Bayes</a:t>
            </a:r>
          </a:p>
          <a:p>
            <a:r>
              <a:rPr lang="en-US" altLang="ko-KR" b="1" dirty="0">
                <a:ea typeface="굴림" charset="-127"/>
              </a:rPr>
              <a:t>k-Nearest Neighbor Methods</a:t>
            </a:r>
          </a:p>
          <a:p>
            <a:r>
              <a:rPr lang="en-US" altLang="ko-KR" b="1" dirty="0">
                <a:ea typeface="굴림" charset="-127"/>
              </a:rPr>
              <a:t>Support Vector Machines</a:t>
            </a:r>
          </a:p>
          <a:p>
            <a:r>
              <a:rPr lang="en-US" altLang="ko-KR" dirty="0">
                <a:ea typeface="굴림" charset="-127"/>
              </a:rPr>
              <a:t>Rule-Based Methods</a:t>
            </a:r>
          </a:p>
          <a:p>
            <a:r>
              <a:rPr lang="en-US" altLang="ko-KR" dirty="0">
                <a:ea typeface="굴림" charset="-127"/>
              </a:rPr>
              <a:t>Bayesian Networks  </a:t>
            </a:r>
          </a:p>
          <a:p>
            <a:r>
              <a:rPr lang="en-US" altLang="ko-KR" dirty="0">
                <a:ea typeface="굴림" charset="-127"/>
              </a:rPr>
              <a:t>Neural Networks</a:t>
            </a:r>
          </a:p>
          <a:p>
            <a:r>
              <a:rPr lang="en-US" altLang="ko-KR" dirty="0">
                <a:ea typeface="굴림" charset="-127"/>
              </a:rPr>
              <a:t>Frequent Pattern-Based  </a:t>
            </a:r>
          </a:p>
          <a:p>
            <a:r>
              <a:rPr lang="en-US" altLang="ko-KR" dirty="0">
                <a:ea typeface="굴림" charset="-127"/>
              </a:rPr>
              <a:t>…</a:t>
            </a:r>
          </a:p>
        </p:txBody>
      </p:sp>
      <p:sp>
        <p:nvSpPr>
          <p:cNvPr id="2" name="오른쪽 중괄호 1"/>
          <p:cNvSpPr/>
          <p:nvPr/>
        </p:nvSpPr>
        <p:spPr>
          <a:xfrm>
            <a:off x="3855555" y="3996678"/>
            <a:ext cx="504056" cy="1567782"/>
          </a:xfrm>
          <a:prstGeom prst="rightBrace">
            <a:avLst>
              <a:gd name="adj1" fmla="val 3660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 name="TextBox 2"/>
          <p:cNvSpPr txBox="1"/>
          <p:nvPr/>
        </p:nvSpPr>
        <p:spPr>
          <a:xfrm>
            <a:off x="4446615" y="4438803"/>
            <a:ext cx="3816424" cy="523220"/>
          </a:xfrm>
          <a:prstGeom prst="rect">
            <a:avLst/>
          </a:prstGeom>
          <a:noFill/>
        </p:spPr>
        <p:txBody>
          <a:bodyPr wrap="square" rtlCol="0">
            <a:spAutoFit/>
          </a:bodyPr>
          <a:lstStyle/>
          <a:p>
            <a:r>
              <a:rPr lang="en-US" altLang="ko-KR" sz="2800" b="1" i="1" dirty="0"/>
              <a:t>Not</a:t>
            </a:r>
            <a:r>
              <a:rPr lang="en-US" altLang="ko-KR" sz="2800" dirty="0"/>
              <a:t> covered in this class</a:t>
            </a:r>
            <a:endParaRPr lang="ko-KR" altLang="en-US"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3037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627616" y="0"/>
            <a:ext cx="10018713" cy="1752599"/>
          </a:xfrm>
        </p:spPr>
        <p:txBody>
          <a:bodyPr/>
          <a:lstStyle/>
          <a:p>
            <a:r>
              <a:rPr lang="en-US" altLang="ko-KR" dirty="0"/>
              <a:t>Contents</a:t>
            </a:r>
            <a:endParaRPr lang="ko-KR" altLang="en-US" dirty="0"/>
          </a:p>
        </p:txBody>
      </p:sp>
      <p:sp>
        <p:nvSpPr>
          <p:cNvPr id="3" name="내용 개체 틀 2"/>
          <p:cNvSpPr>
            <a:spLocks noGrp="1"/>
          </p:cNvSpPr>
          <p:nvPr>
            <p:ph idx="1"/>
          </p:nvPr>
        </p:nvSpPr>
        <p:spPr>
          <a:xfrm>
            <a:off x="2520176" y="1862255"/>
            <a:ext cx="8982847" cy="3928946"/>
          </a:xfrm>
        </p:spPr>
        <p:txBody>
          <a:bodyPr>
            <a:normAutofit fontScale="85000" lnSpcReduction="20000"/>
          </a:bodyPr>
          <a:lstStyle/>
          <a:p>
            <a:r>
              <a:rPr lang="en-US" altLang="ko-KR" dirty="0"/>
              <a:t>Basic Concepts</a:t>
            </a:r>
          </a:p>
          <a:p>
            <a:pPr lvl="2"/>
            <a:endParaRPr lang="en-US" altLang="ko-KR" dirty="0"/>
          </a:p>
          <a:p>
            <a:r>
              <a:rPr lang="en-US" altLang="ko-KR" dirty="0"/>
              <a:t>Decision Tree Induction</a:t>
            </a:r>
          </a:p>
          <a:p>
            <a:pPr lvl="2"/>
            <a:endParaRPr lang="en-US" altLang="ko-KR" dirty="0"/>
          </a:p>
          <a:p>
            <a:r>
              <a:rPr lang="en-US" altLang="ko-KR" dirty="0"/>
              <a:t>GINI Index (CART)</a:t>
            </a:r>
          </a:p>
          <a:p>
            <a:pPr lvl="2"/>
            <a:endParaRPr lang="en-US" altLang="ko-KR" dirty="0"/>
          </a:p>
          <a:p>
            <a:r>
              <a:rPr lang="en-US" altLang="ko-KR" dirty="0"/>
              <a:t>Information Gain / Gain Ratio (ID3, C4.5)</a:t>
            </a:r>
          </a:p>
          <a:p>
            <a:pPr lvl="2"/>
            <a:endParaRPr lang="en-US" altLang="ko-KR" dirty="0"/>
          </a:p>
          <a:p>
            <a:r>
              <a:rPr lang="en-US" altLang="ko-KR" dirty="0" err="1"/>
              <a:t>Overfitting</a:t>
            </a:r>
            <a:r>
              <a:rPr lang="en-US" altLang="ko-KR" dirty="0"/>
              <a:t> and Other Issues</a:t>
            </a:r>
          </a:p>
          <a:p>
            <a:pPr lvl="2"/>
            <a:endParaRPr lang="en-US" altLang="ko-KR" dirty="0"/>
          </a:p>
          <a:p>
            <a:r>
              <a:rPr lang="en-US" altLang="ko-KR" dirty="0"/>
              <a:t>Model Evaluation</a:t>
            </a:r>
            <a:endParaRPr lang="ko-KR" altLang="en-US" dirty="0"/>
          </a:p>
        </p:txBody>
      </p:sp>
      <p:sp>
        <p:nvSpPr>
          <p:cNvPr id="5" name="왼쪽 화살표 4"/>
          <p:cNvSpPr/>
          <p:nvPr/>
        </p:nvSpPr>
        <p:spPr>
          <a:xfrm>
            <a:off x="5681767" y="2590056"/>
            <a:ext cx="1152128" cy="360040"/>
          </a:xfrm>
          <a:prstGeom prst="leftArrow">
            <a:avLst>
              <a:gd name="adj1" fmla="val 50000"/>
              <a:gd name="adj2" fmla="val 60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5950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templat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Template>
  <TotalTime>252</TotalTime>
  <Words>2310</Words>
  <Application>Microsoft Office PowerPoint</Application>
  <PresentationFormat>Widescreen</PresentationFormat>
  <Paragraphs>714</Paragraphs>
  <Slides>57</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4</vt:i4>
      </vt:variant>
      <vt:variant>
        <vt:lpstr>Slide Titles</vt:lpstr>
      </vt:variant>
      <vt:variant>
        <vt:i4>57</vt:i4>
      </vt:variant>
    </vt:vector>
  </HeadingPairs>
  <TitlesOfParts>
    <vt:vector size="73" baseType="lpstr">
      <vt:lpstr>Malgun Gothic</vt:lpstr>
      <vt:lpstr>Arial</vt:lpstr>
      <vt:lpstr>Calibri</vt:lpstr>
      <vt:lpstr>Cambria Math</vt:lpstr>
      <vt:lpstr>Corbel</vt:lpstr>
      <vt:lpstr>굴림</vt:lpstr>
      <vt:lpstr>HY엽서L</vt:lpstr>
      <vt:lpstr>Monotype Sorts</vt:lpstr>
      <vt:lpstr>Symbol</vt:lpstr>
      <vt:lpstr>Times New Roman</vt:lpstr>
      <vt:lpstr>Wingdings</vt:lpstr>
      <vt:lpstr>parallax-template</vt:lpstr>
      <vt:lpstr>VISIO</vt:lpstr>
      <vt:lpstr>Document</vt:lpstr>
      <vt:lpstr>Visio</vt:lpstr>
      <vt:lpstr>Equation</vt:lpstr>
      <vt:lpstr>Classification (Decision Tree)</vt:lpstr>
      <vt:lpstr>Roadmap</vt:lpstr>
      <vt:lpstr>At the Beginning</vt:lpstr>
      <vt:lpstr>Contents</vt:lpstr>
      <vt:lpstr>Classification Task</vt:lpstr>
      <vt:lpstr>Classification: Definition</vt:lpstr>
      <vt:lpstr>Examples of Classification</vt:lpstr>
      <vt:lpstr>Classification Techniques</vt:lpstr>
      <vt:lpstr>Contents</vt:lpstr>
      <vt:lpstr>An Example of the Decision Tree</vt:lpstr>
      <vt:lpstr>Another Example of the Decision Tree</vt:lpstr>
      <vt:lpstr>Decision Tree Classification</vt:lpstr>
      <vt:lpstr>Applying Model to Test Data</vt:lpstr>
      <vt:lpstr>Decision Tree Classification</vt:lpstr>
      <vt:lpstr>Decision Tree Induction</vt:lpstr>
      <vt:lpstr>Hunt’s Algorithm</vt:lpstr>
      <vt:lpstr>Tree Induction</vt:lpstr>
      <vt:lpstr>How to Specify Test Condition?</vt:lpstr>
      <vt:lpstr>Splitting Based on Nominal Attributes</vt:lpstr>
      <vt:lpstr>Splitting Based on Ordinal Attributes</vt:lpstr>
      <vt:lpstr>Splitting Based on Continuous Attributes</vt:lpstr>
      <vt:lpstr>Tree Induction</vt:lpstr>
      <vt:lpstr>How to Determine the Best Split (1/2)</vt:lpstr>
      <vt:lpstr>How to Determine the Best Split (2/2)</vt:lpstr>
      <vt:lpstr>How to Find the Best Split</vt:lpstr>
      <vt:lpstr>Measures of Node Impurity</vt:lpstr>
      <vt:lpstr>Contents</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 (1/2)</vt:lpstr>
      <vt:lpstr>Continuous Attributes: Computing Gini Index (2/2)</vt:lpstr>
      <vt:lpstr>Drawback of the Gini Index</vt:lpstr>
      <vt:lpstr>Algorithm CART</vt:lpstr>
      <vt:lpstr>Contents</vt:lpstr>
      <vt:lpstr>Entropy</vt:lpstr>
      <vt:lpstr>Alternative Splitting Criteria Based on INFO</vt:lpstr>
      <vt:lpstr>Examples for Computing Entropy</vt:lpstr>
      <vt:lpstr>Information Gain</vt:lpstr>
      <vt:lpstr>Play Tennis Example (1/15)</vt:lpstr>
      <vt:lpstr>Play Tennis Example (2/15)</vt:lpstr>
      <vt:lpstr>Play Tennis Example (3/15)</vt:lpstr>
      <vt:lpstr>Play Tennis Example (4/15)</vt:lpstr>
      <vt:lpstr>Play Tennis Example (5/15)</vt:lpstr>
      <vt:lpstr>Play Tennis Example (6/15)</vt:lpstr>
      <vt:lpstr>Play Tennis Example (7/15)</vt:lpstr>
      <vt:lpstr>Play Tennis Example (8/15)</vt:lpstr>
      <vt:lpstr>Play Tennis Example (9/15)</vt:lpstr>
      <vt:lpstr>Play Tennis Example (10/15)</vt:lpstr>
      <vt:lpstr>Play Tennis Example (11/15)</vt:lpstr>
      <vt:lpstr>Play Tennis Example (12/15)</vt:lpstr>
      <vt:lpstr>Play Tennis Example (13/15)</vt:lpstr>
      <vt:lpstr>Play Tennis Example (14/15)</vt:lpstr>
      <vt:lpstr>Play Tennis Example (15/15)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Muzammal</dc:creator>
  <cp:lastModifiedBy>Muzammal Chaudhary</cp:lastModifiedBy>
  <cp:revision>34</cp:revision>
  <dcterms:created xsi:type="dcterms:W3CDTF">2016-08-23T10:37:34Z</dcterms:created>
  <dcterms:modified xsi:type="dcterms:W3CDTF">2016-11-14T05:09:45Z</dcterms:modified>
</cp:coreProperties>
</file>