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8"/>
  </p:notesMasterIdLst>
  <p:sldIdLst>
    <p:sldId id="326" r:id="rId2"/>
    <p:sldId id="398" r:id="rId3"/>
    <p:sldId id="399" r:id="rId4"/>
    <p:sldId id="400" r:id="rId5"/>
    <p:sldId id="428" r:id="rId6"/>
    <p:sldId id="429" r:id="rId7"/>
    <p:sldId id="430" r:id="rId8"/>
    <p:sldId id="431" r:id="rId9"/>
    <p:sldId id="401" r:id="rId10"/>
    <p:sldId id="422" r:id="rId11"/>
    <p:sldId id="423" r:id="rId12"/>
    <p:sldId id="424" r:id="rId13"/>
    <p:sldId id="425" r:id="rId14"/>
    <p:sldId id="427" r:id="rId15"/>
    <p:sldId id="426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3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F271-CE4C-4417-BC50-17764D1A5A30}" type="datetimeFigureOut">
              <a:rPr lang="en-US" smtClean="0"/>
              <a:pPr/>
              <a:t>11/21/2016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C09B-05FD-49E6-866F-8F0DEFBE4C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3AC40-2A54-469B-A5C6-1EBFB86AB7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C4B0-9FCC-4C2E-80D1-7932784C678E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BEEA-5BFB-489A-83B8-960F9084A0AC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511-3527-4921-B936-09069C7F6D3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01C-E9A5-45A4-8431-5AC54AB82BF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BF1-792E-42EB-981C-94B90CCC439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AFA1-DAFE-407B-833C-D36FA7D4847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7FEE-8788-4D82-A892-75E64D3B745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961B-E440-46F7-97DA-1235D5D17C2D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05B-BC19-4A31-88C5-32207B27B4B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AE6-AA7C-47AC-8F4D-F7E84BEF624B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10A3-F323-4104-906E-FD88BF3117A8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9B32-003D-4B07-A28A-13C2C6073285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5C71-3EB8-4091-9CDD-E1301D61385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77C2-A3B0-4972-9388-48710153F654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CAE-6D3A-4270-90F8-F7C92099BAD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8821-EFA6-46F3-B229-045EA888EA75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89C-96E6-462D-8F96-3B1BB3A5B930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5863F-63AA-4C36-93FE-158E1A093AAF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9907" y="178010"/>
            <a:ext cx="8574622" cy="2616199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Classification (Bayes, Lazy)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1151" y="3358622"/>
            <a:ext cx="8601388" cy="987347"/>
          </a:xfrm>
        </p:spPr>
        <p:txBody>
          <a:bodyPr/>
          <a:lstStyle/>
          <a:p>
            <a:r>
              <a:rPr lang="en-US" altLang="ko-KR" dirty="0"/>
              <a:t>Data Mining* (CSC521)</a:t>
            </a:r>
          </a:p>
          <a:p>
            <a:r>
              <a:rPr lang="en-US" altLang="ko-KR" dirty="0"/>
              <a:t>Dr M </a:t>
            </a:r>
            <a:r>
              <a:rPr lang="en-US" altLang="ko-KR" dirty="0" err="1"/>
              <a:t>Muzammal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448486" y="6287814"/>
            <a:ext cx="8582552" cy="57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*The instructor thanks Dr Jae-Gil Lee for sharing the lecture slides.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739" y="0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26781"/>
            <a:ext cx="10018713" cy="4164420"/>
          </a:xfrm>
        </p:spPr>
        <p:txBody>
          <a:bodyPr/>
          <a:lstStyle/>
          <a:p>
            <a:pPr algn="just"/>
            <a:r>
              <a:rPr lang="en-GB" dirty="0" err="1"/>
              <a:t>Anka</a:t>
            </a:r>
            <a:r>
              <a:rPr lang="en-GB" dirty="0"/>
              <a:t> is getting married tomorrow, at an outdoor ceremony in the Hills. In recent years, it has rained only 5 days each year. Unfortunately, the weatherman has predicted rain for tomorrow. When it actually rains, the weatherman correctly forecasts rain 90% of the time. When it doesn't rain, he incorrectly forecasts rain 10% of the time. What is the probability that it will rain on the day of Marie's wedding?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5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02" y="135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6149"/>
            <a:ext cx="10018713" cy="4175051"/>
          </a:xfrm>
        </p:spPr>
        <p:txBody>
          <a:bodyPr/>
          <a:lstStyle/>
          <a:p>
            <a:pPr algn="just"/>
            <a:r>
              <a:rPr lang="en-GB" dirty="0"/>
              <a:t>The sample space is defined by two mutually-exclusive events –  it rains or it does not rain. </a:t>
            </a:r>
          </a:p>
          <a:p>
            <a:pPr marL="0" indent="0" algn="just">
              <a:buNone/>
            </a:pPr>
            <a:r>
              <a:rPr lang="en-GB" dirty="0"/>
              <a:t>	Additionally, a third event occurs when the weatherman predicts rain. </a:t>
            </a:r>
          </a:p>
          <a:p>
            <a:pPr lvl="1" algn="just"/>
            <a:r>
              <a:rPr lang="en-GB" dirty="0"/>
              <a:t>Event A</a:t>
            </a:r>
            <a:r>
              <a:rPr lang="en-GB" baseline="-25000" dirty="0"/>
              <a:t>1</a:t>
            </a:r>
            <a:r>
              <a:rPr lang="en-GB" dirty="0"/>
              <a:t>. It rains on Marie's wedding.</a:t>
            </a:r>
          </a:p>
          <a:p>
            <a:pPr lvl="1" algn="just"/>
            <a:r>
              <a:rPr lang="en-GB" dirty="0"/>
              <a:t>Event A</a:t>
            </a:r>
            <a:r>
              <a:rPr lang="en-GB" baseline="-25000" dirty="0"/>
              <a:t>2</a:t>
            </a:r>
            <a:r>
              <a:rPr lang="en-GB" dirty="0"/>
              <a:t>. It does not rain on Marie's wedding.</a:t>
            </a:r>
          </a:p>
          <a:p>
            <a:pPr lvl="1" algn="just"/>
            <a:r>
              <a:rPr lang="en-GB" dirty="0"/>
              <a:t>Event B. The weatherman predicts rain.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0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37" y="135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019"/>
            <a:ext cx="10018713" cy="6134986"/>
          </a:xfrm>
        </p:spPr>
        <p:txBody>
          <a:bodyPr/>
          <a:lstStyle/>
          <a:p>
            <a:pPr lvl="0"/>
            <a:r>
              <a:rPr lang="en-GB" dirty="0"/>
              <a:t>P( A</a:t>
            </a:r>
            <a:r>
              <a:rPr lang="en-GB" baseline="-25000" dirty="0"/>
              <a:t>1</a:t>
            </a:r>
            <a:r>
              <a:rPr lang="en-GB" dirty="0"/>
              <a:t> ) = 5/365 =0.0136985 		[It rains 5 days out of the year.]</a:t>
            </a:r>
          </a:p>
          <a:p>
            <a:pPr lvl="0"/>
            <a:r>
              <a:rPr lang="en-GB" dirty="0"/>
              <a:t>P( A</a:t>
            </a:r>
            <a:r>
              <a:rPr lang="en-GB" baseline="-25000" dirty="0"/>
              <a:t>2</a:t>
            </a:r>
            <a:r>
              <a:rPr lang="en-GB" dirty="0"/>
              <a:t> ) = 360/365 = 0.9863014 		[It does not rain 360 days out of the year.]</a:t>
            </a:r>
          </a:p>
          <a:p>
            <a:pPr lvl="0"/>
            <a:r>
              <a:rPr lang="en-GB" dirty="0"/>
              <a:t>P( B | A</a:t>
            </a:r>
            <a:r>
              <a:rPr lang="en-GB" baseline="-25000" dirty="0"/>
              <a:t>1</a:t>
            </a:r>
            <a:r>
              <a:rPr lang="en-GB" dirty="0"/>
              <a:t> ) = 0.9 		[When it rains, the weatherman predicts rain 90% of the 																			      time.]</a:t>
            </a:r>
          </a:p>
          <a:p>
            <a:pPr lvl="0"/>
            <a:r>
              <a:rPr lang="en-GB" dirty="0"/>
              <a:t>P( B | A</a:t>
            </a:r>
            <a:r>
              <a:rPr lang="en-GB" baseline="-25000" dirty="0"/>
              <a:t>2</a:t>
            </a:r>
            <a:r>
              <a:rPr lang="en-GB" dirty="0"/>
              <a:t> ) = 0.1 [When it does not rain, the weatherman predicts rain 10% of 																		     the time.]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69" y="135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9703"/>
            <a:ext cx="10018713" cy="1818167"/>
          </a:xfrm>
        </p:spPr>
        <p:txBody>
          <a:bodyPr/>
          <a:lstStyle/>
          <a:p>
            <a:r>
              <a:rPr lang="en-GB" dirty="0"/>
              <a:t>Compute P( A</a:t>
            </a:r>
            <a:r>
              <a:rPr lang="en-GB" baseline="-25000" dirty="0"/>
              <a:t>1</a:t>
            </a:r>
            <a:r>
              <a:rPr lang="en-GB" dirty="0"/>
              <a:t> | B ), the probability it will rain on the day of </a:t>
            </a:r>
            <a:r>
              <a:rPr lang="en-GB" dirty="0" err="1"/>
              <a:t>Anka's</a:t>
            </a:r>
            <a:r>
              <a:rPr lang="en-GB" dirty="0"/>
              <a:t> wedding</a:t>
            </a:r>
          </a:p>
          <a:p>
            <a:r>
              <a:rPr lang="en-GB" dirty="0"/>
              <a:t>given a forecast for rain by the weatherman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4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69" y="135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9703"/>
            <a:ext cx="10018713" cy="1818167"/>
          </a:xfrm>
        </p:spPr>
        <p:txBody>
          <a:bodyPr/>
          <a:lstStyle/>
          <a:p>
            <a:r>
              <a:rPr lang="en-GB" dirty="0"/>
              <a:t>Compute P( A</a:t>
            </a:r>
            <a:r>
              <a:rPr lang="en-GB" baseline="-25000" dirty="0"/>
              <a:t>1</a:t>
            </a:r>
            <a:r>
              <a:rPr lang="en-GB" dirty="0"/>
              <a:t> | B ), the probability it will rain on the day of </a:t>
            </a:r>
            <a:r>
              <a:rPr lang="en-GB" dirty="0" err="1"/>
              <a:t>Anka's</a:t>
            </a:r>
            <a:r>
              <a:rPr lang="en-GB" dirty="0"/>
              <a:t> wedding</a:t>
            </a:r>
          </a:p>
          <a:p>
            <a:r>
              <a:rPr lang="en-GB" dirty="0"/>
              <a:t>given a forecast for rain by the weatherman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0" y="2935018"/>
            <a:ext cx="8248650" cy="3114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9897" y="6049693"/>
            <a:ext cx="740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Even when the weatherman predicts rain, it only rains only about 11% of the time.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72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736" y="0"/>
            <a:ext cx="10018713" cy="1752599"/>
          </a:xfrm>
        </p:spPr>
        <p:txBody>
          <a:bodyPr/>
          <a:lstStyle/>
          <a:p>
            <a:r>
              <a:rPr lang="en-GB" dirty="0"/>
              <a:t>Example (2): Bayes Theorem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47" y="1851148"/>
            <a:ext cx="8248650" cy="31146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03450" y="5296142"/>
            <a:ext cx="740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Even when the weatherman predicts rain, it only rains only about 11% of the time.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45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Bayesian Classifiers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05777"/>
            <a:ext cx="10525553" cy="418542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Consider each attribute and class label as random variables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Given a record with attributes (A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,…,A</a:t>
            </a:r>
            <a:r>
              <a:rPr lang="en-US" altLang="ko-KR" baseline="-25000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) </a:t>
            </a:r>
          </a:p>
          <a:p>
            <a:pPr lvl="1"/>
            <a:r>
              <a:rPr lang="en-US" altLang="ko-KR" dirty="0">
                <a:ea typeface="굴림" charset="-127"/>
              </a:rPr>
              <a:t>The goal is to predict the class C</a:t>
            </a:r>
          </a:p>
          <a:p>
            <a:pPr lvl="1"/>
            <a:r>
              <a:rPr lang="en-US" altLang="ko-KR" dirty="0">
                <a:ea typeface="굴림" charset="-127"/>
              </a:rPr>
              <a:t>Specifically, we want to find the value of C that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maximizes P(C| 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1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, 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2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,…,A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n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)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Can we estimate P(C| 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,…,A</a:t>
            </a:r>
            <a:r>
              <a:rPr lang="en-US" altLang="ko-KR" baseline="-25000" dirty="0">
                <a:ea typeface="굴림" charset="-127"/>
              </a:rPr>
              <a:t>n </a:t>
            </a:r>
            <a:r>
              <a:rPr lang="en-US" altLang="ko-KR" dirty="0">
                <a:ea typeface="굴림" charset="-127"/>
              </a:rPr>
              <a:t>) directly from data?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0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3" y="0"/>
            <a:ext cx="10018713" cy="175259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Bayesian Classifiers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126273"/>
            <a:ext cx="10018713" cy="50849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Approach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Compute</a:t>
            </a:r>
            <a:r>
              <a:rPr lang="en-US" altLang="ko-KR" dirty="0">
                <a:ea typeface="굴림" charset="-127"/>
              </a:rPr>
              <a:t> the posterior probability P(C | 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Choose the value of C that maximizes P(C | 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Equivalent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/>
              <a:t>to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/>
              <a:t>choosing</a:t>
            </a:r>
            <a:r>
              <a:rPr lang="en-US" altLang="ko-KR" dirty="0">
                <a:ea typeface="굴림" charset="-127"/>
              </a:rPr>
              <a:t> the value of C that maximizes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P(A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1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, 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2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, …, A</a:t>
            </a:r>
            <a:r>
              <a:rPr lang="en-US" altLang="ko-KR" baseline="-25000" dirty="0">
                <a:solidFill>
                  <a:srgbClr val="FF0000"/>
                </a:solidFill>
                <a:ea typeface="굴림" charset="-127"/>
              </a:rPr>
              <a:t>n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| C) P(C) </a:t>
            </a:r>
            <a:r>
              <a:rPr lang="en-US" altLang="ko-KR" dirty="0">
                <a:ea typeface="굴림" charset="-127"/>
              </a:rPr>
              <a:t>since P(A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) is constant for all classes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How to estimate P(A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, A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, …, A</a:t>
            </a:r>
            <a:r>
              <a:rPr lang="en-US" altLang="ko-KR" baseline="-25000" dirty="0">
                <a:ea typeface="굴림" charset="-127"/>
              </a:rPr>
              <a:t>n </a:t>
            </a:r>
            <a:r>
              <a:rPr lang="en-US" altLang="ko-KR" dirty="0">
                <a:ea typeface="굴림" charset="-127"/>
              </a:rPr>
              <a:t>| C )?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264"/>
              </p:ext>
            </p:extLst>
          </p:nvPr>
        </p:nvGraphicFramePr>
        <p:xfrm>
          <a:off x="3418301" y="301095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9" name="Equation" r:id="rId3" imgW="4864100" imgH="800100" progId="Equation.3">
                  <p:embed/>
                </p:oleObj>
              </mc:Choice>
              <mc:Fallback>
                <p:oleObj name="Equation" r:id="rId3" imgW="4864100" imgH="800100" progId="Equation.3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301" y="301095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403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3" y="0"/>
            <a:ext cx="10018713" cy="1752599"/>
          </a:xfrm>
        </p:spPr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  <a:ea typeface="굴림" charset="-127"/>
              </a:rPr>
              <a:t>Naïve</a:t>
            </a:r>
            <a:r>
              <a:rPr lang="en-US" altLang="ko-KR" dirty="0">
                <a:ea typeface="굴림" charset="-127"/>
              </a:rPr>
              <a:t> Bayes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27717"/>
                <a:ext cx="10018713" cy="4263483"/>
              </a:xfrm>
            </p:spPr>
            <p:txBody>
              <a:bodyPr/>
              <a:lstStyle/>
              <a:p>
                <a:r>
                  <a:rPr lang="en-US" altLang="ko-KR" dirty="0"/>
                  <a:t>A simplified assumption: attributes are </a:t>
                </a:r>
                <a:r>
                  <a:rPr lang="en-US" altLang="ko-KR" b="1" dirty="0">
                    <a:solidFill>
                      <a:schemeClr val="tx2"/>
                    </a:solidFill>
                  </a:rPr>
                  <a:t>conditionally independent </a:t>
                </a:r>
                <a:r>
                  <a:rPr lang="en-US" altLang="ko-KR" dirty="0"/>
                  <a:t>(i.e., no dependence relation between attributes)</a:t>
                </a:r>
                <a:br>
                  <a:rPr lang="en-US" altLang="ko-KR" dirty="0"/>
                </a:br>
                <a:r>
                  <a:rPr lang="en-US" altLang="ko-KR" dirty="0"/>
                  <a:t>P(A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…, A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 |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= P(A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|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P(A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|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… P(A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|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We can estimate P(A</a:t>
                </a:r>
                <a:r>
                  <a:rPr lang="en-US" altLang="ko-KR" baseline="-25000" dirty="0"/>
                  <a:t>i </a:t>
                </a:r>
                <a:r>
                  <a:rPr lang="en-US" altLang="ko-KR" dirty="0"/>
                  <a:t>|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for all A</a:t>
                </a:r>
                <a:r>
                  <a:rPr lang="en-US" altLang="ko-KR" baseline="-25000" dirty="0"/>
                  <a:t>i</a:t>
                </a:r>
                <a:r>
                  <a:rPr lang="en-US" altLang="ko-KR" dirty="0"/>
                  <a:t> and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A new point is classified to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 if P(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ko-KR" dirty="0"/>
                  <a:t>P(A</a:t>
                </a:r>
                <a:r>
                  <a:rPr lang="en-US" altLang="ko-KR" baseline="-25000" dirty="0"/>
                  <a:t>i</a:t>
                </a:r>
                <a:r>
                  <a:rPr lang="en-US" altLang="ko-KR" dirty="0"/>
                  <a:t>| </a:t>
                </a:r>
                <a:r>
                  <a:rPr lang="en-US" altLang="ko-KR" dirty="0" err="1"/>
                  <a:t>C</a:t>
                </a:r>
                <a:r>
                  <a:rPr lang="en-US" altLang="ko-KR" baseline="-25000" dirty="0" err="1"/>
                  <a:t>j</a:t>
                </a:r>
                <a:r>
                  <a:rPr lang="en-US" altLang="ko-KR" dirty="0"/>
                  <a:t>)  is maximal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27717"/>
                <a:ext cx="10018713" cy="4263483"/>
              </a:xfrm>
              <a:blipFill>
                <a:blip r:embed="rId2"/>
                <a:stretch>
                  <a:fillRect l="-1521" t="-2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31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How to Estimate Probabilities from Data?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8146" y="1268760"/>
            <a:ext cx="5742878" cy="4857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For discrete attributes:</a:t>
            </a:r>
            <a:br>
              <a:rPr lang="en-US" altLang="ko-KR" dirty="0">
                <a:ea typeface="굴림" charset="-127"/>
              </a:rPr>
            </a:br>
            <a:r>
              <a:rPr lang="en-US" altLang="ko-KR" sz="900" dirty="0">
                <a:ea typeface="굴림" charset="-127"/>
              </a:rPr>
              <a:t>  </a:t>
            </a:r>
            <a:br>
              <a:rPr lang="en-US" altLang="ko-KR" sz="900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P(A</a:t>
            </a:r>
            <a:r>
              <a:rPr lang="en-US" altLang="ko-KR" baseline="-25000" dirty="0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| </a:t>
            </a:r>
            <a:r>
              <a:rPr lang="en-US" altLang="ko-KR" dirty="0" err="1">
                <a:ea typeface="굴림" charset="-127"/>
              </a:rPr>
              <a:t>C</a:t>
            </a:r>
            <a:r>
              <a:rPr lang="en-US" altLang="ko-KR" baseline="-25000" dirty="0" err="1">
                <a:ea typeface="굴림" charset="-127"/>
              </a:rPr>
              <a:t>k</a:t>
            </a:r>
            <a:r>
              <a:rPr lang="en-US" altLang="ko-KR" dirty="0">
                <a:ea typeface="굴림" charset="-127"/>
              </a:rPr>
              <a:t>) = |</a:t>
            </a:r>
            <a:r>
              <a:rPr lang="en-US" altLang="ko-KR" dirty="0" err="1">
                <a:ea typeface="굴림" charset="-127"/>
              </a:rPr>
              <a:t>A</a:t>
            </a:r>
            <a:r>
              <a:rPr lang="en-US" altLang="ko-KR" baseline="-25000" dirty="0" err="1">
                <a:ea typeface="굴림" charset="-127"/>
              </a:rPr>
              <a:t>ik</a:t>
            </a:r>
            <a:r>
              <a:rPr lang="en-US" altLang="ko-KR" dirty="0">
                <a:ea typeface="굴림" charset="-127"/>
              </a:rPr>
              <a:t>|/ </a:t>
            </a:r>
            <a:r>
              <a:rPr lang="en-US" altLang="ko-KR" dirty="0" err="1">
                <a:ea typeface="굴림" charset="-127"/>
              </a:rPr>
              <a:t>N</a:t>
            </a:r>
            <a:r>
              <a:rPr lang="en-US" altLang="ko-KR" baseline="-25000" dirty="0" err="1">
                <a:ea typeface="굴림" charset="-127"/>
              </a:rPr>
              <a:t>c</a:t>
            </a:r>
            <a:r>
              <a:rPr lang="en-US" altLang="ko-KR" baseline="-25000" dirty="0"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ko-KR" sz="8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where |</a:t>
            </a:r>
            <a:r>
              <a:rPr lang="en-US" altLang="ko-KR" dirty="0" err="1">
                <a:ea typeface="굴림" charset="-127"/>
              </a:rPr>
              <a:t>A</a:t>
            </a:r>
            <a:r>
              <a:rPr lang="en-US" altLang="ko-KR" baseline="-25000" dirty="0" err="1">
                <a:ea typeface="굴림" charset="-127"/>
              </a:rPr>
              <a:t>ik</a:t>
            </a:r>
            <a:r>
              <a:rPr lang="en-US" altLang="ko-KR" dirty="0">
                <a:ea typeface="굴림" charset="-127"/>
              </a:rPr>
              <a:t>| is number of instances that has the attribute A</a:t>
            </a:r>
            <a:r>
              <a:rPr lang="en-US" altLang="ko-KR" baseline="-25000" dirty="0">
                <a:ea typeface="굴림" charset="-127"/>
              </a:rPr>
              <a:t>i</a:t>
            </a:r>
            <a:r>
              <a:rPr lang="en-US" altLang="ko-KR" dirty="0">
                <a:ea typeface="굴림" charset="-127"/>
              </a:rPr>
              <a:t> and belongs to the class </a:t>
            </a:r>
            <a:r>
              <a:rPr lang="en-US" altLang="ko-KR" dirty="0" err="1">
                <a:ea typeface="굴림" charset="-127"/>
              </a:rPr>
              <a:t>C</a:t>
            </a:r>
            <a:r>
              <a:rPr lang="en-US" altLang="ko-KR" baseline="-25000" dirty="0" err="1">
                <a:ea typeface="굴림" charset="-127"/>
              </a:rPr>
              <a:t>k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e.g., P(Status=</a:t>
            </a:r>
            <a:r>
              <a:rPr lang="en-US" altLang="ko-KR" dirty="0" err="1">
                <a:ea typeface="굴림" charset="-127"/>
              </a:rPr>
              <a:t>Married|No</a:t>
            </a:r>
            <a:r>
              <a:rPr lang="en-US" altLang="ko-KR" dirty="0">
                <a:ea typeface="굴림" charset="-127"/>
              </a:rPr>
              <a:t>) = 4/7</a:t>
            </a:r>
            <a:br>
              <a:rPr lang="en-US" altLang="ko-KR" dirty="0">
                <a:ea typeface="굴림" charset="-127"/>
              </a:rPr>
            </a:br>
            <a:endParaRPr lang="en-US" altLang="ko-KR" sz="800" dirty="0">
              <a:ea typeface="굴림" charset="-127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ko-KR" dirty="0">
                <a:ea typeface="굴림" charset="-127"/>
              </a:rPr>
              <a:t>	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92251"/>
              </p:ext>
            </p:extLst>
          </p:nvPr>
        </p:nvGraphicFramePr>
        <p:xfrm>
          <a:off x="7202796" y="2049345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3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202796" y="2049345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3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1218" y="0"/>
            <a:ext cx="10018713" cy="1752599"/>
          </a:xfrm>
        </p:spPr>
        <p:txBody>
          <a:bodyPr/>
          <a:lstStyle/>
          <a:p>
            <a:r>
              <a:rPr lang="en-US" altLang="ko-KR" dirty="0"/>
              <a:t>At the Beginning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89" y="1595120"/>
            <a:ext cx="3290981" cy="3705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08" y="1720666"/>
            <a:ext cx="5424669" cy="7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08" y="2566782"/>
            <a:ext cx="5424669" cy="7354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08" y="3382880"/>
            <a:ext cx="5424669" cy="719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287" y="4205460"/>
            <a:ext cx="5440769" cy="10742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56218" y="556284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Wireless speaker and voice command device from Amazon.com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9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How to Estimate Probabilities from Data?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460811"/>
            <a:ext cx="10018713" cy="4330390"/>
          </a:xfrm>
        </p:spPr>
        <p:txBody>
          <a:bodyPr/>
          <a:lstStyle/>
          <a:p>
            <a:r>
              <a:rPr lang="en-US" altLang="ko-KR" dirty="0"/>
              <a:t>For continuous attributes:</a:t>
            </a:r>
          </a:p>
          <a:p>
            <a:pPr lvl="1"/>
            <a:r>
              <a:rPr lang="en-US" altLang="ko-KR" dirty="0"/>
              <a:t>Assume the attribute follows a normal distribution</a:t>
            </a:r>
          </a:p>
          <a:p>
            <a:pPr lvl="1"/>
            <a:r>
              <a:rPr lang="en-US" altLang="ko-KR" dirty="0"/>
              <a:t>Use data to estimate parameters of the distribution (e.g., mean and standard deviation)</a:t>
            </a:r>
          </a:p>
          <a:p>
            <a:pPr lvl="1"/>
            <a:r>
              <a:rPr lang="en-US" altLang="ko-KR" dirty="0"/>
              <a:t>Once the probability distribution is known, we can use it to estimate the conditional probability P(A</a:t>
            </a:r>
            <a:r>
              <a:rPr lang="en-US" altLang="ko-KR" baseline="-25000" dirty="0"/>
              <a:t>i </a:t>
            </a:r>
            <a:r>
              <a:rPr lang="en-US" altLang="ko-KR" dirty="0"/>
              <a:t>| C)</a:t>
            </a:r>
          </a:p>
          <a:p>
            <a:r>
              <a:rPr lang="en-US" altLang="ko-KR" dirty="0"/>
              <a:t>e.g., see the next page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58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619" y="1052295"/>
            <a:ext cx="4419600" cy="503951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Normal distribution:</a:t>
            </a:r>
          </a:p>
          <a:p>
            <a:pPr lvl="1"/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2400" dirty="0">
              <a:ea typeface="굴림" charset="-127"/>
            </a:endParaRPr>
          </a:p>
          <a:p>
            <a:pPr lvl="1"/>
            <a:endParaRPr lang="en-US" altLang="ko-KR" sz="1000" dirty="0">
              <a:ea typeface="굴림" charset="-127"/>
            </a:endParaRPr>
          </a:p>
          <a:p>
            <a:pPr lvl="1"/>
            <a:r>
              <a:rPr lang="en-US" altLang="ko-KR" sz="2400" dirty="0">
                <a:ea typeface="굴림" charset="-127"/>
              </a:rPr>
              <a:t>One for each (A</a:t>
            </a:r>
            <a:r>
              <a:rPr lang="en-US" altLang="ko-KR" sz="2400" baseline="-25000" dirty="0">
                <a:ea typeface="굴림" charset="-127"/>
              </a:rPr>
              <a:t>i</a:t>
            </a:r>
            <a:r>
              <a:rPr lang="en-US" altLang="ko-KR" sz="2400" dirty="0">
                <a:ea typeface="굴림" charset="-127"/>
              </a:rPr>
              <a:t>, </a:t>
            </a:r>
            <a:r>
              <a:rPr lang="en-US" altLang="ko-KR" sz="2400" dirty="0" err="1">
                <a:ea typeface="굴림" charset="-127"/>
              </a:rPr>
              <a:t>c</a:t>
            </a:r>
            <a:r>
              <a:rPr lang="en-US" altLang="ko-KR" sz="2400" baseline="-25000" dirty="0" err="1">
                <a:ea typeface="굴림" charset="-127"/>
              </a:rPr>
              <a:t>j</a:t>
            </a:r>
            <a:r>
              <a:rPr lang="en-US" altLang="ko-KR" sz="2400" dirty="0">
                <a:ea typeface="굴림" charset="-127"/>
              </a:rPr>
              <a:t>) pair</a:t>
            </a:r>
            <a:endParaRPr lang="en-US" altLang="ko-KR" sz="800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e.g., (Income, Class=No)</a:t>
            </a:r>
          </a:p>
          <a:p>
            <a:pPr lvl="1"/>
            <a:r>
              <a:rPr lang="en-US" altLang="ko-KR" sz="2400" dirty="0">
                <a:ea typeface="굴림" charset="-127"/>
              </a:rPr>
              <a:t>If Class=No</a:t>
            </a:r>
          </a:p>
          <a:p>
            <a:pPr lvl="2"/>
            <a:r>
              <a:rPr lang="en-US" altLang="ko-KR" sz="2000" dirty="0">
                <a:ea typeface="굴림" charset="-127"/>
              </a:rPr>
              <a:t> sample mean = 110</a:t>
            </a:r>
          </a:p>
          <a:p>
            <a:pPr lvl="2"/>
            <a:r>
              <a:rPr lang="en-US" altLang="ko-KR" sz="2000" dirty="0">
                <a:ea typeface="굴림" charset="-127"/>
              </a:rPr>
              <a:t> sample variance = 2975</a:t>
            </a:r>
          </a:p>
          <a:p>
            <a:pPr lvl="1">
              <a:buFont typeface="Arial" charset="0"/>
              <a:buNone/>
            </a:pPr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19505"/>
              </p:ext>
            </p:extLst>
          </p:nvPr>
        </p:nvGraphicFramePr>
        <p:xfrm>
          <a:off x="7889375" y="1320765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7" name="VISIO" r:id="rId3" imgW="4390200" imgH="5341320" progId="Visio.Drawing.6">
                  <p:embed/>
                </p:oleObj>
              </mc:Choice>
              <mc:Fallback>
                <p:oleObj name="VISIO" r:id="rId3" imgW="4390200" imgH="5341320" progId="Visio.Drawing.6">
                  <p:embed/>
                  <p:pic>
                    <p:nvPicPr>
                      <p:cNvPr id="1074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7889375" y="1320765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67460"/>
              </p:ext>
            </p:extLst>
          </p:nvPr>
        </p:nvGraphicFramePr>
        <p:xfrm>
          <a:off x="1594981" y="1669429"/>
          <a:ext cx="5790338" cy="130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8" name="Equation" r:id="rId5" imgW="2971800" imgH="838080" progId="Equation.3">
                  <p:embed/>
                </p:oleObj>
              </mc:Choice>
              <mc:Fallback>
                <p:oleObj name="Equation" r:id="rId5" imgW="2971800" imgH="838080" progId="Equation.3">
                  <p:embed/>
                  <p:pic>
                    <p:nvPicPr>
                      <p:cNvPr id="1074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981" y="1669429"/>
                        <a:ext cx="5790338" cy="130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87045"/>
              </p:ext>
            </p:extLst>
          </p:nvPr>
        </p:nvGraphicFramePr>
        <p:xfrm>
          <a:off x="2720898" y="5664820"/>
          <a:ext cx="9042157" cy="1044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Equation" r:id="rId7" imgW="6349680" imgH="787320" progId="Equation.3">
                  <p:embed/>
                </p:oleObj>
              </mc:Choice>
              <mc:Fallback>
                <p:oleObj name="Equation" r:id="rId7" imgW="6349680" imgH="787320" progId="Equation.3">
                  <p:embed/>
                  <p:pic>
                    <p:nvPicPr>
                      <p:cNvPr id="1074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898" y="5664820"/>
                        <a:ext cx="9042157" cy="1044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69" y="0"/>
            <a:ext cx="10018713" cy="1471961"/>
          </a:xfrm>
        </p:spPr>
        <p:txBody>
          <a:bodyPr>
            <a:normAutofit/>
          </a:bodyPr>
          <a:lstStyle/>
          <a:p>
            <a:r>
              <a:rPr lang="en-US" altLang="ko-KR" dirty="0"/>
              <a:t>How to Estimate Probabilities from Data? 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84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/>
          <a:lstStyle/>
          <a:p>
            <a:r>
              <a:rPr lang="en-US" altLang="ko-KR" dirty="0"/>
              <a:t>An Example</a:t>
            </a:r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605339" y="1476376"/>
          <a:ext cx="5565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수식" r:id="rId3" imgW="2806560" imgH="203040" progId="Equation.3">
                  <p:embed/>
                </p:oleObj>
              </mc:Choice>
              <mc:Fallback>
                <p:oleObj name="수식" r:id="rId3" imgW="280656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9" y="1476376"/>
                        <a:ext cx="5565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951" y="2204864"/>
            <a:ext cx="6145190" cy="40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ea typeface="굴림" charset="-127"/>
              </a:rPr>
              <a:t>P(X | Class=No) = P(Refund=No | Class=No)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		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 P(Married | </a:t>
            </a:r>
            <a:r>
              <a:rPr lang="en-US" altLang="ko-KR" sz="1600" dirty="0">
                <a:ea typeface="굴림" charset="-127"/>
              </a:rPr>
              <a:t>Class=No)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		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</a:t>
            </a:r>
            <a:r>
              <a:rPr lang="en-US" altLang="ko-KR" sz="1600" dirty="0">
                <a:ea typeface="굴림" charset="-127"/>
              </a:rPr>
              <a:t> P(Income=120K | Class=No)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	                = 4/7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 4/7  0.0072 = 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altLang="ko-KR" sz="800" dirty="0">
              <a:ea typeface="굴림" charset="-127"/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ea typeface="굴림" charset="-127"/>
              </a:rPr>
              <a:t>P(X | Class=Yes) = P(Refund=No | Class=Yes)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   	                   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 P(Married | </a:t>
            </a:r>
            <a:r>
              <a:rPr lang="en-US" altLang="ko-KR" sz="1600" dirty="0">
                <a:ea typeface="굴림" charset="-127"/>
              </a:rPr>
              <a:t>Class=Yes)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   	                   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</a:t>
            </a:r>
            <a:r>
              <a:rPr lang="en-US" altLang="ko-KR" sz="1600" dirty="0">
                <a:ea typeface="굴림" charset="-127"/>
              </a:rPr>
              <a:t> P(Income=120K | Class=Yes)</a:t>
            </a:r>
            <a:br>
              <a:rPr lang="en-US" altLang="ko-KR" sz="1600" dirty="0">
                <a:ea typeface="굴림" charset="-127"/>
              </a:rPr>
            </a:br>
            <a:r>
              <a:rPr lang="en-US" altLang="ko-KR" sz="1600" dirty="0">
                <a:ea typeface="굴림" charset="-127"/>
              </a:rPr>
              <a:t>	                 = 1 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 0  1.2  10</a:t>
            </a:r>
            <a:r>
              <a:rPr lang="en-US" altLang="ko-KR" sz="1600" baseline="30000" dirty="0">
                <a:ea typeface="굴림" charset="-127"/>
                <a:sym typeface="Symbol" pitchFamily="18" charset="2"/>
              </a:rPr>
              <a:t>-9</a:t>
            </a:r>
            <a:r>
              <a:rPr lang="en-US" altLang="ko-KR" sz="1600" dirty="0">
                <a:ea typeface="굴림" charset="-127"/>
                <a:sym typeface="Symbol" pitchFamily="18" charset="2"/>
              </a:rPr>
              <a:t> = 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altLang="ko-KR" sz="800" dirty="0">
              <a:ea typeface="굴림" charset="-127"/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200"/>
              </a:spcAft>
              <a:buClr>
                <a:srgbClr val="0C7B9C"/>
              </a:buClr>
              <a:buSzPct val="75000"/>
            </a:pPr>
            <a:r>
              <a:rPr lang="en-US" altLang="ko-KR" dirty="0">
                <a:ea typeface="굴림" charset="-127"/>
              </a:rPr>
              <a:t>Since P(</a:t>
            </a:r>
            <a:r>
              <a:rPr lang="en-US" altLang="ko-KR" dirty="0" err="1">
                <a:ea typeface="굴림" charset="-127"/>
              </a:rPr>
              <a:t>X|No</a:t>
            </a:r>
            <a:r>
              <a:rPr lang="en-US" altLang="ko-KR" dirty="0">
                <a:ea typeface="굴림" charset="-127"/>
              </a:rPr>
              <a:t>)P(No) &gt; P(</a:t>
            </a:r>
            <a:r>
              <a:rPr lang="en-US" altLang="ko-KR" dirty="0" err="1">
                <a:ea typeface="굴림" charset="-127"/>
              </a:rPr>
              <a:t>X|Yes</a:t>
            </a:r>
            <a:r>
              <a:rPr lang="en-US" altLang="ko-KR" dirty="0">
                <a:ea typeface="굴림" charset="-127"/>
              </a:rPr>
              <a:t>)P(Yes)</a:t>
            </a:r>
          </a:p>
          <a:p>
            <a:pPr marL="292100" indent="-292100"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ko-KR" dirty="0">
                <a:ea typeface="굴림" charset="-127"/>
              </a:rPr>
              <a:t>             </a:t>
            </a:r>
            <a:r>
              <a:rPr lang="en-US" altLang="ko-KR" sz="1600" dirty="0">
                <a:ea typeface="굴림" charset="-127"/>
              </a:rPr>
              <a:t>0.0024 * 7/10         0 * 3/10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ko-KR" dirty="0">
                <a:ea typeface="굴림" charset="-127"/>
              </a:rPr>
              <a:t>Therefore P(</a:t>
            </a:r>
            <a:r>
              <a:rPr lang="en-US" altLang="ko-KR" dirty="0" err="1">
                <a:ea typeface="굴림" charset="-127"/>
              </a:rPr>
              <a:t>No|X</a:t>
            </a:r>
            <a:r>
              <a:rPr lang="en-US" altLang="ko-KR" dirty="0">
                <a:ea typeface="굴림" charset="-127"/>
              </a:rPr>
              <a:t>) &gt; P(</a:t>
            </a:r>
            <a:r>
              <a:rPr lang="en-US" altLang="ko-KR" dirty="0" err="1">
                <a:ea typeface="굴림" charset="-127"/>
              </a:rPr>
              <a:t>Yes|X</a:t>
            </a:r>
            <a:r>
              <a:rPr lang="en-US" altLang="ko-KR" dirty="0">
                <a:ea typeface="굴림" charset="-127"/>
              </a:rPr>
              <a:t>)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=&gt;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Class = No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12640" y="1412777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ea typeface="굴림" charset="-127"/>
              </a:rPr>
              <a:t>Given a test record: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1" y="2440822"/>
            <a:ext cx="3438127" cy="3580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/>
              <a:t>P(Refund=</a:t>
            </a:r>
            <a:r>
              <a:rPr lang="en-US" altLang="ko-KR" sz="1600" dirty="0" err="1"/>
              <a:t>Yes|No</a:t>
            </a:r>
            <a:r>
              <a:rPr lang="en-US" altLang="ko-KR" sz="1600" dirty="0"/>
              <a:t>) = 3/7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P(Refund=</a:t>
            </a:r>
            <a:r>
              <a:rPr lang="en-US" altLang="ko-KR" sz="1600" dirty="0" err="1"/>
              <a:t>No|No</a:t>
            </a:r>
            <a:r>
              <a:rPr lang="en-US" altLang="ko-KR" sz="1600" dirty="0"/>
              <a:t>) = 4/7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P(Refund=</a:t>
            </a:r>
            <a:r>
              <a:rPr lang="en-US" altLang="ko-KR" sz="1600" dirty="0" err="1"/>
              <a:t>Yes|Yes</a:t>
            </a:r>
            <a:r>
              <a:rPr lang="en-US" altLang="ko-KR" sz="1600" dirty="0"/>
              <a:t>) = 0/3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P(Refund=</a:t>
            </a:r>
            <a:r>
              <a:rPr lang="en-US" altLang="ko-KR" sz="1600" dirty="0" err="1"/>
              <a:t>No|Yes</a:t>
            </a:r>
            <a:r>
              <a:rPr lang="en-US" altLang="ko-KR" sz="1600" dirty="0"/>
              <a:t>) = 3/3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Single|No</a:t>
            </a:r>
            <a:r>
              <a:rPr lang="en-US" altLang="ko-KR" sz="1600" dirty="0"/>
              <a:t>) = 2/7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Divorced|No</a:t>
            </a:r>
            <a:r>
              <a:rPr lang="en-US" altLang="ko-KR" sz="1600" dirty="0"/>
              <a:t>) = 1/7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Married|No</a:t>
            </a:r>
            <a:r>
              <a:rPr lang="en-US" altLang="ko-KR" sz="1600" dirty="0"/>
              <a:t>) = 4/7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Single|Yes</a:t>
            </a:r>
            <a:r>
              <a:rPr lang="en-US" altLang="ko-KR" sz="1600" dirty="0"/>
              <a:t>) = 2/3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Divorced|Yes</a:t>
            </a:r>
            <a:r>
              <a:rPr lang="en-US" altLang="ko-KR" sz="1600" dirty="0"/>
              <a:t>) = 1/3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P(Martial Status=</a:t>
            </a:r>
            <a:r>
              <a:rPr lang="en-US" altLang="ko-KR" sz="1600" dirty="0" err="1"/>
              <a:t>Married|Yes</a:t>
            </a:r>
            <a:r>
              <a:rPr lang="en-US" altLang="ko-KR" sz="1600" dirty="0"/>
              <a:t>) = 0/3</a:t>
            </a:r>
          </a:p>
          <a:p>
            <a:pPr>
              <a:lnSpc>
                <a:spcPts val="1700"/>
              </a:lnSpc>
            </a:pPr>
            <a:endParaRPr lang="en-US" altLang="ko-KR" sz="1600" dirty="0"/>
          </a:p>
          <a:p>
            <a:pPr>
              <a:lnSpc>
                <a:spcPts val="1700"/>
              </a:lnSpc>
            </a:pPr>
            <a:r>
              <a:rPr lang="en-US" altLang="ko-KR" sz="1600" dirty="0"/>
              <a:t>Taxable income:</a:t>
            </a:r>
            <a:br>
              <a:rPr lang="en-US" altLang="ko-KR" sz="1600" dirty="0"/>
            </a:br>
            <a:r>
              <a:rPr lang="en-US" altLang="ko-KR" sz="1600" dirty="0"/>
              <a:t>If class=No:   sample mean = 110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                          sample variance = 2975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If class=Yes:  sample mean = 90</a:t>
            </a:r>
          </a:p>
          <a:p>
            <a:pPr>
              <a:lnSpc>
                <a:spcPts val="1700"/>
              </a:lnSpc>
            </a:pPr>
            <a:r>
              <a:rPr lang="en-US" altLang="ko-KR" sz="1600" dirty="0"/>
              <a:t>                          sample variance = 25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207148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Naïve Bayes Classifier: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5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521" y="1587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M-Estimate of Conditional Probability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730" y="1227428"/>
            <a:ext cx="10018713" cy="3124201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If one of the conditional probability is zero, then the entire expression becomes zero</a:t>
            </a:r>
          </a:p>
          <a:p>
            <a:r>
              <a:rPr lang="en-US" altLang="ko-KR" dirty="0">
                <a:ea typeface="굴림" charset="-127"/>
              </a:rPr>
              <a:t>Probability estimation:</a:t>
            </a:r>
          </a:p>
          <a:p>
            <a:pPr lvl="1">
              <a:buFont typeface="Arial" charset="0"/>
              <a:buNone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04136"/>
              </p:ext>
            </p:extLst>
          </p:nvPr>
        </p:nvGraphicFramePr>
        <p:xfrm>
          <a:off x="3479743" y="3405418"/>
          <a:ext cx="4291013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5" name="수식" r:id="rId3" imgW="2095200" imgH="1333440" progId="Equation.3">
                  <p:embed/>
                </p:oleObj>
              </mc:Choice>
              <mc:Fallback>
                <p:oleObj name="수식" r:id="rId3" imgW="2095200" imgH="1333440" progId="Equation.3">
                  <p:embed/>
                  <p:pic>
                    <p:nvPicPr>
                      <p:cNvPr id="1076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743" y="3405418"/>
                        <a:ext cx="4291013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7543800" y="3581401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charset="0"/>
                <a:ea typeface="굴림" charset="-127"/>
              </a:rPr>
              <a:t>c: number of classes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charset="0"/>
                <a:ea typeface="굴림" charset="-127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latin typeface="Times New Roman" charset="0"/>
                <a:ea typeface="굴림" charset="-127"/>
              </a:rPr>
              <a:t>m: parameter</a:t>
            </a:r>
          </a:p>
        </p:txBody>
      </p:sp>
    </p:spTree>
    <p:extLst>
      <p:ext uri="{BB962C8B-B14F-4D97-AF65-F5344CB8AC3E}">
        <p14:creationId xmlns:p14="http://schemas.microsoft.com/office/powerpoint/2010/main" val="53023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69" y="0"/>
            <a:ext cx="10018713" cy="1752599"/>
          </a:xfrm>
        </p:spPr>
        <p:txBody>
          <a:bodyPr/>
          <a:lstStyle/>
          <a:p>
            <a:r>
              <a:rPr lang="en-US" altLang="ko-KR" i="1" dirty="0"/>
              <a:t>M</a:t>
            </a:r>
            <a:r>
              <a:rPr lang="en-US" altLang="ko-KR" dirty="0"/>
              <a:t>-Estimate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28554" y="1279542"/>
                <a:ext cx="10503251" cy="51630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The basic idea for estimating conditional probabilities is that the prior probabilities can be estimated from an unconditional sample</a:t>
                </a:r>
              </a:p>
              <a:p>
                <a:pPr lvl="1"/>
                <a:r>
                  <a:rPr lang="en-US" altLang="ko-KR" sz="1800" dirty="0"/>
                  <a:t>If we don't have any knowledge of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800" dirty="0"/>
                  <a:t>, assume the attribute is uniformly distributed over all possible values</a:t>
                </a:r>
              </a:p>
              <a:p>
                <a:r>
                  <a:rPr lang="en-US" altLang="ko-KR" sz="2000" dirty="0"/>
                  <a:t>Interpretation of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𝑚</m:t>
                    </m:r>
                  </m:oMath>
                </a14:m>
                <a:endParaRPr lang="en-US" altLang="ko-KR" sz="2000" i="1" dirty="0"/>
              </a:p>
              <a:p>
                <a:pPr lvl="1"/>
                <a:r>
                  <a:rPr lang="en-US" altLang="ko-KR" sz="1800" dirty="0"/>
                  <a:t>A higher value of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800" dirty="0"/>
                  <a:t> means that we are more confident in the prior probability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800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800" dirty="0"/>
                  <a:t> controls the balance between relative frequency and prior probabilities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sz="2000" dirty="0"/>
                  <a:t>An example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𝑀𝑎𝑟𝑟𝑖𝑒𝑑</m:t>
                        </m:r>
                      </m:e>
                      <m:e>
                        <m:r>
                          <a:rPr lang="en-US" altLang="ko-KR" sz="1800" i="1">
                            <a:latin typeface="Cambria Math"/>
                          </a:rPr>
                          <m:t>𝑌𝑒𝑠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0+4 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×0.33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3+4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=0.19 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(instead of 0!)</a:t>
                </a:r>
              </a:p>
              <a:p>
                <a:pPr lvl="1"/>
                <a:r>
                  <a:rPr lang="en-US" altLang="ko-KR" sz="1800" dirty="0"/>
                  <a:t>We are assuming that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1800" dirty="0"/>
                  <a:t> = 1 / number of attribute values = 1 / 3</a:t>
                </a:r>
              </a:p>
              <a:p>
                <a:pPr lvl="1"/>
                <a:r>
                  <a:rPr lang="en-US" altLang="ko-KR" sz="1800" dirty="0"/>
                  <a:t>Our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800" dirty="0"/>
                  <a:t> value is arbitrary, and we will use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800" dirty="0"/>
                  <a:t> = 4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554" y="1279542"/>
                <a:ext cx="10503251" cy="5163014"/>
              </a:xfrm>
              <a:blipFill>
                <a:blip r:embed="rId3"/>
                <a:stretch>
                  <a:fillRect l="-1103" t="-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079777" y="3861049"/>
          <a:ext cx="4162797" cy="81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수식" r:id="rId4" imgW="2209680" imgH="431640" progId="Equation.3">
                  <p:embed/>
                </p:oleObj>
              </mc:Choice>
              <mc:Fallback>
                <p:oleObj name="수식" r:id="rId4" imgW="2209680" imgH="431640" progId="Equation.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9777" y="3861049"/>
                        <a:ext cx="4162797" cy="813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45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1" y="0"/>
            <a:ext cx="10018713" cy="1752599"/>
          </a:xfrm>
        </p:spPr>
        <p:txBody>
          <a:bodyPr/>
          <a:lstStyle/>
          <a:p>
            <a:r>
              <a:rPr lang="en-US" altLang="ko-KR" dirty="0"/>
              <a:t>Summary of Naïve Bayes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3158" y="2096430"/>
            <a:ext cx="10018713" cy="4285785"/>
          </a:xfrm>
        </p:spPr>
        <p:txBody>
          <a:bodyPr>
            <a:normAutofit/>
          </a:bodyPr>
          <a:lstStyle/>
          <a:p>
            <a:r>
              <a:rPr lang="en-US" altLang="ko-KR" dirty="0"/>
              <a:t>Robust to isolated noise points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Able to handle missing values by ignoring the instance during probability estimate calculations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Robust to irrelevant attributes</a:t>
            </a:r>
          </a:p>
          <a:p>
            <a:pPr lvl="1"/>
            <a:r>
              <a:rPr lang="en-US" altLang="ko-KR" dirty="0"/>
              <a:t>If X</a:t>
            </a:r>
            <a:r>
              <a:rPr lang="en-US" altLang="ko-KR" baseline="-25000" dirty="0"/>
              <a:t>i</a:t>
            </a:r>
            <a:r>
              <a:rPr lang="en-US" altLang="ko-KR" dirty="0"/>
              <a:t> is an irrelevant attribute, P(X</a:t>
            </a:r>
            <a:r>
              <a:rPr lang="en-US" altLang="ko-KR" baseline="-25000" dirty="0"/>
              <a:t>i</a:t>
            </a:r>
            <a:r>
              <a:rPr lang="en-US" altLang="ko-KR" dirty="0"/>
              <a:t> | Y) becomes almost uniformly distributed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Independence assumption may not hold for some attributes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35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Decision Tree Induction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Bayes Classification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k-Nearest Neighbor Classification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Support Vector Machines (SVM)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Ensemble Methods 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6218145" y="4049079"/>
            <a:ext cx="1152128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9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/>
          <a:lstStyle/>
          <a:p>
            <a:r>
              <a:rPr lang="en-US" altLang="ko-KR" dirty="0"/>
              <a:t>Lazy vs. Eager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4672" y="1752599"/>
            <a:ext cx="10018713" cy="460917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Lazy vs. eager learning</a:t>
            </a:r>
          </a:p>
          <a:p>
            <a:pPr lvl="1"/>
            <a:r>
              <a:rPr lang="en-US" altLang="ko-KR" dirty="0"/>
              <a:t>Lazy learning (e.g., instance-based learning): simply stores training data and waits until receiving new data to classify</a:t>
            </a:r>
          </a:p>
          <a:p>
            <a:pPr lvl="1"/>
            <a:r>
              <a:rPr lang="en-US" altLang="ko-KR" dirty="0"/>
              <a:t>Eager learning (the above discussed methods): constructs a classification model before receiving new data to classify</a:t>
            </a:r>
          </a:p>
          <a:p>
            <a:r>
              <a:rPr lang="en-US" altLang="ko-KR" dirty="0"/>
              <a:t>Efficiency</a:t>
            </a:r>
          </a:p>
          <a:p>
            <a:pPr lvl="1"/>
            <a:r>
              <a:rPr lang="en-US" altLang="ko-KR" dirty="0"/>
              <a:t>Lazy: less time in training but more time in predicting</a:t>
            </a:r>
          </a:p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/>
              <a:t>Lazy: can model complex decision spaces that may not be easily described by other learning algorithms</a:t>
            </a:r>
          </a:p>
          <a:p>
            <a:pPr lvl="1"/>
            <a:r>
              <a:rPr lang="en-US" altLang="ko-KR" dirty="0"/>
              <a:t>Eager: must commit to a single hypothesis that covers the entire instance space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9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Lazy Learner: Instance-Based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538868"/>
            <a:ext cx="10018713" cy="4884233"/>
          </a:xfrm>
        </p:spPr>
        <p:txBody>
          <a:bodyPr>
            <a:normAutofit/>
          </a:bodyPr>
          <a:lstStyle/>
          <a:p>
            <a:r>
              <a:rPr lang="en-US" altLang="ko-KR" dirty="0"/>
              <a:t>Instance-based learning</a:t>
            </a:r>
          </a:p>
          <a:p>
            <a:pPr lvl="1"/>
            <a:r>
              <a:rPr lang="en-US" altLang="ko-KR" dirty="0"/>
              <a:t>We store training examples and delay the processing (lazy evaluation) until a new instance must be classified</a:t>
            </a:r>
          </a:p>
          <a:p>
            <a:pPr lvl="1"/>
            <a:r>
              <a:rPr lang="en-US" altLang="ko-KR" dirty="0"/>
              <a:t>It is called instance-based because it constructs hypotheses directly from the training instances themselves</a:t>
            </a:r>
          </a:p>
          <a:p>
            <a:pPr lvl="1"/>
            <a:r>
              <a:rPr lang="en-US" altLang="ko-KR" dirty="0"/>
              <a:t>One advantage that instance-based learning has over other methods is its ability to adapt its model to previously unseen data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Typical approaches</a:t>
            </a:r>
          </a:p>
          <a:p>
            <a:pPr lvl="1"/>
            <a:r>
              <a:rPr lang="en-US" altLang="ko-KR" dirty="0"/>
              <a:t>k-nearest neighbor approach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Case-based reasoning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955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943" y="32546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6243" y="549671"/>
            <a:ext cx="10018713" cy="3124201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An intuitive idea</a:t>
            </a:r>
          </a:p>
          <a:p>
            <a:pPr lvl="1"/>
            <a:r>
              <a:rPr lang="en-US" altLang="ko-KR" dirty="0">
                <a:ea typeface="굴림" charset="-127"/>
              </a:rPr>
              <a:t>If it walks like a duck and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1828800" y="28194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ea typeface="굴림" charset="-127"/>
                </a:rPr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ea typeface="굴림" charset="-127"/>
                </a:rPr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dirty="0">
                  <a:ea typeface="굴림" charset="-127"/>
                </a:rPr>
                <a:t>Choose the k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70" y="0"/>
            <a:ext cx="10018713" cy="1752599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40786" y="1628079"/>
            <a:ext cx="10018713" cy="41631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Decision Tree Induction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Bayes Classification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k-Nearest Neighbor Classification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Support Vector Machines (SVM)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Ensemble Methods 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5519936" y="2204864"/>
            <a:ext cx="1152128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70" y="0"/>
            <a:ext cx="10018713" cy="1752599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8507" y="1268760"/>
            <a:ext cx="5979927" cy="485772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A set of stored records</a:t>
            </a:r>
          </a:p>
          <a:p>
            <a:pPr lvl="1"/>
            <a:r>
              <a:rPr lang="en-US" altLang="ko-KR" dirty="0"/>
              <a:t>A distance metric to compute the distance between records</a:t>
            </a:r>
          </a:p>
          <a:p>
            <a:pPr lvl="1"/>
            <a:r>
              <a:rPr lang="en-US" altLang="ko-KR" dirty="0"/>
              <a:t>The number </a:t>
            </a:r>
            <a:r>
              <a:rPr lang="en-US" altLang="ko-KR" i="1" dirty="0"/>
              <a:t>k</a:t>
            </a:r>
            <a:r>
              <a:rPr lang="en-US" altLang="ko-KR" dirty="0"/>
              <a:t> of nearest neighbors to retrieve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Compute the distance to other training records</a:t>
            </a:r>
          </a:p>
          <a:p>
            <a:pPr lvl="1"/>
            <a:r>
              <a:rPr lang="en-US" altLang="ko-KR" dirty="0"/>
              <a:t>Identify </a:t>
            </a:r>
            <a:r>
              <a:rPr lang="en-US" altLang="ko-KR" i="1" dirty="0"/>
              <a:t>k</a:t>
            </a:r>
            <a:r>
              <a:rPr lang="en-US" altLang="ko-KR" dirty="0"/>
              <a:t> nearest neighbors </a:t>
            </a:r>
          </a:p>
          <a:p>
            <a:pPr lvl="1"/>
            <a:r>
              <a:rPr lang="en-US" altLang="ko-KR" dirty="0"/>
              <a:t>Use the class labels of the NNs to determine the class label of an unknown record (e.g., the majority vote)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00786"/>
              </p:ext>
            </p:extLst>
          </p:nvPr>
        </p:nvGraphicFramePr>
        <p:xfrm>
          <a:off x="7537708" y="1376930"/>
          <a:ext cx="3924102" cy="464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708" y="1376930"/>
                        <a:ext cx="3924102" cy="4641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941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81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b="1" i="1" dirty="0"/>
              <a:t>k</a:t>
            </a:r>
            <a:r>
              <a:rPr lang="en-US" altLang="ko-KR" dirty="0"/>
              <a:t>-Nearest Neighbors</a:t>
            </a:r>
            <a:endParaRPr lang="ko-KR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7" name="VISIO" r:id="rId3" imgW="9756360" imgH="4523760" progId="Visio.Drawing.6">
                  <p:embed/>
                </p:oleObj>
              </mc:Choice>
              <mc:Fallback>
                <p:oleObj name="VISIO" r:id="rId3" imgW="9756360" imgH="4523760" progId="Visio.Drawing.6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7568" y="522920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accent1"/>
                </a:solidFill>
              </a:rPr>
              <a:t>k-nearest neighbors </a:t>
            </a:r>
            <a:r>
              <a:rPr lang="en-US" altLang="ko-KR" sz="2400" dirty="0"/>
              <a:t>of a record </a:t>
            </a:r>
            <a:r>
              <a:rPr lang="en-US" altLang="ko-KR" sz="2400" i="1" dirty="0"/>
              <a:t>x</a:t>
            </a:r>
            <a:r>
              <a:rPr lang="en-US" altLang="ko-KR" sz="2400" dirty="0"/>
              <a:t> are the data points that have the </a:t>
            </a:r>
            <a:r>
              <a:rPr lang="en-US" altLang="ko-KR" sz="2400" i="1" dirty="0"/>
              <a:t>k</a:t>
            </a:r>
            <a:r>
              <a:rPr lang="en-US" altLang="ko-KR" sz="2400" dirty="0"/>
              <a:t> smallest distance to </a:t>
            </a:r>
            <a:r>
              <a:rPr lang="en-US" altLang="ko-KR" sz="24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868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1-Nearest Neighbor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7" y="1037126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60340" y="864758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ko-KR" sz="2400" dirty="0" err="1">
                <a:ea typeface="굴림" charset="-127"/>
              </a:rPr>
              <a:t>Voronoi</a:t>
            </a:r>
            <a:r>
              <a:rPr lang="en-US" altLang="ko-KR" sz="2400" dirty="0">
                <a:ea typeface="굴림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067276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823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ea typeface="굴림" charset="-127"/>
              </a:rPr>
              <a:t>k</a:t>
            </a:r>
            <a:r>
              <a:rPr lang="en-US" altLang="ko-KR" dirty="0">
                <a:ea typeface="굴림" charset="-127"/>
              </a:rPr>
              <a:t>-NN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6115" y="1852030"/>
            <a:ext cx="10018713" cy="4754137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Compute the distance between two points</a:t>
            </a:r>
          </a:p>
          <a:p>
            <a:pPr lvl="1"/>
            <a:r>
              <a:rPr lang="en-US" altLang="ko-KR" dirty="0">
                <a:ea typeface="굴림" charset="-127"/>
              </a:rPr>
              <a:t>e.g., Euclidean distance 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Determine the class from the nearest neighbor list</a:t>
            </a:r>
          </a:p>
          <a:p>
            <a:pPr lvl="1"/>
            <a:r>
              <a:rPr lang="en-US" altLang="ko-KR" dirty="0">
                <a:ea typeface="굴림" charset="-127"/>
              </a:rPr>
              <a:t>Take the </a:t>
            </a:r>
            <a:r>
              <a:rPr lang="en-US" altLang="ko-KR" b="1" dirty="0">
                <a:solidFill>
                  <a:schemeClr val="tx2"/>
                </a:solidFill>
                <a:ea typeface="굴림" charset="-127"/>
              </a:rPr>
              <a:t>majority vote </a:t>
            </a:r>
            <a:r>
              <a:rPr lang="en-US" altLang="ko-KR" dirty="0">
                <a:ea typeface="굴림" charset="-127"/>
              </a:rPr>
              <a:t>of class labels among the k-nearest neighbors</a:t>
            </a:r>
          </a:p>
          <a:p>
            <a:pPr lvl="1"/>
            <a:r>
              <a:rPr lang="en-US" altLang="ko-KR" dirty="0">
                <a:ea typeface="굴림" charset="-127"/>
              </a:rPr>
              <a:t>Weigh the vote according to distance: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weight factor  </a:t>
            </a:r>
            <a:r>
              <a:rPr lang="en-US" altLang="ko-KR" b="1" dirty="0">
                <a:solidFill>
                  <a:schemeClr val="tx2"/>
                </a:solidFill>
                <a:ea typeface="굴림" charset="-127"/>
              </a:rPr>
              <a:t>w = 1/d</a:t>
            </a:r>
            <a:r>
              <a:rPr lang="en-US" altLang="ko-KR" b="1" baseline="30000" dirty="0">
                <a:solidFill>
                  <a:schemeClr val="tx2"/>
                </a:solidFill>
                <a:ea typeface="굴림" charset="-127"/>
              </a:rPr>
              <a:t>2</a:t>
            </a:r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18794"/>
              </p:ext>
            </p:extLst>
          </p:nvPr>
        </p:nvGraphicFramePr>
        <p:xfrm>
          <a:off x="3819292" y="3405186"/>
          <a:ext cx="4876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1" name="Equation" r:id="rId3" imgW="2705040" imgH="457200" progId="Equation.3">
                  <p:embed/>
                </p:oleObj>
              </mc:Choice>
              <mc:Fallback>
                <p:oleObj name="Equation" r:id="rId3" imgW="2705040" imgH="457200" progId="Equation.3">
                  <p:embed/>
                  <p:pic>
                    <p:nvPicPr>
                      <p:cNvPr id="1058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292" y="3405186"/>
                        <a:ext cx="4876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321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Issues (1/2)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3881" y="3360734"/>
            <a:ext cx="10018713" cy="3124201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value of </a:t>
            </a:r>
            <a:r>
              <a:rPr lang="en-US" altLang="ko-KR" b="1" i="1" dirty="0">
                <a:ea typeface="굴림" charset="-127"/>
              </a:rPr>
              <a:t>k</a:t>
            </a:r>
          </a:p>
          <a:p>
            <a:pPr lvl="1"/>
            <a:r>
              <a:rPr lang="en-US" altLang="ko-KR" sz="2400" dirty="0">
                <a:ea typeface="굴림" charset="-127"/>
              </a:rPr>
              <a:t>If k is too small, classification is sensitive to noise points</a:t>
            </a:r>
          </a:p>
          <a:p>
            <a:pPr lvl="1"/>
            <a:r>
              <a:rPr lang="en-US" altLang="ko-KR" sz="2400" dirty="0">
                <a:ea typeface="굴림" charset="-127"/>
              </a:rPr>
              <a:t>If k is too large, a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14596"/>
              </p:ext>
            </p:extLst>
          </p:nvPr>
        </p:nvGraphicFramePr>
        <p:xfrm>
          <a:off x="7864822" y="1534221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5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1059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822" y="1534221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131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Issues (2/2)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242" y="1550021"/>
            <a:ext cx="10018713" cy="4923262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Scaling</a:t>
            </a:r>
          </a:p>
          <a:p>
            <a:pPr lvl="1"/>
            <a:r>
              <a:rPr lang="en-US" altLang="ko-KR" dirty="0">
                <a:ea typeface="굴림" charset="-127"/>
              </a:rPr>
              <a:t>Attributes may have to be scaled to prevent distance measures from being dominated by one of the attributes</a:t>
            </a:r>
          </a:p>
          <a:p>
            <a:pPr lvl="1"/>
            <a:r>
              <a:rPr lang="en-US" altLang="ko-KR" dirty="0">
                <a:ea typeface="굴림" charset="-127"/>
              </a:rPr>
              <a:t>e.g., </a:t>
            </a:r>
          </a:p>
          <a:p>
            <a:pPr lvl="2"/>
            <a:r>
              <a:rPr lang="en-US" altLang="ko-KR" dirty="0">
                <a:ea typeface="굴림" charset="-127"/>
              </a:rPr>
              <a:t>The height of a person may vary from 1.5m to 1.8m</a:t>
            </a:r>
          </a:p>
          <a:p>
            <a:pPr lvl="2"/>
            <a:r>
              <a:rPr lang="en-US" altLang="ko-KR" dirty="0">
                <a:ea typeface="굴림" charset="-127"/>
              </a:rPr>
              <a:t>The weight of a person may vary from 90lb to 300lb</a:t>
            </a:r>
          </a:p>
          <a:p>
            <a:pPr lvl="2"/>
            <a:r>
              <a:rPr lang="en-US" altLang="ko-KR" dirty="0">
                <a:ea typeface="굴림" charset="-127"/>
              </a:rPr>
              <a:t>The income of a person may vary from $10K to $1M</a:t>
            </a:r>
          </a:p>
          <a:p>
            <a:r>
              <a:rPr lang="en-US" altLang="ko-KR" dirty="0">
                <a:ea typeface="굴림" charset="-127"/>
              </a:rPr>
              <a:t>High-dimensional data</a:t>
            </a:r>
          </a:p>
          <a:p>
            <a:pPr lvl="1"/>
            <a:r>
              <a:rPr lang="en-US" altLang="ko-KR" dirty="0">
                <a:ea typeface="굴림" charset="-127"/>
              </a:rPr>
              <a:t>Curse of dimensionality</a:t>
            </a:r>
          </a:p>
          <a:p>
            <a:pPr lvl="2"/>
            <a:r>
              <a:rPr lang="en-US" altLang="ko-KR" dirty="0">
                <a:ea typeface="굴림" charset="-127"/>
              </a:rPr>
              <a:t>Can produce counter-intuitive results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6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611" y="2204864"/>
            <a:ext cx="7008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You!</a:t>
            </a:r>
          </a:p>
          <a:p>
            <a:pPr algn="ctr"/>
            <a:r>
              <a:rPr lang="en-US" altLang="ko-KR" sz="4800" dirty="0"/>
              <a:t>Questions?</a:t>
            </a:r>
            <a:endParaRPr lang="ko-KR" alt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3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672" y="5175"/>
            <a:ext cx="10018713" cy="175259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0" y="585130"/>
            <a:ext cx="10018713" cy="537860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 probabilistic framework for solving classification problems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Conditional probability: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 Bayes theorem: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>
            <p:extLst/>
          </p:nvPr>
        </p:nvGraphicFramePr>
        <p:xfrm>
          <a:off x="5015881" y="4640410"/>
          <a:ext cx="3640433" cy="94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tion" r:id="rId3" imgW="3022560" imgH="787320" progId="Equation.3">
                  <p:embed/>
                </p:oleObj>
              </mc:Choice>
              <mc:Fallback>
                <p:oleObj name="Equation" r:id="rId3" imgW="3022560" imgH="787320" progId="Equation.3">
                  <p:embed/>
                  <p:pic>
                    <p:nvPicPr>
                      <p:cNvPr id="106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4640410"/>
                        <a:ext cx="3640433" cy="948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07131"/>
              </p:ext>
            </p:extLst>
          </p:nvPr>
        </p:nvGraphicFramePr>
        <p:xfrm>
          <a:off x="6106585" y="2272721"/>
          <a:ext cx="2819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7" name="Equation" r:id="rId5" imgW="2323800" imgH="1650960" progId="Equation.3">
                  <p:embed/>
                </p:oleObj>
              </mc:Choice>
              <mc:Fallback>
                <p:oleObj name="Equation" r:id="rId5" imgW="2323800" imgH="1650960" progId="Equation.3">
                  <p:embed/>
                  <p:pic>
                    <p:nvPicPr>
                      <p:cNvPr id="1067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585" y="2272721"/>
                        <a:ext cx="28194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2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04" y="0"/>
            <a:ext cx="10018713" cy="1752599"/>
          </a:xfrm>
        </p:spPr>
        <p:txBody>
          <a:bodyPr/>
          <a:lstStyle/>
          <a:p>
            <a:r>
              <a:rPr lang="en-GB" dirty="0"/>
              <a:t>Rule of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88559"/>
            <a:ext cx="10018713" cy="4302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probability that Events A and B both occur is equal to the probability that Event A occurs times the probability that Event B occurs, given that A has occurred.</a:t>
            </a:r>
          </a:p>
          <a:p>
            <a:pPr marL="0" indent="0" algn="ctr">
              <a:buNone/>
            </a:pPr>
            <a:r>
              <a:rPr lang="en-US" dirty="0"/>
              <a:t>P(A ∩ B) = P(A) P(B|A)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69" y="135"/>
            <a:ext cx="10018713" cy="1752599"/>
          </a:xfrm>
        </p:spPr>
        <p:txBody>
          <a:bodyPr/>
          <a:lstStyle/>
          <a:p>
            <a:r>
              <a:rPr lang="en-GB" dirty="0"/>
              <a:t>Example: Rule of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4766"/>
            <a:ext cx="10018713" cy="17650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urn contains 6 red marbles and 4 black marbles. Two marbles are drawn </a:t>
            </a:r>
            <a:r>
              <a:rPr lang="en-US" i="1" dirty="0"/>
              <a:t>without replacement</a:t>
            </a:r>
            <a:r>
              <a:rPr lang="en-US" dirty="0"/>
              <a:t> from the urn. What is the probability that both of the marbles are black?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7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269" y="135"/>
            <a:ext cx="10018713" cy="1752599"/>
          </a:xfrm>
        </p:spPr>
        <p:txBody>
          <a:bodyPr/>
          <a:lstStyle/>
          <a:p>
            <a:r>
              <a:rPr lang="en-GB" dirty="0"/>
              <a:t>Example: Rule of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39703"/>
            <a:ext cx="10573011" cy="51957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urn contains 6 red marbles and 4 black marbles. Two marbles are drawn </a:t>
            </a:r>
            <a:r>
              <a:rPr lang="en-US" i="1" dirty="0"/>
              <a:t>without replacement</a:t>
            </a:r>
            <a:r>
              <a:rPr lang="en-US" dirty="0"/>
              <a:t> from the urn. What is the probability that both of the marbles are black?</a:t>
            </a:r>
          </a:p>
          <a:p>
            <a:pPr lvl="1"/>
            <a:r>
              <a:rPr lang="en-US" dirty="0"/>
              <a:t>Let A = the event that the first marble is black; and </a:t>
            </a:r>
          </a:p>
          <a:p>
            <a:pPr lvl="1"/>
            <a:r>
              <a:rPr lang="en-US" dirty="0"/>
              <a:t>let B = the event that the second marble is black </a:t>
            </a:r>
          </a:p>
          <a:p>
            <a:pPr marL="0" indent="0">
              <a:buNone/>
            </a:pPr>
            <a:r>
              <a:rPr lang="en-US" dirty="0"/>
              <a:t>		P(A) = 4/10 (4 out of 10 in the urn are black)</a:t>
            </a:r>
          </a:p>
          <a:p>
            <a:pPr marL="0" indent="0">
              <a:buNone/>
            </a:pPr>
            <a:r>
              <a:rPr lang="en-US" dirty="0"/>
              <a:t>		P(B|A) = 3/9 (3 out of 9 in the urn are black now)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P(A ∩ B) = P(A) P(B|A) </a:t>
            </a:r>
            <a:br>
              <a:rPr lang="en-US" dirty="0"/>
            </a:br>
            <a:r>
              <a:rPr lang="en-US" dirty="0"/>
              <a:t>		P(A ∩ B) = (4/10) * (3/9) = 12/90 = 2/15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672" y="5175"/>
            <a:ext cx="10018713" cy="175259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1510" y="585130"/>
            <a:ext cx="10018713" cy="537860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A probabilistic framework for solving classification problems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Conditional probability: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 Bayes theorem: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>
            <p:extLst/>
          </p:nvPr>
        </p:nvGraphicFramePr>
        <p:xfrm>
          <a:off x="5015881" y="4640410"/>
          <a:ext cx="3640433" cy="94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8" name="Equation" r:id="rId3" imgW="3022560" imgH="787320" progId="Equation.3">
                  <p:embed/>
                </p:oleObj>
              </mc:Choice>
              <mc:Fallback>
                <p:oleObj name="Equation" r:id="rId3" imgW="3022560" imgH="787320" progId="Equation.3">
                  <p:embed/>
                  <p:pic>
                    <p:nvPicPr>
                      <p:cNvPr id="106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1" y="4640410"/>
                        <a:ext cx="3640433" cy="948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7013" name="Object 5"/>
          <p:cNvGraphicFramePr>
            <a:graphicFrameLocks noChangeAspect="1"/>
          </p:cNvGraphicFramePr>
          <p:nvPr>
            <p:extLst/>
          </p:nvPr>
        </p:nvGraphicFramePr>
        <p:xfrm>
          <a:off x="6106585" y="2272721"/>
          <a:ext cx="2819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9" name="Equation" r:id="rId5" imgW="2323800" imgH="1650960" progId="Equation.3">
                  <p:embed/>
                </p:oleObj>
              </mc:Choice>
              <mc:Fallback>
                <p:oleObj name="Equation" r:id="rId5" imgW="2323800" imgH="1650960" progId="Equation.3">
                  <p:embed/>
                  <p:pic>
                    <p:nvPicPr>
                      <p:cNvPr id="1067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585" y="2272721"/>
                        <a:ext cx="28194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0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370" y="0"/>
            <a:ext cx="10018713" cy="1752599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Example (1): Bayes Theorem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9773616" cy="5181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 doctor knows that meningitis causes stiff neck 50% of the time </a:t>
            </a:r>
            <a:r>
              <a:rPr lang="en-US" altLang="ko-KR" dirty="0">
                <a:ea typeface="굴림" charset="-127"/>
                <a:sym typeface="Symbol"/>
              </a:rPr>
              <a:t> </a:t>
            </a:r>
            <a:r>
              <a:rPr lang="en-US" altLang="ko-KR" dirty="0">
                <a:ea typeface="굴림" charset="-127"/>
              </a:rPr>
              <a:t>P(S|M)=0.5</a:t>
            </a:r>
          </a:p>
          <a:p>
            <a:r>
              <a:rPr lang="en-US" altLang="ko-KR" dirty="0">
                <a:ea typeface="굴림" charset="-127"/>
              </a:rPr>
              <a:t>Prior probability of any patient having meningitis is 1/50,000 </a:t>
            </a:r>
            <a:r>
              <a:rPr lang="en-US" altLang="ko-KR" dirty="0">
                <a:ea typeface="굴림" charset="-127"/>
                <a:sym typeface="Symbol"/>
              </a:rPr>
              <a:t> P(M) = 1/50000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Prior probability of any patient having stiff neck is 1/20 </a:t>
            </a:r>
            <a:r>
              <a:rPr lang="en-US" altLang="ko-KR" dirty="0">
                <a:ea typeface="굴림" charset="-127"/>
                <a:sym typeface="Symbol"/>
              </a:rPr>
              <a:t> P(S) = 1/20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If a patient has stiff neck, what’s the probability he/she has meningitis? </a:t>
            </a:r>
            <a:r>
              <a:rPr lang="en-US" altLang="ko-KR" dirty="0">
                <a:ea typeface="굴림" charset="-127"/>
                <a:sym typeface="Symbol"/>
              </a:rPr>
              <a:t> P(M|S) ?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</p:txBody>
      </p:sp>
      <p:graphicFrame>
        <p:nvGraphicFramePr>
          <p:cNvPr id="1068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3848"/>
              </p:ext>
            </p:extLst>
          </p:nvPr>
        </p:nvGraphicFramePr>
        <p:xfrm>
          <a:off x="3081826" y="5388698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5" name="Equation" r:id="rId3" imgW="6362640" imgH="787320" progId="Equation.3">
                  <p:embed/>
                </p:oleObj>
              </mc:Choice>
              <mc:Fallback>
                <p:oleObj name="Equation" r:id="rId3" imgW="6362640" imgH="787320" progId="Equation.3">
                  <p:embed/>
                  <p:pic>
                    <p:nvPicPr>
                      <p:cNvPr id="1068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826" y="5388698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-templat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parallax-template</Template>
  <TotalTime>292</TotalTime>
  <Words>1563</Words>
  <Application>Microsoft Office PowerPoint</Application>
  <PresentationFormat>Widescreen</PresentationFormat>
  <Paragraphs>246</Paragraphs>
  <Slides>36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Calibri</vt:lpstr>
      <vt:lpstr>Cambria Math</vt:lpstr>
      <vt:lpstr>Corbel</vt:lpstr>
      <vt:lpstr>굴림</vt:lpstr>
      <vt:lpstr>HY엽서L</vt:lpstr>
      <vt:lpstr>Monotype Sorts</vt:lpstr>
      <vt:lpstr>Segoe UI</vt:lpstr>
      <vt:lpstr>Symbol</vt:lpstr>
      <vt:lpstr>Times New Roman</vt:lpstr>
      <vt:lpstr>parallax-template</vt:lpstr>
      <vt:lpstr>Equation</vt:lpstr>
      <vt:lpstr>VISIO</vt:lpstr>
      <vt:lpstr>수식</vt:lpstr>
      <vt:lpstr>Visio</vt:lpstr>
      <vt:lpstr>Classification (Bayes, Lazy)</vt:lpstr>
      <vt:lpstr>At the Beginning</vt:lpstr>
      <vt:lpstr>Contents</vt:lpstr>
      <vt:lpstr>Bayes Classifier</vt:lpstr>
      <vt:lpstr>Rule of Multiplication</vt:lpstr>
      <vt:lpstr>Example: Rule of Multiplication</vt:lpstr>
      <vt:lpstr>Example: Rule of Multiplication</vt:lpstr>
      <vt:lpstr>Bayes Classifier</vt:lpstr>
      <vt:lpstr>Example (1): Bayes Theorem</vt:lpstr>
      <vt:lpstr>Example (2): Bayes Theorem</vt:lpstr>
      <vt:lpstr>Example (2): Bayes Theorem</vt:lpstr>
      <vt:lpstr>Example (2): Bayes Theorem</vt:lpstr>
      <vt:lpstr>Example (2): Bayes Theorem</vt:lpstr>
      <vt:lpstr>Example (2): Bayes Theorem</vt:lpstr>
      <vt:lpstr>Example (2): Bayes Theorem</vt:lpstr>
      <vt:lpstr>Bayesian Classifiers (1/2)</vt:lpstr>
      <vt:lpstr>Bayesian Classifiers (2/2)</vt:lpstr>
      <vt:lpstr>Naïve Bayes Classifier</vt:lpstr>
      <vt:lpstr>How to Estimate Probabilities from Data? (1/3)</vt:lpstr>
      <vt:lpstr>How to Estimate Probabilities from Data? (2/3)</vt:lpstr>
      <vt:lpstr>How to Estimate Probabilities from Data? (3/3)</vt:lpstr>
      <vt:lpstr>An Example</vt:lpstr>
      <vt:lpstr>M-Estimate of Conditional Probability</vt:lpstr>
      <vt:lpstr>M-Estimate</vt:lpstr>
      <vt:lpstr>Summary of Naïve Bayes</vt:lpstr>
      <vt:lpstr>Contents</vt:lpstr>
      <vt:lpstr>Lazy vs. Eager Learning</vt:lpstr>
      <vt:lpstr>Lazy Learner: Instance-Based Methods</vt:lpstr>
      <vt:lpstr>Nearest Neighbor Classifiers</vt:lpstr>
      <vt:lpstr>Overview</vt:lpstr>
      <vt:lpstr>k-Nearest Neighbors</vt:lpstr>
      <vt:lpstr>1-Nearest Neighbor</vt:lpstr>
      <vt:lpstr>k-NN Classification</vt:lpstr>
      <vt:lpstr>Issues (1/2)</vt:lpstr>
      <vt:lpstr>Issues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Muzammal</dc:creator>
  <cp:lastModifiedBy>Muzammal Chaudhary</cp:lastModifiedBy>
  <cp:revision>39</cp:revision>
  <dcterms:created xsi:type="dcterms:W3CDTF">2016-08-23T10:37:34Z</dcterms:created>
  <dcterms:modified xsi:type="dcterms:W3CDTF">2016-11-21T05:34:51Z</dcterms:modified>
</cp:coreProperties>
</file>