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7"/>
  </p:notesMasterIdLst>
  <p:sldIdLst>
    <p:sldId id="256" r:id="rId2"/>
    <p:sldId id="301" r:id="rId3"/>
    <p:sldId id="2132" r:id="rId4"/>
    <p:sldId id="2161" r:id="rId5"/>
    <p:sldId id="2162" r:id="rId6"/>
    <p:sldId id="304" r:id="rId7"/>
    <p:sldId id="317" r:id="rId8"/>
    <p:sldId id="321" r:id="rId9"/>
    <p:sldId id="2163" r:id="rId10"/>
    <p:sldId id="309" r:id="rId11"/>
    <p:sldId id="2164" r:id="rId12"/>
    <p:sldId id="2153" r:id="rId13"/>
    <p:sldId id="2174" r:id="rId14"/>
    <p:sldId id="333" r:id="rId15"/>
    <p:sldId id="2133" r:id="rId16"/>
    <p:sldId id="335" r:id="rId17"/>
    <p:sldId id="342" r:id="rId18"/>
    <p:sldId id="336" r:id="rId19"/>
    <p:sldId id="343" r:id="rId20"/>
    <p:sldId id="340" r:id="rId21"/>
    <p:sldId id="344" r:id="rId22"/>
    <p:sldId id="341" r:id="rId23"/>
    <p:sldId id="345" r:id="rId24"/>
    <p:sldId id="331" r:id="rId25"/>
    <p:sldId id="2165" r:id="rId26"/>
    <p:sldId id="2166" r:id="rId27"/>
    <p:sldId id="2167" r:id="rId28"/>
    <p:sldId id="2168" r:id="rId29"/>
    <p:sldId id="2169" r:id="rId30"/>
    <p:sldId id="2170" r:id="rId31"/>
    <p:sldId id="2171" r:id="rId32"/>
    <p:sldId id="2172" r:id="rId33"/>
    <p:sldId id="2173" r:id="rId34"/>
    <p:sldId id="334" r:id="rId35"/>
    <p:sldId id="265" r:id="rId36"/>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108" d="100"/>
          <a:sy n="108" d="100"/>
        </p:scale>
        <p:origin x="2358" y="144"/>
      </p:cViewPr>
      <p:guideLst/>
    </p:cSldViewPr>
  </p:slideViewPr>
  <p:notesTextViewPr>
    <p:cViewPr>
      <p:scale>
        <a:sx n="1" d="1"/>
        <a:sy n="1" d="1"/>
      </p:scale>
      <p:origin x="0" y="0"/>
    </p:cViewPr>
  </p:notesTextViewPr>
  <p:sorterViewPr>
    <p:cViewPr>
      <p:scale>
        <a:sx n="130" d="100"/>
        <a:sy n="130" d="100"/>
      </p:scale>
      <p:origin x="0" y="-291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1B411C03-D675-4085-AA50-F7526F9CFDFC}" type="datetimeFigureOut">
              <a:rPr lang="en-US" smtClean="0"/>
              <a:t>10/8/2020</a:t>
            </a:fld>
            <a:endParaRPr lang="en-US"/>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43A779E0-A7D5-48B4-AE1B-713EC0C2D5D4}" type="slidenum">
              <a:rPr lang="en-US" smtClean="0"/>
              <a:t>‹#›</a:t>
            </a:fld>
            <a:endParaRPr lang="en-US"/>
          </a:p>
        </p:txBody>
      </p:sp>
    </p:spTree>
    <p:extLst>
      <p:ext uri="{BB962C8B-B14F-4D97-AF65-F5344CB8AC3E}">
        <p14:creationId xmlns:p14="http://schemas.microsoft.com/office/powerpoint/2010/main" val="19749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779E0-A7D5-48B4-AE1B-713EC0C2D5D4}" type="slidenum">
              <a:rPr lang="en-US" smtClean="0"/>
              <a:t>1</a:t>
            </a:fld>
            <a:endParaRPr lang="en-US"/>
          </a:p>
        </p:txBody>
      </p:sp>
    </p:spTree>
    <p:extLst>
      <p:ext uri="{BB962C8B-B14F-4D97-AF65-F5344CB8AC3E}">
        <p14:creationId xmlns:p14="http://schemas.microsoft.com/office/powerpoint/2010/main" val="144097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779E0-A7D5-48B4-AE1B-713EC0C2D5D4}" type="slidenum">
              <a:rPr lang="en-US" smtClean="0"/>
              <a:t>5</a:t>
            </a:fld>
            <a:endParaRPr lang="en-US"/>
          </a:p>
        </p:txBody>
      </p:sp>
    </p:spTree>
    <p:extLst>
      <p:ext uri="{BB962C8B-B14F-4D97-AF65-F5344CB8AC3E}">
        <p14:creationId xmlns:p14="http://schemas.microsoft.com/office/powerpoint/2010/main" val="147951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EDEB-6045-4F0A-9CFB-0ADF5F972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43C00E-5BF2-4C3E-BC39-B83633A57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1E4E9-24F1-425C-8AB3-9D59CD2C1CEA}"/>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30A5DB88-E8EA-4C89-BD12-186196D60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279ED-99D0-4147-A7D3-17CDB41600E5}"/>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304828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26D7-C23F-41D1-BD09-A67A0545A4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98F2F-5438-4DD4-882B-64CB24999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36F74-2841-4128-AA8E-07F050FC947B}"/>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7718590C-1077-44DF-BEE8-78FA55ED3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17F47-AE1A-4623-BC95-7F4DC2FB95AC}"/>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20825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9F182-01A9-40F3-B39B-C787F4BAC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12C56E-86C7-4204-89EE-DBB80124F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3EBD7-0A15-4103-B01B-6CD406C81EF3}"/>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F2BC710B-354B-4B56-925A-D72C52756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DAEA1-6FD3-408F-951B-2A893768BFA2}"/>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153148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01C9-E5A3-4308-88C6-797EB46EB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56EE5-F635-49C6-AB4B-451C8A122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6BCAC-ECB5-434E-B4FB-6A539D72B1F9}"/>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EAE302D1-87AC-4306-BDA6-BF5B7E5B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6EAF9-5129-444B-BBF3-AC19036F81BE}"/>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20639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B252-0E8A-4B2E-8613-4CAE57AED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A1DD0-A59B-4E75-900B-994D417A5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F8AD2-71D6-4BEC-838C-5501A9C7C92E}"/>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935B0CDD-19DD-4A58-A0E3-D5CB8AE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AD6ED-0087-4249-8F41-24E11E14B6E8}"/>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295758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29E5-01AD-4A18-8EFB-7EBAC1548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30C5E1-2BA0-4C3F-A890-213A4B719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ACC61-3792-4239-AC00-67C4932F2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4676F7-9831-43C6-AC6F-E183B4D0CE29}"/>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6" name="Footer Placeholder 5">
            <a:extLst>
              <a:ext uri="{FF2B5EF4-FFF2-40B4-BE49-F238E27FC236}">
                <a16:creationId xmlns:a16="http://schemas.microsoft.com/office/drawing/2014/main" id="{D2B9FC46-E999-46FA-A861-0546A4607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8ADD2-F43E-4392-AC2D-E926C7026F96}"/>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68203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FE51-436A-470E-9098-25367E01A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25AF4A-E1C4-43BB-8374-849251CA2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14D72-1B55-47E9-BC70-B93404838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E34143-DA46-4E17-8B33-842EA013E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788DF-785C-4585-B3F2-9C8BA27F3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D75A30-D141-4BA7-BA31-0DCB5A40F0CF}"/>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8" name="Footer Placeholder 7">
            <a:extLst>
              <a:ext uri="{FF2B5EF4-FFF2-40B4-BE49-F238E27FC236}">
                <a16:creationId xmlns:a16="http://schemas.microsoft.com/office/drawing/2014/main" id="{9C647D8B-7F91-43FD-9D46-2A65B055C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B0985-B08C-4B3E-970D-8D3ED7743CFB}"/>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36254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2549-AFFD-44EB-9F49-CE78CF4BE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48C961-23A1-4775-B37B-371CEF6DDCC6}"/>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4" name="Footer Placeholder 3">
            <a:extLst>
              <a:ext uri="{FF2B5EF4-FFF2-40B4-BE49-F238E27FC236}">
                <a16:creationId xmlns:a16="http://schemas.microsoft.com/office/drawing/2014/main" id="{56992285-47F6-443A-AF83-39ECA5D95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8D1758-C8F4-4CAE-94A7-4FAA6D05BD00}"/>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260618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783A4-0D8A-4BE5-83F3-325C68B01A34}"/>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3" name="Footer Placeholder 2">
            <a:extLst>
              <a:ext uri="{FF2B5EF4-FFF2-40B4-BE49-F238E27FC236}">
                <a16:creationId xmlns:a16="http://schemas.microsoft.com/office/drawing/2014/main" id="{68C1CEB7-84AD-424B-8A8D-E3FCE901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7CE31C-E6B4-4C63-8B07-A4F4EC3A9A7B}"/>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119524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A6E5-1177-4455-A6CD-67151803E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E8A27-4F85-440B-B6C1-98E72D045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12D5F-A4FC-4FFF-A96F-C81E95666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64689-CB9A-409F-A9D0-FE53792DE090}"/>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6" name="Footer Placeholder 5">
            <a:extLst>
              <a:ext uri="{FF2B5EF4-FFF2-40B4-BE49-F238E27FC236}">
                <a16:creationId xmlns:a16="http://schemas.microsoft.com/office/drawing/2014/main" id="{8DCB5DA9-A2E5-4E09-938D-6AE71327D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91DAA-D7D7-44EF-BC03-14AD2123FFC8}"/>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317723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4AFF-EB53-414B-A37F-22BC3427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0FA12-A96C-4C0B-831B-FE5F19505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FEDCD-6CDB-4838-99F8-34A6EF62F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5761A-C825-471F-980C-FD4C8B6E4355}"/>
              </a:ext>
            </a:extLst>
          </p:cNvPr>
          <p:cNvSpPr>
            <a:spLocks noGrp="1"/>
          </p:cNvSpPr>
          <p:nvPr>
            <p:ph type="dt" sz="half" idx="10"/>
          </p:nvPr>
        </p:nvSpPr>
        <p:spPr/>
        <p:txBody>
          <a:bodyPr/>
          <a:lstStyle/>
          <a:p>
            <a:fld id="{CFD78B00-8FEB-4EA0-9AC2-64CEC4CD2586}" type="datetimeFigureOut">
              <a:rPr lang="en-US" smtClean="0"/>
              <a:t>10/8/2020</a:t>
            </a:fld>
            <a:endParaRPr lang="en-US"/>
          </a:p>
        </p:txBody>
      </p:sp>
      <p:sp>
        <p:nvSpPr>
          <p:cNvPr id="6" name="Footer Placeholder 5">
            <a:extLst>
              <a:ext uri="{FF2B5EF4-FFF2-40B4-BE49-F238E27FC236}">
                <a16:creationId xmlns:a16="http://schemas.microsoft.com/office/drawing/2014/main" id="{EA3D147A-346E-495C-B009-62694CC7C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141E8-3587-4ADE-AEFF-BD420EE83E13}"/>
              </a:ext>
            </a:extLst>
          </p:cNvPr>
          <p:cNvSpPr>
            <a:spLocks noGrp="1"/>
          </p:cNvSpPr>
          <p:nvPr>
            <p:ph type="sldNum" sz="quarter" idx="12"/>
          </p:nvPr>
        </p:nvSpPr>
        <p:spPr/>
        <p:txBody>
          <a:bodyPr/>
          <a:lstStyle/>
          <a:p>
            <a:fld id="{640FCFED-74B7-40F6-8C36-0F11F0EB22D2}" type="slidenum">
              <a:rPr lang="en-US" smtClean="0"/>
              <a:t>‹#›</a:t>
            </a:fld>
            <a:endParaRPr lang="en-US"/>
          </a:p>
        </p:txBody>
      </p:sp>
    </p:spTree>
    <p:extLst>
      <p:ext uri="{BB962C8B-B14F-4D97-AF65-F5344CB8AC3E}">
        <p14:creationId xmlns:p14="http://schemas.microsoft.com/office/powerpoint/2010/main" val="137000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C4B8D-E81D-4BB3-BF0D-2D1C50C4C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17CD7-B4B5-4253-BAF6-DF96BDA2F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AF8D2-9495-407E-8B54-D6E7C17D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78B00-8FEB-4EA0-9AC2-64CEC4CD2586}" type="datetimeFigureOut">
              <a:rPr lang="en-US" smtClean="0"/>
              <a:t>10/8/2020</a:t>
            </a:fld>
            <a:endParaRPr lang="en-US"/>
          </a:p>
        </p:txBody>
      </p:sp>
      <p:sp>
        <p:nvSpPr>
          <p:cNvPr id="5" name="Footer Placeholder 4">
            <a:extLst>
              <a:ext uri="{FF2B5EF4-FFF2-40B4-BE49-F238E27FC236}">
                <a16:creationId xmlns:a16="http://schemas.microsoft.com/office/drawing/2014/main" id="{D3E9CC46-11A6-4A4E-A1D4-E6EE5690B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B752A-22A2-4469-B86E-CFDE6E8AC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FCFED-74B7-40F6-8C36-0F11F0EB22D2}" type="slidenum">
              <a:rPr lang="en-US" smtClean="0"/>
              <a:t>‹#›</a:t>
            </a:fld>
            <a:endParaRPr lang="en-US"/>
          </a:p>
        </p:txBody>
      </p:sp>
    </p:spTree>
    <p:extLst>
      <p:ext uri="{BB962C8B-B14F-4D97-AF65-F5344CB8AC3E}">
        <p14:creationId xmlns:p14="http://schemas.microsoft.com/office/powerpoint/2010/main" val="2225732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EBC3-62AA-412C-8E0F-0F51A1F20CD4}"/>
              </a:ext>
            </a:extLst>
          </p:cNvPr>
          <p:cNvSpPr>
            <a:spLocks noGrp="1"/>
          </p:cNvSpPr>
          <p:nvPr>
            <p:ph type="ctrTitle"/>
          </p:nvPr>
        </p:nvSpPr>
        <p:spPr>
          <a:xfrm>
            <a:off x="284084" y="1122363"/>
            <a:ext cx="11754035" cy="2387600"/>
          </a:xfrm>
        </p:spPr>
        <p:txBody>
          <a:bodyPr>
            <a:normAutofit/>
          </a:bodyPr>
          <a:lstStyle/>
          <a:p>
            <a:r>
              <a:rPr lang="en-US" altLang="ko-KR" dirty="0"/>
              <a:t>Network intrusion detection system using machine learning</a:t>
            </a:r>
            <a:endParaRPr lang="en-US" dirty="0"/>
          </a:p>
        </p:txBody>
      </p:sp>
      <p:sp>
        <p:nvSpPr>
          <p:cNvPr id="3" name="Subtitle 2">
            <a:extLst>
              <a:ext uri="{FF2B5EF4-FFF2-40B4-BE49-F238E27FC236}">
                <a16:creationId xmlns:a16="http://schemas.microsoft.com/office/drawing/2014/main" id="{23EF0FDB-2A8F-4105-92C0-9CA36774A843}"/>
              </a:ext>
            </a:extLst>
          </p:cNvPr>
          <p:cNvSpPr>
            <a:spLocks noGrp="1"/>
          </p:cNvSpPr>
          <p:nvPr>
            <p:ph type="subTitle" idx="1"/>
          </p:nvPr>
        </p:nvSpPr>
        <p:spPr/>
        <p:txBody>
          <a:bodyPr/>
          <a:lstStyle/>
          <a:p>
            <a:r>
              <a:rPr lang="en-US" dirty="0"/>
              <a:t>Imran</a:t>
            </a:r>
          </a:p>
          <a:p>
            <a:r>
              <a:rPr lang="en-US" b="1" dirty="0"/>
              <a:t>(Student ID: AD20196804)</a:t>
            </a:r>
          </a:p>
          <a:p>
            <a:endParaRPr lang="en-US" dirty="0"/>
          </a:p>
        </p:txBody>
      </p:sp>
    </p:spTree>
    <p:extLst>
      <p:ext uri="{BB962C8B-B14F-4D97-AF65-F5344CB8AC3E}">
        <p14:creationId xmlns:p14="http://schemas.microsoft.com/office/powerpoint/2010/main" val="427071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88549" y="0"/>
            <a:ext cx="10995734" cy="558794"/>
          </a:xfrm>
        </p:spPr>
        <p:txBody>
          <a:bodyPr>
            <a:normAutofit fontScale="90000"/>
          </a:bodyPr>
          <a:lstStyle/>
          <a:p>
            <a:pPr fontAlgn="base"/>
            <a:r>
              <a:rPr lang="en-US" sz="3600" b="1" dirty="0"/>
              <a:t>Data preprocessing-One-Hot-Encoding</a:t>
            </a:r>
          </a:p>
        </p:txBody>
      </p:sp>
      <p:sp>
        <p:nvSpPr>
          <p:cNvPr id="7" name="Content Placeholder 4">
            <a:extLst>
              <a:ext uri="{FF2B5EF4-FFF2-40B4-BE49-F238E27FC236}">
                <a16:creationId xmlns:a16="http://schemas.microsoft.com/office/drawing/2014/main" id="{74E0F64A-DF79-442F-9875-E030E12F5E9D}"/>
              </a:ext>
            </a:extLst>
          </p:cNvPr>
          <p:cNvSpPr>
            <a:spLocks noGrp="1"/>
          </p:cNvSpPr>
          <p:nvPr>
            <p:ph idx="1"/>
          </p:nvPr>
        </p:nvSpPr>
        <p:spPr>
          <a:xfrm>
            <a:off x="0" y="955343"/>
            <a:ext cx="4280335" cy="5340719"/>
          </a:xfrm>
        </p:spPr>
        <p:txBody>
          <a:bodyPr>
            <a:normAutofit fontScale="92500" lnSpcReduction="20000"/>
          </a:bodyPr>
          <a:lstStyle/>
          <a:p>
            <a:r>
              <a:rPr lang="en-US" sz="2400" dirty="0"/>
              <a:t>One-Hot-Encoding is used to </a:t>
            </a:r>
            <a:r>
              <a:rPr lang="en-US" sz="2400" dirty="0" err="1"/>
              <a:t>to</a:t>
            </a:r>
            <a:r>
              <a:rPr lang="en-US" sz="2400" dirty="0"/>
              <a:t> transform all categorical features into binary features. </a:t>
            </a:r>
          </a:p>
          <a:p>
            <a:r>
              <a:rPr lang="en-US" sz="2400" dirty="0"/>
              <a:t>Requirement for One-Hot-encoding:</a:t>
            </a:r>
          </a:p>
          <a:p>
            <a:r>
              <a:rPr lang="en-US" sz="2400" dirty="0"/>
              <a:t>"The input to this transformer should be a matrix of integers, denoting the values taken on by categorical (discrete) features.</a:t>
            </a:r>
          </a:p>
          <a:p>
            <a:r>
              <a:rPr lang="en-US" sz="2400" dirty="0"/>
              <a:t> The output will be a sparse matrix where each column corresponds to one possible value of one feature. It is assumed that input features take on values in the range [0, </a:t>
            </a:r>
            <a:r>
              <a:rPr lang="en-US" sz="2400" dirty="0" err="1"/>
              <a:t>n_values</a:t>
            </a:r>
            <a:r>
              <a:rPr lang="en-US" sz="2400" dirty="0"/>
              <a:t>)."</a:t>
            </a:r>
          </a:p>
          <a:p>
            <a:r>
              <a:rPr lang="en-US" sz="2400" dirty="0"/>
              <a:t>Therefore the features first need to be transformed with </a:t>
            </a:r>
            <a:r>
              <a:rPr lang="en-US" sz="2400" dirty="0" err="1"/>
              <a:t>LabelEncoder</a:t>
            </a:r>
            <a:r>
              <a:rPr lang="en-US" sz="2400" dirty="0"/>
              <a:t>, to transform every category to a number.</a:t>
            </a:r>
          </a:p>
        </p:txBody>
      </p:sp>
      <p:pic>
        <p:nvPicPr>
          <p:cNvPr id="4" name="Picture 3">
            <a:extLst>
              <a:ext uri="{FF2B5EF4-FFF2-40B4-BE49-F238E27FC236}">
                <a16:creationId xmlns:a16="http://schemas.microsoft.com/office/drawing/2014/main" id="{25B33C3D-9103-4953-B6CF-21DF833FC36C}"/>
              </a:ext>
            </a:extLst>
          </p:cNvPr>
          <p:cNvPicPr>
            <a:picLocks noChangeAspect="1"/>
          </p:cNvPicPr>
          <p:nvPr/>
        </p:nvPicPr>
        <p:blipFill>
          <a:blip r:embed="rId2"/>
          <a:stretch>
            <a:fillRect/>
          </a:stretch>
        </p:blipFill>
        <p:spPr>
          <a:xfrm>
            <a:off x="5024761" y="910334"/>
            <a:ext cx="6945642" cy="3727351"/>
          </a:xfrm>
          <a:prstGeom prst="rect">
            <a:avLst/>
          </a:prstGeom>
        </p:spPr>
      </p:pic>
      <p:pic>
        <p:nvPicPr>
          <p:cNvPr id="5" name="Picture 4">
            <a:extLst>
              <a:ext uri="{FF2B5EF4-FFF2-40B4-BE49-F238E27FC236}">
                <a16:creationId xmlns:a16="http://schemas.microsoft.com/office/drawing/2014/main" id="{AB7860E8-EA90-41FD-BEEE-611AE83F27BB}"/>
              </a:ext>
            </a:extLst>
          </p:cNvPr>
          <p:cNvPicPr>
            <a:picLocks noChangeAspect="1"/>
          </p:cNvPicPr>
          <p:nvPr/>
        </p:nvPicPr>
        <p:blipFill>
          <a:blip r:embed="rId3"/>
          <a:stretch>
            <a:fillRect/>
          </a:stretch>
        </p:blipFill>
        <p:spPr>
          <a:xfrm>
            <a:off x="4891597" y="5072632"/>
            <a:ext cx="6614276" cy="1529867"/>
          </a:xfrm>
          <a:prstGeom prst="rect">
            <a:avLst/>
          </a:prstGeom>
        </p:spPr>
      </p:pic>
    </p:spTree>
    <p:extLst>
      <p:ext uri="{BB962C8B-B14F-4D97-AF65-F5344CB8AC3E}">
        <p14:creationId xmlns:p14="http://schemas.microsoft.com/office/powerpoint/2010/main" val="403189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88549" y="0"/>
            <a:ext cx="10995734" cy="558794"/>
          </a:xfrm>
        </p:spPr>
        <p:txBody>
          <a:bodyPr>
            <a:normAutofit fontScale="90000"/>
          </a:bodyPr>
          <a:lstStyle/>
          <a:p>
            <a:pPr fontAlgn="base"/>
            <a:r>
              <a:rPr lang="en-US" sz="3600" b="1" dirty="0"/>
              <a:t>Data preprocessing-One-Hot-Encoding</a:t>
            </a:r>
          </a:p>
        </p:txBody>
      </p:sp>
      <p:sp>
        <p:nvSpPr>
          <p:cNvPr id="7" name="Content Placeholder 4">
            <a:extLst>
              <a:ext uri="{FF2B5EF4-FFF2-40B4-BE49-F238E27FC236}">
                <a16:creationId xmlns:a16="http://schemas.microsoft.com/office/drawing/2014/main" id="{74E0F64A-DF79-442F-9875-E030E12F5E9D}"/>
              </a:ext>
            </a:extLst>
          </p:cNvPr>
          <p:cNvSpPr>
            <a:spLocks noGrp="1"/>
          </p:cNvSpPr>
          <p:nvPr>
            <p:ph idx="1"/>
          </p:nvPr>
        </p:nvSpPr>
        <p:spPr>
          <a:xfrm>
            <a:off x="0" y="955343"/>
            <a:ext cx="11185864" cy="3447981"/>
          </a:xfrm>
        </p:spPr>
        <p:txBody>
          <a:bodyPr>
            <a:normAutofit lnSpcReduction="10000"/>
          </a:bodyPr>
          <a:lstStyle/>
          <a:p>
            <a:r>
              <a:rPr lang="en-US" sz="2400" dirty="0"/>
              <a:t>One-Hot-Encoding is used to </a:t>
            </a:r>
            <a:r>
              <a:rPr lang="en-US" sz="2400" dirty="0" err="1"/>
              <a:t>to</a:t>
            </a:r>
            <a:r>
              <a:rPr lang="en-US" sz="2400" dirty="0"/>
              <a:t> transform all categorical features into binary features. </a:t>
            </a:r>
          </a:p>
          <a:p>
            <a:r>
              <a:rPr lang="en-US" sz="2400" dirty="0"/>
              <a:t>Requirement for One-Hot-encoding:</a:t>
            </a:r>
          </a:p>
          <a:p>
            <a:r>
              <a:rPr lang="en-US" sz="2400" dirty="0"/>
              <a:t>"The input to this transformer should be a matrix of integers, denoting the values taken on by categorical (discrete) features.</a:t>
            </a:r>
          </a:p>
          <a:p>
            <a:r>
              <a:rPr lang="en-US" sz="2400" dirty="0"/>
              <a:t> The output will be a sparse matrix where each column corresponds to one possible value of one feature. It is assumed that input features take on values in the range [0, </a:t>
            </a:r>
            <a:r>
              <a:rPr lang="en-US" sz="2400" dirty="0" err="1"/>
              <a:t>n_values</a:t>
            </a:r>
            <a:r>
              <a:rPr lang="en-US" sz="2400" dirty="0"/>
              <a:t>)."</a:t>
            </a:r>
          </a:p>
          <a:p>
            <a:r>
              <a:rPr lang="en-US" sz="2400" dirty="0"/>
              <a:t>Therefore the features first need to be transformed with </a:t>
            </a:r>
            <a:r>
              <a:rPr lang="en-US" sz="2400" dirty="0" err="1"/>
              <a:t>LabelEncoder</a:t>
            </a:r>
            <a:r>
              <a:rPr lang="en-US" sz="2400" dirty="0"/>
              <a:t>, to transform every category to a number.</a:t>
            </a:r>
          </a:p>
        </p:txBody>
      </p:sp>
      <p:pic>
        <p:nvPicPr>
          <p:cNvPr id="3" name="Picture 2">
            <a:extLst>
              <a:ext uri="{FF2B5EF4-FFF2-40B4-BE49-F238E27FC236}">
                <a16:creationId xmlns:a16="http://schemas.microsoft.com/office/drawing/2014/main" id="{5D255940-0956-4EC9-8AD8-117F25CF237A}"/>
              </a:ext>
            </a:extLst>
          </p:cNvPr>
          <p:cNvPicPr>
            <a:picLocks noChangeAspect="1"/>
          </p:cNvPicPr>
          <p:nvPr/>
        </p:nvPicPr>
        <p:blipFill>
          <a:blip r:embed="rId2"/>
          <a:stretch>
            <a:fillRect/>
          </a:stretch>
        </p:blipFill>
        <p:spPr>
          <a:xfrm>
            <a:off x="0" y="4270526"/>
            <a:ext cx="12192000" cy="2755784"/>
          </a:xfrm>
          <a:prstGeom prst="rect">
            <a:avLst/>
          </a:prstGeom>
        </p:spPr>
      </p:pic>
    </p:spTree>
    <p:extLst>
      <p:ext uri="{BB962C8B-B14F-4D97-AF65-F5344CB8AC3E}">
        <p14:creationId xmlns:p14="http://schemas.microsoft.com/office/powerpoint/2010/main" val="224738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494A-876F-488E-B948-136080847AE3}"/>
              </a:ext>
            </a:extLst>
          </p:cNvPr>
          <p:cNvSpPr>
            <a:spLocks noGrp="1"/>
          </p:cNvSpPr>
          <p:nvPr>
            <p:ph type="title"/>
          </p:nvPr>
        </p:nvSpPr>
        <p:spPr>
          <a:xfrm>
            <a:off x="752384" y="200158"/>
            <a:ext cx="10515600" cy="480879"/>
          </a:xfrm>
        </p:spPr>
        <p:txBody>
          <a:bodyPr>
            <a:normAutofit fontScale="90000"/>
          </a:bodyPr>
          <a:lstStyle/>
          <a:p>
            <a:r>
              <a:rPr lang="en-US" dirty="0"/>
              <a:t>Correlation Analysis</a:t>
            </a:r>
          </a:p>
        </p:txBody>
      </p:sp>
      <p:pic>
        <p:nvPicPr>
          <p:cNvPr id="5" name="Picture 4">
            <a:extLst>
              <a:ext uri="{FF2B5EF4-FFF2-40B4-BE49-F238E27FC236}">
                <a16:creationId xmlns:a16="http://schemas.microsoft.com/office/drawing/2014/main" id="{CDBB8B0D-C025-4E76-AE95-5D426DAEDD02}"/>
              </a:ext>
            </a:extLst>
          </p:cNvPr>
          <p:cNvPicPr>
            <a:picLocks noChangeAspect="1"/>
          </p:cNvPicPr>
          <p:nvPr/>
        </p:nvPicPr>
        <p:blipFill>
          <a:blip r:embed="rId2"/>
          <a:stretch>
            <a:fillRect/>
          </a:stretch>
        </p:blipFill>
        <p:spPr>
          <a:xfrm>
            <a:off x="5606290" y="1467117"/>
            <a:ext cx="6585710" cy="5330959"/>
          </a:xfrm>
          <a:prstGeom prst="rect">
            <a:avLst/>
          </a:prstGeom>
        </p:spPr>
      </p:pic>
      <p:sp>
        <p:nvSpPr>
          <p:cNvPr id="3" name="Content Placeholder 2">
            <a:extLst>
              <a:ext uri="{FF2B5EF4-FFF2-40B4-BE49-F238E27FC236}">
                <a16:creationId xmlns:a16="http://schemas.microsoft.com/office/drawing/2014/main" id="{B1B425DA-362F-44E4-8012-F27DCEF51158}"/>
              </a:ext>
            </a:extLst>
          </p:cNvPr>
          <p:cNvSpPr>
            <a:spLocks noGrp="1"/>
          </p:cNvSpPr>
          <p:nvPr>
            <p:ph idx="1"/>
          </p:nvPr>
        </p:nvSpPr>
        <p:spPr>
          <a:xfrm>
            <a:off x="316636" y="1253330"/>
            <a:ext cx="5711302" cy="5604669"/>
          </a:xfrm>
        </p:spPr>
        <p:txBody>
          <a:bodyPr>
            <a:normAutofit fontScale="92500" lnSpcReduction="10000"/>
          </a:bodyPr>
          <a:lstStyle/>
          <a:p>
            <a:r>
              <a:rPr lang="en-US" sz="1600" dirty="0"/>
              <a:t>Machine Learning models are as good or as bad as the data you have. That’s why data scientists can spend hours on pre-processing and cleansing the data. </a:t>
            </a:r>
          </a:p>
          <a:p>
            <a:r>
              <a:rPr lang="en-US" sz="1600" dirty="0"/>
              <a:t>They select only the features that would contribute most to the quality of the resulting model. This process is called “Feature Selection”.</a:t>
            </a:r>
          </a:p>
          <a:p>
            <a:r>
              <a:rPr lang="en-US" sz="1600" dirty="0"/>
              <a:t> Feature Selection is the process of selecting the attributes that can make the predicted variable more accurate or eliminating those attributes that are irrelevant and can decrease the model accuracy and quality.</a:t>
            </a:r>
          </a:p>
          <a:p>
            <a:r>
              <a:rPr lang="en-US" sz="1600" dirty="0"/>
              <a:t>Data Correlation: Is a way to understand the relationship between multiple variables and attributes in your dataset. </a:t>
            </a:r>
          </a:p>
          <a:p>
            <a:r>
              <a:rPr lang="en-US" sz="1600" dirty="0"/>
              <a:t>Using Correlation, you can get some insights such as:</a:t>
            </a:r>
          </a:p>
          <a:p>
            <a:r>
              <a:rPr lang="en-US" sz="1600" dirty="0"/>
              <a:t>One or multiple attributes depend on another attribute or a cause for another attribute.</a:t>
            </a:r>
          </a:p>
          <a:p>
            <a:r>
              <a:rPr lang="en-US" sz="1600" dirty="0"/>
              <a:t>One or multiple attributes are associated with other attributes.</a:t>
            </a:r>
          </a:p>
          <a:p>
            <a:r>
              <a:rPr lang="en-US" sz="1600" dirty="0"/>
              <a:t>Correlation can help in predicting one attribute from another (Great way to impute missing values).</a:t>
            </a:r>
          </a:p>
          <a:p>
            <a:r>
              <a:rPr lang="en-US" sz="1600" dirty="0"/>
              <a:t>Correlation can (sometimes) indicate the presence of a causal relationship.</a:t>
            </a:r>
          </a:p>
          <a:p>
            <a:r>
              <a:rPr lang="en-US" sz="1600" dirty="0"/>
              <a:t>Correlation is used as a basic quantity for many modelling techniques.</a:t>
            </a:r>
          </a:p>
        </p:txBody>
      </p:sp>
    </p:spTree>
    <p:extLst>
      <p:ext uri="{BB962C8B-B14F-4D97-AF65-F5344CB8AC3E}">
        <p14:creationId xmlns:p14="http://schemas.microsoft.com/office/powerpoint/2010/main" val="163438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r>
              <a:rPr lang="en-US" b="0" i="0" dirty="0">
                <a:solidFill>
                  <a:srgbClr val="292929"/>
                </a:solidFill>
                <a:effectLst/>
                <a:latin typeface="medium-content-serif-font"/>
              </a:rPr>
              <a:t>Feature Importance</a:t>
            </a:r>
            <a:endParaRPr lang="en-US" b="0" i="0" dirty="0">
              <a:solidFill>
                <a:srgbClr val="000000"/>
              </a:solidFill>
              <a:effectLst/>
              <a:latin typeface="Inter"/>
            </a:endParaRP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7"/>
            <a:ext cx="10896436" cy="1704904"/>
          </a:xfrm>
        </p:spPr>
        <p:txBody>
          <a:bodyPr>
            <a:normAutofit fontScale="70000" lnSpcReduction="20000"/>
          </a:bodyPr>
          <a:lstStyle/>
          <a:p>
            <a:pPr algn="l"/>
            <a:r>
              <a:rPr lang="en-US" b="0" i="0" dirty="0">
                <a:solidFill>
                  <a:srgbClr val="292929"/>
                </a:solidFill>
                <a:effectLst/>
                <a:latin typeface="medium-content-serif-font"/>
              </a:rPr>
              <a:t>You can get the feature importance of each feature of your dataset by using the feature importance property of the model.</a:t>
            </a:r>
          </a:p>
          <a:p>
            <a:pPr algn="l"/>
            <a:r>
              <a:rPr lang="en-US" b="0" i="0" dirty="0">
                <a:solidFill>
                  <a:srgbClr val="292929"/>
                </a:solidFill>
                <a:effectLst/>
                <a:latin typeface="medium-content-serif-font"/>
              </a:rPr>
              <a:t>Feature importance gives you a score for each feature of your data, the higher the score more important or relevant is the feature towards your output variable.</a:t>
            </a:r>
          </a:p>
          <a:p>
            <a:pPr algn="l"/>
            <a:r>
              <a:rPr lang="en-US" b="0" i="0" dirty="0">
                <a:solidFill>
                  <a:srgbClr val="292929"/>
                </a:solidFill>
                <a:effectLst/>
                <a:latin typeface="medium-content-serif-font"/>
              </a:rPr>
              <a:t>Feature importance is an inbuilt class that comes with Tree Based Classifiers, we will be using Extra Tree Classifier for extracting the top 10 features for the dataset.</a:t>
            </a:r>
          </a:p>
        </p:txBody>
      </p:sp>
      <p:pic>
        <p:nvPicPr>
          <p:cNvPr id="7" name="Picture 6">
            <a:extLst>
              <a:ext uri="{FF2B5EF4-FFF2-40B4-BE49-F238E27FC236}">
                <a16:creationId xmlns:a16="http://schemas.microsoft.com/office/drawing/2014/main" id="{4A5A0DA7-5E42-49B5-889E-0D98FD474ED4}"/>
              </a:ext>
            </a:extLst>
          </p:cNvPr>
          <p:cNvPicPr>
            <a:picLocks noChangeAspect="1"/>
          </p:cNvPicPr>
          <p:nvPr/>
        </p:nvPicPr>
        <p:blipFill>
          <a:blip r:embed="rId2"/>
          <a:stretch>
            <a:fillRect/>
          </a:stretch>
        </p:blipFill>
        <p:spPr>
          <a:xfrm>
            <a:off x="1784411" y="2820470"/>
            <a:ext cx="8491896" cy="4214761"/>
          </a:xfrm>
          <a:prstGeom prst="rect">
            <a:avLst/>
          </a:prstGeom>
        </p:spPr>
      </p:pic>
    </p:spTree>
    <p:extLst>
      <p:ext uri="{BB962C8B-B14F-4D97-AF65-F5344CB8AC3E}">
        <p14:creationId xmlns:p14="http://schemas.microsoft.com/office/powerpoint/2010/main" val="330622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b="1" dirty="0"/>
              <a:t>Data Visualization-</a:t>
            </a:r>
            <a:r>
              <a:rPr lang="en-US" b="1" dirty="0" err="1"/>
              <a:t>Sload</a:t>
            </a:r>
            <a:r>
              <a:rPr lang="en-US" b="1" dirty="0"/>
              <a:t> Feature</a:t>
            </a:r>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4382370" cy="5757411"/>
          </a:xfrm>
        </p:spPr>
        <p:txBody>
          <a:bodyPr>
            <a:normAutofit/>
          </a:bodyPr>
          <a:lstStyle/>
          <a:p>
            <a:r>
              <a:rPr lang="en-US" sz="2400" dirty="0" err="1"/>
              <a:t>Sload</a:t>
            </a:r>
            <a:r>
              <a:rPr lang="en-US" sz="2400" dirty="0"/>
              <a:t> means Source bits per seconds.</a:t>
            </a:r>
          </a:p>
          <a:p>
            <a:r>
              <a:rPr lang="en-US" dirty="0"/>
              <a:t>As the term implies, the speed in bps is equal to the number of bits transmitted or received each second.</a:t>
            </a:r>
            <a:endParaRPr lang="en-US" sz="2400" dirty="0"/>
          </a:p>
          <a:p>
            <a:r>
              <a:rPr lang="en-US" sz="2400" dirty="0"/>
              <a:t>X-axis of the chart represents time duration of the transactions.</a:t>
            </a:r>
          </a:p>
          <a:p>
            <a:r>
              <a:rPr lang="en-US" sz="2400" dirty="0"/>
              <a:t>Y-Axis represents Source bits per seconds</a:t>
            </a:r>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783155" y="5621629"/>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8" name="Content Placeholder 4">
            <a:extLst>
              <a:ext uri="{FF2B5EF4-FFF2-40B4-BE49-F238E27FC236}">
                <a16:creationId xmlns:a16="http://schemas.microsoft.com/office/drawing/2014/main" id="{E1C3413D-F4B2-434F-B351-C3792E9359E1}"/>
              </a:ext>
            </a:extLst>
          </p:cNvPr>
          <p:cNvSpPr txBox="1">
            <a:spLocks/>
          </p:cNvSpPr>
          <p:nvPr/>
        </p:nvSpPr>
        <p:spPr>
          <a:xfrm rot="16200000">
            <a:off x="2731708" y="3786967"/>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Source bits per second</a:t>
            </a:r>
          </a:p>
        </p:txBody>
      </p:sp>
      <p:pic>
        <p:nvPicPr>
          <p:cNvPr id="9" name="Picture 8">
            <a:extLst>
              <a:ext uri="{FF2B5EF4-FFF2-40B4-BE49-F238E27FC236}">
                <a16:creationId xmlns:a16="http://schemas.microsoft.com/office/drawing/2014/main" id="{92A49ECF-C9C1-4B88-B29E-19D61F43CF20}"/>
              </a:ext>
            </a:extLst>
          </p:cNvPr>
          <p:cNvPicPr>
            <a:picLocks noChangeAspect="1"/>
          </p:cNvPicPr>
          <p:nvPr/>
        </p:nvPicPr>
        <p:blipFill>
          <a:blip r:embed="rId2"/>
          <a:stretch>
            <a:fillRect/>
          </a:stretch>
        </p:blipFill>
        <p:spPr>
          <a:xfrm>
            <a:off x="5042263" y="1494637"/>
            <a:ext cx="6489844" cy="4126992"/>
          </a:xfrm>
          <a:prstGeom prst="rect">
            <a:avLst/>
          </a:prstGeom>
        </p:spPr>
      </p:pic>
    </p:spTree>
    <p:extLst>
      <p:ext uri="{BB962C8B-B14F-4D97-AF65-F5344CB8AC3E}">
        <p14:creationId xmlns:p14="http://schemas.microsoft.com/office/powerpoint/2010/main" val="62718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919669"/>
          </a:xfrm>
        </p:spPr>
        <p:txBody>
          <a:bodyPr>
            <a:normAutofit/>
          </a:bodyPr>
          <a:lstStyle/>
          <a:p>
            <a:pPr fontAlgn="base"/>
            <a:r>
              <a:rPr lang="en-US" b="1" dirty="0"/>
              <a:t>Data Visualization-</a:t>
            </a:r>
            <a:r>
              <a:rPr lang="en-US" b="1" dirty="0" err="1"/>
              <a:t>Spkts</a:t>
            </a:r>
            <a:r>
              <a:rPr lang="en-US" b="1" dirty="0"/>
              <a:t> and </a:t>
            </a:r>
            <a:r>
              <a:rPr lang="en-US" b="1" dirty="0" err="1"/>
              <a:t>Dpkts</a:t>
            </a:r>
            <a:endParaRPr lang="en-US" b="1"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6933410" y="6386531"/>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sz="2400" dirty="0"/>
              <a:t>Time</a:t>
            </a:r>
          </a:p>
        </p:txBody>
      </p:sp>
      <p:sp>
        <p:nvSpPr>
          <p:cNvPr id="8" name="Content Placeholder 4">
            <a:extLst>
              <a:ext uri="{FF2B5EF4-FFF2-40B4-BE49-F238E27FC236}">
                <a16:creationId xmlns:a16="http://schemas.microsoft.com/office/drawing/2014/main" id="{E1C3413D-F4B2-434F-B351-C3792E9359E1}"/>
              </a:ext>
            </a:extLst>
          </p:cNvPr>
          <p:cNvSpPr txBox="1">
            <a:spLocks/>
          </p:cNvSpPr>
          <p:nvPr/>
        </p:nvSpPr>
        <p:spPr>
          <a:xfrm rot="16200000">
            <a:off x="1978263" y="3786742"/>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Packet Count</a:t>
            </a:r>
          </a:p>
        </p:txBody>
      </p:sp>
      <p:pic>
        <p:nvPicPr>
          <p:cNvPr id="5" name="Picture 4">
            <a:extLst>
              <a:ext uri="{FF2B5EF4-FFF2-40B4-BE49-F238E27FC236}">
                <a16:creationId xmlns:a16="http://schemas.microsoft.com/office/drawing/2014/main" id="{22E4ABB6-0BFB-4D9D-B159-1931FCA1D162}"/>
              </a:ext>
            </a:extLst>
          </p:cNvPr>
          <p:cNvPicPr>
            <a:picLocks noChangeAspect="1"/>
          </p:cNvPicPr>
          <p:nvPr/>
        </p:nvPicPr>
        <p:blipFill>
          <a:blip r:embed="rId2"/>
          <a:stretch>
            <a:fillRect/>
          </a:stretch>
        </p:blipFill>
        <p:spPr>
          <a:xfrm>
            <a:off x="4228530" y="1357745"/>
            <a:ext cx="7550763" cy="5022706"/>
          </a:xfrm>
          <a:prstGeom prst="rect">
            <a:avLst/>
          </a:prstGeom>
        </p:spPr>
      </p:pic>
      <p:sp>
        <p:nvSpPr>
          <p:cNvPr id="10" name="Content Placeholder 2">
            <a:extLst>
              <a:ext uri="{FF2B5EF4-FFF2-40B4-BE49-F238E27FC236}">
                <a16:creationId xmlns:a16="http://schemas.microsoft.com/office/drawing/2014/main" id="{06CA78EE-E2E0-46B9-99B8-93D3121AD7F0}"/>
              </a:ext>
            </a:extLst>
          </p:cNvPr>
          <p:cNvSpPr>
            <a:spLocks noGrp="1"/>
          </p:cNvSpPr>
          <p:nvPr>
            <p:ph idx="1"/>
          </p:nvPr>
        </p:nvSpPr>
        <p:spPr>
          <a:xfrm>
            <a:off x="293687" y="1100138"/>
            <a:ext cx="3483985" cy="5757862"/>
          </a:xfrm>
        </p:spPr>
        <p:txBody>
          <a:bodyPr>
            <a:normAutofit/>
          </a:bodyPr>
          <a:lstStyle/>
          <a:p>
            <a:r>
              <a:rPr lang="en-US" sz="2400" dirty="0" err="1"/>
              <a:t>Spkts</a:t>
            </a:r>
            <a:r>
              <a:rPr lang="en-US" sz="2400" dirty="0"/>
              <a:t> and </a:t>
            </a:r>
            <a:r>
              <a:rPr lang="en-US" sz="2400" dirty="0" err="1"/>
              <a:t>Dpkts</a:t>
            </a:r>
            <a:r>
              <a:rPr lang="en-US" sz="2400" dirty="0"/>
              <a:t> contains integer values.</a:t>
            </a:r>
          </a:p>
          <a:p>
            <a:r>
              <a:rPr lang="en-US" sz="2400" dirty="0"/>
              <a:t>SPKTS stands for Source to destination packet count whereas </a:t>
            </a:r>
            <a:r>
              <a:rPr lang="en-US" sz="2400" dirty="0" err="1"/>
              <a:t>Dpkts</a:t>
            </a:r>
            <a:r>
              <a:rPr lang="en-US" sz="2400" dirty="0"/>
              <a:t> stands for Destination to source packet count.</a:t>
            </a:r>
          </a:p>
          <a:p>
            <a:r>
              <a:rPr lang="en-US" sz="2400" dirty="0"/>
              <a:t>X-axis represents time of the request.</a:t>
            </a:r>
          </a:p>
          <a:p>
            <a:r>
              <a:rPr lang="en-US" sz="2400" dirty="0"/>
              <a:t>Y-Axis represents packet count.</a:t>
            </a:r>
          </a:p>
          <a:p>
            <a:r>
              <a:rPr lang="en-US" sz="2400" dirty="0"/>
              <a:t>SPKTS and </a:t>
            </a:r>
            <a:r>
              <a:rPr lang="en-US" sz="2400" dirty="0" err="1"/>
              <a:t>Dpkts</a:t>
            </a:r>
            <a:r>
              <a:rPr lang="en-US" sz="2400" dirty="0"/>
              <a:t> is visualized using line chart.</a:t>
            </a:r>
          </a:p>
        </p:txBody>
      </p:sp>
    </p:spTree>
    <p:extLst>
      <p:ext uri="{BB962C8B-B14F-4D97-AF65-F5344CB8AC3E}">
        <p14:creationId xmlns:p14="http://schemas.microsoft.com/office/powerpoint/2010/main" val="376322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919669"/>
          </a:xfrm>
        </p:spPr>
        <p:txBody>
          <a:bodyPr>
            <a:normAutofit/>
          </a:bodyPr>
          <a:lstStyle/>
          <a:p>
            <a:pPr fontAlgn="base"/>
            <a:r>
              <a:rPr lang="en-US" b="1" dirty="0"/>
              <a:t>Data Visualization-</a:t>
            </a:r>
            <a:r>
              <a:rPr lang="en-US" dirty="0" err="1"/>
              <a:t>Sload</a:t>
            </a:r>
            <a:r>
              <a:rPr lang="en-US" dirty="0"/>
              <a:t> </a:t>
            </a:r>
            <a:r>
              <a:rPr lang="en-US" b="1" dirty="0"/>
              <a:t> and </a:t>
            </a:r>
            <a:r>
              <a:rPr lang="en-US" dirty="0" err="1"/>
              <a:t>dload</a:t>
            </a:r>
            <a:r>
              <a:rPr lang="en-US" dirty="0"/>
              <a:t> </a:t>
            </a:r>
            <a:endParaRPr lang="en-US" b="1" dirty="0"/>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lnSpcReduction="10000"/>
          </a:bodyPr>
          <a:lstStyle/>
          <a:p>
            <a:r>
              <a:rPr lang="en-US" sz="2400" dirty="0" err="1"/>
              <a:t>Sload</a:t>
            </a:r>
            <a:r>
              <a:rPr lang="en-US" sz="2400" dirty="0"/>
              <a:t> and </a:t>
            </a:r>
            <a:r>
              <a:rPr lang="en-US" sz="2400" dirty="0" err="1"/>
              <a:t>dload</a:t>
            </a:r>
            <a:r>
              <a:rPr lang="en-US" sz="2400" dirty="0"/>
              <a:t> contains float values.</a:t>
            </a:r>
          </a:p>
          <a:p>
            <a:r>
              <a:rPr lang="en-US" sz="2400" dirty="0" err="1"/>
              <a:t>Sload</a:t>
            </a:r>
            <a:r>
              <a:rPr lang="en-US" sz="2400" dirty="0"/>
              <a:t> stands for Source bits per second whereas </a:t>
            </a:r>
            <a:r>
              <a:rPr lang="en-US" sz="2400" dirty="0" err="1"/>
              <a:t>dload</a:t>
            </a:r>
            <a:r>
              <a:rPr lang="en-US" sz="2400" dirty="0"/>
              <a:t> stands for Destination bits per second.</a:t>
            </a:r>
          </a:p>
          <a:p>
            <a:r>
              <a:rPr lang="en-US" sz="2400" dirty="0"/>
              <a:t>X-axis represents time of the request.</a:t>
            </a:r>
          </a:p>
          <a:p>
            <a:r>
              <a:rPr lang="en-US" sz="2400" dirty="0"/>
              <a:t>Y-Axis represents Number of bits per second.</a:t>
            </a:r>
          </a:p>
          <a:p>
            <a:r>
              <a:rPr lang="en-US" sz="2400" dirty="0" err="1"/>
              <a:t>Sload</a:t>
            </a:r>
            <a:r>
              <a:rPr lang="en-US" sz="2400" dirty="0"/>
              <a:t> and </a:t>
            </a:r>
            <a:r>
              <a:rPr lang="en-US" sz="2400" dirty="0" err="1"/>
              <a:t>dload</a:t>
            </a:r>
            <a:r>
              <a:rPr lang="en-US" sz="2400" dirty="0"/>
              <a:t> is visualized using line chart.</a:t>
            </a:r>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6933410" y="6386531"/>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sz="2400" dirty="0"/>
              <a:t>Time</a:t>
            </a:r>
          </a:p>
        </p:txBody>
      </p:sp>
      <p:sp>
        <p:nvSpPr>
          <p:cNvPr id="8" name="Content Placeholder 4">
            <a:extLst>
              <a:ext uri="{FF2B5EF4-FFF2-40B4-BE49-F238E27FC236}">
                <a16:creationId xmlns:a16="http://schemas.microsoft.com/office/drawing/2014/main" id="{E1C3413D-F4B2-434F-B351-C3792E9359E1}"/>
              </a:ext>
            </a:extLst>
          </p:cNvPr>
          <p:cNvSpPr txBox="1">
            <a:spLocks/>
          </p:cNvSpPr>
          <p:nvPr/>
        </p:nvSpPr>
        <p:spPr>
          <a:xfrm rot="16200000">
            <a:off x="1935098" y="3786967"/>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Number of bits per second</a:t>
            </a:r>
          </a:p>
        </p:txBody>
      </p:sp>
      <p:pic>
        <p:nvPicPr>
          <p:cNvPr id="4" name="Picture 3">
            <a:extLst>
              <a:ext uri="{FF2B5EF4-FFF2-40B4-BE49-F238E27FC236}">
                <a16:creationId xmlns:a16="http://schemas.microsoft.com/office/drawing/2014/main" id="{4C1F0DBD-89BF-42C4-8A6E-1982CCE5C986}"/>
              </a:ext>
            </a:extLst>
          </p:cNvPr>
          <p:cNvPicPr>
            <a:picLocks noChangeAspect="1"/>
          </p:cNvPicPr>
          <p:nvPr/>
        </p:nvPicPr>
        <p:blipFill>
          <a:blip r:embed="rId2"/>
          <a:stretch>
            <a:fillRect/>
          </a:stretch>
        </p:blipFill>
        <p:spPr>
          <a:xfrm>
            <a:off x="4288816" y="1403927"/>
            <a:ext cx="7490477" cy="4982604"/>
          </a:xfrm>
          <a:prstGeom prst="rect">
            <a:avLst/>
          </a:prstGeom>
        </p:spPr>
      </p:pic>
    </p:spTree>
    <p:extLst>
      <p:ext uri="{BB962C8B-B14F-4D97-AF65-F5344CB8AC3E}">
        <p14:creationId xmlns:p14="http://schemas.microsoft.com/office/powerpoint/2010/main" val="12680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919669"/>
          </a:xfrm>
        </p:spPr>
        <p:txBody>
          <a:bodyPr>
            <a:normAutofit/>
          </a:bodyPr>
          <a:lstStyle/>
          <a:p>
            <a:pPr fontAlgn="base"/>
            <a:r>
              <a:rPr lang="en-US" b="1" dirty="0"/>
              <a:t>Data Visualization-</a:t>
            </a:r>
            <a:r>
              <a:rPr lang="en-US" dirty="0" err="1"/>
              <a:t>Sintpkt</a:t>
            </a:r>
            <a:r>
              <a:rPr lang="en-US" dirty="0"/>
              <a:t> </a:t>
            </a:r>
            <a:r>
              <a:rPr lang="en-US" b="1" dirty="0"/>
              <a:t> and </a:t>
            </a:r>
            <a:r>
              <a:rPr lang="en-US" dirty="0" err="1"/>
              <a:t>dintpkt</a:t>
            </a:r>
            <a:endParaRPr lang="en-US" b="1" dirty="0"/>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a:bodyPr>
          <a:lstStyle/>
          <a:p>
            <a:r>
              <a:rPr lang="en-US" sz="2400" dirty="0" err="1"/>
              <a:t>Sintpkt</a:t>
            </a:r>
            <a:r>
              <a:rPr lang="en-US" sz="2400" dirty="0"/>
              <a:t> and </a:t>
            </a:r>
            <a:r>
              <a:rPr lang="en-US" sz="2400" dirty="0" err="1"/>
              <a:t>dintpkt</a:t>
            </a:r>
            <a:r>
              <a:rPr lang="en-US" sz="2400" dirty="0"/>
              <a:t> </a:t>
            </a:r>
            <a:r>
              <a:rPr lang="en-US" sz="2400" dirty="0" err="1"/>
              <a:t>feaures</a:t>
            </a:r>
            <a:r>
              <a:rPr lang="en-US" sz="2400" dirty="0"/>
              <a:t> contains float values.</a:t>
            </a:r>
          </a:p>
          <a:p>
            <a:r>
              <a:rPr lang="en-US" sz="2400" dirty="0" err="1"/>
              <a:t>Sintpkt</a:t>
            </a:r>
            <a:r>
              <a:rPr lang="en-US" sz="2400" dirty="0"/>
              <a:t> is Source interpacket arrival time (</a:t>
            </a:r>
            <a:r>
              <a:rPr lang="en-US" sz="2400" dirty="0" err="1"/>
              <a:t>mSec</a:t>
            </a:r>
            <a:r>
              <a:rPr lang="en-US" sz="2400" dirty="0"/>
              <a:t>) whereas </a:t>
            </a:r>
            <a:r>
              <a:rPr lang="en-US" sz="2400" dirty="0" err="1"/>
              <a:t>dintpkt</a:t>
            </a:r>
            <a:r>
              <a:rPr lang="en-US" sz="2400" dirty="0"/>
              <a:t> is Destination interpacket arrival time (</a:t>
            </a:r>
            <a:r>
              <a:rPr lang="en-US" sz="2400" dirty="0" err="1"/>
              <a:t>mSec</a:t>
            </a:r>
            <a:r>
              <a:rPr lang="en-US" sz="2400" dirty="0"/>
              <a:t>).</a:t>
            </a:r>
          </a:p>
          <a:p>
            <a:r>
              <a:rPr lang="en-US" sz="2400" dirty="0"/>
              <a:t>X-axis represents time of the event request.</a:t>
            </a:r>
          </a:p>
          <a:p>
            <a:r>
              <a:rPr lang="en-US" sz="2400" dirty="0"/>
              <a:t>Y-Axis represents interpacket arrival time (</a:t>
            </a:r>
            <a:r>
              <a:rPr lang="en-US" sz="2400" dirty="0" err="1"/>
              <a:t>mSec</a:t>
            </a:r>
            <a:r>
              <a:rPr lang="en-US" sz="2400" dirty="0"/>
              <a:t>).</a:t>
            </a:r>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783155" y="6037235"/>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sz="2400" dirty="0"/>
              <a:t>Time</a:t>
            </a:r>
          </a:p>
        </p:txBody>
      </p:sp>
      <p:sp>
        <p:nvSpPr>
          <p:cNvPr id="8" name="Content Placeholder 4">
            <a:extLst>
              <a:ext uri="{FF2B5EF4-FFF2-40B4-BE49-F238E27FC236}">
                <a16:creationId xmlns:a16="http://schemas.microsoft.com/office/drawing/2014/main" id="{E1C3413D-F4B2-434F-B351-C3792E9359E1}"/>
              </a:ext>
            </a:extLst>
          </p:cNvPr>
          <p:cNvSpPr txBox="1">
            <a:spLocks/>
          </p:cNvSpPr>
          <p:nvPr/>
        </p:nvSpPr>
        <p:spPr>
          <a:xfrm rot="16200000">
            <a:off x="1935098" y="3786967"/>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interpacket arrival time (</a:t>
            </a:r>
            <a:r>
              <a:rPr lang="en-US" sz="2000" dirty="0" err="1"/>
              <a:t>mSec</a:t>
            </a:r>
            <a:r>
              <a:rPr lang="en-US" sz="2000" dirty="0"/>
              <a:t>)</a:t>
            </a:r>
          </a:p>
        </p:txBody>
      </p:sp>
      <p:pic>
        <p:nvPicPr>
          <p:cNvPr id="5" name="Picture 4">
            <a:extLst>
              <a:ext uri="{FF2B5EF4-FFF2-40B4-BE49-F238E27FC236}">
                <a16:creationId xmlns:a16="http://schemas.microsoft.com/office/drawing/2014/main" id="{0D0D8497-77D5-4888-B4F1-1100E6BA403F}"/>
              </a:ext>
            </a:extLst>
          </p:cNvPr>
          <p:cNvPicPr>
            <a:picLocks noChangeAspect="1"/>
          </p:cNvPicPr>
          <p:nvPr/>
        </p:nvPicPr>
        <p:blipFill>
          <a:blip r:embed="rId2"/>
          <a:stretch>
            <a:fillRect/>
          </a:stretch>
        </p:blipFill>
        <p:spPr>
          <a:xfrm>
            <a:off x="4185366" y="1838695"/>
            <a:ext cx="7303641" cy="3974937"/>
          </a:xfrm>
          <a:prstGeom prst="rect">
            <a:avLst/>
          </a:prstGeom>
        </p:spPr>
      </p:pic>
    </p:spTree>
    <p:extLst>
      <p:ext uri="{BB962C8B-B14F-4D97-AF65-F5344CB8AC3E}">
        <p14:creationId xmlns:p14="http://schemas.microsoft.com/office/powerpoint/2010/main" val="121707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b="1" dirty="0"/>
              <a:t>Data Visualization-Abnormal </a:t>
            </a:r>
            <a:r>
              <a:rPr lang="en-US" b="1" dirty="0" err="1"/>
              <a:t>Spkts</a:t>
            </a:r>
            <a:endParaRPr lang="en-US" b="1" dirty="0"/>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a:bodyPr>
          <a:lstStyle/>
          <a:p>
            <a:r>
              <a:rPr lang="en-US" sz="2400" dirty="0"/>
              <a:t>Primary Y-axis represents abnormal Source to destination packet count.</a:t>
            </a:r>
          </a:p>
          <a:p>
            <a:r>
              <a:rPr lang="en-US" sz="2400" dirty="0"/>
              <a:t>X-axis represents time on which the events occurred.</a:t>
            </a:r>
          </a:p>
          <a:p>
            <a:pPr marL="0" indent="0">
              <a:buNone/>
            </a:pPr>
            <a:endParaRPr lang="en-US" sz="2400" dirty="0"/>
          </a:p>
          <a:p>
            <a:endParaRPr lang="en-US" sz="2400" dirty="0"/>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644610" y="6109672"/>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9" name="Content Placeholder 4">
            <a:extLst>
              <a:ext uri="{FF2B5EF4-FFF2-40B4-BE49-F238E27FC236}">
                <a16:creationId xmlns:a16="http://schemas.microsoft.com/office/drawing/2014/main" id="{C68E26DD-C750-4A62-95F3-C8313EFA77B6}"/>
              </a:ext>
            </a:extLst>
          </p:cNvPr>
          <p:cNvSpPr txBox="1">
            <a:spLocks/>
          </p:cNvSpPr>
          <p:nvPr/>
        </p:nvSpPr>
        <p:spPr>
          <a:xfrm rot="16200000">
            <a:off x="2478731" y="3859404"/>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Source to destination packet count</a:t>
            </a:r>
          </a:p>
        </p:txBody>
      </p:sp>
      <p:pic>
        <p:nvPicPr>
          <p:cNvPr id="4" name="Picture 3">
            <a:extLst>
              <a:ext uri="{FF2B5EF4-FFF2-40B4-BE49-F238E27FC236}">
                <a16:creationId xmlns:a16="http://schemas.microsoft.com/office/drawing/2014/main" id="{F60FB99C-4479-48D2-B7BC-192C1E8C0479}"/>
              </a:ext>
            </a:extLst>
          </p:cNvPr>
          <p:cNvPicPr>
            <a:picLocks noChangeAspect="1"/>
          </p:cNvPicPr>
          <p:nvPr/>
        </p:nvPicPr>
        <p:blipFill>
          <a:blip r:embed="rId2"/>
          <a:stretch>
            <a:fillRect/>
          </a:stretch>
        </p:blipFill>
        <p:spPr>
          <a:xfrm>
            <a:off x="4862163" y="1844865"/>
            <a:ext cx="6481384" cy="4264807"/>
          </a:xfrm>
          <a:prstGeom prst="rect">
            <a:avLst/>
          </a:prstGeom>
        </p:spPr>
      </p:pic>
    </p:spTree>
    <p:extLst>
      <p:ext uri="{BB962C8B-B14F-4D97-AF65-F5344CB8AC3E}">
        <p14:creationId xmlns:p14="http://schemas.microsoft.com/office/powerpoint/2010/main" val="179239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b="1" dirty="0"/>
              <a:t>Data Visualization-Abnormal </a:t>
            </a:r>
            <a:r>
              <a:rPr lang="en-US" b="1" dirty="0" err="1"/>
              <a:t>Dpkts</a:t>
            </a:r>
            <a:endParaRPr lang="en-US" b="1" dirty="0"/>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a:bodyPr>
          <a:lstStyle/>
          <a:p>
            <a:r>
              <a:rPr lang="en-US" sz="2400" dirty="0"/>
              <a:t>Primary Y-axis represents abnormal Destination to source packet count.</a:t>
            </a:r>
          </a:p>
          <a:p>
            <a:r>
              <a:rPr lang="en-US" sz="2400" dirty="0"/>
              <a:t>Secondary Y-axis represents abnormal Source to destination packet count.</a:t>
            </a:r>
          </a:p>
          <a:p>
            <a:r>
              <a:rPr lang="en-US" sz="2400" dirty="0"/>
              <a:t>X-axis represents time on which the events occurred.</a:t>
            </a:r>
          </a:p>
          <a:p>
            <a:pPr marL="0" indent="0">
              <a:buNone/>
            </a:pPr>
            <a:endParaRPr lang="en-US" sz="2400" dirty="0"/>
          </a:p>
          <a:p>
            <a:endParaRPr lang="en-US" sz="2400" dirty="0"/>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118175" y="5873895"/>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8" name="Content Placeholder 4">
            <a:extLst>
              <a:ext uri="{FF2B5EF4-FFF2-40B4-BE49-F238E27FC236}">
                <a16:creationId xmlns:a16="http://schemas.microsoft.com/office/drawing/2014/main" id="{E1C3413D-F4B2-434F-B351-C3792E9359E1}"/>
              </a:ext>
            </a:extLst>
          </p:cNvPr>
          <p:cNvSpPr txBox="1">
            <a:spLocks/>
          </p:cNvSpPr>
          <p:nvPr/>
        </p:nvSpPr>
        <p:spPr>
          <a:xfrm rot="16200000">
            <a:off x="1972044" y="3623627"/>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Destination to source packet count</a:t>
            </a:r>
          </a:p>
        </p:txBody>
      </p:sp>
      <p:pic>
        <p:nvPicPr>
          <p:cNvPr id="4" name="Picture 3">
            <a:extLst>
              <a:ext uri="{FF2B5EF4-FFF2-40B4-BE49-F238E27FC236}">
                <a16:creationId xmlns:a16="http://schemas.microsoft.com/office/drawing/2014/main" id="{55673A1A-CD6F-4090-B204-5FEAF7E3FDA2}"/>
              </a:ext>
            </a:extLst>
          </p:cNvPr>
          <p:cNvPicPr>
            <a:picLocks noChangeAspect="1"/>
          </p:cNvPicPr>
          <p:nvPr/>
        </p:nvPicPr>
        <p:blipFill>
          <a:blip r:embed="rId2"/>
          <a:stretch>
            <a:fillRect/>
          </a:stretch>
        </p:blipFill>
        <p:spPr>
          <a:xfrm>
            <a:off x="4272639" y="1913066"/>
            <a:ext cx="6743942" cy="3889431"/>
          </a:xfrm>
          <a:prstGeom prst="rect">
            <a:avLst/>
          </a:prstGeom>
        </p:spPr>
      </p:pic>
    </p:spTree>
    <p:extLst>
      <p:ext uri="{BB962C8B-B14F-4D97-AF65-F5344CB8AC3E}">
        <p14:creationId xmlns:p14="http://schemas.microsoft.com/office/powerpoint/2010/main" val="413612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A7B1A39-876E-4EB8-97C4-71DFF1F5130F}"/>
              </a:ext>
            </a:extLst>
          </p:cNvPr>
          <p:cNvSpPr>
            <a:spLocks noGrp="1"/>
          </p:cNvSpPr>
          <p:nvPr>
            <p:ph idx="1"/>
          </p:nvPr>
        </p:nvSpPr>
        <p:spPr>
          <a:xfrm>
            <a:off x="2133600" y="2209801"/>
            <a:ext cx="8305800" cy="3649133"/>
          </a:xfrm>
        </p:spPr>
        <p:txBody>
          <a:bodyPr>
            <a:normAutofit/>
          </a:bodyPr>
          <a:lstStyle/>
          <a:p>
            <a:r>
              <a:rPr lang="en-US" altLang="ko-KR" dirty="0"/>
              <a:t>Introduction</a:t>
            </a:r>
          </a:p>
          <a:p>
            <a:r>
              <a:rPr lang="en-US" altLang="ko-KR" dirty="0"/>
              <a:t>Implementation</a:t>
            </a:r>
          </a:p>
          <a:p>
            <a:r>
              <a:rPr lang="en-US" altLang="ko-KR" dirty="0"/>
              <a:t>Performance analysis</a:t>
            </a:r>
          </a:p>
          <a:p>
            <a:r>
              <a:rPr lang="en-US" altLang="ko-KR" dirty="0"/>
              <a:t>conclusion</a:t>
            </a:r>
          </a:p>
        </p:txBody>
      </p:sp>
      <p:sp>
        <p:nvSpPr>
          <p:cNvPr id="2" name="제목 1">
            <a:extLst>
              <a:ext uri="{FF2B5EF4-FFF2-40B4-BE49-F238E27FC236}">
                <a16:creationId xmlns:a16="http://schemas.microsoft.com/office/drawing/2014/main" id="{12646A5B-14DF-40E0-963F-9BEEA7A4A1E0}"/>
              </a:ext>
            </a:extLst>
          </p:cNvPr>
          <p:cNvSpPr>
            <a:spLocks noGrp="1"/>
          </p:cNvSpPr>
          <p:nvPr>
            <p:ph type="title"/>
          </p:nvPr>
        </p:nvSpPr>
        <p:spPr/>
        <p:txBody>
          <a:bodyPr/>
          <a:lstStyle/>
          <a:p>
            <a:r>
              <a:rPr lang="en-US" altLang="ko-KR" dirty="0"/>
              <a:t>Table of contents</a:t>
            </a:r>
            <a:endParaRPr lang="ko-KR" altLang="en-US" dirty="0"/>
          </a:p>
        </p:txBody>
      </p:sp>
    </p:spTree>
    <p:extLst>
      <p:ext uri="{BB962C8B-B14F-4D97-AF65-F5344CB8AC3E}">
        <p14:creationId xmlns:p14="http://schemas.microsoft.com/office/powerpoint/2010/main" val="382956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sz="3600" b="1" dirty="0"/>
              <a:t>Data Visualization-Abnormal </a:t>
            </a:r>
            <a:r>
              <a:rPr lang="en-US" sz="3600" b="1" dirty="0" err="1"/>
              <a:t>Dload</a:t>
            </a:r>
            <a:r>
              <a:rPr lang="en-US" sz="3600" b="1" dirty="0"/>
              <a:t> Feature</a:t>
            </a:r>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320673" y="1343818"/>
            <a:ext cx="3069073" cy="5757411"/>
          </a:xfrm>
        </p:spPr>
        <p:txBody>
          <a:bodyPr>
            <a:normAutofit/>
          </a:bodyPr>
          <a:lstStyle/>
          <a:p>
            <a:r>
              <a:rPr lang="en-US" sz="2400" dirty="0"/>
              <a:t>Primary Y-axis represents abnormal destination bits per second.</a:t>
            </a:r>
          </a:p>
          <a:p>
            <a:r>
              <a:rPr lang="en-US" sz="2400" dirty="0"/>
              <a:t>X-axis represents time on which the event is occurred.</a:t>
            </a:r>
          </a:p>
          <a:p>
            <a:pPr marL="0" indent="0">
              <a:buNone/>
            </a:pPr>
            <a:endParaRPr lang="en-US" sz="2400" dirty="0"/>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442524" y="5817486"/>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9" name="Content Placeholder 4">
            <a:extLst>
              <a:ext uri="{FF2B5EF4-FFF2-40B4-BE49-F238E27FC236}">
                <a16:creationId xmlns:a16="http://schemas.microsoft.com/office/drawing/2014/main" id="{7A76466F-5E94-4B79-B3FE-05A2290B52A1}"/>
              </a:ext>
            </a:extLst>
          </p:cNvPr>
          <p:cNvSpPr txBox="1">
            <a:spLocks/>
          </p:cNvSpPr>
          <p:nvPr/>
        </p:nvSpPr>
        <p:spPr>
          <a:xfrm rot="16200000">
            <a:off x="1988683" y="3567218"/>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Destination bits per second</a:t>
            </a:r>
          </a:p>
        </p:txBody>
      </p:sp>
      <p:pic>
        <p:nvPicPr>
          <p:cNvPr id="5" name="Picture 4">
            <a:extLst>
              <a:ext uri="{FF2B5EF4-FFF2-40B4-BE49-F238E27FC236}">
                <a16:creationId xmlns:a16="http://schemas.microsoft.com/office/drawing/2014/main" id="{5ABAEF9D-61D7-45A5-AB33-705ABBB3E7A7}"/>
              </a:ext>
            </a:extLst>
          </p:cNvPr>
          <p:cNvPicPr>
            <a:picLocks noChangeAspect="1"/>
          </p:cNvPicPr>
          <p:nvPr/>
        </p:nvPicPr>
        <p:blipFill>
          <a:blip r:embed="rId2"/>
          <a:stretch>
            <a:fillRect/>
          </a:stretch>
        </p:blipFill>
        <p:spPr>
          <a:xfrm>
            <a:off x="4212089" y="1701603"/>
            <a:ext cx="7346317" cy="4005419"/>
          </a:xfrm>
          <a:prstGeom prst="rect">
            <a:avLst/>
          </a:prstGeom>
        </p:spPr>
      </p:pic>
    </p:spTree>
    <p:extLst>
      <p:ext uri="{BB962C8B-B14F-4D97-AF65-F5344CB8AC3E}">
        <p14:creationId xmlns:p14="http://schemas.microsoft.com/office/powerpoint/2010/main" val="171485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sz="3600" b="1" dirty="0"/>
              <a:t>Data Visualization-Abnormal </a:t>
            </a:r>
            <a:r>
              <a:rPr lang="en-US" sz="3600" b="1" dirty="0" err="1"/>
              <a:t>Sload</a:t>
            </a:r>
            <a:r>
              <a:rPr lang="en-US" sz="3600" b="1" dirty="0"/>
              <a:t> Feature</a:t>
            </a:r>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320673" y="1343818"/>
            <a:ext cx="3069073" cy="5757411"/>
          </a:xfrm>
        </p:spPr>
        <p:txBody>
          <a:bodyPr>
            <a:normAutofit/>
          </a:bodyPr>
          <a:lstStyle/>
          <a:p>
            <a:r>
              <a:rPr lang="en-US" sz="2400" dirty="0"/>
              <a:t>Primary Y-axis represents abnormal Source bits per second.</a:t>
            </a:r>
          </a:p>
          <a:p>
            <a:r>
              <a:rPr lang="en-US" sz="2400" dirty="0"/>
              <a:t>X-axis represents time on which the events occurred.</a:t>
            </a:r>
          </a:p>
          <a:p>
            <a:pPr marL="0" indent="0">
              <a:buNone/>
            </a:pPr>
            <a:endParaRPr lang="en-US" sz="2400" dirty="0"/>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385992" y="6234618"/>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10" name="Content Placeholder 4">
            <a:extLst>
              <a:ext uri="{FF2B5EF4-FFF2-40B4-BE49-F238E27FC236}">
                <a16:creationId xmlns:a16="http://schemas.microsoft.com/office/drawing/2014/main" id="{E0ECBB67-6F03-48C4-8B3C-FF094FFD5168}"/>
              </a:ext>
            </a:extLst>
          </p:cNvPr>
          <p:cNvSpPr txBox="1">
            <a:spLocks/>
          </p:cNvSpPr>
          <p:nvPr/>
        </p:nvSpPr>
        <p:spPr>
          <a:xfrm rot="16200000">
            <a:off x="1997327" y="3752799"/>
            <a:ext cx="4115882" cy="3846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Source bits per second</a:t>
            </a:r>
          </a:p>
        </p:txBody>
      </p:sp>
      <p:pic>
        <p:nvPicPr>
          <p:cNvPr id="5" name="Picture 4">
            <a:extLst>
              <a:ext uri="{FF2B5EF4-FFF2-40B4-BE49-F238E27FC236}">
                <a16:creationId xmlns:a16="http://schemas.microsoft.com/office/drawing/2014/main" id="{7D76E148-6D6F-4479-A4E0-D5A23AA541CE}"/>
              </a:ext>
            </a:extLst>
          </p:cNvPr>
          <p:cNvPicPr>
            <a:picLocks noChangeAspect="1"/>
          </p:cNvPicPr>
          <p:nvPr/>
        </p:nvPicPr>
        <p:blipFill>
          <a:blip r:embed="rId2"/>
          <a:stretch>
            <a:fillRect/>
          </a:stretch>
        </p:blipFill>
        <p:spPr>
          <a:xfrm>
            <a:off x="4286188" y="2183907"/>
            <a:ext cx="7215686" cy="3819160"/>
          </a:xfrm>
          <a:prstGeom prst="rect">
            <a:avLst/>
          </a:prstGeom>
        </p:spPr>
      </p:pic>
    </p:spTree>
    <p:extLst>
      <p:ext uri="{BB962C8B-B14F-4D97-AF65-F5344CB8AC3E}">
        <p14:creationId xmlns:p14="http://schemas.microsoft.com/office/powerpoint/2010/main" val="427912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sz="3600" b="1" dirty="0"/>
              <a:t>Data Visualization-Abnormal </a:t>
            </a:r>
            <a:r>
              <a:rPr lang="en-US" sz="3600" b="1" dirty="0" err="1"/>
              <a:t>Sintpkt</a:t>
            </a:r>
            <a:r>
              <a:rPr lang="en-US" sz="3600" b="1" dirty="0"/>
              <a:t> Feature</a:t>
            </a:r>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a:bodyPr>
          <a:lstStyle/>
          <a:p>
            <a:r>
              <a:rPr lang="en-US" sz="2400" dirty="0"/>
              <a:t>Primary  Y-axis represents abnormal Source interpacket arrival time (</a:t>
            </a:r>
            <a:r>
              <a:rPr lang="en-US" sz="2400" dirty="0" err="1"/>
              <a:t>mSec</a:t>
            </a:r>
            <a:r>
              <a:rPr lang="en-US" sz="2400" dirty="0"/>
              <a:t>).</a:t>
            </a:r>
          </a:p>
          <a:p>
            <a:r>
              <a:rPr lang="en-US" sz="2400" dirty="0"/>
              <a:t>X-axis represents time on which the events occurred.</a:t>
            </a:r>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386171" y="6066935"/>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9" name="Content Placeholder 4">
            <a:extLst>
              <a:ext uri="{FF2B5EF4-FFF2-40B4-BE49-F238E27FC236}">
                <a16:creationId xmlns:a16="http://schemas.microsoft.com/office/drawing/2014/main" id="{00EF3A00-70C7-41A8-9362-D197984BDFD3}"/>
              </a:ext>
            </a:extLst>
          </p:cNvPr>
          <p:cNvSpPr txBox="1">
            <a:spLocks/>
          </p:cNvSpPr>
          <p:nvPr/>
        </p:nvSpPr>
        <p:spPr>
          <a:xfrm rot="16200000">
            <a:off x="1914831" y="3570903"/>
            <a:ext cx="4115882" cy="384653"/>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Source interpacket arrival time (</a:t>
            </a:r>
            <a:r>
              <a:rPr lang="en-US" sz="2000" dirty="0" err="1"/>
              <a:t>mSec</a:t>
            </a:r>
            <a:r>
              <a:rPr lang="en-US" sz="2000" dirty="0"/>
              <a:t>)</a:t>
            </a:r>
          </a:p>
        </p:txBody>
      </p:sp>
      <p:pic>
        <p:nvPicPr>
          <p:cNvPr id="6" name="Picture 5">
            <a:extLst>
              <a:ext uri="{FF2B5EF4-FFF2-40B4-BE49-F238E27FC236}">
                <a16:creationId xmlns:a16="http://schemas.microsoft.com/office/drawing/2014/main" id="{46827AF6-27DA-4ADB-BF43-6F9EB28A447F}"/>
              </a:ext>
            </a:extLst>
          </p:cNvPr>
          <p:cNvPicPr>
            <a:picLocks noChangeAspect="1"/>
          </p:cNvPicPr>
          <p:nvPr/>
        </p:nvPicPr>
        <p:blipFill>
          <a:blip r:embed="rId2"/>
          <a:stretch>
            <a:fillRect/>
          </a:stretch>
        </p:blipFill>
        <p:spPr>
          <a:xfrm>
            <a:off x="4476364" y="1760584"/>
            <a:ext cx="7358510" cy="3889585"/>
          </a:xfrm>
          <a:prstGeom prst="rect">
            <a:avLst/>
          </a:prstGeom>
        </p:spPr>
      </p:pic>
    </p:spTree>
    <p:extLst>
      <p:ext uri="{BB962C8B-B14F-4D97-AF65-F5344CB8AC3E}">
        <p14:creationId xmlns:p14="http://schemas.microsoft.com/office/powerpoint/2010/main" val="300253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sz="3600" b="1" dirty="0"/>
              <a:t>Data Visualization-Abnormal </a:t>
            </a:r>
            <a:r>
              <a:rPr lang="en-US" sz="3600" b="1" dirty="0" err="1"/>
              <a:t>Dintpkt</a:t>
            </a:r>
            <a:r>
              <a:rPr lang="en-US" sz="3600" b="1" dirty="0"/>
              <a:t> Feature</a:t>
            </a:r>
          </a:p>
        </p:txBody>
      </p:sp>
      <p:sp>
        <p:nvSpPr>
          <p:cNvPr id="3" name="Content Placeholder 2">
            <a:extLst>
              <a:ext uri="{FF2B5EF4-FFF2-40B4-BE49-F238E27FC236}">
                <a16:creationId xmlns:a16="http://schemas.microsoft.com/office/drawing/2014/main" id="{F05EE0C0-0269-4F54-BCF6-94A924B518A8}"/>
              </a:ext>
            </a:extLst>
          </p:cNvPr>
          <p:cNvSpPr>
            <a:spLocks noGrp="1"/>
          </p:cNvSpPr>
          <p:nvPr>
            <p:ph idx="1"/>
          </p:nvPr>
        </p:nvSpPr>
        <p:spPr>
          <a:xfrm>
            <a:off x="292963" y="1100589"/>
            <a:ext cx="3069073" cy="5757411"/>
          </a:xfrm>
        </p:spPr>
        <p:txBody>
          <a:bodyPr>
            <a:normAutofit/>
          </a:bodyPr>
          <a:lstStyle/>
          <a:p>
            <a:r>
              <a:rPr lang="en-US" sz="2400" dirty="0"/>
              <a:t>Primary Y-axis represents abnormal destination interpacket arrival time (</a:t>
            </a:r>
            <a:r>
              <a:rPr lang="en-US" sz="2400" dirty="0" err="1"/>
              <a:t>mSec</a:t>
            </a:r>
            <a:r>
              <a:rPr lang="en-US" sz="2400" dirty="0"/>
              <a:t>).</a:t>
            </a:r>
          </a:p>
          <a:p>
            <a:r>
              <a:rPr lang="en-US" sz="2400" dirty="0"/>
              <a:t>X-axis represents time on which the events occurred.</a:t>
            </a:r>
          </a:p>
          <a:p>
            <a:endParaRPr lang="en-US" sz="2400" dirty="0"/>
          </a:p>
        </p:txBody>
      </p:sp>
      <p:sp>
        <p:nvSpPr>
          <p:cNvPr id="7" name="Content Placeholder 4">
            <a:extLst>
              <a:ext uri="{FF2B5EF4-FFF2-40B4-BE49-F238E27FC236}">
                <a16:creationId xmlns:a16="http://schemas.microsoft.com/office/drawing/2014/main" id="{2CC3D414-7C2D-4298-8AC6-6B6C0726E0E4}"/>
              </a:ext>
            </a:extLst>
          </p:cNvPr>
          <p:cNvSpPr txBox="1">
            <a:spLocks/>
          </p:cNvSpPr>
          <p:nvPr/>
        </p:nvSpPr>
        <p:spPr>
          <a:xfrm>
            <a:off x="7386171" y="6066935"/>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Time</a:t>
            </a:r>
          </a:p>
        </p:txBody>
      </p:sp>
      <p:sp>
        <p:nvSpPr>
          <p:cNvPr id="9" name="Content Placeholder 4">
            <a:extLst>
              <a:ext uri="{FF2B5EF4-FFF2-40B4-BE49-F238E27FC236}">
                <a16:creationId xmlns:a16="http://schemas.microsoft.com/office/drawing/2014/main" id="{00EF3A00-70C7-41A8-9362-D197984BDFD3}"/>
              </a:ext>
            </a:extLst>
          </p:cNvPr>
          <p:cNvSpPr txBox="1">
            <a:spLocks/>
          </p:cNvSpPr>
          <p:nvPr/>
        </p:nvSpPr>
        <p:spPr>
          <a:xfrm rot="16200000">
            <a:off x="1914831" y="3570903"/>
            <a:ext cx="4115882" cy="384653"/>
          </a:xfrm>
          <a:prstGeom prst="rect">
            <a:avLst/>
          </a:prstGeom>
          <a:solidFill>
            <a:schemeClr val="bg1"/>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sysClr val="windowText" lastClr="000000">
                    <a:lumMod val="65000"/>
                    <a:lumOff val="35000"/>
                  </a:sysClr>
                </a:solidFill>
                <a:latin typeface="+mn-lt"/>
                <a:ea typeface="+mn-ea"/>
                <a:cs typeface="+mn-cs"/>
              </a:defRPr>
            </a:pPr>
            <a:r>
              <a:rPr lang="en-US" sz="2000" dirty="0"/>
              <a:t>Destination interpacket arrival time (</a:t>
            </a:r>
            <a:r>
              <a:rPr lang="en-US" sz="2000" dirty="0" err="1"/>
              <a:t>mSec</a:t>
            </a:r>
            <a:r>
              <a:rPr lang="en-US" sz="2000" dirty="0"/>
              <a:t>)</a:t>
            </a:r>
          </a:p>
        </p:txBody>
      </p:sp>
      <p:pic>
        <p:nvPicPr>
          <p:cNvPr id="4" name="Picture 3">
            <a:extLst>
              <a:ext uri="{FF2B5EF4-FFF2-40B4-BE49-F238E27FC236}">
                <a16:creationId xmlns:a16="http://schemas.microsoft.com/office/drawing/2014/main" id="{C6765C9C-0B9F-4B0E-B029-CC00726EC3EB}"/>
              </a:ext>
            </a:extLst>
          </p:cNvPr>
          <p:cNvPicPr>
            <a:picLocks noChangeAspect="1"/>
          </p:cNvPicPr>
          <p:nvPr/>
        </p:nvPicPr>
        <p:blipFill>
          <a:blip r:embed="rId2"/>
          <a:stretch>
            <a:fillRect/>
          </a:stretch>
        </p:blipFill>
        <p:spPr>
          <a:xfrm>
            <a:off x="4230570" y="1745278"/>
            <a:ext cx="7370703" cy="4035902"/>
          </a:xfrm>
          <a:prstGeom prst="rect">
            <a:avLst/>
          </a:prstGeom>
        </p:spPr>
      </p:pic>
    </p:spTree>
    <p:extLst>
      <p:ext uri="{BB962C8B-B14F-4D97-AF65-F5344CB8AC3E}">
        <p14:creationId xmlns:p14="http://schemas.microsoft.com/office/powerpoint/2010/main" val="384472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fontAlgn="base"/>
            <a:r>
              <a:rPr lang="en-US" b="1" dirty="0"/>
              <a:t>Anomaly type prediction </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fontScale="92500" lnSpcReduction="20000"/>
          </a:bodyPr>
          <a:lstStyle/>
          <a:p>
            <a:pPr fontAlgn="b"/>
            <a:r>
              <a:rPr lang="en-US" dirty="0"/>
              <a:t>X-axis represents abnormal events</a:t>
            </a:r>
          </a:p>
          <a:p>
            <a:pPr fontAlgn="base"/>
            <a:r>
              <a:rPr lang="en-US" dirty="0"/>
              <a:t>Y access represents how many time an abnormal event occurred. </a:t>
            </a:r>
          </a:p>
          <a:p>
            <a:pPr fontAlgn="base"/>
            <a:r>
              <a:rPr lang="en-US" dirty="0"/>
              <a:t>The events are predicted using DNN .</a:t>
            </a:r>
          </a:p>
          <a:p>
            <a:pPr fontAlgn="base"/>
            <a:r>
              <a:rPr lang="en-US" dirty="0"/>
              <a:t>The name of each abnormal event  </a:t>
            </a:r>
            <a:r>
              <a:rPr lang="en-US" dirty="0" err="1"/>
              <a:t>Fuzzers</a:t>
            </a:r>
            <a:r>
              <a:rPr lang="en-US" dirty="0"/>
              <a:t>, Analysis, Backdoors, DoS Exploits, Generic, Reconnaissance, Shellcode ,Worms.</a:t>
            </a:r>
          </a:p>
          <a:p>
            <a:pPr marL="0" indent="0" fontAlgn="base">
              <a:buNone/>
            </a:pPr>
            <a:endParaRPr lang="en-US" sz="2400" dirty="0"/>
          </a:p>
        </p:txBody>
      </p:sp>
      <p:sp>
        <p:nvSpPr>
          <p:cNvPr id="7" name="Content Placeholder 4">
            <a:extLst>
              <a:ext uri="{FF2B5EF4-FFF2-40B4-BE49-F238E27FC236}">
                <a16:creationId xmlns:a16="http://schemas.microsoft.com/office/drawing/2014/main" id="{F39915F4-ABFE-403F-852F-8AF542F49EBC}"/>
              </a:ext>
            </a:extLst>
          </p:cNvPr>
          <p:cNvSpPr txBox="1">
            <a:spLocks/>
          </p:cNvSpPr>
          <p:nvPr/>
        </p:nvSpPr>
        <p:spPr>
          <a:xfrm>
            <a:off x="6827445" y="6334648"/>
            <a:ext cx="4115882" cy="50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Abnormal Events</a:t>
            </a:r>
          </a:p>
        </p:txBody>
      </p:sp>
      <p:sp>
        <p:nvSpPr>
          <p:cNvPr id="8" name="Content Placeholder 4">
            <a:extLst>
              <a:ext uri="{FF2B5EF4-FFF2-40B4-BE49-F238E27FC236}">
                <a16:creationId xmlns:a16="http://schemas.microsoft.com/office/drawing/2014/main" id="{3056C396-64FB-4C02-8439-C161AE9925DE}"/>
              </a:ext>
            </a:extLst>
          </p:cNvPr>
          <p:cNvSpPr txBox="1">
            <a:spLocks/>
          </p:cNvSpPr>
          <p:nvPr/>
        </p:nvSpPr>
        <p:spPr>
          <a:xfrm rot="16200000">
            <a:off x="3235261" y="3822324"/>
            <a:ext cx="3082833" cy="384653"/>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
              <a:buNone/>
            </a:pPr>
            <a:r>
              <a:rPr lang="en-US" dirty="0"/>
              <a:t>Events Prediction</a:t>
            </a:r>
          </a:p>
        </p:txBody>
      </p:sp>
      <p:pic>
        <p:nvPicPr>
          <p:cNvPr id="6" name="Picture 5">
            <a:extLst>
              <a:ext uri="{FF2B5EF4-FFF2-40B4-BE49-F238E27FC236}">
                <a16:creationId xmlns:a16="http://schemas.microsoft.com/office/drawing/2014/main" id="{CC29CC50-8234-4423-9F46-0A997DBEA4F2}"/>
              </a:ext>
            </a:extLst>
          </p:cNvPr>
          <p:cNvPicPr>
            <a:picLocks noChangeAspect="1"/>
          </p:cNvPicPr>
          <p:nvPr/>
        </p:nvPicPr>
        <p:blipFill>
          <a:blip r:embed="rId2"/>
          <a:stretch>
            <a:fillRect/>
          </a:stretch>
        </p:blipFill>
        <p:spPr>
          <a:xfrm>
            <a:off x="5041921" y="2354581"/>
            <a:ext cx="6835623" cy="3679844"/>
          </a:xfrm>
          <a:prstGeom prst="rect">
            <a:avLst/>
          </a:prstGeom>
        </p:spPr>
      </p:pic>
    </p:spTree>
    <p:extLst>
      <p:ext uri="{BB962C8B-B14F-4D97-AF65-F5344CB8AC3E}">
        <p14:creationId xmlns:p14="http://schemas.microsoft.com/office/powerpoint/2010/main" val="265630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fontAlgn="base"/>
            <a:r>
              <a:rPr lang="en-US" b="1" dirty="0"/>
              <a:t>Logistic Regression</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a:bodyPr>
          <a:lstStyle/>
          <a:p>
            <a:pPr fontAlgn="b"/>
            <a:r>
              <a:rPr lang="en-US" b="0" i="0" dirty="0">
                <a:solidFill>
                  <a:srgbClr val="292929"/>
                </a:solidFill>
                <a:effectLst/>
                <a:latin typeface="medium-content-serif-font"/>
              </a:rPr>
              <a:t>Logistic Regression was used in the biological sciences in early twentieth century. It was then used in many social science applications.</a:t>
            </a:r>
          </a:p>
          <a:p>
            <a:pPr fontAlgn="b"/>
            <a:r>
              <a:rPr lang="en-US" b="0" i="0" dirty="0">
                <a:solidFill>
                  <a:srgbClr val="292929"/>
                </a:solidFill>
                <a:effectLst/>
                <a:latin typeface="medium-content-serif-font"/>
              </a:rPr>
              <a:t> </a:t>
            </a:r>
            <a:r>
              <a:rPr lang="en-US" dirty="0"/>
              <a:t>Logistic Regression is used when the dependent variable(target) is categorical.</a:t>
            </a:r>
            <a:endParaRPr lang="en-US" sz="2400" dirty="0"/>
          </a:p>
        </p:txBody>
      </p:sp>
      <p:pic>
        <p:nvPicPr>
          <p:cNvPr id="3" name="Picture 2">
            <a:extLst>
              <a:ext uri="{FF2B5EF4-FFF2-40B4-BE49-F238E27FC236}">
                <a16:creationId xmlns:a16="http://schemas.microsoft.com/office/drawing/2014/main" id="{3E4D796F-77BC-4622-9A01-CF0CC6A9F73B}"/>
              </a:ext>
            </a:extLst>
          </p:cNvPr>
          <p:cNvPicPr>
            <a:picLocks noChangeAspect="1"/>
          </p:cNvPicPr>
          <p:nvPr/>
        </p:nvPicPr>
        <p:blipFill>
          <a:blip r:embed="rId2"/>
          <a:stretch>
            <a:fillRect/>
          </a:stretch>
        </p:blipFill>
        <p:spPr>
          <a:xfrm>
            <a:off x="5423609" y="1494738"/>
            <a:ext cx="6410325" cy="4238625"/>
          </a:xfrm>
          <a:prstGeom prst="rect">
            <a:avLst/>
          </a:prstGeom>
        </p:spPr>
      </p:pic>
    </p:spTree>
    <p:extLst>
      <p:ext uri="{BB962C8B-B14F-4D97-AF65-F5344CB8AC3E}">
        <p14:creationId xmlns:p14="http://schemas.microsoft.com/office/powerpoint/2010/main" val="3712105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fontAlgn="base"/>
            <a:r>
              <a:rPr lang="en-US" b="0" i="0" dirty="0">
                <a:solidFill>
                  <a:srgbClr val="000000"/>
                </a:solidFill>
                <a:effectLst/>
                <a:latin typeface="Inter"/>
              </a:rPr>
              <a:t> Decision Tree</a:t>
            </a:r>
            <a:endParaRPr lang="en-US" b="1" dirty="0"/>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lnSpcReduction="10000"/>
          </a:bodyPr>
          <a:lstStyle/>
          <a:p>
            <a:pPr fontAlgn="b"/>
            <a:r>
              <a:rPr lang="en-US" sz="2200" b="0" i="0" dirty="0">
                <a:solidFill>
                  <a:srgbClr val="292929"/>
                </a:solidFill>
                <a:effectLst/>
                <a:latin typeface="medium-content-serif-font"/>
              </a:rPr>
              <a:t>Decision Tree is a supervised, non parametric machine learning algorithm.</a:t>
            </a:r>
          </a:p>
          <a:p>
            <a:pPr fontAlgn="b"/>
            <a:r>
              <a:rPr lang="en-US" sz="2200" b="0" i="0" dirty="0">
                <a:solidFill>
                  <a:srgbClr val="292929"/>
                </a:solidFill>
                <a:effectLst/>
                <a:latin typeface="medium-content-serif-font"/>
              </a:rPr>
              <a:t> Used for both classification as well as regression problems.</a:t>
            </a:r>
          </a:p>
          <a:p>
            <a:pPr fontAlgn="b"/>
            <a:r>
              <a:rPr lang="en-US" sz="2200" dirty="0"/>
              <a:t>Decision on how to split heavily impacts accuracy of decision tree.</a:t>
            </a:r>
          </a:p>
          <a:p>
            <a:pPr fontAlgn="b"/>
            <a:r>
              <a:rPr lang="en-US" sz="2200" dirty="0"/>
              <a:t> It splits nodes based on available input variables.</a:t>
            </a:r>
          </a:p>
          <a:p>
            <a:pPr fontAlgn="b"/>
            <a:r>
              <a:rPr lang="en-US" sz="2200" dirty="0"/>
              <a:t> Selects the input variable resulting in best homogenous dataset.</a:t>
            </a:r>
          </a:p>
        </p:txBody>
      </p:sp>
      <p:pic>
        <p:nvPicPr>
          <p:cNvPr id="4" name="Picture 3">
            <a:extLst>
              <a:ext uri="{FF2B5EF4-FFF2-40B4-BE49-F238E27FC236}">
                <a16:creationId xmlns:a16="http://schemas.microsoft.com/office/drawing/2014/main" id="{849CD54F-DEFC-4AE1-8AAB-5E697D34BF8D}"/>
              </a:ext>
            </a:extLst>
          </p:cNvPr>
          <p:cNvPicPr>
            <a:picLocks noChangeAspect="1"/>
          </p:cNvPicPr>
          <p:nvPr/>
        </p:nvPicPr>
        <p:blipFill>
          <a:blip r:embed="rId2"/>
          <a:stretch>
            <a:fillRect/>
          </a:stretch>
        </p:blipFill>
        <p:spPr>
          <a:xfrm>
            <a:off x="4630538" y="2238467"/>
            <a:ext cx="7334250" cy="3162300"/>
          </a:xfrm>
          <a:prstGeom prst="rect">
            <a:avLst/>
          </a:prstGeom>
        </p:spPr>
      </p:pic>
    </p:spTree>
    <p:extLst>
      <p:ext uri="{BB962C8B-B14F-4D97-AF65-F5344CB8AC3E}">
        <p14:creationId xmlns:p14="http://schemas.microsoft.com/office/powerpoint/2010/main" val="3546534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Random Forest (Gini)</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fontScale="62500" lnSpcReduction="20000"/>
          </a:bodyPr>
          <a:lstStyle/>
          <a:p>
            <a:pPr algn="l"/>
            <a:r>
              <a:rPr lang="en-US" b="0" i="0" dirty="0">
                <a:solidFill>
                  <a:srgbClr val="292929"/>
                </a:solidFill>
                <a:effectLst/>
                <a:latin typeface="medium-content-serif-font"/>
              </a:rPr>
              <a:t>An ensemble learning model aggregates multiple machine learning models to give a better performance.</a:t>
            </a:r>
          </a:p>
          <a:p>
            <a:pPr algn="l"/>
            <a:r>
              <a:rPr lang="en-US" b="0" i="0" dirty="0">
                <a:solidFill>
                  <a:srgbClr val="292929"/>
                </a:solidFill>
                <a:effectLst/>
                <a:latin typeface="medium-content-serif-font"/>
              </a:rPr>
              <a:t> In random forest we use multiple random decision trees for a better accuracy.</a:t>
            </a:r>
          </a:p>
          <a:p>
            <a:pPr algn="l"/>
            <a:r>
              <a:rPr lang="en-US" b="0" i="0" dirty="0">
                <a:solidFill>
                  <a:srgbClr val="292929"/>
                </a:solidFill>
                <a:effectLst/>
                <a:latin typeface="medium-content-serif-font"/>
              </a:rPr>
              <a:t>Random Forest is a ensemble bagging algorithm to achieve low prediction error. </a:t>
            </a:r>
          </a:p>
          <a:p>
            <a:pPr algn="l"/>
            <a:r>
              <a:rPr lang="en-US" b="0" i="0" dirty="0">
                <a:solidFill>
                  <a:srgbClr val="292929"/>
                </a:solidFill>
                <a:effectLst/>
                <a:latin typeface="medium-content-serif-font"/>
              </a:rPr>
              <a:t>It reduces the variance of the individual decision trees by randomly selecting trees and then either average them or picking the class that gets the most vote.</a:t>
            </a:r>
          </a:p>
          <a:p>
            <a:pPr algn="l"/>
            <a:r>
              <a:rPr lang="en-US" b="0" i="0" dirty="0">
                <a:solidFill>
                  <a:srgbClr val="292929"/>
                </a:solidFill>
                <a:effectLst/>
                <a:latin typeface="medium-content-serif-font"/>
              </a:rPr>
              <a:t>Gini Index is a measure of node purity or impurity. It is a measure of how often a randomly chosen variable will be misclassified.</a:t>
            </a:r>
          </a:p>
        </p:txBody>
      </p:sp>
      <p:pic>
        <p:nvPicPr>
          <p:cNvPr id="3" name="Picture 2">
            <a:extLst>
              <a:ext uri="{FF2B5EF4-FFF2-40B4-BE49-F238E27FC236}">
                <a16:creationId xmlns:a16="http://schemas.microsoft.com/office/drawing/2014/main" id="{FB157D3C-5938-44B7-9805-AFB55BC2227A}"/>
              </a:ext>
            </a:extLst>
          </p:cNvPr>
          <p:cNvPicPr>
            <a:picLocks noChangeAspect="1"/>
          </p:cNvPicPr>
          <p:nvPr/>
        </p:nvPicPr>
        <p:blipFill>
          <a:blip r:embed="rId2"/>
          <a:stretch>
            <a:fillRect/>
          </a:stretch>
        </p:blipFill>
        <p:spPr>
          <a:xfrm>
            <a:off x="4629890" y="1890026"/>
            <a:ext cx="7353300" cy="3448050"/>
          </a:xfrm>
          <a:prstGeom prst="rect">
            <a:avLst/>
          </a:prstGeom>
        </p:spPr>
      </p:pic>
    </p:spTree>
    <p:extLst>
      <p:ext uri="{BB962C8B-B14F-4D97-AF65-F5344CB8AC3E}">
        <p14:creationId xmlns:p14="http://schemas.microsoft.com/office/powerpoint/2010/main" val="29795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Random Forest (Information Gain)</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5742434"/>
          </a:xfrm>
        </p:spPr>
        <p:txBody>
          <a:bodyPr>
            <a:normAutofit fontScale="70000" lnSpcReduction="20000"/>
          </a:bodyPr>
          <a:lstStyle/>
          <a:p>
            <a:pPr algn="l"/>
            <a:r>
              <a:rPr lang="en-US" b="0" i="0" dirty="0">
                <a:solidFill>
                  <a:srgbClr val="292929"/>
                </a:solidFill>
                <a:effectLst/>
                <a:latin typeface="medium-content-serif-font"/>
              </a:rPr>
              <a:t>An ensemble learning model aggregates multiple machine learning models to give a better performance.</a:t>
            </a:r>
          </a:p>
          <a:p>
            <a:pPr algn="l"/>
            <a:r>
              <a:rPr lang="en-US" b="0" i="0" dirty="0">
                <a:solidFill>
                  <a:srgbClr val="292929"/>
                </a:solidFill>
                <a:effectLst/>
                <a:latin typeface="medium-content-serif-font"/>
              </a:rPr>
              <a:t> In random forest we use multiple random decision trees for a better accuracy.</a:t>
            </a:r>
          </a:p>
          <a:p>
            <a:pPr algn="l"/>
            <a:r>
              <a:rPr lang="en-US" b="0" i="0" dirty="0">
                <a:solidFill>
                  <a:srgbClr val="292929"/>
                </a:solidFill>
                <a:effectLst/>
                <a:latin typeface="medium-content-serif-font"/>
              </a:rPr>
              <a:t>Random Forest is a ensemble bagging algorithm to achieve low prediction error. </a:t>
            </a:r>
          </a:p>
          <a:p>
            <a:pPr algn="l"/>
            <a:r>
              <a:rPr lang="en-US" b="0" i="0" dirty="0">
                <a:solidFill>
                  <a:srgbClr val="292929"/>
                </a:solidFill>
                <a:effectLst/>
                <a:latin typeface="medium-content-serif-font"/>
              </a:rPr>
              <a:t>It reduces the variance of the individual decision trees by randomly selecting trees and then either average them or picking the class that gets the most vote.</a:t>
            </a:r>
          </a:p>
          <a:p>
            <a:pPr algn="l"/>
            <a:r>
              <a:rPr lang="en-US" b="0" i="0" dirty="0">
                <a:solidFill>
                  <a:srgbClr val="292929"/>
                </a:solidFill>
                <a:effectLst/>
                <a:latin typeface="medium-content-serif-font"/>
              </a:rPr>
              <a:t>Information Gain is the difference between uncertainty of the starting node and weighted impurity of the two child nodes. Information gain decides which feature should be used to split the data.</a:t>
            </a:r>
          </a:p>
        </p:txBody>
      </p:sp>
      <p:pic>
        <p:nvPicPr>
          <p:cNvPr id="4" name="Picture 3">
            <a:extLst>
              <a:ext uri="{FF2B5EF4-FFF2-40B4-BE49-F238E27FC236}">
                <a16:creationId xmlns:a16="http://schemas.microsoft.com/office/drawing/2014/main" id="{7783F783-2674-4663-A59B-41C3632B1464}"/>
              </a:ext>
            </a:extLst>
          </p:cNvPr>
          <p:cNvPicPr>
            <a:picLocks noChangeAspect="1"/>
          </p:cNvPicPr>
          <p:nvPr/>
        </p:nvPicPr>
        <p:blipFill>
          <a:blip r:embed="rId2"/>
          <a:stretch>
            <a:fillRect/>
          </a:stretch>
        </p:blipFill>
        <p:spPr>
          <a:xfrm>
            <a:off x="4023592" y="2885242"/>
            <a:ext cx="8168408" cy="2972601"/>
          </a:xfrm>
          <a:prstGeom prst="rect">
            <a:avLst/>
          </a:prstGeom>
        </p:spPr>
      </p:pic>
    </p:spTree>
    <p:extLst>
      <p:ext uri="{BB962C8B-B14F-4D97-AF65-F5344CB8AC3E}">
        <p14:creationId xmlns:p14="http://schemas.microsoft.com/office/powerpoint/2010/main" val="308844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 Neural Networks</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10132957" cy="4996971"/>
          </a:xfrm>
        </p:spPr>
        <p:txBody>
          <a:bodyPr>
            <a:normAutofit/>
          </a:bodyPr>
          <a:lstStyle/>
          <a:p>
            <a:pPr fontAlgn="b"/>
            <a:r>
              <a:rPr lang="en-US" sz="2000" i="0" dirty="0">
                <a:solidFill>
                  <a:srgbClr val="222222"/>
                </a:solidFill>
                <a:effectLst/>
                <a:latin typeface="arial" panose="020B0604020202020204" pitchFamily="34" charset="0"/>
              </a:rPr>
              <a:t>A neural network is a series of algorithms that endeavors to recognize underlying relationships in a set of data through a process that mimics the way the human brain operates.</a:t>
            </a:r>
          </a:p>
          <a:p>
            <a:pPr fontAlgn="b"/>
            <a:r>
              <a:rPr lang="en-US" sz="2000" i="0" dirty="0">
                <a:solidFill>
                  <a:srgbClr val="222222"/>
                </a:solidFill>
                <a:effectLst/>
                <a:latin typeface="arial" panose="020B0604020202020204" pitchFamily="34" charset="0"/>
              </a:rPr>
              <a:t> In this sense, neural networks refer to systems of neurons, either organic or artificial in nature.</a:t>
            </a:r>
            <a:endParaRPr lang="en-US" sz="1800" dirty="0"/>
          </a:p>
        </p:txBody>
      </p:sp>
      <p:pic>
        <p:nvPicPr>
          <p:cNvPr id="3" name="Picture 2">
            <a:extLst>
              <a:ext uri="{FF2B5EF4-FFF2-40B4-BE49-F238E27FC236}">
                <a16:creationId xmlns:a16="http://schemas.microsoft.com/office/drawing/2014/main" id="{2D760F36-4042-4D96-9518-7B50DD1234D6}"/>
              </a:ext>
            </a:extLst>
          </p:cNvPr>
          <p:cNvPicPr>
            <a:picLocks noChangeAspect="1"/>
          </p:cNvPicPr>
          <p:nvPr/>
        </p:nvPicPr>
        <p:blipFill>
          <a:blip r:embed="rId2"/>
          <a:stretch>
            <a:fillRect/>
          </a:stretch>
        </p:blipFill>
        <p:spPr>
          <a:xfrm>
            <a:off x="687280" y="3045487"/>
            <a:ext cx="10229850" cy="3067050"/>
          </a:xfrm>
          <a:prstGeom prst="rect">
            <a:avLst/>
          </a:prstGeom>
        </p:spPr>
      </p:pic>
    </p:spTree>
    <p:extLst>
      <p:ext uri="{BB962C8B-B14F-4D97-AF65-F5344CB8AC3E}">
        <p14:creationId xmlns:p14="http://schemas.microsoft.com/office/powerpoint/2010/main" val="271683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DA3916-7956-4881-B793-CA0CF2F996BB}"/>
              </a:ext>
            </a:extLst>
          </p:cNvPr>
          <p:cNvSpPr>
            <a:spLocks noGrp="1"/>
          </p:cNvSpPr>
          <p:nvPr>
            <p:ph type="sldNum" sz="quarter" idx="12"/>
          </p:nvPr>
        </p:nvSpPr>
        <p:spPr/>
        <p:txBody>
          <a:bodyPr/>
          <a:lstStyle/>
          <a:p>
            <a:r>
              <a:rPr lang="en-US"/>
              <a:t>Slide </a:t>
            </a:r>
            <a:fld id="{B6F15528-21DE-4FAA-801E-634DDDAF4B2B}" type="slidenum">
              <a:rPr lang="en-US" smtClean="0"/>
              <a:pPr/>
              <a:t>3</a:t>
            </a:fld>
            <a:endParaRPr lang="en-US" dirty="0"/>
          </a:p>
        </p:txBody>
      </p:sp>
      <p:sp>
        <p:nvSpPr>
          <p:cNvPr id="4" name="Title 3">
            <a:extLst>
              <a:ext uri="{FF2B5EF4-FFF2-40B4-BE49-F238E27FC236}">
                <a16:creationId xmlns:a16="http://schemas.microsoft.com/office/drawing/2014/main" id="{52668BB8-99DC-4B7A-A684-B7D8F4F6F44C}"/>
              </a:ext>
            </a:extLst>
          </p:cNvPr>
          <p:cNvSpPr>
            <a:spLocks noGrp="1"/>
          </p:cNvSpPr>
          <p:nvPr>
            <p:ph type="title"/>
          </p:nvPr>
        </p:nvSpPr>
        <p:spPr>
          <a:xfrm>
            <a:off x="764959" y="364615"/>
            <a:ext cx="8229600" cy="576072"/>
          </a:xfrm>
        </p:spPr>
        <p:txBody>
          <a:bodyPr>
            <a:noAutofit/>
          </a:bodyPr>
          <a:lstStyle/>
          <a:p>
            <a:r>
              <a:rPr lang="en-US" sz="4000" dirty="0"/>
              <a:t>Introduction</a:t>
            </a:r>
          </a:p>
        </p:txBody>
      </p:sp>
      <p:sp>
        <p:nvSpPr>
          <p:cNvPr id="6" name="내용 개체 틀 2">
            <a:extLst>
              <a:ext uri="{FF2B5EF4-FFF2-40B4-BE49-F238E27FC236}">
                <a16:creationId xmlns:a16="http://schemas.microsoft.com/office/drawing/2014/main" id="{B628B07C-AE57-4C0E-9715-DB79620A97EE}"/>
              </a:ext>
            </a:extLst>
          </p:cNvPr>
          <p:cNvSpPr>
            <a:spLocks noGrp="1"/>
          </p:cNvSpPr>
          <p:nvPr>
            <p:ph idx="1"/>
          </p:nvPr>
        </p:nvSpPr>
        <p:spPr>
          <a:xfrm>
            <a:off x="479625" y="1060901"/>
            <a:ext cx="11078361" cy="5478011"/>
          </a:xfrm>
        </p:spPr>
        <p:txBody>
          <a:bodyPr>
            <a:normAutofit fontScale="92500" lnSpcReduction="20000"/>
          </a:bodyPr>
          <a:lstStyle/>
          <a:p>
            <a:r>
              <a:rPr lang="en-US" b="0" i="0" dirty="0">
                <a:solidFill>
                  <a:srgbClr val="2E2E2E"/>
                </a:solidFill>
                <a:effectLst/>
                <a:latin typeface="NexusSerif"/>
              </a:rPr>
              <a:t>Internet has positively changed social, political and economic structures and in many ways obviating geographical boundaries. </a:t>
            </a:r>
          </a:p>
          <a:p>
            <a:r>
              <a:rPr lang="en-US" b="0" i="0" dirty="0">
                <a:solidFill>
                  <a:srgbClr val="2E2E2E"/>
                </a:solidFill>
                <a:effectLst/>
                <a:latin typeface="NexusSerif"/>
              </a:rPr>
              <a:t>The enormous contributions of Internet to business transactions coupled with its ease of use has resulted in increased number of internet users and consequently, intruders. </a:t>
            </a:r>
          </a:p>
          <a:p>
            <a:r>
              <a:rPr lang="en-US" b="0" i="0" dirty="0">
                <a:solidFill>
                  <a:srgbClr val="2E2E2E"/>
                </a:solidFill>
                <a:effectLst/>
                <a:latin typeface="NexusSerif"/>
              </a:rPr>
              <a:t>It is crucial to safeguard computer resources with the aid of Intrusion Detection Systems (IDS) in addition to Intrusion Prevention Systems. </a:t>
            </a:r>
          </a:p>
          <a:p>
            <a:r>
              <a:rPr lang="en-US" b="0" i="0" dirty="0">
                <a:solidFill>
                  <a:srgbClr val="2E2E2E"/>
                </a:solidFill>
                <a:effectLst/>
                <a:latin typeface="NexusSerif"/>
              </a:rPr>
              <a:t>In recent times, enormous network traffic generated in terabytes within couples of seconds are difficult to analyze with the traditional rule-based approach; hence, researchers have to subject data mining techniques to intrusion detection with emphasis on intrusion detection accuracy; relevant feature selection leads to faster and enhanced accurate detection rate.</a:t>
            </a:r>
          </a:p>
          <a:p>
            <a:r>
              <a:rPr lang="en-US" b="0" i="0" dirty="0">
                <a:solidFill>
                  <a:srgbClr val="2E2E2E"/>
                </a:solidFill>
                <a:effectLst/>
                <a:latin typeface="NexusSerif"/>
              </a:rPr>
              <a:t> Therefore In this project machine learning based IDS are presented. </a:t>
            </a:r>
          </a:p>
          <a:p>
            <a:r>
              <a:rPr lang="en-US" b="0" i="0" dirty="0">
                <a:solidFill>
                  <a:srgbClr val="2E2E2E"/>
                </a:solidFill>
                <a:effectLst/>
                <a:latin typeface="NexusSerif"/>
              </a:rPr>
              <a:t>Empirical results from the UNSW-NB15 intrusion detection dataset on thirty selected attributes is a highly ranked decision, thus, the IDS is suitable for real time intrusion detection.</a:t>
            </a:r>
          </a:p>
          <a:p>
            <a:endParaRPr lang="en-US" altLang="zh-CN" dirty="0"/>
          </a:p>
        </p:txBody>
      </p:sp>
    </p:spTree>
    <p:extLst>
      <p:ext uri="{BB962C8B-B14F-4D97-AF65-F5344CB8AC3E}">
        <p14:creationId xmlns:p14="http://schemas.microsoft.com/office/powerpoint/2010/main" val="83287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Gaussian Naive Bayes</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fontScale="85000" lnSpcReduction="10000"/>
          </a:bodyPr>
          <a:lstStyle/>
          <a:p>
            <a:pPr fontAlgn="b"/>
            <a:r>
              <a:rPr lang="en-US" b="0" i="0" dirty="0">
                <a:solidFill>
                  <a:srgbClr val="292929"/>
                </a:solidFill>
                <a:effectLst/>
                <a:latin typeface="medium-content-serif-font"/>
              </a:rPr>
              <a:t>Naïve Bayes classifiers are highly scalable, requiring a number of parameters linear in the number of variables (features/predictors) in a learning problem.</a:t>
            </a:r>
          </a:p>
          <a:p>
            <a:pPr fontAlgn="b"/>
            <a:r>
              <a:rPr lang="en-US" b="0" i="0" dirty="0">
                <a:solidFill>
                  <a:srgbClr val="292929"/>
                </a:solidFill>
                <a:effectLst/>
                <a:latin typeface="medium-content-serif-font"/>
              </a:rPr>
              <a:t> Maximum-likelihood training can be done by evaluating a closed-form expression which takes linear time, rather than by expensive iterative approximation as used for many other types of classifiers.</a:t>
            </a:r>
            <a:endParaRPr lang="en-US" sz="2400" dirty="0"/>
          </a:p>
        </p:txBody>
      </p:sp>
      <p:pic>
        <p:nvPicPr>
          <p:cNvPr id="4" name="Picture 3">
            <a:extLst>
              <a:ext uri="{FF2B5EF4-FFF2-40B4-BE49-F238E27FC236}">
                <a16:creationId xmlns:a16="http://schemas.microsoft.com/office/drawing/2014/main" id="{3FBB4EE3-87FA-40D5-9D3F-C7F182DD7C70}"/>
              </a:ext>
            </a:extLst>
          </p:cNvPr>
          <p:cNvPicPr>
            <a:picLocks noChangeAspect="1"/>
          </p:cNvPicPr>
          <p:nvPr/>
        </p:nvPicPr>
        <p:blipFill>
          <a:blip r:embed="rId2"/>
          <a:stretch>
            <a:fillRect/>
          </a:stretch>
        </p:blipFill>
        <p:spPr>
          <a:xfrm>
            <a:off x="4213958" y="2374037"/>
            <a:ext cx="7534275" cy="3352800"/>
          </a:xfrm>
          <a:prstGeom prst="rect">
            <a:avLst/>
          </a:prstGeom>
        </p:spPr>
      </p:pic>
    </p:spTree>
    <p:extLst>
      <p:ext uri="{BB962C8B-B14F-4D97-AF65-F5344CB8AC3E}">
        <p14:creationId xmlns:p14="http://schemas.microsoft.com/office/powerpoint/2010/main" val="229456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Gradient Boosting</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5436154"/>
          </a:xfrm>
        </p:spPr>
        <p:txBody>
          <a:bodyPr>
            <a:normAutofit fontScale="85000" lnSpcReduction="20000"/>
          </a:bodyPr>
          <a:lstStyle/>
          <a:p>
            <a:pPr fontAlgn="b"/>
            <a:r>
              <a:rPr lang="en-US" b="0" i="0" dirty="0">
                <a:solidFill>
                  <a:srgbClr val="292929"/>
                </a:solidFill>
                <a:effectLst/>
                <a:latin typeface="medium-content-serif-font"/>
              </a:rPr>
              <a:t>Gradient boosting models are powerful algorithms which can be used for both classification and regression tasks.</a:t>
            </a:r>
          </a:p>
          <a:p>
            <a:pPr fontAlgn="b"/>
            <a:r>
              <a:rPr lang="en-US" b="0" i="0" dirty="0">
                <a:solidFill>
                  <a:srgbClr val="292929"/>
                </a:solidFill>
                <a:effectLst/>
                <a:latin typeface="medium-content-serif-font"/>
              </a:rPr>
              <a:t> Gradient boosting models can perform incredibly well on very complex datasets, but they are also prone to overfitting, which can be combated with several of the methods described above.</a:t>
            </a:r>
          </a:p>
          <a:p>
            <a:pPr fontAlgn="b"/>
            <a:r>
              <a:rPr lang="en-US" b="0" i="0" dirty="0">
                <a:solidFill>
                  <a:srgbClr val="292929"/>
                </a:solidFill>
                <a:effectLst/>
                <a:latin typeface="medium-content-serif-font"/>
              </a:rPr>
              <a:t> Gradient boosting classifiers are also easy to implement in Scikit-Learn.</a:t>
            </a:r>
            <a:endParaRPr lang="en-US" sz="2400" dirty="0"/>
          </a:p>
        </p:txBody>
      </p:sp>
      <p:pic>
        <p:nvPicPr>
          <p:cNvPr id="3" name="Picture 2">
            <a:extLst>
              <a:ext uri="{FF2B5EF4-FFF2-40B4-BE49-F238E27FC236}">
                <a16:creationId xmlns:a16="http://schemas.microsoft.com/office/drawing/2014/main" id="{DAFBA4AA-DE01-4F3C-B7DA-38FA0163EA29}"/>
              </a:ext>
            </a:extLst>
          </p:cNvPr>
          <p:cNvPicPr>
            <a:picLocks noChangeAspect="1"/>
          </p:cNvPicPr>
          <p:nvPr/>
        </p:nvPicPr>
        <p:blipFill>
          <a:blip r:embed="rId2"/>
          <a:stretch>
            <a:fillRect/>
          </a:stretch>
        </p:blipFill>
        <p:spPr>
          <a:xfrm>
            <a:off x="4675573" y="2386382"/>
            <a:ext cx="7315200" cy="3381375"/>
          </a:xfrm>
          <a:prstGeom prst="rect">
            <a:avLst/>
          </a:prstGeom>
        </p:spPr>
      </p:pic>
    </p:spTree>
    <p:extLst>
      <p:ext uri="{BB962C8B-B14F-4D97-AF65-F5344CB8AC3E}">
        <p14:creationId xmlns:p14="http://schemas.microsoft.com/office/powerpoint/2010/main" val="3070021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algn="l"/>
            <a:r>
              <a:rPr lang="en-US" b="0" i="0" dirty="0">
                <a:solidFill>
                  <a:srgbClr val="000000"/>
                </a:solidFill>
                <a:effectLst/>
                <a:latin typeface="Inter"/>
              </a:rPr>
              <a:t>SVM</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6"/>
            <a:ext cx="3545867" cy="4996971"/>
          </a:xfrm>
        </p:spPr>
        <p:txBody>
          <a:bodyPr>
            <a:normAutofit fontScale="92500"/>
          </a:bodyPr>
          <a:lstStyle/>
          <a:p>
            <a:pPr fontAlgn="b"/>
            <a:r>
              <a:rPr lang="en-US" b="0" i="0" dirty="0">
                <a:solidFill>
                  <a:srgbClr val="292929"/>
                </a:solidFill>
                <a:effectLst/>
                <a:latin typeface="medium-content-serif-font"/>
              </a:rPr>
              <a:t>A support vector machine (SVM) is a supervised machine learning model that uses classification algorithms for two-group classification problems.</a:t>
            </a:r>
          </a:p>
          <a:p>
            <a:pPr fontAlgn="b"/>
            <a:r>
              <a:rPr lang="en-US" b="0" i="0" dirty="0">
                <a:solidFill>
                  <a:srgbClr val="292929"/>
                </a:solidFill>
                <a:effectLst/>
                <a:latin typeface="medium-content-serif-font"/>
              </a:rPr>
              <a:t> After giving an SVM model sets of labeled training data for each category, they're able to categorize new data. </a:t>
            </a:r>
          </a:p>
          <a:p>
            <a:pPr fontAlgn="b"/>
            <a:endParaRPr lang="en-US" sz="2400" dirty="0"/>
          </a:p>
        </p:txBody>
      </p:sp>
      <p:pic>
        <p:nvPicPr>
          <p:cNvPr id="4" name="Picture 3">
            <a:extLst>
              <a:ext uri="{FF2B5EF4-FFF2-40B4-BE49-F238E27FC236}">
                <a16:creationId xmlns:a16="http://schemas.microsoft.com/office/drawing/2014/main" id="{6A572BF8-0579-472C-A42D-6F57B5F94DD9}"/>
              </a:ext>
            </a:extLst>
          </p:cNvPr>
          <p:cNvPicPr>
            <a:picLocks noChangeAspect="1"/>
          </p:cNvPicPr>
          <p:nvPr/>
        </p:nvPicPr>
        <p:blipFill>
          <a:blip r:embed="rId2"/>
          <a:stretch>
            <a:fillRect/>
          </a:stretch>
        </p:blipFill>
        <p:spPr>
          <a:xfrm>
            <a:off x="4058481" y="1799084"/>
            <a:ext cx="8010525" cy="3943350"/>
          </a:xfrm>
          <a:prstGeom prst="rect">
            <a:avLst/>
          </a:prstGeom>
        </p:spPr>
      </p:pic>
    </p:spTree>
    <p:extLst>
      <p:ext uri="{BB962C8B-B14F-4D97-AF65-F5344CB8AC3E}">
        <p14:creationId xmlns:p14="http://schemas.microsoft.com/office/powerpoint/2010/main" val="2887161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r>
              <a:rPr lang="en-US" b="0" dirty="0">
                <a:solidFill>
                  <a:srgbClr val="000000"/>
                </a:solidFill>
                <a:effectLst/>
                <a:latin typeface="Inter"/>
              </a:rPr>
              <a:t>Cross-Validation Accuracy Comparison:</a:t>
            </a:r>
            <a:endParaRPr lang="en-US" b="0" i="0" dirty="0">
              <a:solidFill>
                <a:srgbClr val="000000"/>
              </a:solidFill>
              <a:effectLst/>
              <a:latin typeface="Inter"/>
            </a:endParaRP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1" y="1115567"/>
            <a:ext cx="10896436" cy="2658414"/>
          </a:xfrm>
        </p:spPr>
        <p:txBody>
          <a:bodyPr>
            <a:normAutofit fontScale="77500" lnSpcReduction="20000"/>
          </a:bodyPr>
          <a:lstStyle/>
          <a:p>
            <a:pPr fontAlgn="b"/>
            <a:r>
              <a:rPr lang="en-US" b="0" i="0" dirty="0">
                <a:solidFill>
                  <a:srgbClr val="292929"/>
                </a:solidFill>
                <a:effectLst/>
                <a:latin typeface="medium-content-serif-font"/>
              </a:rPr>
              <a:t>A key challenge with overfitting, and with machine learning in general, is that we can’t know how well our model will perform on new data until we actually test it.</a:t>
            </a:r>
          </a:p>
          <a:p>
            <a:pPr fontAlgn="b"/>
            <a:r>
              <a:rPr lang="en-US" b="0" i="0" dirty="0">
                <a:solidFill>
                  <a:srgbClr val="292929"/>
                </a:solidFill>
                <a:effectLst/>
                <a:latin typeface="medium-content-serif-font"/>
              </a:rPr>
              <a:t>To address this, we can split our initial dataset into separate training and test subsets.</a:t>
            </a:r>
          </a:p>
          <a:p>
            <a:pPr fontAlgn="b"/>
            <a:r>
              <a:rPr lang="en-US" b="0" i="0" dirty="0">
                <a:solidFill>
                  <a:srgbClr val="292929"/>
                </a:solidFill>
                <a:effectLst/>
                <a:latin typeface="medium-content-serif-font"/>
              </a:rPr>
              <a:t>There are different types of Cross Validation Techniques but the overall concept remains the same,</a:t>
            </a:r>
          </a:p>
          <a:p>
            <a:pPr fontAlgn="b"/>
            <a:r>
              <a:rPr lang="en-US" b="0" i="0" dirty="0">
                <a:solidFill>
                  <a:srgbClr val="292929"/>
                </a:solidFill>
                <a:effectLst/>
                <a:latin typeface="medium-content-serif-font"/>
              </a:rPr>
              <a:t>To partition the data into a number of subsets</a:t>
            </a:r>
          </a:p>
          <a:p>
            <a:pPr fontAlgn="b"/>
            <a:r>
              <a:rPr lang="en-US" b="0" i="0" dirty="0">
                <a:solidFill>
                  <a:srgbClr val="292929"/>
                </a:solidFill>
                <a:effectLst/>
                <a:latin typeface="medium-content-serif-font"/>
              </a:rPr>
              <a:t> Hold out a set at a time and train the model on remaining set</a:t>
            </a:r>
          </a:p>
          <a:p>
            <a:pPr fontAlgn="b"/>
            <a:r>
              <a:rPr lang="en-US" b="0" i="0" dirty="0">
                <a:solidFill>
                  <a:srgbClr val="292929"/>
                </a:solidFill>
                <a:effectLst/>
                <a:latin typeface="medium-content-serif-font"/>
              </a:rPr>
              <a:t>Test model on hold out set</a:t>
            </a:r>
            <a:endParaRPr lang="en-US" sz="2400" dirty="0"/>
          </a:p>
        </p:txBody>
      </p:sp>
      <p:pic>
        <p:nvPicPr>
          <p:cNvPr id="7" name="Picture 6">
            <a:extLst>
              <a:ext uri="{FF2B5EF4-FFF2-40B4-BE49-F238E27FC236}">
                <a16:creationId xmlns:a16="http://schemas.microsoft.com/office/drawing/2014/main" id="{4BF0D479-1E11-41C3-8E71-C17740E4A352}"/>
              </a:ext>
            </a:extLst>
          </p:cNvPr>
          <p:cNvPicPr>
            <a:picLocks noChangeAspect="1"/>
          </p:cNvPicPr>
          <p:nvPr/>
        </p:nvPicPr>
        <p:blipFill>
          <a:blip r:embed="rId2"/>
          <a:stretch>
            <a:fillRect/>
          </a:stretch>
        </p:blipFill>
        <p:spPr>
          <a:xfrm>
            <a:off x="278166" y="3949914"/>
            <a:ext cx="3990975" cy="3219450"/>
          </a:xfrm>
          <a:prstGeom prst="rect">
            <a:avLst/>
          </a:prstGeom>
        </p:spPr>
      </p:pic>
      <p:pic>
        <p:nvPicPr>
          <p:cNvPr id="3" name="Picture 2">
            <a:extLst>
              <a:ext uri="{FF2B5EF4-FFF2-40B4-BE49-F238E27FC236}">
                <a16:creationId xmlns:a16="http://schemas.microsoft.com/office/drawing/2014/main" id="{72A0CAD3-9360-4D42-9BBF-38FA881B9682}"/>
              </a:ext>
            </a:extLst>
          </p:cNvPr>
          <p:cNvPicPr>
            <a:picLocks noChangeAspect="1"/>
          </p:cNvPicPr>
          <p:nvPr/>
        </p:nvPicPr>
        <p:blipFill>
          <a:blip r:embed="rId3"/>
          <a:stretch>
            <a:fillRect/>
          </a:stretch>
        </p:blipFill>
        <p:spPr>
          <a:xfrm>
            <a:off x="3600450" y="4254992"/>
            <a:ext cx="8591550" cy="2257425"/>
          </a:xfrm>
          <a:prstGeom prst="rect">
            <a:avLst/>
          </a:prstGeom>
        </p:spPr>
      </p:pic>
    </p:spTree>
    <p:extLst>
      <p:ext uri="{BB962C8B-B14F-4D97-AF65-F5344CB8AC3E}">
        <p14:creationId xmlns:p14="http://schemas.microsoft.com/office/powerpoint/2010/main" val="575788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DA3916-7956-4881-B793-CA0CF2F996BB}"/>
              </a:ext>
            </a:extLst>
          </p:cNvPr>
          <p:cNvSpPr>
            <a:spLocks noGrp="1"/>
          </p:cNvSpPr>
          <p:nvPr>
            <p:ph type="sldNum" sz="quarter" idx="12"/>
          </p:nvPr>
        </p:nvSpPr>
        <p:spPr/>
        <p:txBody>
          <a:bodyPr/>
          <a:lstStyle/>
          <a:p>
            <a:r>
              <a:rPr lang="en-US"/>
              <a:t>Slide </a:t>
            </a:r>
            <a:fld id="{B6F15528-21DE-4FAA-801E-634DDDAF4B2B}" type="slidenum">
              <a:rPr lang="en-US" smtClean="0"/>
              <a:pPr/>
              <a:t>34</a:t>
            </a:fld>
            <a:endParaRPr lang="en-US" dirty="0"/>
          </a:p>
        </p:txBody>
      </p:sp>
      <p:sp>
        <p:nvSpPr>
          <p:cNvPr id="4" name="Title 3">
            <a:extLst>
              <a:ext uri="{FF2B5EF4-FFF2-40B4-BE49-F238E27FC236}">
                <a16:creationId xmlns:a16="http://schemas.microsoft.com/office/drawing/2014/main" id="{52668BB8-99DC-4B7A-A684-B7D8F4F6F44C}"/>
              </a:ext>
            </a:extLst>
          </p:cNvPr>
          <p:cNvSpPr>
            <a:spLocks noGrp="1"/>
          </p:cNvSpPr>
          <p:nvPr>
            <p:ph type="title"/>
          </p:nvPr>
        </p:nvSpPr>
        <p:spPr>
          <a:xfrm>
            <a:off x="764959" y="364615"/>
            <a:ext cx="8229600" cy="576072"/>
          </a:xfrm>
        </p:spPr>
        <p:txBody>
          <a:bodyPr>
            <a:noAutofit/>
          </a:bodyPr>
          <a:lstStyle/>
          <a:p>
            <a:r>
              <a:rPr lang="en-US" sz="4000" dirty="0"/>
              <a:t>conclusion</a:t>
            </a:r>
          </a:p>
        </p:txBody>
      </p:sp>
      <p:sp>
        <p:nvSpPr>
          <p:cNvPr id="6" name="내용 개체 틀 2">
            <a:extLst>
              <a:ext uri="{FF2B5EF4-FFF2-40B4-BE49-F238E27FC236}">
                <a16:creationId xmlns:a16="http://schemas.microsoft.com/office/drawing/2014/main" id="{B628B07C-AE57-4C0E-9715-DB79620A97EE}"/>
              </a:ext>
            </a:extLst>
          </p:cNvPr>
          <p:cNvSpPr>
            <a:spLocks noGrp="1"/>
          </p:cNvSpPr>
          <p:nvPr>
            <p:ph idx="1"/>
          </p:nvPr>
        </p:nvSpPr>
        <p:spPr>
          <a:xfrm>
            <a:off x="275438" y="1140903"/>
            <a:ext cx="11078361" cy="5478011"/>
          </a:xfrm>
        </p:spPr>
        <p:txBody>
          <a:bodyPr>
            <a:normAutofit lnSpcReduction="10000"/>
          </a:bodyPr>
          <a:lstStyle/>
          <a:p>
            <a:r>
              <a:rPr lang="en-US" altLang="ko-KR" dirty="0"/>
              <a:t>In this paper, we propose machine learning approaches for anomaly Detection in Network Intrusion Environment.</a:t>
            </a:r>
          </a:p>
          <a:p>
            <a:r>
              <a:rPr lang="en-US" altLang="zh-CN" dirty="0"/>
              <a:t>Models are  implemented for </a:t>
            </a:r>
            <a:r>
              <a:rPr lang="en-US" altLang="ko-KR" dirty="0"/>
              <a:t>Abnormal Detection in Network Intrusion Environment open source dataset.</a:t>
            </a:r>
            <a:endParaRPr lang="en-US" altLang="zh-CN" dirty="0"/>
          </a:p>
          <a:p>
            <a:r>
              <a:rPr lang="en-US" sz="2800" dirty="0"/>
              <a:t>In the future work, the feature selection part of the model will be further improved, and the model will have a good detection performance on imbalanced datasets. </a:t>
            </a:r>
          </a:p>
          <a:p>
            <a:r>
              <a:rPr lang="en-US" sz="2800" dirty="0"/>
              <a:t>In the real world, the amount of malware traffic is small compared to the amount of normal traffic, and the proportions of different classes of malware traffic often differ greatly. </a:t>
            </a:r>
          </a:p>
          <a:p>
            <a:r>
              <a:rPr lang="en-US" altLang="zh-CN" dirty="0"/>
              <a:t>The significant improvement in prediction accuracy gives us confidence to further explore the application of the proposed learning to prediction model to improve the performance of other prediction algorithms.</a:t>
            </a:r>
          </a:p>
        </p:txBody>
      </p:sp>
    </p:spTree>
    <p:extLst>
      <p:ext uri="{BB962C8B-B14F-4D97-AF65-F5344CB8AC3E}">
        <p14:creationId xmlns:p14="http://schemas.microsoft.com/office/powerpoint/2010/main" val="60073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90118" y="2810312"/>
            <a:ext cx="2808972" cy="846152"/>
          </a:xfrm>
        </p:spPr>
        <p:txBody>
          <a:bodyPr>
            <a:normAutofit fontScale="90000"/>
          </a:bodyPr>
          <a:lstStyle/>
          <a:p>
            <a:r>
              <a:rPr lang="en-US" dirty="0"/>
              <a:t>Thanks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87068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DA3916-7956-4881-B793-CA0CF2F996BB}"/>
              </a:ext>
            </a:extLst>
          </p:cNvPr>
          <p:cNvSpPr>
            <a:spLocks noGrp="1"/>
          </p:cNvSpPr>
          <p:nvPr>
            <p:ph type="sldNum" sz="quarter" idx="12"/>
          </p:nvPr>
        </p:nvSpPr>
        <p:spPr/>
        <p:txBody>
          <a:bodyPr/>
          <a:lstStyle/>
          <a:p>
            <a:r>
              <a:rPr lang="en-US"/>
              <a:t>Slide </a:t>
            </a:r>
            <a:fld id="{B6F15528-21DE-4FAA-801E-634DDDAF4B2B}" type="slidenum">
              <a:rPr lang="en-US" smtClean="0"/>
              <a:pPr/>
              <a:t>4</a:t>
            </a:fld>
            <a:endParaRPr lang="en-US" dirty="0"/>
          </a:p>
        </p:txBody>
      </p:sp>
      <p:sp>
        <p:nvSpPr>
          <p:cNvPr id="4" name="Title 3">
            <a:extLst>
              <a:ext uri="{FF2B5EF4-FFF2-40B4-BE49-F238E27FC236}">
                <a16:creationId xmlns:a16="http://schemas.microsoft.com/office/drawing/2014/main" id="{52668BB8-99DC-4B7A-A684-B7D8F4F6F44C}"/>
              </a:ext>
            </a:extLst>
          </p:cNvPr>
          <p:cNvSpPr>
            <a:spLocks noGrp="1"/>
          </p:cNvSpPr>
          <p:nvPr>
            <p:ph type="title"/>
          </p:nvPr>
        </p:nvSpPr>
        <p:spPr>
          <a:xfrm>
            <a:off x="764959" y="364615"/>
            <a:ext cx="8229600" cy="576072"/>
          </a:xfrm>
        </p:spPr>
        <p:txBody>
          <a:bodyPr>
            <a:noAutofit/>
          </a:bodyPr>
          <a:lstStyle/>
          <a:p>
            <a:r>
              <a:rPr lang="en-US" sz="4000" dirty="0"/>
              <a:t>Anomaly classification methodology</a:t>
            </a:r>
          </a:p>
        </p:txBody>
      </p:sp>
      <p:sp>
        <p:nvSpPr>
          <p:cNvPr id="6" name="내용 개체 틀 2">
            <a:extLst>
              <a:ext uri="{FF2B5EF4-FFF2-40B4-BE49-F238E27FC236}">
                <a16:creationId xmlns:a16="http://schemas.microsoft.com/office/drawing/2014/main" id="{B628B07C-AE57-4C0E-9715-DB79620A97EE}"/>
              </a:ext>
            </a:extLst>
          </p:cNvPr>
          <p:cNvSpPr>
            <a:spLocks noGrp="1"/>
          </p:cNvSpPr>
          <p:nvPr>
            <p:ph idx="1"/>
          </p:nvPr>
        </p:nvSpPr>
        <p:spPr>
          <a:xfrm>
            <a:off x="479625" y="1060901"/>
            <a:ext cx="11078361" cy="2499045"/>
          </a:xfrm>
        </p:spPr>
        <p:txBody>
          <a:bodyPr>
            <a:normAutofit fontScale="77500" lnSpcReduction="20000"/>
          </a:bodyPr>
          <a:lstStyle/>
          <a:p>
            <a:r>
              <a:rPr lang="en-US" dirty="0">
                <a:solidFill>
                  <a:srgbClr val="2E2E2E"/>
                </a:solidFill>
                <a:latin typeface="NexusSerif"/>
              </a:rPr>
              <a:t>This is a Classification problem where we want to detect whether there is an attack or not.</a:t>
            </a:r>
          </a:p>
          <a:p>
            <a:r>
              <a:rPr lang="en-US" dirty="0">
                <a:solidFill>
                  <a:srgbClr val="2E2E2E"/>
                </a:solidFill>
                <a:latin typeface="NexusSerif"/>
              </a:rPr>
              <a:t>We will use simple Logistic Regression.</a:t>
            </a:r>
          </a:p>
          <a:p>
            <a:r>
              <a:rPr lang="en-US" dirty="0">
                <a:solidFill>
                  <a:srgbClr val="2E2E2E"/>
                </a:solidFill>
                <a:latin typeface="NexusSerif"/>
              </a:rPr>
              <a:t>K-Nearest </a:t>
            </a:r>
            <a:r>
              <a:rPr lang="en-US" dirty="0" err="1">
                <a:solidFill>
                  <a:srgbClr val="2E2E2E"/>
                </a:solidFill>
                <a:latin typeface="NexusSerif"/>
              </a:rPr>
              <a:t>Neighbour</a:t>
            </a:r>
            <a:r>
              <a:rPr lang="en-US" dirty="0">
                <a:solidFill>
                  <a:srgbClr val="2E2E2E"/>
                </a:solidFill>
                <a:latin typeface="NexusSerif"/>
              </a:rPr>
              <a:t> (Lazy Algorithm)</a:t>
            </a:r>
          </a:p>
          <a:p>
            <a:r>
              <a:rPr lang="en-US" dirty="0">
                <a:solidFill>
                  <a:srgbClr val="2E2E2E"/>
                </a:solidFill>
                <a:latin typeface="NexusSerif"/>
              </a:rPr>
              <a:t>Decision Trees</a:t>
            </a:r>
          </a:p>
          <a:p>
            <a:r>
              <a:rPr lang="en-US" dirty="0">
                <a:solidFill>
                  <a:srgbClr val="2E2E2E"/>
                </a:solidFill>
                <a:latin typeface="NexusSerif"/>
              </a:rPr>
              <a:t>Random Forest (</a:t>
            </a:r>
            <a:r>
              <a:rPr lang="en-US" dirty="0" err="1">
                <a:solidFill>
                  <a:srgbClr val="2E2E2E"/>
                </a:solidFill>
                <a:latin typeface="NexusSerif"/>
              </a:rPr>
              <a:t>gini</a:t>
            </a:r>
            <a:r>
              <a:rPr lang="en-US" dirty="0">
                <a:solidFill>
                  <a:srgbClr val="2E2E2E"/>
                </a:solidFill>
                <a:latin typeface="NexusSerif"/>
              </a:rPr>
              <a:t>)</a:t>
            </a:r>
          </a:p>
          <a:p>
            <a:r>
              <a:rPr lang="en-US" dirty="0">
                <a:solidFill>
                  <a:srgbClr val="2E2E2E"/>
                </a:solidFill>
                <a:latin typeface="NexusSerif"/>
              </a:rPr>
              <a:t>Random Forest (Entropy or Information-gain)</a:t>
            </a:r>
            <a:endParaRPr lang="en-US" altLang="zh-CN" dirty="0"/>
          </a:p>
        </p:txBody>
      </p:sp>
      <p:pic>
        <p:nvPicPr>
          <p:cNvPr id="7" name="Picture 6">
            <a:extLst>
              <a:ext uri="{FF2B5EF4-FFF2-40B4-BE49-F238E27FC236}">
                <a16:creationId xmlns:a16="http://schemas.microsoft.com/office/drawing/2014/main" id="{8ADC5FF2-8A6E-45EC-8E6A-5E1D16049C42}"/>
              </a:ext>
            </a:extLst>
          </p:cNvPr>
          <p:cNvPicPr>
            <a:picLocks noChangeAspect="1"/>
          </p:cNvPicPr>
          <p:nvPr/>
        </p:nvPicPr>
        <p:blipFill>
          <a:blip r:embed="rId2"/>
          <a:stretch>
            <a:fillRect/>
          </a:stretch>
        </p:blipFill>
        <p:spPr>
          <a:xfrm>
            <a:off x="1152525" y="3921635"/>
            <a:ext cx="9886950" cy="2571750"/>
          </a:xfrm>
          <a:prstGeom prst="rect">
            <a:avLst/>
          </a:prstGeom>
        </p:spPr>
      </p:pic>
    </p:spTree>
    <p:extLst>
      <p:ext uri="{BB962C8B-B14F-4D97-AF65-F5344CB8AC3E}">
        <p14:creationId xmlns:p14="http://schemas.microsoft.com/office/powerpoint/2010/main" val="11120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C3A7-54E6-4143-AEE4-13C56890F5EA}"/>
              </a:ext>
            </a:extLst>
          </p:cNvPr>
          <p:cNvSpPr>
            <a:spLocks noGrp="1"/>
          </p:cNvSpPr>
          <p:nvPr>
            <p:ph type="title"/>
          </p:nvPr>
        </p:nvSpPr>
        <p:spPr>
          <a:xfrm>
            <a:off x="838200" y="107673"/>
            <a:ext cx="10515600" cy="859993"/>
          </a:xfrm>
        </p:spPr>
        <p:txBody>
          <a:bodyPr/>
          <a:lstStyle/>
          <a:p>
            <a:r>
              <a:rPr lang="en-US" dirty="0"/>
              <a:t>Links to code at my Kaggle account</a:t>
            </a:r>
          </a:p>
        </p:txBody>
      </p:sp>
      <p:pic>
        <p:nvPicPr>
          <p:cNvPr id="4" name="Picture 3">
            <a:extLst>
              <a:ext uri="{FF2B5EF4-FFF2-40B4-BE49-F238E27FC236}">
                <a16:creationId xmlns:a16="http://schemas.microsoft.com/office/drawing/2014/main" id="{C71C7DF8-26A7-49FB-9F5B-59548C45DFD6}"/>
              </a:ext>
            </a:extLst>
          </p:cNvPr>
          <p:cNvPicPr>
            <a:picLocks noChangeAspect="1"/>
          </p:cNvPicPr>
          <p:nvPr/>
        </p:nvPicPr>
        <p:blipFill>
          <a:blip r:embed="rId3"/>
          <a:stretch>
            <a:fillRect/>
          </a:stretch>
        </p:blipFill>
        <p:spPr>
          <a:xfrm>
            <a:off x="1114888" y="1237581"/>
            <a:ext cx="10238912" cy="5087757"/>
          </a:xfrm>
          <a:prstGeom prst="rect">
            <a:avLst/>
          </a:prstGeom>
        </p:spPr>
      </p:pic>
      <p:sp>
        <p:nvSpPr>
          <p:cNvPr id="5" name="TextBox 4">
            <a:extLst>
              <a:ext uri="{FF2B5EF4-FFF2-40B4-BE49-F238E27FC236}">
                <a16:creationId xmlns:a16="http://schemas.microsoft.com/office/drawing/2014/main" id="{CED65492-72C7-4829-8994-836C2AE53900}"/>
              </a:ext>
            </a:extLst>
          </p:cNvPr>
          <p:cNvSpPr txBox="1"/>
          <p:nvPr/>
        </p:nvSpPr>
        <p:spPr>
          <a:xfrm>
            <a:off x="481614" y="5780246"/>
            <a:ext cx="9248312" cy="369332"/>
          </a:xfrm>
          <a:prstGeom prst="rect">
            <a:avLst/>
          </a:prstGeom>
          <a:noFill/>
        </p:spPr>
        <p:txBody>
          <a:bodyPr wrap="square">
            <a:spAutoFit/>
          </a:bodyPr>
          <a:lstStyle/>
          <a:p>
            <a:r>
              <a:rPr lang="en-US" dirty="0"/>
              <a:t>https://www.kaggle.com/imranjamal/network-intrusion-detection-system-using-ml/edit</a:t>
            </a:r>
          </a:p>
        </p:txBody>
      </p:sp>
      <p:sp>
        <p:nvSpPr>
          <p:cNvPr id="7" name="TextBox 6">
            <a:extLst>
              <a:ext uri="{FF2B5EF4-FFF2-40B4-BE49-F238E27FC236}">
                <a16:creationId xmlns:a16="http://schemas.microsoft.com/office/drawing/2014/main" id="{2C0FB894-03AD-4FAC-BE84-4AABACCCFA1B}"/>
              </a:ext>
            </a:extLst>
          </p:cNvPr>
          <p:cNvSpPr txBox="1"/>
          <p:nvPr/>
        </p:nvSpPr>
        <p:spPr>
          <a:xfrm>
            <a:off x="481614" y="6272087"/>
            <a:ext cx="10872186" cy="369332"/>
          </a:xfrm>
          <a:prstGeom prst="rect">
            <a:avLst/>
          </a:prstGeom>
          <a:noFill/>
        </p:spPr>
        <p:txBody>
          <a:bodyPr wrap="square">
            <a:spAutoFit/>
          </a:bodyPr>
          <a:lstStyle/>
          <a:p>
            <a:r>
              <a:rPr lang="en-US" dirty="0"/>
              <a:t>https://www.kaggle.com/imranjamal/network-intrusion-detection-system-using-ml-2/edit</a:t>
            </a:r>
          </a:p>
        </p:txBody>
      </p:sp>
    </p:spTree>
    <p:extLst>
      <p:ext uri="{BB962C8B-B14F-4D97-AF65-F5344CB8AC3E}">
        <p14:creationId xmlns:p14="http://schemas.microsoft.com/office/powerpoint/2010/main" val="123013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1325563"/>
          </a:xfrm>
        </p:spPr>
        <p:txBody>
          <a:bodyPr>
            <a:normAutofit/>
          </a:bodyPr>
          <a:lstStyle/>
          <a:p>
            <a:pPr fontAlgn="base"/>
            <a:r>
              <a:rPr lang="en-US" sz="3600" b="1" dirty="0"/>
              <a:t>Modelling Intrusion Detection</a:t>
            </a:r>
          </a:p>
        </p:txBody>
      </p:sp>
      <p:sp>
        <p:nvSpPr>
          <p:cNvPr id="5" name="Content Placeholder 4">
            <a:extLst>
              <a:ext uri="{FF2B5EF4-FFF2-40B4-BE49-F238E27FC236}">
                <a16:creationId xmlns:a16="http://schemas.microsoft.com/office/drawing/2014/main" id="{EF3E3ECF-D754-4728-809C-24BE25EC9EF7}"/>
              </a:ext>
            </a:extLst>
          </p:cNvPr>
          <p:cNvSpPr>
            <a:spLocks noGrp="1"/>
          </p:cNvSpPr>
          <p:nvPr>
            <p:ph idx="1"/>
          </p:nvPr>
        </p:nvSpPr>
        <p:spPr>
          <a:xfrm>
            <a:off x="582390" y="1429074"/>
            <a:ext cx="10674495" cy="5428925"/>
          </a:xfrm>
        </p:spPr>
        <p:txBody>
          <a:bodyPr>
            <a:normAutofit fontScale="92500" lnSpcReduction="10000"/>
          </a:bodyPr>
          <a:lstStyle/>
          <a:p>
            <a:r>
              <a:rPr lang="en-US" sz="2400" b="1" dirty="0"/>
              <a:t>Step 1: Data preprocessing:</a:t>
            </a:r>
          </a:p>
          <a:p>
            <a:r>
              <a:rPr lang="en-US" sz="2400" dirty="0"/>
              <a:t>All features are made numerical using one-Hot-encoding. The features are scaled to avoid features with large values that may weigh too much in the results.</a:t>
            </a:r>
          </a:p>
          <a:p>
            <a:pPr marL="0" indent="0">
              <a:buNone/>
            </a:pPr>
            <a:r>
              <a:rPr lang="en-US" sz="2400" b="1" dirty="0"/>
              <a:t>Step 2: Feature Selection:</a:t>
            </a:r>
          </a:p>
          <a:p>
            <a:r>
              <a:rPr lang="en-US" sz="2400" dirty="0"/>
              <a:t>Eliminate redundant and irrelevant data by selecting a subset of relevant features that fully represents the given problem. </a:t>
            </a:r>
          </a:p>
          <a:p>
            <a:r>
              <a:rPr lang="en-US" sz="2400" dirty="0"/>
              <a:t>Univariate feature selection with ANOVA F-test. This analyzes each feature individually to determine the strength of the relationship between the feature and labels. </a:t>
            </a:r>
          </a:p>
          <a:p>
            <a:r>
              <a:rPr lang="en-US" sz="2400" dirty="0"/>
              <a:t>Using Second Percentile method (</a:t>
            </a:r>
            <a:r>
              <a:rPr lang="en-US" sz="2400" dirty="0" err="1"/>
              <a:t>sklearn</a:t>
            </a:r>
            <a:r>
              <a:rPr lang="en-US" sz="2400" dirty="0"/>
              <a:t>. feature selection) to select features based on percentile of the highest scores. When this subset is found: Recursive Feature Elimination (RFE) is applied.</a:t>
            </a:r>
          </a:p>
          <a:p>
            <a:pPr marL="0" indent="0">
              <a:buNone/>
            </a:pPr>
            <a:r>
              <a:rPr lang="en-US" sz="2400" b="1" dirty="0"/>
              <a:t>Step 3: Build the model:</a:t>
            </a:r>
          </a:p>
          <a:p>
            <a:pPr marL="0" indent="0">
              <a:buNone/>
            </a:pPr>
            <a:r>
              <a:rPr lang="en-US" sz="2400" b="1" dirty="0"/>
              <a:t>Step 4: Prediction &amp; Evaluation (validation):</a:t>
            </a:r>
          </a:p>
          <a:p>
            <a:r>
              <a:rPr lang="en-US" sz="2400" dirty="0"/>
              <a:t>Using the test data to make predictions of the model. Multiple scores are considered such as: accuracy score, recall, f-measure, confusion matrix. perform a 10-fold cross-validation.</a:t>
            </a:r>
          </a:p>
        </p:txBody>
      </p:sp>
    </p:spTree>
    <p:extLst>
      <p:ext uri="{BB962C8B-B14F-4D97-AF65-F5344CB8AC3E}">
        <p14:creationId xmlns:p14="http://schemas.microsoft.com/office/powerpoint/2010/main" val="183468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995734" cy="662781"/>
          </a:xfrm>
        </p:spPr>
        <p:txBody>
          <a:bodyPr>
            <a:normAutofit fontScale="90000"/>
          </a:bodyPr>
          <a:lstStyle/>
          <a:p>
            <a:pPr fontAlgn="base"/>
            <a:r>
              <a:rPr lang="en-US" b="1" dirty="0"/>
              <a:t>Dataset Features</a:t>
            </a:r>
          </a:p>
        </p:txBody>
      </p:sp>
      <p:pic>
        <p:nvPicPr>
          <p:cNvPr id="3" name="Picture 2">
            <a:extLst>
              <a:ext uri="{FF2B5EF4-FFF2-40B4-BE49-F238E27FC236}">
                <a16:creationId xmlns:a16="http://schemas.microsoft.com/office/drawing/2014/main" id="{1D66AF0D-5558-40A6-B37F-B70D7B531B4D}"/>
              </a:ext>
            </a:extLst>
          </p:cNvPr>
          <p:cNvPicPr>
            <a:picLocks noChangeAspect="1"/>
          </p:cNvPicPr>
          <p:nvPr/>
        </p:nvPicPr>
        <p:blipFill>
          <a:blip r:embed="rId2"/>
          <a:stretch>
            <a:fillRect/>
          </a:stretch>
        </p:blipFill>
        <p:spPr>
          <a:xfrm>
            <a:off x="488272" y="4286605"/>
            <a:ext cx="12192000" cy="1994346"/>
          </a:xfrm>
          <a:prstGeom prst="rect">
            <a:avLst/>
          </a:prstGeom>
        </p:spPr>
      </p:pic>
      <p:sp>
        <p:nvSpPr>
          <p:cNvPr id="6" name="TextBox 5">
            <a:extLst>
              <a:ext uri="{FF2B5EF4-FFF2-40B4-BE49-F238E27FC236}">
                <a16:creationId xmlns:a16="http://schemas.microsoft.com/office/drawing/2014/main" id="{9FCEC998-72D1-48FB-99E7-ED6441C4D1D1}"/>
              </a:ext>
            </a:extLst>
          </p:cNvPr>
          <p:cNvSpPr txBox="1"/>
          <p:nvPr/>
        </p:nvSpPr>
        <p:spPr>
          <a:xfrm>
            <a:off x="358066" y="1193864"/>
            <a:ext cx="11475868" cy="2308324"/>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UNSW-NB15 dataset, uniquely captured and developed for training an IDS, is used in this study as the benchmark dataset, consisting of 45 features and 9 types of attacks for 82,332 records for the training set. </a:t>
            </a:r>
          </a:p>
          <a:p>
            <a:pPr marL="285750" indent="-285750">
              <a:buFont typeface="Arial" panose="020B0604020202020204" pitchFamily="34" charset="0"/>
              <a:buChar char="•"/>
            </a:pPr>
            <a:r>
              <a:rPr lang="en-US" dirty="0"/>
              <a:t>The UNSW-NB15 intrusion detection dataset created by Cyber Range Lab of the Australian Centre for Cyber Security (ACCS) is sufficient for the study requirement [13].</a:t>
            </a:r>
          </a:p>
          <a:p>
            <a:pPr marL="285750" indent="-285750">
              <a:buFont typeface="Arial" panose="020B0604020202020204" pitchFamily="34" charset="0"/>
              <a:buChar char="•"/>
            </a:pPr>
            <a:r>
              <a:rPr lang="en-US" dirty="0"/>
              <a:t>The 9 types of attacks contained in the UNSW-NB15 dataset namely, </a:t>
            </a:r>
            <a:r>
              <a:rPr lang="en-US" dirty="0" err="1"/>
              <a:t>Fuzzers</a:t>
            </a:r>
            <a:r>
              <a:rPr lang="en-US" dirty="0"/>
              <a:t>, Analysis, Backdoors, DoS, Exploits, Generic, Reconnaissance, Shellcode, and Worms, contains 45 distinct features. </a:t>
            </a:r>
          </a:p>
          <a:p>
            <a:pPr marL="285750" indent="-285750">
              <a:buFont typeface="Arial" panose="020B0604020202020204" pitchFamily="34" charset="0"/>
              <a:buChar char="•"/>
            </a:pPr>
            <a:r>
              <a:rPr lang="en-US" dirty="0"/>
              <a:t>These features can be nominal and non-nominal values such as float, binary, timestamp and integer.</a:t>
            </a:r>
          </a:p>
        </p:txBody>
      </p:sp>
    </p:spTree>
    <p:extLst>
      <p:ext uri="{BB962C8B-B14F-4D97-AF65-F5344CB8AC3E}">
        <p14:creationId xmlns:p14="http://schemas.microsoft.com/office/powerpoint/2010/main" val="421281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b="1" dirty="0"/>
              <a:t>Data Preprocessing and Features selection</a:t>
            </a:r>
          </a:p>
        </p:txBody>
      </p:sp>
      <p:pic>
        <p:nvPicPr>
          <p:cNvPr id="8" name="Picture 7">
            <a:extLst>
              <a:ext uri="{FF2B5EF4-FFF2-40B4-BE49-F238E27FC236}">
                <a16:creationId xmlns:a16="http://schemas.microsoft.com/office/drawing/2014/main" id="{0A35E5BF-A6A3-44ED-A5B7-DDEB53BE78E2}"/>
              </a:ext>
            </a:extLst>
          </p:cNvPr>
          <p:cNvPicPr>
            <a:picLocks noChangeAspect="1"/>
          </p:cNvPicPr>
          <p:nvPr/>
        </p:nvPicPr>
        <p:blipFill>
          <a:blip r:embed="rId2"/>
          <a:stretch>
            <a:fillRect/>
          </a:stretch>
        </p:blipFill>
        <p:spPr>
          <a:xfrm>
            <a:off x="5820330" y="2236576"/>
            <a:ext cx="5667375" cy="1114425"/>
          </a:xfrm>
          <a:prstGeom prst="rect">
            <a:avLst/>
          </a:prstGeom>
        </p:spPr>
      </p:pic>
      <p:pic>
        <p:nvPicPr>
          <p:cNvPr id="9" name="Picture 8">
            <a:extLst>
              <a:ext uri="{FF2B5EF4-FFF2-40B4-BE49-F238E27FC236}">
                <a16:creationId xmlns:a16="http://schemas.microsoft.com/office/drawing/2014/main" id="{891F1ACF-B7A8-4EF4-8C8B-483E58B0C960}"/>
              </a:ext>
            </a:extLst>
          </p:cNvPr>
          <p:cNvPicPr>
            <a:picLocks noChangeAspect="1"/>
          </p:cNvPicPr>
          <p:nvPr/>
        </p:nvPicPr>
        <p:blipFill>
          <a:blip r:embed="rId3"/>
          <a:stretch>
            <a:fillRect/>
          </a:stretch>
        </p:blipFill>
        <p:spPr>
          <a:xfrm>
            <a:off x="-147962" y="3630968"/>
            <a:ext cx="7247976" cy="3141909"/>
          </a:xfrm>
          <a:prstGeom prst="rect">
            <a:avLst/>
          </a:prstGeom>
        </p:spPr>
      </p:pic>
      <p:pic>
        <p:nvPicPr>
          <p:cNvPr id="5" name="Picture 4">
            <a:extLst>
              <a:ext uri="{FF2B5EF4-FFF2-40B4-BE49-F238E27FC236}">
                <a16:creationId xmlns:a16="http://schemas.microsoft.com/office/drawing/2014/main" id="{03E62F9A-CFEE-4BA6-87A9-B8DE8C9D21DF}"/>
              </a:ext>
            </a:extLst>
          </p:cNvPr>
          <p:cNvPicPr>
            <a:picLocks noChangeAspect="1"/>
          </p:cNvPicPr>
          <p:nvPr/>
        </p:nvPicPr>
        <p:blipFill>
          <a:blip r:embed="rId4"/>
          <a:stretch>
            <a:fillRect/>
          </a:stretch>
        </p:blipFill>
        <p:spPr>
          <a:xfrm>
            <a:off x="6566653" y="3597427"/>
            <a:ext cx="5452971" cy="3004592"/>
          </a:xfrm>
          <a:prstGeom prst="rect">
            <a:avLst/>
          </a:prstGeom>
        </p:spPr>
      </p:pic>
      <p:sp>
        <p:nvSpPr>
          <p:cNvPr id="11" name="TextBox 10">
            <a:extLst>
              <a:ext uri="{FF2B5EF4-FFF2-40B4-BE49-F238E27FC236}">
                <a16:creationId xmlns:a16="http://schemas.microsoft.com/office/drawing/2014/main" id="{91D0749E-CF6C-4E2B-8CBD-6A8892B94815}"/>
              </a:ext>
            </a:extLst>
          </p:cNvPr>
          <p:cNvSpPr txBox="1"/>
          <p:nvPr/>
        </p:nvSpPr>
        <p:spPr>
          <a:xfrm>
            <a:off x="652509" y="1377359"/>
            <a:ext cx="10835196" cy="923330"/>
          </a:xfrm>
          <a:prstGeom prst="rect">
            <a:avLst/>
          </a:prstGeom>
          <a:noFill/>
        </p:spPr>
        <p:txBody>
          <a:bodyPr wrap="square">
            <a:spAutoFit/>
          </a:bodyPr>
          <a:lstStyle/>
          <a:p>
            <a:pPr marL="285750" indent="-285750">
              <a:buFont typeface="Arial" panose="020B0604020202020204" pitchFamily="34" charset="0"/>
              <a:buChar char="•"/>
            </a:pPr>
            <a:r>
              <a:rPr lang="en-US" dirty="0"/>
              <a:t>Missing values are the Achilles’s heel for machine learning model.</a:t>
            </a:r>
          </a:p>
          <a:p>
            <a:pPr marL="285750" indent="-285750">
              <a:buFont typeface="Arial" panose="020B0604020202020204" pitchFamily="34" charset="0"/>
              <a:buChar char="•"/>
            </a:pPr>
            <a:r>
              <a:rPr lang="en-US" dirty="0"/>
              <a:t>If not handled properly, the entire analysis will be futile and provide misleading results which could potentially harm the business stakeholders.</a:t>
            </a:r>
          </a:p>
        </p:txBody>
      </p:sp>
    </p:spTree>
    <p:extLst>
      <p:ext uri="{BB962C8B-B14F-4D97-AF65-F5344CB8AC3E}">
        <p14:creationId xmlns:p14="http://schemas.microsoft.com/office/powerpoint/2010/main" val="378989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BF3-FC78-46C7-81ED-52DF5199788A}"/>
              </a:ext>
            </a:extLst>
          </p:cNvPr>
          <p:cNvSpPr>
            <a:spLocks noGrp="1"/>
          </p:cNvSpPr>
          <p:nvPr>
            <p:ph type="title"/>
          </p:nvPr>
        </p:nvSpPr>
        <p:spPr>
          <a:xfrm>
            <a:off x="838200" y="18255"/>
            <a:ext cx="10395857" cy="1325563"/>
          </a:xfrm>
        </p:spPr>
        <p:txBody>
          <a:bodyPr>
            <a:normAutofit/>
          </a:bodyPr>
          <a:lstStyle/>
          <a:p>
            <a:pPr fontAlgn="base"/>
            <a:r>
              <a:rPr lang="en-US" b="1" dirty="0"/>
              <a:t>Data Preprocessing and Features selection</a:t>
            </a:r>
          </a:p>
        </p:txBody>
      </p:sp>
      <p:sp>
        <p:nvSpPr>
          <p:cNvPr id="11" name="TextBox 10">
            <a:extLst>
              <a:ext uri="{FF2B5EF4-FFF2-40B4-BE49-F238E27FC236}">
                <a16:creationId xmlns:a16="http://schemas.microsoft.com/office/drawing/2014/main" id="{91D0749E-CF6C-4E2B-8CBD-6A8892B94815}"/>
              </a:ext>
            </a:extLst>
          </p:cNvPr>
          <p:cNvSpPr txBox="1"/>
          <p:nvPr/>
        </p:nvSpPr>
        <p:spPr>
          <a:xfrm>
            <a:off x="652509" y="1377359"/>
            <a:ext cx="10835196" cy="1477328"/>
          </a:xfrm>
          <a:prstGeom prst="rect">
            <a:avLst/>
          </a:prstGeom>
          <a:noFill/>
        </p:spPr>
        <p:txBody>
          <a:bodyPr wrap="square">
            <a:spAutoFit/>
          </a:bodyPr>
          <a:lstStyle/>
          <a:p>
            <a:pPr marL="285750" indent="-285750">
              <a:buFont typeface="Arial" panose="020B0604020202020204" pitchFamily="34" charset="0"/>
              <a:buChar char="•"/>
            </a:pPr>
            <a:r>
              <a:rPr lang="en-US" dirty="0"/>
              <a:t>Data is clean. Data still needs further processing in terms of One-hot-encoding for categorical data. E.g.: 'service' consists of different types, we have ftp, http, and '-' denoting (not available or None), </a:t>
            </a:r>
          </a:p>
          <a:p>
            <a:pPr marL="285750" indent="-285750">
              <a:buFont typeface="Arial" panose="020B0604020202020204" pitchFamily="34" charset="0"/>
              <a:buChar char="•"/>
            </a:pPr>
            <a:r>
              <a:rPr lang="en-US" dirty="0"/>
              <a:t>So we will need to treat it as a missing value as we will change it from '-' to 'None' instead of dropping the whole column.</a:t>
            </a:r>
          </a:p>
          <a:p>
            <a:pPr marL="285750" indent="-285750">
              <a:buFont typeface="Arial" panose="020B0604020202020204" pitchFamily="34" charset="0"/>
              <a:buChar char="•"/>
            </a:pPr>
            <a:r>
              <a:rPr lang="en-US" dirty="0"/>
              <a:t>Removing unnecessary features like 'id'..</a:t>
            </a:r>
          </a:p>
        </p:txBody>
      </p:sp>
      <p:pic>
        <p:nvPicPr>
          <p:cNvPr id="3" name="Picture 2">
            <a:extLst>
              <a:ext uri="{FF2B5EF4-FFF2-40B4-BE49-F238E27FC236}">
                <a16:creationId xmlns:a16="http://schemas.microsoft.com/office/drawing/2014/main" id="{ADF0D001-2A25-46BE-9AE2-CC5568B9DFDC}"/>
              </a:ext>
            </a:extLst>
          </p:cNvPr>
          <p:cNvPicPr>
            <a:picLocks noChangeAspect="1"/>
          </p:cNvPicPr>
          <p:nvPr/>
        </p:nvPicPr>
        <p:blipFill>
          <a:blip r:embed="rId2"/>
          <a:stretch>
            <a:fillRect/>
          </a:stretch>
        </p:blipFill>
        <p:spPr>
          <a:xfrm>
            <a:off x="371366" y="3542192"/>
            <a:ext cx="6790923" cy="3297553"/>
          </a:xfrm>
          <a:prstGeom prst="rect">
            <a:avLst/>
          </a:prstGeom>
        </p:spPr>
      </p:pic>
      <p:pic>
        <p:nvPicPr>
          <p:cNvPr id="4" name="Picture 3">
            <a:extLst>
              <a:ext uri="{FF2B5EF4-FFF2-40B4-BE49-F238E27FC236}">
                <a16:creationId xmlns:a16="http://schemas.microsoft.com/office/drawing/2014/main" id="{FA06EB0B-27E1-46F3-BEC8-2798A6F23B2A}"/>
              </a:ext>
            </a:extLst>
          </p:cNvPr>
          <p:cNvPicPr>
            <a:picLocks noChangeAspect="1"/>
          </p:cNvPicPr>
          <p:nvPr/>
        </p:nvPicPr>
        <p:blipFill>
          <a:blip r:embed="rId3"/>
          <a:stretch>
            <a:fillRect/>
          </a:stretch>
        </p:blipFill>
        <p:spPr>
          <a:xfrm>
            <a:off x="6312023" y="2267105"/>
            <a:ext cx="5978463" cy="4428969"/>
          </a:xfrm>
          <a:prstGeom prst="rect">
            <a:avLst/>
          </a:prstGeom>
        </p:spPr>
      </p:pic>
      <p:pic>
        <p:nvPicPr>
          <p:cNvPr id="6" name="Picture 5">
            <a:extLst>
              <a:ext uri="{FF2B5EF4-FFF2-40B4-BE49-F238E27FC236}">
                <a16:creationId xmlns:a16="http://schemas.microsoft.com/office/drawing/2014/main" id="{18909991-A6E5-49BD-91C1-24BC24B1C458}"/>
              </a:ext>
            </a:extLst>
          </p:cNvPr>
          <p:cNvPicPr>
            <a:picLocks noChangeAspect="1"/>
          </p:cNvPicPr>
          <p:nvPr/>
        </p:nvPicPr>
        <p:blipFill rotWithShape="1">
          <a:blip r:embed="rId4"/>
          <a:srcRect t="57202"/>
          <a:stretch/>
        </p:blipFill>
        <p:spPr>
          <a:xfrm>
            <a:off x="155582" y="2928201"/>
            <a:ext cx="6372225" cy="672620"/>
          </a:xfrm>
          <a:prstGeom prst="rect">
            <a:avLst/>
          </a:prstGeom>
        </p:spPr>
      </p:pic>
    </p:spTree>
    <p:extLst>
      <p:ext uri="{BB962C8B-B14F-4D97-AF65-F5344CB8AC3E}">
        <p14:creationId xmlns:p14="http://schemas.microsoft.com/office/powerpoint/2010/main" val="74260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55289</TotalTime>
  <Words>2387</Words>
  <Application>Microsoft Office PowerPoint</Application>
  <PresentationFormat>Widescreen</PresentationFormat>
  <Paragraphs>199</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Inter</vt:lpstr>
      <vt:lpstr>medium-content-serif-font</vt:lpstr>
      <vt:lpstr>NexusSerif</vt:lpstr>
      <vt:lpstr>Arial</vt:lpstr>
      <vt:lpstr>Arial</vt:lpstr>
      <vt:lpstr>Calibri</vt:lpstr>
      <vt:lpstr>Calibri Light</vt:lpstr>
      <vt:lpstr>Office Theme</vt:lpstr>
      <vt:lpstr>Network intrusion detection system using machine learning</vt:lpstr>
      <vt:lpstr>Table of contents</vt:lpstr>
      <vt:lpstr>Introduction</vt:lpstr>
      <vt:lpstr>Anomaly classification methodology</vt:lpstr>
      <vt:lpstr>Links to code at my Kaggle account</vt:lpstr>
      <vt:lpstr>Modelling Intrusion Detection</vt:lpstr>
      <vt:lpstr>Dataset Features</vt:lpstr>
      <vt:lpstr>Data Preprocessing and Features selection</vt:lpstr>
      <vt:lpstr>Data Preprocessing and Features selection</vt:lpstr>
      <vt:lpstr>Data preprocessing-One-Hot-Encoding</vt:lpstr>
      <vt:lpstr>Data preprocessing-One-Hot-Encoding</vt:lpstr>
      <vt:lpstr>Correlation Analysis</vt:lpstr>
      <vt:lpstr>Feature Importance</vt:lpstr>
      <vt:lpstr>Data Visualization-Sload Feature</vt:lpstr>
      <vt:lpstr>Data Visualization-Spkts and Dpkts</vt:lpstr>
      <vt:lpstr>Data Visualization-Sload  and dload </vt:lpstr>
      <vt:lpstr>Data Visualization-Sintpkt  and dintpkt</vt:lpstr>
      <vt:lpstr>Data Visualization-Abnormal Spkts</vt:lpstr>
      <vt:lpstr>Data Visualization-Abnormal Dpkts</vt:lpstr>
      <vt:lpstr>Data Visualization-Abnormal Dload Feature</vt:lpstr>
      <vt:lpstr>Data Visualization-Abnormal Sload Feature</vt:lpstr>
      <vt:lpstr>Data Visualization-Abnormal Sintpkt Feature</vt:lpstr>
      <vt:lpstr>Data Visualization-Abnormal Dintpkt Feature</vt:lpstr>
      <vt:lpstr>Anomaly type prediction </vt:lpstr>
      <vt:lpstr>Logistic Regression</vt:lpstr>
      <vt:lpstr> Decision Tree</vt:lpstr>
      <vt:lpstr>Random Forest (Gini)</vt:lpstr>
      <vt:lpstr>Random Forest (Information Gain)</vt:lpstr>
      <vt:lpstr> Neural Networks</vt:lpstr>
      <vt:lpstr>Gaussian Naive Bayes</vt:lpstr>
      <vt:lpstr>Gradient Boosting</vt:lpstr>
      <vt:lpstr>SVM</vt:lpstr>
      <vt:lpstr>Cross-Validation Accuracy Comparison: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Transaction Traffic Control Using Optimization Approach to Improve Blockchain Performance</dc:title>
  <dc:creator>jamil faisal</dc:creator>
  <cp:lastModifiedBy>Imran Jamal</cp:lastModifiedBy>
  <cp:revision>571</cp:revision>
  <cp:lastPrinted>2020-07-26T12:27:39Z</cp:lastPrinted>
  <dcterms:created xsi:type="dcterms:W3CDTF">2020-06-07T13:03:26Z</dcterms:created>
  <dcterms:modified xsi:type="dcterms:W3CDTF">2020-10-08T07:02:29Z</dcterms:modified>
</cp:coreProperties>
</file>