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11E305-2624-4B4C-B8BC-ABA23FDD5AE1}">
  <a:tblStyle styleId="{7811E305-2624-4B4C-B8BC-ABA23FDD5AE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96fed9de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96fed9d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96fed9d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96fed9d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96fed9de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96fed9de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96fed9de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96fed9de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7a42ea9c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7a42ea9c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7a42ea9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7a42ea9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7a42ea9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7a42ea9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7a42ea9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7a42ea9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7a42ea9c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7a42ea9c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7a42ea9c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7a42ea9c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9779126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9779126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7a42ea9c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7a42ea9c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7a42ea9c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7a42ea9c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7a42ea9c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7a42ea9c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7a42ea9c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7a42ea9c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7a42ea9c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7a42ea9c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7a42ea9c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7a42ea9c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7a42ea9c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7a42ea9c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7a42ea9c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7a42ea9c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96fed9de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96fed9de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96fed9d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96fed9d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9779126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9779126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96fed9de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96fed9de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96fed9de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96fed9de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96fed9de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96fed9de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96fed9de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96fed9de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96fed9de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96fed9de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96fed9de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96fed9de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96fed9d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96fed9d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96fed9de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96fed9de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96fed9de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96fed9de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96fed9de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96fed9de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9779126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9779126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96fed9de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96fed9de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96fed9de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96fed9de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96fed9de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96fed9de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96fed9de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96fed9de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96fed9de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96fed9de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96fed9de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96fed9de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96fed9de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96fed9de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96fed9de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96fed9de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96fed9de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996fed9de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96fed9de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96fed9de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9779126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9779126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96fed9de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96fed9de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96fed9de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96fed9de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96fed9de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96fed9de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996fed9de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996fed9de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96fed9de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96fed9de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96fed9de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96fed9de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96fed9de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96fed9de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96fed9de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96fed9de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96fed9de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96fed9de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996fed9de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996fed9de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9779126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9779126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96fed9de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996fed9de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96fed9de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996fed9de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96fed9de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996fed9de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96fed9de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996fed9de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96fed9de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96fed9de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96fed9de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996fed9de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96fed9de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96fed9de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96fed9d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96fed9d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96fed9d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96fed9d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96fed9d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96fed9d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4250" y="225625"/>
            <a:ext cx="8520600" cy="67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Introduction</a:t>
            </a:r>
            <a:endParaRPr sz="3000"/>
          </a:p>
        </p:txBody>
      </p:sp>
      <p:sp>
        <p:nvSpPr>
          <p:cNvPr id="55" name="Google Shape;55;p13"/>
          <p:cNvSpPr txBox="1"/>
          <p:nvPr>
            <p:ph idx="1" type="subTitle"/>
          </p:nvPr>
        </p:nvSpPr>
        <p:spPr>
          <a:xfrm>
            <a:off x="311700" y="1021900"/>
            <a:ext cx="8520600" cy="4121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b="1" lang="en" sz="1800">
                <a:solidFill>
                  <a:schemeClr val="dk1"/>
                </a:solidFill>
              </a:rPr>
              <a:t>Apache Hive</a:t>
            </a:r>
            <a:r>
              <a:rPr lang="en" sz="1800">
                <a:solidFill>
                  <a:schemeClr val="dk1"/>
                </a:solidFill>
              </a:rPr>
              <a:t> is an open source data warehouse system built on top of </a:t>
            </a:r>
            <a:r>
              <a:rPr b="1" lang="en" sz="1800">
                <a:solidFill>
                  <a:schemeClr val="dk1"/>
                </a:solidFill>
              </a:rPr>
              <a:t>Hadoop.</a:t>
            </a:r>
            <a:r>
              <a:rPr lang="en" sz="1800">
                <a:solidFill>
                  <a:schemeClr val="dk1"/>
                </a:solidFill>
              </a:rPr>
              <a:t> It is used for querying and analyzing large datasets stored in Hadoop files. It process structured and semi-structured data in Hadoop.</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Initially, you have to write complex </a:t>
            </a:r>
            <a:r>
              <a:rPr b="1" lang="en" sz="1800">
                <a:solidFill>
                  <a:schemeClr val="dk1"/>
                </a:solidFill>
              </a:rPr>
              <a:t>Map-Reduce</a:t>
            </a:r>
            <a:r>
              <a:rPr lang="en" sz="1800">
                <a:solidFill>
                  <a:schemeClr val="dk1"/>
                </a:solidFill>
              </a:rPr>
              <a:t> jobs, but now with the help of the Hive, you just need to submit merely</a:t>
            </a:r>
            <a:r>
              <a:rPr b="1" lang="en" sz="1800">
                <a:solidFill>
                  <a:schemeClr val="dk1"/>
                </a:solidFill>
              </a:rPr>
              <a:t> SQL</a:t>
            </a:r>
            <a:r>
              <a:rPr lang="en" sz="1800">
                <a:solidFill>
                  <a:schemeClr val="dk1"/>
                </a:solidFill>
              </a:rPr>
              <a:t> queries. Hive is mainly targeted towards users who are comfortable with SQL. Hive use language called </a:t>
            </a:r>
            <a:r>
              <a:rPr b="1" lang="en" sz="1800">
                <a:solidFill>
                  <a:schemeClr val="dk1"/>
                </a:solidFill>
              </a:rPr>
              <a:t>HiveQL</a:t>
            </a:r>
            <a:r>
              <a:rPr lang="en" sz="1800">
                <a:solidFill>
                  <a:schemeClr val="dk1"/>
                </a:solidFill>
              </a:rPr>
              <a:t> (HQL), which is similar to SQL. HiveQL automatically translates SQL-like queries into MapReduce jobs.</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Hive abstracts the complexity of Hadoop. The main thing to notice is that there is no need to learn java for Hive.</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The Hive generally runs on your workstation and converts your SQL query into a series of jobs for execution on a </a:t>
            </a:r>
            <a:r>
              <a:rPr b="1" lang="en" sz="1800">
                <a:solidFill>
                  <a:schemeClr val="dk1"/>
                </a:solidFill>
              </a:rPr>
              <a:t>Hadoop cluster</a:t>
            </a:r>
            <a:r>
              <a:rPr lang="en" sz="1800">
                <a:solidFill>
                  <a:schemeClr val="dk1"/>
                </a:solidFill>
              </a:rPr>
              <a:t>. Apache Hive organizes data into tables. This provides a means for attaching the structure to data stored in </a:t>
            </a:r>
            <a:r>
              <a:rPr b="1" lang="en" sz="1800">
                <a:solidFill>
                  <a:schemeClr val="dk1"/>
                </a:solidFill>
              </a:rPr>
              <a:t>HDFS</a:t>
            </a:r>
            <a:r>
              <a:rPr lang="en" sz="1800">
                <a:solidFill>
                  <a:schemeClr val="dk1"/>
                </a:solidFill>
              </a:rPr>
              <a:t>.</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Working of Hive</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pic>
        <p:nvPicPr>
          <p:cNvPr id="105" name="Google Shape;105;p22"/>
          <p:cNvPicPr preferRelativeResize="0"/>
          <p:nvPr/>
        </p:nvPicPr>
        <p:blipFill rotWithShape="1">
          <a:blip r:embed="rId3">
            <a:alphaModFix/>
          </a:blip>
          <a:srcRect b="1826" l="9283" r="10825" t="0"/>
          <a:stretch/>
        </p:blipFill>
        <p:spPr>
          <a:xfrm>
            <a:off x="829975" y="1170125"/>
            <a:ext cx="5833200" cy="375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350700"/>
            <a:ext cx="8520600" cy="42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Step-1 Execute Query</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At very first, the Hive interface ( Command Line or Web UI) sends the query to Driver (any database driver such as JDBC, ODBC, etc.) to execute.</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Step-2 Get Plan</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Afterwards, the driver takes the help of query compiler which parses the query to check the syntax and query plan or the requirement of the query.</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Step-3  Get Metadata</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Further, the compiler sends metadata request to Metastore (any database).</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Step-4 Send Metadata</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After that Metastore sends metadata as a response to the compiler.</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311700" y="397450"/>
            <a:ext cx="85206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Step-5 Send Plan</a:t>
            </a:r>
            <a:endParaRPr sz="1350">
              <a:solidFill>
                <a:schemeClr val="dk1"/>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Then the compiler checks the requirement and resends the plan to the driver. However, the parsing and compiling of a query are complete, Up to here.</a:t>
            </a:r>
            <a:endParaRPr sz="1350">
              <a:solidFill>
                <a:schemeClr val="dk1"/>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Step-6 Execute Plan</a:t>
            </a:r>
            <a:endParaRPr sz="1350">
              <a:solidFill>
                <a:schemeClr val="dk1"/>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Further, the driver sends the execution plan to the execution engine.</a:t>
            </a:r>
            <a:endParaRPr sz="1350">
              <a:solidFill>
                <a:schemeClr val="dk1"/>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Step-7 Execute Job</a:t>
            </a:r>
            <a:endParaRPr sz="1350">
              <a:solidFill>
                <a:schemeClr val="dk1"/>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Then, the process of execution job is a MapReduce job, internally. Also, the execution engine sends the job to Resource Manager for execution. Moreover, the query executes MapReduce/Spark job, here.</a:t>
            </a:r>
            <a:endParaRPr sz="1350">
              <a:solidFill>
                <a:schemeClr val="dk1"/>
              </a:solidFill>
              <a:highlight>
                <a:srgbClr val="FFFFFF"/>
              </a:highlight>
              <a:latin typeface="Georgia"/>
              <a:ea typeface="Georgia"/>
              <a:cs typeface="Georgia"/>
              <a:sym typeface="Georgia"/>
            </a:endParaRPr>
          </a:p>
          <a:p>
            <a:pPr indent="-314325" lvl="0" marL="749300" rtl="0" algn="l">
              <a:spcBef>
                <a:spcPts val="1400"/>
              </a:spcBef>
              <a:spcAft>
                <a:spcPts val="0"/>
              </a:spcAft>
              <a:buClr>
                <a:schemeClr val="dk1"/>
              </a:buClr>
              <a:buSzPts val="1350"/>
              <a:buFont typeface="Georgia"/>
              <a:buChar char="●"/>
            </a:pPr>
            <a:r>
              <a:rPr lang="en" sz="1350">
                <a:solidFill>
                  <a:schemeClr val="dk1"/>
                </a:solidFill>
                <a:highlight>
                  <a:srgbClr val="FFFFFF"/>
                </a:highlight>
                <a:latin typeface="Georgia"/>
                <a:ea typeface="Georgia"/>
                <a:cs typeface="Georgia"/>
                <a:sym typeface="Georgia"/>
              </a:rPr>
              <a:t>Metadata Ops</a:t>
            </a:r>
            <a:endParaRPr sz="1350">
              <a:solidFill>
                <a:schemeClr val="dk1"/>
              </a:solidFill>
              <a:highlight>
                <a:srgbClr val="FFFFFF"/>
              </a:highlight>
              <a:latin typeface="Georgia"/>
              <a:ea typeface="Georgia"/>
              <a:cs typeface="Georgia"/>
              <a:sym typeface="Georgia"/>
            </a:endParaRPr>
          </a:p>
          <a:p>
            <a:pPr indent="0" lvl="0" marL="0" rtl="0" algn="l">
              <a:spcBef>
                <a:spcPts val="2200"/>
              </a:spcBef>
              <a:spcAft>
                <a:spcPts val="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During the execution, the execution engine can execute metadata operations with Metastore with the help of hcatalog api.</a:t>
            </a:r>
            <a:endParaRPr sz="1350">
              <a:solidFill>
                <a:schemeClr val="dk1"/>
              </a:solidFill>
              <a:highlight>
                <a:srgbClr val="FFFFFF"/>
              </a:highlight>
              <a:latin typeface="Georgia"/>
              <a:ea typeface="Georgia"/>
              <a:cs typeface="Georgia"/>
              <a:sym typeface="Georgia"/>
            </a:endParaRPr>
          </a:p>
          <a:p>
            <a:pPr indent="0" lvl="0" marL="0" rtl="0" algn="l">
              <a:spcBef>
                <a:spcPts val="1400"/>
              </a:spcBef>
              <a:spcAft>
                <a:spcPts val="160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311700" y="292250"/>
            <a:ext cx="8520600" cy="42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Step-8 Fetch Result</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While execution is over, the execution engine receives the results from Data nodes.</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Step-9 Send Results</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After fetching results, execution engine sends those resultant values to the driver.</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Step-10 Send Results</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At last the driver sends the results to Hive interfaces.</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311700" y="98700"/>
            <a:ext cx="8520600" cy="5949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      </a:t>
            </a:r>
            <a:r>
              <a:rPr b="1" lang="en" sz="1300"/>
              <a:t>Hive Types, Functions and DataModels</a:t>
            </a:r>
            <a:endParaRPr b="1" sz="1300"/>
          </a:p>
        </p:txBody>
      </p:sp>
      <p:pic>
        <p:nvPicPr>
          <p:cNvPr id="126" name="Google Shape;126;p26"/>
          <p:cNvPicPr preferRelativeResize="0"/>
          <p:nvPr/>
        </p:nvPicPr>
        <p:blipFill rotWithShape="1">
          <a:blip r:embed="rId3">
            <a:alphaModFix amt="87000"/>
          </a:blip>
          <a:srcRect b="0" l="0" r="0" t="15966"/>
          <a:stretch/>
        </p:blipFill>
        <p:spPr>
          <a:xfrm>
            <a:off x="671850" y="846250"/>
            <a:ext cx="7315200" cy="321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7"/>
          <p:cNvPicPr preferRelativeResize="0"/>
          <p:nvPr/>
        </p:nvPicPr>
        <p:blipFill>
          <a:blip r:embed="rId3">
            <a:alphaModFix/>
          </a:blip>
          <a:stretch>
            <a:fillRect/>
          </a:stretch>
        </p:blipFill>
        <p:spPr>
          <a:xfrm>
            <a:off x="152400" y="152400"/>
            <a:ext cx="8687242"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311700" y="334800"/>
            <a:ext cx="8520600" cy="43941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 sz="2050">
                <a:solidFill>
                  <a:srgbClr val="444444"/>
                </a:solidFill>
                <a:highlight>
                  <a:srgbClr val="FFFFFF"/>
                </a:highlight>
                <a:latin typeface="Georgia"/>
                <a:ea typeface="Georgia"/>
                <a:cs typeface="Georgia"/>
                <a:sym typeface="Georgia"/>
              </a:rPr>
              <a:t> Integral data type</a:t>
            </a:r>
            <a:endParaRPr b="1" sz="2050">
              <a:solidFill>
                <a:srgbClr val="444444"/>
              </a:solidFill>
              <a:highlight>
                <a:srgbClr val="FFFFFF"/>
              </a:highlight>
              <a:latin typeface="Georgia"/>
              <a:ea typeface="Georgia"/>
              <a:cs typeface="Georgia"/>
              <a:sym typeface="Georgia"/>
            </a:endParaRPr>
          </a:p>
          <a:p>
            <a:pPr indent="-314325" lvl="0" marL="457200" rtl="0" algn="l">
              <a:spcBef>
                <a:spcPts val="1100"/>
              </a:spcBef>
              <a:spcAft>
                <a:spcPts val="0"/>
              </a:spcAft>
              <a:buClr>
                <a:srgbClr val="444444"/>
              </a:buClr>
              <a:buSzPts val="1350"/>
              <a:buFont typeface="Georgia"/>
              <a:buChar char="●"/>
            </a:pPr>
            <a:r>
              <a:rPr b="1" lang="en" sz="1350">
                <a:solidFill>
                  <a:srgbClr val="444444"/>
                </a:solidFill>
                <a:highlight>
                  <a:srgbClr val="FFFFFF"/>
                </a:highlight>
                <a:latin typeface="Georgia"/>
                <a:ea typeface="Georgia"/>
                <a:cs typeface="Georgia"/>
                <a:sym typeface="Georgia"/>
              </a:rPr>
              <a:t>TINYINT</a:t>
            </a:r>
            <a:r>
              <a:rPr lang="en" sz="1350">
                <a:solidFill>
                  <a:srgbClr val="444444"/>
                </a:solidFill>
                <a:highlight>
                  <a:srgbClr val="FFFFFF"/>
                </a:highlight>
                <a:latin typeface="Georgia"/>
                <a:ea typeface="Georgia"/>
                <a:cs typeface="Georgia"/>
                <a:sym typeface="Georgia"/>
              </a:rPr>
              <a:t> – (1-byte signed integer ranging from -128 to 127)</a:t>
            </a:r>
            <a:endParaRPr sz="1350">
              <a:solidFill>
                <a:srgbClr val="444444"/>
              </a:solidFill>
              <a:highlight>
                <a:srgbClr val="FFFFFF"/>
              </a:highlight>
              <a:latin typeface="Georgia"/>
              <a:ea typeface="Georgia"/>
              <a:cs typeface="Georgia"/>
              <a:sym typeface="Georgia"/>
            </a:endParaRPr>
          </a:p>
          <a:p>
            <a:pPr indent="-314325" lvl="0" marL="457200" rtl="0" algn="l">
              <a:spcBef>
                <a:spcPts val="0"/>
              </a:spcBef>
              <a:spcAft>
                <a:spcPts val="0"/>
              </a:spcAft>
              <a:buClr>
                <a:srgbClr val="444444"/>
              </a:buClr>
              <a:buSzPts val="1350"/>
              <a:buFont typeface="Georgia"/>
              <a:buChar char="●"/>
            </a:pPr>
            <a:r>
              <a:rPr b="1" lang="en" sz="1350">
                <a:solidFill>
                  <a:srgbClr val="444444"/>
                </a:solidFill>
                <a:highlight>
                  <a:srgbClr val="FFFFFF"/>
                </a:highlight>
                <a:latin typeface="Georgia"/>
                <a:ea typeface="Georgia"/>
                <a:cs typeface="Georgia"/>
                <a:sym typeface="Georgia"/>
              </a:rPr>
              <a:t>SMALLINT</a:t>
            </a:r>
            <a:r>
              <a:rPr lang="en" sz="1350">
                <a:solidFill>
                  <a:srgbClr val="444444"/>
                </a:solidFill>
                <a:highlight>
                  <a:srgbClr val="FFFFFF"/>
                </a:highlight>
                <a:latin typeface="Georgia"/>
                <a:ea typeface="Georgia"/>
                <a:cs typeface="Georgia"/>
                <a:sym typeface="Georgia"/>
              </a:rPr>
              <a:t> – (2-byte signed integer ranging from -32, 768 to 32, 767)</a:t>
            </a:r>
            <a:endParaRPr sz="1350">
              <a:solidFill>
                <a:srgbClr val="444444"/>
              </a:solidFill>
              <a:highlight>
                <a:srgbClr val="FFFFFF"/>
              </a:highlight>
              <a:latin typeface="Georgia"/>
              <a:ea typeface="Georgia"/>
              <a:cs typeface="Georgia"/>
              <a:sym typeface="Georgia"/>
            </a:endParaRPr>
          </a:p>
          <a:p>
            <a:pPr indent="-314325" lvl="0" marL="457200" rtl="0" algn="l">
              <a:spcBef>
                <a:spcPts val="0"/>
              </a:spcBef>
              <a:spcAft>
                <a:spcPts val="0"/>
              </a:spcAft>
              <a:buClr>
                <a:srgbClr val="444444"/>
              </a:buClr>
              <a:buSzPts val="1350"/>
              <a:buFont typeface="Georgia"/>
              <a:buChar char="●"/>
            </a:pPr>
            <a:r>
              <a:rPr b="1" lang="en" sz="1350">
                <a:solidFill>
                  <a:srgbClr val="444444"/>
                </a:solidFill>
                <a:highlight>
                  <a:srgbClr val="FFFFFF"/>
                </a:highlight>
                <a:latin typeface="Georgia"/>
                <a:ea typeface="Georgia"/>
                <a:cs typeface="Georgia"/>
                <a:sym typeface="Georgia"/>
              </a:rPr>
              <a:t>INTEGER</a:t>
            </a:r>
            <a:r>
              <a:rPr lang="en" sz="1350">
                <a:solidFill>
                  <a:srgbClr val="444444"/>
                </a:solidFill>
                <a:highlight>
                  <a:srgbClr val="FFFFFF"/>
                </a:highlight>
                <a:latin typeface="Georgia"/>
                <a:ea typeface="Georgia"/>
                <a:cs typeface="Georgia"/>
                <a:sym typeface="Georgia"/>
              </a:rPr>
              <a:t> – (4-byte signed integer ranging from -2, 147, 483, 648 to 2, 147, 483, 647)</a:t>
            </a:r>
            <a:endParaRPr sz="1350">
              <a:solidFill>
                <a:srgbClr val="444444"/>
              </a:solidFill>
              <a:highlight>
                <a:srgbClr val="FFFFFF"/>
              </a:highlight>
              <a:latin typeface="Georgia"/>
              <a:ea typeface="Georgia"/>
              <a:cs typeface="Georgia"/>
              <a:sym typeface="Georgia"/>
            </a:endParaRPr>
          </a:p>
          <a:p>
            <a:pPr indent="-314325" lvl="0" marL="457200" rtl="0" algn="l">
              <a:spcBef>
                <a:spcPts val="0"/>
              </a:spcBef>
              <a:spcAft>
                <a:spcPts val="0"/>
              </a:spcAft>
              <a:buClr>
                <a:srgbClr val="444444"/>
              </a:buClr>
              <a:buSzPts val="1350"/>
              <a:buFont typeface="Georgia"/>
              <a:buChar char="●"/>
            </a:pPr>
            <a:r>
              <a:rPr b="1" lang="en" sz="1350">
                <a:solidFill>
                  <a:srgbClr val="444444"/>
                </a:solidFill>
                <a:highlight>
                  <a:srgbClr val="FFFFFF"/>
                </a:highlight>
                <a:latin typeface="Georgia"/>
                <a:ea typeface="Georgia"/>
                <a:cs typeface="Georgia"/>
                <a:sym typeface="Georgia"/>
              </a:rPr>
              <a:t>BIGINT</a:t>
            </a:r>
            <a:r>
              <a:rPr lang="en" sz="1350">
                <a:solidFill>
                  <a:srgbClr val="444444"/>
                </a:solidFill>
                <a:highlight>
                  <a:srgbClr val="FFFFFF"/>
                </a:highlight>
                <a:latin typeface="Georgia"/>
                <a:ea typeface="Georgia"/>
                <a:cs typeface="Georgia"/>
                <a:sym typeface="Georgia"/>
              </a:rPr>
              <a:t> – (8-byte signed integer ranging from -9, 223, 372, 036, 854, 775, 808 to 9, 223, 372, 036, 854, 775, 807)</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In Hive, Integral literals are assumed to be INTEGER by default unless they cross the range of INTEGER values. If we want to use a low integral value like 100 to be treated as TINYINT, SMALLINT, or BIGINT, then we will use the following postfixes (shown in the below table) with the number.</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600"/>
              </a:spcAft>
              <a:buNone/>
            </a:pPr>
            <a:r>
              <a:t/>
            </a:r>
            <a:endParaRPr/>
          </a:p>
        </p:txBody>
      </p:sp>
      <p:graphicFrame>
        <p:nvGraphicFramePr>
          <p:cNvPr id="137" name="Google Shape;137;p28"/>
          <p:cNvGraphicFramePr/>
          <p:nvPr/>
        </p:nvGraphicFramePr>
        <p:xfrm>
          <a:off x="2989050" y="3434000"/>
          <a:ext cx="3000000" cy="3000000"/>
        </p:xfrm>
        <a:graphic>
          <a:graphicData uri="http://schemas.openxmlformats.org/drawingml/2006/table">
            <a:tbl>
              <a:tblPr>
                <a:solidFill>
                  <a:srgbClr val="FFFFFF"/>
                </a:solidFill>
                <a:tableStyleId>{7811E305-2624-4B4C-B8BC-ABA23FDD5AE1}</a:tableStyleId>
              </a:tblPr>
              <a:tblGrid>
                <a:gridCol w="1209675"/>
                <a:gridCol w="781050"/>
                <a:gridCol w="952500"/>
              </a:tblGrid>
              <a:tr h="257175">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Type</a:t>
                      </a:r>
                      <a:endParaRPr sz="950">
                        <a:solidFill>
                          <a:srgbClr val="444444"/>
                        </a:solidFill>
                        <a:highlight>
                          <a:srgbClr val="FFFFFF"/>
                        </a:highlight>
                        <a:latin typeface="Georgia"/>
                        <a:ea typeface="Georgia"/>
                        <a:cs typeface="Georgia"/>
                        <a:sym typeface="Georgia"/>
                      </a:endParaRPr>
                    </a:p>
                  </a:txBody>
                  <a:tcPr marT="47625" marB="47625" marR="47625" marL="47625" anchor="ctr">
                    <a:lnR cap="flat" cmpd="sng" w="9425">
                      <a:solidFill>
                        <a:srgbClr val="000000"/>
                      </a:solidFill>
                      <a:prstDash val="solid"/>
                      <a:round/>
                      <a:headEnd len="sm" w="sm" type="none"/>
                      <a:tailEnd len="sm" w="sm" type="none"/>
                    </a:lnR>
                    <a:lnB cap="flat" cmpd="sng" w="94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Postfix</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B cap="flat" cmpd="sng" w="94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Example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B cap="flat" cmpd="sng" w="9425">
                      <a:solidFill>
                        <a:srgbClr val="F1F1F1"/>
                      </a:solidFill>
                      <a:prstDash val="solid"/>
                      <a:round/>
                      <a:headEnd len="sm" w="sm" type="none"/>
                      <a:tailEnd len="sm" w="sm" type="none"/>
                    </a:lnB>
                  </a:tcPr>
                </a:tc>
              </a:tr>
              <a:tr h="257175">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TINYINT</a:t>
                      </a:r>
                      <a:endParaRPr sz="950">
                        <a:solidFill>
                          <a:srgbClr val="444444"/>
                        </a:solidFill>
                        <a:highlight>
                          <a:srgbClr val="FFFFFF"/>
                        </a:highlight>
                        <a:latin typeface="Georgia"/>
                        <a:ea typeface="Georgia"/>
                        <a:cs typeface="Georgia"/>
                        <a:sym typeface="Georgia"/>
                      </a:endParaRPr>
                    </a:p>
                  </a:txBody>
                  <a:tcPr marT="47625" marB="47625" marR="47625" marL="47625" anchor="ctr">
                    <a:lnR cap="flat" cmpd="sng" w="9425">
                      <a:solidFill>
                        <a:srgbClr val="000000"/>
                      </a:solidFill>
                      <a:prstDash val="solid"/>
                      <a:round/>
                      <a:headEnd len="sm" w="sm" type="none"/>
                      <a:tailEnd len="sm" w="sm" type="none"/>
                    </a:lnR>
                    <a:lnT cap="flat" cmpd="sng" w="9425">
                      <a:solidFill>
                        <a:srgbClr val="F1F1F1"/>
                      </a:solidFill>
                      <a:prstDash val="solid"/>
                      <a:round/>
                      <a:headEnd len="sm" w="sm" type="none"/>
                      <a:tailEnd len="sm" w="sm" type="none"/>
                    </a:lnT>
                    <a:lnB cap="flat" cmpd="sng" w="94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Y</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F1F1F1"/>
                      </a:solidFill>
                      <a:prstDash val="solid"/>
                      <a:round/>
                      <a:headEnd len="sm" w="sm" type="none"/>
                      <a:tailEnd len="sm" w="sm" type="none"/>
                    </a:lnT>
                    <a:lnB cap="flat" cmpd="sng" w="94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100Y</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F1F1F1"/>
                      </a:solidFill>
                      <a:prstDash val="solid"/>
                      <a:round/>
                      <a:headEnd len="sm" w="sm" type="none"/>
                      <a:tailEnd len="sm" w="sm" type="none"/>
                    </a:lnT>
                    <a:lnB cap="flat" cmpd="sng" w="9425">
                      <a:solidFill>
                        <a:srgbClr val="F1F1F1"/>
                      </a:solidFill>
                      <a:prstDash val="solid"/>
                      <a:round/>
                      <a:headEnd len="sm" w="sm" type="none"/>
                      <a:tailEnd len="sm" w="sm" type="none"/>
                    </a:lnB>
                  </a:tcPr>
                </a:tc>
              </a:tr>
              <a:tr h="257175">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SMALLINT</a:t>
                      </a:r>
                      <a:endParaRPr sz="950">
                        <a:solidFill>
                          <a:srgbClr val="444444"/>
                        </a:solidFill>
                        <a:highlight>
                          <a:srgbClr val="FFFFFF"/>
                        </a:highlight>
                        <a:latin typeface="Georgia"/>
                        <a:ea typeface="Georgia"/>
                        <a:cs typeface="Georgia"/>
                        <a:sym typeface="Georgia"/>
                      </a:endParaRPr>
                    </a:p>
                  </a:txBody>
                  <a:tcPr marT="47625" marB="47625" marR="47625" marL="47625" anchor="ctr">
                    <a:lnR cap="flat" cmpd="sng" w="9425">
                      <a:solidFill>
                        <a:srgbClr val="000000"/>
                      </a:solidFill>
                      <a:prstDash val="solid"/>
                      <a:round/>
                      <a:headEnd len="sm" w="sm" type="none"/>
                      <a:tailEnd len="sm" w="sm" type="none"/>
                    </a:lnR>
                    <a:lnT cap="flat" cmpd="sng" w="9425">
                      <a:solidFill>
                        <a:srgbClr val="F1F1F1"/>
                      </a:solidFill>
                      <a:prstDash val="solid"/>
                      <a:round/>
                      <a:headEnd len="sm" w="sm" type="none"/>
                      <a:tailEnd len="sm" w="sm" type="none"/>
                    </a:lnT>
                    <a:lnB cap="flat" cmpd="sng" w="94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S</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F1F1F1"/>
                      </a:solidFill>
                      <a:prstDash val="solid"/>
                      <a:round/>
                      <a:headEnd len="sm" w="sm" type="none"/>
                      <a:tailEnd len="sm" w="sm" type="none"/>
                    </a:lnT>
                    <a:lnB cap="flat" cmpd="sng" w="94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100S</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F1F1F1"/>
                      </a:solidFill>
                      <a:prstDash val="solid"/>
                      <a:round/>
                      <a:headEnd len="sm" w="sm" type="none"/>
                      <a:tailEnd len="sm" w="sm" type="none"/>
                    </a:lnT>
                    <a:lnB cap="flat" cmpd="sng" w="9425">
                      <a:solidFill>
                        <a:srgbClr val="F1F1F1"/>
                      </a:solidFill>
                      <a:prstDash val="solid"/>
                      <a:round/>
                      <a:headEnd len="sm" w="sm" type="none"/>
                      <a:tailEnd len="sm" w="sm" type="none"/>
                    </a:lnB>
                  </a:tcPr>
                </a:tc>
              </a:tr>
              <a:tr h="257175">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BIGINT</a:t>
                      </a:r>
                      <a:endParaRPr sz="950">
                        <a:solidFill>
                          <a:srgbClr val="444444"/>
                        </a:solidFill>
                        <a:highlight>
                          <a:srgbClr val="FFFFFF"/>
                        </a:highlight>
                        <a:latin typeface="Georgia"/>
                        <a:ea typeface="Georgia"/>
                        <a:cs typeface="Georgia"/>
                        <a:sym typeface="Georgia"/>
                      </a:endParaRPr>
                    </a:p>
                  </a:txBody>
                  <a:tcPr marT="47625" marB="47625" marR="47625" marL="47625" anchor="ctr">
                    <a:lnR cap="flat" cmpd="sng" w="9425">
                      <a:solidFill>
                        <a:srgbClr val="000000"/>
                      </a:solidFill>
                      <a:prstDash val="solid"/>
                      <a:round/>
                      <a:headEnd len="sm" w="sm" type="none"/>
                      <a:tailEnd len="sm" w="sm" type="none"/>
                    </a:lnR>
                    <a:lnT cap="flat" cmpd="sng" w="9425">
                      <a:solidFill>
                        <a:srgbClr val="F1F1F1"/>
                      </a:solidFill>
                      <a:prstDash val="solid"/>
                      <a:round/>
                      <a:headEnd len="sm" w="sm" type="none"/>
                      <a:tailEnd len="sm" w="sm" type="none"/>
                    </a:lnT>
                    <a:lnB cap="flat" cmpd="sng" w="94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L</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F1F1F1"/>
                      </a:solidFill>
                      <a:prstDash val="solid"/>
                      <a:round/>
                      <a:headEnd len="sm" w="sm" type="none"/>
                      <a:tailEnd len="sm" w="sm" type="none"/>
                    </a:lnT>
                    <a:lnB cap="flat" cmpd="sng" w="94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100L</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F1F1F1"/>
                      </a:solidFill>
                      <a:prstDash val="solid"/>
                      <a:round/>
                      <a:headEnd len="sm" w="sm" type="none"/>
                      <a:tailEnd len="sm" w="sm" type="none"/>
                    </a:lnT>
                    <a:lnB cap="flat" cmpd="sng" w="9425">
                      <a:solidFill>
                        <a:srgbClr val="F1F1F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idx="1" type="body"/>
          </p:nvPr>
        </p:nvSpPr>
        <p:spPr>
          <a:xfrm>
            <a:off x="311700" y="234675"/>
            <a:ext cx="8520600" cy="4705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400">
                <a:solidFill>
                  <a:srgbClr val="444444"/>
                </a:solidFill>
                <a:highlight>
                  <a:srgbClr val="FFFFFF"/>
                </a:highlight>
                <a:latin typeface="Georgia"/>
                <a:ea typeface="Georgia"/>
                <a:cs typeface="Georgia"/>
                <a:sym typeface="Georgia"/>
              </a:rPr>
              <a:t>Floating data type</a:t>
            </a:r>
            <a:endParaRPr b="1" sz="1400">
              <a:solidFill>
                <a:srgbClr val="444444"/>
              </a:solidFill>
              <a:highlight>
                <a:srgbClr val="FFFFFF"/>
              </a:highlight>
              <a:latin typeface="Georgia"/>
              <a:ea typeface="Georgia"/>
              <a:cs typeface="Georgia"/>
              <a:sym typeface="Georgia"/>
            </a:endParaRPr>
          </a:p>
          <a:p>
            <a:pPr indent="-317500" lvl="0" marL="457200" rtl="0" algn="l">
              <a:lnSpc>
                <a:spcPct val="100000"/>
              </a:lnSpc>
              <a:spcBef>
                <a:spcPts val="1100"/>
              </a:spcBef>
              <a:spcAft>
                <a:spcPts val="0"/>
              </a:spcAft>
              <a:buClr>
                <a:srgbClr val="444444"/>
              </a:buClr>
              <a:buSzPts val="1400"/>
              <a:buFont typeface="Georgia"/>
              <a:buChar char="●"/>
            </a:pPr>
            <a:r>
              <a:rPr b="1" lang="en" sz="1400">
                <a:solidFill>
                  <a:srgbClr val="444444"/>
                </a:solidFill>
                <a:highlight>
                  <a:srgbClr val="FFFFFF"/>
                </a:highlight>
                <a:latin typeface="Georgia"/>
                <a:ea typeface="Georgia"/>
                <a:cs typeface="Georgia"/>
                <a:sym typeface="Georgia"/>
              </a:rPr>
              <a:t>FLOAT : </a:t>
            </a:r>
            <a:r>
              <a:rPr lang="en" sz="1400">
                <a:solidFill>
                  <a:srgbClr val="444444"/>
                </a:solidFill>
                <a:highlight>
                  <a:srgbClr val="FFFFFF"/>
                </a:highlight>
                <a:latin typeface="Georgia"/>
                <a:ea typeface="Georgia"/>
                <a:cs typeface="Georgia"/>
                <a:sym typeface="Georgia"/>
              </a:rPr>
              <a:t>It is a 4-byte single-precision floating-point number.</a:t>
            </a:r>
            <a:endParaRPr sz="1400">
              <a:solidFill>
                <a:srgbClr val="444444"/>
              </a:solidFill>
              <a:highlight>
                <a:srgbClr val="FFFFFF"/>
              </a:highlight>
              <a:latin typeface="Georgia"/>
              <a:ea typeface="Georgia"/>
              <a:cs typeface="Georgia"/>
              <a:sym typeface="Georgia"/>
            </a:endParaRPr>
          </a:p>
          <a:p>
            <a:pPr indent="-317500" lvl="0" marL="457200" rtl="0" algn="l">
              <a:lnSpc>
                <a:spcPct val="100000"/>
              </a:lnSpc>
              <a:spcBef>
                <a:spcPts val="0"/>
              </a:spcBef>
              <a:spcAft>
                <a:spcPts val="0"/>
              </a:spcAft>
              <a:buClr>
                <a:srgbClr val="444444"/>
              </a:buClr>
              <a:buSzPts val="1400"/>
              <a:buFont typeface="Georgia"/>
              <a:buChar char="●"/>
            </a:pPr>
            <a:r>
              <a:rPr b="1" lang="en" sz="1400">
                <a:solidFill>
                  <a:srgbClr val="444444"/>
                </a:solidFill>
                <a:highlight>
                  <a:srgbClr val="FFFFFF"/>
                </a:highlight>
                <a:latin typeface="Georgia"/>
                <a:ea typeface="Georgia"/>
                <a:cs typeface="Georgia"/>
                <a:sym typeface="Georgia"/>
              </a:rPr>
              <a:t>DOUBLE : </a:t>
            </a:r>
            <a:r>
              <a:rPr lang="en" sz="1400">
                <a:solidFill>
                  <a:srgbClr val="444444"/>
                </a:solidFill>
                <a:highlight>
                  <a:srgbClr val="FFFFFF"/>
                </a:highlight>
                <a:latin typeface="Georgia"/>
                <a:ea typeface="Georgia"/>
                <a:cs typeface="Georgia"/>
                <a:sym typeface="Georgia"/>
              </a:rPr>
              <a:t>It is an 8-byte double-precision floating-point number.</a:t>
            </a:r>
            <a:endParaRPr sz="1400">
              <a:solidFill>
                <a:srgbClr val="444444"/>
              </a:solidFill>
              <a:highlight>
                <a:srgbClr val="FFFFFF"/>
              </a:highlight>
              <a:latin typeface="Georgia"/>
              <a:ea typeface="Georgia"/>
              <a:cs typeface="Georgia"/>
              <a:sym typeface="Georgia"/>
            </a:endParaRPr>
          </a:p>
          <a:p>
            <a:pPr indent="-317500" lvl="0" marL="457200" rtl="0" algn="l">
              <a:lnSpc>
                <a:spcPct val="100000"/>
              </a:lnSpc>
              <a:spcBef>
                <a:spcPts val="0"/>
              </a:spcBef>
              <a:spcAft>
                <a:spcPts val="0"/>
              </a:spcAft>
              <a:buClr>
                <a:srgbClr val="444444"/>
              </a:buClr>
              <a:buSzPts val="1400"/>
              <a:buFont typeface="Georgia"/>
              <a:buChar char="●"/>
            </a:pPr>
            <a:r>
              <a:rPr b="1" lang="en" sz="1400">
                <a:solidFill>
                  <a:srgbClr val="444444"/>
                </a:solidFill>
                <a:highlight>
                  <a:srgbClr val="FFFFFF"/>
                </a:highlight>
                <a:latin typeface="Georgia"/>
                <a:ea typeface="Georgia"/>
                <a:cs typeface="Georgia"/>
                <a:sym typeface="Georgia"/>
              </a:rPr>
              <a:t>DECIMAL : </a:t>
            </a:r>
            <a:r>
              <a:rPr lang="en" sz="1400">
                <a:solidFill>
                  <a:srgbClr val="444444"/>
                </a:solidFill>
                <a:highlight>
                  <a:srgbClr val="FFFFFF"/>
                </a:highlight>
                <a:latin typeface="Georgia"/>
                <a:ea typeface="Georgia"/>
                <a:cs typeface="Georgia"/>
                <a:sym typeface="Georgia"/>
              </a:rPr>
              <a:t>It was introduced in Hive 0.11.0. It is based on Java’s BigDecimal. DECIMAL types support both scientific and non-scientific notations. User can specify the scale and precision during table creation using the syntax:</a:t>
            </a:r>
            <a:endParaRPr sz="1400">
              <a:solidFill>
                <a:srgbClr val="444444"/>
              </a:solidFill>
              <a:highlight>
                <a:srgbClr val="FFFFFF"/>
              </a:highlight>
              <a:latin typeface="Georgia"/>
              <a:ea typeface="Georgia"/>
              <a:cs typeface="Georgia"/>
              <a:sym typeface="Georgia"/>
            </a:endParaRPr>
          </a:p>
          <a:p>
            <a:pPr indent="-317500" lvl="1" marL="914400" marR="50800" rtl="0" algn="l">
              <a:lnSpc>
                <a:spcPct val="100000"/>
              </a:lnSpc>
              <a:spcBef>
                <a:spcPts val="0"/>
              </a:spcBef>
              <a:spcAft>
                <a:spcPts val="0"/>
              </a:spcAft>
              <a:buClr>
                <a:srgbClr val="CC0000"/>
              </a:buClr>
              <a:buSzPts val="1400"/>
              <a:buFont typeface="Courier New"/>
              <a:buChar char="○"/>
            </a:pPr>
            <a:r>
              <a:rPr lang="en">
                <a:solidFill>
                  <a:srgbClr val="CC0000"/>
                </a:solidFill>
                <a:highlight>
                  <a:srgbClr val="FFFFFF"/>
                </a:highlight>
                <a:latin typeface="Courier New"/>
                <a:ea typeface="Courier New"/>
                <a:cs typeface="Courier New"/>
                <a:sym typeface="Courier New"/>
              </a:rPr>
              <a:t>DECIMAL(precision, scale) :</a:t>
            </a:r>
            <a:r>
              <a:rPr lang="en">
                <a:solidFill>
                  <a:srgbClr val="444444"/>
                </a:solidFill>
                <a:highlight>
                  <a:srgbClr val="FFFFFF"/>
                </a:highlight>
                <a:latin typeface="Georgia"/>
                <a:ea typeface="Georgia"/>
                <a:cs typeface="Georgia"/>
                <a:sym typeface="Georgia"/>
              </a:rPr>
              <a:t>	If precision is not specified, then by default, it is equal to 10.</a:t>
            </a:r>
            <a:endParaRPr>
              <a:solidFill>
                <a:srgbClr val="444444"/>
              </a:solidFill>
              <a:highlight>
                <a:srgbClr val="FFFFFF"/>
              </a:highlight>
              <a:latin typeface="Georgia"/>
              <a:ea typeface="Georgia"/>
              <a:cs typeface="Georgia"/>
              <a:sym typeface="Georgia"/>
            </a:endParaRPr>
          </a:p>
          <a:p>
            <a:pPr indent="-317500" lvl="0" marL="457200" rtl="0" algn="l">
              <a:lnSpc>
                <a:spcPct val="100000"/>
              </a:lnSpc>
              <a:spcBef>
                <a:spcPts val="0"/>
              </a:spcBef>
              <a:spcAft>
                <a:spcPts val="0"/>
              </a:spcAft>
              <a:buClr>
                <a:srgbClr val="444444"/>
              </a:buClr>
              <a:buSzPts val="1400"/>
              <a:buFont typeface="Georgia"/>
              <a:buChar char="●"/>
            </a:pPr>
            <a:r>
              <a:rPr lang="en" sz="1400">
                <a:solidFill>
                  <a:srgbClr val="444444"/>
                </a:solidFill>
                <a:highlight>
                  <a:srgbClr val="FFFFFF"/>
                </a:highlight>
                <a:latin typeface="Georgia"/>
                <a:ea typeface="Georgia"/>
                <a:cs typeface="Georgia"/>
                <a:sym typeface="Georgia"/>
              </a:rPr>
              <a:t>  	If the scale is not specified, then by default, it is equal to 0.</a:t>
            </a:r>
            <a:endParaRPr sz="1400">
              <a:solidFill>
                <a:srgbClr val="444444"/>
              </a:solidFill>
              <a:highlight>
                <a:srgbClr val="FFFFFF"/>
              </a:highlight>
              <a:latin typeface="Georgia"/>
              <a:ea typeface="Georgia"/>
              <a:cs typeface="Georgia"/>
              <a:sym typeface="Georgia"/>
            </a:endParaRPr>
          </a:p>
          <a:p>
            <a:pPr indent="-317500" lvl="0" marL="457200" rtl="0" algn="l">
              <a:lnSpc>
                <a:spcPct val="100000"/>
              </a:lnSpc>
              <a:spcBef>
                <a:spcPts val="0"/>
              </a:spcBef>
              <a:spcAft>
                <a:spcPts val="0"/>
              </a:spcAft>
              <a:buClr>
                <a:srgbClr val="444444"/>
              </a:buClr>
              <a:buSzPts val="1400"/>
              <a:buFont typeface="Georgia"/>
              <a:buChar char="●"/>
            </a:pPr>
            <a:r>
              <a:rPr lang="en" sz="1400">
                <a:solidFill>
                  <a:srgbClr val="444444"/>
                </a:solidFill>
                <a:highlight>
                  <a:srgbClr val="FFFFFF"/>
                </a:highlight>
                <a:latin typeface="Georgia"/>
                <a:ea typeface="Georgia"/>
                <a:cs typeface="Georgia"/>
                <a:sym typeface="Georgia"/>
              </a:rPr>
              <a:t> 	DECIMAL provides more precise values and greater range than DOUBLE.</a:t>
            </a:r>
            <a:endParaRPr sz="1400">
              <a:solidFill>
                <a:srgbClr val="444444"/>
              </a:solidFill>
              <a:highlight>
                <a:srgbClr val="FFFFFF"/>
              </a:highlight>
              <a:latin typeface="Georgia"/>
              <a:ea typeface="Georgia"/>
              <a:cs typeface="Georgia"/>
              <a:sym typeface="Georgia"/>
            </a:endParaRPr>
          </a:p>
          <a:p>
            <a:pPr indent="-317500" lvl="0" marL="457200" rtl="0" algn="l">
              <a:lnSpc>
                <a:spcPct val="100000"/>
              </a:lnSpc>
              <a:spcBef>
                <a:spcPts val="0"/>
              </a:spcBef>
              <a:spcAft>
                <a:spcPts val="0"/>
              </a:spcAft>
              <a:buClr>
                <a:srgbClr val="444444"/>
              </a:buClr>
              <a:buSzPts val="1400"/>
              <a:buFont typeface="Georgia"/>
              <a:buChar char="●"/>
            </a:pPr>
            <a:r>
              <a:rPr b="1" lang="en" sz="1400">
                <a:solidFill>
                  <a:srgbClr val="444444"/>
                </a:solidFill>
                <a:highlight>
                  <a:srgbClr val="FFFFFF"/>
                </a:highlight>
                <a:latin typeface="Georgia"/>
                <a:ea typeface="Georgia"/>
                <a:cs typeface="Georgia"/>
                <a:sym typeface="Georgia"/>
              </a:rPr>
              <a:t>NUMERIC</a:t>
            </a:r>
            <a:endParaRPr b="1" sz="1400">
              <a:solidFill>
                <a:srgbClr val="444444"/>
              </a:solidFill>
              <a:highlight>
                <a:srgbClr val="FFFFFF"/>
              </a:highlight>
              <a:latin typeface="Georgia"/>
              <a:ea typeface="Georgia"/>
              <a:cs typeface="Georgia"/>
              <a:sym typeface="Georgia"/>
            </a:endParaRPr>
          </a:p>
          <a:p>
            <a:pPr indent="-317500" lvl="1" marL="914400" rtl="0" algn="l">
              <a:lnSpc>
                <a:spcPct val="100000"/>
              </a:lnSpc>
              <a:spcBef>
                <a:spcPts val="0"/>
              </a:spcBef>
              <a:spcAft>
                <a:spcPts val="0"/>
              </a:spcAft>
              <a:buClr>
                <a:srgbClr val="444444"/>
              </a:buClr>
              <a:buSzPts val="1400"/>
              <a:buFont typeface="Georgia"/>
              <a:buChar char="○"/>
            </a:pPr>
            <a:r>
              <a:rPr lang="en">
                <a:solidFill>
                  <a:srgbClr val="444444"/>
                </a:solidFill>
                <a:highlight>
                  <a:srgbClr val="FFFFFF"/>
                </a:highlight>
                <a:latin typeface="Georgia"/>
                <a:ea typeface="Georgia"/>
                <a:cs typeface="Georgia"/>
                <a:sym typeface="Georgia"/>
              </a:rPr>
              <a:t>It started with Hive 3.0.0. The NUMERIC data type is the same as the DECIMAL type.</a:t>
            </a:r>
            <a:endParaRPr>
              <a:solidFill>
                <a:srgbClr val="444444"/>
              </a:solidFill>
              <a:highlight>
                <a:srgbClr val="FFFFFF"/>
              </a:highlight>
              <a:latin typeface="Georgia"/>
              <a:ea typeface="Georgia"/>
              <a:cs typeface="Georgia"/>
              <a:sym typeface="Georgia"/>
            </a:endParaRPr>
          </a:p>
          <a:p>
            <a:pPr indent="0" lvl="0" marL="0" rtl="0" algn="l">
              <a:spcBef>
                <a:spcPts val="1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idx="1" type="body"/>
          </p:nvPr>
        </p:nvSpPr>
        <p:spPr>
          <a:xfrm>
            <a:off x="133725" y="507275"/>
            <a:ext cx="8520600" cy="436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50">
                <a:solidFill>
                  <a:srgbClr val="444444"/>
                </a:solidFill>
                <a:highlight>
                  <a:srgbClr val="FFFFFF"/>
                </a:highlight>
                <a:latin typeface="Georgia"/>
                <a:ea typeface="Georgia"/>
                <a:cs typeface="Georgia"/>
                <a:sym typeface="Georgia"/>
              </a:rPr>
              <a:t>Date/Time data type</a:t>
            </a:r>
            <a:endParaRPr b="1" sz="20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t/>
            </a:r>
            <a:endParaRPr b="1" sz="13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Clr>
                <a:schemeClr val="dk1"/>
              </a:buClr>
              <a:buSzPts val="1100"/>
              <a:buFont typeface="Arial"/>
              <a:buNone/>
            </a:pPr>
            <a:r>
              <a:rPr b="1" lang="en" sz="1400">
                <a:solidFill>
                  <a:srgbClr val="444444"/>
                </a:solidFill>
                <a:highlight>
                  <a:srgbClr val="FFFFFF"/>
                </a:highlight>
                <a:latin typeface="Georgia"/>
                <a:ea typeface="Georgia"/>
                <a:cs typeface="Georgia"/>
                <a:sym typeface="Georgia"/>
              </a:rPr>
              <a:t>TIMESTAMP</a:t>
            </a:r>
            <a:endParaRPr b="1"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It supports traditional UNIX timestamp with the optional nanosecond precision. The supported Timestamps format is yyyy-mm-dd hh:mm:ss[.f…] in the text files.</a:t>
            </a:r>
            <a:endParaRPr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rPr lang="en" sz="1400">
                <a:solidFill>
                  <a:srgbClr val="444444"/>
                </a:solidFill>
                <a:highlight>
                  <a:srgbClr val="FFFFFF"/>
                </a:highlight>
                <a:latin typeface="Georgia"/>
                <a:ea typeface="Georgia"/>
                <a:cs typeface="Georgia"/>
                <a:sym typeface="Georgia"/>
              </a:rPr>
              <a:t>java.sql.Timestamp format “YYYY-MM-DD HH:MM:SS.fffffffff” (9 decimal place precision)</a:t>
            </a:r>
            <a:endParaRPr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rPr lang="en" sz="1400">
                <a:solidFill>
                  <a:srgbClr val="444444"/>
                </a:solidFill>
                <a:highlight>
                  <a:srgbClr val="FFFFFF"/>
                </a:highlight>
                <a:latin typeface="Georgia"/>
                <a:ea typeface="Georgia"/>
                <a:cs typeface="Georgia"/>
                <a:sym typeface="Georgia"/>
              </a:rPr>
              <a:t>For example- ‘2020-02-04 01:01:01.100 ’</a:t>
            </a:r>
            <a:endParaRPr b="1"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t/>
            </a:r>
            <a:endParaRPr b="1"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Clr>
                <a:schemeClr val="dk1"/>
              </a:buClr>
              <a:buSzPts val="1100"/>
              <a:buFont typeface="Arial"/>
              <a:buNone/>
            </a:pPr>
            <a:r>
              <a:rPr b="1" lang="en" sz="1400">
                <a:solidFill>
                  <a:srgbClr val="444444"/>
                </a:solidFill>
                <a:highlight>
                  <a:srgbClr val="FFFFFF"/>
                </a:highlight>
                <a:latin typeface="Georgia"/>
                <a:ea typeface="Georgia"/>
                <a:cs typeface="Georgia"/>
                <a:sym typeface="Georgia"/>
              </a:rPr>
              <a:t>DATE</a:t>
            </a:r>
            <a:endParaRPr b="1"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DATE value describes a particular year/month/day in the form of YYYY-MM-DD.</a:t>
            </a:r>
            <a:endParaRPr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rPr lang="en" sz="1400">
                <a:solidFill>
                  <a:srgbClr val="444444"/>
                </a:solidFill>
                <a:highlight>
                  <a:srgbClr val="FFFFFF"/>
                </a:highlight>
                <a:latin typeface="Georgia"/>
                <a:ea typeface="Georgia"/>
                <a:cs typeface="Georgia"/>
                <a:sym typeface="Georgia"/>
              </a:rPr>
              <a:t>For example- ‘2020-02-04’</a:t>
            </a:r>
            <a:endParaRPr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t/>
            </a:r>
            <a:endParaRPr b="1" sz="13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Clr>
                <a:schemeClr val="dk1"/>
              </a:buClr>
              <a:buSzPts val="1100"/>
              <a:buFont typeface="Arial"/>
              <a:buNone/>
            </a:pPr>
            <a:r>
              <a:rPr b="1" lang="en" sz="1350">
                <a:solidFill>
                  <a:srgbClr val="444444"/>
                </a:solidFill>
                <a:highlight>
                  <a:srgbClr val="FFFFFF"/>
                </a:highlight>
                <a:latin typeface="Georgia"/>
                <a:ea typeface="Georgia"/>
                <a:cs typeface="Georgia"/>
                <a:sym typeface="Georgia"/>
              </a:rPr>
              <a:t>INTERVAL - </a:t>
            </a:r>
            <a:r>
              <a:rPr lang="en" sz="1350">
                <a:solidFill>
                  <a:srgbClr val="444444"/>
                </a:solidFill>
                <a:highlight>
                  <a:srgbClr val="FFFFFF"/>
                </a:highlight>
                <a:latin typeface="Georgia"/>
                <a:ea typeface="Georgia"/>
                <a:cs typeface="Georgia"/>
                <a:sym typeface="Georgia"/>
              </a:rPr>
              <a:t>Hive accepts the interval syntax with unit specifications. We have to specify the units along with the interval value.</a:t>
            </a:r>
            <a:endParaRPr b="1" sz="1400">
              <a:solidFill>
                <a:srgbClr val="444444"/>
              </a:solidFill>
              <a:highlight>
                <a:srgbClr val="FFFFFF"/>
              </a:highlight>
              <a:latin typeface="Georgia"/>
              <a:ea typeface="Georgia"/>
              <a:cs typeface="Georgia"/>
              <a:sym typeface="Georgia"/>
            </a:endParaRPr>
          </a:p>
          <a:p>
            <a:pPr indent="0" lvl="0" marL="0" rtl="0" algn="l">
              <a:spcBef>
                <a:spcPts val="100"/>
              </a:spcBef>
              <a:spcAft>
                <a:spcPts val="1600"/>
              </a:spcAft>
              <a:buNone/>
            </a:pPr>
            <a:r>
              <a:t/>
            </a:r>
            <a:endParaRPr sz="120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31"/>
          <p:cNvGraphicFramePr/>
          <p:nvPr/>
        </p:nvGraphicFramePr>
        <p:xfrm>
          <a:off x="152400" y="152400"/>
          <a:ext cx="3000000" cy="3000000"/>
        </p:xfrm>
        <a:graphic>
          <a:graphicData uri="http://schemas.openxmlformats.org/drawingml/2006/table">
            <a:tbl>
              <a:tblPr>
                <a:solidFill>
                  <a:srgbClr val="FFFFFF"/>
                </a:solidFill>
                <a:tableStyleId>{7811E305-2624-4B4C-B8BC-ABA23FDD5AE1}</a:tableStyleId>
              </a:tblPr>
              <a:tblGrid>
                <a:gridCol w="3419475"/>
                <a:gridCol w="2971800"/>
              </a:tblGrid>
              <a:tr h="285750">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Supported Interval Description</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Examples along with units</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SECOND</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INTERVAL ‘1’ SECOND</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MINUTE</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INTERVAL ‘1’ MINUTE</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HOUR</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INTERVAL ‘1’ HOUR</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DAY</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INTERVAL ‘1’ DAY</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MONTH </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INTERVAL ‘1’ MONTH</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r>
              <a:tr h="285750">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YEAR</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4A4A4A"/>
                          </a:solidFill>
                          <a:highlight>
                            <a:srgbClr val="FFFFFF"/>
                          </a:highlight>
                        </a:rPr>
                        <a:t>INTERVAL ‘1’ YEAR</a:t>
                      </a:r>
                      <a:endParaRPr sz="1050">
                        <a:solidFill>
                          <a:srgbClr val="4A4A4A"/>
                        </a:solidFill>
                        <a:highlight>
                          <a:srgbClr val="FFFFFF"/>
                        </a:highlight>
                      </a:endParaRPr>
                    </a:p>
                  </a:txBody>
                  <a:tcPr marT="66675" marB="66675" marR="66675" marL="66675">
                    <a:lnL cap="flat" cmpd="sng" w="9425">
                      <a:solidFill>
                        <a:srgbClr val="4A4A4A"/>
                      </a:solidFill>
                      <a:prstDash val="solid"/>
                      <a:round/>
                      <a:headEnd len="sm" w="sm" type="none"/>
                      <a:tailEnd len="sm" w="sm" type="none"/>
                    </a:lnL>
                    <a:lnR cap="flat" cmpd="sng" w="9425">
                      <a:solidFill>
                        <a:srgbClr val="4A4A4A"/>
                      </a:solidFill>
                      <a:prstDash val="solid"/>
                      <a:round/>
                      <a:headEnd len="sm" w="sm" type="none"/>
                      <a:tailEnd len="sm" w="sm" type="none"/>
                    </a:lnR>
                    <a:lnT cap="flat" cmpd="sng" w="9425">
                      <a:solidFill>
                        <a:srgbClr val="4A4A4A"/>
                      </a:solidFill>
                      <a:prstDash val="solid"/>
                      <a:round/>
                      <a:headEnd len="sm" w="sm" type="none"/>
                      <a:tailEnd len="sm" w="sm" type="none"/>
                    </a:lnT>
                    <a:lnB cap="flat" cmpd="sng" w="9425">
                      <a:solidFill>
                        <a:srgbClr val="4A4A4A"/>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rtl="0" algn="l">
              <a:lnSpc>
                <a:spcPct val="130000"/>
              </a:lnSpc>
              <a:spcBef>
                <a:spcPts val="0"/>
              </a:spcBef>
              <a:spcAft>
                <a:spcPts val="0"/>
              </a:spcAft>
              <a:buClr>
                <a:schemeClr val="dk1"/>
              </a:buClr>
              <a:buSzPts val="1100"/>
              <a:buFont typeface="Arial"/>
              <a:buNone/>
            </a:pPr>
            <a:r>
              <a:rPr lang="en" sz="2850">
                <a:solidFill>
                  <a:srgbClr val="444444"/>
                </a:solidFill>
                <a:highlight>
                  <a:srgbClr val="FFFFFF"/>
                </a:highlight>
                <a:latin typeface="Georgia"/>
                <a:ea typeface="Georgia"/>
                <a:cs typeface="Georgia"/>
                <a:sym typeface="Georgia"/>
              </a:rPr>
              <a:t>Why Apache Hive?</a:t>
            </a:r>
            <a:endParaRPr sz="28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Facebook had faced a lot of challenges before the implementation of Apache Hive. Challenges like the size of the data being generated increased or exploded, making it very difficult to handle them. The traditional RDBMS could not handle the pressure. Hence, Apache Hive allowed them to overcome the challenges they were facing.</a:t>
            </a:r>
            <a:endParaRPr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With Apache Hive, they are now able to perform the following:</a:t>
            </a:r>
            <a:endParaRPr sz="1400">
              <a:solidFill>
                <a:srgbClr val="444444"/>
              </a:solidFill>
              <a:highlight>
                <a:srgbClr val="FFFFFF"/>
              </a:highlight>
              <a:latin typeface="Georgia"/>
              <a:ea typeface="Georgia"/>
              <a:cs typeface="Georgia"/>
              <a:sym typeface="Georgia"/>
            </a:endParaRPr>
          </a:p>
          <a:p>
            <a:pPr indent="-317500" lvl="0" marL="749300" rtl="0" algn="just">
              <a:lnSpc>
                <a:spcPct val="100000"/>
              </a:lnSpc>
              <a:spcBef>
                <a:spcPts val="100"/>
              </a:spcBef>
              <a:spcAft>
                <a:spcPts val="0"/>
              </a:spcAft>
              <a:buClr>
                <a:srgbClr val="444444"/>
              </a:buClr>
              <a:buSzPts val="1400"/>
              <a:buFont typeface="Georgia"/>
              <a:buChar char="●"/>
            </a:pPr>
            <a:r>
              <a:rPr b="1" lang="en" sz="1400">
                <a:solidFill>
                  <a:srgbClr val="444444"/>
                </a:solidFill>
                <a:highlight>
                  <a:srgbClr val="FFFFFF"/>
                </a:highlight>
                <a:latin typeface="Georgia"/>
                <a:ea typeface="Georgia"/>
                <a:cs typeface="Georgia"/>
                <a:sym typeface="Georgia"/>
              </a:rPr>
              <a:t>Schema flexibility and evolution</a:t>
            </a:r>
            <a:endParaRPr b="1" sz="1400">
              <a:solidFill>
                <a:srgbClr val="444444"/>
              </a:solidFill>
              <a:highlight>
                <a:srgbClr val="FFFFFF"/>
              </a:highlight>
              <a:latin typeface="Georgia"/>
              <a:ea typeface="Georgia"/>
              <a:cs typeface="Georgia"/>
              <a:sym typeface="Georgia"/>
            </a:endParaRPr>
          </a:p>
          <a:p>
            <a:pPr indent="-317500" lvl="0" marL="749300" rtl="0" algn="just">
              <a:lnSpc>
                <a:spcPct val="100000"/>
              </a:lnSpc>
              <a:spcBef>
                <a:spcPts val="100"/>
              </a:spcBef>
              <a:spcAft>
                <a:spcPts val="0"/>
              </a:spcAft>
              <a:buClr>
                <a:srgbClr val="444444"/>
              </a:buClr>
              <a:buSzPts val="1400"/>
              <a:buFont typeface="Georgia"/>
              <a:buChar char="●"/>
            </a:pPr>
            <a:r>
              <a:rPr b="1" lang="en" sz="1400">
                <a:solidFill>
                  <a:srgbClr val="444444"/>
                </a:solidFill>
                <a:highlight>
                  <a:srgbClr val="FFFFFF"/>
                </a:highlight>
                <a:latin typeface="Georgia"/>
                <a:ea typeface="Georgia"/>
                <a:cs typeface="Georgia"/>
                <a:sym typeface="Georgia"/>
              </a:rPr>
              <a:t>Tables can be partitioned and bucketed</a:t>
            </a:r>
            <a:endParaRPr b="1" sz="1400">
              <a:solidFill>
                <a:srgbClr val="444444"/>
              </a:solidFill>
              <a:highlight>
                <a:srgbClr val="FFFFFF"/>
              </a:highlight>
              <a:latin typeface="Georgia"/>
              <a:ea typeface="Georgia"/>
              <a:cs typeface="Georgia"/>
              <a:sym typeface="Georgia"/>
            </a:endParaRPr>
          </a:p>
          <a:p>
            <a:pPr indent="-317500" lvl="0" marL="749300" rtl="0" algn="just">
              <a:lnSpc>
                <a:spcPct val="100000"/>
              </a:lnSpc>
              <a:spcBef>
                <a:spcPts val="100"/>
              </a:spcBef>
              <a:spcAft>
                <a:spcPts val="0"/>
              </a:spcAft>
              <a:buClr>
                <a:srgbClr val="444444"/>
              </a:buClr>
              <a:buSzPts val="1400"/>
              <a:buFont typeface="Georgia"/>
              <a:buChar char="●"/>
            </a:pPr>
            <a:r>
              <a:rPr b="1" lang="en" sz="1400">
                <a:solidFill>
                  <a:srgbClr val="444444"/>
                </a:solidFill>
                <a:highlight>
                  <a:srgbClr val="FFFFFF"/>
                </a:highlight>
                <a:latin typeface="Georgia"/>
                <a:ea typeface="Georgia"/>
                <a:cs typeface="Georgia"/>
                <a:sym typeface="Georgia"/>
              </a:rPr>
              <a:t>Apache Hive tables are defined directly in the HDFS</a:t>
            </a:r>
            <a:endParaRPr b="1" sz="1400">
              <a:solidFill>
                <a:srgbClr val="444444"/>
              </a:solidFill>
              <a:highlight>
                <a:srgbClr val="FFFFFF"/>
              </a:highlight>
              <a:latin typeface="Georgia"/>
              <a:ea typeface="Georgia"/>
              <a:cs typeface="Georgia"/>
              <a:sym typeface="Georgia"/>
            </a:endParaRPr>
          </a:p>
          <a:p>
            <a:pPr indent="-317500" lvl="0" marL="749300" rtl="0" algn="just">
              <a:lnSpc>
                <a:spcPct val="100000"/>
              </a:lnSpc>
              <a:spcBef>
                <a:spcPts val="100"/>
              </a:spcBef>
              <a:spcAft>
                <a:spcPts val="0"/>
              </a:spcAft>
              <a:buClr>
                <a:srgbClr val="444444"/>
              </a:buClr>
              <a:buSzPts val="1400"/>
              <a:buFont typeface="Georgia"/>
              <a:buChar char="●"/>
            </a:pPr>
            <a:r>
              <a:rPr b="1" lang="en" sz="1400">
                <a:solidFill>
                  <a:srgbClr val="444444"/>
                </a:solidFill>
                <a:highlight>
                  <a:srgbClr val="FFFFFF"/>
                </a:highlight>
                <a:latin typeface="Georgia"/>
                <a:ea typeface="Georgia"/>
                <a:cs typeface="Georgia"/>
                <a:sym typeface="Georgia"/>
              </a:rPr>
              <a:t>JDBC/ODBC drivers are available</a:t>
            </a:r>
            <a:endParaRPr b="1"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1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idx="1" type="body"/>
          </p:nvPr>
        </p:nvSpPr>
        <p:spPr>
          <a:xfrm>
            <a:off x="311700" y="234675"/>
            <a:ext cx="3771000" cy="43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select current_date;</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     _c0     |</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 2019-07-</a:t>
            </a:r>
            <a:r>
              <a:rPr b="1" lang="en" sz="1200">
                <a:solidFill>
                  <a:srgbClr val="E69138"/>
                </a:solidFill>
                <a:highlight>
                  <a:srgbClr val="FAFAFA"/>
                </a:highlight>
                <a:latin typeface="Consolas"/>
                <a:ea typeface="Consolas"/>
                <a:cs typeface="Consolas"/>
                <a:sym typeface="Consolas"/>
              </a:rPr>
              <a:t>17</a:t>
            </a:r>
            <a:r>
              <a:rPr lang="en" sz="1200">
                <a:solidFill>
                  <a:srgbClr val="2080AD"/>
                </a:solidFill>
                <a:highlight>
                  <a:srgbClr val="FAFAFA"/>
                </a:highlight>
                <a:latin typeface="Consolas"/>
                <a:ea typeface="Consolas"/>
                <a:cs typeface="Consolas"/>
                <a:sym typeface="Consolas"/>
              </a:rPr>
              <a:t>  |</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1 row selected (0.195 seconds)</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&gt; </a:t>
            </a:r>
            <a:r>
              <a:rPr b="1" lang="en" sz="1200">
                <a:solidFill>
                  <a:srgbClr val="CC0000"/>
                </a:solidFill>
                <a:highlight>
                  <a:srgbClr val="FAFAFA"/>
                </a:highlight>
                <a:latin typeface="Consolas"/>
                <a:ea typeface="Consolas"/>
                <a:cs typeface="Consolas"/>
                <a:sym typeface="Consolas"/>
              </a:rPr>
              <a:t>select current_date + interval '1' day;</a:t>
            </a:r>
            <a:endParaRPr b="1" sz="1200">
              <a:solidFill>
                <a:srgbClr val="CC0000"/>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          _c0           |</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 2019-07-</a:t>
            </a:r>
            <a:r>
              <a:rPr b="1" lang="en" sz="1200">
                <a:solidFill>
                  <a:srgbClr val="E69138"/>
                </a:solidFill>
                <a:highlight>
                  <a:srgbClr val="FAFAFA"/>
                </a:highlight>
                <a:latin typeface="Consolas"/>
                <a:ea typeface="Consolas"/>
                <a:cs typeface="Consolas"/>
                <a:sym typeface="Consolas"/>
              </a:rPr>
              <a:t>18</a:t>
            </a:r>
            <a:r>
              <a:rPr lang="en" sz="1200">
                <a:solidFill>
                  <a:srgbClr val="2080AD"/>
                </a:solidFill>
                <a:highlight>
                  <a:srgbClr val="FAFAFA"/>
                </a:highlight>
                <a:latin typeface="Consolas"/>
                <a:ea typeface="Consolas"/>
                <a:cs typeface="Consolas"/>
                <a:sym typeface="Consolas"/>
              </a:rPr>
              <a:t> 00:00:00.0  |</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100"/>
              </a:spcBef>
              <a:spcAft>
                <a:spcPts val="100"/>
              </a:spcAft>
              <a:buNone/>
            </a:pPr>
            <a:r>
              <a:rPr lang="en" sz="1200">
                <a:solidFill>
                  <a:srgbClr val="2080AD"/>
                </a:solidFill>
                <a:highlight>
                  <a:srgbClr val="FAFAFA"/>
                </a:highlight>
                <a:latin typeface="Consolas"/>
                <a:ea typeface="Consolas"/>
                <a:cs typeface="Consolas"/>
                <a:sym typeface="Consolas"/>
              </a:rPr>
              <a:t>1 row selected (0.186 seconds)</a:t>
            </a:r>
            <a:endParaRPr/>
          </a:p>
        </p:txBody>
      </p:sp>
      <p:sp>
        <p:nvSpPr>
          <p:cNvPr id="158" name="Google Shape;158;p32"/>
          <p:cNvSpPr txBox="1"/>
          <p:nvPr/>
        </p:nvSpPr>
        <p:spPr>
          <a:xfrm>
            <a:off x="4567350" y="323675"/>
            <a:ext cx="4416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8761D"/>
                </a:solidFill>
                <a:highlight>
                  <a:srgbClr val="FAFAFA"/>
                </a:highlight>
                <a:latin typeface="Consolas"/>
                <a:ea typeface="Consolas"/>
                <a:cs typeface="Consolas"/>
                <a:sym typeface="Consolas"/>
              </a:rPr>
              <a:t>select current_date + interval '10' hour;</a:t>
            </a:r>
            <a:endParaRPr b="1" sz="1200">
              <a:solidFill>
                <a:srgbClr val="38761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          _c0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 2019-07-17 10:00:00.0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1 row selected (0.351 seconds)</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b="1" lang="en" sz="1200">
                <a:solidFill>
                  <a:schemeClr val="accent4"/>
                </a:solidFill>
                <a:highlight>
                  <a:srgbClr val="FAFAFA"/>
                </a:highlight>
                <a:latin typeface="Consolas"/>
                <a:ea typeface="Consolas"/>
                <a:cs typeface="Consolas"/>
                <a:sym typeface="Consolas"/>
              </a:rPr>
              <a:t>select current_date + interval '10' second;</a:t>
            </a:r>
            <a:endParaRPr b="1" sz="1200">
              <a:solidFill>
                <a:schemeClr val="accent4"/>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          _c0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 2019-07-17 00:00:10.0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1 row selected (0.282 seconds)</a:t>
            </a:r>
            <a:endParaRPr sz="1200">
              <a:solidFill>
                <a:srgbClr val="2080AD"/>
              </a:solidFill>
              <a:highlight>
                <a:srgbClr val="FAFAFA"/>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a:off x="311700" y="279175"/>
            <a:ext cx="8520600" cy="428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50">
                <a:solidFill>
                  <a:srgbClr val="444444"/>
                </a:solidFill>
                <a:highlight>
                  <a:srgbClr val="FFFFFF"/>
                </a:highlight>
                <a:latin typeface="Georgia"/>
                <a:ea typeface="Georgia"/>
                <a:cs typeface="Georgia"/>
                <a:sym typeface="Georgia"/>
              </a:rPr>
              <a:t>String data type :</a:t>
            </a:r>
            <a:endParaRPr b="1" sz="20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t/>
            </a:r>
            <a:endParaRPr b="1" sz="13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rPr b="1" lang="en" sz="1350">
                <a:solidFill>
                  <a:srgbClr val="444444"/>
                </a:solidFill>
                <a:highlight>
                  <a:srgbClr val="FFFFFF"/>
                </a:highlight>
                <a:latin typeface="Georgia"/>
                <a:ea typeface="Georgia"/>
                <a:cs typeface="Georgia"/>
                <a:sym typeface="Georgia"/>
              </a:rPr>
              <a:t>STRING</a:t>
            </a:r>
            <a:r>
              <a:rPr lang="en" sz="1350">
                <a:solidFill>
                  <a:srgbClr val="444444"/>
                </a:solidFill>
                <a:highlight>
                  <a:srgbClr val="FFFFFF"/>
                </a:highlight>
                <a:latin typeface="Georgia"/>
                <a:ea typeface="Georgia"/>
                <a:cs typeface="Georgia"/>
                <a:sym typeface="Georgia"/>
              </a:rPr>
              <a:t> - String literals are represented either with the single quotes(‘ ’) or with double-quotes(“ ”).</a:t>
            </a:r>
            <a:endParaRPr sz="13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t/>
            </a:r>
            <a:endParaRPr b="1" sz="13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rPr b="1" lang="en" sz="1350">
                <a:solidFill>
                  <a:srgbClr val="444444"/>
                </a:solidFill>
                <a:highlight>
                  <a:srgbClr val="FFFFFF"/>
                </a:highlight>
                <a:latin typeface="Georgia"/>
                <a:ea typeface="Georgia"/>
                <a:cs typeface="Georgia"/>
                <a:sym typeface="Georgia"/>
              </a:rPr>
              <a:t>VARCHAR</a:t>
            </a:r>
            <a:r>
              <a:rPr lang="en" sz="1350">
                <a:solidFill>
                  <a:srgbClr val="444444"/>
                </a:solidFill>
                <a:highlight>
                  <a:srgbClr val="FFFFFF"/>
                </a:highlight>
                <a:latin typeface="Georgia"/>
                <a:ea typeface="Georgia"/>
                <a:cs typeface="Georgia"/>
                <a:sym typeface="Georgia"/>
              </a:rPr>
              <a:t> - VARCHAR data types are of </a:t>
            </a:r>
            <a:r>
              <a:rPr b="1" lang="en" sz="1350">
                <a:solidFill>
                  <a:srgbClr val="444444"/>
                </a:solidFill>
                <a:highlight>
                  <a:srgbClr val="FFFFFF"/>
                </a:highlight>
                <a:latin typeface="Georgia"/>
                <a:ea typeface="Georgia"/>
                <a:cs typeface="Georgia"/>
                <a:sym typeface="Georgia"/>
              </a:rPr>
              <a:t>different lengths</a:t>
            </a:r>
            <a:r>
              <a:rPr lang="en" sz="1350">
                <a:solidFill>
                  <a:srgbClr val="444444"/>
                </a:solidFill>
                <a:highlight>
                  <a:srgbClr val="FFFFFF"/>
                </a:highlight>
                <a:latin typeface="Georgia"/>
                <a:ea typeface="Georgia"/>
                <a:cs typeface="Georgia"/>
                <a:sym typeface="Georgia"/>
              </a:rPr>
              <a:t>, but we have to specify the maximum number of characters allowed in the character string. </a:t>
            </a:r>
            <a:r>
              <a:rPr lang="en" sz="1350">
                <a:solidFill>
                  <a:srgbClr val="CC0000"/>
                </a:solidFill>
                <a:highlight>
                  <a:srgbClr val="FFFFFF"/>
                </a:highlight>
                <a:latin typeface="Georgia"/>
                <a:ea typeface="Georgia"/>
                <a:cs typeface="Georgia"/>
                <a:sym typeface="Georgia"/>
              </a:rPr>
              <a:t>If the string value assigned to the varchar is less than the maximum length, then the remaining space will be freed out. Also, if the string value assigned is more than the maximum length, then the string is silently truncated</a:t>
            </a:r>
            <a:r>
              <a:rPr lang="en" sz="1350">
                <a:solidFill>
                  <a:srgbClr val="444444"/>
                </a:solidFill>
                <a:highlight>
                  <a:srgbClr val="FFFFFF"/>
                </a:highlight>
                <a:latin typeface="Georgia"/>
                <a:ea typeface="Georgia"/>
                <a:cs typeface="Georgia"/>
                <a:sym typeface="Georgia"/>
              </a:rPr>
              <a:t>. The length of the varchar is between(1 to 65535). Trailing whitespace is important in varchar and will affect the comparison results.</a:t>
            </a:r>
            <a:endParaRPr sz="13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t/>
            </a:r>
            <a:endParaRPr b="1" sz="13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rPr b="1" lang="en" sz="1350">
                <a:solidFill>
                  <a:srgbClr val="444444"/>
                </a:solidFill>
                <a:highlight>
                  <a:srgbClr val="FFFFFF"/>
                </a:highlight>
                <a:latin typeface="Georgia"/>
                <a:ea typeface="Georgia"/>
                <a:cs typeface="Georgia"/>
                <a:sym typeface="Georgia"/>
              </a:rPr>
              <a:t>CHAR</a:t>
            </a:r>
            <a:r>
              <a:rPr lang="en" sz="1350">
                <a:solidFill>
                  <a:srgbClr val="444444"/>
                </a:solidFill>
                <a:highlight>
                  <a:srgbClr val="FFFFFF"/>
                </a:highlight>
                <a:latin typeface="Georgia"/>
                <a:ea typeface="Georgia"/>
                <a:cs typeface="Georgia"/>
                <a:sym typeface="Georgia"/>
              </a:rPr>
              <a:t> - CHAR data types are </a:t>
            </a:r>
            <a:r>
              <a:rPr b="1" lang="en" sz="1350">
                <a:solidFill>
                  <a:srgbClr val="444444"/>
                </a:solidFill>
                <a:highlight>
                  <a:srgbClr val="FFFFFF"/>
                </a:highlight>
                <a:latin typeface="Georgia"/>
                <a:ea typeface="Georgia"/>
                <a:cs typeface="Georgia"/>
                <a:sym typeface="Georgia"/>
              </a:rPr>
              <a:t>fixed-length.</a:t>
            </a:r>
            <a:endParaRPr b="1" sz="13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rPr lang="en" sz="1350">
                <a:solidFill>
                  <a:srgbClr val="CC0000"/>
                </a:solidFill>
                <a:highlight>
                  <a:srgbClr val="FFFFFF"/>
                </a:highlight>
                <a:latin typeface="Georgia"/>
                <a:ea typeface="Georgia"/>
                <a:cs typeface="Georgia"/>
                <a:sym typeface="Georgia"/>
              </a:rPr>
              <a:t>The values shorter than the specified length are padded with the spaces.</a:t>
            </a:r>
            <a:endParaRPr sz="1350">
              <a:solidFill>
                <a:srgbClr val="CC0000"/>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rPr lang="en" sz="1350">
                <a:solidFill>
                  <a:srgbClr val="444444"/>
                </a:solidFill>
                <a:highlight>
                  <a:srgbClr val="FFFFFF"/>
                </a:highlight>
                <a:latin typeface="Georgia"/>
                <a:ea typeface="Georgia"/>
                <a:cs typeface="Georgia"/>
                <a:sym typeface="Georgia"/>
              </a:rPr>
              <a:t>Unlike VARCHAR, trailing spaces are not significant in CHAR types during comparisons</a:t>
            </a:r>
            <a:endParaRPr sz="13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t/>
            </a:r>
            <a:endParaRPr b="1" sz="20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Clr>
                <a:schemeClr val="dk1"/>
              </a:buClr>
              <a:buSzPts val="1100"/>
              <a:buFont typeface="Arial"/>
              <a:buNone/>
            </a:pPr>
            <a:r>
              <a:t/>
            </a:r>
            <a:endParaRPr b="1" sz="205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1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456325" y="222550"/>
            <a:ext cx="85206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b="1" lang="en" sz="1800"/>
              <a:t>D</a:t>
            </a:r>
            <a:r>
              <a:rPr b="1" lang="en" sz="1800"/>
              <a:t>ata Type Selection</a:t>
            </a:r>
            <a:endParaRPr b="1" sz="1800"/>
          </a:p>
        </p:txBody>
      </p:sp>
      <p:sp>
        <p:nvSpPr>
          <p:cNvPr id="169" name="Google Shape;169;p34"/>
          <p:cNvSpPr txBox="1"/>
          <p:nvPr>
            <p:ph idx="1" type="body"/>
          </p:nvPr>
        </p:nvSpPr>
        <p:spPr>
          <a:xfrm>
            <a:off x="311700" y="795250"/>
            <a:ext cx="8520600" cy="3416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202124"/>
              </a:buClr>
              <a:buSzPts val="1300"/>
              <a:buChar char="●"/>
            </a:pPr>
            <a:r>
              <a:rPr lang="en" sz="1300">
                <a:solidFill>
                  <a:srgbClr val="202124"/>
                </a:solidFill>
                <a:highlight>
                  <a:srgbClr val="FFFFFF"/>
                </a:highlight>
              </a:rPr>
              <a:t>The recommendation is to use VARCHAR and Integer Types (TINYINT, SMALLINT, INT, BIGINT) where ever possible instead of using String. In hive </a:t>
            </a:r>
            <a:r>
              <a:rPr lang="en" sz="1300">
                <a:solidFill>
                  <a:srgbClr val="990000"/>
                </a:solidFill>
                <a:highlight>
                  <a:srgbClr val="FFFFFF"/>
                </a:highlight>
              </a:rPr>
              <a:t>String is treated as VARCHAR(32762)</a:t>
            </a:r>
            <a:r>
              <a:rPr lang="en" sz="1300">
                <a:solidFill>
                  <a:srgbClr val="202124"/>
                </a:solidFill>
                <a:highlight>
                  <a:srgbClr val="FFFFFF"/>
                </a:highlight>
              </a:rPr>
              <a:t>. So, </a:t>
            </a:r>
            <a:r>
              <a:rPr b="1" lang="en" sz="1300">
                <a:solidFill>
                  <a:srgbClr val="202124"/>
                </a:solidFill>
                <a:highlight>
                  <a:srgbClr val="FFFFFF"/>
                </a:highlight>
              </a:rPr>
              <a:t>if you have data that is not more than 50 characters in length, using string here will have some overhead.</a:t>
            </a:r>
            <a:endParaRPr b="1" sz="1300">
              <a:solidFill>
                <a:srgbClr val="202124"/>
              </a:solidFill>
              <a:highlight>
                <a:srgbClr val="FFFFFF"/>
              </a:highlight>
            </a:endParaRPr>
          </a:p>
          <a:p>
            <a:pPr indent="-311150" lvl="0" marL="457200" rtl="0" algn="just">
              <a:spcBef>
                <a:spcPts val="0"/>
              </a:spcBef>
              <a:spcAft>
                <a:spcPts val="0"/>
              </a:spcAft>
              <a:buClr>
                <a:srgbClr val="202124"/>
              </a:buClr>
              <a:buSzPts val="1300"/>
              <a:buChar char="●"/>
            </a:pPr>
            <a:r>
              <a:rPr b="1" lang="en" sz="1300">
                <a:solidFill>
                  <a:srgbClr val="202124"/>
                </a:solidFill>
                <a:highlight>
                  <a:srgbClr val="FFFFFF"/>
                </a:highlight>
              </a:rPr>
              <a:t>Char types are similar to Varchar but they are fixed-length</a:t>
            </a:r>
            <a:r>
              <a:rPr lang="en" sz="1300">
                <a:solidFill>
                  <a:srgbClr val="202124"/>
                </a:solidFill>
                <a:highlight>
                  <a:srgbClr val="FFFFFF"/>
                </a:highlight>
              </a:rPr>
              <a:t> meaning that values shorter than the specified length value are padded with spaces but trailing spaces are not important during comparisons.</a:t>
            </a:r>
            <a:endParaRPr b="1" sz="1300">
              <a:solidFill>
                <a:srgbClr val="202124"/>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178050"/>
            <a:ext cx="8520600" cy="572700"/>
          </a:xfrm>
          <a:prstGeom prst="rect">
            <a:avLst/>
          </a:prstGeom>
        </p:spPr>
        <p:txBody>
          <a:bodyPr anchorCtr="0" anchor="t" bIns="91425" lIns="91425" spcFirstLastPara="1" rIns="91425" wrap="square" tIns="91425">
            <a:noAutofit/>
          </a:bodyPr>
          <a:lstStyle/>
          <a:p>
            <a:pPr indent="457200" lvl="0" marL="2286000" rtl="0" algn="l">
              <a:lnSpc>
                <a:spcPct val="130000"/>
              </a:lnSpc>
              <a:spcBef>
                <a:spcPts val="0"/>
              </a:spcBef>
              <a:spcAft>
                <a:spcPts val="0"/>
              </a:spcAft>
              <a:buClr>
                <a:schemeClr val="dk1"/>
              </a:buClr>
              <a:buSzPts val="1100"/>
              <a:buFont typeface="Arial"/>
              <a:buNone/>
            </a:pPr>
            <a:r>
              <a:rPr b="1" lang="en" sz="2050">
                <a:highlight>
                  <a:srgbClr val="FFFFFF"/>
                </a:highlight>
                <a:latin typeface="Georgia"/>
                <a:ea typeface="Georgia"/>
                <a:cs typeface="Georgia"/>
                <a:sym typeface="Georgia"/>
              </a:rPr>
              <a:t>Miscellaneous data type</a:t>
            </a:r>
            <a:endParaRPr b="1" sz="2050">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175" name="Google Shape;17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50">
                <a:solidFill>
                  <a:schemeClr val="dk1"/>
                </a:solidFill>
                <a:highlight>
                  <a:srgbClr val="FFFFFF"/>
                </a:highlight>
                <a:latin typeface="Georgia"/>
                <a:ea typeface="Georgia"/>
                <a:cs typeface="Georgia"/>
                <a:sym typeface="Georgia"/>
              </a:rPr>
              <a:t>BOOLEAN</a:t>
            </a:r>
            <a:endParaRPr b="1" sz="1350">
              <a:solidFill>
                <a:schemeClr val="dk1"/>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Boolean types in Hive store either true or false.</a:t>
            </a:r>
            <a:endParaRPr sz="1350">
              <a:solidFill>
                <a:schemeClr val="dk1"/>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b="1" lang="en" sz="1350">
                <a:solidFill>
                  <a:schemeClr val="dk1"/>
                </a:solidFill>
                <a:highlight>
                  <a:srgbClr val="FFFFFF"/>
                </a:highlight>
                <a:latin typeface="Georgia"/>
                <a:ea typeface="Georgia"/>
                <a:cs typeface="Georgia"/>
                <a:sym typeface="Georgia"/>
              </a:rPr>
              <a:t>BINARY</a:t>
            </a:r>
            <a:endParaRPr b="1" sz="1350">
              <a:solidFill>
                <a:schemeClr val="dk1"/>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chemeClr val="dk1"/>
                </a:solidFill>
                <a:highlight>
                  <a:srgbClr val="FFFFFF"/>
                </a:highlight>
                <a:latin typeface="Georgia"/>
                <a:ea typeface="Georgia"/>
                <a:cs typeface="Georgia"/>
                <a:sym typeface="Georgia"/>
              </a:rPr>
              <a:t>BINARY type in Hive is an array of bytes.</a:t>
            </a:r>
            <a:endParaRPr sz="1350">
              <a:solidFill>
                <a:schemeClr val="dk1"/>
              </a:solidFill>
              <a:highlight>
                <a:srgbClr val="FFFFFF"/>
              </a:highlight>
              <a:latin typeface="Georgia"/>
              <a:ea typeface="Georgia"/>
              <a:cs typeface="Georgia"/>
              <a:sym typeface="Georgia"/>
            </a:endParaRPr>
          </a:p>
          <a:p>
            <a:pPr indent="0" lvl="0" marL="0" rtl="0" algn="l">
              <a:spcBef>
                <a:spcPts val="1400"/>
              </a:spcBef>
              <a:spcAft>
                <a:spcPts val="1600"/>
              </a:spcAft>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nvSpPr>
        <p:spPr>
          <a:xfrm>
            <a:off x="879100" y="245800"/>
            <a:ext cx="5239500" cy="4926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2000"/>
              <a:t>Complex Types</a:t>
            </a:r>
            <a:endParaRPr b="1" sz="2000"/>
          </a:p>
        </p:txBody>
      </p:sp>
      <p:sp>
        <p:nvSpPr>
          <p:cNvPr id="181" name="Google Shape;181;p36"/>
          <p:cNvSpPr txBox="1"/>
          <p:nvPr/>
        </p:nvSpPr>
        <p:spPr>
          <a:xfrm>
            <a:off x="267275" y="857625"/>
            <a:ext cx="20580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Array</a:t>
            </a:r>
            <a:endParaRPr sz="1700"/>
          </a:p>
          <a:p>
            <a:pPr indent="-336550" lvl="0" marL="457200" rtl="0" algn="l">
              <a:spcBef>
                <a:spcPts val="0"/>
              </a:spcBef>
              <a:spcAft>
                <a:spcPts val="0"/>
              </a:spcAft>
              <a:buSzPts val="1700"/>
              <a:buChar char="●"/>
            </a:pPr>
            <a:r>
              <a:rPr lang="en" sz="1700"/>
              <a:t>Map</a:t>
            </a:r>
            <a:endParaRPr sz="1700"/>
          </a:p>
          <a:p>
            <a:pPr indent="-336550" lvl="0" marL="457200" rtl="0" algn="l">
              <a:spcBef>
                <a:spcPts val="0"/>
              </a:spcBef>
              <a:spcAft>
                <a:spcPts val="0"/>
              </a:spcAft>
              <a:buSzPts val="1700"/>
              <a:buChar char="●"/>
            </a:pPr>
            <a:r>
              <a:rPr lang="en" sz="1700"/>
              <a:t>Struct</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idx="1" type="body"/>
          </p:nvPr>
        </p:nvSpPr>
        <p:spPr>
          <a:xfrm>
            <a:off x="311700" y="279175"/>
            <a:ext cx="8520600" cy="428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50">
                <a:solidFill>
                  <a:schemeClr val="dk1"/>
                </a:solidFill>
                <a:highlight>
                  <a:srgbClr val="FFFFFF"/>
                </a:highlight>
                <a:latin typeface="Georgia"/>
                <a:ea typeface="Georgia"/>
                <a:cs typeface="Georgia"/>
                <a:sym typeface="Georgia"/>
              </a:rPr>
              <a:t>Array:</a:t>
            </a:r>
            <a:endParaRPr b="1" sz="2050">
              <a:solidFill>
                <a:schemeClr val="dk1"/>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t/>
            </a:r>
            <a:endParaRPr b="1" sz="2050">
              <a:solidFill>
                <a:schemeClr val="dk1"/>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None/>
            </a:pPr>
            <a:r>
              <a:rPr lang="en" sz="1400">
                <a:solidFill>
                  <a:srgbClr val="660000"/>
                </a:solidFill>
                <a:highlight>
                  <a:srgbClr val="F5F5F5"/>
                </a:highlight>
                <a:latin typeface="Consolas"/>
                <a:ea typeface="Consolas"/>
                <a:cs typeface="Consolas"/>
                <a:sym typeface="Consolas"/>
              </a:rPr>
              <a:t>$ cat &gt; arrayfile</a:t>
            </a:r>
            <a:endParaRPr sz="1400">
              <a:solidFill>
                <a:srgbClr val="660000"/>
              </a:solidFill>
              <a:highlight>
                <a:srgbClr val="F5F5F5"/>
              </a:highlight>
              <a:latin typeface="Consolas"/>
              <a:ea typeface="Consolas"/>
              <a:cs typeface="Consolas"/>
              <a:sym typeface="Consolas"/>
            </a:endParaRPr>
          </a:p>
          <a:p>
            <a:pPr indent="0" lvl="0" marL="0" rtl="0" algn="l">
              <a:lnSpc>
                <a:spcPct val="100000"/>
              </a:lnSpc>
              <a:spcBef>
                <a:spcPts val="100"/>
              </a:spcBef>
              <a:spcAft>
                <a:spcPts val="0"/>
              </a:spcAft>
              <a:buNone/>
            </a:pPr>
            <a:r>
              <a:rPr lang="en" sz="1400">
                <a:solidFill>
                  <a:srgbClr val="660000"/>
                </a:solidFill>
                <a:highlight>
                  <a:srgbClr val="F5F5F5"/>
                </a:highlight>
                <a:latin typeface="Consolas"/>
                <a:ea typeface="Consolas"/>
                <a:cs typeface="Consolas"/>
                <a:sym typeface="Consolas"/>
              </a:rPr>
              <a:t>1,abc,40000,a$b$c,hyd</a:t>
            </a:r>
            <a:endParaRPr sz="1400">
              <a:solidFill>
                <a:srgbClr val="660000"/>
              </a:solidFill>
              <a:highlight>
                <a:srgbClr val="F5F5F5"/>
              </a:highlight>
              <a:latin typeface="Consolas"/>
              <a:ea typeface="Consolas"/>
              <a:cs typeface="Consolas"/>
              <a:sym typeface="Consolas"/>
            </a:endParaRPr>
          </a:p>
          <a:p>
            <a:pPr indent="0" lvl="0" marL="0" rtl="0" algn="l">
              <a:lnSpc>
                <a:spcPct val="100000"/>
              </a:lnSpc>
              <a:spcBef>
                <a:spcPts val="100"/>
              </a:spcBef>
              <a:spcAft>
                <a:spcPts val="0"/>
              </a:spcAft>
              <a:buNone/>
            </a:pPr>
            <a:r>
              <a:rPr lang="en" sz="1400">
                <a:solidFill>
                  <a:srgbClr val="660000"/>
                </a:solidFill>
                <a:highlight>
                  <a:srgbClr val="F5F5F5"/>
                </a:highlight>
                <a:latin typeface="Consolas"/>
                <a:ea typeface="Consolas"/>
                <a:cs typeface="Consolas"/>
                <a:sym typeface="Consolas"/>
              </a:rPr>
              <a:t>2,def,3000,d$f,bang</a:t>
            </a:r>
            <a:endParaRPr sz="1400">
              <a:solidFill>
                <a:srgbClr val="660000"/>
              </a:solidFill>
              <a:highlight>
                <a:srgbClr val="F5F5F5"/>
              </a:highlight>
              <a:latin typeface="Consolas"/>
              <a:ea typeface="Consolas"/>
              <a:cs typeface="Consolas"/>
              <a:sym typeface="Consolas"/>
            </a:endParaRPr>
          </a:p>
          <a:p>
            <a:pPr indent="0" lvl="0" marL="0" rtl="0" algn="l">
              <a:lnSpc>
                <a:spcPct val="100000"/>
              </a:lnSpc>
              <a:spcBef>
                <a:spcPts val="100"/>
              </a:spcBef>
              <a:spcAft>
                <a:spcPts val="0"/>
              </a:spcAft>
              <a:buNone/>
            </a:pPr>
            <a:r>
              <a:t/>
            </a:r>
            <a:endParaRPr sz="1400">
              <a:solidFill>
                <a:schemeClr val="dk1"/>
              </a:solidFill>
              <a:highlight>
                <a:srgbClr val="F5F5F5"/>
              </a:highlight>
              <a:latin typeface="Consolas"/>
              <a:ea typeface="Consolas"/>
              <a:cs typeface="Consolas"/>
              <a:sym typeface="Consolas"/>
            </a:endParaRPr>
          </a:p>
          <a:p>
            <a:pPr indent="0" lvl="0" marL="0" rtl="0" algn="l">
              <a:lnSpc>
                <a:spcPct val="100000"/>
              </a:lnSpc>
              <a:spcBef>
                <a:spcPts val="100"/>
              </a:spcBef>
              <a:spcAft>
                <a:spcPts val="0"/>
              </a:spcAft>
              <a:buNone/>
            </a:pPr>
            <a:r>
              <a:t/>
            </a:r>
            <a:endParaRPr sz="1400">
              <a:solidFill>
                <a:schemeClr val="dk1"/>
              </a:solidFill>
              <a:highlight>
                <a:srgbClr val="F5F5F5"/>
              </a:highlight>
              <a:latin typeface="Consolas"/>
              <a:ea typeface="Consolas"/>
              <a:cs typeface="Consolas"/>
              <a:sym typeface="Consolas"/>
            </a:endParaRPr>
          </a:p>
          <a:p>
            <a:pPr indent="0" lvl="0" marL="0" rtl="0" algn="l">
              <a:lnSpc>
                <a:spcPct val="100000"/>
              </a:lnSpc>
              <a:spcBef>
                <a:spcPts val="100"/>
              </a:spcBef>
              <a:spcAft>
                <a:spcPts val="0"/>
              </a:spcAft>
              <a:buNone/>
            </a:pPr>
            <a:r>
              <a:rPr lang="en" sz="1400">
                <a:solidFill>
                  <a:srgbClr val="38761D"/>
                </a:solidFill>
                <a:highlight>
                  <a:srgbClr val="F5F5F5"/>
                </a:highlight>
                <a:latin typeface="Consolas"/>
                <a:ea typeface="Consolas"/>
                <a:cs typeface="Consolas"/>
                <a:sym typeface="Consolas"/>
              </a:rPr>
              <a:t>hive&gt; create table tab7 (id int,name string,sal bigint,sub </a:t>
            </a:r>
            <a:r>
              <a:rPr b="1" lang="en" sz="1600">
                <a:solidFill>
                  <a:srgbClr val="38761D"/>
                </a:solidFill>
                <a:highlight>
                  <a:srgbClr val="F5F5F5"/>
                </a:highlight>
                <a:latin typeface="Consolas"/>
                <a:ea typeface="Consolas"/>
                <a:cs typeface="Consolas"/>
                <a:sym typeface="Consolas"/>
              </a:rPr>
              <a:t>array&lt;string&gt;</a:t>
            </a:r>
            <a:r>
              <a:rPr lang="en" sz="1400">
                <a:solidFill>
                  <a:srgbClr val="38761D"/>
                </a:solidFill>
                <a:highlight>
                  <a:srgbClr val="F5F5F5"/>
                </a:highlight>
                <a:latin typeface="Consolas"/>
                <a:ea typeface="Consolas"/>
                <a:cs typeface="Consolas"/>
                <a:sym typeface="Consolas"/>
              </a:rPr>
              <a:t>,city string)</a:t>
            </a:r>
            <a:endParaRPr sz="1400">
              <a:solidFill>
                <a:srgbClr val="38761D"/>
              </a:solidFill>
              <a:highlight>
                <a:srgbClr val="F5F5F5"/>
              </a:highlight>
              <a:latin typeface="Consolas"/>
              <a:ea typeface="Consolas"/>
              <a:cs typeface="Consolas"/>
              <a:sym typeface="Consolas"/>
            </a:endParaRPr>
          </a:p>
          <a:p>
            <a:pPr indent="0" lvl="0" marL="0" rtl="0" algn="l">
              <a:lnSpc>
                <a:spcPct val="100000"/>
              </a:lnSpc>
              <a:spcBef>
                <a:spcPts val="100"/>
              </a:spcBef>
              <a:spcAft>
                <a:spcPts val="0"/>
              </a:spcAft>
              <a:buNone/>
            </a:pPr>
            <a:r>
              <a:rPr lang="en" sz="1400">
                <a:solidFill>
                  <a:srgbClr val="38761D"/>
                </a:solidFill>
                <a:highlight>
                  <a:srgbClr val="F5F5F5"/>
                </a:highlight>
                <a:latin typeface="Consolas"/>
                <a:ea typeface="Consolas"/>
                <a:cs typeface="Consolas"/>
                <a:sym typeface="Consolas"/>
              </a:rPr>
              <a:t>row format delimited fields terminated by ','  </a:t>
            </a:r>
            <a:r>
              <a:rPr b="1" lang="en" sz="1400">
                <a:solidFill>
                  <a:srgbClr val="38761D"/>
                </a:solidFill>
                <a:highlight>
                  <a:srgbClr val="F5F5F5"/>
                </a:highlight>
                <a:latin typeface="Consolas"/>
                <a:ea typeface="Consolas"/>
                <a:cs typeface="Consolas"/>
                <a:sym typeface="Consolas"/>
              </a:rPr>
              <a:t>collection items terminated by '$'</a:t>
            </a:r>
            <a:r>
              <a:rPr lang="en" sz="1400">
                <a:solidFill>
                  <a:srgbClr val="38761D"/>
                </a:solidFill>
                <a:highlight>
                  <a:srgbClr val="F5F5F5"/>
                </a:highlight>
                <a:latin typeface="Consolas"/>
                <a:ea typeface="Consolas"/>
                <a:cs typeface="Consolas"/>
                <a:sym typeface="Consolas"/>
              </a:rPr>
              <a:t>;</a:t>
            </a:r>
            <a:endParaRPr sz="1400">
              <a:solidFill>
                <a:srgbClr val="38761D"/>
              </a:solidFill>
              <a:highlight>
                <a:srgbClr val="F5F5F5"/>
              </a:highlight>
              <a:latin typeface="Consolas"/>
              <a:ea typeface="Consolas"/>
              <a:cs typeface="Consolas"/>
              <a:sym typeface="Consolas"/>
            </a:endParaRPr>
          </a:p>
          <a:p>
            <a:pPr indent="0" lvl="0" marL="0" rtl="0" algn="l">
              <a:lnSpc>
                <a:spcPct val="100000"/>
              </a:lnSpc>
              <a:spcBef>
                <a:spcPts val="100"/>
              </a:spcBef>
              <a:spcAft>
                <a:spcPts val="0"/>
              </a:spcAft>
              <a:buNone/>
            </a:pPr>
            <a:r>
              <a:t/>
            </a:r>
            <a:endParaRPr sz="1400">
              <a:solidFill>
                <a:schemeClr val="dk1"/>
              </a:solidFill>
              <a:highlight>
                <a:srgbClr val="F5F5F5"/>
              </a:highlight>
              <a:latin typeface="Consolas"/>
              <a:ea typeface="Consolas"/>
              <a:cs typeface="Consolas"/>
              <a:sym typeface="Consolas"/>
            </a:endParaRPr>
          </a:p>
          <a:p>
            <a:pPr indent="0" lvl="0" marL="0" marR="88900" rtl="0" algn="l">
              <a:lnSpc>
                <a:spcPct val="100000"/>
              </a:lnSpc>
              <a:spcBef>
                <a:spcPts val="100"/>
              </a:spcBef>
              <a:spcAft>
                <a:spcPts val="0"/>
              </a:spcAft>
              <a:buNone/>
            </a:pPr>
            <a:r>
              <a:rPr lang="en" sz="1400">
                <a:solidFill>
                  <a:srgbClr val="E69138"/>
                </a:solidFill>
                <a:highlight>
                  <a:srgbClr val="F5F5F5"/>
                </a:highlight>
                <a:latin typeface="Consolas"/>
                <a:ea typeface="Consolas"/>
                <a:cs typeface="Consolas"/>
                <a:sym typeface="Consolas"/>
              </a:rPr>
              <a:t>hive&gt; load data local inpath '/home/training/</a:t>
            </a:r>
            <a:r>
              <a:rPr lang="en" sz="1400">
                <a:solidFill>
                  <a:srgbClr val="E69138"/>
                </a:solidFill>
                <a:highlight>
                  <a:srgbClr val="F5F5F5"/>
                </a:highlight>
                <a:latin typeface="Consolas"/>
                <a:ea typeface="Consolas"/>
                <a:cs typeface="Consolas"/>
                <a:sym typeface="Consolas"/>
              </a:rPr>
              <a:t>arrayfile</a:t>
            </a:r>
            <a:r>
              <a:rPr lang="en" sz="1400">
                <a:solidFill>
                  <a:srgbClr val="E69138"/>
                </a:solidFill>
                <a:highlight>
                  <a:srgbClr val="F5F5F5"/>
                </a:highlight>
                <a:latin typeface="Consolas"/>
                <a:ea typeface="Consolas"/>
                <a:cs typeface="Consolas"/>
                <a:sym typeface="Consolas"/>
              </a:rPr>
              <a:t>' overwrite into table tab10;</a:t>
            </a:r>
            <a:endParaRPr sz="1400">
              <a:solidFill>
                <a:srgbClr val="E69138"/>
              </a:solidFill>
              <a:highlight>
                <a:srgbClr val="F5F5F5"/>
              </a:highlight>
              <a:latin typeface="Consolas"/>
              <a:ea typeface="Consolas"/>
              <a:cs typeface="Consolas"/>
              <a:sym typeface="Consolas"/>
            </a:endParaRPr>
          </a:p>
          <a:p>
            <a:pPr indent="0" lvl="0" marL="0" marR="88900" rtl="0" algn="l">
              <a:lnSpc>
                <a:spcPct val="100000"/>
              </a:lnSpc>
              <a:spcBef>
                <a:spcPts val="100"/>
              </a:spcBef>
              <a:spcAft>
                <a:spcPts val="0"/>
              </a:spcAft>
              <a:buNone/>
            </a:pPr>
            <a:r>
              <a:rPr lang="en" sz="1400">
                <a:solidFill>
                  <a:schemeClr val="dk1"/>
                </a:solidFill>
                <a:highlight>
                  <a:srgbClr val="F5F5F5"/>
                </a:highlight>
                <a:latin typeface="Consolas"/>
                <a:ea typeface="Consolas"/>
                <a:cs typeface="Consolas"/>
                <a:sym typeface="Consolas"/>
              </a:rPr>
              <a:t>h</a:t>
            </a:r>
            <a:r>
              <a:rPr lang="en" sz="1400">
                <a:solidFill>
                  <a:srgbClr val="741B47"/>
                </a:solidFill>
                <a:highlight>
                  <a:srgbClr val="F5F5F5"/>
                </a:highlight>
                <a:latin typeface="Consolas"/>
                <a:ea typeface="Consolas"/>
                <a:cs typeface="Consolas"/>
                <a:sym typeface="Consolas"/>
              </a:rPr>
              <a:t>ive&gt; select sub[2] from tab7 where id=1;</a:t>
            </a:r>
            <a:endParaRPr sz="1400">
              <a:solidFill>
                <a:srgbClr val="741B47"/>
              </a:solidFill>
              <a:highlight>
                <a:srgbClr val="F5F5F5"/>
              </a:highlight>
              <a:latin typeface="Consolas"/>
              <a:ea typeface="Consolas"/>
              <a:cs typeface="Consolas"/>
              <a:sym typeface="Consolas"/>
            </a:endParaRPr>
          </a:p>
          <a:p>
            <a:pPr indent="0" lvl="0" marL="0" marR="88900" rtl="0" algn="l">
              <a:lnSpc>
                <a:spcPct val="100000"/>
              </a:lnSpc>
              <a:spcBef>
                <a:spcPts val="100"/>
              </a:spcBef>
              <a:spcAft>
                <a:spcPts val="0"/>
              </a:spcAft>
              <a:buNone/>
            </a:pPr>
            <a:r>
              <a:rPr b="1" lang="en" sz="1400">
                <a:solidFill>
                  <a:srgbClr val="1155CC"/>
                </a:solidFill>
                <a:highlight>
                  <a:srgbClr val="F5F5F5"/>
                </a:highlight>
                <a:latin typeface="Consolas"/>
                <a:ea typeface="Consolas"/>
                <a:cs typeface="Consolas"/>
                <a:sym typeface="Consolas"/>
              </a:rPr>
              <a:t>c</a:t>
            </a:r>
            <a:endParaRPr b="1" sz="1400">
              <a:solidFill>
                <a:srgbClr val="1155CC"/>
              </a:solidFill>
              <a:highlight>
                <a:srgbClr val="F5F5F5"/>
              </a:highlight>
              <a:latin typeface="Consolas"/>
              <a:ea typeface="Consolas"/>
              <a:cs typeface="Consolas"/>
              <a:sym typeface="Consolas"/>
            </a:endParaRPr>
          </a:p>
          <a:p>
            <a:pPr indent="0" lvl="0" marL="0" marR="88900" rtl="0" algn="l">
              <a:lnSpc>
                <a:spcPct val="100000"/>
              </a:lnSpc>
              <a:spcBef>
                <a:spcPts val="100"/>
              </a:spcBef>
              <a:spcAft>
                <a:spcPts val="0"/>
              </a:spcAft>
              <a:buNone/>
            </a:pPr>
            <a:r>
              <a:t/>
            </a:r>
            <a:endParaRPr sz="1400">
              <a:solidFill>
                <a:srgbClr val="741B47"/>
              </a:solidFill>
              <a:highlight>
                <a:srgbClr val="F5F5F5"/>
              </a:highlight>
              <a:latin typeface="Consolas"/>
              <a:ea typeface="Consolas"/>
              <a:cs typeface="Consolas"/>
              <a:sym typeface="Consolas"/>
            </a:endParaRPr>
          </a:p>
          <a:p>
            <a:pPr indent="0" lvl="0" marL="0" marR="88900" rtl="0" algn="l">
              <a:lnSpc>
                <a:spcPct val="100000"/>
              </a:lnSpc>
              <a:spcBef>
                <a:spcPts val="100"/>
              </a:spcBef>
              <a:spcAft>
                <a:spcPts val="0"/>
              </a:spcAft>
              <a:buNone/>
            </a:pPr>
            <a:r>
              <a:rPr lang="en" sz="1400">
                <a:solidFill>
                  <a:srgbClr val="741B47"/>
                </a:solidFill>
                <a:highlight>
                  <a:srgbClr val="F5F5F5"/>
                </a:highlight>
                <a:latin typeface="Consolas"/>
                <a:ea typeface="Consolas"/>
                <a:cs typeface="Consolas"/>
                <a:sym typeface="Consolas"/>
              </a:rPr>
              <a:t>hive&gt; select sub[0] from tab7;</a:t>
            </a:r>
            <a:endParaRPr sz="1400">
              <a:solidFill>
                <a:srgbClr val="741B47"/>
              </a:solidFill>
              <a:highlight>
                <a:srgbClr val="F5F5F5"/>
              </a:highlight>
              <a:latin typeface="Consolas"/>
              <a:ea typeface="Consolas"/>
              <a:cs typeface="Consolas"/>
              <a:sym typeface="Consolas"/>
            </a:endParaRPr>
          </a:p>
          <a:p>
            <a:pPr indent="0" lvl="0" marL="0" marR="88900" rtl="0" algn="l">
              <a:lnSpc>
                <a:spcPct val="100000"/>
              </a:lnSpc>
              <a:spcBef>
                <a:spcPts val="100"/>
              </a:spcBef>
              <a:spcAft>
                <a:spcPts val="0"/>
              </a:spcAft>
              <a:buClr>
                <a:schemeClr val="dk1"/>
              </a:buClr>
              <a:buSzPts val="1100"/>
              <a:buFont typeface="Arial"/>
              <a:buNone/>
            </a:pPr>
            <a:r>
              <a:rPr b="1" lang="en" sz="1400">
                <a:solidFill>
                  <a:srgbClr val="1155CC"/>
                </a:solidFill>
                <a:highlight>
                  <a:srgbClr val="F5F5F5"/>
                </a:highlight>
                <a:latin typeface="Consolas"/>
                <a:ea typeface="Consolas"/>
                <a:cs typeface="Consolas"/>
                <a:sym typeface="Consolas"/>
              </a:rPr>
              <a:t>a</a:t>
            </a:r>
            <a:endParaRPr b="1" sz="1400">
              <a:solidFill>
                <a:srgbClr val="1155CC"/>
              </a:solidFill>
              <a:highlight>
                <a:srgbClr val="F5F5F5"/>
              </a:highlight>
              <a:latin typeface="Consolas"/>
              <a:ea typeface="Consolas"/>
              <a:cs typeface="Consolas"/>
              <a:sym typeface="Consolas"/>
            </a:endParaRPr>
          </a:p>
          <a:p>
            <a:pPr indent="0" lvl="0" marL="0" rtl="0" algn="l">
              <a:lnSpc>
                <a:spcPct val="100000"/>
              </a:lnSpc>
              <a:spcBef>
                <a:spcPts val="100"/>
              </a:spcBef>
              <a:spcAft>
                <a:spcPts val="100"/>
              </a:spcAft>
              <a:buNone/>
            </a:pPr>
            <a:r>
              <a:t/>
            </a:r>
            <a:endParaRPr b="1" sz="205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idx="1" type="body"/>
          </p:nvPr>
        </p:nvSpPr>
        <p:spPr>
          <a:xfrm>
            <a:off x="311700" y="334800"/>
            <a:ext cx="8520600" cy="46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444444"/>
                </a:solidFill>
                <a:highlight>
                  <a:srgbClr val="FFFFFF"/>
                </a:highlight>
                <a:latin typeface="Georgia"/>
                <a:ea typeface="Georgia"/>
                <a:cs typeface="Georgia"/>
                <a:sym typeface="Georgia"/>
              </a:rPr>
              <a:t>Maps:</a:t>
            </a:r>
            <a:endParaRPr b="1"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0"/>
              </a:spcAft>
              <a:buClr>
                <a:schemeClr val="dk1"/>
              </a:buClr>
              <a:buSzPts val="1100"/>
              <a:buFont typeface="Arial"/>
              <a:buNone/>
            </a:pPr>
            <a:r>
              <a:t/>
            </a:r>
            <a:endParaRPr b="1" sz="1400">
              <a:solidFill>
                <a:srgbClr val="444444"/>
              </a:solidFill>
              <a:highlight>
                <a:srgbClr val="FFFFFF"/>
              </a:highlight>
              <a:latin typeface="Georgia"/>
              <a:ea typeface="Georgia"/>
              <a:cs typeface="Georgia"/>
              <a:sym typeface="Georgia"/>
            </a:endParaRPr>
          </a:p>
          <a:p>
            <a:pPr indent="0" lvl="0" marL="0" marR="508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 cat&gt; mapfile</a:t>
            </a:r>
            <a:endParaRPr sz="1400">
              <a:solidFill>
                <a:srgbClr val="990000"/>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1,abc,40000,a$b$c,pf#500$epf#200,hyd</a:t>
            </a:r>
            <a:endParaRPr sz="1400">
              <a:solidFill>
                <a:srgbClr val="990000"/>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2,def,3000,d$f,pf#500,bang</a:t>
            </a:r>
            <a:endParaRPr sz="1400">
              <a:solidFill>
                <a:srgbClr val="990000"/>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t/>
            </a:r>
            <a:endParaRPr sz="1400">
              <a:solidFill>
                <a:srgbClr val="333333"/>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t/>
            </a:r>
            <a:endParaRPr sz="1400">
              <a:solidFill>
                <a:srgbClr val="333333"/>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rPr lang="en" sz="1400">
                <a:solidFill>
                  <a:srgbClr val="38761D"/>
                </a:solidFill>
                <a:highlight>
                  <a:srgbClr val="F5F5F5"/>
                </a:highlight>
                <a:latin typeface="Consolas"/>
                <a:ea typeface="Consolas"/>
                <a:cs typeface="Consolas"/>
                <a:sym typeface="Consolas"/>
              </a:rPr>
              <a:t>hive&gt;create table tab10(id int,name string,sal bigint,sub array&lt;string&gt;,dud </a:t>
            </a:r>
            <a:r>
              <a:rPr b="1" lang="en" sz="1600">
                <a:solidFill>
                  <a:srgbClr val="38761D"/>
                </a:solidFill>
                <a:highlight>
                  <a:srgbClr val="F5F5F5"/>
                </a:highlight>
                <a:latin typeface="Consolas"/>
                <a:ea typeface="Consolas"/>
                <a:cs typeface="Consolas"/>
                <a:sym typeface="Consolas"/>
              </a:rPr>
              <a:t>map&lt;string,int&gt;</a:t>
            </a:r>
            <a:r>
              <a:rPr lang="en" sz="1400">
                <a:solidFill>
                  <a:srgbClr val="38761D"/>
                </a:solidFill>
                <a:highlight>
                  <a:srgbClr val="F5F5F5"/>
                </a:highlight>
                <a:latin typeface="Consolas"/>
                <a:ea typeface="Consolas"/>
                <a:cs typeface="Consolas"/>
                <a:sym typeface="Consolas"/>
              </a:rPr>
              <a:t>,city string)</a:t>
            </a:r>
            <a:endParaRPr sz="1400">
              <a:solidFill>
                <a:srgbClr val="38761D"/>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rPr lang="en" sz="1400">
                <a:solidFill>
                  <a:srgbClr val="38761D"/>
                </a:solidFill>
                <a:highlight>
                  <a:srgbClr val="F5F5F5"/>
                </a:highlight>
                <a:latin typeface="Consolas"/>
                <a:ea typeface="Consolas"/>
                <a:cs typeface="Consolas"/>
                <a:sym typeface="Consolas"/>
              </a:rPr>
              <a:t>row format delimited fields terminated by ',' collection items terminated by '$' map keys terminated by '#';</a:t>
            </a:r>
            <a:endParaRPr sz="1400">
              <a:solidFill>
                <a:srgbClr val="38761D"/>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t/>
            </a:r>
            <a:endParaRPr sz="1400">
              <a:solidFill>
                <a:srgbClr val="E69138"/>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rPr lang="en" sz="1400">
                <a:solidFill>
                  <a:srgbClr val="E69138"/>
                </a:solidFill>
                <a:highlight>
                  <a:srgbClr val="F5F5F5"/>
                </a:highlight>
                <a:latin typeface="Consolas"/>
                <a:ea typeface="Consolas"/>
                <a:cs typeface="Consolas"/>
                <a:sym typeface="Consolas"/>
              </a:rPr>
              <a:t>hive&gt; load data local inpath '/home/training/mapfile' overwrite into table tab10;</a:t>
            </a:r>
            <a:endParaRPr sz="1400">
              <a:solidFill>
                <a:srgbClr val="E69138"/>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hive&gt;select dud["pf"] from tab10;</a:t>
            </a:r>
            <a:endParaRPr sz="1400">
              <a:solidFill>
                <a:srgbClr val="990000"/>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rPr b="1" lang="en" sz="1400">
                <a:solidFill>
                  <a:srgbClr val="1155CC"/>
                </a:solidFill>
                <a:highlight>
                  <a:srgbClr val="F5F5F5"/>
                </a:highlight>
                <a:latin typeface="Consolas"/>
                <a:ea typeface="Consolas"/>
                <a:cs typeface="Consolas"/>
                <a:sym typeface="Consolas"/>
              </a:rPr>
              <a:t>500</a:t>
            </a:r>
            <a:endParaRPr b="1" sz="1400">
              <a:solidFill>
                <a:srgbClr val="1155CC"/>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t/>
            </a:r>
            <a:endParaRPr sz="1400">
              <a:solidFill>
                <a:srgbClr val="990000"/>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hive&gt;select dud["pf"],dud["epf"] from tab10;</a:t>
            </a:r>
            <a:endParaRPr sz="1400">
              <a:solidFill>
                <a:srgbClr val="990000"/>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rPr b="1" lang="en" sz="1400">
                <a:solidFill>
                  <a:srgbClr val="1155CC"/>
                </a:solidFill>
                <a:highlight>
                  <a:srgbClr val="F5F5F5"/>
                </a:highlight>
                <a:latin typeface="Consolas"/>
                <a:ea typeface="Consolas"/>
                <a:cs typeface="Consolas"/>
                <a:sym typeface="Consolas"/>
              </a:rPr>
              <a:t>500, 200</a:t>
            </a:r>
            <a:endParaRPr b="1" sz="1400">
              <a:solidFill>
                <a:srgbClr val="1155CC"/>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None/>
            </a:pPr>
            <a:r>
              <a:t/>
            </a:r>
            <a:endParaRPr sz="1400">
              <a:solidFill>
                <a:srgbClr val="333333"/>
              </a:solidFill>
              <a:highlight>
                <a:srgbClr val="F5F5F5"/>
              </a:highlight>
              <a:latin typeface="Consolas"/>
              <a:ea typeface="Consolas"/>
              <a:cs typeface="Consolas"/>
              <a:sym typeface="Consolas"/>
            </a:endParaRPr>
          </a:p>
          <a:p>
            <a:pPr indent="0" lvl="0" marL="88900" marR="88900" rtl="0" algn="l">
              <a:lnSpc>
                <a:spcPct val="100000"/>
              </a:lnSpc>
              <a:spcBef>
                <a:spcPts val="100"/>
              </a:spcBef>
              <a:spcAft>
                <a:spcPts val="0"/>
              </a:spcAft>
              <a:buNone/>
            </a:pPr>
            <a:r>
              <a:t/>
            </a:r>
            <a:endParaRPr sz="1400">
              <a:solidFill>
                <a:srgbClr val="333333"/>
              </a:solidFill>
              <a:highlight>
                <a:srgbClr val="F5F5F5"/>
              </a:highlight>
              <a:latin typeface="Consolas"/>
              <a:ea typeface="Consolas"/>
              <a:cs typeface="Consolas"/>
              <a:sym typeface="Consolas"/>
            </a:endParaRPr>
          </a:p>
          <a:p>
            <a:pPr indent="0" lvl="0" marL="0" marR="50800" rtl="0" algn="l">
              <a:lnSpc>
                <a:spcPct val="100000"/>
              </a:lnSpc>
              <a:spcBef>
                <a:spcPts val="100"/>
              </a:spcBef>
              <a:spcAft>
                <a:spcPts val="0"/>
              </a:spcAft>
              <a:buClr>
                <a:schemeClr val="dk1"/>
              </a:buClr>
              <a:buSzPts val="1100"/>
              <a:buFont typeface="Arial"/>
              <a:buNone/>
            </a:pPr>
            <a:r>
              <a:t/>
            </a:r>
            <a:endParaRPr sz="1400">
              <a:solidFill>
                <a:srgbClr val="444444"/>
              </a:solidFill>
              <a:highlight>
                <a:srgbClr val="FFFFFF"/>
              </a:highlight>
              <a:latin typeface="Georgia"/>
              <a:ea typeface="Georgia"/>
              <a:cs typeface="Georgia"/>
              <a:sym typeface="Georgia"/>
            </a:endParaRPr>
          </a:p>
          <a:p>
            <a:pPr indent="0" lvl="0" marL="0" rtl="0" algn="l">
              <a:lnSpc>
                <a:spcPct val="100000"/>
              </a:lnSpc>
              <a:spcBef>
                <a:spcPts val="100"/>
              </a:spcBef>
              <a:spcAft>
                <a:spcPts val="10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idx="1" type="body"/>
          </p:nvPr>
        </p:nvSpPr>
        <p:spPr>
          <a:xfrm>
            <a:off x="311700" y="334800"/>
            <a:ext cx="8520600" cy="4234200"/>
          </a:xfrm>
          <a:prstGeom prst="rect">
            <a:avLst/>
          </a:prstGeom>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b="1" lang="en" sz="1400">
                <a:solidFill>
                  <a:schemeClr val="dk1"/>
                </a:solidFill>
                <a:highlight>
                  <a:srgbClr val="F5F5F5"/>
                </a:highlight>
                <a:latin typeface="Consolas"/>
                <a:ea typeface="Consolas"/>
                <a:cs typeface="Consolas"/>
                <a:sym typeface="Consolas"/>
              </a:rPr>
              <a:t>STRUCT :</a:t>
            </a:r>
            <a:endParaRPr b="1" sz="1400">
              <a:solidFill>
                <a:schemeClr val="dk1"/>
              </a:solidFill>
              <a:highlight>
                <a:srgbClr val="F5F5F5"/>
              </a:highlight>
              <a:latin typeface="Consolas"/>
              <a:ea typeface="Consolas"/>
              <a:cs typeface="Consolas"/>
              <a:sym typeface="Consolas"/>
            </a:endParaRPr>
          </a:p>
          <a:p>
            <a:pPr indent="0" lvl="0" marL="88900" marR="88900" rtl="0" algn="l">
              <a:lnSpc>
                <a:spcPct val="100000"/>
              </a:lnSpc>
              <a:spcBef>
                <a:spcPts val="800"/>
              </a:spcBef>
              <a:spcAft>
                <a:spcPts val="0"/>
              </a:spcAft>
              <a:buNone/>
            </a:pPr>
            <a:r>
              <a:rPr lang="en" sz="1400">
                <a:solidFill>
                  <a:srgbClr val="990000"/>
                </a:solidFill>
                <a:highlight>
                  <a:srgbClr val="F5F5F5"/>
                </a:highlight>
                <a:latin typeface="Consolas"/>
                <a:ea typeface="Consolas"/>
                <a:cs typeface="Consolas"/>
                <a:sym typeface="Consolas"/>
              </a:rPr>
              <a:t>cat &gt; </a:t>
            </a:r>
            <a:r>
              <a:rPr lang="en" sz="1400">
                <a:solidFill>
                  <a:srgbClr val="990000"/>
                </a:solidFill>
                <a:highlight>
                  <a:srgbClr val="F5F5F5"/>
                </a:highlight>
                <a:latin typeface="Consolas"/>
                <a:ea typeface="Consolas"/>
                <a:cs typeface="Consolas"/>
                <a:sym typeface="Consolas"/>
              </a:rPr>
              <a:t>structfile</a:t>
            </a:r>
            <a:endParaRPr sz="1400">
              <a:solidFill>
                <a:srgbClr val="990000"/>
              </a:solidFill>
              <a:highlight>
                <a:srgbClr val="F5F5F5"/>
              </a:highlight>
              <a:latin typeface="Consolas"/>
              <a:ea typeface="Consolas"/>
              <a:cs typeface="Consolas"/>
              <a:sym typeface="Consolas"/>
            </a:endParaRPr>
          </a:p>
          <a:p>
            <a:pPr indent="0" lvl="0" marL="88900" marR="889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1,abc,40000,a$b$c,pf#500$epf#200,hyd$ap$500001</a:t>
            </a:r>
            <a:endParaRPr sz="1400">
              <a:solidFill>
                <a:srgbClr val="990000"/>
              </a:solidFill>
              <a:highlight>
                <a:srgbClr val="F5F5F5"/>
              </a:highlight>
              <a:latin typeface="Consolas"/>
              <a:ea typeface="Consolas"/>
              <a:cs typeface="Consolas"/>
              <a:sym typeface="Consolas"/>
            </a:endParaRPr>
          </a:p>
          <a:p>
            <a:pPr indent="0" lvl="0" marL="88900" marR="889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2,def,3000,d$f,pf#500,bang$kar$600038</a:t>
            </a:r>
            <a:endParaRPr sz="1400">
              <a:solidFill>
                <a:srgbClr val="990000"/>
              </a:solidFill>
              <a:highlight>
                <a:srgbClr val="F5F5F5"/>
              </a:highlight>
              <a:latin typeface="Consolas"/>
              <a:ea typeface="Consolas"/>
              <a:cs typeface="Consolas"/>
              <a:sym typeface="Consolas"/>
            </a:endParaRPr>
          </a:p>
          <a:p>
            <a:pPr indent="0" lvl="0" marL="88900" marR="88900" rtl="0" algn="l">
              <a:lnSpc>
                <a:spcPct val="100000"/>
              </a:lnSpc>
              <a:spcBef>
                <a:spcPts val="100"/>
              </a:spcBef>
              <a:spcAft>
                <a:spcPts val="0"/>
              </a:spcAft>
              <a:buNone/>
            </a:pPr>
            <a:r>
              <a:t/>
            </a:r>
            <a:endParaRPr sz="1400">
              <a:solidFill>
                <a:srgbClr val="333333"/>
              </a:solidFill>
              <a:highlight>
                <a:srgbClr val="F5F5F5"/>
              </a:highlight>
              <a:latin typeface="Consolas"/>
              <a:ea typeface="Consolas"/>
              <a:cs typeface="Consolas"/>
              <a:sym typeface="Consolas"/>
            </a:endParaRPr>
          </a:p>
          <a:p>
            <a:pPr indent="0" lvl="0" marL="88900" marR="88900" rtl="0" algn="l">
              <a:lnSpc>
                <a:spcPct val="100000"/>
              </a:lnSpc>
              <a:spcBef>
                <a:spcPts val="100"/>
              </a:spcBef>
              <a:spcAft>
                <a:spcPts val="0"/>
              </a:spcAft>
              <a:buNone/>
            </a:pPr>
            <a:r>
              <a:t/>
            </a:r>
            <a:endParaRPr sz="1400">
              <a:solidFill>
                <a:srgbClr val="333333"/>
              </a:solidFill>
              <a:highlight>
                <a:srgbClr val="F5F5F5"/>
              </a:highlight>
              <a:latin typeface="Consolas"/>
              <a:ea typeface="Consolas"/>
              <a:cs typeface="Consolas"/>
              <a:sym typeface="Consolas"/>
            </a:endParaRPr>
          </a:p>
          <a:p>
            <a:pPr indent="0" lvl="0" marL="88900" marR="88900" rtl="0" algn="l">
              <a:lnSpc>
                <a:spcPct val="100000"/>
              </a:lnSpc>
              <a:spcBef>
                <a:spcPts val="100"/>
              </a:spcBef>
              <a:spcAft>
                <a:spcPts val="0"/>
              </a:spcAft>
              <a:buNone/>
            </a:pPr>
            <a:r>
              <a:rPr lang="en" sz="1400">
                <a:solidFill>
                  <a:srgbClr val="38761D"/>
                </a:solidFill>
                <a:highlight>
                  <a:srgbClr val="F5F5F5"/>
                </a:highlight>
                <a:latin typeface="Consolas"/>
                <a:ea typeface="Consolas"/>
                <a:cs typeface="Consolas"/>
                <a:sym typeface="Consolas"/>
              </a:rPr>
              <a:t>hive&gt; create table tab11 (id int,name string,sal bigint,sub array&lt;string&gt;,dud map&lt;string,int&gt;,addr </a:t>
            </a:r>
            <a:r>
              <a:rPr b="1" lang="en" sz="1400">
                <a:solidFill>
                  <a:srgbClr val="38761D"/>
                </a:solidFill>
                <a:highlight>
                  <a:srgbClr val="F5F5F5"/>
                </a:highlight>
                <a:latin typeface="Consolas"/>
                <a:ea typeface="Consolas"/>
                <a:cs typeface="Consolas"/>
                <a:sym typeface="Consolas"/>
              </a:rPr>
              <a:t>struct&lt;city:string,state:string,pin:bigint&gt;</a:t>
            </a:r>
            <a:r>
              <a:rPr lang="en" sz="1400">
                <a:solidFill>
                  <a:srgbClr val="38761D"/>
                </a:solidFill>
                <a:highlight>
                  <a:srgbClr val="F5F5F5"/>
                </a:highlight>
                <a:latin typeface="Consolas"/>
                <a:ea typeface="Consolas"/>
                <a:cs typeface="Consolas"/>
                <a:sym typeface="Consolas"/>
              </a:rPr>
              <a:t>) row format delimited fields terminated by ',' collection items terminated by '$' map keys terminated by '#';</a:t>
            </a:r>
            <a:endParaRPr sz="1400">
              <a:solidFill>
                <a:srgbClr val="38761D"/>
              </a:solidFill>
              <a:highlight>
                <a:srgbClr val="F5F5F5"/>
              </a:highlight>
              <a:latin typeface="Consolas"/>
              <a:ea typeface="Consolas"/>
              <a:cs typeface="Consolas"/>
              <a:sym typeface="Consolas"/>
            </a:endParaRPr>
          </a:p>
          <a:p>
            <a:pPr indent="0" lvl="0" marL="88900" marR="88900" rtl="0" algn="l">
              <a:lnSpc>
                <a:spcPct val="100000"/>
              </a:lnSpc>
              <a:spcBef>
                <a:spcPts val="100"/>
              </a:spcBef>
              <a:spcAft>
                <a:spcPts val="0"/>
              </a:spcAft>
              <a:buNone/>
            </a:pPr>
            <a:r>
              <a:t/>
            </a:r>
            <a:endParaRPr sz="1400">
              <a:solidFill>
                <a:srgbClr val="333333"/>
              </a:solidFill>
              <a:highlight>
                <a:srgbClr val="F5F5F5"/>
              </a:highlight>
              <a:latin typeface="Consolas"/>
              <a:ea typeface="Consolas"/>
              <a:cs typeface="Consolas"/>
              <a:sym typeface="Consolas"/>
            </a:endParaRPr>
          </a:p>
          <a:p>
            <a:pPr indent="0" lvl="0" marL="88900" marR="889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hive&gt; load data local inpath '/home/training/structfile' into table tab11;</a:t>
            </a:r>
            <a:endParaRPr sz="1400">
              <a:solidFill>
                <a:srgbClr val="990000"/>
              </a:solidFill>
              <a:highlight>
                <a:srgbClr val="F5F5F5"/>
              </a:highlight>
              <a:latin typeface="Consolas"/>
              <a:ea typeface="Consolas"/>
              <a:cs typeface="Consolas"/>
              <a:sym typeface="Consolas"/>
            </a:endParaRPr>
          </a:p>
          <a:p>
            <a:pPr indent="0" lvl="0" marL="0" marR="889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 hive&gt;select addr.city from tab11;</a:t>
            </a:r>
            <a:endParaRPr sz="1400">
              <a:solidFill>
                <a:srgbClr val="990000"/>
              </a:solidFill>
              <a:highlight>
                <a:srgbClr val="F5F5F5"/>
              </a:highlight>
              <a:latin typeface="Consolas"/>
              <a:ea typeface="Consolas"/>
              <a:cs typeface="Consolas"/>
              <a:sym typeface="Consolas"/>
            </a:endParaRPr>
          </a:p>
          <a:p>
            <a:pPr indent="0" lvl="0" marL="0" marR="88900" rtl="0" algn="l">
              <a:lnSpc>
                <a:spcPct val="100000"/>
              </a:lnSpc>
              <a:spcBef>
                <a:spcPts val="100"/>
              </a:spcBef>
              <a:spcAft>
                <a:spcPts val="0"/>
              </a:spcAft>
              <a:buNone/>
            </a:pPr>
            <a:r>
              <a:rPr lang="en" sz="1400">
                <a:solidFill>
                  <a:srgbClr val="990000"/>
                </a:solidFill>
                <a:highlight>
                  <a:srgbClr val="F5F5F5"/>
                </a:highlight>
                <a:latin typeface="Consolas"/>
                <a:ea typeface="Consolas"/>
                <a:cs typeface="Consolas"/>
                <a:sym typeface="Consolas"/>
              </a:rPr>
              <a:t> </a:t>
            </a:r>
            <a:r>
              <a:rPr lang="en" sz="1400">
                <a:solidFill>
                  <a:srgbClr val="1155CC"/>
                </a:solidFill>
                <a:highlight>
                  <a:srgbClr val="F5F5F5"/>
                </a:highlight>
                <a:latin typeface="Consolas"/>
                <a:ea typeface="Consolas"/>
                <a:cs typeface="Consolas"/>
                <a:sym typeface="Consolas"/>
              </a:rPr>
              <a:t>hyd</a:t>
            </a:r>
            <a:endParaRPr sz="1400">
              <a:solidFill>
                <a:srgbClr val="1155CC"/>
              </a:solidFill>
              <a:highlight>
                <a:srgbClr val="F5F5F5"/>
              </a:highlight>
              <a:latin typeface="Consolas"/>
              <a:ea typeface="Consolas"/>
              <a:cs typeface="Consolas"/>
              <a:sym typeface="Consolas"/>
            </a:endParaRPr>
          </a:p>
          <a:p>
            <a:pPr indent="0" lvl="0" marL="0" marR="88900" rtl="0" algn="l">
              <a:lnSpc>
                <a:spcPct val="100000"/>
              </a:lnSpc>
              <a:spcBef>
                <a:spcPts val="100"/>
              </a:spcBef>
              <a:spcAft>
                <a:spcPts val="0"/>
              </a:spcAft>
              <a:buNone/>
            </a:pPr>
            <a:r>
              <a:rPr lang="en" sz="1400">
                <a:solidFill>
                  <a:srgbClr val="1155CC"/>
                </a:solidFill>
                <a:highlight>
                  <a:srgbClr val="F5F5F5"/>
                </a:highlight>
                <a:latin typeface="Consolas"/>
                <a:ea typeface="Consolas"/>
                <a:cs typeface="Consolas"/>
                <a:sym typeface="Consolas"/>
              </a:rPr>
              <a:t> bang  </a:t>
            </a:r>
            <a:endParaRPr sz="1400">
              <a:solidFill>
                <a:srgbClr val="1155CC"/>
              </a:solidFill>
              <a:highlight>
                <a:srgbClr val="F5F5F5"/>
              </a:highlight>
              <a:latin typeface="Consolas"/>
              <a:ea typeface="Consolas"/>
              <a:cs typeface="Consolas"/>
              <a:sym typeface="Consolas"/>
            </a:endParaRPr>
          </a:p>
          <a:p>
            <a:pPr indent="0" lvl="0" marL="88900" marR="88900" rtl="0" algn="l">
              <a:lnSpc>
                <a:spcPct val="142857"/>
              </a:lnSpc>
              <a:spcBef>
                <a:spcPts val="100"/>
              </a:spcBef>
              <a:spcAft>
                <a:spcPts val="800"/>
              </a:spcAft>
              <a:buNone/>
            </a:pPr>
            <a:r>
              <a:t/>
            </a:r>
            <a:endParaRPr b="1" sz="1400">
              <a:solidFill>
                <a:schemeClr val="dk1"/>
              </a:solidFill>
              <a:highlight>
                <a:srgbClr val="F5F5F5"/>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rtl="0" algn="l">
              <a:lnSpc>
                <a:spcPct val="130000"/>
              </a:lnSpc>
              <a:spcBef>
                <a:spcPts val="0"/>
              </a:spcBef>
              <a:spcAft>
                <a:spcPts val="0"/>
              </a:spcAft>
              <a:buNone/>
            </a:pPr>
            <a:r>
              <a:rPr lang="en" sz="2350">
                <a:solidFill>
                  <a:srgbClr val="444444"/>
                </a:solidFill>
                <a:highlight>
                  <a:srgbClr val="FFFFFF"/>
                </a:highlight>
                <a:latin typeface="Georgia"/>
                <a:ea typeface="Georgia"/>
                <a:cs typeface="Georgia"/>
                <a:sym typeface="Georgia"/>
              </a:rPr>
              <a:t>Collection Functions</a:t>
            </a:r>
            <a:endParaRPr sz="2350">
              <a:solidFill>
                <a:srgbClr val="444444"/>
              </a:solidFill>
              <a:highlight>
                <a:srgbClr val="FFFFFF"/>
              </a:highlight>
              <a:latin typeface="Georgia"/>
              <a:ea typeface="Georgia"/>
              <a:cs typeface="Georgia"/>
              <a:sym typeface="Georgia"/>
            </a:endParaRPr>
          </a:p>
          <a:p>
            <a:pPr indent="457200" lvl="0" marL="1371600" rtl="0" algn="l">
              <a:lnSpc>
                <a:spcPct val="130000"/>
              </a:lnSpc>
              <a:spcBef>
                <a:spcPts val="1100"/>
              </a:spcBef>
              <a:spcAft>
                <a:spcPts val="0"/>
              </a:spcAft>
              <a:buNone/>
            </a:pPr>
            <a:r>
              <a:t/>
            </a:r>
            <a:endParaRPr sz="2850">
              <a:solidFill>
                <a:srgbClr val="444444"/>
              </a:solidFill>
              <a:highlight>
                <a:srgbClr val="FFFFFF"/>
              </a:highlight>
              <a:latin typeface="Georgia"/>
              <a:ea typeface="Georgia"/>
              <a:cs typeface="Georgia"/>
              <a:sym typeface="Georgia"/>
            </a:endParaRPr>
          </a:p>
          <a:p>
            <a:pPr indent="457200" lvl="0" marL="1828800" rtl="0" algn="l">
              <a:lnSpc>
                <a:spcPct val="130000"/>
              </a:lnSpc>
              <a:spcBef>
                <a:spcPts val="1100"/>
              </a:spcBef>
              <a:spcAft>
                <a:spcPts val="0"/>
              </a:spcAft>
              <a:buClr>
                <a:schemeClr val="dk1"/>
              </a:buClr>
              <a:buSzPts val="1100"/>
              <a:buFont typeface="Arial"/>
              <a:buNone/>
            </a:pPr>
            <a:r>
              <a:t/>
            </a:r>
            <a:endParaRPr sz="28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202" name="Google Shape;202;p40"/>
          <p:cNvSpPr txBox="1"/>
          <p:nvPr>
            <p:ph idx="1" type="body"/>
          </p:nvPr>
        </p:nvSpPr>
        <p:spPr>
          <a:xfrm>
            <a:off x="179275" y="1060825"/>
            <a:ext cx="8520600" cy="39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444444"/>
                </a:solidFill>
                <a:highlight>
                  <a:srgbClr val="FFFFFF"/>
                </a:highlight>
                <a:latin typeface="Georgia"/>
                <a:ea typeface="Georgia"/>
                <a:cs typeface="Georgia"/>
                <a:sym typeface="Georgia"/>
              </a:rPr>
              <a:t>INT size(Map&lt;K.V&gt;)</a:t>
            </a:r>
            <a:endParaRPr b="1"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350">
                <a:solidFill>
                  <a:srgbClr val="444444"/>
                </a:solidFill>
                <a:highlight>
                  <a:srgbClr val="FFFFFF"/>
                </a:highlight>
                <a:latin typeface="Georgia"/>
                <a:ea typeface="Georgia"/>
                <a:cs typeface="Georgia"/>
                <a:sym typeface="Georgia"/>
              </a:rPr>
              <a:t>It will fetch and give the components number in the map type</a:t>
            </a:r>
            <a:endParaRPr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350">
                <a:solidFill>
                  <a:srgbClr val="444444"/>
                </a:solidFill>
                <a:highlight>
                  <a:srgbClr val="FFFFFF"/>
                </a:highlight>
                <a:latin typeface="Georgia"/>
                <a:ea typeface="Georgia"/>
                <a:cs typeface="Georgia"/>
                <a:sym typeface="Georgia"/>
              </a:rPr>
              <a:t>INT size(Array&lt;T&gt;)</a:t>
            </a:r>
            <a:endParaRPr b="1"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350">
                <a:solidFill>
                  <a:srgbClr val="444444"/>
                </a:solidFill>
                <a:highlight>
                  <a:srgbClr val="FFFFFF"/>
                </a:highlight>
                <a:latin typeface="Georgia"/>
                <a:ea typeface="Georgia"/>
                <a:cs typeface="Georgia"/>
                <a:sym typeface="Georgia"/>
              </a:rPr>
              <a:t>It will fetch and give the elements number in the array type</a:t>
            </a:r>
            <a:endParaRPr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select size(array(1,3,5,2,5));</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 _c0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 5    |</a:t>
            </a:r>
            <a:endParaRPr sz="1200">
              <a:solidFill>
                <a:srgbClr val="2080AD"/>
              </a:solidFill>
              <a:highlight>
                <a:srgbClr val="FAFAFA"/>
              </a:highlight>
              <a:latin typeface="Consolas"/>
              <a:ea typeface="Consolas"/>
              <a:cs typeface="Consolas"/>
              <a:sym typeface="Consolas"/>
            </a:endParaRPr>
          </a:p>
          <a:p>
            <a:pPr indent="0" lvl="0" marL="0" rtl="0" algn="l">
              <a:spcBef>
                <a:spcPts val="0"/>
              </a:spcBef>
              <a:spcAft>
                <a:spcPts val="0"/>
              </a:spcAft>
              <a:buNone/>
            </a:pPr>
            <a:r>
              <a:rPr lang="en" sz="1200">
                <a:solidFill>
                  <a:srgbClr val="2080AD"/>
                </a:solidFill>
                <a:highlight>
                  <a:srgbClr val="FAFAFA"/>
                </a:highlight>
                <a:latin typeface="Consolas"/>
                <a:ea typeface="Consolas"/>
                <a:cs typeface="Consolas"/>
                <a:sym typeface="Consolas"/>
              </a:rPr>
              <a:t>+------+--+</a:t>
            </a:r>
            <a:endParaRPr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350">
                <a:solidFill>
                  <a:srgbClr val="444444"/>
                </a:solidFill>
                <a:highlight>
                  <a:srgbClr val="FFFFFF"/>
                </a:highlight>
                <a:latin typeface="Georgia"/>
                <a:ea typeface="Georgia"/>
                <a:cs typeface="Georgia"/>
                <a:sym typeface="Georgia"/>
              </a:rPr>
              <a:t>Array&lt;K&gt;  Map_keys(Map&lt;K.V&gt;</a:t>
            </a:r>
            <a:r>
              <a:rPr lang="en" sz="1350">
                <a:solidFill>
                  <a:srgbClr val="444444"/>
                </a:solidFill>
                <a:highlight>
                  <a:srgbClr val="FFFFFF"/>
                </a:highlight>
                <a:latin typeface="Georgia"/>
                <a:ea typeface="Georgia"/>
                <a:cs typeface="Georgia"/>
                <a:sym typeface="Georgia"/>
              </a:rPr>
              <a:t>)</a:t>
            </a:r>
            <a:endParaRPr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350">
                <a:solidFill>
                  <a:srgbClr val="444444"/>
                </a:solidFill>
                <a:highlight>
                  <a:srgbClr val="FFFFFF"/>
                </a:highlight>
                <a:latin typeface="Georgia"/>
                <a:ea typeface="Georgia"/>
                <a:cs typeface="Georgia"/>
                <a:sym typeface="Georgia"/>
              </a:rPr>
              <a:t>It will fetch and gives an array containing the keys of the input map. Here array is in unordered</a:t>
            </a:r>
            <a:endParaRPr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350">
                <a:solidFill>
                  <a:srgbClr val="444444"/>
                </a:solidFill>
                <a:highlight>
                  <a:srgbClr val="FFFFFF"/>
                </a:highlight>
                <a:latin typeface="Georgia"/>
                <a:ea typeface="Georgia"/>
                <a:cs typeface="Georgia"/>
                <a:sym typeface="Georgia"/>
              </a:rPr>
              <a:t>Array&lt;V&gt; Map_values(Map&lt;K.V&gt;)</a:t>
            </a:r>
            <a:endParaRPr b="1"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350">
                <a:solidFill>
                  <a:srgbClr val="444444"/>
                </a:solidFill>
                <a:highlight>
                  <a:srgbClr val="FFFFFF"/>
                </a:highlight>
                <a:latin typeface="Georgia"/>
                <a:ea typeface="Georgia"/>
                <a:cs typeface="Georgia"/>
                <a:sym typeface="Georgia"/>
              </a:rPr>
              <a:t>It will fetch and gives an array containing the values of the input map. Here array is in unordered</a:t>
            </a:r>
            <a:endParaRPr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350">
                <a:solidFill>
                  <a:srgbClr val="444444"/>
                </a:solidFill>
                <a:highlight>
                  <a:srgbClr val="FFFFFF"/>
                </a:highlight>
                <a:latin typeface="Georgia"/>
                <a:ea typeface="Georgia"/>
                <a:cs typeface="Georgia"/>
                <a:sym typeface="Georgia"/>
              </a:rPr>
              <a:t>Array&lt;t&gt; Sort_array(Array&lt;T&gt;)</a:t>
            </a:r>
            <a:endParaRPr b="1"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350">
                <a:solidFill>
                  <a:srgbClr val="444444"/>
                </a:solidFill>
                <a:highlight>
                  <a:srgbClr val="FFFFFF"/>
                </a:highlight>
                <a:latin typeface="Georgia"/>
                <a:ea typeface="Georgia"/>
                <a:cs typeface="Georgia"/>
                <a:sym typeface="Georgia"/>
              </a:rPr>
              <a:t>sorts the input array in ascending order of array and elements and returns it</a:t>
            </a:r>
            <a:endParaRPr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2200"/>
          </a:p>
          <a:p>
            <a:pPr indent="0" lvl="0" marL="0" rtl="0" algn="l">
              <a:spcBef>
                <a:spcPts val="1600"/>
              </a:spcBef>
              <a:spcAft>
                <a:spcPts val="1600"/>
              </a:spcAft>
              <a:buNone/>
            </a:pPr>
            <a:r>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Hive Date Functions</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208" name="Google Shape;208;p4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444444"/>
                </a:solidFill>
                <a:highlight>
                  <a:srgbClr val="FFFFFF"/>
                </a:highlight>
                <a:latin typeface="Georgia"/>
                <a:ea typeface="Georgia"/>
                <a:cs typeface="Georgia"/>
                <a:sym typeface="Georgia"/>
              </a:rPr>
              <a:t>Unix_Timestamp()</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Unix_Timestamp()</a:t>
            </a:r>
            <a:endParaRPr b="1"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We will get current Unix timestamp in seconds</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To_date(string timestamp)</a:t>
            </a:r>
            <a:endParaRPr b="1"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string</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give the date part of a timestamp string:</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year(string date)</a:t>
            </a:r>
            <a:endParaRPr b="1"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INT</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give the year part of a date or a timestamp string</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quarter(date/timestamp/string)</a:t>
            </a:r>
            <a:endParaRPr b="1"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INT</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give the quarter of the year for a date, timestamp, or string in the range 1 to 4</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month(string date)</a:t>
            </a:r>
            <a:endParaRPr b="1"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INT</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give the month part of a date or a timestamp string</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hour(string date)</a:t>
            </a:r>
            <a:endParaRPr b="1"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INT</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gives the hour of the timestamp</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minute(string date)</a:t>
            </a:r>
            <a:endParaRPr b="1"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INT</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gives the minute of the timestamp</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652500"/>
          </a:xfrm>
          <a:prstGeom prst="rect">
            <a:avLst/>
          </a:prstGeom>
        </p:spPr>
        <p:txBody>
          <a:bodyPr anchorCtr="0" anchor="t" bIns="91425" lIns="91425" spcFirstLastPara="1" rIns="91425" wrap="square" tIns="91425">
            <a:noAutofit/>
          </a:bodyPr>
          <a:lstStyle/>
          <a:p>
            <a:pPr indent="457200" lvl="0" marL="1371600" rtl="0" algn="l">
              <a:lnSpc>
                <a:spcPct val="130000"/>
              </a:lnSpc>
              <a:spcBef>
                <a:spcPts val="0"/>
              </a:spcBef>
              <a:spcAft>
                <a:spcPts val="0"/>
              </a:spcAft>
              <a:buClr>
                <a:schemeClr val="dk1"/>
              </a:buClr>
              <a:buSzPts val="1100"/>
              <a:buFont typeface="Arial"/>
              <a:buNone/>
            </a:pPr>
            <a:r>
              <a:rPr lang="en" sz="2850">
                <a:solidFill>
                  <a:srgbClr val="444444"/>
                </a:solidFill>
                <a:highlight>
                  <a:srgbClr val="FFFFFF"/>
                </a:highlight>
                <a:latin typeface="Georgia"/>
                <a:ea typeface="Georgia"/>
                <a:cs typeface="Georgia"/>
                <a:sym typeface="Georgia"/>
              </a:rPr>
              <a:t>Why Apache Hive?</a:t>
            </a:r>
            <a:endParaRPr sz="28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67" name="Google Shape;67;p15"/>
          <p:cNvSpPr txBox="1"/>
          <p:nvPr>
            <p:ph idx="1" type="body"/>
          </p:nvPr>
        </p:nvSpPr>
        <p:spPr>
          <a:xfrm>
            <a:off x="311700" y="1251050"/>
            <a:ext cx="8520600" cy="4020900"/>
          </a:xfrm>
          <a:prstGeom prst="rect">
            <a:avLst/>
          </a:prstGeom>
        </p:spPr>
        <p:txBody>
          <a:bodyPr anchorCtr="0" anchor="t" bIns="91425" lIns="91425" spcFirstLastPara="1" rIns="91425" wrap="square" tIns="91425">
            <a:noAutofit/>
          </a:bodyPr>
          <a:lstStyle/>
          <a:p>
            <a:pPr indent="-323850" lvl="0" marL="457200" rtl="0" algn="just">
              <a:lnSpc>
                <a:spcPct val="100000"/>
              </a:lnSpc>
              <a:spcBef>
                <a:spcPts val="0"/>
              </a:spcBef>
              <a:spcAft>
                <a:spcPts val="0"/>
              </a:spcAft>
              <a:buClr>
                <a:srgbClr val="444444"/>
              </a:buClr>
              <a:buSzPts val="1500"/>
              <a:buFont typeface="Georgia"/>
              <a:buChar char="●"/>
            </a:pPr>
            <a:r>
              <a:rPr lang="en" sz="1500">
                <a:solidFill>
                  <a:srgbClr val="444444"/>
                </a:solidFill>
                <a:highlight>
                  <a:srgbClr val="FFFFFF"/>
                </a:highlight>
                <a:latin typeface="Georgia"/>
                <a:ea typeface="Georgia"/>
                <a:cs typeface="Georgia"/>
                <a:sym typeface="Georgia"/>
              </a:rPr>
              <a:t>Apache Hive saves developers from writing complex Hadoop MapReduce/Spark jobs for ad-hoc requirements. Hence, hive provides summarization, analysis, and query of data. </a:t>
            </a:r>
            <a:endParaRPr sz="1500">
              <a:solidFill>
                <a:srgbClr val="444444"/>
              </a:solidFill>
              <a:highlight>
                <a:srgbClr val="FFFFFF"/>
              </a:highlight>
              <a:latin typeface="Georgia"/>
              <a:ea typeface="Georgia"/>
              <a:cs typeface="Georgia"/>
              <a:sym typeface="Georgia"/>
            </a:endParaRPr>
          </a:p>
          <a:p>
            <a:pPr indent="-323850" lvl="0" marL="457200" rtl="0" algn="just">
              <a:lnSpc>
                <a:spcPct val="100000"/>
              </a:lnSpc>
              <a:spcBef>
                <a:spcPts val="0"/>
              </a:spcBef>
              <a:spcAft>
                <a:spcPts val="0"/>
              </a:spcAft>
              <a:buClr>
                <a:srgbClr val="444444"/>
              </a:buClr>
              <a:buSzPts val="1500"/>
              <a:buFont typeface="Georgia"/>
              <a:buChar char="●"/>
            </a:pPr>
            <a:r>
              <a:rPr lang="en" sz="1500">
                <a:solidFill>
                  <a:srgbClr val="444444"/>
                </a:solidFill>
                <a:highlight>
                  <a:srgbClr val="FFFFFF"/>
                </a:highlight>
                <a:latin typeface="Georgia"/>
                <a:ea typeface="Georgia"/>
                <a:cs typeface="Georgia"/>
                <a:sym typeface="Georgia"/>
              </a:rPr>
              <a:t>Hive is very fast and scalable. It is highly extensible. </a:t>
            </a:r>
            <a:endParaRPr sz="1500">
              <a:solidFill>
                <a:srgbClr val="444444"/>
              </a:solidFill>
              <a:highlight>
                <a:srgbClr val="FFFFFF"/>
              </a:highlight>
              <a:latin typeface="Georgia"/>
              <a:ea typeface="Georgia"/>
              <a:cs typeface="Georgia"/>
              <a:sym typeface="Georgia"/>
            </a:endParaRPr>
          </a:p>
          <a:p>
            <a:pPr indent="-323850" lvl="0" marL="457200" rtl="0" algn="just">
              <a:lnSpc>
                <a:spcPct val="100000"/>
              </a:lnSpc>
              <a:spcBef>
                <a:spcPts val="0"/>
              </a:spcBef>
              <a:spcAft>
                <a:spcPts val="0"/>
              </a:spcAft>
              <a:buClr>
                <a:srgbClr val="444444"/>
              </a:buClr>
              <a:buSzPts val="1500"/>
              <a:buFont typeface="Georgia"/>
              <a:buChar char="●"/>
            </a:pPr>
            <a:r>
              <a:rPr lang="en" sz="1500">
                <a:solidFill>
                  <a:srgbClr val="444444"/>
                </a:solidFill>
                <a:highlight>
                  <a:srgbClr val="FFFFFF"/>
                </a:highlight>
                <a:latin typeface="Georgia"/>
                <a:ea typeface="Georgia"/>
                <a:cs typeface="Georgia"/>
                <a:sym typeface="Georgia"/>
              </a:rPr>
              <a:t>Hive is similar to SQL, hence it becomes very easy for the SQL developers to learn and implement Hive Queries.</a:t>
            </a:r>
            <a:endParaRPr sz="1500">
              <a:solidFill>
                <a:srgbClr val="444444"/>
              </a:solidFill>
              <a:highlight>
                <a:srgbClr val="FFFFFF"/>
              </a:highlight>
              <a:latin typeface="Georgia"/>
              <a:ea typeface="Georgia"/>
              <a:cs typeface="Georgia"/>
              <a:sym typeface="Georgia"/>
            </a:endParaRPr>
          </a:p>
          <a:p>
            <a:pPr indent="-323850" lvl="0" marL="457200" rtl="0" algn="just">
              <a:lnSpc>
                <a:spcPct val="100000"/>
              </a:lnSpc>
              <a:spcBef>
                <a:spcPts val="0"/>
              </a:spcBef>
              <a:spcAft>
                <a:spcPts val="0"/>
              </a:spcAft>
              <a:buClr>
                <a:srgbClr val="444444"/>
              </a:buClr>
              <a:buSzPts val="1500"/>
              <a:buFont typeface="Georgia"/>
              <a:buChar char="●"/>
            </a:pPr>
            <a:r>
              <a:rPr lang="en" sz="1500">
                <a:solidFill>
                  <a:srgbClr val="444444"/>
                </a:solidFill>
                <a:highlight>
                  <a:srgbClr val="FFFFFF"/>
                </a:highlight>
                <a:latin typeface="Georgia"/>
                <a:ea typeface="Georgia"/>
                <a:cs typeface="Georgia"/>
                <a:sym typeface="Georgia"/>
              </a:rPr>
              <a:t>Hive reduces the complexity of MapReduce by providing an interface where the user can submit SQL queries. So, now business analysts can play with Big Data using Apache Hive and generate insights. </a:t>
            </a:r>
            <a:endParaRPr sz="1500">
              <a:solidFill>
                <a:srgbClr val="444444"/>
              </a:solidFill>
              <a:highlight>
                <a:srgbClr val="FFFFFF"/>
              </a:highlight>
              <a:latin typeface="Georgia"/>
              <a:ea typeface="Georgia"/>
              <a:cs typeface="Georgia"/>
              <a:sym typeface="Georgia"/>
            </a:endParaRPr>
          </a:p>
          <a:p>
            <a:pPr indent="-323850" lvl="0" marL="457200" rtl="0" algn="just">
              <a:lnSpc>
                <a:spcPct val="100000"/>
              </a:lnSpc>
              <a:spcBef>
                <a:spcPts val="0"/>
              </a:spcBef>
              <a:spcAft>
                <a:spcPts val="0"/>
              </a:spcAft>
              <a:buClr>
                <a:srgbClr val="444444"/>
              </a:buClr>
              <a:buSzPts val="1500"/>
              <a:buFont typeface="Georgia"/>
              <a:buChar char="●"/>
            </a:pPr>
            <a:r>
              <a:rPr lang="en" sz="1500">
                <a:solidFill>
                  <a:srgbClr val="444444"/>
                </a:solidFill>
                <a:highlight>
                  <a:srgbClr val="FFFFFF"/>
                </a:highlight>
                <a:latin typeface="Georgia"/>
                <a:ea typeface="Georgia"/>
                <a:cs typeface="Georgia"/>
                <a:sym typeface="Georgia"/>
              </a:rPr>
              <a:t>The most important feature of Apache Hive is that to learn Hive we don’t have to learn Java.</a:t>
            </a:r>
            <a:endParaRPr sz="1500">
              <a:solidFill>
                <a:srgbClr val="444444"/>
              </a:solidFill>
              <a:highlight>
                <a:srgbClr val="FFFFFF"/>
              </a:highlight>
              <a:latin typeface="Georgia"/>
              <a:ea typeface="Georgia"/>
              <a:cs typeface="Georgia"/>
              <a:sym typeface="Georgia"/>
            </a:endParaRPr>
          </a:p>
          <a:p>
            <a:pPr indent="0" lvl="0" marL="0" rtl="0" algn="just">
              <a:spcBef>
                <a:spcPts val="100"/>
              </a:spcBef>
              <a:spcAft>
                <a:spcPts val="1600"/>
              </a:spcAft>
              <a:buNone/>
            </a:pPr>
            <a:r>
              <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2"/>
          <p:cNvSpPr txBox="1"/>
          <p:nvPr>
            <p:ph idx="1" type="body"/>
          </p:nvPr>
        </p:nvSpPr>
        <p:spPr>
          <a:xfrm>
            <a:off x="311700" y="257175"/>
            <a:ext cx="8520600" cy="43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444444"/>
                </a:solidFill>
                <a:highlight>
                  <a:srgbClr val="FFFFFF"/>
                </a:highlight>
                <a:latin typeface="Georgia"/>
                <a:ea typeface="Georgia"/>
                <a:cs typeface="Georgia"/>
                <a:sym typeface="Georgia"/>
              </a:rPr>
              <a:t>Date_sub</a:t>
            </a:r>
            <a:r>
              <a:rPr lang="en" sz="1250">
                <a:solidFill>
                  <a:srgbClr val="444444"/>
                </a:solidFill>
                <a:highlight>
                  <a:srgbClr val="FFFFFF"/>
                </a:highlight>
                <a:latin typeface="Georgia"/>
                <a:ea typeface="Georgia"/>
                <a:cs typeface="Georgia"/>
                <a:sym typeface="Georgia"/>
              </a:rPr>
              <a:t>(string starting date, int days)</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string</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It will fetch and gives Subtraction of number of days to starting date</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250">
                <a:solidFill>
                  <a:srgbClr val="444444"/>
                </a:solidFill>
                <a:highlight>
                  <a:srgbClr val="FFFFFF"/>
                </a:highlight>
                <a:latin typeface="Georgia"/>
                <a:ea typeface="Georgia"/>
                <a:cs typeface="Georgia"/>
                <a:sym typeface="Georgia"/>
              </a:rPr>
              <a:t>Current_date</a:t>
            </a:r>
            <a:endParaRPr b="1"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date</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It will fetch and gives the current date at the start of query evaluation</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250">
                <a:solidFill>
                  <a:srgbClr val="444444"/>
                </a:solidFill>
                <a:highlight>
                  <a:srgbClr val="FFFFFF"/>
                </a:highlight>
                <a:latin typeface="Georgia"/>
                <a:ea typeface="Georgia"/>
                <a:cs typeface="Georgia"/>
                <a:sym typeface="Georgia"/>
              </a:rPr>
              <a:t>LAST _day</a:t>
            </a:r>
            <a:r>
              <a:rPr lang="en" sz="1250">
                <a:solidFill>
                  <a:srgbClr val="444444"/>
                </a:solidFill>
                <a:highlight>
                  <a:srgbClr val="FFFFFF"/>
                </a:highlight>
                <a:latin typeface="Georgia"/>
                <a:ea typeface="Georgia"/>
                <a:cs typeface="Georgia"/>
                <a:sym typeface="Georgia"/>
              </a:rPr>
              <a:t>(string date)</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string</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It will fetch and gives the last day of the month which the date belongs to</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250">
                <a:solidFill>
                  <a:srgbClr val="444444"/>
                </a:solidFill>
                <a:highlight>
                  <a:srgbClr val="FFFFFF"/>
                </a:highlight>
                <a:latin typeface="Georgia"/>
                <a:ea typeface="Georgia"/>
                <a:cs typeface="Georgia"/>
                <a:sym typeface="Georgia"/>
              </a:rPr>
              <a:t>trunc</a:t>
            </a:r>
            <a:r>
              <a:rPr lang="en" sz="1250">
                <a:solidFill>
                  <a:srgbClr val="444444"/>
                </a:solidFill>
                <a:highlight>
                  <a:srgbClr val="FFFFFF"/>
                </a:highlight>
                <a:latin typeface="Georgia"/>
                <a:ea typeface="Georgia"/>
                <a:cs typeface="Georgia"/>
                <a:sym typeface="Georgia"/>
              </a:rPr>
              <a:t>(string date, string format)</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string</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It will fetch and gives date truncated to the unit specified by the format.</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250">
                <a:solidFill>
                  <a:srgbClr val="444444"/>
                </a:solidFill>
                <a:highlight>
                  <a:srgbClr val="FFFFFF"/>
                </a:highlight>
                <a:latin typeface="Georgia"/>
                <a:ea typeface="Georgia"/>
                <a:cs typeface="Georgia"/>
                <a:sym typeface="Georgia"/>
              </a:rPr>
              <a:t>Supported formats in this :</a:t>
            </a:r>
            <a:endParaRPr b="1"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MONTH/MON/MM, YEAR/YYYY/YY.</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2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Mathematical Functions</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219" name="Google Shape;219;p43"/>
          <p:cNvSpPr txBox="1"/>
          <p:nvPr>
            <p:ph idx="1" type="body"/>
          </p:nvPr>
        </p:nvSpPr>
        <p:spPr>
          <a:xfrm>
            <a:off x="311700" y="1152475"/>
            <a:ext cx="8520600" cy="3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round</a:t>
            </a:r>
            <a:r>
              <a:rPr lang="en" sz="1050">
                <a:solidFill>
                  <a:srgbClr val="444444"/>
                </a:solidFill>
                <a:highlight>
                  <a:srgbClr val="FFFFFF"/>
                </a:highlight>
                <a:latin typeface="Georgia"/>
                <a:ea typeface="Georgia"/>
                <a:cs typeface="Georgia"/>
                <a:sym typeface="Georgia"/>
              </a:rPr>
              <a:t>(DOUBLE X)</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DOUBLE</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returns the rounded BIGINT value of X</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round</a:t>
            </a:r>
            <a:r>
              <a:rPr lang="en" sz="1050">
                <a:solidFill>
                  <a:srgbClr val="444444"/>
                </a:solidFill>
                <a:highlight>
                  <a:srgbClr val="FFFFFF"/>
                </a:highlight>
                <a:latin typeface="Georgia"/>
                <a:ea typeface="Georgia"/>
                <a:cs typeface="Georgia"/>
                <a:sym typeface="Georgia"/>
              </a:rPr>
              <a:t>(DOUBLE X, INT d)</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DOUBLE</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returns X rounded to d decimal places</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bound</a:t>
            </a:r>
            <a:r>
              <a:rPr lang="en" sz="1050">
                <a:solidFill>
                  <a:srgbClr val="444444"/>
                </a:solidFill>
                <a:highlight>
                  <a:srgbClr val="FFFFFF"/>
                </a:highlight>
                <a:latin typeface="Georgia"/>
                <a:ea typeface="Georgia"/>
                <a:cs typeface="Georgia"/>
                <a:sym typeface="Georgia"/>
              </a:rPr>
              <a:t>(DOUBLE X)</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DOUBLE</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returns the rounded BIGINT value of X using HALF_EVEN rounding mode</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floor</a:t>
            </a:r>
            <a:r>
              <a:rPr lang="en" sz="1050">
                <a:solidFill>
                  <a:srgbClr val="444444"/>
                </a:solidFill>
                <a:highlight>
                  <a:srgbClr val="FFFFFF"/>
                </a:highlight>
                <a:latin typeface="Georgia"/>
                <a:ea typeface="Georgia"/>
                <a:cs typeface="Georgia"/>
                <a:sym typeface="Georgia"/>
              </a:rPr>
              <a:t>(DOUBLE X)</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BIGINT</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returns the maximum BIGINT value that is equal to or less than X value</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ceil</a:t>
            </a:r>
            <a:r>
              <a:rPr lang="en" sz="1050">
                <a:solidFill>
                  <a:srgbClr val="444444"/>
                </a:solidFill>
                <a:highlight>
                  <a:srgbClr val="FFFFFF"/>
                </a:highlight>
                <a:latin typeface="Georgia"/>
                <a:ea typeface="Georgia"/>
                <a:cs typeface="Georgia"/>
                <a:sym typeface="Georgia"/>
              </a:rPr>
              <a:t>(DOUBLE a), ceiling(DOUBLE a)</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BIGINT</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returns the minimum BIGINT value that is equal to or greater than X value</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050">
                <a:solidFill>
                  <a:srgbClr val="444444"/>
                </a:solidFill>
                <a:highlight>
                  <a:srgbClr val="FFFFFF"/>
                </a:highlight>
                <a:latin typeface="Georgia"/>
                <a:ea typeface="Georgia"/>
                <a:cs typeface="Georgia"/>
                <a:sym typeface="Georgia"/>
              </a:rPr>
              <a:t>rand(), rand(INT seed)</a:t>
            </a:r>
            <a:endParaRPr b="1"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DOUBLE</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50">
                <a:solidFill>
                  <a:srgbClr val="444444"/>
                </a:solidFill>
                <a:highlight>
                  <a:srgbClr val="FFFFFF"/>
                </a:highlight>
                <a:latin typeface="Georgia"/>
                <a:ea typeface="Georgia"/>
                <a:cs typeface="Georgia"/>
                <a:sym typeface="Georgia"/>
              </a:rPr>
              <a:t>It will fetch and returns a random number that is distributed uniformly from 0 to 1</a:t>
            </a:r>
            <a:endParaRPr sz="1050">
              <a:solidFill>
                <a:srgbClr val="444444"/>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Hive String Functions</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225" name="Google Shape;225;p4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444444"/>
                </a:solidFill>
                <a:highlight>
                  <a:srgbClr val="FFFFFF"/>
                </a:highlight>
                <a:latin typeface="Georgia"/>
                <a:ea typeface="Georgia"/>
                <a:cs typeface="Georgia"/>
                <a:sym typeface="Georgia"/>
              </a:rPr>
              <a:t>reverse</a:t>
            </a:r>
            <a:r>
              <a:rPr lang="en" sz="1150">
                <a:solidFill>
                  <a:srgbClr val="444444"/>
                </a:solidFill>
                <a:highlight>
                  <a:srgbClr val="FFFFFF"/>
                </a:highlight>
                <a:latin typeface="Georgia"/>
                <a:ea typeface="Georgia"/>
                <a:cs typeface="Georgia"/>
                <a:sym typeface="Georgia"/>
              </a:rPr>
              <a:t>(string X)</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string</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It will give the reversed string of X</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150">
                <a:solidFill>
                  <a:srgbClr val="444444"/>
                </a:solidFill>
                <a:highlight>
                  <a:srgbClr val="FFFFFF"/>
                </a:highlight>
                <a:latin typeface="Georgia"/>
                <a:ea typeface="Georgia"/>
                <a:cs typeface="Georgia"/>
                <a:sym typeface="Georgia"/>
              </a:rPr>
              <a:t>rpad</a:t>
            </a:r>
            <a:r>
              <a:rPr lang="en" sz="1150">
                <a:solidFill>
                  <a:srgbClr val="444444"/>
                </a:solidFill>
                <a:highlight>
                  <a:srgbClr val="FFFFFF"/>
                </a:highlight>
                <a:latin typeface="Georgia"/>
                <a:ea typeface="Georgia"/>
                <a:cs typeface="Georgia"/>
                <a:sym typeface="Georgia"/>
              </a:rPr>
              <a:t>(string str, int length, string pad)</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string</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It will fetch and gives str, which is right-padded with the pad to a length of length(integer value)</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150">
                <a:solidFill>
                  <a:srgbClr val="444444"/>
                </a:solidFill>
                <a:highlight>
                  <a:srgbClr val="FFFFFF"/>
                </a:highlight>
                <a:latin typeface="Georgia"/>
                <a:ea typeface="Georgia"/>
                <a:cs typeface="Georgia"/>
                <a:sym typeface="Georgia"/>
              </a:rPr>
              <a:t>rtrim</a:t>
            </a:r>
            <a:r>
              <a:rPr lang="en" sz="1150">
                <a:solidFill>
                  <a:srgbClr val="444444"/>
                </a:solidFill>
                <a:highlight>
                  <a:srgbClr val="FFFFFF"/>
                </a:highlight>
                <a:latin typeface="Georgia"/>
                <a:ea typeface="Georgia"/>
                <a:cs typeface="Georgia"/>
                <a:sym typeface="Georgia"/>
              </a:rPr>
              <a:t>(string X)</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string</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It will fetch and returns the string resulting from trimming spaces from the end (right-hand side) of X For example, rtrim(‘ results ‘) results in ‘ results’</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150">
                <a:solidFill>
                  <a:srgbClr val="444444"/>
                </a:solidFill>
                <a:highlight>
                  <a:srgbClr val="FFFFFF"/>
                </a:highlight>
                <a:latin typeface="Georgia"/>
                <a:ea typeface="Georgia"/>
                <a:cs typeface="Georgia"/>
                <a:sym typeface="Georgia"/>
              </a:rPr>
              <a:t>space</a:t>
            </a:r>
            <a:r>
              <a:rPr lang="en" sz="1150">
                <a:solidFill>
                  <a:srgbClr val="444444"/>
                </a:solidFill>
                <a:highlight>
                  <a:srgbClr val="FFFFFF"/>
                </a:highlight>
                <a:latin typeface="Georgia"/>
                <a:ea typeface="Georgia"/>
                <a:cs typeface="Georgia"/>
                <a:sym typeface="Georgia"/>
              </a:rPr>
              <a:t>(INT n)</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string</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It will fetch and gives a string of n spaces.</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150">
                <a:solidFill>
                  <a:srgbClr val="444444"/>
                </a:solidFill>
                <a:highlight>
                  <a:srgbClr val="FFFFFF"/>
                </a:highlight>
                <a:latin typeface="Georgia"/>
                <a:ea typeface="Georgia"/>
                <a:cs typeface="Georgia"/>
                <a:sym typeface="Georgia"/>
              </a:rPr>
              <a:t>split</a:t>
            </a:r>
            <a:r>
              <a:rPr lang="en" sz="1150">
                <a:solidFill>
                  <a:srgbClr val="444444"/>
                </a:solidFill>
                <a:highlight>
                  <a:srgbClr val="FFFFFF"/>
                </a:highlight>
                <a:latin typeface="Georgia"/>
                <a:ea typeface="Georgia"/>
                <a:cs typeface="Georgia"/>
                <a:sym typeface="Georgia"/>
              </a:rPr>
              <a:t>(STRING str, STRING pat)</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array</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Splits str around pat (pat is a regular expression).</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150">
                <a:solidFill>
                  <a:srgbClr val="444444"/>
                </a:solidFill>
                <a:highlight>
                  <a:srgbClr val="FFFFFF"/>
                </a:highlight>
                <a:latin typeface="Georgia"/>
                <a:ea typeface="Georgia"/>
                <a:cs typeface="Georgia"/>
                <a:sym typeface="Georgia"/>
              </a:rPr>
              <a:t>Str_to_map</a:t>
            </a:r>
            <a:r>
              <a:rPr lang="en" sz="1150">
                <a:solidFill>
                  <a:srgbClr val="444444"/>
                </a:solidFill>
                <a:highlight>
                  <a:srgbClr val="FFFFFF"/>
                </a:highlight>
                <a:latin typeface="Georgia"/>
                <a:ea typeface="Georgia"/>
                <a:cs typeface="Georgia"/>
                <a:sym typeface="Georgia"/>
              </a:rPr>
              <a:t>(text[, delimiter1, delimiter2])</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map&lt;String ,String&gt;</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444444"/>
                </a:solidFill>
                <a:highlight>
                  <a:srgbClr val="FFFFFF"/>
                </a:highlight>
                <a:latin typeface="Georgia"/>
                <a:ea typeface="Georgia"/>
                <a:cs typeface="Georgia"/>
                <a:sym typeface="Georgia"/>
              </a:rPr>
              <a:t>It will split text into key-value pairs using two delimiters.</a:t>
            </a:r>
            <a:endParaRPr sz="1150">
              <a:solidFill>
                <a:srgbClr val="444444"/>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Conditional Functions</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231" name="Google Shape;23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444444"/>
                </a:solidFill>
                <a:highlight>
                  <a:srgbClr val="FFFFFF"/>
                </a:highlight>
                <a:latin typeface="Georgia"/>
                <a:ea typeface="Georgia"/>
                <a:cs typeface="Georgia"/>
                <a:sym typeface="Georgia"/>
              </a:rPr>
              <a:t>if(Boolean testCondition, T valueTrue, T valueFalseOrNull)</a:t>
            </a:r>
            <a:endParaRPr b="1"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T</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It will fetch and gives value True when Test Condition is of true, gives value False Or Null otherwise.</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250">
                <a:solidFill>
                  <a:srgbClr val="444444"/>
                </a:solidFill>
                <a:highlight>
                  <a:srgbClr val="FFFFFF"/>
                </a:highlight>
                <a:latin typeface="Georgia"/>
                <a:ea typeface="Georgia"/>
                <a:cs typeface="Georgia"/>
                <a:sym typeface="Georgia"/>
              </a:rPr>
              <a:t>ISNULL( X)</a:t>
            </a:r>
            <a:endParaRPr b="1"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Boolean</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It will fetch and gives true if X is NULL and false otherwise.</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250">
                <a:solidFill>
                  <a:srgbClr val="444444"/>
                </a:solidFill>
                <a:highlight>
                  <a:srgbClr val="FFFFFF"/>
                </a:highlight>
                <a:latin typeface="Georgia"/>
                <a:ea typeface="Georgia"/>
                <a:cs typeface="Georgia"/>
                <a:sym typeface="Georgia"/>
              </a:rPr>
              <a:t>ISNOTNULL(X )</a:t>
            </a:r>
            <a:endParaRPr b="1"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Boolean</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50">
                <a:solidFill>
                  <a:srgbClr val="444444"/>
                </a:solidFill>
                <a:highlight>
                  <a:srgbClr val="FFFFFF"/>
                </a:highlight>
                <a:latin typeface="Georgia"/>
                <a:ea typeface="Georgia"/>
                <a:cs typeface="Georgia"/>
                <a:sym typeface="Georgia"/>
              </a:rPr>
              <a:t>It will fetch and gives true if X is not NULL and false otherwise.</a:t>
            </a:r>
            <a:endParaRPr sz="12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2100"/>
          </a:p>
          <a:p>
            <a:pPr indent="0" lvl="0" marL="0" rtl="0" algn="l">
              <a:spcBef>
                <a:spcPts val="1600"/>
              </a:spcBef>
              <a:spcAft>
                <a:spcPts val="1600"/>
              </a:spcAft>
              <a:buNone/>
            </a:pPr>
            <a:r>
              <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rtl="0" algn="l">
              <a:lnSpc>
                <a:spcPct val="150000"/>
              </a:lnSpc>
              <a:spcBef>
                <a:spcPts val="0"/>
              </a:spcBef>
              <a:spcAft>
                <a:spcPts val="0"/>
              </a:spcAft>
              <a:buClr>
                <a:schemeClr val="dk1"/>
              </a:buClr>
              <a:buSzPts val="1100"/>
              <a:buFont typeface="Arial"/>
              <a:buNone/>
            </a:pPr>
            <a:r>
              <a:rPr lang="en" sz="2850">
                <a:solidFill>
                  <a:srgbClr val="444444"/>
                </a:solidFill>
                <a:highlight>
                  <a:srgbClr val="FFFFFF"/>
                </a:highlight>
                <a:latin typeface="Georgia"/>
                <a:ea typeface="Georgia"/>
                <a:cs typeface="Georgia"/>
                <a:sym typeface="Georgia"/>
              </a:rPr>
              <a:t>Hive DDL Commands</a:t>
            </a:r>
            <a:endParaRPr sz="2850">
              <a:solidFill>
                <a:srgbClr val="444444"/>
              </a:solidFill>
              <a:highlight>
                <a:srgbClr val="FFFFFF"/>
              </a:highlight>
              <a:latin typeface="Georgia"/>
              <a:ea typeface="Georgia"/>
              <a:cs typeface="Georgia"/>
              <a:sym typeface="Georgia"/>
            </a:endParaRPr>
          </a:p>
          <a:p>
            <a:pPr indent="0" lvl="0" marL="0" rtl="0" algn="l">
              <a:spcBef>
                <a:spcPts val="800"/>
              </a:spcBef>
              <a:spcAft>
                <a:spcPts val="0"/>
              </a:spcAft>
              <a:buNone/>
            </a:pPr>
            <a:r>
              <a:t/>
            </a:r>
            <a:endParaRPr/>
          </a:p>
        </p:txBody>
      </p:sp>
      <p:graphicFrame>
        <p:nvGraphicFramePr>
          <p:cNvPr id="237" name="Google Shape;237;p46"/>
          <p:cNvGraphicFramePr/>
          <p:nvPr/>
        </p:nvGraphicFramePr>
        <p:xfrm>
          <a:off x="783650" y="1531800"/>
          <a:ext cx="3000000" cy="3000000"/>
        </p:xfrm>
        <a:graphic>
          <a:graphicData uri="http://schemas.openxmlformats.org/drawingml/2006/table">
            <a:tbl>
              <a:tblPr>
                <a:solidFill>
                  <a:srgbClr val="FFFFFF"/>
                </a:solidFill>
                <a:tableStyleId>{7811E305-2624-4B4C-B8BC-ABA23FDD5AE1}</a:tableStyleId>
              </a:tblPr>
              <a:tblGrid>
                <a:gridCol w="1228725"/>
                <a:gridCol w="4429125"/>
              </a:tblGrid>
              <a:tr h="428625">
                <a:tc>
                  <a:txBody>
                    <a:bodyPr/>
                    <a:lstStyle/>
                    <a:p>
                      <a:pPr indent="0" lvl="0" marL="0" rtl="0" algn="ctr">
                        <a:lnSpc>
                          <a:spcPct val="115000"/>
                        </a:lnSpc>
                        <a:spcBef>
                          <a:spcPts val="0"/>
                        </a:spcBef>
                        <a:spcAft>
                          <a:spcPts val="0"/>
                        </a:spcAft>
                        <a:buNone/>
                      </a:pPr>
                      <a:r>
                        <a:rPr b="1" lang="en" sz="950">
                          <a:solidFill>
                            <a:srgbClr val="444444"/>
                          </a:solidFill>
                          <a:highlight>
                            <a:srgbClr val="FFFFFF"/>
                          </a:highlight>
                          <a:latin typeface="Georgia"/>
                          <a:ea typeface="Georgia"/>
                          <a:cs typeface="Georgia"/>
                          <a:sym typeface="Georgia"/>
                        </a:rPr>
                        <a:t>DDL Command</a:t>
                      </a:r>
                      <a:endParaRPr b="1"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50">
                          <a:solidFill>
                            <a:srgbClr val="444444"/>
                          </a:solidFill>
                          <a:highlight>
                            <a:srgbClr val="FFFFFF"/>
                          </a:highlight>
                          <a:latin typeface="Georgia"/>
                          <a:ea typeface="Georgia"/>
                          <a:cs typeface="Georgia"/>
                          <a:sym typeface="Georgia"/>
                        </a:rPr>
                        <a:t>Use With</a:t>
                      </a:r>
                      <a:endParaRPr b="1" sz="950">
                        <a:solidFill>
                          <a:srgbClr val="444444"/>
                        </a:solidFill>
                        <a:highlight>
                          <a:srgbClr val="FFFFFF"/>
                        </a:highlight>
                        <a:latin typeface="Georgia"/>
                        <a:ea typeface="Georgia"/>
                        <a:cs typeface="Georgia"/>
                        <a:sym typeface="Georgia"/>
                      </a:endParaRPr>
                    </a:p>
                  </a:txBody>
                  <a:tcPr marT="47625" marB="47625" marR="47625" marL="4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CREATE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Database, Table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428625">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SHOW</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Databases, Tables, Table Properties, Partitions, Functions, Index</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DESCRIBE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Database, Table, view</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USE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Database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DROP</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Database, Table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ALTER</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Database, Table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TRUNCATE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Table</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bl>
          </a:graphicData>
        </a:graphic>
      </p:graphicFrame>
      <p:sp>
        <p:nvSpPr>
          <p:cNvPr id="238" name="Google Shape;238;p46"/>
          <p:cNvSpPr txBox="1"/>
          <p:nvPr/>
        </p:nvSpPr>
        <p:spPr>
          <a:xfrm>
            <a:off x="936050" y="16842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400"/>
              </a:spcAft>
              <a:buNone/>
            </a:pPr>
            <a:r>
              <a:t/>
            </a:r>
            <a:endParaRPr sz="135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7"/>
          <p:cNvSpPr txBox="1"/>
          <p:nvPr>
            <p:ph idx="1" type="body"/>
          </p:nvPr>
        </p:nvSpPr>
        <p:spPr>
          <a:xfrm>
            <a:off x="405225" y="380950"/>
            <a:ext cx="8520600" cy="46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Before moving forward, note that the Hive commands are case-insensitive.</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None/>
            </a:pPr>
            <a:r>
              <a:rPr lang="en" sz="1350">
                <a:solidFill>
                  <a:srgbClr val="444444"/>
                </a:solidFill>
                <a:highlight>
                  <a:srgbClr val="FFFFFF"/>
                </a:highlight>
                <a:latin typeface="Georgia"/>
                <a:ea typeface="Georgia"/>
                <a:cs typeface="Georgia"/>
                <a:sym typeface="Georgia"/>
              </a:rPr>
              <a:t>CREATE DATABASE is the same as create database.</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None/>
            </a:pPr>
            <a:r>
              <a:rPr b="1" lang="en" sz="1000">
                <a:solidFill>
                  <a:srgbClr val="3F7F95"/>
                </a:solidFill>
                <a:latin typeface="Courier New"/>
                <a:ea typeface="Courier New"/>
                <a:cs typeface="Courier New"/>
                <a:sym typeface="Courier New"/>
              </a:rPr>
              <a:t>CREATE</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DATABASE|SCHEMA</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IF NOT EXISTS</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database_name</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b="1" lang="en" sz="1000">
                <a:solidFill>
                  <a:srgbClr val="3F7F95"/>
                </a:solidFill>
                <a:latin typeface="Courier New"/>
                <a:ea typeface="Courier New"/>
                <a:cs typeface="Courier New"/>
                <a:sym typeface="Courier New"/>
              </a:rPr>
              <a:t>SHOW</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DATABASES|SCHEMAS</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lang="en" sz="1000">
                <a:solidFill>
                  <a:schemeClr val="dk1"/>
                </a:solidFill>
                <a:latin typeface="Courier New"/>
                <a:ea typeface="Courier New"/>
                <a:cs typeface="Courier New"/>
                <a:sym typeface="Courier New"/>
              </a:rPr>
              <a:t>DESCRIBE DATABASE/SCHEMA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EXTENDED</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db_name;</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lang="en" sz="1000">
                <a:solidFill>
                  <a:schemeClr val="dk1"/>
                </a:solidFill>
                <a:highlight>
                  <a:srgbClr val="E8F2FE"/>
                </a:highlight>
                <a:latin typeface="Courier New"/>
                <a:ea typeface="Courier New"/>
                <a:cs typeface="Courier New"/>
                <a:sym typeface="Courier New"/>
              </a:rPr>
              <a:t>USE database_name;</a:t>
            </a:r>
            <a:endParaRPr sz="1000">
              <a:solidFill>
                <a:schemeClr val="dk1"/>
              </a:solidFill>
              <a:highlight>
                <a:srgbClr val="E8F2FE"/>
              </a:highlight>
              <a:latin typeface="Courier New"/>
              <a:ea typeface="Courier New"/>
              <a:cs typeface="Courier New"/>
              <a:sym typeface="Courier New"/>
            </a:endParaRPr>
          </a:p>
          <a:p>
            <a:pPr indent="0" lvl="0" marL="0" rtl="0" algn="l">
              <a:spcBef>
                <a:spcPts val="1400"/>
              </a:spcBef>
              <a:spcAft>
                <a:spcPts val="0"/>
              </a:spcAft>
              <a:buNone/>
            </a:pPr>
            <a:r>
              <a:rPr b="1" lang="en" sz="1000">
                <a:solidFill>
                  <a:srgbClr val="3F7F95"/>
                </a:solidFill>
                <a:latin typeface="Courier New"/>
                <a:ea typeface="Courier New"/>
                <a:cs typeface="Courier New"/>
                <a:sym typeface="Courier New"/>
              </a:rPr>
              <a:t>DROP</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DATABASE|SCHEMA</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IF EXISTS</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database_name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RESTRICT|CASCADE</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lang="en" sz="1350">
                <a:solidFill>
                  <a:srgbClr val="444444"/>
                </a:solidFill>
                <a:highlight>
                  <a:srgbClr val="FFFFFF"/>
                </a:highlight>
                <a:latin typeface="Georgia"/>
                <a:ea typeface="Georgia"/>
                <a:cs typeface="Georgia"/>
                <a:sym typeface="Georgia"/>
              </a:rPr>
              <a:t>The default behavior is RESTRICT which means that the database is dropped only when it is empty. To drop the database with tables, we can use CASCADE.</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None/>
            </a:pPr>
            <a:r>
              <a:rPr b="1" lang="en" sz="1000">
                <a:solidFill>
                  <a:srgbClr val="3F7F95"/>
                </a:solidFill>
                <a:latin typeface="Courier New"/>
                <a:ea typeface="Courier New"/>
                <a:cs typeface="Courier New"/>
                <a:sym typeface="Courier New"/>
              </a:rPr>
              <a:t>ALTER</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DATABASE|SCHEMA</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database_name SET OWNER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USER|ROLE</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user_or_role;</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b="1" lang="en" sz="1000">
                <a:solidFill>
                  <a:srgbClr val="3F7F95"/>
                </a:solidFill>
                <a:latin typeface="Courier New"/>
                <a:ea typeface="Courier New"/>
                <a:cs typeface="Courier New"/>
                <a:sym typeface="Courier New"/>
              </a:rPr>
              <a:t>ALTER</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DATABASE|SCHEMA</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database_name SET </a:t>
            </a:r>
            <a:r>
              <a:rPr b="1" lang="en" sz="1000">
                <a:solidFill>
                  <a:srgbClr val="3F7F95"/>
                </a:solidFill>
                <a:latin typeface="Courier New"/>
                <a:ea typeface="Courier New"/>
                <a:cs typeface="Courier New"/>
                <a:sym typeface="Courier New"/>
              </a:rPr>
              <a:t>DBPROPERTIES</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property_name=property_value,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b="1" lang="en" sz="1000">
                <a:solidFill>
                  <a:srgbClr val="3F7F95"/>
                </a:solidFill>
                <a:latin typeface="Courier New"/>
                <a:ea typeface="Courier New"/>
                <a:cs typeface="Courier New"/>
                <a:sym typeface="Courier New"/>
              </a:rPr>
              <a:t>ALTER</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DATABASE|SCHEMA</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database_name SET LOCATION hdfs_path;</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Clr>
                <a:schemeClr val="dk1"/>
              </a:buClr>
              <a:buSzPts val="1100"/>
              <a:buFont typeface="Arial"/>
              <a:buNone/>
            </a:pPr>
            <a:r>
              <a:rPr lang="en" sz="650">
                <a:solidFill>
                  <a:srgbClr val="444444"/>
                </a:solidFill>
                <a:highlight>
                  <a:srgbClr val="FFFFFF"/>
                </a:highlight>
                <a:latin typeface="Georgia"/>
                <a:ea typeface="Georgia"/>
                <a:cs typeface="Georgia"/>
                <a:sym typeface="Georgia"/>
              </a:rPr>
              <a:t>Note: The ALTER DATABASE … SET LOCATION statement does not move the database current directory contents to the newly specified location. This statement does not change the locations associated with any tables or partitions under the specified database. Instead, it changes the default parent-directory, where new tables will be added for this database.</a:t>
            </a:r>
            <a:endParaRPr sz="650">
              <a:solidFill>
                <a:srgbClr val="444444"/>
              </a:solidFill>
              <a:highlight>
                <a:srgbClr val="FFFFFF"/>
              </a:highlight>
              <a:latin typeface="Georgia"/>
              <a:ea typeface="Georgia"/>
              <a:cs typeface="Georgia"/>
              <a:sym typeface="Georgia"/>
            </a:endParaRPr>
          </a:p>
          <a:p>
            <a:pPr indent="0" lvl="0" marL="0" rtl="0" algn="l">
              <a:spcBef>
                <a:spcPts val="14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txBox="1"/>
          <p:nvPr>
            <p:ph idx="1" type="body"/>
          </p:nvPr>
        </p:nvSpPr>
        <p:spPr>
          <a:xfrm>
            <a:off x="311700" y="210425"/>
            <a:ext cx="8520600" cy="43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urier New"/>
                <a:ea typeface="Courier New"/>
                <a:cs typeface="Courier New"/>
                <a:sym typeface="Courier New"/>
              </a:rPr>
              <a:t>CREATE TABLE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IF NOT EXISTS</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db_name.</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table_name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col_name data_type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COMMENT col_comment</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COMMENT col_comment</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COMMENT table_comment</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ROW FORMAT row_format</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STORED AS file_format</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LOCATION hdfs_path</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lang="en" sz="1000">
                <a:solidFill>
                  <a:schemeClr val="dk1"/>
                </a:solidFill>
                <a:latin typeface="Courier New"/>
                <a:ea typeface="Courier New"/>
                <a:cs typeface="Courier New"/>
                <a:sym typeface="Courier New"/>
              </a:rPr>
              <a:t>Create table db.name(id string, sal double)</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lang="en" sz="1000">
                <a:solidFill>
                  <a:schemeClr val="dk1"/>
                </a:solidFill>
                <a:latin typeface="Courier New"/>
                <a:ea typeface="Courier New"/>
                <a:cs typeface="Courier New"/>
                <a:sym typeface="Courier New"/>
              </a:rPr>
              <a:t>SHOW TABLES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IN database_name</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lang="en" sz="1000">
                <a:solidFill>
                  <a:schemeClr val="dk1"/>
                </a:solidFill>
                <a:latin typeface="Courier New"/>
                <a:ea typeface="Courier New"/>
                <a:cs typeface="Courier New"/>
                <a:sym typeface="Courier New"/>
              </a:rPr>
              <a:t>SHOW TABLES </a:t>
            </a:r>
            <a:r>
              <a:rPr lang="en" sz="1000">
                <a:solidFill>
                  <a:srgbClr val="777777"/>
                </a:solidFill>
                <a:latin typeface="Courier New"/>
                <a:ea typeface="Courier New"/>
                <a:cs typeface="Courier New"/>
                <a:sym typeface="Courier New"/>
              </a:rPr>
              <a:t>db</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None/>
            </a:pPr>
            <a:r>
              <a:rPr lang="en" sz="1000">
                <a:solidFill>
                  <a:schemeClr val="dk1"/>
                </a:solidFill>
                <a:latin typeface="Courier New"/>
                <a:ea typeface="Courier New"/>
                <a:cs typeface="Courier New"/>
                <a:sym typeface="Courier New"/>
              </a:rPr>
              <a:t>DESCRIBE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EXTENDED|FORMATTED</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db_name.</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table_name</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t>
            </a:r>
            <a:r>
              <a:rPr b="1" lang="en" sz="1000">
                <a:solidFill>
                  <a:srgbClr val="3F7F95"/>
                </a:solidFill>
                <a:latin typeface="Courier New"/>
                <a:ea typeface="Courier New"/>
                <a:cs typeface="Courier New"/>
                <a:sym typeface="Courier New"/>
              </a:rPr>
              <a:t>col_name</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.field_name</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14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DESCRIBE FORMATTED </a:t>
            </a:r>
            <a:r>
              <a:rPr lang="en" sz="1000">
                <a:solidFill>
                  <a:srgbClr val="777777"/>
                </a:solidFill>
                <a:latin typeface="Courier New"/>
                <a:ea typeface="Courier New"/>
                <a:cs typeface="Courier New"/>
                <a:sym typeface="Courier New"/>
              </a:rPr>
              <a:t>db.</a:t>
            </a:r>
            <a:r>
              <a:rPr lang="en" sz="1000">
                <a:solidFill>
                  <a:schemeClr val="dk1"/>
                </a:solidFill>
                <a:latin typeface="Courier New"/>
                <a:ea typeface="Courier New"/>
                <a:cs typeface="Courier New"/>
                <a:sym typeface="Courier New"/>
              </a:rPr>
              <a:t>table_name;</a:t>
            </a:r>
            <a:endParaRPr sz="1000">
              <a:solidFill>
                <a:schemeClr val="dk1"/>
              </a:solidFill>
              <a:latin typeface="Courier New"/>
              <a:ea typeface="Courier New"/>
              <a:cs typeface="Courier New"/>
              <a:sym typeface="Courier New"/>
            </a:endParaRPr>
          </a:p>
          <a:p>
            <a:pPr indent="0" lvl="0" marL="0" rtl="0" algn="l">
              <a:spcBef>
                <a:spcPts val="14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sz="1000">
                <a:latin typeface="Courier New"/>
                <a:ea typeface="Courier New"/>
                <a:cs typeface="Courier New"/>
                <a:sym typeface="Courier New"/>
              </a:rPr>
              <a:t>SHOW TABLES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IN database_name</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a:t>
            </a:r>
            <a:endParaRPr/>
          </a:p>
        </p:txBody>
      </p:sp>
      <p:pic>
        <p:nvPicPr>
          <p:cNvPr id="254" name="Google Shape;254;p49"/>
          <p:cNvPicPr preferRelativeResize="0"/>
          <p:nvPr/>
        </p:nvPicPr>
        <p:blipFill rotWithShape="1">
          <a:blip r:embed="rId3">
            <a:alphaModFix/>
          </a:blip>
          <a:srcRect b="0" l="0" r="0" t="6916"/>
          <a:stretch/>
        </p:blipFill>
        <p:spPr>
          <a:xfrm>
            <a:off x="63625" y="1367700"/>
            <a:ext cx="9016749" cy="37758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0"/>
          <p:cNvSpPr txBox="1"/>
          <p:nvPr>
            <p:ph type="title"/>
          </p:nvPr>
        </p:nvSpPr>
        <p:spPr>
          <a:xfrm>
            <a:off x="311700" y="445025"/>
            <a:ext cx="8520600" cy="3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DESCRIBE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EXTENDED|FORMATTED</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db_name.</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 table_name</a:t>
            </a:r>
            <a:endParaRPr/>
          </a:p>
        </p:txBody>
      </p:sp>
      <p:pic>
        <p:nvPicPr>
          <p:cNvPr id="260" name="Google Shape;260;p50"/>
          <p:cNvPicPr preferRelativeResize="0"/>
          <p:nvPr/>
        </p:nvPicPr>
        <p:blipFill rotWithShape="1">
          <a:blip r:embed="rId3">
            <a:alphaModFix/>
          </a:blip>
          <a:srcRect b="0" l="0" r="0" t="7123"/>
          <a:stretch/>
        </p:blipFill>
        <p:spPr>
          <a:xfrm>
            <a:off x="0" y="1320950"/>
            <a:ext cx="9143999" cy="3658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DROP TABLE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IF EXISTS</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 table_name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PURGE</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 </a:t>
            </a:r>
            <a:r>
              <a:rPr lang="en" sz="950">
                <a:solidFill>
                  <a:srgbClr val="444444"/>
                </a:solidFill>
                <a:highlight>
                  <a:srgbClr val="FFFFFF"/>
                </a:highlight>
                <a:latin typeface="Georgia"/>
                <a:ea typeface="Georgia"/>
                <a:cs typeface="Georgia"/>
                <a:sym typeface="Georgia"/>
              </a:rPr>
              <a:t>If PURGE is not specified then the data is actually moved to the .Trash/current directory. If PURGE is specified, then data is lost completely.</a:t>
            </a:r>
            <a:endParaRPr sz="2400"/>
          </a:p>
        </p:txBody>
      </p:sp>
      <p:pic>
        <p:nvPicPr>
          <p:cNvPr id="266" name="Google Shape;266;p51"/>
          <p:cNvPicPr preferRelativeResize="0"/>
          <p:nvPr/>
        </p:nvPicPr>
        <p:blipFill rotWithShape="1">
          <a:blip r:embed="rId3">
            <a:alphaModFix/>
          </a:blip>
          <a:srcRect b="0" l="0" r="0" t="7715"/>
          <a:stretch/>
        </p:blipFill>
        <p:spPr>
          <a:xfrm>
            <a:off x="0" y="1543050"/>
            <a:ext cx="9143999" cy="3077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2361091" y="152400"/>
            <a:ext cx="4726618" cy="514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E8F2FE"/>
                </a:highlight>
                <a:latin typeface="Courier New"/>
                <a:ea typeface="Courier New"/>
                <a:cs typeface="Courier New"/>
                <a:sym typeface="Courier New"/>
              </a:rPr>
              <a:t>ALTER TABLE table_name RENAME TO new_table_name; </a:t>
            </a:r>
            <a:r>
              <a:rPr lang="en" sz="1050">
                <a:solidFill>
                  <a:srgbClr val="444444"/>
                </a:solidFill>
                <a:highlight>
                  <a:srgbClr val="FFFFFF"/>
                </a:highlight>
                <a:latin typeface="Georgia"/>
                <a:ea typeface="Georgia"/>
                <a:cs typeface="Georgia"/>
                <a:sym typeface="Georgia"/>
              </a:rPr>
              <a:t>In this example, we are trying to rename the ‘Employee’ table to ‘Com_Emp’ using the ALTER statement</a:t>
            </a:r>
            <a:endParaRPr sz="2500"/>
          </a:p>
        </p:txBody>
      </p:sp>
      <p:pic>
        <p:nvPicPr>
          <p:cNvPr id="272" name="Google Shape;272;p52"/>
          <p:cNvPicPr preferRelativeResize="0"/>
          <p:nvPr/>
        </p:nvPicPr>
        <p:blipFill rotWithShape="1">
          <a:blip r:embed="rId3">
            <a:alphaModFix/>
          </a:blip>
          <a:srcRect b="0" l="0" r="0" t="8231"/>
          <a:stretch/>
        </p:blipFill>
        <p:spPr>
          <a:xfrm>
            <a:off x="152400" y="1484600"/>
            <a:ext cx="8484526" cy="3506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53"/>
          <p:cNvPicPr preferRelativeResize="0"/>
          <p:nvPr/>
        </p:nvPicPr>
        <p:blipFill rotWithShape="1">
          <a:blip r:embed="rId3">
            <a:alphaModFix/>
          </a:blip>
          <a:srcRect b="0" l="0" r="0" t="7235"/>
          <a:stretch/>
        </p:blipFill>
        <p:spPr>
          <a:xfrm>
            <a:off x="152400" y="502650"/>
            <a:ext cx="8482425" cy="4488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ALTER TABLE table_name ADD </a:t>
            </a:r>
            <a:r>
              <a:rPr b="1" lang="en" sz="1000">
                <a:solidFill>
                  <a:srgbClr val="3F7F95"/>
                </a:solidFill>
                <a:latin typeface="Courier New"/>
                <a:ea typeface="Courier New"/>
                <a:cs typeface="Courier New"/>
                <a:sym typeface="Courier New"/>
              </a:rPr>
              <a:t>COLUMNS</a:t>
            </a:r>
            <a:r>
              <a:rPr lang="en" sz="1000">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column1, column2</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 ; </a:t>
            </a:r>
            <a:r>
              <a:rPr lang="en" sz="1050">
                <a:solidFill>
                  <a:srgbClr val="444444"/>
                </a:solidFill>
                <a:highlight>
                  <a:srgbClr val="FFFFFF"/>
                </a:highlight>
                <a:latin typeface="Georgia"/>
                <a:ea typeface="Georgia"/>
                <a:cs typeface="Georgia"/>
                <a:sym typeface="Georgia"/>
              </a:rPr>
              <a:t>In this example, we are adding two columns ‘Emp_DOB’ and ‘Emp_Contact’ in the ‘Comp_Emp’ table using the ALTER command.</a:t>
            </a:r>
            <a:endParaRPr sz="2500"/>
          </a:p>
        </p:txBody>
      </p:sp>
      <p:pic>
        <p:nvPicPr>
          <p:cNvPr id="283" name="Google Shape;283;p54"/>
          <p:cNvPicPr preferRelativeResize="0"/>
          <p:nvPr/>
        </p:nvPicPr>
        <p:blipFill rotWithShape="1">
          <a:blip r:embed="rId3">
            <a:alphaModFix/>
          </a:blip>
          <a:srcRect b="0" l="0" r="0" t="9763"/>
          <a:stretch/>
        </p:blipFill>
        <p:spPr>
          <a:xfrm>
            <a:off x="152400" y="1543050"/>
            <a:ext cx="8484526" cy="3448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55"/>
          <p:cNvPicPr preferRelativeResize="0"/>
          <p:nvPr/>
        </p:nvPicPr>
        <p:blipFill rotWithShape="1">
          <a:blip r:embed="rId3">
            <a:alphaModFix/>
          </a:blip>
          <a:srcRect b="0" l="0" r="0" t="7235"/>
          <a:stretch/>
        </p:blipFill>
        <p:spPr>
          <a:xfrm>
            <a:off x="152400" y="502650"/>
            <a:ext cx="8482425" cy="4488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ALTER TABLE table_name SET </a:t>
            </a:r>
            <a:r>
              <a:rPr b="1" lang="en" sz="1000">
                <a:solidFill>
                  <a:srgbClr val="3F7F95"/>
                </a:solidFill>
                <a:latin typeface="Courier New"/>
                <a:ea typeface="Courier New"/>
                <a:cs typeface="Courier New"/>
                <a:sym typeface="Courier New"/>
              </a:rPr>
              <a:t>TBLPROPERTIES</a:t>
            </a:r>
            <a:r>
              <a:rPr lang="en" sz="1000">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‘property_key’=’property_new_value’</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a:t>
            </a:r>
            <a:r>
              <a:rPr lang="en" sz="1350">
                <a:solidFill>
                  <a:srgbClr val="444444"/>
                </a:solidFill>
                <a:highlight>
                  <a:srgbClr val="FFFFFF"/>
                </a:highlight>
                <a:latin typeface="Georgia"/>
                <a:ea typeface="Georgia"/>
                <a:cs typeface="Georgia"/>
                <a:sym typeface="Georgia"/>
              </a:rPr>
              <a:t>we are setting the table properties after table creation by using ALTER command.</a:t>
            </a:r>
            <a:endParaRPr/>
          </a:p>
        </p:txBody>
      </p:sp>
      <p:pic>
        <p:nvPicPr>
          <p:cNvPr id="294" name="Google Shape;294;p56"/>
          <p:cNvPicPr preferRelativeResize="0"/>
          <p:nvPr/>
        </p:nvPicPr>
        <p:blipFill rotWithShape="1">
          <a:blip r:embed="rId3">
            <a:alphaModFix/>
          </a:blip>
          <a:srcRect b="0" l="0" r="0" t="8842"/>
          <a:stretch/>
        </p:blipFill>
        <p:spPr>
          <a:xfrm>
            <a:off x="152400" y="1507975"/>
            <a:ext cx="8707801" cy="3483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E8F2FE"/>
                </a:highlight>
                <a:latin typeface="Courier New"/>
                <a:ea typeface="Courier New"/>
                <a:cs typeface="Courier New"/>
                <a:sym typeface="Courier New"/>
              </a:rPr>
              <a:t>TRUNCATE TABLE table_name; </a:t>
            </a:r>
            <a:r>
              <a:rPr lang="en" sz="1350">
                <a:solidFill>
                  <a:srgbClr val="444444"/>
                </a:solidFill>
                <a:highlight>
                  <a:srgbClr val="FFFFFF"/>
                </a:highlight>
                <a:latin typeface="Georgia"/>
                <a:ea typeface="Georgia"/>
                <a:cs typeface="Georgia"/>
                <a:sym typeface="Georgia"/>
              </a:rPr>
              <a:t>removes all the rows from the table or partition.</a:t>
            </a:r>
            <a:endParaRPr/>
          </a:p>
        </p:txBody>
      </p:sp>
      <p:pic>
        <p:nvPicPr>
          <p:cNvPr id="300" name="Google Shape;300;p57"/>
          <p:cNvPicPr preferRelativeResize="0"/>
          <p:nvPr/>
        </p:nvPicPr>
        <p:blipFill rotWithShape="1">
          <a:blip r:embed="rId3">
            <a:alphaModFix/>
          </a:blip>
          <a:srcRect b="0" l="0" r="0" t="30810"/>
          <a:stretch/>
        </p:blipFill>
        <p:spPr>
          <a:xfrm>
            <a:off x="152400" y="1484598"/>
            <a:ext cx="8839201" cy="7062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rtl="0" algn="l">
              <a:lnSpc>
                <a:spcPct val="130000"/>
              </a:lnSpc>
              <a:spcBef>
                <a:spcPts val="0"/>
              </a:spcBef>
              <a:spcAft>
                <a:spcPts val="0"/>
              </a:spcAft>
              <a:buClr>
                <a:schemeClr val="dk1"/>
              </a:buClr>
              <a:buSzPts val="1100"/>
              <a:buFont typeface="Arial"/>
              <a:buNone/>
            </a:pPr>
            <a:r>
              <a:rPr lang="en" sz="2850">
                <a:solidFill>
                  <a:srgbClr val="444444"/>
                </a:solidFill>
                <a:highlight>
                  <a:srgbClr val="FFFFFF"/>
                </a:highlight>
                <a:latin typeface="Georgia"/>
                <a:ea typeface="Georgia"/>
                <a:cs typeface="Georgia"/>
                <a:sym typeface="Georgia"/>
              </a:rPr>
              <a:t>Hive DML commands</a:t>
            </a:r>
            <a:endParaRPr sz="28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306" name="Google Shape;30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The various Hive DML commands are:</a:t>
            </a:r>
            <a:endParaRPr sz="1350">
              <a:solidFill>
                <a:srgbClr val="444444"/>
              </a:solidFill>
              <a:highlight>
                <a:srgbClr val="FFFFFF"/>
              </a:highlight>
              <a:latin typeface="Georgia"/>
              <a:ea typeface="Georgia"/>
              <a:cs typeface="Georgia"/>
              <a:sym typeface="Georgia"/>
            </a:endParaRPr>
          </a:p>
          <a:p>
            <a:pPr indent="-314325" lvl="0" marL="749300" rtl="0" algn="l">
              <a:spcBef>
                <a:spcPts val="1400"/>
              </a:spcBef>
              <a:spcAft>
                <a:spcPts val="0"/>
              </a:spcAft>
              <a:buClr>
                <a:srgbClr val="444444"/>
              </a:buClr>
              <a:buSzPts val="1350"/>
              <a:buFont typeface="Georgia"/>
              <a:buAutoNum type="arabicPeriod"/>
            </a:pPr>
            <a:r>
              <a:rPr lang="en" sz="1350">
                <a:solidFill>
                  <a:srgbClr val="444444"/>
                </a:solidFill>
                <a:highlight>
                  <a:srgbClr val="FFFFFF"/>
                </a:highlight>
                <a:latin typeface="Georgia"/>
                <a:ea typeface="Georgia"/>
                <a:cs typeface="Georgia"/>
                <a:sym typeface="Georgia"/>
              </a:rPr>
              <a:t>LOAD</a:t>
            </a:r>
            <a:endParaRPr sz="1350">
              <a:solidFill>
                <a:srgbClr val="65ABF6"/>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AutoNum type="arabicPeriod"/>
            </a:pPr>
            <a:r>
              <a:rPr lang="en" sz="1350">
                <a:solidFill>
                  <a:srgbClr val="65ABF6"/>
                </a:solidFill>
                <a:highlight>
                  <a:srgbClr val="FFFFFF"/>
                </a:highlight>
                <a:latin typeface="Georgia"/>
                <a:ea typeface="Georgia"/>
                <a:cs typeface="Georgia"/>
                <a:sym typeface="Georgia"/>
              </a:rPr>
              <a:t>SELECT</a:t>
            </a:r>
            <a:endParaRPr sz="1350">
              <a:solidFill>
                <a:srgbClr val="65ABF6"/>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AutoNum type="arabicPeriod"/>
            </a:pPr>
            <a:r>
              <a:rPr lang="en" sz="1350">
                <a:solidFill>
                  <a:srgbClr val="65ABF6"/>
                </a:solidFill>
                <a:highlight>
                  <a:srgbClr val="FFFFFF"/>
                </a:highlight>
                <a:latin typeface="Georgia"/>
                <a:ea typeface="Georgia"/>
                <a:cs typeface="Georgia"/>
                <a:sym typeface="Georgia"/>
              </a:rPr>
              <a:t>INSERT</a:t>
            </a:r>
            <a:endParaRPr sz="1350">
              <a:solidFill>
                <a:srgbClr val="65ABF6"/>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AutoNum type="arabicPeriod"/>
            </a:pPr>
            <a:r>
              <a:rPr lang="en" sz="1350">
                <a:solidFill>
                  <a:srgbClr val="65ABF6"/>
                </a:solidFill>
                <a:highlight>
                  <a:srgbClr val="FFFFFF"/>
                </a:highlight>
                <a:latin typeface="Georgia"/>
                <a:ea typeface="Georgia"/>
                <a:cs typeface="Georgia"/>
                <a:sym typeface="Georgia"/>
              </a:rPr>
              <a:t>DELETE</a:t>
            </a:r>
            <a:endParaRPr sz="1350">
              <a:solidFill>
                <a:srgbClr val="65ABF6"/>
              </a:solidFill>
              <a:highlight>
                <a:srgbClr val="FFFFFF"/>
              </a:highlight>
              <a:latin typeface="Georgia"/>
              <a:ea typeface="Georgia"/>
              <a:cs typeface="Georgia"/>
              <a:sym typeface="Georgia"/>
            </a:endParaRPr>
          </a:p>
          <a:p>
            <a:pPr indent="0" lvl="0" marL="0" rtl="0" algn="l">
              <a:spcBef>
                <a:spcPts val="22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9"/>
          <p:cNvSpPr txBox="1"/>
          <p:nvPr>
            <p:ph idx="1" type="body"/>
          </p:nvPr>
        </p:nvSpPr>
        <p:spPr>
          <a:xfrm>
            <a:off x="311700" y="350700"/>
            <a:ext cx="8520600" cy="4218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LOAD Command</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The LOAD statement in Hive is used to move data files into the locations corresponding to Hive tables.</a:t>
            </a:r>
            <a:endParaRPr sz="1350">
              <a:solidFill>
                <a:srgbClr val="444444"/>
              </a:solidFill>
              <a:highlight>
                <a:srgbClr val="FFFFFF"/>
              </a:highlight>
              <a:latin typeface="Georgia"/>
              <a:ea typeface="Georgia"/>
              <a:cs typeface="Georgia"/>
              <a:sym typeface="Georgia"/>
            </a:endParaRPr>
          </a:p>
          <a:p>
            <a:pPr indent="-314325" lvl="0" marL="749300" rtl="0" algn="l">
              <a:spcBef>
                <a:spcPts val="140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If a LOCAL keyword is specified, then the LOAD command will look for the file path in the local filesystem.</a:t>
            </a:r>
            <a:endParaRPr sz="1350">
              <a:solidFill>
                <a:srgbClr val="444444"/>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If the LOCAL keyword is not specified, then the Hive will need the absolute URI of the file.</a:t>
            </a:r>
            <a:endParaRPr sz="1350">
              <a:solidFill>
                <a:srgbClr val="444444"/>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In case the keyword OVERWRITE is specified, then the contents of the target table/partition will be deleted and replaced by the files referred by filepath.</a:t>
            </a:r>
            <a:endParaRPr sz="1350">
              <a:solidFill>
                <a:srgbClr val="444444"/>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If the OVERWRITE keyword is not specified, then the files referred by filepath will be appended to the table.</a:t>
            </a:r>
            <a:endParaRPr sz="1350">
              <a:solidFill>
                <a:srgbClr val="444444"/>
              </a:solidFill>
              <a:highlight>
                <a:srgbClr val="FFFFFF"/>
              </a:highlight>
              <a:latin typeface="Georgia"/>
              <a:ea typeface="Georgia"/>
              <a:cs typeface="Georgia"/>
              <a:sym typeface="Georgia"/>
            </a:endParaRPr>
          </a:p>
          <a:p>
            <a:pPr indent="0" lvl="0" marL="0" rtl="0" algn="l">
              <a:spcBef>
                <a:spcPts val="22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LOAD DATA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LOCAL</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 INPATH </a:t>
            </a:r>
            <a:r>
              <a:rPr lang="en" sz="1000">
                <a:solidFill>
                  <a:srgbClr val="320FE3"/>
                </a:solidFill>
                <a:latin typeface="Courier New"/>
                <a:ea typeface="Courier New"/>
                <a:cs typeface="Courier New"/>
                <a:sym typeface="Courier New"/>
              </a:rPr>
              <a:t>'filepath'</a:t>
            </a:r>
            <a:r>
              <a:rPr lang="en" sz="1000">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OVERWRITE</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 INTO TABLE tablename </a:t>
            </a:r>
            <a:r>
              <a:rPr lang="en" sz="1000">
                <a:solidFill>
                  <a:srgbClr val="777777"/>
                </a:solidFill>
                <a:latin typeface="Courier New"/>
                <a:ea typeface="Courier New"/>
                <a:cs typeface="Courier New"/>
                <a:sym typeface="Courier New"/>
              </a:rPr>
              <a:t>[</a:t>
            </a:r>
            <a:r>
              <a:rPr b="1" lang="en" sz="1000">
                <a:solidFill>
                  <a:srgbClr val="3F7F95"/>
                </a:solidFill>
                <a:latin typeface="Courier New"/>
                <a:ea typeface="Courier New"/>
                <a:cs typeface="Courier New"/>
                <a:sym typeface="Courier New"/>
              </a:rPr>
              <a:t>PARTITION</a:t>
            </a:r>
            <a:r>
              <a:rPr lang="en" sz="1000">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partcol1=val1, partcol2=val2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 </a:t>
            </a:r>
            <a:r>
              <a:rPr lang="en" sz="1250">
                <a:solidFill>
                  <a:srgbClr val="444444"/>
                </a:solidFill>
                <a:highlight>
                  <a:srgbClr val="FFFFFF"/>
                </a:highlight>
                <a:latin typeface="Georgia"/>
                <a:ea typeface="Georgia"/>
                <a:cs typeface="Georgia"/>
                <a:sym typeface="Georgia"/>
              </a:rPr>
              <a:t>Here we are trying to load data from the ‘dab’ file in the local filesystem to the ‘emp_data’ table.</a:t>
            </a:r>
            <a:endParaRPr sz="2700"/>
          </a:p>
        </p:txBody>
      </p:sp>
      <p:pic>
        <p:nvPicPr>
          <p:cNvPr id="317" name="Google Shape;317;p60"/>
          <p:cNvPicPr preferRelativeResize="0"/>
          <p:nvPr/>
        </p:nvPicPr>
        <p:blipFill rotWithShape="1">
          <a:blip r:embed="rId3">
            <a:alphaModFix/>
          </a:blip>
          <a:srcRect b="0" l="0" r="0" t="8933"/>
          <a:stretch/>
        </p:blipFill>
        <p:spPr>
          <a:xfrm>
            <a:off x="0" y="1589800"/>
            <a:ext cx="9143999" cy="32169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61"/>
          <p:cNvPicPr preferRelativeResize="0"/>
          <p:nvPr/>
        </p:nvPicPr>
        <p:blipFill rotWithShape="1">
          <a:blip r:embed="rId3">
            <a:alphaModFix/>
          </a:blip>
          <a:srcRect b="0" l="0" r="0" t="6270"/>
          <a:stretch/>
        </p:blipFill>
        <p:spPr>
          <a:xfrm>
            <a:off x="152400" y="455900"/>
            <a:ext cx="8482425" cy="453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7432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Hive Client</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78" name="Google Shape;78;p17"/>
          <p:cNvSpPr txBox="1"/>
          <p:nvPr>
            <p:ph idx="1" type="body"/>
          </p:nvPr>
        </p:nvSpPr>
        <p:spPr>
          <a:xfrm>
            <a:off x="311700" y="1152475"/>
            <a:ext cx="8520600" cy="3839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Hive supports applications written in any language like Python, Java, C++, Ruby, etc. using JDBC, ODBC, and Thrift drivers, for performing queries on the Hive. Hence, one can easily write a hive client application in any language of its own choice.</a:t>
            </a:r>
            <a:endParaRPr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Hive clients are categorized into three types:</a:t>
            </a:r>
            <a:endParaRPr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0"/>
              </a:spcAft>
              <a:buClr>
                <a:schemeClr val="dk1"/>
              </a:buClr>
              <a:buSzPts val="1100"/>
              <a:buFont typeface="Arial"/>
              <a:buNone/>
            </a:pPr>
            <a:r>
              <a:rPr b="1" lang="en" sz="1400">
                <a:solidFill>
                  <a:srgbClr val="444444"/>
                </a:solidFill>
                <a:highlight>
                  <a:srgbClr val="FFFFFF"/>
                </a:highlight>
                <a:latin typeface="Georgia"/>
                <a:ea typeface="Georgia"/>
                <a:cs typeface="Georgia"/>
                <a:sym typeface="Georgia"/>
              </a:rPr>
              <a:t>1. Thrift Clients</a:t>
            </a:r>
            <a:endParaRPr b="1"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The Hive server is based on Apache Thrift so that it can serve the request from a thrift client.</a:t>
            </a:r>
            <a:endParaRPr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0"/>
              </a:spcAft>
              <a:buClr>
                <a:schemeClr val="dk1"/>
              </a:buClr>
              <a:buSzPts val="1100"/>
              <a:buFont typeface="Arial"/>
              <a:buNone/>
            </a:pPr>
            <a:r>
              <a:rPr b="1" lang="en" sz="1400">
                <a:solidFill>
                  <a:srgbClr val="444444"/>
                </a:solidFill>
                <a:highlight>
                  <a:srgbClr val="FFFFFF"/>
                </a:highlight>
                <a:latin typeface="Georgia"/>
                <a:ea typeface="Georgia"/>
                <a:cs typeface="Georgia"/>
                <a:sym typeface="Georgia"/>
              </a:rPr>
              <a:t>2. JDBC client</a:t>
            </a:r>
            <a:endParaRPr b="1"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Hive allows for the Java applications to connect to it using the JDBC driver. JDBC driver uses Thrift to communicate with the Hive Server.</a:t>
            </a:r>
            <a:endParaRPr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0"/>
              </a:spcAft>
              <a:buClr>
                <a:schemeClr val="dk1"/>
              </a:buClr>
              <a:buSzPts val="1100"/>
              <a:buFont typeface="Arial"/>
              <a:buNone/>
            </a:pPr>
            <a:r>
              <a:rPr b="1" lang="en" sz="1400">
                <a:solidFill>
                  <a:srgbClr val="444444"/>
                </a:solidFill>
                <a:highlight>
                  <a:srgbClr val="FFFFFF"/>
                </a:highlight>
                <a:latin typeface="Georgia"/>
                <a:ea typeface="Georgia"/>
                <a:cs typeface="Georgia"/>
                <a:sym typeface="Georgia"/>
              </a:rPr>
              <a:t>3. ODBC client</a:t>
            </a:r>
            <a:endParaRPr b="1"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Hive ODBC driver allows applications based on the ODBC protocol to connect to Hive. Similar to the JDBC driver, the ODBC driver uses Thrift to communicate with the Hive Server.</a:t>
            </a:r>
            <a:endParaRPr sz="1400">
              <a:solidFill>
                <a:srgbClr val="444444"/>
              </a:solidFill>
              <a:highlight>
                <a:srgbClr val="FFFFFF"/>
              </a:highlight>
              <a:latin typeface="Georgia"/>
              <a:ea typeface="Georgia"/>
              <a:cs typeface="Georgia"/>
              <a:sym typeface="Georgia"/>
            </a:endParaRPr>
          </a:p>
          <a:p>
            <a:pPr indent="0" lvl="0" marL="0" rtl="0" algn="just">
              <a:lnSpc>
                <a:spcPct val="100000"/>
              </a:lnSpc>
              <a:spcBef>
                <a:spcPts val="100"/>
              </a:spcBef>
              <a:spcAft>
                <a:spcPts val="100"/>
              </a:spcAft>
              <a:buNone/>
            </a:pPr>
            <a:r>
              <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SELECT col1,col2 FROM tablename;</a:t>
            </a:r>
            <a:endParaRPr/>
          </a:p>
        </p:txBody>
      </p:sp>
      <p:pic>
        <p:nvPicPr>
          <p:cNvPr id="328" name="Google Shape;328;p62"/>
          <p:cNvPicPr preferRelativeResize="0"/>
          <p:nvPr/>
        </p:nvPicPr>
        <p:blipFill rotWithShape="1">
          <a:blip r:embed="rId3">
            <a:alphaModFix/>
          </a:blip>
          <a:srcRect b="0" l="0" r="0" t="7927"/>
          <a:stretch/>
        </p:blipFill>
        <p:spPr>
          <a:xfrm>
            <a:off x="152400" y="1472900"/>
            <a:ext cx="7230376" cy="35182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INSERT INTO TABLE tablename1 </a:t>
            </a:r>
            <a:r>
              <a:rPr lang="en" sz="1000">
                <a:solidFill>
                  <a:srgbClr val="777777"/>
                </a:solidFill>
                <a:latin typeface="Courier New"/>
                <a:ea typeface="Courier New"/>
                <a:cs typeface="Courier New"/>
                <a:sym typeface="Courier New"/>
              </a:rPr>
              <a:t>[</a:t>
            </a:r>
            <a:r>
              <a:rPr b="1" lang="en" sz="1000">
                <a:solidFill>
                  <a:srgbClr val="3F7F95"/>
                </a:solidFill>
                <a:latin typeface="Courier New"/>
                <a:ea typeface="Courier New"/>
                <a:cs typeface="Courier New"/>
                <a:sym typeface="Courier New"/>
              </a:rPr>
              <a:t>PARTITION</a:t>
            </a:r>
            <a:r>
              <a:rPr lang="en" sz="1000">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partcol1=val1, partcol2=val2 ...</a:t>
            </a:r>
            <a:r>
              <a:rPr lang="en" sz="1000">
                <a:solidFill>
                  <a:srgbClr val="777777"/>
                </a:solidFill>
                <a:latin typeface="Courier New"/>
                <a:ea typeface="Courier New"/>
                <a:cs typeface="Courier New"/>
                <a:sym typeface="Courier New"/>
              </a:rPr>
              <a:t>)]</a:t>
            </a:r>
            <a:r>
              <a:rPr lang="en" sz="1000">
                <a:latin typeface="Courier New"/>
                <a:ea typeface="Courier New"/>
                <a:cs typeface="Courier New"/>
                <a:sym typeface="Courier New"/>
              </a:rPr>
              <a:t> select_statement1 FROM from_statement;</a:t>
            </a:r>
            <a:r>
              <a:rPr lang="en" sz="1150">
                <a:solidFill>
                  <a:srgbClr val="444444"/>
                </a:solidFill>
                <a:highlight>
                  <a:srgbClr val="FFFFFF"/>
                </a:highlight>
                <a:latin typeface="Georgia"/>
                <a:ea typeface="Georgia"/>
                <a:cs typeface="Georgia"/>
                <a:sym typeface="Georgia"/>
              </a:rPr>
              <a:t>The INSERT INTO statement appends the data into existing data in the table or partition</a:t>
            </a:r>
            <a:endParaRPr sz="2600"/>
          </a:p>
        </p:txBody>
      </p:sp>
      <p:pic>
        <p:nvPicPr>
          <p:cNvPr id="334" name="Google Shape;334;p63"/>
          <p:cNvPicPr preferRelativeResize="0"/>
          <p:nvPr/>
        </p:nvPicPr>
        <p:blipFill rotWithShape="1">
          <a:blip r:embed="rId3">
            <a:alphaModFix/>
          </a:blip>
          <a:srcRect b="0" l="0" r="0" t="6393"/>
          <a:stretch/>
        </p:blipFill>
        <p:spPr>
          <a:xfrm>
            <a:off x="152400" y="1414475"/>
            <a:ext cx="6698300" cy="2209351"/>
          </a:xfrm>
          <a:prstGeom prst="rect">
            <a:avLst/>
          </a:prstGeom>
          <a:noFill/>
          <a:ln>
            <a:noFill/>
          </a:ln>
        </p:spPr>
      </p:pic>
      <p:pic>
        <p:nvPicPr>
          <p:cNvPr id="335" name="Google Shape;335;p63"/>
          <p:cNvPicPr preferRelativeResize="0"/>
          <p:nvPr/>
        </p:nvPicPr>
        <p:blipFill rotWithShape="1">
          <a:blip r:embed="rId4">
            <a:alphaModFix/>
          </a:blip>
          <a:srcRect b="0" l="0" r="0" t="32240"/>
          <a:stretch/>
        </p:blipFill>
        <p:spPr>
          <a:xfrm>
            <a:off x="152400" y="4103096"/>
            <a:ext cx="8839201" cy="6870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64"/>
          <p:cNvPicPr preferRelativeResize="0"/>
          <p:nvPr/>
        </p:nvPicPr>
        <p:blipFill rotWithShape="1">
          <a:blip r:embed="rId3">
            <a:alphaModFix/>
          </a:blip>
          <a:srcRect b="0" l="0" r="0" t="7355"/>
          <a:stretch/>
        </p:blipFill>
        <p:spPr>
          <a:xfrm>
            <a:off x="152400" y="479274"/>
            <a:ext cx="8839201" cy="41165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5"/>
          <p:cNvSpPr txBox="1"/>
          <p:nvPr>
            <p:ph idx="1" type="body"/>
          </p:nvPr>
        </p:nvSpPr>
        <p:spPr>
          <a:xfrm>
            <a:off x="311700" y="292250"/>
            <a:ext cx="8520600" cy="42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urier New"/>
                <a:ea typeface="Courier New"/>
                <a:cs typeface="Courier New"/>
                <a:sym typeface="Courier New"/>
              </a:rPr>
              <a:t>INSERT OVERWRITE TABLE tablename1 </a:t>
            </a:r>
            <a:r>
              <a:rPr lang="en" sz="1000">
                <a:solidFill>
                  <a:srgbClr val="777777"/>
                </a:solidFill>
                <a:latin typeface="Courier New"/>
                <a:ea typeface="Courier New"/>
                <a:cs typeface="Courier New"/>
                <a:sym typeface="Courier New"/>
              </a:rPr>
              <a:t>[</a:t>
            </a:r>
            <a:r>
              <a:rPr b="1" lang="en" sz="1000">
                <a:solidFill>
                  <a:srgbClr val="3F7F95"/>
                </a:solidFill>
                <a:latin typeface="Courier New"/>
                <a:ea typeface="Courier New"/>
                <a:cs typeface="Courier New"/>
                <a:sym typeface="Courier New"/>
              </a:rPr>
              <a:t>PARTITION</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partcol1=val1,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IF NOT EXISTS</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select_statement FROM from_statement;  </a:t>
            </a:r>
            <a:endParaRPr sz="10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350">
                <a:solidFill>
                  <a:srgbClr val="444444"/>
                </a:solidFill>
                <a:highlight>
                  <a:srgbClr val="FFFFFF"/>
                </a:highlight>
                <a:latin typeface="Georgia"/>
                <a:ea typeface="Georgia"/>
                <a:cs typeface="Georgia"/>
                <a:sym typeface="Georgia"/>
              </a:rPr>
              <a:t>The INSERT OVERWRITE table overwrites the existing data in the table or partition.</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000">
                <a:solidFill>
                  <a:schemeClr val="dk1"/>
                </a:solidFill>
                <a:latin typeface="Courier New"/>
                <a:ea typeface="Courier New"/>
                <a:cs typeface="Courier New"/>
                <a:sym typeface="Courier New"/>
              </a:rPr>
              <a:t>INSERT INTO TABLE tablename </a:t>
            </a:r>
            <a:r>
              <a:rPr lang="en" sz="1000">
                <a:solidFill>
                  <a:srgbClr val="777777"/>
                </a:solidFill>
                <a:latin typeface="Courier New"/>
                <a:ea typeface="Courier New"/>
                <a:cs typeface="Courier New"/>
                <a:sym typeface="Courier New"/>
              </a:rPr>
              <a:t>[</a:t>
            </a:r>
            <a:r>
              <a:rPr b="1" lang="en" sz="1000">
                <a:solidFill>
                  <a:srgbClr val="3F7F95"/>
                </a:solidFill>
                <a:latin typeface="Courier New"/>
                <a:ea typeface="Courier New"/>
                <a:cs typeface="Courier New"/>
                <a:sym typeface="Courier New"/>
              </a:rPr>
              <a:t>PARTITION</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partcol1</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=val1</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partcol2</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=val2</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VALUES values_row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 values_row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000">
                <a:solidFill>
                  <a:schemeClr val="dk1"/>
                </a:solidFill>
                <a:latin typeface="Courier New"/>
                <a:ea typeface="Courier New"/>
                <a:cs typeface="Courier New"/>
                <a:sym typeface="Courier New"/>
              </a:rPr>
              <a:t>DELETE FROM tablename </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WHERE expression</a:t>
            </a:r>
            <a:r>
              <a:rPr lang="en" sz="1000">
                <a:solidFill>
                  <a:srgbClr val="777777"/>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The DELETE statement in Hive deletes the table data. If the WHERE clause is specified, then it deletes the rows that satisfy the condition in where clause.</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The DELETE statement can only be used on the hive tables that support ACID.</a:t>
            </a:r>
            <a:endParaRPr sz="1350">
              <a:solidFill>
                <a:srgbClr val="444444"/>
              </a:solidFill>
              <a:highlight>
                <a:srgbClr val="FFFFFF"/>
              </a:highlight>
              <a:latin typeface="Georgia"/>
              <a:ea typeface="Georgia"/>
              <a:cs typeface="Georgia"/>
              <a:sym typeface="Georgia"/>
            </a:endParaRPr>
          </a:p>
          <a:p>
            <a:pPr indent="-282575" lvl="0" marL="838200" marR="50800" rtl="0" algn="l">
              <a:lnSpc>
                <a:spcPct val="141176"/>
              </a:lnSpc>
              <a:spcBef>
                <a:spcPts val="140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EXPORT TABLE tablename </a:t>
            </a:r>
            <a:r>
              <a:rPr lang="en" sz="1000">
                <a:solidFill>
                  <a:srgbClr val="777777"/>
                </a:solidFill>
                <a:highlight>
                  <a:srgbClr val="FFFFFF"/>
                </a:highlight>
                <a:latin typeface="Courier New"/>
                <a:ea typeface="Courier New"/>
                <a:cs typeface="Courier New"/>
                <a:sym typeface="Courier New"/>
              </a:rPr>
              <a:t>[</a:t>
            </a:r>
            <a:r>
              <a:rPr b="1" lang="en" sz="1000">
                <a:solidFill>
                  <a:srgbClr val="3F7F95"/>
                </a:solidFill>
                <a:highlight>
                  <a:srgbClr val="FFFFFF"/>
                </a:highlight>
                <a:latin typeface="Courier New"/>
                <a:ea typeface="Courier New"/>
                <a:cs typeface="Courier New"/>
                <a:sym typeface="Courier New"/>
              </a:rPr>
              <a:t>PARTITION</a:t>
            </a:r>
            <a:r>
              <a:rPr lang="en" sz="1000">
                <a:solidFill>
                  <a:schemeClr val="dk1"/>
                </a:solidFill>
                <a:highlight>
                  <a:srgbClr val="FFFFFF"/>
                </a:highlight>
                <a:latin typeface="Courier New"/>
                <a:ea typeface="Courier New"/>
                <a:cs typeface="Courier New"/>
                <a:sym typeface="Courier New"/>
              </a:rPr>
              <a:t> </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part_column=</a:t>
            </a:r>
            <a:r>
              <a:rPr lang="en" sz="1000">
                <a:solidFill>
                  <a:srgbClr val="320FE3"/>
                </a:solidFill>
                <a:highlight>
                  <a:srgbClr val="FFFFFF"/>
                </a:highlight>
                <a:latin typeface="Courier New"/>
                <a:ea typeface="Courier New"/>
                <a:cs typeface="Courier New"/>
                <a:sym typeface="Courier New"/>
              </a:rPr>
              <a:t>"value"</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 ...</a:t>
            </a:r>
            <a:r>
              <a:rPr lang="en" sz="1000">
                <a:solidFill>
                  <a:srgbClr val="777777"/>
                </a:solidFill>
                <a:highlight>
                  <a:srgbClr val="FFFFFF"/>
                </a:highlight>
                <a:latin typeface="Courier New"/>
                <a:ea typeface="Courier New"/>
                <a:cs typeface="Courier New"/>
                <a:sym typeface="Courier New"/>
              </a:rPr>
              <a:t>])]</a:t>
            </a:r>
            <a:endParaRPr sz="1000">
              <a:solidFill>
                <a:srgbClr val="777777"/>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444444"/>
              </a:buClr>
              <a:buSzPts val="850"/>
              <a:buFont typeface="Courier New"/>
              <a:buAutoNum type="arabicPeriod"/>
            </a:pPr>
            <a:r>
              <a:rPr lang="en" sz="1000">
                <a:solidFill>
                  <a:schemeClr val="dk1"/>
                </a:solidFill>
                <a:highlight>
                  <a:srgbClr val="E8F2FE"/>
                </a:highlight>
                <a:latin typeface="Courier New"/>
                <a:ea typeface="Courier New"/>
                <a:cs typeface="Courier New"/>
                <a:sym typeface="Courier New"/>
              </a:rPr>
              <a:t>TO </a:t>
            </a:r>
            <a:r>
              <a:rPr lang="en" sz="1000">
                <a:solidFill>
                  <a:srgbClr val="320FE3"/>
                </a:solidFill>
                <a:highlight>
                  <a:srgbClr val="E8F2FE"/>
                </a:highlight>
                <a:latin typeface="Courier New"/>
                <a:ea typeface="Courier New"/>
                <a:cs typeface="Courier New"/>
                <a:sym typeface="Courier New"/>
              </a:rPr>
              <a:t>'export_target_path'</a:t>
            </a:r>
            <a:r>
              <a:rPr lang="en" sz="1000">
                <a:solidFill>
                  <a:schemeClr val="dk1"/>
                </a:solidFill>
                <a:highlight>
                  <a:srgbClr val="E8F2FE"/>
                </a:highlight>
                <a:latin typeface="Courier New"/>
                <a:ea typeface="Courier New"/>
                <a:cs typeface="Courier New"/>
                <a:sym typeface="Courier New"/>
              </a:rPr>
              <a:t> </a:t>
            </a:r>
            <a:r>
              <a:rPr lang="en" sz="1000">
                <a:solidFill>
                  <a:srgbClr val="777777"/>
                </a:solidFill>
                <a:highlight>
                  <a:srgbClr val="E8F2FE"/>
                </a:highlight>
                <a:latin typeface="Courier New"/>
                <a:ea typeface="Courier New"/>
                <a:cs typeface="Courier New"/>
                <a:sym typeface="Courier New"/>
              </a:rPr>
              <a:t>[</a:t>
            </a:r>
            <a:r>
              <a:rPr lang="en" sz="1000">
                <a:solidFill>
                  <a:schemeClr val="dk1"/>
                </a:solidFill>
                <a:highlight>
                  <a:srgbClr val="E8F2FE"/>
                </a:highlight>
                <a:latin typeface="Courier New"/>
                <a:ea typeface="Courier New"/>
                <a:cs typeface="Courier New"/>
                <a:sym typeface="Courier New"/>
              </a:rPr>
              <a:t> FOR </a:t>
            </a:r>
            <a:r>
              <a:rPr b="1" lang="en" sz="1000">
                <a:solidFill>
                  <a:srgbClr val="3F7F95"/>
                </a:solidFill>
                <a:highlight>
                  <a:srgbClr val="E8F2FE"/>
                </a:highlight>
                <a:latin typeface="Courier New"/>
                <a:ea typeface="Courier New"/>
                <a:cs typeface="Courier New"/>
                <a:sym typeface="Courier New"/>
              </a:rPr>
              <a:t>replication</a:t>
            </a:r>
            <a:r>
              <a:rPr lang="en" sz="1000">
                <a:solidFill>
                  <a:srgbClr val="777777"/>
                </a:solidFill>
                <a:highlight>
                  <a:srgbClr val="E8F2FE"/>
                </a:highlight>
                <a:latin typeface="Courier New"/>
                <a:ea typeface="Courier New"/>
                <a:cs typeface="Courier New"/>
                <a:sym typeface="Courier New"/>
              </a:rPr>
              <a:t>(</a:t>
            </a:r>
            <a:r>
              <a:rPr lang="en" sz="1000">
                <a:solidFill>
                  <a:srgbClr val="320FE3"/>
                </a:solidFill>
                <a:highlight>
                  <a:srgbClr val="E8F2FE"/>
                </a:highlight>
                <a:latin typeface="Courier New"/>
                <a:ea typeface="Courier New"/>
                <a:cs typeface="Courier New"/>
                <a:sym typeface="Courier New"/>
              </a:rPr>
              <a:t>'eventid'</a:t>
            </a:r>
            <a:r>
              <a:rPr lang="en" sz="1000">
                <a:solidFill>
                  <a:srgbClr val="777777"/>
                </a:solidFill>
                <a:highlight>
                  <a:srgbClr val="E8F2FE"/>
                </a:highlight>
                <a:latin typeface="Courier New"/>
                <a:ea typeface="Courier New"/>
                <a:cs typeface="Courier New"/>
                <a:sym typeface="Courier New"/>
              </a:rPr>
              <a:t>)</a:t>
            </a:r>
            <a:r>
              <a:rPr lang="en" sz="1000">
                <a:solidFill>
                  <a:schemeClr val="dk1"/>
                </a:solidFill>
                <a:highlight>
                  <a:srgbClr val="E8F2FE"/>
                </a:highlight>
                <a:latin typeface="Courier New"/>
                <a:ea typeface="Courier New"/>
                <a:cs typeface="Courier New"/>
                <a:sym typeface="Courier New"/>
              </a:rPr>
              <a:t> </a:t>
            </a:r>
            <a:r>
              <a:rPr lang="en" sz="1000">
                <a:solidFill>
                  <a:srgbClr val="777777"/>
                </a:solidFill>
                <a:highlight>
                  <a:srgbClr val="E8F2FE"/>
                </a:highlight>
                <a:latin typeface="Courier New"/>
                <a:ea typeface="Courier New"/>
                <a:cs typeface="Courier New"/>
                <a:sym typeface="Courier New"/>
              </a:rPr>
              <a:t>]</a:t>
            </a:r>
            <a:r>
              <a:rPr lang="en" sz="1000">
                <a:solidFill>
                  <a:schemeClr val="dk1"/>
                </a:solidFill>
                <a:highlight>
                  <a:srgbClr val="E8F2FE"/>
                </a:highlight>
                <a:latin typeface="Courier New"/>
                <a:ea typeface="Courier New"/>
                <a:cs typeface="Courier New"/>
                <a:sym typeface="Courier New"/>
              </a:rPr>
              <a:t>;</a:t>
            </a:r>
            <a:r>
              <a:rPr lang="en" sz="1350">
                <a:solidFill>
                  <a:srgbClr val="444444"/>
                </a:solidFill>
                <a:highlight>
                  <a:srgbClr val="FFFFFF"/>
                </a:highlight>
                <a:latin typeface="Georgia"/>
                <a:ea typeface="Georgia"/>
                <a:cs typeface="Georgia"/>
                <a:sym typeface="Georgia"/>
              </a:rPr>
              <a:t>The Hive EXPORT statement exports the table or partition data along with the metadata to the specified output location in the HDFS.</a:t>
            </a:r>
            <a:endParaRPr sz="1000">
              <a:solidFill>
                <a:schemeClr val="dk1"/>
              </a:solidFill>
              <a:highlight>
                <a:srgbClr val="E8F2FE"/>
              </a:highlight>
              <a:latin typeface="Courier New"/>
              <a:ea typeface="Courier New"/>
              <a:cs typeface="Courier New"/>
              <a:sym typeface="Courier New"/>
            </a:endParaRPr>
          </a:p>
          <a:p>
            <a:pPr indent="0" lvl="0" marL="0" rtl="0" algn="l">
              <a:spcBef>
                <a:spcPts val="3000"/>
              </a:spcBef>
              <a:spcAft>
                <a:spcPts val="160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6"/>
          <p:cNvSpPr txBox="1"/>
          <p:nvPr>
            <p:ph idx="1" type="body"/>
          </p:nvPr>
        </p:nvSpPr>
        <p:spPr>
          <a:xfrm>
            <a:off x="311700" y="385775"/>
            <a:ext cx="8520600" cy="4183200"/>
          </a:xfrm>
          <a:prstGeom prst="rect">
            <a:avLst/>
          </a:prstGeom>
        </p:spPr>
        <p:txBody>
          <a:bodyPr anchorCtr="0" anchor="t" bIns="91425" lIns="91425" spcFirstLastPara="1" rIns="91425" wrap="square" tIns="91425">
            <a:noAutofit/>
          </a:bodyPr>
          <a:lstStyle/>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IMPORT </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EXTERNAL</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 TABLE new_or_original_tablename </a:t>
            </a:r>
            <a:r>
              <a:rPr lang="en" sz="1000">
                <a:solidFill>
                  <a:srgbClr val="777777"/>
                </a:solidFill>
                <a:highlight>
                  <a:srgbClr val="FFFFFF"/>
                </a:highlight>
                <a:latin typeface="Courier New"/>
                <a:ea typeface="Courier New"/>
                <a:cs typeface="Courier New"/>
                <a:sym typeface="Courier New"/>
              </a:rPr>
              <a:t>[</a:t>
            </a:r>
            <a:r>
              <a:rPr b="1" lang="en" sz="1000">
                <a:solidFill>
                  <a:srgbClr val="3F7F95"/>
                </a:solidFill>
                <a:highlight>
                  <a:srgbClr val="FFFFFF"/>
                </a:highlight>
                <a:latin typeface="Courier New"/>
                <a:ea typeface="Courier New"/>
                <a:cs typeface="Courier New"/>
                <a:sym typeface="Courier New"/>
              </a:rPr>
              <a:t>PARTITION</a:t>
            </a:r>
            <a:r>
              <a:rPr lang="en" sz="1000">
                <a:solidFill>
                  <a:schemeClr val="dk1"/>
                </a:solidFill>
                <a:highlight>
                  <a:srgbClr val="FFFFFF"/>
                </a:highlight>
                <a:latin typeface="Courier New"/>
                <a:ea typeface="Courier New"/>
                <a:cs typeface="Courier New"/>
                <a:sym typeface="Courier New"/>
              </a:rPr>
              <a:t> </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part_column=</a:t>
            </a:r>
            <a:r>
              <a:rPr lang="en" sz="1000">
                <a:solidFill>
                  <a:srgbClr val="320FE3"/>
                </a:solidFill>
                <a:highlight>
                  <a:srgbClr val="FFFFFF"/>
                </a:highlight>
                <a:latin typeface="Courier New"/>
                <a:ea typeface="Courier New"/>
                <a:cs typeface="Courier New"/>
                <a:sym typeface="Courier New"/>
              </a:rPr>
              <a:t>"value"</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 ...</a:t>
            </a:r>
            <a:r>
              <a:rPr lang="en" sz="1000">
                <a:solidFill>
                  <a:srgbClr val="777777"/>
                </a:solidFill>
                <a:highlight>
                  <a:srgbClr val="FFFFFF"/>
                </a:highlight>
                <a:latin typeface="Courier New"/>
                <a:ea typeface="Courier New"/>
                <a:cs typeface="Courier New"/>
                <a:sym typeface="Courier New"/>
              </a:rPr>
              <a:t>])]]</a:t>
            </a:r>
            <a:endParaRPr sz="1000">
              <a:solidFill>
                <a:srgbClr val="777777"/>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444444"/>
              </a:buClr>
              <a:buSzPts val="850"/>
              <a:buFont typeface="Courier New"/>
              <a:buAutoNum type="arabicPeriod"/>
            </a:pPr>
            <a:r>
              <a:rPr lang="en" sz="1000">
                <a:solidFill>
                  <a:schemeClr val="dk1"/>
                </a:solidFill>
                <a:highlight>
                  <a:srgbClr val="E8F2FE"/>
                </a:highlight>
                <a:latin typeface="Courier New"/>
                <a:ea typeface="Courier New"/>
                <a:cs typeface="Courier New"/>
                <a:sym typeface="Courier New"/>
              </a:rPr>
              <a:t>FROM </a:t>
            </a:r>
            <a:r>
              <a:rPr lang="en" sz="1000">
                <a:solidFill>
                  <a:srgbClr val="320FE3"/>
                </a:solidFill>
                <a:highlight>
                  <a:srgbClr val="E8F2FE"/>
                </a:highlight>
                <a:latin typeface="Courier New"/>
                <a:ea typeface="Courier New"/>
                <a:cs typeface="Courier New"/>
                <a:sym typeface="Courier New"/>
              </a:rPr>
              <a:t>'source_path'</a:t>
            </a:r>
            <a:r>
              <a:rPr lang="en" sz="1000">
                <a:solidFill>
                  <a:schemeClr val="dk1"/>
                </a:solidFill>
                <a:highlight>
                  <a:srgbClr val="E8F2FE"/>
                </a:highlight>
                <a:latin typeface="Courier New"/>
                <a:ea typeface="Courier New"/>
                <a:cs typeface="Courier New"/>
                <a:sym typeface="Courier New"/>
              </a:rPr>
              <a:t> </a:t>
            </a:r>
            <a:r>
              <a:rPr lang="en" sz="1000">
                <a:solidFill>
                  <a:srgbClr val="777777"/>
                </a:solidFill>
                <a:highlight>
                  <a:srgbClr val="E8F2FE"/>
                </a:highlight>
                <a:latin typeface="Courier New"/>
                <a:ea typeface="Courier New"/>
                <a:cs typeface="Courier New"/>
                <a:sym typeface="Courier New"/>
              </a:rPr>
              <a:t>[</a:t>
            </a:r>
            <a:r>
              <a:rPr lang="en" sz="1000">
                <a:solidFill>
                  <a:schemeClr val="dk1"/>
                </a:solidFill>
                <a:highlight>
                  <a:srgbClr val="E8F2FE"/>
                </a:highlight>
                <a:latin typeface="Courier New"/>
                <a:ea typeface="Courier New"/>
                <a:cs typeface="Courier New"/>
                <a:sym typeface="Courier New"/>
              </a:rPr>
              <a:t>LOCATION </a:t>
            </a:r>
            <a:r>
              <a:rPr lang="en" sz="1000">
                <a:solidFill>
                  <a:srgbClr val="320FE3"/>
                </a:solidFill>
                <a:highlight>
                  <a:srgbClr val="E8F2FE"/>
                </a:highlight>
                <a:latin typeface="Courier New"/>
                <a:ea typeface="Courier New"/>
                <a:cs typeface="Courier New"/>
                <a:sym typeface="Courier New"/>
              </a:rPr>
              <a:t>'import_target_path'</a:t>
            </a:r>
            <a:r>
              <a:rPr lang="en" sz="1000">
                <a:solidFill>
                  <a:srgbClr val="777777"/>
                </a:solidFill>
                <a:highlight>
                  <a:srgbClr val="E8F2FE"/>
                </a:highlight>
                <a:latin typeface="Courier New"/>
                <a:ea typeface="Courier New"/>
                <a:cs typeface="Courier New"/>
                <a:sym typeface="Courier New"/>
              </a:rPr>
              <a:t>]</a:t>
            </a:r>
            <a:r>
              <a:rPr lang="en" sz="1000">
                <a:solidFill>
                  <a:schemeClr val="dk1"/>
                </a:solidFill>
                <a:highlight>
                  <a:srgbClr val="E8F2FE"/>
                </a:highlight>
                <a:latin typeface="Courier New"/>
                <a:ea typeface="Courier New"/>
                <a:cs typeface="Courier New"/>
                <a:sym typeface="Courier New"/>
              </a:rPr>
              <a:t>;</a:t>
            </a:r>
            <a:endParaRPr sz="1000">
              <a:solidFill>
                <a:schemeClr val="dk1"/>
              </a:solidFill>
              <a:highlight>
                <a:srgbClr val="E8F2FE"/>
              </a:highlight>
              <a:latin typeface="Courier New"/>
              <a:ea typeface="Courier New"/>
              <a:cs typeface="Courier New"/>
              <a:sym typeface="Courier New"/>
            </a:endParaRPr>
          </a:p>
          <a:p>
            <a:pPr indent="0" lvl="0" marL="0" rtl="0" algn="l">
              <a:spcBef>
                <a:spcPts val="300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Hive view </a:t>
            </a:r>
            <a:r>
              <a:rPr lang="en" sz="950">
                <a:solidFill>
                  <a:srgbClr val="444444"/>
                </a:solidFill>
                <a:highlight>
                  <a:srgbClr val="FFFFFF"/>
                </a:highlight>
                <a:latin typeface="Georgia"/>
                <a:ea typeface="Georgia"/>
                <a:cs typeface="Georgia"/>
                <a:sym typeface="Georgia"/>
              </a:rPr>
              <a:t>Basically, Apache Hive View is similar to Hive tables, that are generated on the basis of requirements.</a:t>
            </a:r>
            <a:endParaRPr sz="19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pic>
        <p:nvPicPr>
          <p:cNvPr id="356" name="Google Shape;356;p67"/>
          <p:cNvPicPr preferRelativeResize="0"/>
          <p:nvPr/>
        </p:nvPicPr>
        <p:blipFill rotWithShape="1">
          <a:blip r:embed="rId3">
            <a:alphaModFix/>
          </a:blip>
          <a:srcRect b="0" l="15841" r="14032" t="0"/>
          <a:stretch/>
        </p:blipFill>
        <p:spPr>
          <a:xfrm>
            <a:off x="1309250" y="1170125"/>
            <a:ext cx="5120124" cy="38209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8"/>
          <p:cNvSpPr txBox="1"/>
          <p:nvPr>
            <p:ph idx="1" type="body"/>
          </p:nvPr>
        </p:nvSpPr>
        <p:spPr>
          <a:xfrm>
            <a:off x="311700" y="374075"/>
            <a:ext cx="8520600" cy="4194900"/>
          </a:xfrm>
          <a:prstGeom prst="rect">
            <a:avLst/>
          </a:prstGeom>
        </p:spPr>
        <p:txBody>
          <a:bodyPr anchorCtr="0" anchor="t" bIns="91425" lIns="91425" spcFirstLastPara="1" rIns="91425" wrap="square" tIns="91425">
            <a:noAutofit/>
          </a:bodyPr>
          <a:lstStyle/>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As a Hive view, we can save any result set data.</a:t>
            </a:r>
            <a:endParaRPr sz="1350">
              <a:solidFill>
                <a:srgbClr val="444444"/>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Well, we can say its usage is as same as the use of views in SQL.</a:t>
            </a:r>
            <a:endParaRPr sz="1350">
              <a:solidFill>
                <a:srgbClr val="444444"/>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Although, we can perform all type of DML operations on Hive views.</a:t>
            </a:r>
            <a:endParaRPr sz="1350">
              <a:solidFill>
                <a:srgbClr val="444444"/>
              </a:solidFill>
              <a:highlight>
                <a:srgbClr val="FFFFFF"/>
              </a:highlight>
              <a:latin typeface="Georgia"/>
              <a:ea typeface="Georgia"/>
              <a:cs typeface="Georgia"/>
              <a:sym typeface="Georgia"/>
            </a:endParaRPr>
          </a:p>
          <a:p>
            <a:pPr indent="0" lvl="0" marL="0" rtl="0" algn="l">
              <a:spcBef>
                <a:spcPts val="22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In other words, Apache Hive View is a searchable object in a database which we can define by the query. However, we can not store data in the view. Still, some refer to as a view as “virtual tables”. Hence, we can query a view like we can a table.</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9"/>
          <p:cNvSpPr txBox="1"/>
          <p:nvPr>
            <p:ph idx="1" type="body"/>
          </p:nvPr>
        </p:nvSpPr>
        <p:spPr>
          <a:xfrm>
            <a:off x="311700" y="397450"/>
            <a:ext cx="85206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CREATE VIEW [IF NOT EXISTS] view_name [(column_name [COMMENT column_comment], …) ]</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[COMMENT table_comment]</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350">
                <a:solidFill>
                  <a:srgbClr val="444444"/>
                </a:solidFill>
                <a:highlight>
                  <a:srgbClr val="FFFFFF"/>
                </a:highlight>
                <a:latin typeface="Georgia"/>
                <a:ea typeface="Georgia"/>
                <a:cs typeface="Georgia"/>
                <a:sym typeface="Georgia"/>
              </a:rPr>
              <a:t>AS SELECT …</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b="1" lang="en" sz="1350">
                <a:solidFill>
                  <a:srgbClr val="444444"/>
                </a:solidFill>
                <a:highlight>
                  <a:srgbClr val="FFFFFF"/>
                </a:highlight>
                <a:latin typeface="Georgia"/>
                <a:ea typeface="Georgia"/>
                <a:cs typeface="Georgia"/>
                <a:sym typeface="Georgia"/>
              </a:rPr>
              <a:t>hive&gt; CREATE VIEW emp_35000 AS</a:t>
            </a:r>
            <a:endParaRPr b="1"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b="1" lang="en" sz="1350">
                <a:solidFill>
                  <a:srgbClr val="444444"/>
                </a:solidFill>
                <a:highlight>
                  <a:srgbClr val="FFFFFF"/>
                </a:highlight>
                <a:latin typeface="Georgia"/>
                <a:ea typeface="Georgia"/>
                <a:cs typeface="Georgia"/>
                <a:sym typeface="Georgia"/>
              </a:rPr>
              <a:t>SELECT * FROM employee</a:t>
            </a:r>
            <a:endParaRPr b="1" sz="1350">
              <a:solidFill>
                <a:srgbClr val="444444"/>
              </a:solidFill>
              <a:highlight>
                <a:srgbClr val="FFFFFF"/>
              </a:highlight>
              <a:latin typeface="Georgia"/>
              <a:ea typeface="Georgia"/>
              <a:cs typeface="Georgia"/>
              <a:sym typeface="Georgia"/>
            </a:endParaRPr>
          </a:p>
          <a:p>
            <a:pPr indent="0" lvl="0" marL="0" rtl="0" algn="l">
              <a:spcBef>
                <a:spcPts val="1600"/>
              </a:spcBef>
              <a:spcAft>
                <a:spcPts val="1600"/>
              </a:spcAft>
              <a:buNone/>
            </a:pPr>
            <a:r>
              <a:rPr b="1" lang="en" sz="1350">
                <a:solidFill>
                  <a:srgbClr val="444444"/>
                </a:solidFill>
                <a:highlight>
                  <a:srgbClr val="FFFFFF"/>
                </a:highlight>
                <a:latin typeface="Georgia"/>
                <a:ea typeface="Georgia"/>
                <a:cs typeface="Georgia"/>
                <a:sym typeface="Georgia"/>
              </a:rPr>
              <a:t>WHERE salary&gt;35000</a:t>
            </a:r>
            <a:endParaRPr b="1" sz="135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aphicFrame>
        <p:nvGraphicFramePr>
          <p:cNvPr id="371" name="Google Shape;371;p70"/>
          <p:cNvGraphicFramePr/>
          <p:nvPr/>
        </p:nvGraphicFramePr>
        <p:xfrm>
          <a:off x="152400" y="152400"/>
          <a:ext cx="3000000" cy="3000000"/>
        </p:xfrm>
        <a:graphic>
          <a:graphicData uri="http://schemas.openxmlformats.org/drawingml/2006/table">
            <a:tbl>
              <a:tblPr>
                <a:solidFill>
                  <a:srgbClr val="FFFFFF"/>
                </a:solidFill>
                <a:tableStyleId>{7811E305-2624-4B4C-B8BC-ABA23FDD5AE1}</a:tableStyleId>
              </a:tblPr>
              <a:tblGrid>
                <a:gridCol w="876300"/>
                <a:gridCol w="1457325"/>
                <a:gridCol w="1133475"/>
                <a:gridCol w="2790825"/>
                <a:gridCol w="1076325"/>
              </a:tblGrid>
              <a:tr h="266700">
                <a:tc>
                  <a:txBody>
                    <a:bodyPr/>
                    <a:lstStyle/>
                    <a:p>
                      <a:pPr indent="0" lvl="0" marL="0" rtl="0" algn="ctr">
                        <a:lnSpc>
                          <a:spcPct val="115000"/>
                        </a:lnSpc>
                        <a:spcBef>
                          <a:spcPts val="0"/>
                        </a:spcBef>
                        <a:spcAft>
                          <a:spcPts val="0"/>
                        </a:spcAft>
                        <a:buNone/>
                      </a:pPr>
                      <a:r>
                        <a:rPr b="1" lang="en" sz="950">
                          <a:solidFill>
                            <a:srgbClr val="444444"/>
                          </a:solidFill>
                          <a:highlight>
                            <a:srgbClr val="FFFFFF"/>
                          </a:highlight>
                          <a:latin typeface="Georgia"/>
                          <a:ea typeface="Georgia"/>
                          <a:cs typeface="Georgia"/>
                          <a:sym typeface="Georgia"/>
                        </a:rPr>
                        <a:t>ID</a:t>
                      </a:r>
                      <a:endParaRPr b="1"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50">
                          <a:solidFill>
                            <a:srgbClr val="444444"/>
                          </a:solidFill>
                          <a:highlight>
                            <a:srgbClr val="FFFFFF"/>
                          </a:highlight>
                          <a:latin typeface="Georgia"/>
                          <a:ea typeface="Georgia"/>
                          <a:cs typeface="Georgia"/>
                          <a:sym typeface="Georgia"/>
                        </a:rPr>
                        <a:t>Name</a:t>
                      </a:r>
                      <a:endParaRPr b="1"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50">
                          <a:solidFill>
                            <a:srgbClr val="444444"/>
                          </a:solidFill>
                          <a:highlight>
                            <a:srgbClr val="FFFFFF"/>
                          </a:highlight>
                          <a:latin typeface="Georgia"/>
                          <a:ea typeface="Georgia"/>
                          <a:cs typeface="Georgia"/>
                          <a:sym typeface="Georgia"/>
                        </a:rPr>
                        <a:t>Salary</a:t>
                      </a:r>
                      <a:endParaRPr b="1"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50">
                          <a:solidFill>
                            <a:srgbClr val="444444"/>
                          </a:solidFill>
                          <a:highlight>
                            <a:srgbClr val="FFFFFF"/>
                          </a:highlight>
                          <a:latin typeface="Georgia"/>
                          <a:ea typeface="Georgia"/>
                          <a:cs typeface="Georgia"/>
                          <a:sym typeface="Georgia"/>
                        </a:rPr>
                        <a:t>Designation</a:t>
                      </a:r>
                      <a:endParaRPr b="1"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50">
                          <a:solidFill>
                            <a:srgbClr val="444444"/>
                          </a:solidFill>
                          <a:highlight>
                            <a:srgbClr val="FFFFFF"/>
                          </a:highlight>
                          <a:latin typeface="Georgia"/>
                          <a:ea typeface="Georgia"/>
                          <a:cs typeface="Georgia"/>
                          <a:sym typeface="Georgia"/>
                        </a:rPr>
                        <a:t>Dept</a:t>
                      </a:r>
                      <a:endParaRPr b="1"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1201</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Michel</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45000</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Technical manager</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TP</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1202</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Chandler</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45000</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Proofreader</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PR</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1203</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Ross</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40000</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Technical writer</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TP</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1204</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Joey</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40000</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Hr Admin</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HR</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1205</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Monika</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35000</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Op Admin</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50">
                          <a:solidFill>
                            <a:srgbClr val="444444"/>
                          </a:solidFill>
                          <a:highlight>
                            <a:srgbClr val="FFFFFF"/>
                          </a:highlight>
                          <a:latin typeface="Georgia"/>
                          <a:ea typeface="Georgia"/>
                          <a:cs typeface="Georgia"/>
                          <a:sym typeface="Georgia"/>
                        </a:rPr>
                        <a:t>Admin</a:t>
                      </a:r>
                      <a:endParaRPr sz="950">
                        <a:solidFill>
                          <a:srgbClr val="444444"/>
                        </a:solidFill>
                        <a:highlight>
                          <a:srgbClr val="FFFFFF"/>
                        </a:highlight>
                        <a:latin typeface="Georgia"/>
                        <a:ea typeface="Georgia"/>
                        <a:cs typeface="Georgia"/>
                        <a:sym typeface="Georgia"/>
                      </a:endParaRPr>
                    </a:p>
                  </a:txBody>
                  <a:tcPr marT="47625" marB="47625" marR="47625" marL="4762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tcPr>
                </a:tc>
              </a:tr>
            </a:tbl>
          </a:graphicData>
        </a:graphic>
      </p:graphicFrame>
      <p:sp>
        <p:nvSpPr>
          <p:cNvPr id="372" name="Google Shape;372;p70"/>
          <p:cNvSpPr txBox="1"/>
          <p:nvPr/>
        </p:nvSpPr>
        <p:spPr>
          <a:xfrm>
            <a:off x="736475" y="2080775"/>
            <a:ext cx="645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44444"/>
                </a:solidFill>
                <a:highlight>
                  <a:srgbClr val="FFFFFF"/>
                </a:highlight>
                <a:latin typeface="Georgia"/>
                <a:ea typeface="Georgia"/>
                <a:cs typeface="Georgia"/>
                <a:sym typeface="Georgia"/>
              </a:rPr>
              <a:t>DROP VIEW view_name</a:t>
            </a:r>
            <a:endParaRPr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350">
                <a:solidFill>
                  <a:srgbClr val="444444"/>
                </a:solidFill>
                <a:highlight>
                  <a:srgbClr val="FFFFFF"/>
                </a:highlight>
                <a:latin typeface="Georgia"/>
                <a:ea typeface="Georgia"/>
                <a:cs typeface="Georgia"/>
                <a:sym typeface="Georgia"/>
              </a:rPr>
              <a:t>The following query drops a view named as emp_35000:</a:t>
            </a:r>
            <a:endParaRPr sz="1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350">
                <a:solidFill>
                  <a:srgbClr val="444444"/>
                </a:solidFill>
                <a:highlight>
                  <a:srgbClr val="FFFFFF"/>
                </a:highlight>
                <a:latin typeface="Georgia"/>
                <a:ea typeface="Georgia"/>
                <a:cs typeface="Georgia"/>
                <a:sym typeface="Georgia"/>
              </a:rPr>
              <a:t>hive&gt; DROP VIEW emp_35000;</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rtl="0" algn="l">
              <a:lnSpc>
                <a:spcPct val="130000"/>
              </a:lnSpc>
              <a:spcBef>
                <a:spcPts val="0"/>
              </a:spcBef>
              <a:spcAft>
                <a:spcPts val="0"/>
              </a:spcAft>
              <a:buClr>
                <a:schemeClr val="dk1"/>
              </a:buClr>
              <a:buSzPts val="1100"/>
              <a:buFont typeface="Arial"/>
              <a:buNone/>
            </a:pPr>
            <a:r>
              <a:rPr lang="en" sz="2850">
                <a:solidFill>
                  <a:srgbClr val="444444"/>
                </a:solidFill>
                <a:highlight>
                  <a:srgbClr val="FFFFFF"/>
                </a:highlight>
                <a:latin typeface="Georgia"/>
                <a:ea typeface="Georgia"/>
                <a:cs typeface="Georgia"/>
                <a:sym typeface="Georgia"/>
              </a:rPr>
              <a:t>Hive Data Model</a:t>
            </a:r>
            <a:endParaRPr sz="28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378" name="Google Shape;37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Table</a:t>
            </a:r>
            <a:endParaRPr sz="1350">
              <a:solidFill>
                <a:srgbClr val="444444"/>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Partition</a:t>
            </a:r>
            <a:endParaRPr sz="1350">
              <a:solidFill>
                <a:srgbClr val="444444"/>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Bucket</a:t>
            </a:r>
            <a:endParaRPr sz="1350">
              <a:solidFill>
                <a:srgbClr val="444444"/>
              </a:solidFill>
              <a:highlight>
                <a:srgbClr val="FFFFFF"/>
              </a:highlight>
              <a:latin typeface="Georgia"/>
              <a:ea typeface="Georgia"/>
              <a:cs typeface="Georgia"/>
              <a:sym typeface="Georgia"/>
            </a:endParaRPr>
          </a:p>
          <a:p>
            <a:pPr indent="0" lvl="0" marL="0" rtl="0" algn="l">
              <a:spcBef>
                <a:spcPts val="2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Hive Service</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84" name="Google Shape;84;p18"/>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400">
                <a:solidFill>
                  <a:srgbClr val="444444"/>
                </a:solidFill>
                <a:highlight>
                  <a:srgbClr val="FFFFFF"/>
                </a:highlight>
                <a:latin typeface="Georgia"/>
                <a:ea typeface="Georgia"/>
                <a:cs typeface="Georgia"/>
                <a:sym typeface="Georgia"/>
              </a:rPr>
              <a:t>1. Beeline</a:t>
            </a:r>
            <a:endParaRPr b="1" sz="1400">
              <a:solidFill>
                <a:srgbClr val="444444"/>
              </a:solidFill>
              <a:highlight>
                <a:srgbClr val="FFFFFF"/>
              </a:highlight>
              <a:latin typeface="Georgia"/>
              <a:ea typeface="Georgia"/>
              <a:cs typeface="Georgia"/>
              <a:sym typeface="Georgia"/>
            </a:endParaRPr>
          </a:p>
          <a:p>
            <a:pPr indent="0" lvl="0" marL="0" rtl="0" algn="just">
              <a:spcBef>
                <a:spcPts val="1100"/>
              </a:spcBef>
              <a:spcAft>
                <a:spcPts val="0"/>
              </a:spcAft>
              <a:buClr>
                <a:schemeClr val="dk1"/>
              </a:buClr>
              <a:buSzPts val="1100"/>
              <a:buFont typeface="Arial"/>
              <a:buNone/>
            </a:pPr>
            <a:r>
              <a:rPr lang="en" sz="1400">
                <a:solidFill>
                  <a:srgbClr val="444444"/>
                </a:solidFill>
                <a:highlight>
                  <a:srgbClr val="FFFFFF"/>
                </a:highlight>
                <a:latin typeface="Georgia"/>
                <a:ea typeface="Georgia"/>
                <a:cs typeface="Georgia"/>
                <a:sym typeface="Georgia"/>
              </a:rPr>
              <a:t>The Beeline is a command shell supported by HiveServer2, where the user can submit its queries and command to the system. It is a JDBC client that is based on SQLLINE CLI (pure Java-console based utility for connecting with relational database and executing SQL queries).</a:t>
            </a:r>
            <a:endParaRPr sz="1400">
              <a:solidFill>
                <a:srgbClr val="444444"/>
              </a:solidFill>
              <a:highlight>
                <a:srgbClr val="FFFFFF"/>
              </a:highlight>
              <a:latin typeface="Georgia"/>
              <a:ea typeface="Georgia"/>
              <a:cs typeface="Georgia"/>
              <a:sym typeface="Georgia"/>
            </a:endParaRPr>
          </a:p>
          <a:p>
            <a:pPr indent="0" lvl="0" marL="0" rtl="0" algn="just">
              <a:lnSpc>
                <a:spcPct val="130000"/>
              </a:lnSpc>
              <a:spcBef>
                <a:spcPts val="1400"/>
              </a:spcBef>
              <a:spcAft>
                <a:spcPts val="0"/>
              </a:spcAft>
              <a:buClr>
                <a:schemeClr val="dk1"/>
              </a:buClr>
              <a:buSzPts val="1100"/>
              <a:buFont typeface="Arial"/>
              <a:buNone/>
            </a:pPr>
            <a:r>
              <a:rPr b="1" lang="en" sz="1400">
                <a:solidFill>
                  <a:srgbClr val="444444"/>
                </a:solidFill>
                <a:highlight>
                  <a:srgbClr val="FFFFFF"/>
                </a:highlight>
                <a:latin typeface="Georgia"/>
                <a:ea typeface="Georgia"/>
                <a:cs typeface="Georgia"/>
                <a:sym typeface="Georgia"/>
              </a:rPr>
              <a:t>2. Hive Server 2</a:t>
            </a:r>
            <a:endParaRPr b="1" sz="1400">
              <a:solidFill>
                <a:srgbClr val="444444"/>
              </a:solidFill>
              <a:highlight>
                <a:srgbClr val="FFFFFF"/>
              </a:highlight>
              <a:latin typeface="Georgia"/>
              <a:ea typeface="Georgia"/>
              <a:cs typeface="Georgia"/>
              <a:sym typeface="Georgia"/>
            </a:endParaRPr>
          </a:p>
          <a:p>
            <a:pPr indent="0" lvl="0" marL="0" rtl="0" algn="just">
              <a:spcBef>
                <a:spcPts val="1100"/>
              </a:spcBef>
              <a:spcAft>
                <a:spcPts val="0"/>
              </a:spcAft>
              <a:buNone/>
            </a:pPr>
            <a:r>
              <a:rPr lang="en" sz="1400">
                <a:solidFill>
                  <a:srgbClr val="444444"/>
                </a:solidFill>
                <a:highlight>
                  <a:srgbClr val="FFFFFF"/>
                </a:highlight>
                <a:latin typeface="Georgia"/>
                <a:ea typeface="Georgia"/>
                <a:cs typeface="Georgia"/>
                <a:sym typeface="Georgia"/>
              </a:rPr>
              <a:t>HiveServer2 enables clients to execute queries against the Hive. It allows multiple clients to submit requests to Hive and retrieve the final results. It is basically designed to provide the best support for open API clients like JDBC and ODBC.</a:t>
            </a:r>
            <a:endParaRPr sz="1400">
              <a:solidFill>
                <a:srgbClr val="444444"/>
              </a:solidFill>
              <a:highlight>
                <a:srgbClr val="FFFFFF"/>
              </a:highlight>
              <a:latin typeface="Georgia"/>
              <a:ea typeface="Georgia"/>
              <a:cs typeface="Georgia"/>
              <a:sym typeface="Georgia"/>
            </a:endParaRPr>
          </a:p>
          <a:p>
            <a:pPr indent="0" lvl="0" marL="0" rtl="0" algn="just">
              <a:spcBef>
                <a:spcPts val="1400"/>
              </a:spcBef>
              <a:spcAft>
                <a:spcPts val="1600"/>
              </a:spcAft>
              <a:buNone/>
            </a:pPr>
            <a:r>
              <a:t/>
            </a:r>
            <a:endParaRPr sz="1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7432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Table</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384" name="Google Shape;384;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Managed Table</a:t>
            </a:r>
            <a:endParaRPr sz="1350">
              <a:solidFill>
                <a:srgbClr val="444444"/>
              </a:solidFill>
              <a:highlight>
                <a:srgbClr val="FFFFFF"/>
              </a:highlight>
              <a:latin typeface="Georgia"/>
              <a:ea typeface="Georgia"/>
              <a:cs typeface="Georgia"/>
              <a:sym typeface="Georgia"/>
            </a:endParaRPr>
          </a:p>
          <a:p>
            <a:pPr indent="-314325" lvl="0" marL="749300" rtl="0" algn="l">
              <a:spcBef>
                <a:spcPts val="0"/>
              </a:spcBef>
              <a:spcAft>
                <a:spcPts val="0"/>
              </a:spcAft>
              <a:buClr>
                <a:srgbClr val="444444"/>
              </a:buClr>
              <a:buSzPts val="1350"/>
              <a:buFont typeface="Georgia"/>
              <a:buChar char="●"/>
            </a:pPr>
            <a:r>
              <a:rPr lang="en" sz="1350">
                <a:solidFill>
                  <a:srgbClr val="444444"/>
                </a:solidFill>
                <a:highlight>
                  <a:srgbClr val="FFFFFF"/>
                </a:highlight>
                <a:latin typeface="Georgia"/>
                <a:ea typeface="Georgia"/>
                <a:cs typeface="Georgia"/>
                <a:sym typeface="Georgia"/>
              </a:rPr>
              <a:t>External Table</a:t>
            </a:r>
            <a:endParaRPr sz="1350">
              <a:solidFill>
                <a:srgbClr val="444444"/>
              </a:solidFill>
              <a:highlight>
                <a:srgbClr val="FFFFFF"/>
              </a:highlight>
              <a:latin typeface="Georgia"/>
              <a:ea typeface="Georgia"/>
              <a:cs typeface="Georgia"/>
              <a:sym typeface="Georgia"/>
            </a:endParaRPr>
          </a:p>
          <a:p>
            <a:pPr indent="0" lvl="0" marL="0" rtl="0" algn="l">
              <a:spcBef>
                <a:spcPts val="22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In Hive when we create a table, Hive by default manage the data. It means that Hive moves the data into its warehouse directory. Alternatively, we can also create an external table, it tells Hive to refer to the data that is at an existing location outside the warehouse directory.</a:t>
            </a:r>
            <a:endParaRPr sz="1350">
              <a:solidFill>
                <a:srgbClr val="444444"/>
              </a:solidFill>
              <a:highlight>
                <a:srgbClr val="FFFFFF"/>
              </a:highlight>
              <a:latin typeface="Georgia"/>
              <a:ea typeface="Georgia"/>
              <a:cs typeface="Georgia"/>
              <a:sym typeface="Georgia"/>
            </a:endParaRPr>
          </a:p>
          <a:p>
            <a:pPr indent="-282575" lvl="0" marL="838200" marR="50800" rtl="0" algn="l">
              <a:lnSpc>
                <a:spcPct val="141176"/>
              </a:lnSpc>
              <a:spcBef>
                <a:spcPts val="1400"/>
              </a:spcBef>
              <a:spcAft>
                <a:spcPts val="0"/>
              </a:spcAft>
              <a:buClr>
                <a:srgbClr val="787878"/>
              </a:buClr>
              <a:buSzPts val="850"/>
              <a:buFont typeface="Courier New"/>
              <a:buAutoNum type="arabicPeriod"/>
            </a:pPr>
            <a:r>
              <a:rPr lang="en" sz="1000">
                <a:solidFill>
                  <a:srgbClr val="990073"/>
                </a:solidFill>
                <a:highlight>
                  <a:srgbClr val="FFFFFF"/>
                </a:highlight>
                <a:latin typeface="Courier New"/>
                <a:ea typeface="Courier New"/>
                <a:cs typeface="Courier New"/>
                <a:sym typeface="Courier New"/>
              </a:rPr>
              <a:t>CREATE</a:t>
            </a:r>
            <a:r>
              <a:rPr lang="en" sz="1000">
                <a:solidFill>
                  <a:schemeClr val="dk1"/>
                </a:solidFill>
                <a:highlight>
                  <a:srgbClr val="FFFFFF"/>
                </a:highlight>
                <a:latin typeface="Courier New"/>
                <a:ea typeface="Courier New"/>
                <a:cs typeface="Courier New"/>
                <a:sym typeface="Courier New"/>
              </a:rPr>
              <a:t> </a:t>
            </a:r>
            <a:r>
              <a:rPr lang="en" sz="1000">
                <a:solidFill>
                  <a:srgbClr val="990073"/>
                </a:solidFill>
                <a:highlight>
                  <a:srgbClr val="FFFFFF"/>
                </a:highlight>
                <a:latin typeface="Courier New"/>
                <a:ea typeface="Courier New"/>
                <a:cs typeface="Courier New"/>
                <a:sym typeface="Courier New"/>
              </a:rPr>
              <a:t>TABLE</a:t>
            </a:r>
            <a:r>
              <a:rPr lang="en" sz="1000">
                <a:solidFill>
                  <a:schemeClr val="dk1"/>
                </a:solidFill>
                <a:highlight>
                  <a:srgbClr val="FFFFFF"/>
                </a:highlight>
                <a:latin typeface="Courier New"/>
                <a:ea typeface="Courier New"/>
                <a:cs typeface="Courier New"/>
                <a:sym typeface="Courier New"/>
              </a:rPr>
              <a:t> managed_table </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dummy </a:t>
            </a:r>
            <a:r>
              <a:rPr lang="en" sz="1000">
                <a:solidFill>
                  <a:srgbClr val="990073"/>
                </a:solidFill>
                <a:highlight>
                  <a:srgbClr val="FFFFFF"/>
                </a:highlight>
                <a:latin typeface="Courier New"/>
                <a:ea typeface="Courier New"/>
                <a:cs typeface="Courier New"/>
                <a:sym typeface="Courier New"/>
              </a:rPr>
              <a:t>STRING</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444444"/>
              </a:buClr>
              <a:buSzPts val="850"/>
              <a:buFont typeface="Courier New"/>
              <a:buAutoNum type="arabicPeriod"/>
            </a:pPr>
            <a:r>
              <a:rPr lang="en" sz="1000">
                <a:solidFill>
                  <a:srgbClr val="990073"/>
                </a:solidFill>
                <a:highlight>
                  <a:srgbClr val="E8F2FE"/>
                </a:highlight>
                <a:latin typeface="Courier New"/>
                <a:ea typeface="Courier New"/>
                <a:cs typeface="Courier New"/>
                <a:sym typeface="Courier New"/>
              </a:rPr>
              <a:t>LOAD</a:t>
            </a:r>
            <a:r>
              <a:rPr lang="en" sz="1000">
                <a:solidFill>
                  <a:schemeClr val="dk1"/>
                </a:solidFill>
                <a:highlight>
                  <a:srgbClr val="E8F2FE"/>
                </a:highlight>
                <a:latin typeface="Courier New"/>
                <a:ea typeface="Courier New"/>
                <a:cs typeface="Courier New"/>
                <a:sym typeface="Courier New"/>
              </a:rPr>
              <a:t> </a:t>
            </a:r>
            <a:r>
              <a:rPr lang="en" sz="1000">
                <a:solidFill>
                  <a:srgbClr val="990073"/>
                </a:solidFill>
                <a:highlight>
                  <a:srgbClr val="E8F2FE"/>
                </a:highlight>
                <a:latin typeface="Courier New"/>
                <a:ea typeface="Courier New"/>
                <a:cs typeface="Courier New"/>
                <a:sym typeface="Courier New"/>
              </a:rPr>
              <a:t>DATA</a:t>
            </a:r>
            <a:r>
              <a:rPr lang="en" sz="1000">
                <a:solidFill>
                  <a:schemeClr val="dk1"/>
                </a:solidFill>
                <a:highlight>
                  <a:srgbClr val="E8F2FE"/>
                </a:highlight>
                <a:latin typeface="Courier New"/>
                <a:ea typeface="Courier New"/>
                <a:cs typeface="Courier New"/>
                <a:sym typeface="Courier New"/>
              </a:rPr>
              <a:t> </a:t>
            </a:r>
            <a:r>
              <a:rPr lang="en" sz="1000">
                <a:solidFill>
                  <a:srgbClr val="990073"/>
                </a:solidFill>
                <a:highlight>
                  <a:srgbClr val="E8F2FE"/>
                </a:highlight>
                <a:latin typeface="Courier New"/>
                <a:ea typeface="Courier New"/>
                <a:cs typeface="Courier New"/>
                <a:sym typeface="Courier New"/>
              </a:rPr>
              <a:t>INPATH</a:t>
            </a:r>
            <a:r>
              <a:rPr lang="en" sz="1000">
                <a:solidFill>
                  <a:schemeClr val="dk1"/>
                </a:solidFill>
                <a:highlight>
                  <a:srgbClr val="E8F2FE"/>
                </a:highlight>
                <a:latin typeface="Courier New"/>
                <a:ea typeface="Courier New"/>
                <a:cs typeface="Courier New"/>
                <a:sym typeface="Courier New"/>
              </a:rPr>
              <a:t> </a:t>
            </a:r>
            <a:r>
              <a:rPr lang="en" sz="1000">
                <a:solidFill>
                  <a:srgbClr val="990073"/>
                </a:solidFill>
                <a:highlight>
                  <a:srgbClr val="E8F2FE"/>
                </a:highlight>
                <a:latin typeface="Courier New"/>
                <a:ea typeface="Courier New"/>
                <a:cs typeface="Courier New"/>
                <a:sym typeface="Courier New"/>
              </a:rPr>
              <a:t>'/user/tom/data.txt'</a:t>
            </a:r>
            <a:r>
              <a:rPr lang="en" sz="1000">
                <a:solidFill>
                  <a:schemeClr val="dk1"/>
                </a:solidFill>
                <a:highlight>
                  <a:srgbClr val="E8F2FE"/>
                </a:highlight>
                <a:latin typeface="Courier New"/>
                <a:ea typeface="Courier New"/>
                <a:cs typeface="Courier New"/>
                <a:sym typeface="Courier New"/>
              </a:rPr>
              <a:t> </a:t>
            </a:r>
            <a:r>
              <a:rPr lang="en" sz="1000">
                <a:solidFill>
                  <a:srgbClr val="990073"/>
                </a:solidFill>
                <a:highlight>
                  <a:srgbClr val="E8F2FE"/>
                </a:highlight>
                <a:latin typeface="Courier New"/>
                <a:ea typeface="Courier New"/>
                <a:cs typeface="Courier New"/>
                <a:sym typeface="Courier New"/>
              </a:rPr>
              <a:t>INTO</a:t>
            </a:r>
            <a:r>
              <a:rPr lang="en" sz="1000">
                <a:solidFill>
                  <a:schemeClr val="dk1"/>
                </a:solidFill>
                <a:highlight>
                  <a:srgbClr val="E8F2FE"/>
                </a:highlight>
                <a:latin typeface="Courier New"/>
                <a:ea typeface="Courier New"/>
                <a:cs typeface="Courier New"/>
                <a:sym typeface="Courier New"/>
              </a:rPr>
              <a:t> table managed_table;</a:t>
            </a:r>
            <a:endParaRPr sz="1000">
              <a:solidFill>
                <a:schemeClr val="dk1"/>
              </a:solidFill>
              <a:highlight>
                <a:srgbClr val="E8F2FE"/>
              </a:highlight>
              <a:latin typeface="Courier New"/>
              <a:ea typeface="Courier New"/>
              <a:cs typeface="Courier New"/>
              <a:sym typeface="Courier New"/>
            </a:endParaRPr>
          </a:p>
          <a:p>
            <a:pPr indent="0" lvl="0" marL="0" rtl="0" algn="l">
              <a:spcBef>
                <a:spcPts val="300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73"/>
          <p:cNvSpPr txBox="1"/>
          <p:nvPr>
            <p:ph idx="1" type="body"/>
          </p:nvPr>
        </p:nvSpPr>
        <p:spPr>
          <a:xfrm>
            <a:off x="311700" y="397450"/>
            <a:ext cx="85206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44444"/>
                </a:solidFill>
                <a:highlight>
                  <a:srgbClr val="FFFFFF"/>
                </a:highlight>
                <a:latin typeface="Georgia"/>
                <a:ea typeface="Georgia"/>
                <a:cs typeface="Georgia"/>
                <a:sym typeface="Georgia"/>
              </a:rPr>
              <a:t>This will move the file </a:t>
            </a:r>
            <a:r>
              <a:rPr i="1" lang="en" sz="1350">
                <a:solidFill>
                  <a:srgbClr val="444444"/>
                </a:solidFill>
                <a:highlight>
                  <a:srgbClr val="FFFFFF"/>
                </a:highlight>
                <a:latin typeface="Georgia"/>
                <a:ea typeface="Georgia"/>
                <a:cs typeface="Georgia"/>
                <a:sym typeface="Georgia"/>
              </a:rPr>
              <a:t>hdfs://user/tom/data.txt</a:t>
            </a:r>
            <a:r>
              <a:rPr lang="en" sz="1350">
                <a:solidFill>
                  <a:srgbClr val="444444"/>
                </a:solidFill>
                <a:highlight>
                  <a:srgbClr val="FFFFFF"/>
                </a:highlight>
                <a:latin typeface="Georgia"/>
                <a:ea typeface="Georgia"/>
                <a:cs typeface="Georgia"/>
                <a:sym typeface="Georgia"/>
              </a:rPr>
              <a:t> into Hive’s warehouse directory for the managed_table table, which is </a:t>
            </a:r>
            <a:r>
              <a:rPr b="1" i="1" lang="en" sz="1350">
                <a:solidFill>
                  <a:srgbClr val="444444"/>
                </a:solidFill>
                <a:highlight>
                  <a:srgbClr val="FFFFFF"/>
                </a:highlight>
                <a:latin typeface="Georgia"/>
                <a:ea typeface="Georgia"/>
                <a:cs typeface="Georgia"/>
                <a:sym typeface="Georgia"/>
              </a:rPr>
              <a:t>hdfs://user/hive/warehouse/managed_table</a:t>
            </a:r>
            <a:r>
              <a:rPr b="1" lang="en" sz="1350">
                <a:solidFill>
                  <a:srgbClr val="444444"/>
                </a:solidFill>
                <a:highlight>
                  <a:srgbClr val="FFFFFF"/>
                </a:highlight>
                <a:latin typeface="Georgia"/>
                <a:ea typeface="Georgia"/>
                <a:cs typeface="Georgia"/>
                <a:sym typeface="Georgia"/>
              </a:rPr>
              <a:t>.</a:t>
            </a:r>
            <a:endParaRPr b="1"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b="1"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 if we drop the table using:</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750">
                <a:solidFill>
                  <a:srgbClr val="990073"/>
                </a:solidFill>
                <a:highlight>
                  <a:srgbClr val="F8F8F8"/>
                </a:highlight>
                <a:latin typeface="Courier New"/>
                <a:ea typeface="Courier New"/>
                <a:cs typeface="Courier New"/>
                <a:sym typeface="Courier New"/>
              </a:rPr>
              <a:t>DROP</a:t>
            </a:r>
            <a:r>
              <a:rPr lang="en" sz="750">
                <a:solidFill>
                  <a:schemeClr val="dk1"/>
                </a:solidFill>
                <a:highlight>
                  <a:srgbClr val="F8F8F8"/>
                </a:highlight>
                <a:latin typeface="Courier New"/>
                <a:ea typeface="Courier New"/>
                <a:cs typeface="Courier New"/>
                <a:sym typeface="Courier New"/>
              </a:rPr>
              <a:t> </a:t>
            </a:r>
            <a:r>
              <a:rPr lang="en" sz="750">
                <a:solidFill>
                  <a:srgbClr val="990073"/>
                </a:solidFill>
                <a:highlight>
                  <a:srgbClr val="F8F8F8"/>
                </a:highlight>
                <a:latin typeface="Courier New"/>
                <a:ea typeface="Courier New"/>
                <a:cs typeface="Courier New"/>
                <a:sym typeface="Courier New"/>
              </a:rPr>
              <a:t>TABLE</a:t>
            </a:r>
            <a:r>
              <a:rPr lang="en" sz="750">
                <a:solidFill>
                  <a:schemeClr val="dk1"/>
                </a:solidFill>
                <a:highlight>
                  <a:srgbClr val="F8F8F8"/>
                </a:highlight>
                <a:latin typeface="Courier New"/>
                <a:ea typeface="Courier New"/>
                <a:cs typeface="Courier New"/>
                <a:sym typeface="Courier New"/>
              </a:rPr>
              <a:t> managed_table</a:t>
            </a:r>
            <a:endParaRPr sz="750">
              <a:solidFill>
                <a:schemeClr val="dk1"/>
              </a:solidFill>
              <a:highlight>
                <a:srgbClr val="F8F8F8"/>
              </a:highlight>
              <a:latin typeface="Courier New"/>
              <a:ea typeface="Courier New"/>
              <a:cs typeface="Courier New"/>
              <a:sym typeface="Courier New"/>
            </a:endParaRPr>
          </a:p>
          <a:p>
            <a:pPr indent="0" lvl="0" marL="0" rtl="0" algn="l">
              <a:spcBef>
                <a:spcPts val="1600"/>
              </a:spcBef>
              <a:spcAft>
                <a:spcPts val="1600"/>
              </a:spcAft>
              <a:buNone/>
            </a:pPr>
            <a:r>
              <a:rPr lang="en" sz="1350">
                <a:solidFill>
                  <a:srgbClr val="444444"/>
                </a:solidFill>
                <a:highlight>
                  <a:srgbClr val="FFFFFF"/>
                </a:highlight>
                <a:latin typeface="Georgia"/>
                <a:ea typeface="Georgia"/>
                <a:cs typeface="Georgia"/>
                <a:sym typeface="Georgia"/>
              </a:rPr>
              <a:t>Then this will delete the table including its data and metadata. It bears repeating that since initial LOAD performed a move operation. And the DROP performed a delete operation. The data no longer exists anywhere. This is what it means for HIVE to manage the data.</a:t>
            </a:r>
            <a:endParaRPr b="1" sz="135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rtl="0" algn="l">
              <a:lnSpc>
                <a:spcPct val="130000"/>
              </a:lnSpc>
              <a:spcBef>
                <a:spcPts val="0"/>
              </a:spcBef>
              <a:spcAft>
                <a:spcPts val="0"/>
              </a:spcAft>
              <a:buClr>
                <a:schemeClr val="dk1"/>
              </a:buClr>
              <a:buSzPts val="1100"/>
              <a:buFont typeface="Arial"/>
              <a:buNone/>
            </a:pPr>
            <a:r>
              <a:rPr lang="en" sz="2050">
                <a:solidFill>
                  <a:srgbClr val="444444"/>
                </a:solidFill>
                <a:highlight>
                  <a:srgbClr val="FFFFFF"/>
                </a:highlight>
                <a:latin typeface="Georgia"/>
                <a:ea typeface="Georgia"/>
                <a:cs typeface="Georgia"/>
                <a:sym typeface="Georgia"/>
              </a:rPr>
              <a:t>External Table</a:t>
            </a:r>
            <a:endParaRPr sz="20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395" name="Google Shape;395;p74"/>
          <p:cNvSpPr txBox="1"/>
          <p:nvPr>
            <p:ph idx="1" type="body"/>
          </p:nvPr>
        </p:nvSpPr>
        <p:spPr>
          <a:xfrm>
            <a:off x="311700" y="1152475"/>
            <a:ext cx="8520600" cy="38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The external table in Hive behaves differently. We can control the creation and deletion of the data. The location of the external data is specified at the table creation time:</a:t>
            </a:r>
            <a:endParaRPr sz="1350">
              <a:solidFill>
                <a:srgbClr val="444444"/>
              </a:solidFill>
              <a:highlight>
                <a:srgbClr val="FFFFFF"/>
              </a:highlight>
              <a:latin typeface="Georgia"/>
              <a:ea typeface="Georgia"/>
              <a:cs typeface="Georgia"/>
              <a:sym typeface="Georgia"/>
            </a:endParaRPr>
          </a:p>
          <a:p>
            <a:pPr indent="-282575" lvl="0" marL="838200" marR="50800" rtl="0" algn="l">
              <a:lnSpc>
                <a:spcPct val="141176"/>
              </a:lnSpc>
              <a:spcBef>
                <a:spcPts val="1400"/>
              </a:spcBef>
              <a:spcAft>
                <a:spcPts val="0"/>
              </a:spcAft>
              <a:buClr>
                <a:srgbClr val="787878"/>
              </a:buClr>
              <a:buSzPts val="850"/>
              <a:buFont typeface="Courier New"/>
              <a:buAutoNum type="arabicPeriod"/>
            </a:pPr>
            <a:r>
              <a:rPr lang="en" sz="1000">
                <a:solidFill>
                  <a:srgbClr val="990073"/>
                </a:solidFill>
                <a:highlight>
                  <a:srgbClr val="FFFFFF"/>
                </a:highlight>
                <a:latin typeface="Courier New"/>
                <a:ea typeface="Courier New"/>
                <a:cs typeface="Courier New"/>
                <a:sym typeface="Courier New"/>
              </a:rPr>
              <a:t>CREATE</a:t>
            </a:r>
            <a:r>
              <a:rPr lang="en" sz="1000">
                <a:solidFill>
                  <a:schemeClr val="dk1"/>
                </a:solidFill>
                <a:highlight>
                  <a:srgbClr val="FFFFFF"/>
                </a:highlight>
                <a:latin typeface="Courier New"/>
                <a:ea typeface="Courier New"/>
                <a:cs typeface="Courier New"/>
                <a:sym typeface="Courier New"/>
              </a:rPr>
              <a:t> </a:t>
            </a:r>
            <a:r>
              <a:rPr lang="en" sz="1000">
                <a:solidFill>
                  <a:srgbClr val="990073"/>
                </a:solidFill>
                <a:highlight>
                  <a:srgbClr val="FFFFFF"/>
                </a:highlight>
                <a:latin typeface="Courier New"/>
                <a:ea typeface="Courier New"/>
                <a:cs typeface="Courier New"/>
                <a:sym typeface="Courier New"/>
              </a:rPr>
              <a:t>EXTERNAL</a:t>
            </a:r>
            <a:r>
              <a:rPr lang="en" sz="1000">
                <a:solidFill>
                  <a:schemeClr val="dk1"/>
                </a:solidFill>
                <a:highlight>
                  <a:srgbClr val="FFFFFF"/>
                </a:highlight>
                <a:latin typeface="Courier New"/>
                <a:ea typeface="Courier New"/>
                <a:cs typeface="Courier New"/>
                <a:sym typeface="Courier New"/>
              </a:rPr>
              <a:t> </a:t>
            </a:r>
            <a:r>
              <a:rPr lang="en" sz="1000">
                <a:solidFill>
                  <a:srgbClr val="990073"/>
                </a:solidFill>
                <a:highlight>
                  <a:srgbClr val="FFFFFF"/>
                </a:highlight>
                <a:latin typeface="Courier New"/>
                <a:ea typeface="Courier New"/>
                <a:cs typeface="Courier New"/>
                <a:sym typeface="Courier New"/>
              </a:rPr>
              <a:t>TABLE</a:t>
            </a:r>
            <a:r>
              <a:rPr lang="en" sz="1000">
                <a:solidFill>
                  <a:schemeClr val="dk1"/>
                </a:solidFill>
                <a:highlight>
                  <a:srgbClr val="FFFFFF"/>
                </a:highlight>
                <a:latin typeface="Courier New"/>
                <a:ea typeface="Courier New"/>
                <a:cs typeface="Courier New"/>
                <a:sym typeface="Courier New"/>
              </a:rPr>
              <a:t> external_table               </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dummy </a:t>
            </a:r>
            <a:r>
              <a:rPr lang="en" sz="1000">
                <a:solidFill>
                  <a:srgbClr val="990073"/>
                </a:solidFill>
                <a:highlight>
                  <a:srgbClr val="FFFFFF"/>
                </a:highlight>
                <a:latin typeface="Courier New"/>
                <a:ea typeface="Courier New"/>
                <a:cs typeface="Courier New"/>
                <a:sym typeface="Courier New"/>
              </a:rPr>
              <a:t>STRING</a:t>
            </a:r>
            <a:r>
              <a:rPr lang="en" sz="1000">
                <a:solidFill>
                  <a:srgbClr val="777777"/>
                </a:solidFill>
                <a:highlight>
                  <a:srgbClr val="FFFFFF"/>
                </a:highlight>
                <a:latin typeface="Courier New"/>
                <a:ea typeface="Courier New"/>
                <a:cs typeface="Courier New"/>
                <a:sym typeface="Courier New"/>
              </a:rPr>
              <a:t>)</a:t>
            </a:r>
            <a:endParaRPr sz="1000">
              <a:solidFill>
                <a:srgbClr val="777777"/>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rgbClr val="990073"/>
                </a:solidFill>
                <a:highlight>
                  <a:srgbClr val="FFFFFF"/>
                </a:highlight>
                <a:latin typeface="Courier New"/>
                <a:ea typeface="Courier New"/>
                <a:cs typeface="Courier New"/>
                <a:sym typeface="Courier New"/>
              </a:rPr>
              <a:t>LOCATION</a:t>
            </a:r>
            <a:r>
              <a:rPr lang="en" sz="1000">
                <a:solidFill>
                  <a:schemeClr val="dk1"/>
                </a:solidFill>
                <a:highlight>
                  <a:srgbClr val="FFFFFF"/>
                </a:highlight>
                <a:latin typeface="Courier New"/>
                <a:ea typeface="Courier New"/>
                <a:cs typeface="Courier New"/>
                <a:sym typeface="Courier New"/>
              </a:rPr>
              <a:t> </a:t>
            </a:r>
            <a:r>
              <a:rPr lang="en" sz="1000">
                <a:solidFill>
                  <a:srgbClr val="990073"/>
                </a:solidFill>
                <a:highlight>
                  <a:srgbClr val="FFFFFF"/>
                </a:highlight>
                <a:latin typeface="Courier New"/>
                <a:ea typeface="Courier New"/>
                <a:cs typeface="Courier New"/>
                <a:sym typeface="Courier New"/>
              </a:rPr>
              <a:t>'/user/tom/external_table'</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rgbClr val="990073"/>
                </a:solidFill>
                <a:highlight>
                  <a:srgbClr val="FFFFFF"/>
                </a:highlight>
                <a:latin typeface="Courier New"/>
                <a:ea typeface="Courier New"/>
                <a:cs typeface="Courier New"/>
                <a:sym typeface="Courier New"/>
              </a:rPr>
              <a:t>LOAD</a:t>
            </a:r>
            <a:r>
              <a:rPr lang="en" sz="1000">
                <a:solidFill>
                  <a:schemeClr val="dk1"/>
                </a:solidFill>
                <a:highlight>
                  <a:srgbClr val="FFFFFF"/>
                </a:highlight>
                <a:latin typeface="Courier New"/>
                <a:ea typeface="Courier New"/>
                <a:cs typeface="Courier New"/>
                <a:sym typeface="Courier New"/>
              </a:rPr>
              <a:t> </a:t>
            </a:r>
            <a:r>
              <a:rPr lang="en" sz="1000">
                <a:solidFill>
                  <a:srgbClr val="990073"/>
                </a:solidFill>
                <a:highlight>
                  <a:srgbClr val="FFFFFF"/>
                </a:highlight>
                <a:latin typeface="Courier New"/>
                <a:ea typeface="Courier New"/>
                <a:cs typeface="Courier New"/>
                <a:sym typeface="Courier New"/>
              </a:rPr>
              <a:t>DATA</a:t>
            </a:r>
            <a:r>
              <a:rPr lang="en" sz="1000">
                <a:solidFill>
                  <a:schemeClr val="dk1"/>
                </a:solidFill>
                <a:highlight>
                  <a:srgbClr val="FFFFFF"/>
                </a:highlight>
                <a:latin typeface="Courier New"/>
                <a:ea typeface="Courier New"/>
                <a:cs typeface="Courier New"/>
                <a:sym typeface="Courier New"/>
              </a:rPr>
              <a:t> </a:t>
            </a:r>
            <a:r>
              <a:rPr lang="en" sz="1000">
                <a:solidFill>
                  <a:srgbClr val="990073"/>
                </a:solidFill>
                <a:highlight>
                  <a:srgbClr val="FFFFFF"/>
                </a:highlight>
                <a:latin typeface="Courier New"/>
                <a:ea typeface="Courier New"/>
                <a:cs typeface="Courier New"/>
                <a:sym typeface="Courier New"/>
              </a:rPr>
              <a:t>INPATH</a:t>
            </a:r>
            <a:r>
              <a:rPr lang="en" sz="1000">
                <a:solidFill>
                  <a:schemeClr val="dk1"/>
                </a:solidFill>
                <a:highlight>
                  <a:srgbClr val="FFFFFF"/>
                </a:highlight>
                <a:latin typeface="Courier New"/>
                <a:ea typeface="Courier New"/>
                <a:cs typeface="Courier New"/>
                <a:sym typeface="Courier New"/>
              </a:rPr>
              <a:t> </a:t>
            </a:r>
            <a:r>
              <a:rPr lang="en" sz="1000">
                <a:solidFill>
                  <a:srgbClr val="990073"/>
                </a:solidFill>
                <a:highlight>
                  <a:srgbClr val="FFFFFF"/>
                </a:highlight>
                <a:latin typeface="Courier New"/>
                <a:ea typeface="Courier New"/>
                <a:cs typeface="Courier New"/>
                <a:sym typeface="Courier New"/>
              </a:rPr>
              <a:t>'/user/tom/data.txt'</a:t>
            </a:r>
            <a:r>
              <a:rPr lang="en" sz="1000">
                <a:solidFill>
                  <a:schemeClr val="dk1"/>
                </a:solidFill>
                <a:highlight>
                  <a:srgbClr val="FFFFFF"/>
                </a:highlight>
                <a:latin typeface="Courier New"/>
                <a:ea typeface="Courier New"/>
                <a:cs typeface="Courier New"/>
                <a:sym typeface="Courier New"/>
              </a:rPr>
              <a:t> </a:t>
            </a:r>
            <a:r>
              <a:rPr lang="en" sz="1000">
                <a:solidFill>
                  <a:srgbClr val="990073"/>
                </a:solidFill>
                <a:highlight>
                  <a:srgbClr val="FFFFFF"/>
                </a:highlight>
                <a:latin typeface="Courier New"/>
                <a:ea typeface="Courier New"/>
                <a:cs typeface="Courier New"/>
                <a:sym typeface="Courier New"/>
              </a:rPr>
              <a:t>INTO</a:t>
            </a:r>
            <a:r>
              <a:rPr lang="en" sz="1000">
                <a:solidFill>
                  <a:schemeClr val="dk1"/>
                </a:solidFill>
                <a:highlight>
                  <a:srgbClr val="FFFFFF"/>
                </a:highlight>
                <a:latin typeface="Courier New"/>
                <a:ea typeface="Courier New"/>
                <a:cs typeface="Courier New"/>
                <a:sym typeface="Courier New"/>
              </a:rPr>
              <a:t> </a:t>
            </a:r>
            <a:r>
              <a:rPr lang="en" sz="1000">
                <a:solidFill>
                  <a:srgbClr val="990073"/>
                </a:solidFill>
                <a:highlight>
                  <a:srgbClr val="FFFFFF"/>
                </a:highlight>
                <a:latin typeface="Courier New"/>
                <a:ea typeface="Courier New"/>
                <a:cs typeface="Courier New"/>
                <a:sym typeface="Courier New"/>
              </a:rPr>
              <a:t>TABLE</a:t>
            </a:r>
            <a:r>
              <a:rPr lang="en" sz="1000">
                <a:solidFill>
                  <a:schemeClr val="dk1"/>
                </a:solidFill>
                <a:highlight>
                  <a:srgbClr val="FFFFFF"/>
                </a:highlight>
                <a:latin typeface="Courier New"/>
                <a:ea typeface="Courier New"/>
                <a:cs typeface="Courier New"/>
                <a:sym typeface="Courier New"/>
              </a:rPr>
              <a:t> external_table;</a:t>
            </a:r>
            <a:endParaRPr sz="1000">
              <a:solidFill>
                <a:schemeClr val="dk1"/>
              </a:solidFill>
              <a:highlight>
                <a:srgbClr val="FFFFFF"/>
              </a:highlight>
              <a:latin typeface="Courier New"/>
              <a:ea typeface="Courier New"/>
              <a:cs typeface="Courier New"/>
              <a:sym typeface="Courier New"/>
            </a:endParaRPr>
          </a:p>
          <a:p>
            <a:pPr indent="0" lvl="0" marL="0" rtl="0" algn="l">
              <a:spcBef>
                <a:spcPts val="30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Now, with the EXTERNAL keyword, Apache Hive knows that it is not managing the data. So it does not move data to its warehouse directory. It does not even check whether the external location exists at the time it is defined. This very useful feature because it means we create the data lazily after creating the table.</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350">
                <a:solidFill>
                  <a:srgbClr val="444444"/>
                </a:solidFill>
                <a:highlight>
                  <a:srgbClr val="FFFFFF"/>
                </a:highlight>
                <a:latin typeface="Georgia"/>
                <a:ea typeface="Georgia"/>
                <a:cs typeface="Georgia"/>
                <a:sym typeface="Georgia"/>
              </a:rPr>
              <a:t>An important thing to notice is that when we </a:t>
            </a:r>
            <a:r>
              <a:rPr i="1" lang="en" sz="1350">
                <a:solidFill>
                  <a:srgbClr val="444444"/>
                </a:solidFill>
                <a:highlight>
                  <a:srgbClr val="FFFFFF"/>
                </a:highlight>
                <a:latin typeface="Georgia"/>
                <a:ea typeface="Georgia"/>
                <a:cs typeface="Georgia"/>
                <a:sym typeface="Georgia"/>
              </a:rPr>
              <a:t>drop</a:t>
            </a:r>
            <a:r>
              <a:rPr lang="en" sz="1350">
                <a:solidFill>
                  <a:srgbClr val="444444"/>
                </a:solidFill>
                <a:highlight>
                  <a:srgbClr val="FFFFFF"/>
                </a:highlight>
                <a:latin typeface="Georgia"/>
                <a:ea typeface="Georgia"/>
                <a:cs typeface="Georgia"/>
                <a:sym typeface="Georgia"/>
              </a:rPr>
              <a:t> an external table, Hive will leave the data untouched and only delete the metadata.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7432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Partition</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pic>
        <p:nvPicPr>
          <p:cNvPr id="401" name="Google Shape;401;p75"/>
          <p:cNvPicPr preferRelativeResize="0"/>
          <p:nvPr/>
        </p:nvPicPr>
        <p:blipFill rotWithShape="1">
          <a:blip r:embed="rId3">
            <a:alphaModFix/>
          </a:blip>
          <a:srcRect b="0" l="11182" r="0" t="-7886"/>
          <a:stretch/>
        </p:blipFill>
        <p:spPr>
          <a:xfrm>
            <a:off x="911799" y="1170125"/>
            <a:ext cx="6033450" cy="38209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6"/>
          <p:cNvSpPr txBox="1"/>
          <p:nvPr>
            <p:ph idx="1" type="body"/>
          </p:nvPr>
        </p:nvSpPr>
        <p:spPr>
          <a:xfrm>
            <a:off x="311700" y="561100"/>
            <a:ext cx="8520600" cy="40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Apache Hive organizes tables into partitions for grouping same type of data together based on a column or partition key. Each table in the hive can have one or more partition keys to identify a particular partition. Using partition we can also make it faster to do queries on slices of the data.</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Command:</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750">
                <a:solidFill>
                  <a:srgbClr val="990073"/>
                </a:solidFill>
                <a:highlight>
                  <a:srgbClr val="F8F8F8"/>
                </a:highlight>
                <a:latin typeface="Courier New"/>
                <a:ea typeface="Courier New"/>
                <a:cs typeface="Courier New"/>
                <a:sym typeface="Courier New"/>
              </a:rPr>
              <a:t>CREATE</a:t>
            </a:r>
            <a:r>
              <a:rPr lang="en" sz="750">
                <a:solidFill>
                  <a:schemeClr val="dk1"/>
                </a:solidFill>
                <a:highlight>
                  <a:srgbClr val="F8F8F8"/>
                </a:highlight>
                <a:latin typeface="Courier New"/>
                <a:ea typeface="Courier New"/>
                <a:cs typeface="Courier New"/>
                <a:sym typeface="Courier New"/>
              </a:rPr>
              <a:t> </a:t>
            </a:r>
            <a:r>
              <a:rPr lang="en" sz="750">
                <a:solidFill>
                  <a:srgbClr val="990073"/>
                </a:solidFill>
                <a:highlight>
                  <a:srgbClr val="F8F8F8"/>
                </a:highlight>
                <a:latin typeface="Courier New"/>
                <a:ea typeface="Courier New"/>
                <a:cs typeface="Courier New"/>
                <a:sym typeface="Courier New"/>
              </a:rPr>
              <a:t>TABLE</a:t>
            </a:r>
            <a:r>
              <a:rPr lang="en" sz="750">
                <a:solidFill>
                  <a:schemeClr val="dk1"/>
                </a:solidFill>
                <a:highlight>
                  <a:srgbClr val="F8F8F8"/>
                </a:highlight>
                <a:latin typeface="Courier New"/>
                <a:ea typeface="Courier New"/>
                <a:cs typeface="Courier New"/>
                <a:sym typeface="Courier New"/>
              </a:rPr>
              <a:t> table_name </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column1 data_type, column2 data_type</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 </a:t>
            </a:r>
            <a:r>
              <a:rPr lang="en" sz="750">
                <a:solidFill>
                  <a:srgbClr val="990073"/>
                </a:solidFill>
                <a:highlight>
                  <a:srgbClr val="F8F8F8"/>
                </a:highlight>
                <a:latin typeface="Courier New"/>
                <a:ea typeface="Courier New"/>
                <a:cs typeface="Courier New"/>
                <a:sym typeface="Courier New"/>
              </a:rPr>
              <a:t>PARTITIONED</a:t>
            </a:r>
            <a:r>
              <a:rPr lang="en" sz="750">
                <a:solidFill>
                  <a:schemeClr val="dk1"/>
                </a:solidFill>
                <a:highlight>
                  <a:srgbClr val="F8F8F8"/>
                </a:highlight>
                <a:latin typeface="Courier New"/>
                <a:ea typeface="Courier New"/>
                <a:cs typeface="Courier New"/>
                <a:sym typeface="Courier New"/>
              </a:rPr>
              <a:t> BY </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partition1 data_type, partition2 data_type,….</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a:t>
            </a:r>
            <a:endParaRPr sz="750">
              <a:solidFill>
                <a:schemeClr val="dk1"/>
              </a:solidFill>
              <a:highlight>
                <a:srgbClr val="F8F8F8"/>
              </a:highlight>
              <a:latin typeface="Courier New"/>
              <a:ea typeface="Courier New"/>
              <a:cs typeface="Courier New"/>
              <a:sym typeface="Courier New"/>
            </a:endParaRPr>
          </a:p>
          <a:p>
            <a:pPr indent="0" lvl="0" marL="0" rtl="0" algn="l">
              <a:spcBef>
                <a:spcPts val="1600"/>
              </a:spcBef>
              <a:spcAft>
                <a:spcPts val="1600"/>
              </a:spcAft>
              <a:buNone/>
            </a:pPr>
            <a:r>
              <a:rPr lang="en" sz="1350">
                <a:solidFill>
                  <a:srgbClr val="444444"/>
                </a:solidFill>
                <a:highlight>
                  <a:srgbClr val="FFFFFF"/>
                </a:highlight>
                <a:latin typeface="Georgia"/>
                <a:ea typeface="Georgia"/>
                <a:cs typeface="Georgia"/>
                <a:sym typeface="Georgia"/>
              </a:rPr>
              <a:t>By example, we can understand partition. Consider you have a table student_details containing the student information of some engineering college like student_id, name, department, year, etc. Now, if you want to perform partitioning on the basis of department column. Then the information of all the students belonging to a particular department will be stored together in that very partition. Physically, a partition in Hive is nothing but just a sub-directory in the table directory.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7"/>
          <p:cNvSpPr txBox="1"/>
          <p:nvPr>
            <p:ph idx="1" type="body"/>
          </p:nvPr>
        </p:nvSpPr>
        <p:spPr>
          <a:xfrm>
            <a:off x="311700" y="362375"/>
            <a:ext cx="8520600" cy="42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Suppose you have data for three departments in our student_details table – </a:t>
            </a:r>
            <a:r>
              <a:rPr b="1" lang="en" sz="1350">
                <a:solidFill>
                  <a:srgbClr val="444444"/>
                </a:solidFill>
                <a:highlight>
                  <a:srgbClr val="FFFFFF"/>
                </a:highlight>
                <a:latin typeface="Georgia"/>
                <a:ea typeface="Georgia"/>
                <a:cs typeface="Georgia"/>
                <a:sym typeface="Georgia"/>
              </a:rPr>
              <a:t>EEE</a:t>
            </a:r>
            <a:r>
              <a:rPr lang="en" sz="1350">
                <a:solidFill>
                  <a:srgbClr val="444444"/>
                </a:solidFill>
                <a:highlight>
                  <a:srgbClr val="FFFFFF"/>
                </a:highlight>
                <a:latin typeface="Georgia"/>
                <a:ea typeface="Georgia"/>
                <a:cs typeface="Georgia"/>
                <a:sym typeface="Georgia"/>
              </a:rPr>
              <a:t>, </a:t>
            </a:r>
            <a:r>
              <a:rPr b="1" lang="en" sz="1350">
                <a:solidFill>
                  <a:srgbClr val="444444"/>
                </a:solidFill>
                <a:highlight>
                  <a:srgbClr val="FFFFFF"/>
                </a:highlight>
                <a:latin typeface="Georgia"/>
                <a:ea typeface="Georgia"/>
                <a:cs typeface="Georgia"/>
                <a:sym typeface="Georgia"/>
              </a:rPr>
              <a:t>ECE</a:t>
            </a:r>
            <a:r>
              <a:rPr lang="en" sz="1350">
                <a:solidFill>
                  <a:srgbClr val="444444"/>
                </a:solidFill>
                <a:highlight>
                  <a:srgbClr val="FFFFFF"/>
                </a:highlight>
                <a:latin typeface="Georgia"/>
                <a:ea typeface="Georgia"/>
                <a:cs typeface="Georgia"/>
                <a:sym typeface="Georgia"/>
              </a:rPr>
              <a:t> and </a:t>
            </a:r>
            <a:r>
              <a:rPr b="1" lang="en" sz="1350">
                <a:solidFill>
                  <a:srgbClr val="444444"/>
                </a:solidFill>
                <a:highlight>
                  <a:srgbClr val="FFFFFF"/>
                </a:highlight>
                <a:latin typeface="Georgia"/>
                <a:ea typeface="Georgia"/>
                <a:cs typeface="Georgia"/>
                <a:sym typeface="Georgia"/>
              </a:rPr>
              <a:t>ME</a:t>
            </a:r>
            <a:r>
              <a:rPr lang="en" sz="1350">
                <a:solidFill>
                  <a:srgbClr val="444444"/>
                </a:solidFill>
                <a:highlight>
                  <a:srgbClr val="FFFFFF"/>
                </a:highlight>
                <a:latin typeface="Georgia"/>
                <a:ea typeface="Georgia"/>
                <a:cs typeface="Georgia"/>
                <a:sym typeface="Georgia"/>
              </a:rPr>
              <a:t>. Thus you will have three partitions in total for each of the departments as you can see in the diagram below. For each department, you will have all the data regarding that very department residing in a separate subdirectory under the table directory.</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So for example, all the student data regarding EEE departments will be stored in </a:t>
            </a:r>
            <a:r>
              <a:rPr b="1" lang="en" sz="1350">
                <a:solidFill>
                  <a:srgbClr val="444444"/>
                </a:solidFill>
                <a:highlight>
                  <a:srgbClr val="FFFFFF"/>
                </a:highlight>
                <a:latin typeface="Georgia"/>
                <a:ea typeface="Georgia"/>
                <a:cs typeface="Georgia"/>
                <a:sym typeface="Georgia"/>
              </a:rPr>
              <a:t>user/hive/warehouse/student_details/dept.=EEE.</a:t>
            </a:r>
            <a:r>
              <a:rPr lang="en" sz="1350">
                <a:solidFill>
                  <a:srgbClr val="444444"/>
                </a:solidFill>
                <a:highlight>
                  <a:srgbClr val="FFFFFF"/>
                </a:highlight>
                <a:latin typeface="Georgia"/>
                <a:ea typeface="Georgia"/>
                <a:cs typeface="Georgia"/>
                <a:sym typeface="Georgia"/>
              </a:rPr>
              <a:t> </a:t>
            </a:r>
            <a:r>
              <a:rPr b="1" lang="en" sz="1350">
                <a:solidFill>
                  <a:srgbClr val="444444"/>
                </a:solidFill>
                <a:highlight>
                  <a:srgbClr val="FFFFFF"/>
                </a:highlight>
                <a:latin typeface="Georgia"/>
                <a:ea typeface="Georgia"/>
                <a:cs typeface="Georgia"/>
                <a:sym typeface="Georgia"/>
              </a:rPr>
              <a:t>So, the queries regarding EEE students would only have to look through the data present in the EEE partition.</a:t>
            </a:r>
            <a:endParaRPr b="1" sz="13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Hence, from above example, you can say that partitioning is very useful. Because it reduces the query latency by scanning only relevant partitioned data instead of the whole data set. In real-world implementations, you might be dealing with hundreds of TBs of data. So, you can imagine scanning this huge amount of data for some query where 95% data scanned by you was un-relevant to your query.  </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6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3200400" rtl="0" algn="l">
              <a:lnSpc>
                <a:spcPct val="130000"/>
              </a:lnSpc>
              <a:spcBef>
                <a:spcPts val="0"/>
              </a:spcBef>
              <a:spcAft>
                <a:spcPts val="0"/>
              </a:spcAft>
              <a:buClr>
                <a:schemeClr val="dk1"/>
              </a:buClr>
              <a:buSzPts val="1100"/>
              <a:buFont typeface="Arial"/>
              <a:buNone/>
            </a:pPr>
            <a:r>
              <a:rPr lang="en" sz="2350">
                <a:solidFill>
                  <a:srgbClr val="444444"/>
                </a:solidFill>
                <a:highlight>
                  <a:srgbClr val="FFFFFF"/>
                </a:highlight>
                <a:latin typeface="Georgia"/>
                <a:ea typeface="Georgia"/>
                <a:cs typeface="Georgia"/>
                <a:sym typeface="Georgia"/>
              </a:rPr>
              <a:t>Buckets</a:t>
            </a:r>
            <a:endParaRPr sz="2350">
              <a:solidFill>
                <a:srgbClr val="444444"/>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417" name="Google Shape;417;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In Hive, Tables or partition are subdivided into buckets based on the hash function of a column in the table to give extra structure to the data that may be used for more efficient queries.</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Command:</a:t>
            </a:r>
            <a:endParaRPr sz="1350">
              <a:solidFill>
                <a:srgbClr val="444444"/>
              </a:solidFill>
              <a:highlight>
                <a:srgbClr val="FFFFFF"/>
              </a:highlight>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750">
                <a:solidFill>
                  <a:srgbClr val="990073"/>
                </a:solidFill>
                <a:highlight>
                  <a:srgbClr val="F8F8F8"/>
                </a:highlight>
                <a:latin typeface="Courier New"/>
                <a:ea typeface="Courier New"/>
                <a:cs typeface="Courier New"/>
                <a:sym typeface="Courier New"/>
              </a:rPr>
              <a:t>CREATE</a:t>
            </a:r>
            <a:r>
              <a:rPr lang="en" sz="750">
                <a:solidFill>
                  <a:schemeClr val="dk1"/>
                </a:solidFill>
                <a:highlight>
                  <a:srgbClr val="F8F8F8"/>
                </a:highlight>
                <a:latin typeface="Courier New"/>
                <a:ea typeface="Courier New"/>
                <a:cs typeface="Courier New"/>
                <a:sym typeface="Courier New"/>
              </a:rPr>
              <a:t> </a:t>
            </a:r>
            <a:r>
              <a:rPr lang="en" sz="750">
                <a:solidFill>
                  <a:srgbClr val="990073"/>
                </a:solidFill>
                <a:highlight>
                  <a:srgbClr val="F8F8F8"/>
                </a:highlight>
                <a:latin typeface="Courier New"/>
                <a:ea typeface="Courier New"/>
                <a:cs typeface="Courier New"/>
                <a:sym typeface="Courier New"/>
              </a:rPr>
              <a:t>TABLE</a:t>
            </a:r>
            <a:r>
              <a:rPr lang="en" sz="750">
                <a:solidFill>
                  <a:schemeClr val="dk1"/>
                </a:solidFill>
                <a:highlight>
                  <a:srgbClr val="F8F8F8"/>
                </a:highlight>
                <a:latin typeface="Courier New"/>
                <a:ea typeface="Courier New"/>
                <a:cs typeface="Courier New"/>
                <a:sym typeface="Courier New"/>
              </a:rPr>
              <a:t> table_name </a:t>
            </a:r>
            <a:r>
              <a:rPr lang="en" sz="750">
                <a:solidFill>
                  <a:srgbClr val="990073"/>
                </a:solidFill>
                <a:highlight>
                  <a:srgbClr val="F8F8F8"/>
                </a:highlight>
                <a:latin typeface="Courier New"/>
                <a:ea typeface="Courier New"/>
                <a:cs typeface="Courier New"/>
                <a:sym typeface="Courier New"/>
              </a:rPr>
              <a:t>PARTITIONED</a:t>
            </a:r>
            <a:r>
              <a:rPr lang="en" sz="750">
                <a:solidFill>
                  <a:schemeClr val="dk1"/>
                </a:solidFill>
                <a:highlight>
                  <a:srgbClr val="F8F8F8"/>
                </a:highlight>
                <a:latin typeface="Courier New"/>
                <a:ea typeface="Courier New"/>
                <a:cs typeface="Courier New"/>
                <a:sym typeface="Courier New"/>
              </a:rPr>
              <a:t> BY </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partition1 data_type, partition2 data_type,….</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 </a:t>
            </a:r>
            <a:r>
              <a:rPr lang="en" sz="750">
                <a:solidFill>
                  <a:srgbClr val="990073"/>
                </a:solidFill>
                <a:highlight>
                  <a:srgbClr val="F8F8F8"/>
                </a:highlight>
                <a:latin typeface="Courier New"/>
                <a:ea typeface="Courier New"/>
                <a:cs typeface="Courier New"/>
                <a:sym typeface="Courier New"/>
              </a:rPr>
              <a:t>CLUSTERED</a:t>
            </a:r>
            <a:r>
              <a:rPr lang="en" sz="750">
                <a:solidFill>
                  <a:schemeClr val="dk1"/>
                </a:solidFill>
                <a:highlight>
                  <a:srgbClr val="F8F8F8"/>
                </a:highlight>
                <a:latin typeface="Courier New"/>
                <a:ea typeface="Courier New"/>
                <a:cs typeface="Courier New"/>
                <a:sym typeface="Courier New"/>
              </a:rPr>
              <a:t> BY </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column_name1, column_name2, …</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 </a:t>
            </a:r>
            <a:r>
              <a:rPr lang="en" sz="750">
                <a:solidFill>
                  <a:srgbClr val="990073"/>
                </a:solidFill>
                <a:highlight>
                  <a:srgbClr val="F8F8F8"/>
                </a:highlight>
                <a:latin typeface="Courier New"/>
                <a:ea typeface="Courier New"/>
                <a:cs typeface="Courier New"/>
                <a:sym typeface="Courier New"/>
              </a:rPr>
              <a:t>SORTED</a:t>
            </a:r>
            <a:r>
              <a:rPr lang="en" sz="750">
                <a:solidFill>
                  <a:schemeClr val="dk1"/>
                </a:solidFill>
                <a:highlight>
                  <a:srgbClr val="F8F8F8"/>
                </a:highlight>
                <a:latin typeface="Courier New"/>
                <a:ea typeface="Courier New"/>
                <a:cs typeface="Courier New"/>
                <a:sym typeface="Courier New"/>
              </a:rPr>
              <a:t> BY </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column_name </a:t>
            </a:r>
            <a:r>
              <a:rPr lang="en" sz="750">
                <a:solidFill>
                  <a:srgbClr val="777777"/>
                </a:solidFill>
                <a:highlight>
                  <a:srgbClr val="F8F8F8"/>
                </a:highlight>
                <a:latin typeface="Courier New"/>
                <a:ea typeface="Courier New"/>
                <a:cs typeface="Courier New"/>
                <a:sym typeface="Courier New"/>
              </a:rPr>
              <a:t>[</a:t>
            </a:r>
            <a:r>
              <a:rPr lang="en" sz="750">
                <a:solidFill>
                  <a:srgbClr val="990073"/>
                </a:solidFill>
                <a:highlight>
                  <a:srgbClr val="F8F8F8"/>
                </a:highlight>
                <a:latin typeface="Courier New"/>
                <a:ea typeface="Courier New"/>
                <a:cs typeface="Courier New"/>
                <a:sym typeface="Courier New"/>
              </a:rPr>
              <a:t>ASC</a:t>
            </a:r>
            <a:r>
              <a:rPr lang="en" sz="750">
                <a:solidFill>
                  <a:schemeClr val="dk1"/>
                </a:solidFill>
                <a:highlight>
                  <a:srgbClr val="F8F8F8"/>
                </a:highlight>
                <a:latin typeface="Courier New"/>
                <a:ea typeface="Courier New"/>
                <a:cs typeface="Courier New"/>
                <a:sym typeface="Courier New"/>
              </a:rPr>
              <a:t>|</a:t>
            </a:r>
            <a:r>
              <a:rPr lang="en" sz="750">
                <a:solidFill>
                  <a:srgbClr val="990073"/>
                </a:solidFill>
                <a:highlight>
                  <a:srgbClr val="F8F8F8"/>
                </a:highlight>
                <a:latin typeface="Courier New"/>
                <a:ea typeface="Courier New"/>
                <a:cs typeface="Courier New"/>
                <a:sym typeface="Courier New"/>
              </a:rPr>
              <a:t>DESC</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 …</a:t>
            </a:r>
            <a:r>
              <a:rPr lang="en" sz="750">
                <a:solidFill>
                  <a:srgbClr val="777777"/>
                </a:solidFill>
                <a:highlight>
                  <a:srgbClr val="F8F8F8"/>
                </a:highlight>
                <a:latin typeface="Courier New"/>
                <a:ea typeface="Courier New"/>
                <a:cs typeface="Courier New"/>
                <a:sym typeface="Courier New"/>
              </a:rPr>
              <a:t>)]</a:t>
            </a:r>
            <a:r>
              <a:rPr lang="en" sz="750">
                <a:solidFill>
                  <a:schemeClr val="dk1"/>
                </a:solidFill>
                <a:highlight>
                  <a:srgbClr val="F8F8F8"/>
                </a:highlight>
                <a:latin typeface="Courier New"/>
                <a:ea typeface="Courier New"/>
                <a:cs typeface="Courier New"/>
                <a:sym typeface="Courier New"/>
              </a:rPr>
              <a:t> </a:t>
            </a:r>
            <a:r>
              <a:rPr lang="en" sz="750">
                <a:solidFill>
                  <a:srgbClr val="990073"/>
                </a:solidFill>
                <a:highlight>
                  <a:srgbClr val="F8F8F8"/>
                </a:highlight>
                <a:latin typeface="Courier New"/>
                <a:ea typeface="Courier New"/>
                <a:cs typeface="Courier New"/>
                <a:sym typeface="Courier New"/>
              </a:rPr>
              <a:t>INTO</a:t>
            </a:r>
            <a:r>
              <a:rPr lang="en" sz="750">
                <a:solidFill>
                  <a:schemeClr val="dk1"/>
                </a:solidFill>
                <a:highlight>
                  <a:srgbClr val="F8F8F8"/>
                </a:highlight>
                <a:latin typeface="Courier New"/>
                <a:ea typeface="Courier New"/>
                <a:cs typeface="Courier New"/>
                <a:sym typeface="Courier New"/>
              </a:rPr>
              <a:t> num_buckets </a:t>
            </a:r>
            <a:r>
              <a:rPr lang="en" sz="750">
                <a:solidFill>
                  <a:srgbClr val="990073"/>
                </a:solidFill>
                <a:highlight>
                  <a:srgbClr val="F8F8F8"/>
                </a:highlight>
                <a:latin typeface="Courier New"/>
                <a:ea typeface="Courier New"/>
                <a:cs typeface="Courier New"/>
                <a:sym typeface="Courier New"/>
              </a:rPr>
              <a:t>BUCKETS</a:t>
            </a:r>
            <a:r>
              <a:rPr lang="en" sz="750">
                <a:solidFill>
                  <a:schemeClr val="dk1"/>
                </a:solidFill>
                <a:highlight>
                  <a:srgbClr val="F8F8F8"/>
                </a:highlight>
                <a:latin typeface="Courier New"/>
                <a:ea typeface="Courier New"/>
                <a:cs typeface="Courier New"/>
                <a:sym typeface="Courier New"/>
              </a:rPr>
              <a:t>;</a:t>
            </a:r>
            <a:endParaRPr sz="750">
              <a:solidFill>
                <a:schemeClr val="dk1"/>
              </a:solidFill>
              <a:highlight>
                <a:srgbClr val="F8F8F8"/>
              </a:highlight>
              <a:latin typeface="Courier New"/>
              <a:ea typeface="Courier New"/>
              <a:cs typeface="Courier New"/>
              <a:sym typeface="Courier New"/>
            </a:endParaRPr>
          </a:p>
          <a:p>
            <a:pPr indent="0" lvl="0" marL="0" rtl="0" algn="l">
              <a:spcBef>
                <a:spcPts val="1600"/>
              </a:spcBef>
              <a:spcAft>
                <a:spcPts val="1600"/>
              </a:spcAft>
              <a:buNone/>
            </a:pPr>
            <a:r>
              <a:rPr lang="en" sz="1350">
                <a:solidFill>
                  <a:srgbClr val="444444"/>
                </a:solidFill>
                <a:highlight>
                  <a:srgbClr val="FFFFFF"/>
                </a:highlight>
                <a:latin typeface="Georgia"/>
                <a:ea typeface="Georgia"/>
                <a:cs typeface="Georgia"/>
                <a:sym typeface="Georgia"/>
              </a:rPr>
              <a:t>Each bucket in Hive is just a file in the table directory (unpartitioned table) or the partition directory. So, you have chosen to divide the partitions into n buckets. Then you will have n files in each of your partition directories. Hence, from the above diagram, you can see, where you have bucketed each partition into 2 buckets. Therefore each partition, say EEE, will have two files where each of them will be storing the EEE student’s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420825"/>
            <a:ext cx="8520600" cy="44187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2050">
                <a:solidFill>
                  <a:srgbClr val="444444"/>
                </a:solidFill>
                <a:highlight>
                  <a:srgbClr val="FFFFFF"/>
                </a:highlight>
                <a:latin typeface="Georgia"/>
                <a:ea typeface="Georgia"/>
                <a:cs typeface="Georgia"/>
                <a:sym typeface="Georgia"/>
              </a:rPr>
              <a:t>3. Hive Driver</a:t>
            </a:r>
            <a:endParaRPr sz="2050">
              <a:solidFill>
                <a:srgbClr val="444444"/>
              </a:solidFill>
              <a:highlight>
                <a:srgbClr val="FFFFFF"/>
              </a:highlight>
              <a:latin typeface="Georgia"/>
              <a:ea typeface="Georgia"/>
              <a:cs typeface="Georgia"/>
              <a:sym typeface="Georgia"/>
            </a:endParaRPr>
          </a:p>
          <a:p>
            <a:pPr indent="0" lvl="0" marL="0" rtl="0" algn="just">
              <a:spcBef>
                <a:spcPts val="11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The Hive driver receives the HiveQL statements submitted by the user through the command shell. It creates the session handles for the query and sends the query to the compiler.</a:t>
            </a:r>
            <a:endParaRPr sz="1350">
              <a:solidFill>
                <a:srgbClr val="444444"/>
              </a:solidFill>
              <a:highlight>
                <a:srgbClr val="FFFFFF"/>
              </a:highlight>
              <a:latin typeface="Georgia"/>
              <a:ea typeface="Georgia"/>
              <a:cs typeface="Georgia"/>
              <a:sym typeface="Georgia"/>
            </a:endParaRPr>
          </a:p>
          <a:p>
            <a:pPr indent="0" lvl="0" marL="0" rtl="0" algn="just">
              <a:lnSpc>
                <a:spcPct val="130000"/>
              </a:lnSpc>
              <a:spcBef>
                <a:spcPts val="1400"/>
              </a:spcBef>
              <a:spcAft>
                <a:spcPts val="0"/>
              </a:spcAft>
              <a:buClr>
                <a:schemeClr val="dk1"/>
              </a:buClr>
              <a:buSzPts val="1100"/>
              <a:buFont typeface="Arial"/>
              <a:buNone/>
            </a:pPr>
            <a:r>
              <a:rPr lang="en" sz="2050">
                <a:solidFill>
                  <a:srgbClr val="444444"/>
                </a:solidFill>
                <a:highlight>
                  <a:srgbClr val="FFFFFF"/>
                </a:highlight>
                <a:latin typeface="Georgia"/>
                <a:ea typeface="Georgia"/>
                <a:cs typeface="Georgia"/>
                <a:sym typeface="Georgia"/>
              </a:rPr>
              <a:t>4. Hive Compiler</a:t>
            </a:r>
            <a:endParaRPr sz="2050">
              <a:solidFill>
                <a:srgbClr val="444444"/>
              </a:solidFill>
              <a:highlight>
                <a:srgbClr val="FFFFFF"/>
              </a:highlight>
              <a:latin typeface="Georgia"/>
              <a:ea typeface="Georgia"/>
              <a:cs typeface="Georgia"/>
              <a:sym typeface="Georgia"/>
            </a:endParaRPr>
          </a:p>
          <a:p>
            <a:pPr indent="0" lvl="0" marL="0" rtl="0" algn="just">
              <a:spcBef>
                <a:spcPts val="11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Hive compiler parses the query. It performs semantic analysis and type-checking on the different query blocks and query expressions by using the metadata stored in metastore and generates an execution plan.</a:t>
            </a:r>
            <a:endParaRPr sz="1350">
              <a:solidFill>
                <a:srgbClr val="444444"/>
              </a:solidFill>
              <a:highlight>
                <a:srgbClr val="FFFFFF"/>
              </a:highlight>
              <a:latin typeface="Georgia"/>
              <a:ea typeface="Georgia"/>
              <a:cs typeface="Georgia"/>
              <a:sym typeface="Georgia"/>
            </a:endParaRPr>
          </a:p>
          <a:p>
            <a:pPr indent="0" lvl="0" marL="0" rtl="0" algn="just">
              <a:spcBef>
                <a:spcPts val="14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The execution plan created by the compiler is the DAG(Directed Acyclic Graph), where each stage is a map/reduce job, operation on HDFS, a metadata operation.</a:t>
            </a:r>
            <a:endParaRPr sz="1350">
              <a:solidFill>
                <a:srgbClr val="444444"/>
              </a:solidFill>
              <a:highlight>
                <a:srgbClr val="FFFFFF"/>
              </a:highlight>
              <a:latin typeface="Georgia"/>
              <a:ea typeface="Georgia"/>
              <a:cs typeface="Georgia"/>
              <a:sym typeface="Georgia"/>
            </a:endParaRPr>
          </a:p>
          <a:p>
            <a:pPr indent="0" lvl="0" marL="0" rtl="0" algn="just">
              <a:lnSpc>
                <a:spcPct val="130000"/>
              </a:lnSpc>
              <a:spcBef>
                <a:spcPts val="1400"/>
              </a:spcBef>
              <a:spcAft>
                <a:spcPts val="0"/>
              </a:spcAft>
              <a:buClr>
                <a:schemeClr val="dk1"/>
              </a:buClr>
              <a:buSzPts val="1100"/>
              <a:buFont typeface="Arial"/>
              <a:buNone/>
            </a:pPr>
            <a:r>
              <a:rPr lang="en" sz="2050">
                <a:solidFill>
                  <a:srgbClr val="444444"/>
                </a:solidFill>
                <a:highlight>
                  <a:srgbClr val="FFFFFF"/>
                </a:highlight>
                <a:latin typeface="Georgia"/>
                <a:ea typeface="Georgia"/>
                <a:cs typeface="Georgia"/>
                <a:sym typeface="Georgia"/>
              </a:rPr>
              <a:t>5. Optimizer</a:t>
            </a:r>
            <a:endParaRPr sz="2050">
              <a:solidFill>
                <a:srgbClr val="444444"/>
              </a:solidFill>
              <a:highlight>
                <a:srgbClr val="FFFFFF"/>
              </a:highlight>
              <a:latin typeface="Georgia"/>
              <a:ea typeface="Georgia"/>
              <a:cs typeface="Georgia"/>
              <a:sym typeface="Georgia"/>
            </a:endParaRPr>
          </a:p>
          <a:p>
            <a:pPr indent="0" lvl="0" marL="0" rtl="0" algn="just">
              <a:spcBef>
                <a:spcPts val="11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Optimizer performs the transformation operations on the execution plan and splits the task to improve efficiency and scalability.</a:t>
            </a:r>
            <a:endParaRPr sz="1350">
              <a:solidFill>
                <a:srgbClr val="444444"/>
              </a:solidFill>
              <a:highlight>
                <a:srgbClr val="FFFFFF"/>
              </a:highlight>
              <a:latin typeface="Georgia"/>
              <a:ea typeface="Georgia"/>
              <a:cs typeface="Georgia"/>
              <a:sym typeface="Georgia"/>
            </a:endParaRPr>
          </a:p>
          <a:p>
            <a:pPr indent="0" lvl="0" marL="0" rtl="0" algn="just">
              <a:spcBef>
                <a:spcPts val="1400"/>
              </a:spcBef>
              <a:spcAft>
                <a:spcPts val="0"/>
              </a:spcAft>
              <a:buClr>
                <a:schemeClr val="dk1"/>
              </a:buClr>
              <a:buSzPts val="1100"/>
              <a:buFont typeface="Arial"/>
              <a:buNone/>
            </a:pPr>
            <a:r>
              <a:t/>
            </a:r>
            <a:endParaRPr sz="1350">
              <a:solidFill>
                <a:srgbClr val="444444"/>
              </a:solidFill>
              <a:highlight>
                <a:srgbClr val="FFFFFF"/>
              </a:highlight>
              <a:latin typeface="Georgia"/>
              <a:ea typeface="Georgia"/>
              <a:cs typeface="Georgia"/>
              <a:sym typeface="Georgia"/>
            </a:endParaRPr>
          </a:p>
          <a:p>
            <a:pPr indent="0" lvl="0" marL="0" rtl="0" algn="just">
              <a:spcBef>
                <a:spcPts val="14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303925"/>
            <a:ext cx="8520600" cy="4956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2050">
                <a:solidFill>
                  <a:srgbClr val="444444"/>
                </a:solidFill>
                <a:highlight>
                  <a:srgbClr val="FFFFFF"/>
                </a:highlight>
                <a:latin typeface="Georgia"/>
                <a:ea typeface="Georgia"/>
                <a:cs typeface="Georgia"/>
                <a:sym typeface="Georgia"/>
              </a:rPr>
              <a:t>6. Execution Engine</a:t>
            </a:r>
            <a:endParaRPr sz="2050">
              <a:solidFill>
                <a:srgbClr val="444444"/>
              </a:solidFill>
              <a:highlight>
                <a:srgbClr val="FFFFFF"/>
              </a:highlight>
              <a:latin typeface="Georgia"/>
              <a:ea typeface="Georgia"/>
              <a:cs typeface="Georgia"/>
              <a:sym typeface="Georgia"/>
            </a:endParaRPr>
          </a:p>
          <a:p>
            <a:pPr indent="0" lvl="0" marL="0" rtl="0" algn="just">
              <a:lnSpc>
                <a:spcPct val="130000"/>
              </a:lnSpc>
              <a:spcBef>
                <a:spcPts val="100"/>
              </a:spcBef>
              <a:spcAft>
                <a:spcPts val="0"/>
              </a:spcAft>
              <a:buNone/>
            </a:pPr>
            <a:r>
              <a:rPr lang="en" sz="1350">
                <a:solidFill>
                  <a:srgbClr val="444444"/>
                </a:solidFill>
                <a:highlight>
                  <a:srgbClr val="FFFFFF"/>
                </a:highlight>
                <a:latin typeface="Georgia"/>
                <a:ea typeface="Georgia"/>
                <a:cs typeface="Georgia"/>
                <a:sym typeface="Georgia"/>
              </a:rPr>
              <a:t>Execution engine, after the compilation and optimization steps, executes the execution plan created by the compiler in order of their dependencies using Hadoop. (MR, Spark)</a:t>
            </a:r>
            <a:endParaRPr sz="1350">
              <a:solidFill>
                <a:srgbClr val="444444"/>
              </a:solidFill>
              <a:highlight>
                <a:srgbClr val="FFFFFF"/>
              </a:highlight>
              <a:latin typeface="Georgia"/>
              <a:ea typeface="Georgia"/>
              <a:cs typeface="Georgia"/>
              <a:sym typeface="Georgia"/>
            </a:endParaRPr>
          </a:p>
          <a:p>
            <a:pPr indent="0" lvl="0" marL="0" rtl="0" algn="just">
              <a:lnSpc>
                <a:spcPct val="130000"/>
              </a:lnSpc>
              <a:spcBef>
                <a:spcPts val="100"/>
              </a:spcBef>
              <a:spcAft>
                <a:spcPts val="0"/>
              </a:spcAft>
              <a:buNone/>
            </a:pPr>
            <a:r>
              <a:rPr lang="en" sz="2050">
                <a:solidFill>
                  <a:srgbClr val="444444"/>
                </a:solidFill>
                <a:highlight>
                  <a:srgbClr val="FFFFFF"/>
                </a:highlight>
                <a:latin typeface="Georgia"/>
                <a:ea typeface="Georgia"/>
                <a:cs typeface="Georgia"/>
                <a:sym typeface="Georgia"/>
              </a:rPr>
              <a:t>7. Metastore</a:t>
            </a:r>
            <a:endParaRPr sz="2050">
              <a:solidFill>
                <a:srgbClr val="444444"/>
              </a:solidFill>
              <a:highlight>
                <a:srgbClr val="FFFFFF"/>
              </a:highlight>
              <a:latin typeface="Georgia"/>
              <a:ea typeface="Georgia"/>
              <a:cs typeface="Georgia"/>
              <a:sym typeface="Georgia"/>
            </a:endParaRPr>
          </a:p>
          <a:p>
            <a:pPr indent="0" lvl="0" marL="0" rtl="0" algn="just">
              <a:lnSpc>
                <a:spcPct val="130000"/>
              </a:lnSpc>
              <a:spcBef>
                <a:spcPts val="100"/>
              </a:spcBef>
              <a:spcAft>
                <a:spcPts val="0"/>
              </a:spcAft>
              <a:buNone/>
            </a:pPr>
            <a:r>
              <a:rPr lang="en" sz="1350">
                <a:solidFill>
                  <a:srgbClr val="444444"/>
                </a:solidFill>
                <a:highlight>
                  <a:srgbClr val="FFFFFF"/>
                </a:highlight>
                <a:latin typeface="Georgia"/>
                <a:ea typeface="Georgia"/>
                <a:cs typeface="Georgia"/>
                <a:sym typeface="Georgia"/>
              </a:rPr>
              <a:t>Metastore is a central repository that stores the metadata information about the structure of tables and partitions, including column and column type information.</a:t>
            </a:r>
            <a:endParaRPr sz="1350">
              <a:solidFill>
                <a:srgbClr val="444444"/>
              </a:solidFill>
              <a:highlight>
                <a:srgbClr val="FFFFFF"/>
              </a:highlight>
              <a:latin typeface="Georgia"/>
              <a:ea typeface="Georgia"/>
              <a:cs typeface="Georgia"/>
              <a:sym typeface="Georgia"/>
            </a:endParaRPr>
          </a:p>
          <a:p>
            <a:pPr indent="0" lvl="0" marL="0" rtl="0" algn="just">
              <a:lnSpc>
                <a:spcPct val="130000"/>
              </a:lnSpc>
              <a:spcBef>
                <a:spcPts val="100"/>
              </a:spcBef>
              <a:spcAft>
                <a:spcPts val="0"/>
              </a:spcAft>
              <a:buNone/>
            </a:pPr>
            <a:r>
              <a:rPr lang="en" sz="1350">
                <a:solidFill>
                  <a:srgbClr val="444444"/>
                </a:solidFill>
                <a:highlight>
                  <a:srgbClr val="FFFFFF"/>
                </a:highlight>
                <a:latin typeface="Georgia"/>
                <a:ea typeface="Georgia"/>
                <a:cs typeface="Georgia"/>
                <a:sym typeface="Georgia"/>
              </a:rPr>
              <a:t>It also stores information of serializer and deserializer, required for the read/write operation, and HDFS files where data is stored. This metastore is generally a relational database.</a:t>
            </a:r>
            <a:endParaRPr sz="1350">
              <a:solidFill>
                <a:srgbClr val="444444"/>
              </a:solidFill>
              <a:highlight>
                <a:srgbClr val="FFFFFF"/>
              </a:highlight>
              <a:latin typeface="Georgia"/>
              <a:ea typeface="Georgia"/>
              <a:cs typeface="Georgia"/>
              <a:sym typeface="Georgia"/>
            </a:endParaRPr>
          </a:p>
          <a:p>
            <a:pPr indent="0" lvl="0" marL="0" rtl="0" algn="just">
              <a:lnSpc>
                <a:spcPct val="130000"/>
              </a:lnSpc>
              <a:spcBef>
                <a:spcPts val="100"/>
              </a:spcBef>
              <a:spcAft>
                <a:spcPts val="100"/>
              </a:spcAft>
              <a:buClr>
                <a:schemeClr val="dk1"/>
              </a:buClr>
              <a:buSzPts val="1100"/>
              <a:buFont typeface="Arial"/>
              <a:buNone/>
            </a:pPr>
            <a:r>
              <a:t/>
            </a:r>
            <a:endParaRPr sz="135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362375"/>
            <a:ext cx="8520600" cy="4206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2050">
                <a:solidFill>
                  <a:srgbClr val="444444"/>
                </a:solidFill>
                <a:highlight>
                  <a:srgbClr val="FFFFFF"/>
                </a:highlight>
                <a:latin typeface="Georgia"/>
                <a:ea typeface="Georgia"/>
                <a:cs typeface="Georgia"/>
                <a:sym typeface="Georgia"/>
              </a:rPr>
              <a:t>8. HCatalog</a:t>
            </a:r>
            <a:endParaRPr sz="2050">
              <a:solidFill>
                <a:srgbClr val="444444"/>
              </a:solidFill>
              <a:highlight>
                <a:srgbClr val="FFFFFF"/>
              </a:highlight>
              <a:latin typeface="Georgia"/>
              <a:ea typeface="Georgia"/>
              <a:cs typeface="Georgia"/>
              <a:sym typeface="Georgia"/>
            </a:endParaRPr>
          </a:p>
          <a:p>
            <a:pPr indent="0" lvl="0" marL="0" rtl="0" algn="just">
              <a:spcBef>
                <a:spcPts val="1100"/>
              </a:spcBef>
              <a:spcAft>
                <a:spcPts val="0"/>
              </a:spcAft>
              <a:buClr>
                <a:schemeClr val="dk1"/>
              </a:buClr>
              <a:buSzPts val="1100"/>
              <a:buFont typeface="Arial"/>
              <a:buNone/>
            </a:pPr>
            <a:r>
              <a:rPr lang="en" sz="1350">
                <a:solidFill>
                  <a:srgbClr val="444444"/>
                </a:solidFill>
                <a:highlight>
                  <a:srgbClr val="FFFFFF"/>
                </a:highlight>
                <a:latin typeface="Georgia"/>
                <a:ea typeface="Georgia"/>
                <a:cs typeface="Georgia"/>
                <a:sym typeface="Georgia"/>
              </a:rPr>
              <a:t>HCatalog is the table and storage management layer for Hadoop. It enables users with different data processing tools such as Pig, MapReduce, etc. to easily read and write data on the grid. It is built on the top of Hive metastore and exposes the tabular data of Hive metastore to other data processing tools.</a:t>
            </a:r>
            <a:endParaRPr sz="1350">
              <a:solidFill>
                <a:srgbClr val="444444"/>
              </a:solidFill>
              <a:highlight>
                <a:srgbClr val="FFFFFF"/>
              </a:highlight>
              <a:latin typeface="Georgia"/>
              <a:ea typeface="Georgia"/>
              <a:cs typeface="Georgia"/>
              <a:sym typeface="Georgia"/>
            </a:endParaRPr>
          </a:p>
          <a:p>
            <a:pPr indent="0" lvl="0" marL="0" rtl="0" algn="just">
              <a:spcBef>
                <a:spcPts val="14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