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28"/>
  </p:notesMasterIdLst>
  <p:handoutMasterIdLst>
    <p:handoutMasterId r:id="rId29"/>
  </p:handoutMasterIdLst>
  <p:sldIdLst>
    <p:sldId id="263" r:id="rId2"/>
    <p:sldId id="309" r:id="rId3"/>
    <p:sldId id="289" r:id="rId4"/>
    <p:sldId id="258" r:id="rId5"/>
    <p:sldId id="290" r:id="rId6"/>
    <p:sldId id="291" r:id="rId7"/>
    <p:sldId id="292" r:id="rId8"/>
    <p:sldId id="293" r:id="rId9"/>
    <p:sldId id="294" r:id="rId10"/>
    <p:sldId id="295" r:id="rId11"/>
    <p:sldId id="296" r:id="rId12"/>
    <p:sldId id="271" r:id="rId13"/>
    <p:sldId id="297" r:id="rId14"/>
    <p:sldId id="273" r:id="rId15"/>
    <p:sldId id="298" r:id="rId16"/>
    <p:sldId id="299" r:id="rId17"/>
    <p:sldId id="300" r:id="rId18"/>
    <p:sldId id="301" r:id="rId19"/>
    <p:sldId id="281" r:id="rId20"/>
    <p:sldId id="302" r:id="rId21"/>
    <p:sldId id="303" r:id="rId22"/>
    <p:sldId id="304" r:id="rId23"/>
    <p:sldId id="305" r:id="rId24"/>
    <p:sldId id="306" r:id="rId25"/>
    <p:sldId id="307" r:id="rId26"/>
    <p:sldId id="308" r:id="rId27"/>
  </p:sldIdLst>
  <p:sldSz cx="10287000" cy="6858000" type="35mm"/>
  <p:notesSz cx="6997700" cy="9271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E48F"/>
    <a:srgbClr val="C8A200"/>
    <a:srgbClr val="004C00"/>
    <a:srgbClr val="006600"/>
    <a:srgbClr val="336600"/>
    <a:srgbClr val="6666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02C83F-C7C5-4F9E-BBDE-581A2B63A6F5}" v="4" dt="2022-09-20T06:18:13.853"/>
    <p1510:client id="{EE529D2F-004D-41F9-837A-C86CE6FE6655}" v="1" dt="2022-09-20T08:38:07.630"/>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9219" autoAdjust="0"/>
  </p:normalViewPr>
  <p:slideViewPr>
    <p:cSldViewPr>
      <p:cViewPr varScale="1">
        <p:scale>
          <a:sx n="69" d="100"/>
          <a:sy n="69" d="100"/>
        </p:scale>
        <p:origin x="1608" y="72"/>
      </p:cViewPr>
      <p:guideLst>
        <p:guide orient="horz" pos="2160"/>
        <p:guide pos="32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3713" cy="463550"/>
          </a:xfrm>
          <a:prstGeom prst="rect">
            <a:avLst/>
          </a:prstGeom>
          <a:noFill/>
          <a:ln w="9525">
            <a:noFill/>
            <a:miter lim="800000"/>
            <a:headEnd/>
            <a:tailEnd/>
          </a:ln>
          <a:effectLst/>
        </p:spPr>
        <p:txBody>
          <a:bodyPr vert="horz" wrap="square" lIns="92937" tIns="46468" rIns="92937" bIns="46468" numCol="1" anchor="t" anchorCtr="0" compatLnSpc="1">
            <a:prstTxWarp prst="textNoShape">
              <a:avLst/>
            </a:prstTxWarp>
          </a:bodyPr>
          <a:lstStyle>
            <a:lvl1pPr defTabSz="930275">
              <a:defRPr sz="1200"/>
            </a:lvl1pPr>
          </a:lstStyle>
          <a:p>
            <a:pPr>
              <a:defRPr/>
            </a:pPr>
            <a:endParaRPr lang="en-US"/>
          </a:p>
        </p:txBody>
      </p:sp>
      <p:sp>
        <p:nvSpPr>
          <p:cNvPr id="9219" name="Rectangle 3"/>
          <p:cNvSpPr>
            <a:spLocks noGrp="1" noChangeArrowheads="1"/>
          </p:cNvSpPr>
          <p:nvPr>
            <p:ph type="dt" sz="quarter" idx="1"/>
          </p:nvPr>
        </p:nvSpPr>
        <p:spPr bwMode="auto">
          <a:xfrm>
            <a:off x="3963988" y="0"/>
            <a:ext cx="3033712" cy="463550"/>
          </a:xfrm>
          <a:prstGeom prst="rect">
            <a:avLst/>
          </a:prstGeom>
          <a:noFill/>
          <a:ln w="9525">
            <a:noFill/>
            <a:miter lim="800000"/>
            <a:headEnd/>
            <a:tailEnd/>
          </a:ln>
          <a:effectLst/>
        </p:spPr>
        <p:txBody>
          <a:bodyPr vert="horz" wrap="square" lIns="92937" tIns="46468" rIns="92937" bIns="46468" numCol="1" anchor="t" anchorCtr="0" compatLnSpc="1">
            <a:prstTxWarp prst="textNoShape">
              <a:avLst/>
            </a:prstTxWarp>
          </a:bodyPr>
          <a:lstStyle>
            <a:lvl1pPr algn="r" defTabSz="930275">
              <a:defRPr sz="1200"/>
            </a:lvl1pPr>
          </a:lstStyle>
          <a:p>
            <a:pPr>
              <a:defRPr/>
            </a:pPr>
            <a:endParaRPr lang="en-US"/>
          </a:p>
        </p:txBody>
      </p:sp>
      <p:sp>
        <p:nvSpPr>
          <p:cNvPr id="9220" name="Rectangle 4"/>
          <p:cNvSpPr>
            <a:spLocks noGrp="1" noChangeArrowheads="1"/>
          </p:cNvSpPr>
          <p:nvPr>
            <p:ph type="ftr" sz="quarter" idx="2"/>
          </p:nvPr>
        </p:nvSpPr>
        <p:spPr bwMode="auto">
          <a:xfrm>
            <a:off x="0" y="8807450"/>
            <a:ext cx="3033713" cy="463550"/>
          </a:xfrm>
          <a:prstGeom prst="rect">
            <a:avLst/>
          </a:prstGeom>
          <a:noFill/>
          <a:ln w="9525">
            <a:noFill/>
            <a:miter lim="800000"/>
            <a:headEnd/>
            <a:tailEnd/>
          </a:ln>
          <a:effectLst/>
        </p:spPr>
        <p:txBody>
          <a:bodyPr vert="horz" wrap="square" lIns="92937" tIns="46468" rIns="92937" bIns="46468" numCol="1" anchor="b" anchorCtr="0" compatLnSpc="1">
            <a:prstTxWarp prst="textNoShape">
              <a:avLst/>
            </a:prstTxWarp>
          </a:bodyPr>
          <a:lstStyle>
            <a:lvl1pPr defTabSz="930275">
              <a:defRPr sz="1200"/>
            </a:lvl1pPr>
          </a:lstStyle>
          <a:p>
            <a:pPr>
              <a:defRPr/>
            </a:pPr>
            <a:endParaRPr lang="en-US"/>
          </a:p>
        </p:txBody>
      </p:sp>
      <p:sp>
        <p:nvSpPr>
          <p:cNvPr id="9221" name="Rectangle 5"/>
          <p:cNvSpPr>
            <a:spLocks noGrp="1" noChangeArrowheads="1"/>
          </p:cNvSpPr>
          <p:nvPr>
            <p:ph type="sldNum" sz="quarter" idx="3"/>
          </p:nvPr>
        </p:nvSpPr>
        <p:spPr bwMode="auto">
          <a:xfrm>
            <a:off x="3963988" y="8807450"/>
            <a:ext cx="3033712" cy="463550"/>
          </a:xfrm>
          <a:prstGeom prst="rect">
            <a:avLst/>
          </a:prstGeom>
          <a:noFill/>
          <a:ln w="9525">
            <a:noFill/>
            <a:miter lim="800000"/>
            <a:headEnd/>
            <a:tailEnd/>
          </a:ln>
          <a:effectLst/>
        </p:spPr>
        <p:txBody>
          <a:bodyPr vert="horz" wrap="square" lIns="92937" tIns="46468" rIns="92937" bIns="46468" numCol="1" anchor="b" anchorCtr="0" compatLnSpc="1">
            <a:prstTxWarp prst="textNoShape">
              <a:avLst/>
            </a:prstTxWarp>
          </a:bodyPr>
          <a:lstStyle>
            <a:lvl1pPr algn="r" defTabSz="930275">
              <a:defRPr sz="1200"/>
            </a:lvl1pPr>
          </a:lstStyle>
          <a:p>
            <a:pPr>
              <a:defRPr/>
            </a:pPr>
            <a:fld id="{CEB76400-0A64-42F5-97D4-33DF0134D7E3}" type="slidenum">
              <a:rPr lang="en-US"/>
              <a:pPr>
                <a:defRPr/>
              </a:pPr>
              <a:t>‹#›</a:t>
            </a:fld>
            <a:endParaRPr lang="en-US"/>
          </a:p>
        </p:txBody>
      </p:sp>
    </p:spTree>
    <p:extLst>
      <p:ext uri="{BB962C8B-B14F-4D97-AF65-F5344CB8AC3E}">
        <p14:creationId xmlns:p14="http://schemas.microsoft.com/office/powerpoint/2010/main" val="465726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lIns="91440" tIns="45720" rIns="91440" bIns="45720" rtlCol="0"/>
          <a:lstStyle>
            <a:lvl1pPr algn="r">
              <a:defRPr sz="1200"/>
            </a:lvl1pPr>
          </a:lstStyle>
          <a:p>
            <a:pPr>
              <a:defRPr/>
            </a:pPr>
            <a:fld id="{0639E078-96EC-477F-A514-E231A25C061D}" type="datetimeFigureOut">
              <a:rPr lang="en-US"/>
              <a:pPr>
                <a:defRPr/>
              </a:pPr>
              <a:t>3/8/2023</a:t>
            </a:fld>
            <a:endParaRPr lang="en-US"/>
          </a:p>
        </p:txBody>
      </p:sp>
      <p:sp>
        <p:nvSpPr>
          <p:cNvPr id="4" name="Slide Image Placeholder 3"/>
          <p:cNvSpPr>
            <a:spLocks noGrp="1" noRot="1" noChangeAspect="1"/>
          </p:cNvSpPr>
          <p:nvPr>
            <p:ph type="sldImg" idx="2"/>
          </p:nvPr>
        </p:nvSpPr>
        <p:spPr>
          <a:xfrm>
            <a:off x="892175" y="695325"/>
            <a:ext cx="5213350" cy="3476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03725"/>
            <a:ext cx="5597525" cy="41719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05863"/>
            <a:ext cx="3032125" cy="4635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63988" y="8805863"/>
            <a:ext cx="3032125" cy="463550"/>
          </a:xfrm>
          <a:prstGeom prst="rect">
            <a:avLst/>
          </a:prstGeom>
        </p:spPr>
        <p:txBody>
          <a:bodyPr vert="horz" lIns="91440" tIns="45720" rIns="91440" bIns="45720" rtlCol="0" anchor="b"/>
          <a:lstStyle>
            <a:lvl1pPr algn="r">
              <a:defRPr sz="1200"/>
            </a:lvl1pPr>
          </a:lstStyle>
          <a:p>
            <a:pPr>
              <a:defRPr/>
            </a:pPr>
            <a:fld id="{C2946214-9B05-41F3-AF90-C1754DD84711}" type="slidenum">
              <a:rPr lang="en-US"/>
              <a:pPr>
                <a:defRPr/>
              </a:pPr>
              <a:t>‹#›</a:t>
            </a:fld>
            <a:endParaRPr lang="en-US"/>
          </a:p>
        </p:txBody>
      </p:sp>
    </p:spTree>
    <p:extLst>
      <p:ext uri="{BB962C8B-B14F-4D97-AF65-F5344CB8AC3E}">
        <p14:creationId xmlns:p14="http://schemas.microsoft.com/office/powerpoint/2010/main" val="3938936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946214-9B05-41F3-AF90-C1754DD84711}" type="slidenum">
              <a:rPr lang="en-US" smtClean="0"/>
              <a:pPr>
                <a:defRPr/>
              </a:pPr>
              <a:t>1</a:t>
            </a:fld>
            <a:endParaRPr lang="en-US"/>
          </a:p>
        </p:txBody>
      </p:sp>
    </p:spTree>
    <p:extLst>
      <p:ext uri="{BB962C8B-B14F-4D97-AF65-F5344CB8AC3E}">
        <p14:creationId xmlns:p14="http://schemas.microsoft.com/office/powerpoint/2010/main" val="2556327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974785C5-E4AB-453F-6775-4A8768CBCEB7}"/>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914E30EA-0CC9-4F6D-B5A8-E91FC38735D5}"/>
              </a:ext>
            </a:extLst>
          </p:cNvPr>
          <p:cNvSpPr>
            <a:spLocks noGrp="1"/>
          </p:cNvSpPr>
          <p:nvPr>
            <p:ph type="body" idx="1"/>
          </p:nvPr>
        </p:nvSpPr>
        <p:spPr>
          <a:noFill/>
        </p:spPr>
        <p:txBody>
          <a:bodyPr/>
          <a:lstStyle/>
          <a:p>
            <a:endParaRPr lang="en-US" altLang="en-US"/>
          </a:p>
        </p:txBody>
      </p:sp>
      <p:sp>
        <p:nvSpPr>
          <p:cNvPr id="39940" name="Slide Number Placeholder 3">
            <a:extLst>
              <a:ext uri="{FF2B5EF4-FFF2-40B4-BE49-F238E27FC236}">
                <a16:creationId xmlns:a16="http://schemas.microsoft.com/office/drawing/2014/main" id="{39EE7401-2B45-1D0F-82A6-6B986CF1DDCD}"/>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5C90AD49-B353-4FA5-893D-A51ABE3A43DF}" type="slidenum">
              <a:rPr lang="en-US" altLang="en-US" sz="1200"/>
              <a:pPr/>
              <a:t>13</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7CCE62A-AD86-6874-1229-8B1780EAFDFA}"/>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5FB24788-6B39-8A08-D228-0816A3FD274D}"/>
              </a:ext>
            </a:extLst>
          </p:cNvPr>
          <p:cNvSpPr>
            <a:spLocks noGrp="1"/>
          </p:cNvSpPr>
          <p:nvPr>
            <p:ph type="body" idx="1"/>
          </p:nvPr>
        </p:nvSpPr>
        <p:spPr>
          <a:noFill/>
        </p:spPr>
        <p:txBody>
          <a:bodyPr/>
          <a:lstStyle/>
          <a:p>
            <a:r>
              <a:rPr lang="en-US" altLang="en-US" dirty="0" smtClean="0"/>
              <a:t>Doesn’t</a:t>
            </a:r>
            <a:r>
              <a:rPr lang="en-US" altLang="en-US" baseline="0" dirty="0" smtClean="0"/>
              <a:t> maintain documentation and instructions</a:t>
            </a:r>
          </a:p>
          <a:p>
            <a:endParaRPr lang="en-US" altLang="en-US" dirty="0"/>
          </a:p>
        </p:txBody>
      </p:sp>
      <p:sp>
        <p:nvSpPr>
          <p:cNvPr id="41988" name="Slide Number Placeholder 3">
            <a:extLst>
              <a:ext uri="{FF2B5EF4-FFF2-40B4-BE49-F238E27FC236}">
                <a16:creationId xmlns:a16="http://schemas.microsoft.com/office/drawing/2014/main" id="{E087FAC6-E253-A9A0-14B1-A3BCF6D88F23}"/>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2AA5C894-5EE3-463F-AFED-0AD34EA5E04C}" type="slidenum">
              <a:rPr lang="en-US" altLang="en-US" sz="1200"/>
              <a:pPr/>
              <a:t>14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40F0CF7D-BE16-E5C3-1797-3F5E6036BD15}"/>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74108853-5277-4E15-8432-C3974612793B}"/>
              </a:ext>
            </a:extLst>
          </p:cNvPr>
          <p:cNvSpPr>
            <a:spLocks noGrp="1"/>
          </p:cNvSpPr>
          <p:nvPr>
            <p:ph type="body" idx="1"/>
          </p:nvPr>
        </p:nvSpPr>
        <p:spPr>
          <a:noFill/>
        </p:spPr>
        <p:txBody>
          <a:bodyPr/>
          <a:lstStyle/>
          <a:p>
            <a:endParaRPr lang="en-US" altLang="en-US"/>
          </a:p>
        </p:txBody>
      </p:sp>
      <p:sp>
        <p:nvSpPr>
          <p:cNvPr id="44036" name="Slide Number Placeholder 3">
            <a:extLst>
              <a:ext uri="{FF2B5EF4-FFF2-40B4-BE49-F238E27FC236}">
                <a16:creationId xmlns:a16="http://schemas.microsoft.com/office/drawing/2014/main" id="{FCC58DE5-F3F3-3B85-7416-FAD2C5F1DEDC}"/>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34A657C-B9ED-4863-9E01-C23616C531B5}" type="slidenum">
              <a:rPr lang="en-US" altLang="en-US" sz="1200"/>
              <a:pPr/>
              <a:t>15</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C43405D8-8FFF-32B2-B67D-2AA41781AEBD}"/>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F0235D19-6EC9-E7C1-5729-8822D6773CEA}"/>
              </a:ext>
            </a:extLst>
          </p:cNvPr>
          <p:cNvSpPr>
            <a:spLocks noGrp="1"/>
          </p:cNvSpPr>
          <p:nvPr>
            <p:ph type="body" idx="1"/>
          </p:nvPr>
        </p:nvSpPr>
        <p:spPr>
          <a:noFill/>
        </p:spPr>
        <p:txBody>
          <a:bodyPr/>
          <a:lstStyle/>
          <a:p>
            <a:endParaRPr lang="en-US" altLang="en-US"/>
          </a:p>
        </p:txBody>
      </p:sp>
      <p:sp>
        <p:nvSpPr>
          <p:cNvPr id="52228" name="Slide Number Placeholder 3">
            <a:extLst>
              <a:ext uri="{FF2B5EF4-FFF2-40B4-BE49-F238E27FC236}">
                <a16:creationId xmlns:a16="http://schemas.microsoft.com/office/drawing/2014/main" id="{3009F31F-22BC-3686-B58D-58375510FDFA}"/>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941C6501-EAB6-40AF-97B9-657FE9D33FC2}" type="slidenum">
              <a:rPr lang="en-US" altLang="en-US" sz="1200"/>
              <a:pPr/>
              <a:t>22</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F99B6484-2982-2D59-F465-48976B45BC4E}"/>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7AE55591-DC9D-BC13-637B-0709105F0FD9}"/>
              </a:ext>
            </a:extLst>
          </p:cNvPr>
          <p:cNvSpPr>
            <a:spLocks noGrp="1"/>
          </p:cNvSpPr>
          <p:nvPr>
            <p:ph type="body" idx="1"/>
          </p:nvPr>
        </p:nvSpPr>
        <p:spPr>
          <a:noFill/>
        </p:spPr>
        <p:txBody>
          <a:bodyPr/>
          <a:lstStyle/>
          <a:p>
            <a:endParaRPr lang="en-US" altLang="en-US"/>
          </a:p>
        </p:txBody>
      </p:sp>
      <p:sp>
        <p:nvSpPr>
          <p:cNvPr id="55300" name="Slide Number Placeholder 3">
            <a:extLst>
              <a:ext uri="{FF2B5EF4-FFF2-40B4-BE49-F238E27FC236}">
                <a16:creationId xmlns:a16="http://schemas.microsoft.com/office/drawing/2014/main" id="{8B31DAB7-8BFB-DE80-EE11-8447DA283235}"/>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276571F9-9C98-4FAD-AD92-ABFC78E0775B}" type="slidenum">
              <a:rPr lang="en-US" altLang="en-US" sz="1200"/>
              <a:pPr/>
              <a:t>24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5E8C45E9-05A4-DC81-EDAB-523A220CD2C2}"/>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6916CDB4-44F7-B494-F7C7-A3999C617C85}"/>
              </a:ext>
            </a:extLst>
          </p:cNvPr>
          <p:cNvSpPr>
            <a:spLocks noGrp="1"/>
          </p:cNvSpPr>
          <p:nvPr>
            <p:ph type="body" idx="1"/>
          </p:nvPr>
        </p:nvSpPr>
        <p:spPr>
          <a:noFill/>
        </p:spPr>
        <p:txBody>
          <a:bodyPr/>
          <a:lstStyle/>
          <a:p>
            <a:endParaRPr lang="en-US" altLang="en-US"/>
          </a:p>
        </p:txBody>
      </p:sp>
      <p:sp>
        <p:nvSpPr>
          <p:cNvPr id="57348" name="Slide Number Placeholder 3">
            <a:extLst>
              <a:ext uri="{FF2B5EF4-FFF2-40B4-BE49-F238E27FC236}">
                <a16:creationId xmlns:a16="http://schemas.microsoft.com/office/drawing/2014/main" id="{95BAD017-BDEB-CAC4-07A7-BBE4DB4532EF}"/>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DA8A28CD-EBD3-4FB2-8C98-383121895FFD}" type="slidenum">
              <a:rPr lang="en-US" altLang="en-US" sz="1200"/>
              <a:pPr/>
              <a:t>25</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F3C4C17-ED22-01BF-B037-639888C08123}"/>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A7BAA688-2858-044F-7BEF-6166A2AA291E}"/>
              </a:ext>
            </a:extLst>
          </p:cNvPr>
          <p:cNvSpPr>
            <a:spLocks noGrp="1"/>
          </p:cNvSpPr>
          <p:nvPr>
            <p:ph type="body" idx="1"/>
          </p:nvPr>
        </p:nvSpPr>
        <p:spPr>
          <a:noFill/>
        </p:spPr>
        <p:txBody>
          <a:bodyPr/>
          <a:lstStyle/>
          <a:p>
            <a:endParaRPr lang="en-US" altLang="en-US"/>
          </a:p>
        </p:txBody>
      </p:sp>
      <p:sp>
        <p:nvSpPr>
          <p:cNvPr id="22532" name="Slide Number Placeholder 3">
            <a:extLst>
              <a:ext uri="{FF2B5EF4-FFF2-40B4-BE49-F238E27FC236}">
                <a16:creationId xmlns:a16="http://schemas.microsoft.com/office/drawing/2014/main" id="{680E9F36-606F-32BE-5A9F-98AB979BB874}"/>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EC09F0EC-F084-48C9-9DBE-C2A912D73227}" type="slidenum">
              <a:rPr lang="en-US" altLang="en-US" sz="120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F3F98FE-241D-2800-03F4-0B159CB445C5}"/>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196975ED-B469-182F-8FFB-A2C5C8C52473}"/>
              </a:ext>
            </a:extLst>
          </p:cNvPr>
          <p:cNvSpPr>
            <a:spLocks noGrp="1"/>
          </p:cNvSpPr>
          <p:nvPr>
            <p:ph type="body" idx="1"/>
          </p:nvPr>
        </p:nvSpPr>
        <p:spPr>
          <a:noFill/>
        </p:spPr>
        <p:txBody>
          <a:bodyPr/>
          <a:lstStyle/>
          <a:p>
            <a:endParaRPr lang="en-US" altLang="en-US"/>
          </a:p>
        </p:txBody>
      </p:sp>
      <p:sp>
        <p:nvSpPr>
          <p:cNvPr id="25604" name="Slide Number Placeholder 3">
            <a:extLst>
              <a:ext uri="{FF2B5EF4-FFF2-40B4-BE49-F238E27FC236}">
                <a16:creationId xmlns:a16="http://schemas.microsoft.com/office/drawing/2014/main" id="{134C3BBB-BB4D-CED3-E302-BEF688893097}"/>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42DF92C4-D09D-4522-A76B-6848155A368F}" type="slidenum">
              <a:rPr lang="en-US" altLang="en-US" sz="1200"/>
              <a:pPr/>
              <a:t>5</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235D7EB9-BD7E-34D0-FB0C-46CB33DFF284}"/>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7C9A4060-6DEE-EF26-F167-C80B19CD5E49}"/>
              </a:ext>
            </a:extLst>
          </p:cNvPr>
          <p:cNvSpPr>
            <a:spLocks noGrp="1"/>
          </p:cNvSpPr>
          <p:nvPr>
            <p:ph type="body" idx="1"/>
          </p:nvPr>
        </p:nvSpPr>
        <p:spPr>
          <a:noFill/>
        </p:spPr>
        <p:txBody>
          <a:bodyPr/>
          <a:lstStyle/>
          <a:p>
            <a:endParaRPr lang="en-US" altLang="en-US"/>
          </a:p>
        </p:txBody>
      </p:sp>
      <p:sp>
        <p:nvSpPr>
          <p:cNvPr id="27652" name="Slide Number Placeholder 3">
            <a:extLst>
              <a:ext uri="{FF2B5EF4-FFF2-40B4-BE49-F238E27FC236}">
                <a16:creationId xmlns:a16="http://schemas.microsoft.com/office/drawing/2014/main" id="{CA125E20-133D-9528-8C01-D959C424DE8F}"/>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5B36575F-B6CE-449E-9E65-32B3EAC7F19A}" type="slidenum">
              <a:rPr lang="en-US" altLang="en-US" sz="1200"/>
              <a:pPr/>
              <a:t>6</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Intentional</a:t>
            </a:r>
            <a:r>
              <a:rPr lang="en-US" baseline="0" dirty="0" smtClean="0"/>
              <a:t> divergence</a:t>
            </a:r>
          </a:p>
          <a:p>
            <a:r>
              <a:rPr lang="en-US" baseline="0" dirty="0" smtClean="0"/>
              <a:t>Compliance means maintaining order</a:t>
            </a:r>
            <a:endParaRPr lang="en-US" dirty="0"/>
          </a:p>
        </p:txBody>
      </p:sp>
      <p:sp>
        <p:nvSpPr>
          <p:cNvPr id="4" name="Slide Number Placeholder 3"/>
          <p:cNvSpPr>
            <a:spLocks noGrp="1"/>
          </p:cNvSpPr>
          <p:nvPr>
            <p:ph type="sldNum" sz="quarter" idx="10"/>
          </p:nvPr>
        </p:nvSpPr>
        <p:spPr/>
        <p:txBody>
          <a:bodyPr/>
          <a:lstStyle/>
          <a:p>
            <a:pPr>
              <a:defRPr/>
            </a:pPr>
            <a:fld id="{C2946214-9B05-41F3-AF90-C1754DD84711}" type="slidenum">
              <a:rPr lang="en-US" smtClean="0"/>
              <a:pPr>
                <a:defRPr/>
              </a:pPr>
              <a:t>8</a:t>
            </a:fld>
            <a:endParaRPr lang="en-US"/>
          </a:p>
        </p:txBody>
      </p:sp>
    </p:spTree>
    <p:extLst>
      <p:ext uri="{BB962C8B-B14F-4D97-AF65-F5344CB8AC3E}">
        <p14:creationId xmlns:p14="http://schemas.microsoft.com/office/powerpoint/2010/main" val="225001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7A9C009-78C4-56B7-840C-B92144928E7F}"/>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F7BB5F17-ACF2-54D9-D738-82C3024ADC34}"/>
              </a:ext>
            </a:extLst>
          </p:cNvPr>
          <p:cNvSpPr>
            <a:spLocks noGrp="1"/>
          </p:cNvSpPr>
          <p:nvPr>
            <p:ph type="body" idx="1"/>
          </p:nvPr>
        </p:nvSpPr>
        <p:spPr>
          <a:noFill/>
        </p:spPr>
        <p:txBody>
          <a:bodyPr/>
          <a:lstStyle/>
          <a:p>
            <a:endParaRPr lang="en-US" altLang="en-US"/>
          </a:p>
        </p:txBody>
      </p:sp>
      <p:sp>
        <p:nvSpPr>
          <p:cNvPr id="31748" name="Slide Number Placeholder 3">
            <a:extLst>
              <a:ext uri="{FF2B5EF4-FFF2-40B4-BE49-F238E27FC236}">
                <a16:creationId xmlns:a16="http://schemas.microsoft.com/office/drawing/2014/main" id="{C7551FC8-2329-0A4D-04C7-A32049ED4840}"/>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74EAE65-BE13-42FA-A8A4-047C38166579}" type="slidenum">
              <a:rPr lang="en-US" altLang="en-US" sz="1200"/>
              <a:pPr/>
              <a:t>9</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B8AEBA5-BBB9-D5B4-03CD-666433079653}"/>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2A3D3120-6E26-D78F-C530-2B06C34948A3}"/>
              </a:ext>
            </a:extLst>
          </p:cNvPr>
          <p:cNvSpPr>
            <a:spLocks noGrp="1"/>
          </p:cNvSpPr>
          <p:nvPr>
            <p:ph type="body" idx="1"/>
          </p:nvPr>
        </p:nvSpPr>
        <p:spPr>
          <a:noFill/>
        </p:spPr>
        <p:txBody>
          <a:bodyPr/>
          <a:lstStyle/>
          <a:p>
            <a:endParaRPr lang="en-US" altLang="en-US"/>
          </a:p>
        </p:txBody>
      </p:sp>
      <p:sp>
        <p:nvSpPr>
          <p:cNvPr id="33796" name="Slide Number Placeholder 3">
            <a:extLst>
              <a:ext uri="{FF2B5EF4-FFF2-40B4-BE49-F238E27FC236}">
                <a16:creationId xmlns:a16="http://schemas.microsoft.com/office/drawing/2014/main" id="{FF20C404-3B43-B7CF-483E-5D64FEA7694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A1BB5EFE-81F4-4243-A072-4E4544885230}" type="slidenum">
              <a:rPr lang="en-US" altLang="en-US" sz="1200"/>
              <a:pPr/>
              <a:t>10</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A8441C1B-9A66-BA77-33A5-F59D8500B83D}"/>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E2880BC4-DFB8-75E9-B44F-3967B8E63A6E}"/>
              </a:ext>
            </a:extLst>
          </p:cNvPr>
          <p:cNvSpPr>
            <a:spLocks noGrp="1"/>
          </p:cNvSpPr>
          <p:nvPr>
            <p:ph type="body" idx="1"/>
          </p:nvPr>
        </p:nvSpPr>
        <p:spPr>
          <a:noFill/>
        </p:spPr>
        <p:txBody>
          <a:bodyPr/>
          <a:lstStyle/>
          <a:p>
            <a:r>
              <a:rPr lang="en-US" altLang="en-US" dirty="0" smtClean="0"/>
              <a:t>Extraneous</a:t>
            </a:r>
            <a:r>
              <a:rPr lang="en-US" altLang="en-US" baseline="0" dirty="0" smtClean="0"/>
              <a:t> - irrelevant</a:t>
            </a:r>
            <a:endParaRPr lang="en-US" altLang="en-US" dirty="0"/>
          </a:p>
        </p:txBody>
      </p:sp>
      <p:sp>
        <p:nvSpPr>
          <p:cNvPr id="35844" name="Slide Number Placeholder 3">
            <a:extLst>
              <a:ext uri="{FF2B5EF4-FFF2-40B4-BE49-F238E27FC236}">
                <a16:creationId xmlns:a16="http://schemas.microsoft.com/office/drawing/2014/main" id="{A079807A-597A-F4D4-377E-B652F310B4E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0AD500F0-B2AE-400A-9C70-5C9FABDB8460}" type="slidenum">
              <a:rPr lang="en-US" altLang="en-US" sz="1200"/>
              <a:pPr/>
              <a:t>11</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6496E622-5594-97AB-8BC1-620854330CC7}"/>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FE293BE9-61CE-93D9-A41A-0698C00689B0}"/>
              </a:ext>
            </a:extLst>
          </p:cNvPr>
          <p:cNvSpPr>
            <a:spLocks noGrp="1"/>
          </p:cNvSpPr>
          <p:nvPr>
            <p:ph type="body" idx="1"/>
          </p:nvPr>
        </p:nvSpPr>
        <p:spPr>
          <a:noFill/>
        </p:spPr>
        <p:txBody>
          <a:bodyPr/>
          <a:lstStyle/>
          <a:p>
            <a:r>
              <a:rPr lang="en-GB" altLang="en-US" dirty="0" smtClean="0"/>
              <a:t>Erroneous - incorrect</a:t>
            </a:r>
            <a:endParaRPr lang="en-US" altLang="en-US" dirty="0"/>
          </a:p>
        </p:txBody>
      </p:sp>
      <p:sp>
        <p:nvSpPr>
          <p:cNvPr id="37892" name="Slide Number Placeholder 3">
            <a:extLst>
              <a:ext uri="{FF2B5EF4-FFF2-40B4-BE49-F238E27FC236}">
                <a16:creationId xmlns:a16="http://schemas.microsoft.com/office/drawing/2014/main" id="{1BE505FD-9498-A98B-DB26-70321234A78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F9F33A0A-1EE0-405E-8EB2-B93B1E48F2DB}" type="slidenum">
              <a:rPr lang="en-US" altLang="en-US" sz="1200"/>
              <a:pPr/>
              <a:t>12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876800" y="1169931"/>
            <a:ext cx="5416689"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00076" y="533401"/>
            <a:ext cx="6924052"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600075" y="3843868"/>
            <a:ext cx="5573531"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E70CBA73-C07B-4A6A-A2FE-4FA939DA9110}" type="slidenum">
              <a:rPr lang="en-US" smtClean="0"/>
              <a:pPr>
                <a:defRPr/>
              </a:pPr>
              <a:t>‹#›</a:t>
            </a:fld>
            <a:endParaRPr lang="en-US"/>
          </a:p>
        </p:txBody>
      </p:sp>
    </p:spTree>
    <p:extLst>
      <p:ext uri="{BB962C8B-B14F-4D97-AF65-F5344CB8AC3E}">
        <p14:creationId xmlns:p14="http://schemas.microsoft.com/office/powerpoint/2010/main" val="369164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600075" y="533400"/>
            <a:ext cx="908685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857252" y="3843867"/>
            <a:ext cx="8191499"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COMSATS University Islamabad, Abbottabad Campus</a:t>
            </a:r>
          </a:p>
        </p:txBody>
      </p:sp>
      <p:sp>
        <p:nvSpPr>
          <p:cNvPr id="5" name="Slide Number Placeholder 4"/>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89229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0075" y="533400"/>
            <a:ext cx="908685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600075" y="4114800"/>
            <a:ext cx="7181496"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109829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19" y="533400"/>
            <a:ext cx="7717260"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0151" y="3429000"/>
            <a:ext cx="7202775"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0076" y="4301070"/>
            <a:ext cx="7180156"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
        <p:nvSpPr>
          <p:cNvPr id="14" name="TextBox 13"/>
          <p:cNvSpPr txBox="1"/>
          <p:nvPr/>
        </p:nvSpPr>
        <p:spPr>
          <a:xfrm>
            <a:off x="257176" y="710624"/>
            <a:ext cx="514484"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658226" y="2768601"/>
            <a:ext cx="514484"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62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0076" y="3429000"/>
            <a:ext cx="7180156"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600075" y="5132981"/>
            <a:ext cx="7181496"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91420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63320" y="533400"/>
            <a:ext cx="7717259"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00076" y="3886200"/>
            <a:ext cx="7180156"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00075" y="4953000"/>
            <a:ext cx="7180155"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
        <p:nvSpPr>
          <p:cNvPr id="14" name="TextBox 13"/>
          <p:cNvSpPr txBox="1"/>
          <p:nvPr/>
        </p:nvSpPr>
        <p:spPr>
          <a:xfrm>
            <a:off x="257176" y="710624"/>
            <a:ext cx="514484"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658226" y="2768601"/>
            <a:ext cx="514484"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86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00075" y="533400"/>
            <a:ext cx="8466365"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00076" y="3928534"/>
            <a:ext cx="7180156"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00075" y="4766736"/>
            <a:ext cx="7180155"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299515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0076" y="533401"/>
            <a:ext cx="7374225"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F26FBEBD-FCE5-4BE8-884F-67A4CB0658AF}" type="slidenum">
              <a:rPr lang="en-US" smtClean="0"/>
              <a:pPr>
                <a:defRPr/>
              </a:pPr>
              <a:t>‹#›</a:t>
            </a:fld>
            <a:endParaRPr lang="en-US"/>
          </a:p>
        </p:txBody>
      </p:sp>
    </p:spTree>
    <p:extLst>
      <p:ext uri="{BB962C8B-B14F-4D97-AF65-F5344CB8AC3E}">
        <p14:creationId xmlns:p14="http://schemas.microsoft.com/office/powerpoint/2010/main" val="46660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87207" y="533400"/>
            <a:ext cx="2299718"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0075" y="533400"/>
            <a:ext cx="6581264"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976B15BC-F221-4748-8C25-BADCF56BF46D}" type="slidenum">
              <a:rPr lang="en-US" smtClean="0"/>
              <a:pPr>
                <a:defRPr/>
              </a:pPr>
              <a:t>‹#›</a:t>
            </a:fld>
            <a:endParaRPr lang="en-US"/>
          </a:p>
        </p:txBody>
      </p:sp>
    </p:spTree>
    <p:extLst>
      <p:ext uri="{BB962C8B-B14F-4D97-AF65-F5344CB8AC3E}">
        <p14:creationId xmlns:p14="http://schemas.microsoft.com/office/powerpoint/2010/main" val="1626000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71525" y="609600"/>
            <a:ext cx="87439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COMSATS University Islamabad, Abbottabad Campus</a:t>
            </a:r>
          </a:p>
        </p:txBody>
      </p:sp>
      <p:sp>
        <p:nvSpPr>
          <p:cNvPr id="5" name="Rectangle 6"/>
          <p:cNvSpPr>
            <a:spLocks noGrp="1" noChangeArrowheads="1"/>
          </p:cNvSpPr>
          <p:nvPr>
            <p:ph type="sldNum" sz="quarter" idx="12"/>
          </p:nvPr>
        </p:nvSpPr>
        <p:spPr>
          <a:ln/>
        </p:spPr>
        <p:txBody>
          <a:bodyPr/>
          <a:lstStyle>
            <a:lvl1pPr>
              <a:defRPr/>
            </a:lvl1pPr>
          </a:lstStyle>
          <a:p>
            <a:pPr>
              <a:defRPr/>
            </a:pPr>
            <a:fld id="{0030A359-2702-42F6-B8CF-17266FAFE905}" type="slidenum">
              <a:rPr lang="en-US"/>
              <a:pPr>
                <a:defRPr/>
              </a:pPr>
              <a:t>‹#›</a:t>
            </a:fld>
            <a:endParaRPr lang="en-US"/>
          </a:p>
        </p:txBody>
      </p:sp>
    </p:spTree>
    <p:extLst>
      <p:ext uri="{BB962C8B-B14F-4D97-AF65-F5344CB8AC3E}">
        <p14:creationId xmlns:p14="http://schemas.microsoft.com/office/powerpoint/2010/main" val="396793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600076" y="533400"/>
            <a:ext cx="7374225"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15F7047-C086-4BEF-97A2-9E33B47365C2}" type="slidenum">
              <a:rPr lang="en-US" smtClean="0"/>
              <a:pPr>
                <a:defRPr/>
              </a:pPr>
              <a:t>‹#›</a:t>
            </a:fld>
            <a:endParaRPr lang="en-US"/>
          </a:p>
        </p:txBody>
      </p:sp>
    </p:spTree>
    <p:extLst>
      <p:ext uri="{BB962C8B-B14F-4D97-AF65-F5344CB8AC3E}">
        <p14:creationId xmlns:p14="http://schemas.microsoft.com/office/powerpoint/2010/main" val="191371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0075" y="1981200"/>
            <a:ext cx="7202777"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00076" y="4487334"/>
            <a:ext cx="7202775"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56329847-80A2-4312-9B25-2EDC5183BC27}" type="slidenum">
              <a:rPr lang="en-US" smtClean="0"/>
              <a:pPr>
                <a:defRPr/>
              </a:pPr>
              <a:t>‹#›</a:t>
            </a:fld>
            <a:endParaRPr lang="en-US"/>
          </a:p>
        </p:txBody>
      </p:sp>
    </p:spTree>
    <p:extLst>
      <p:ext uri="{BB962C8B-B14F-4D97-AF65-F5344CB8AC3E}">
        <p14:creationId xmlns:p14="http://schemas.microsoft.com/office/powerpoint/2010/main" val="349166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600076" y="533401"/>
            <a:ext cx="4443713"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5245157" y="533400"/>
            <a:ext cx="444176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COMSATS University Islamabad, Abbottabad Campus</a:t>
            </a:r>
          </a:p>
        </p:txBody>
      </p:sp>
      <p:sp>
        <p:nvSpPr>
          <p:cNvPr id="7" name="Slide Number Placeholder 6"/>
          <p:cNvSpPr>
            <a:spLocks noGrp="1"/>
          </p:cNvSpPr>
          <p:nvPr>
            <p:ph type="sldNum" sz="quarter" idx="12"/>
          </p:nvPr>
        </p:nvSpPr>
        <p:spPr/>
        <p:txBody>
          <a:bodyPr/>
          <a:lstStyle/>
          <a:p>
            <a:pPr>
              <a:defRPr/>
            </a:pPr>
            <a:fld id="{86A59364-7ED7-45B8-9802-A0B5972A7526}" type="slidenum">
              <a:rPr lang="en-US" smtClean="0"/>
              <a:pPr>
                <a:defRPr/>
              </a:pPr>
              <a:t>‹#›</a:t>
            </a:fld>
            <a:endParaRPr lang="en-US"/>
          </a:p>
        </p:txBody>
      </p:sp>
    </p:spTree>
    <p:extLst>
      <p:ext uri="{BB962C8B-B14F-4D97-AF65-F5344CB8AC3E}">
        <p14:creationId xmlns:p14="http://schemas.microsoft.com/office/powerpoint/2010/main" val="43440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57251" y="533400"/>
            <a:ext cx="4181474"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0075" y="1143001"/>
            <a:ext cx="4438650"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1894" y="566738"/>
            <a:ext cx="4234557"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45158" y="1143000"/>
            <a:ext cx="4451293"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COMSATS University Islamabad, Abbottabad Campus</a:t>
            </a:r>
          </a:p>
        </p:txBody>
      </p:sp>
      <p:sp>
        <p:nvSpPr>
          <p:cNvPr id="9" name="Slide Number Placeholder 8"/>
          <p:cNvSpPr>
            <a:spLocks noGrp="1"/>
          </p:cNvSpPr>
          <p:nvPr>
            <p:ph type="sldNum" sz="quarter" idx="12"/>
          </p:nvPr>
        </p:nvSpPr>
        <p:spPr/>
        <p:txBody>
          <a:bodyPr/>
          <a:lstStyle/>
          <a:p>
            <a:pPr>
              <a:defRPr/>
            </a:pPr>
            <a:fld id="{9CC5F433-A08B-45DF-A291-A521816900B4}" type="slidenum">
              <a:rPr lang="en-US" smtClean="0"/>
              <a:pPr>
                <a:defRPr/>
              </a:pPr>
              <a:t>‹#›</a:t>
            </a:fld>
            <a:endParaRPr lang="en-US"/>
          </a:p>
        </p:txBody>
      </p:sp>
    </p:spTree>
    <p:extLst>
      <p:ext uri="{BB962C8B-B14F-4D97-AF65-F5344CB8AC3E}">
        <p14:creationId xmlns:p14="http://schemas.microsoft.com/office/powerpoint/2010/main" val="71600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COMSATS University Islamabad, Abbottabad Campus</a:t>
            </a:r>
          </a:p>
        </p:txBody>
      </p:sp>
      <p:sp>
        <p:nvSpPr>
          <p:cNvPr id="5" name="Slide Number Placeholder 4"/>
          <p:cNvSpPr>
            <a:spLocks noGrp="1"/>
          </p:cNvSpPr>
          <p:nvPr>
            <p:ph type="sldNum" sz="quarter" idx="12"/>
          </p:nvPr>
        </p:nvSpPr>
        <p:spPr/>
        <p:txBody>
          <a:bodyPr/>
          <a:lstStyle/>
          <a:p>
            <a:pPr>
              <a:defRPr/>
            </a:pPr>
            <a:fld id="{DC94ECD5-007E-4D88-9374-45F29C34B588}" type="slidenum">
              <a:rPr lang="en-US" smtClean="0"/>
              <a:pPr>
                <a:defRPr/>
              </a:pPr>
              <a:t>‹#›</a:t>
            </a:fld>
            <a:endParaRPr lang="en-US"/>
          </a:p>
        </p:txBody>
      </p:sp>
    </p:spTree>
    <p:extLst>
      <p:ext uri="{BB962C8B-B14F-4D97-AF65-F5344CB8AC3E}">
        <p14:creationId xmlns:p14="http://schemas.microsoft.com/office/powerpoint/2010/main" val="374768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COMSATS University Islamabad, Abbottabad Campus</a:t>
            </a:r>
          </a:p>
        </p:txBody>
      </p:sp>
      <p:sp>
        <p:nvSpPr>
          <p:cNvPr id="4" name="Slide Number Placeholder 3"/>
          <p:cNvSpPr>
            <a:spLocks noGrp="1"/>
          </p:cNvSpPr>
          <p:nvPr>
            <p:ph type="sldNum" sz="quarter" idx="12"/>
          </p:nvPr>
        </p:nvSpPr>
        <p:spPr/>
        <p:txBody>
          <a:bodyPr/>
          <a:lstStyle/>
          <a:p>
            <a:pPr>
              <a:defRPr/>
            </a:pPr>
            <a:fld id="{7456B3E7-6B89-45D4-A130-1C367A9531F5}" type="slidenum">
              <a:rPr lang="en-US" smtClean="0"/>
              <a:pPr>
                <a:defRPr/>
              </a:pPr>
              <a:t>‹#›</a:t>
            </a:fld>
            <a:endParaRPr lang="en-US"/>
          </a:p>
        </p:txBody>
      </p:sp>
    </p:spTree>
    <p:extLst>
      <p:ext uri="{BB962C8B-B14F-4D97-AF65-F5344CB8AC3E}">
        <p14:creationId xmlns:p14="http://schemas.microsoft.com/office/powerpoint/2010/main" val="122459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0" y="533400"/>
            <a:ext cx="360045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00075" y="533400"/>
            <a:ext cx="4993599"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00" y="2209803"/>
            <a:ext cx="360045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COMSATS University Islamabad, Abbottabad Campus</a:t>
            </a:r>
          </a:p>
        </p:txBody>
      </p:sp>
      <p:sp>
        <p:nvSpPr>
          <p:cNvPr id="7" name="Slide Number Placeholder 6"/>
          <p:cNvSpPr>
            <a:spLocks noGrp="1"/>
          </p:cNvSpPr>
          <p:nvPr>
            <p:ph type="sldNum" sz="quarter" idx="12"/>
          </p:nvPr>
        </p:nvSpPr>
        <p:spPr/>
        <p:txBody>
          <a:bodyPr/>
          <a:lstStyle/>
          <a:p>
            <a:pPr>
              <a:defRPr/>
            </a:pPr>
            <a:fld id="{D42FD506-60C6-4890-9922-27CE4DCDA597}" type="slidenum">
              <a:rPr lang="en-US" smtClean="0"/>
              <a:pPr>
                <a:defRPr/>
              </a:pPr>
              <a:t>‹#›</a:t>
            </a:fld>
            <a:endParaRPr lang="en-US"/>
          </a:p>
        </p:txBody>
      </p:sp>
    </p:spTree>
    <p:extLst>
      <p:ext uri="{BB962C8B-B14F-4D97-AF65-F5344CB8AC3E}">
        <p14:creationId xmlns:p14="http://schemas.microsoft.com/office/powerpoint/2010/main" val="244542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7775" y="1447800"/>
            <a:ext cx="4008665"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857250" y="914400"/>
            <a:ext cx="3691096"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58031" y="2743200"/>
            <a:ext cx="4009751"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600075" y="6172201"/>
            <a:ext cx="6538190" cy="365125"/>
          </a:xfrm>
        </p:spPr>
        <p:txBody>
          <a:bodyPr/>
          <a:lstStyle/>
          <a:p>
            <a:pPr>
              <a:defRPr/>
            </a:pPr>
            <a:r>
              <a:rPr lang="en-US"/>
              <a:t>COMSATS University Islamabad, Abbottabad Campus</a:t>
            </a:r>
          </a:p>
        </p:txBody>
      </p:sp>
      <p:sp>
        <p:nvSpPr>
          <p:cNvPr id="7" name="Slide Number Placeholder 6"/>
          <p:cNvSpPr>
            <a:spLocks noGrp="1"/>
          </p:cNvSpPr>
          <p:nvPr>
            <p:ph type="sldNum" sz="quarter" idx="12"/>
          </p:nvPr>
        </p:nvSpPr>
        <p:spPr/>
        <p:txBody>
          <a:bodyPr/>
          <a:lstStyle/>
          <a:p>
            <a:pPr>
              <a:defRPr/>
            </a:pPr>
            <a:fld id="{C369DD9A-18F5-4C96-8A8B-86859FEA4652}" type="slidenum">
              <a:rPr lang="en-US" smtClean="0"/>
              <a:pPr>
                <a:defRPr/>
              </a:pPr>
              <a:t>‹#›</a:t>
            </a:fld>
            <a:endParaRPr lang="en-US"/>
          </a:p>
        </p:txBody>
      </p:sp>
    </p:spTree>
    <p:extLst>
      <p:ext uri="{BB962C8B-B14F-4D97-AF65-F5344CB8AC3E}">
        <p14:creationId xmlns:p14="http://schemas.microsoft.com/office/powerpoint/2010/main" val="107441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504509" y="3894668"/>
            <a:ext cx="2779263"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00076" y="4495800"/>
            <a:ext cx="7374225"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0076" y="533401"/>
            <a:ext cx="7374225"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59026" y="6172204"/>
            <a:ext cx="1350521"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endParaRPr lang="en-US"/>
          </a:p>
        </p:txBody>
      </p:sp>
      <p:sp>
        <p:nvSpPr>
          <p:cNvPr id="5" name="Footer Placeholder 4"/>
          <p:cNvSpPr>
            <a:spLocks noGrp="1"/>
          </p:cNvSpPr>
          <p:nvPr>
            <p:ph type="ftr" sz="quarter" idx="3"/>
          </p:nvPr>
        </p:nvSpPr>
        <p:spPr>
          <a:xfrm>
            <a:off x="600075" y="6172201"/>
            <a:ext cx="653819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r>
              <a:rPr lang="en-US"/>
              <a:t>COMSATS University Islamabad, Abbottabad Campus</a:t>
            </a:r>
          </a:p>
        </p:txBody>
      </p:sp>
      <p:sp>
        <p:nvSpPr>
          <p:cNvPr id="6" name="Slide Number Placeholder 5"/>
          <p:cNvSpPr>
            <a:spLocks noGrp="1"/>
          </p:cNvSpPr>
          <p:nvPr>
            <p:ph type="sldNum" sz="quarter" idx="4"/>
          </p:nvPr>
        </p:nvSpPr>
        <p:spPr>
          <a:xfrm>
            <a:off x="8746230" y="5578479"/>
            <a:ext cx="964020"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202457449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hf sldNum="0" hd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2552700" y="2459831"/>
            <a:ext cx="72390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eaLnBrk="0" hangingPunct="0"/>
            <a:r>
              <a:rPr kumimoji="1" lang="en-US" sz="4400" dirty="0">
                <a:solidFill>
                  <a:schemeClr val="bg1">
                    <a:lumMod val="95000"/>
                    <a:lumOff val="5000"/>
                  </a:schemeClr>
                </a:solidFill>
                <a:latin typeface="Georgia" pitchFamily="18" charset="0"/>
                <a:cs typeface="Arial" pitchFamily="34" charset="0"/>
              </a:rPr>
              <a:t>Software Quality Engineering</a:t>
            </a:r>
          </a:p>
        </p:txBody>
      </p:sp>
      <p:sp>
        <p:nvSpPr>
          <p:cNvPr id="12" name="TextBox 11"/>
          <p:cNvSpPr txBox="1"/>
          <p:nvPr/>
        </p:nvSpPr>
        <p:spPr>
          <a:xfrm>
            <a:off x="5676900" y="3161280"/>
            <a:ext cx="4109357" cy="1200329"/>
          </a:xfrm>
          <a:prstGeom prst="rect">
            <a:avLst/>
          </a:prstGeom>
          <a:noFill/>
        </p:spPr>
        <p:txBody>
          <a:bodyPr wrap="square">
            <a:spAutoFit/>
          </a:bodyPr>
          <a:lstStyle/>
          <a:p>
            <a:pPr algn="r">
              <a:defRPr/>
            </a:pPr>
            <a:r>
              <a:rPr lang="en-US" dirty="0">
                <a:solidFill>
                  <a:schemeClr val="bg1">
                    <a:lumMod val="95000"/>
                    <a:lumOff val="5000"/>
                  </a:schemeClr>
                </a:solidFill>
                <a:latin typeface="Georgia" pitchFamily="18" charset="0"/>
                <a:cs typeface="Arial" pitchFamily="34" charset="0"/>
              </a:rPr>
              <a:t>Lecture No 1</a:t>
            </a:r>
          </a:p>
          <a:p>
            <a:pPr algn="r">
              <a:defRPr/>
            </a:pPr>
            <a:r>
              <a:rPr lang="en-US" dirty="0">
                <a:solidFill>
                  <a:schemeClr val="bg1">
                    <a:lumMod val="95000"/>
                    <a:lumOff val="5000"/>
                  </a:schemeClr>
                </a:solidFill>
                <a:latin typeface="Georgia" pitchFamily="18" charset="0"/>
                <a:cs typeface="Arial" pitchFamily="34" charset="0"/>
              </a:rPr>
              <a:t> Software Quality, Software errors and causes</a:t>
            </a:r>
          </a:p>
        </p:txBody>
      </p:sp>
      <p:sp>
        <p:nvSpPr>
          <p:cNvPr id="2054" name="TextBox 40"/>
          <p:cNvSpPr txBox="1">
            <a:spLocks noChangeArrowheads="1"/>
          </p:cNvSpPr>
          <p:nvPr/>
        </p:nvSpPr>
        <p:spPr bwMode="auto">
          <a:xfrm>
            <a:off x="114300" y="1277144"/>
            <a:ext cx="723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solidFill>
                  <a:schemeClr val="bg1">
                    <a:lumMod val="95000"/>
                    <a:lumOff val="5000"/>
                  </a:schemeClr>
                </a:solidFill>
                <a:latin typeface="Georgia" pitchFamily="18" charset="0"/>
              </a:rPr>
              <a:t>Department of Computer Science</a:t>
            </a:r>
          </a:p>
        </p:txBody>
      </p:sp>
      <p:cxnSp>
        <p:nvCxnSpPr>
          <p:cNvPr id="43" name="Straight Connector 42"/>
          <p:cNvCxnSpPr/>
          <p:nvPr/>
        </p:nvCxnSpPr>
        <p:spPr>
          <a:xfrm>
            <a:off x="190500" y="1231333"/>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5"/>
          <p:cNvSpPr>
            <a:spLocks noChangeArrowheads="1"/>
          </p:cNvSpPr>
          <p:nvPr/>
        </p:nvSpPr>
        <p:spPr bwMode="auto">
          <a:xfrm>
            <a:off x="1409700" y="76200"/>
            <a:ext cx="7162800" cy="92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kumimoji="1" lang="en-US" sz="4800" dirty="0">
                <a:solidFill>
                  <a:schemeClr val="bg1">
                    <a:lumMod val="95000"/>
                    <a:lumOff val="5000"/>
                  </a:schemeClr>
                </a:solidFill>
                <a:latin typeface="Georgia" pitchFamily="18" charset="0"/>
                <a:cs typeface="Arial" pitchFamily="34" charset="0"/>
              </a:rPr>
              <a:t>CUI Abbottabad</a:t>
            </a:r>
          </a:p>
        </p:txBody>
      </p:sp>
      <p:sp>
        <p:nvSpPr>
          <p:cNvPr id="2" name="Footer Placeholder 1"/>
          <p:cNvSpPr>
            <a:spLocks noGrp="1"/>
          </p:cNvSpPr>
          <p:nvPr>
            <p:ph type="ftr" sz="quarter" idx="11"/>
          </p:nvPr>
        </p:nvSpPr>
        <p:spPr/>
        <p:txBody>
          <a:bodyPr/>
          <a:lstStyle/>
          <a:p>
            <a:pPr>
              <a:defRPr/>
            </a:pPr>
            <a:r>
              <a:rPr lang="en-US" sz="1400" b="1" dirty="0">
                <a:solidFill>
                  <a:schemeClr val="bg1">
                    <a:lumMod val="95000"/>
                    <a:lumOff val="5000"/>
                  </a:schemeClr>
                </a:solidFill>
              </a:rPr>
              <a:t>COMSATS University Islamabad, Abbottabad Campus</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90500" y="76200"/>
            <a:ext cx="1230086" cy="1079500"/>
          </a:xfrm>
          <a:prstGeom prst="rect">
            <a:avLst/>
          </a:prstGeom>
          <a:effectLst>
            <a:outerShdw blurRad="50800" dist="50800" dir="5400000" sx="1000" sy="1000" algn="ctr" rotWithShape="0">
              <a:srgbClr val="000000"/>
            </a:outerShdw>
            <a:softEdge rad="1778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1">
            <a:extLst>
              <a:ext uri="{FF2B5EF4-FFF2-40B4-BE49-F238E27FC236}">
                <a16:creationId xmlns:a16="http://schemas.microsoft.com/office/drawing/2014/main" id="{88687B3F-5C9D-FBC6-34B0-3481E2DB2BB8}"/>
              </a:ext>
            </a:extLst>
          </p:cNvPr>
          <p:cNvSpPr txBox="1">
            <a:spLocks noChangeArrowheads="1"/>
          </p:cNvSpPr>
          <p:nvPr/>
        </p:nvSpPr>
        <p:spPr bwMode="auto">
          <a:xfrm>
            <a:off x="895350" y="1341438"/>
            <a:ext cx="8426450" cy="4432300"/>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25000"/>
              </a:spcBef>
              <a:buFontTx/>
              <a:buAutoNum type="arabicPeriod" startAt="2"/>
              <a:defRPr/>
            </a:pPr>
            <a:r>
              <a:rPr lang="en-GB" altLang="en-US" b="1" dirty="0">
                <a:solidFill>
                  <a:srgbClr val="C00000"/>
                </a:solidFill>
              </a:rPr>
              <a:t>Client-developer communication failures</a:t>
            </a:r>
          </a:p>
          <a:p>
            <a:pPr lvl="1" algn="just" eaLnBrk="1" hangingPunct="1">
              <a:spcBef>
                <a:spcPct val="25000"/>
              </a:spcBef>
              <a:buFont typeface="Arial" panose="020B0604020202020204" pitchFamily="34" charset="0"/>
              <a:buChar char="•"/>
              <a:defRPr/>
            </a:pPr>
            <a:r>
              <a:rPr lang="en-GB" altLang="en-US" dirty="0"/>
              <a:t>Misunderstanding of instructions in requirements documentation (written / graphical instructions)</a:t>
            </a:r>
          </a:p>
          <a:p>
            <a:pPr lvl="1" algn="just" eaLnBrk="1" hangingPunct="1">
              <a:spcBef>
                <a:spcPct val="25000"/>
              </a:spcBef>
              <a:buFont typeface="Arial" panose="020B0604020202020204" pitchFamily="34" charset="0"/>
              <a:buChar char="•"/>
              <a:defRPr/>
            </a:pPr>
            <a:r>
              <a:rPr lang="en-GB" altLang="en-US" dirty="0"/>
              <a:t>Misunderstanding of written changes during development.</a:t>
            </a:r>
          </a:p>
          <a:p>
            <a:pPr lvl="1" algn="just" eaLnBrk="1" hangingPunct="1">
              <a:spcBef>
                <a:spcPct val="25000"/>
              </a:spcBef>
              <a:buFont typeface="Arial" panose="020B0604020202020204" pitchFamily="34" charset="0"/>
              <a:buChar char="•"/>
              <a:defRPr/>
            </a:pPr>
            <a:r>
              <a:rPr lang="en-GB" altLang="en-US" dirty="0"/>
              <a:t>Misunderstanding of oral changes during development.</a:t>
            </a:r>
          </a:p>
          <a:p>
            <a:pPr lvl="1" algn="just" eaLnBrk="1" hangingPunct="1">
              <a:spcBef>
                <a:spcPct val="25000"/>
              </a:spcBef>
              <a:buFont typeface="Arial" panose="020B0604020202020204" pitchFamily="34" charset="0"/>
              <a:buChar char="•"/>
              <a:defRPr/>
            </a:pPr>
            <a:r>
              <a:rPr lang="en-GB" altLang="en-US" dirty="0"/>
              <a:t>Lack of attention. </a:t>
            </a:r>
          </a:p>
          <a:p>
            <a:pPr lvl="1" algn="just" eaLnBrk="1" hangingPunct="1">
              <a:spcBef>
                <a:spcPct val="25000"/>
              </a:spcBef>
              <a:buFont typeface="Arial" panose="020B0604020202020204" pitchFamily="34" charset="0"/>
              <a:buChar char="•"/>
              <a:defRPr/>
            </a:pPr>
            <a:r>
              <a:rPr lang="en-GB" altLang="en-US" dirty="0"/>
              <a:t>Clients represent the users.  </a:t>
            </a:r>
          </a:p>
          <a:p>
            <a:pPr lvl="1" algn="just" eaLnBrk="1" hangingPunct="1">
              <a:spcBef>
                <a:spcPct val="25000"/>
              </a:spcBef>
              <a:buFont typeface="Arial" panose="020B0604020202020204" pitchFamily="34" charset="0"/>
              <a:buChar char="•"/>
              <a:defRPr/>
            </a:pPr>
            <a:r>
              <a:rPr lang="en-GB" altLang="en-US" dirty="0"/>
              <a:t>Developers represent a different mind set entirely some times.</a:t>
            </a:r>
          </a:p>
          <a:p>
            <a:pPr marL="457200" lvl="1" indent="0" algn="just">
              <a:spcBef>
                <a:spcPct val="25000"/>
              </a:spcBef>
              <a:defRPr/>
            </a:pPr>
            <a:endParaRPr lang="en-GB" altLang="en-US" dirty="0"/>
          </a:p>
        </p:txBody>
      </p:sp>
      <p:sp>
        <p:nvSpPr>
          <p:cNvPr id="5" name="Title 1">
            <a:extLst>
              <a:ext uri="{FF2B5EF4-FFF2-40B4-BE49-F238E27FC236}">
                <a16:creationId xmlns:a16="http://schemas.microsoft.com/office/drawing/2014/main" id="{8BB00ACB-E68E-07A4-127A-2B30FA88F476}"/>
              </a:ext>
            </a:extLst>
          </p:cNvPr>
          <p:cNvSpPr>
            <a:spLocks noGrp="1"/>
          </p:cNvSpPr>
          <p:nvPr>
            <p:ph type="title"/>
          </p:nvPr>
        </p:nvSpPr>
        <p:spPr>
          <a:xfrm>
            <a:off x="938213" y="510258"/>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1">
            <a:extLst>
              <a:ext uri="{FF2B5EF4-FFF2-40B4-BE49-F238E27FC236}">
                <a16:creationId xmlns:a16="http://schemas.microsoft.com/office/drawing/2014/main" id="{1EE84F66-2A2D-6921-4E50-3C9D632693BE}"/>
              </a:ext>
            </a:extLst>
          </p:cNvPr>
          <p:cNvSpPr txBox="1">
            <a:spLocks noChangeArrowheads="1"/>
          </p:cNvSpPr>
          <p:nvPr/>
        </p:nvSpPr>
        <p:spPr bwMode="auto">
          <a:xfrm>
            <a:off x="895350" y="1220788"/>
            <a:ext cx="8597900" cy="4246562"/>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25000"/>
              </a:spcBef>
              <a:buFontTx/>
              <a:buAutoNum type="arabicPeriod" startAt="3"/>
              <a:defRPr/>
            </a:pPr>
            <a:r>
              <a:rPr lang="en-GB" altLang="en-US" b="1" dirty="0">
                <a:solidFill>
                  <a:srgbClr val="C00000"/>
                </a:solidFill>
              </a:rPr>
              <a:t>Deliberate deviations from software requirements</a:t>
            </a:r>
          </a:p>
          <a:p>
            <a:pPr lvl="1" algn="just" eaLnBrk="1" hangingPunct="1">
              <a:spcBef>
                <a:spcPct val="25000"/>
              </a:spcBef>
              <a:buFont typeface="Arial" panose="020B0604020202020204" pitchFamily="34" charset="0"/>
              <a:buChar char="•"/>
              <a:defRPr/>
            </a:pPr>
            <a:r>
              <a:rPr lang="en-GB" altLang="en-US" dirty="0"/>
              <a:t>Developer reuses previous / similar work to save time.</a:t>
            </a:r>
          </a:p>
          <a:p>
            <a:pPr lvl="1" algn="just" eaLnBrk="1" hangingPunct="1">
              <a:spcBef>
                <a:spcPct val="25000"/>
              </a:spcBef>
              <a:buFont typeface="Arial" panose="020B0604020202020204" pitchFamily="34" charset="0"/>
              <a:buChar char="•"/>
              <a:defRPr/>
            </a:pPr>
            <a:r>
              <a:rPr lang="en-GB" altLang="en-US" dirty="0"/>
              <a:t>Often reused code needs modification which it may contain unneeded / unusable extraneous code.</a:t>
            </a:r>
          </a:p>
          <a:p>
            <a:pPr lvl="1" algn="just" eaLnBrk="1" hangingPunct="1">
              <a:spcBef>
                <a:spcPct val="25000"/>
              </a:spcBef>
              <a:buFont typeface="Arial" panose="020B0604020202020204" pitchFamily="34" charset="0"/>
              <a:buChar char="•"/>
              <a:defRPr/>
            </a:pPr>
            <a:r>
              <a:rPr lang="en-GB" altLang="en-US" dirty="0"/>
              <a:t>Book suggests developer(s) may explicitly omit functionality due to time / budget pressures.</a:t>
            </a:r>
          </a:p>
          <a:p>
            <a:pPr lvl="1" algn="just" eaLnBrk="1" hangingPunct="1">
              <a:spcBef>
                <a:spcPct val="25000"/>
              </a:spcBef>
              <a:buFont typeface="Arial" panose="020B0604020202020204" pitchFamily="34" charset="0"/>
              <a:buChar char="•"/>
              <a:defRPr/>
            </a:pPr>
            <a:r>
              <a:rPr lang="en-GB" altLang="en-US" dirty="0"/>
              <a:t>Developer inserting unapproved ‘enhancements’;  may also ignore some seemingly minor features, which sometimes are quite major.</a:t>
            </a:r>
          </a:p>
          <a:p>
            <a:pPr marL="457200" lvl="1" indent="0" algn="just">
              <a:spcBef>
                <a:spcPct val="25000"/>
              </a:spcBef>
              <a:defRPr/>
            </a:pPr>
            <a:endParaRPr lang="en-GB" altLang="en-US" dirty="0"/>
          </a:p>
        </p:txBody>
      </p:sp>
      <p:sp>
        <p:nvSpPr>
          <p:cNvPr id="5" name="Title 1">
            <a:extLst>
              <a:ext uri="{FF2B5EF4-FFF2-40B4-BE49-F238E27FC236}">
                <a16:creationId xmlns:a16="http://schemas.microsoft.com/office/drawing/2014/main" id="{5AFE6B4F-0B0F-211F-8F4A-78960281EFC0}"/>
              </a:ext>
            </a:extLst>
          </p:cNvPr>
          <p:cNvSpPr>
            <a:spLocks noGrp="1"/>
          </p:cNvSpPr>
          <p:nvPr>
            <p:ph type="title"/>
          </p:nvPr>
        </p:nvSpPr>
        <p:spPr>
          <a:xfrm>
            <a:off x="938213" y="476672"/>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1">
            <a:extLst>
              <a:ext uri="{FF2B5EF4-FFF2-40B4-BE49-F238E27FC236}">
                <a16:creationId xmlns:a16="http://schemas.microsoft.com/office/drawing/2014/main" id="{ECB851BF-748A-2A32-1C33-7BF9E670510E}"/>
              </a:ext>
            </a:extLst>
          </p:cNvPr>
          <p:cNvSpPr txBox="1">
            <a:spLocks noChangeArrowheads="1"/>
          </p:cNvSpPr>
          <p:nvPr/>
        </p:nvSpPr>
        <p:spPr bwMode="auto">
          <a:xfrm>
            <a:off x="933451" y="1557338"/>
            <a:ext cx="8613775" cy="3416300"/>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5000"/>
              </a:spcBef>
              <a:defRPr/>
            </a:pPr>
            <a:r>
              <a:rPr lang="en-GB" altLang="en-US" b="1" dirty="0">
                <a:solidFill>
                  <a:srgbClr val="C00000"/>
                </a:solidFill>
              </a:rPr>
              <a:t>4.  Logical design errors</a:t>
            </a:r>
          </a:p>
          <a:p>
            <a:pPr lvl="1" algn="just" eaLnBrk="1" hangingPunct="1">
              <a:spcBef>
                <a:spcPct val="25000"/>
              </a:spcBef>
              <a:buFont typeface="Arial" panose="020B0604020202020204" pitchFamily="34" charset="0"/>
              <a:buChar char="•"/>
              <a:defRPr/>
            </a:pPr>
            <a:r>
              <a:rPr lang="en-GB" altLang="en-US" dirty="0"/>
              <a:t>Definitions that represent software requirements by means of erroneous algorithms.</a:t>
            </a:r>
          </a:p>
          <a:p>
            <a:pPr lvl="1" algn="just" eaLnBrk="1" hangingPunct="1">
              <a:spcBef>
                <a:spcPct val="25000"/>
              </a:spcBef>
              <a:buFont typeface="Arial" panose="020B0604020202020204" pitchFamily="34" charset="0"/>
              <a:buChar char="•"/>
              <a:defRPr/>
            </a:pPr>
            <a:r>
              <a:rPr lang="en-GB" altLang="en-US" dirty="0"/>
              <a:t>Process definitions:  procedures specified by systems analyst not accurately reflecting the real business process </a:t>
            </a:r>
          </a:p>
          <a:p>
            <a:pPr lvl="1" algn="just" eaLnBrk="1" hangingPunct="1">
              <a:spcBef>
                <a:spcPct val="25000"/>
              </a:spcBef>
              <a:buFont typeface="Arial" panose="020B0604020202020204" pitchFamily="34" charset="0"/>
              <a:buChar char="•"/>
              <a:defRPr/>
            </a:pPr>
            <a:r>
              <a:rPr lang="en-GB" altLang="en-US" dirty="0"/>
              <a:t>Erroneous Definition of Boundary Condition – a common source of software errors.</a:t>
            </a:r>
          </a:p>
          <a:p>
            <a:pPr marL="457200" lvl="1" indent="0" algn="just">
              <a:spcBef>
                <a:spcPct val="25000"/>
              </a:spcBef>
              <a:defRPr/>
            </a:pPr>
            <a:endParaRPr lang="en-GB" altLang="en-US" dirty="0"/>
          </a:p>
        </p:txBody>
      </p:sp>
      <p:sp>
        <p:nvSpPr>
          <p:cNvPr id="5" name="Title 1">
            <a:extLst>
              <a:ext uri="{FF2B5EF4-FFF2-40B4-BE49-F238E27FC236}">
                <a16:creationId xmlns:a16="http://schemas.microsoft.com/office/drawing/2014/main" id="{6D7993ED-9B97-D2D1-46A2-03522BD49070}"/>
              </a:ext>
            </a:extLst>
          </p:cNvPr>
          <p:cNvSpPr>
            <a:spLocks noGrp="1"/>
          </p:cNvSpPr>
          <p:nvPr>
            <p:ph type="title"/>
          </p:nvPr>
        </p:nvSpPr>
        <p:spPr>
          <a:xfrm>
            <a:off x="938213" y="476672"/>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1">
            <a:extLst>
              <a:ext uri="{FF2B5EF4-FFF2-40B4-BE49-F238E27FC236}">
                <a16:creationId xmlns:a16="http://schemas.microsoft.com/office/drawing/2014/main" id="{86F033FC-16DE-D70E-D70D-7D88A0E93630}"/>
              </a:ext>
            </a:extLst>
          </p:cNvPr>
          <p:cNvSpPr txBox="1">
            <a:spLocks noChangeArrowheads="1"/>
          </p:cNvSpPr>
          <p:nvPr/>
        </p:nvSpPr>
        <p:spPr bwMode="auto">
          <a:xfrm>
            <a:off x="938213" y="1204913"/>
            <a:ext cx="8426450" cy="3232150"/>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5000"/>
              </a:spcBef>
              <a:buFontTx/>
              <a:buAutoNum type="arabicPeriod" startAt="5"/>
            </a:pPr>
            <a:r>
              <a:rPr lang="en-GB" altLang="en-US" b="1">
                <a:solidFill>
                  <a:srgbClr val="C00000"/>
                </a:solidFill>
              </a:rPr>
              <a:t>Coding errors</a:t>
            </a:r>
          </a:p>
          <a:p>
            <a:pPr lvl="1" algn="just" eaLnBrk="1" hangingPunct="1">
              <a:spcBef>
                <a:spcPct val="25000"/>
              </a:spcBef>
              <a:buFont typeface="Arial" panose="020B0604020202020204" pitchFamily="34" charset="0"/>
              <a:buChar char="•"/>
            </a:pPr>
            <a:r>
              <a:rPr lang="en-GB" altLang="en-US"/>
              <a:t>Too many to try to list.</a:t>
            </a:r>
          </a:p>
          <a:p>
            <a:pPr lvl="2" algn="just" eaLnBrk="1" hangingPunct="1">
              <a:spcBef>
                <a:spcPct val="25000"/>
              </a:spcBef>
              <a:buFontTx/>
              <a:buChar char="•"/>
            </a:pPr>
            <a:r>
              <a:rPr lang="en-GB" altLang="en-US"/>
              <a:t>Syntax errors (grammatical errors)</a:t>
            </a:r>
          </a:p>
          <a:p>
            <a:pPr lvl="2" algn="just" eaLnBrk="1" hangingPunct="1">
              <a:spcBef>
                <a:spcPct val="25000"/>
              </a:spcBef>
              <a:buFontTx/>
              <a:buChar char="•"/>
            </a:pPr>
            <a:r>
              <a:rPr lang="en-GB" altLang="en-US"/>
              <a:t>Logic errors (program runs;  results wrong)</a:t>
            </a:r>
          </a:p>
          <a:p>
            <a:pPr lvl="2" algn="just" eaLnBrk="1" hangingPunct="1">
              <a:spcBef>
                <a:spcPct val="25000"/>
              </a:spcBef>
              <a:buFontTx/>
              <a:buChar char="•"/>
            </a:pPr>
            <a:r>
              <a:rPr lang="en-GB" altLang="en-US"/>
              <a:t>Run-time errors (crash during execution)</a:t>
            </a:r>
          </a:p>
          <a:p>
            <a:pPr lvl="2" algn="just" eaLnBrk="1" hangingPunct="1">
              <a:spcBef>
                <a:spcPct val="25000"/>
              </a:spcBef>
              <a:buFontTx/>
              <a:buChar char="•"/>
            </a:pPr>
            <a:endParaRPr lang="en-GB" altLang="en-US"/>
          </a:p>
          <a:p>
            <a:pPr lvl="2" algn="just" eaLnBrk="1" hangingPunct="1">
              <a:spcBef>
                <a:spcPct val="25000"/>
              </a:spcBef>
            </a:pPr>
            <a:endParaRPr lang="en-GB" altLang="en-US"/>
          </a:p>
        </p:txBody>
      </p:sp>
      <p:sp>
        <p:nvSpPr>
          <p:cNvPr id="5" name="Title 1">
            <a:extLst>
              <a:ext uri="{FF2B5EF4-FFF2-40B4-BE49-F238E27FC236}">
                <a16:creationId xmlns:a16="http://schemas.microsoft.com/office/drawing/2014/main" id="{36A89EA1-8C65-9ED5-5A70-5ED541844128}"/>
              </a:ext>
            </a:extLst>
          </p:cNvPr>
          <p:cNvSpPr>
            <a:spLocks noGrp="1"/>
          </p:cNvSpPr>
          <p:nvPr>
            <p:ph type="title"/>
          </p:nvPr>
        </p:nvSpPr>
        <p:spPr>
          <a:xfrm>
            <a:off x="938213" y="476672"/>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1">
            <a:extLst>
              <a:ext uri="{FF2B5EF4-FFF2-40B4-BE49-F238E27FC236}">
                <a16:creationId xmlns:a16="http://schemas.microsoft.com/office/drawing/2014/main" id="{B11E42DA-B217-7D13-D94A-AD3979B32415}"/>
              </a:ext>
            </a:extLst>
          </p:cNvPr>
          <p:cNvSpPr txBox="1">
            <a:spLocks noChangeArrowheads="1"/>
          </p:cNvSpPr>
          <p:nvPr/>
        </p:nvSpPr>
        <p:spPr bwMode="auto">
          <a:xfrm>
            <a:off x="750889" y="1484313"/>
            <a:ext cx="8713787" cy="3046412"/>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25000"/>
              </a:spcBef>
              <a:buFontTx/>
              <a:buAutoNum type="arabicPeriod" startAt="6"/>
            </a:pPr>
            <a:r>
              <a:rPr lang="en-GB" altLang="en-US" b="1" u="sng">
                <a:solidFill>
                  <a:srgbClr val="C00000"/>
                </a:solidFill>
              </a:rPr>
              <a:t>Non-complianc</a:t>
            </a:r>
            <a:r>
              <a:rPr lang="en-GB" altLang="en-US" b="1">
                <a:solidFill>
                  <a:srgbClr val="C00000"/>
                </a:solidFill>
              </a:rPr>
              <a:t>e with documentation and coding instructions</a:t>
            </a:r>
          </a:p>
          <a:p>
            <a:pPr lvl="1" algn="just" eaLnBrk="1" hangingPunct="1">
              <a:spcBef>
                <a:spcPct val="25000"/>
              </a:spcBef>
              <a:buFont typeface="Arial" panose="020B0604020202020204" pitchFamily="34" charset="0"/>
              <a:buChar char="•"/>
            </a:pPr>
            <a:r>
              <a:rPr lang="en-GB" altLang="en-US"/>
              <a:t>Non-compliance with published templates  (formats)</a:t>
            </a:r>
          </a:p>
          <a:p>
            <a:pPr lvl="1" algn="just" eaLnBrk="1" hangingPunct="1">
              <a:spcBef>
                <a:spcPct val="25000"/>
              </a:spcBef>
              <a:buFont typeface="Arial" panose="020B0604020202020204" pitchFamily="34" charset="0"/>
              <a:buChar char="•"/>
            </a:pPr>
            <a:r>
              <a:rPr lang="en-GB" altLang="en-US"/>
              <a:t>Non-compliance with coding standards</a:t>
            </a:r>
          </a:p>
          <a:p>
            <a:pPr lvl="1" algn="just" eaLnBrk="1" hangingPunct="1">
              <a:spcBef>
                <a:spcPct val="25000"/>
              </a:spcBef>
              <a:buFont typeface="Arial" panose="020B0604020202020204" pitchFamily="34" charset="0"/>
              <a:buChar char="•"/>
            </a:pPr>
            <a:r>
              <a:rPr lang="en-GB" altLang="en-US"/>
              <a:t>SQA Team:  testing not only execution software but coding standards;  manuals, messages displayed;  resources needed;  resources named (file names, program names,…)</a:t>
            </a:r>
          </a:p>
          <a:p>
            <a:pPr lvl="1" algn="just" eaLnBrk="1" hangingPunct="1">
              <a:spcBef>
                <a:spcPct val="25000"/>
              </a:spcBef>
              <a:buFont typeface="Arial" panose="020B0604020202020204" pitchFamily="34" charset="0"/>
              <a:buChar char="•"/>
            </a:pPr>
            <a:endParaRPr lang="en-GB" altLang="en-US"/>
          </a:p>
        </p:txBody>
      </p:sp>
      <p:sp>
        <p:nvSpPr>
          <p:cNvPr id="5" name="Title 1">
            <a:extLst>
              <a:ext uri="{FF2B5EF4-FFF2-40B4-BE49-F238E27FC236}">
                <a16:creationId xmlns:a16="http://schemas.microsoft.com/office/drawing/2014/main" id="{73F2CD43-BA9F-2624-5DC4-6E42F7BB0A22}"/>
              </a:ext>
            </a:extLst>
          </p:cNvPr>
          <p:cNvSpPr>
            <a:spLocks noGrp="1"/>
          </p:cNvSpPr>
          <p:nvPr>
            <p:ph type="title"/>
          </p:nvPr>
        </p:nvSpPr>
        <p:spPr>
          <a:xfrm>
            <a:off x="895029" y="548680"/>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1">
            <a:extLst>
              <a:ext uri="{FF2B5EF4-FFF2-40B4-BE49-F238E27FC236}">
                <a16:creationId xmlns:a16="http://schemas.microsoft.com/office/drawing/2014/main" id="{E0A6DB0F-FDBD-A14A-78BF-EF655B12B193}"/>
              </a:ext>
            </a:extLst>
          </p:cNvPr>
          <p:cNvSpPr txBox="1">
            <a:spLocks noChangeArrowheads="1"/>
          </p:cNvSpPr>
          <p:nvPr/>
        </p:nvSpPr>
        <p:spPr bwMode="auto">
          <a:xfrm>
            <a:off x="822326" y="1196975"/>
            <a:ext cx="8613775" cy="3970338"/>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25000"/>
              </a:spcBef>
              <a:defRPr/>
            </a:pPr>
            <a:r>
              <a:rPr lang="en-GB" altLang="en-US" b="1" dirty="0">
                <a:solidFill>
                  <a:srgbClr val="990033"/>
                </a:solidFill>
              </a:rPr>
              <a:t>7.  </a:t>
            </a:r>
            <a:r>
              <a:rPr lang="en-GB" altLang="en-US" b="1" dirty="0">
                <a:solidFill>
                  <a:srgbClr val="C00000"/>
                </a:solidFill>
              </a:rPr>
              <a:t>Shortcomings of the Testing Process</a:t>
            </a:r>
          </a:p>
          <a:p>
            <a:pPr lvl="1" algn="just" eaLnBrk="1" hangingPunct="1">
              <a:spcBef>
                <a:spcPct val="25000"/>
              </a:spcBef>
              <a:buFont typeface="Arial" panose="020B0604020202020204" pitchFamily="34" charset="0"/>
              <a:buChar char="•"/>
              <a:defRPr/>
            </a:pPr>
            <a:r>
              <a:rPr lang="en-GB" altLang="en-US" dirty="0"/>
              <a:t>Likely the part of the development process cut short most frequently!</a:t>
            </a:r>
          </a:p>
          <a:p>
            <a:pPr lvl="1" algn="just" eaLnBrk="1" hangingPunct="1">
              <a:spcBef>
                <a:spcPct val="25000"/>
              </a:spcBef>
              <a:buFont typeface="Arial" panose="020B0604020202020204" pitchFamily="34" charset="0"/>
              <a:buChar char="•"/>
              <a:defRPr/>
            </a:pPr>
            <a:r>
              <a:rPr lang="en-GB" altLang="en-US" dirty="0"/>
              <a:t>Incomplete test plans</a:t>
            </a:r>
          </a:p>
          <a:p>
            <a:pPr lvl="1" algn="just" eaLnBrk="1" hangingPunct="1">
              <a:spcBef>
                <a:spcPct val="25000"/>
              </a:spcBef>
              <a:buFont typeface="Arial" panose="020B0604020202020204" pitchFamily="34" charset="0"/>
              <a:buChar char="•"/>
              <a:defRPr/>
            </a:pPr>
            <a:r>
              <a:rPr lang="en-GB" altLang="en-US" dirty="0"/>
              <a:t>Failure to document and report detected errors and faults</a:t>
            </a:r>
          </a:p>
          <a:p>
            <a:pPr lvl="1" algn="just" eaLnBrk="1" hangingPunct="1">
              <a:spcBef>
                <a:spcPct val="25000"/>
              </a:spcBef>
              <a:buFont typeface="Arial" panose="020B0604020202020204" pitchFamily="34" charset="0"/>
              <a:buChar char="•"/>
              <a:defRPr/>
            </a:pPr>
            <a:r>
              <a:rPr lang="en-GB" altLang="en-US" dirty="0"/>
              <a:t>Failure to quickly correct detected faults due to unclear indications that there ‘was’ a fault</a:t>
            </a:r>
          </a:p>
          <a:p>
            <a:pPr lvl="1" algn="just" eaLnBrk="1" hangingPunct="1">
              <a:spcBef>
                <a:spcPct val="25000"/>
              </a:spcBef>
              <a:buFont typeface="Arial" panose="020B0604020202020204" pitchFamily="34" charset="0"/>
              <a:buChar char="•"/>
              <a:defRPr/>
            </a:pPr>
            <a:r>
              <a:rPr lang="en-GB" altLang="en-US" dirty="0"/>
              <a:t>Failure to fix the error due to time constraints</a:t>
            </a:r>
          </a:p>
          <a:p>
            <a:pPr marL="457200" lvl="1" indent="0" algn="just">
              <a:spcBef>
                <a:spcPct val="25000"/>
              </a:spcBef>
              <a:defRPr/>
            </a:pPr>
            <a:endParaRPr lang="en-GB" altLang="en-US" dirty="0"/>
          </a:p>
        </p:txBody>
      </p:sp>
      <p:sp>
        <p:nvSpPr>
          <p:cNvPr id="5" name="Title 1">
            <a:extLst>
              <a:ext uri="{FF2B5EF4-FFF2-40B4-BE49-F238E27FC236}">
                <a16:creationId xmlns:a16="http://schemas.microsoft.com/office/drawing/2014/main" id="{50865DCB-35C2-F4BA-CD34-A7DBBBE1C930}"/>
              </a:ext>
            </a:extLst>
          </p:cNvPr>
          <p:cNvSpPr>
            <a:spLocks noGrp="1"/>
          </p:cNvSpPr>
          <p:nvPr>
            <p:ph type="title"/>
          </p:nvPr>
        </p:nvSpPr>
        <p:spPr>
          <a:xfrm>
            <a:off x="938213" y="476672"/>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1">
            <a:extLst>
              <a:ext uri="{FF2B5EF4-FFF2-40B4-BE49-F238E27FC236}">
                <a16:creationId xmlns:a16="http://schemas.microsoft.com/office/drawing/2014/main" id="{76B5AE6F-C811-4117-59EA-BDFF0527787B}"/>
              </a:ext>
            </a:extLst>
          </p:cNvPr>
          <p:cNvSpPr txBox="1">
            <a:spLocks noChangeArrowheads="1"/>
          </p:cNvSpPr>
          <p:nvPr/>
        </p:nvSpPr>
        <p:spPr bwMode="auto">
          <a:xfrm>
            <a:off x="895350" y="1412876"/>
            <a:ext cx="8426450" cy="2678113"/>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5000"/>
              </a:spcBef>
              <a:buFontTx/>
              <a:buAutoNum type="arabicPeriod" startAt="8"/>
              <a:defRPr/>
            </a:pPr>
            <a:r>
              <a:rPr lang="en-GB" b="1" dirty="0">
                <a:solidFill>
                  <a:srgbClr val="C00000"/>
                </a:solidFill>
              </a:rPr>
              <a:t>User Interface and Procedure errors</a:t>
            </a:r>
          </a:p>
          <a:p>
            <a:pPr marL="1028700" lvl="2" indent="-342900" algn="just" eaLnBrk="1" hangingPunct="1">
              <a:spcBef>
                <a:spcPct val="25000"/>
              </a:spcBef>
              <a:buFont typeface="Arial" panose="020B0604020202020204" pitchFamily="34" charset="0"/>
              <a:buChar char="•"/>
              <a:defRPr/>
            </a:pPr>
            <a:r>
              <a:rPr lang="en-GB" dirty="0"/>
              <a:t>Remember:  to the user, the interface is the entire system.</a:t>
            </a:r>
          </a:p>
          <a:p>
            <a:pPr marL="1028700" lvl="2" indent="-342900" algn="just" eaLnBrk="1" hangingPunct="1">
              <a:spcBef>
                <a:spcPct val="25000"/>
              </a:spcBef>
              <a:buFont typeface="Arial" panose="020B0604020202020204" pitchFamily="34" charset="0"/>
              <a:buChar char="•"/>
              <a:defRPr/>
            </a:pPr>
            <a:r>
              <a:rPr lang="en-GB" dirty="0"/>
              <a:t>If the Interface is unsatisfactory, this view will be absolutely conveyed ‘up the line.’</a:t>
            </a:r>
          </a:p>
          <a:p>
            <a:pPr marL="1028700" lvl="2" indent="-342900" algn="just" eaLnBrk="1" hangingPunct="1">
              <a:spcBef>
                <a:spcPct val="25000"/>
              </a:spcBef>
              <a:buFont typeface="Arial" panose="020B0604020202020204" pitchFamily="34" charset="0"/>
              <a:buChar char="•"/>
              <a:defRPr/>
            </a:pPr>
            <a:r>
              <a:rPr lang="en-GB" dirty="0"/>
              <a:t>The ‘learnability,’ and utility of the interface.</a:t>
            </a:r>
          </a:p>
          <a:p>
            <a:pPr marL="0" indent="0" eaLnBrk="1" hangingPunct="1">
              <a:spcBef>
                <a:spcPct val="25000"/>
              </a:spcBef>
              <a:defRPr/>
            </a:pPr>
            <a:endParaRPr lang="en-GB" dirty="0">
              <a:solidFill>
                <a:srgbClr val="008080"/>
              </a:solidFill>
            </a:endParaRPr>
          </a:p>
        </p:txBody>
      </p:sp>
      <p:sp>
        <p:nvSpPr>
          <p:cNvPr id="5" name="Title 1">
            <a:extLst>
              <a:ext uri="{FF2B5EF4-FFF2-40B4-BE49-F238E27FC236}">
                <a16:creationId xmlns:a16="http://schemas.microsoft.com/office/drawing/2014/main" id="{5684367E-942B-A035-DE14-21979AE93236}"/>
              </a:ext>
            </a:extLst>
          </p:cNvPr>
          <p:cNvSpPr>
            <a:spLocks noGrp="1"/>
          </p:cNvSpPr>
          <p:nvPr>
            <p:ph type="title"/>
          </p:nvPr>
        </p:nvSpPr>
        <p:spPr>
          <a:xfrm>
            <a:off x="938213" y="476672"/>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1">
            <a:extLst>
              <a:ext uri="{FF2B5EF4-FFF2-40B4-BE49-F238E27FC236}">
                <a16:creationId xmlns:a16="http://schemas.microsoft.com/office/drawing/2014/main" id="{2B4D37EB-BC03-607F-B6DC-55C46112AE4A}"/>
              </a:ext>
            </a:extLst>
          </p:cNvPr>
          <p:cNvSpPr txBox="1">
            <a:spLocks noChangeArrowheads="1"/>
          </p:cNvSpPr>
          <p:nvPr/>
        </p:nvSpPr>
        <p:spPr bwMode="auto">
          <a:xfrm>
            <a:off x="925513" y="1341438"/>
            <a:ext cx="8426450" cy="4430712"/>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800100" indent="-342900">
              <a:defRPr sz="2400">
                <a:solidFill>
                  <a:schemeClr val="tx1"/>
                </a:solidFill>
                <a:latin typeface="Times New Roman" panose="02020603050405020304" pitchFamily="18" charset="0"/>
                <a:cs typeface="Times New Roman" panose="02020603050405020304" pitchFamily="18" charset="0"/>
              </a:defRPr>
            </a:lvl2pPr>
            <a:lvl3pPr marL="1200150" indent="-3429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5000"/>
              </a:spcBef>
              <a:buFontTx/>
              <a:buAutoNum type="arabicPeriod" startAt="9"/>
            </a:pPr>
            <a:r>
              <a:rPr lang="en-GB" altLang="en-US" b="1">
                <a:solidFill>
                  <a:srgbClr val="C00000"/>
                </a:solidFill>
              </a:rPr>
              <a:t>Documentation Errors</a:t>
            </a:r>
          </a:p>
          <a:p>
            <a:pPr lvl="1" algn="just" eaLnBrk="1" hangingPunct="1">
              <a:spcBef>
                <a:spcPct val="25000"/>
              </a:spcBef>
              <a:buFont typeface="Arial" panose="020B0604020202020204" pitchFamily="34" charset="0"/>
              <a:buChar char="•"/>
            </a:pPr>
            <a:r>
              <a:rPr lang="en-GB" altLang="en-US"/>
              <a:t>Errors in the design documents</a:t>
            </a:r>
          </a:p>
          <a:p>
            <a:pPr lvl="2" algn="just" eaLnBrk="1" hangingPunct="1">
              <a:spcBef>
                <a:spcPct val="25000"/>
              </a:spcBef>
              <a:buFontTx/>
              <a:buChar char="•"/>
            </a:pPr>
            <a:r>
              <a:rPr lang="en-GB" altLang="en-US"/>
              <a:t>If Docs do not represent the implemented design, this is trouble for subsequent redesign and reuse</a:t>
            </a:r>
          </a:p>
          <a:p>
            <a:pPr lvl="1" algn="just" eaLnBrk="1" hangingPunct="1">
              <a:spcBef>
                <a:spcPct val="25000"/>
              </a:spcBef>
              <a:buFont typeface="Arial" panose="020B0604020202020204" pitchFamily="34" charset="0"/>
              <a:buChar char="•"/>
            </a:pPr>
            <a:r>
              <a:rPr lang="en-GB" altLang="en-US"/>
              <a:t>Errors in the documentation in the User Manuals, Operators Manual, other manuals (Installation…)</a:t>
            </a:r>
          </a:p>
          <a:p>
            <a:pPr lvl="1" algn="just" eaLnBrk="1" hangingPunct="1">
              <a:spcBef>
                <a:spcPct val="25000"/>
              </a:spcBef>
              <a:buFont typeface="Arial" panose="020B0604020202020204" pitchFamily="34" charset="0"/>
              <a:buChar char="•"/>
            </a:pPr>
            <a:r>
              <a:rPr lang="en-GB" altLang="en-US"/>
              <a:t>Errors in on-line help, if available.</a:t>
            </a:r>
          </a:p>
          <a:p>
            <a:pPr lvl="1" algn="just" eaLnBrk="1" hangingPunct="1">
              <a:spcBef>
                <a:spcPct val="25000"/>
              </a:spcBef>
              <a:buFont typeface="Arial" panose="020B0604020202020204" pitchFamily="34" charset="0"/>
              <a:buChar char="•"/>
            </a:pPr>
            <a:r>
              <a:rPr lang="en-GB" altLang="en-US"/>
              <a:t>Listing of non-existing software functions</a:t>
            </a:r>
          </a:p>
          <a:p>
            <a:pPr lvl="2" algn="just" eaLnBrk="1" hangingPunct="1">
              <a:spcBef>
                <a:spcPct val="25000"/>
              </a:spcBef>
              <a:buFontTx/>
              <a:buChar char="•"/>
            </a:pPr>
            <a:r>
              <a:rPr lang="en-GB" altLang="en-US"/>
              <a:t>Planned early but dropped;  remain in documentation!</a:t>
            </a:r>
          </a:p>
          <a:p>
            <a:pPr algn="just" eaLnBrk="1" hangingPunct="1">
              <a:spcBef>
                <a:spcPct val="25000"/>
              </a:spcBef>
              <a:buFontTx/>
              <a:buChar char="•"/>
            </a:pPr>
            <a:r>
              <a:rPr lang="en-GB" altLang="en-US"/>
              <a:t>Many error messages are totally meaningless</a:t>
            </a:r>
          </a:p>
        </p:txBody>
      </p:sp>
      <p:sp>
        <p:nvSpPr>
          <p:cNvPr id="5" name="Title 1">
            <a:extLst>
              <a:ext uri="{FF2B5EF4-FFF2-40B4-BE49-F238E27FC236}">
                <a16:creationId xmlns:a16="http://schemas.microsoft.com/office/drawing/2014/main" id="{E25A4C8E-B9C3-D605-4E91-9448379AF437}"/>
              </a:ext>
            </a:extLst>
          </p:cNvPr>
          <p:cNvSpPr>
            <a:spLocks noGrp="1"/>
          </p:cNvSpPr>
          <p:nvPr>
            <p:ph type="title"/>
          </p:nvPr>
        </p:nvSpPr>
        <p:spPr>
          <a:xfrm>
            <a:off x="938213" y="476672"/>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a:extLst>
              <a:ext uri="{FF2B5EF4-FFF2-40B4-BE49-F238E27FC236}">
                <a16:creationId xmlns:a16="http://schemas.microsoft.com/office/drawing/2014/main" id="{679CD74C-0A4F-2429-47CD-16D5570B0D6F}"/>
              </a:ext>
            </a:extLst>
          </p:cNvPr>
          <p:cNvSpPr>
            <a:spLocks noGrp="1"/>
          </p:cNvSpPr>
          <p:nvPr>
            <p:ph idx="1"/>
          </p:nvPr>
        </p:nvSpPr>
        <p:spPr>
          <a:xfrm>
            <a:off x="1255713" y="1989138"/>
            <a:ext cx="8064500" cy="3530600"/>
          </a:xfrm>
        </p:spPr>
        <p:txBody>
          <a:bodyPr rtlCol="0">
            <a:normAutofit/>
          </a:bodyPr>
          <a:lstStyle/>
          <a:p>
            <a:pPr marL="0" indent="0" algn="just">
              <a:spcAft>
                <a:spcPts val="0"/>
              </a:spcAft>
              <a:buNone/>
              <a:defRPr/>
            </a:pPr>
            <a:r>
              <a:rPr lang="en-US" sz="2400" b="1" dirty="0">
                <a:solidFill>
                  <a:srgbClr val="C00000"/>
                </a:solidFill>
                <a:latin typeface="Times New Roman" panose="02020603050405020304" pitchFamily="18" charset="0"/>
                <a:cs typeface="Times New Roman" panose="02020603050405020304" pitchFamily="18" charset="0"/>
              </a:rPr>
              <a:t>Software quality is defined as:</a:t>
            </a:r>
          </a:p>
          <a:p>
            <a:pPr marL="514350" indent="-514350" algn="just">
              <a:spcAft>
                <a:spcPts val="0"/>
              </a:spcAft>
              <a:buFont typeface="+mj-lt"/>
              <a:buAutoNum type="arabicParenR"/>
              <a:defRPr/>
            </a:pPr>
            <a:r>
              <a:rPr lang="en-US" sz="2400" dirty="0">
                <a:solidFill>
                  <a:schemeClr val="tx1"/>
                </a:solidFill>
                <a:latin typeface="Times New Roman" panose="02020603050405020304" pitchFamily="18" charset="0"/>
                <a:cs typeface="Times New Roman" panose="02020603050405020304" pitchFamily="18" charset="0"/>
              </a:rPr>
              <a:t>The degree to which a system, component, or process meets specified requirements.</a:t>
            </a:r>
          </a:p>
          <a:p>
            <a:pPr marL="514350" indent="-514350" algn="just">
              <a:spcAft>
                <a:spcPts val="0"/>
              </a:spcAft>
              <a:buFont typeface="+mj-lt"/>
              <a:buAutoNum type="arabicParenR"/>
              <a:defRPr/>
            </a:pPr>
            <a:r>
              <a:rPr lang="en-US" sz="2400" dirty="0">
                <a:solidFill>
                  <a:schemeClr val="tx1"/>
                </a:solidFill>
                <a:latin typeface="Times New Roman" panose="02020603050405020304" pitchFamily="18" charset="0"/>
                <a:cs typeface="Times New Roman" panose="02020603050405020304" pitchFamily="18" charset="0"/>
              </a:rPr>
              <a:t>The degree to which a system, component, or process meets customer or user needs or expectations.</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CAE4C0E-3958-AACA-6610-03F1A2BE54AF}"/>
              </a:ext>
            </a:extLst>
          </p:cNvPr>
          <p:cNvSpPr txBox="1">
            <a:spLocks/>
          </p:cNvSpPr>
          <p:nvPr/>
        </p:nvSpPr>
        <p:spPr bwMode="gray">
          <a:xfrm>
            <a:off x="1046164" y="980728"/>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Software Quality- IEEE definition</a:t>
            </a:r>
            <a:endParaRPr lang="en-US" altLang="en-US" sz="3600" dirty="0">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a:extLst>
              <a:ext uri="{FF2B5EF4-FFF2-40B4-BE49-F238E27FC236}">
                <a16:creationId xmlns:a16="http://schemas.microsoft.com/office/drawing/2014/main" id="{4875DB18-C9C7-DF73-D96F-80A040B2C408}"/>
              </a:ext>
            </a:extLst>
          </p:cNvPr>
          <p:cNvSpPr>
            <a:spLocks noGrp="1"/>
          </p:cNvSpPr>
          <p:nvPr>
            <p:ph idx="1"/>
          </p:nvPr>
        </p:nvSpPr>
        <p:spPr>
          <a:xfrm>
            <a:off x="1255714" y="1628775"/>
            <a:ext cx="7667625" cy="3530600"/>
          </a:xfrm>
        </p:spPr>
        <p:txBody>
          <a:bodyPr>
            <a:normAutofit fontScale="92500" lnSpcReduction="20000"/>
          </a:bodyPr>
          <a:lstStyle/>
          <a:p>
            <a:pPr algn="just" eaLnBrk="1" hangingPunct="1">
              <a:buFont typeface="Wingdings" panose="05000000000000000000" pitchFamily="2" charset="2"/>
              <a:buChar char="q"/>
              <a:defRPr/>
            </a:pPr>
            <a:r>
              <a:rPr lang="en-US" altLang="en-US" sz="2400" b="1" dirty="0">
                <a:solidFill>
                  <a:srgbClr val="C00000"/>
                </a:solidFill>
                <a:latin typeface="Times New Roman" panose="02020603050405020304" pitchFamily="18" charset="0"/>
                <a:cs typeface="Times New Roman" panose="02020603050405020304" pitchFamily="18" charset="0"/>
              </a:rPr>
              <a:t>Software quality is defined as:</a:t>
            </a:r>
          </a:p>
          <a:p>
            <a:pPr marL="342900" lvl="1" indent="0" algn="just">
              <a:buNone/>
              <a:defRPr/>
            </a:pPr>
            <a:r>
              <a:rPr lang="en-US" altLang="en-US" sz="2400" dirty="0">
                <a:solidFill>
                  <a:schemeClr val="tx1"/>
                </a:solidFill>
                <a:latin typeface="Times New Roman" panose="02020603050405020304" pitchFamily="18" charset="0"/>
                <a:cs typeface="Times New Roman" panose="02020603050405020304" pitchFamily="18" charset="0"/>
              </a:rPr>
              <a:t>Conformance to explicitly stated functional and performance requirements, explicitly documented development standards, and implicit characteristics that are expected of all professionally developed software.</a:t>
            </a:r>
          </a:p>
          <a:p>
            <a:pPr algn="just" eaLnBrk="1" hangingPunct="1">
              <a:buFont typeface="Wingdings" panose="05000000000000000000" pitchFamily="2" charset="2"/>
              <a:buChar char="q"/>
              <a:defRPr/>
            </a:pPr>
            <a:r>
              <a:rPr lang="en-US" altLang="en-US" sz="2400" dirty="0">
                <a:solidFill>
                  <a:schemeClr val="tx1"/>
                </a:solidFill>
                <a:latin typeface="Times New Roman" panose="02020603050405020304" pitchFamily="18" charset="0"/>
                <a:cs typeface="Times New Roman" panose="02020603050405020304" pitchFamily="18" charset="0"/>
              </a:rPr>
              <a:t>This definition suggests 3 requirements to be met by the developer:</a:t>
            </a:r>
          </a:p>
          <a:p>
            <a:pPr marL="400050" lvl="1" indent="0" algn="just">
              <a:buNone/>
              <a:defRPr/>
            </a:pPr>
            <a:r>
              <a:rPr lang="en-US" altLang="en-US" sz="2400" dirty="0">
                <a:solidFill>
                  <a:schemeClr val="tx1"/>
                </a:solidFill>
                <a:latin typeface="Times New Roman" panose="02020603050405020304" pitchFamily="18" charset="0"/>
                <a:cs typeface="Times New Roman" panose="02020603050405020304" pitchFamily="18" charset="0"/>
              </a:rPr>
              <a:t>⇒ Specific functional requirements (output)</a:t>
            </a:r>
          </a:p>
          <a:p>
            <a:pPr marL="400050" lvl="1" indent="0" algn="just">
              <a:buNone/>
              <a:defRPr/>
            </a:pPr>
            <a:r>
              <a:rPr lang="en-US" altLang="en-US" sz="2400" dirty="0">
                <a:solidFill>
                  <a:schemeClr val="tx1"/>
                </a:solidFill>
                <a:latin typeface="Times New Roman" panose="02020603050405020304" pitchFamily="18" charset="0"/>
                <a:cs typeface="Times New Roman" panose="02020603050405020304" pitchFamily="18" charset="0"/>
              </a:rPr>
              <a:t>⇒ Software quality standards mentioned in the contract</a:t>
            </a:r>
          </a:p>
          <a:p>
            <a:pPr marL="400050" lvl="1" indent="0" algn="just">
              <a:buNone/>
              <a:defRPr/>
            </a:pPr>
            <a:r>
              <a:rPr lang="en-US" altLang="en-US" sz="2400" dirty="0">
                <a:solidFill>
                  <a:schemeClr val="tx1"/>
                </a:solidFill>
                <a:latin typeface="Times New Roman" panose="02020603050405020304" pitchFamily="18" charset="0"/>
                <a:cs typeface="Times New Roman" panose="02020603050405020304" pitchFamily="18" charset="0"/>
              </a:rPr>
              <a:t>⇒ Good Software Engineering Practices</a:t>
            </a:r>
          </a:p>
        </p:txBody>
      </p:sp>
      <p:sp>
        <p:nvSpPr>
          <p:cNvPr id="4" name="Title 1">
            <a:extLst>
              <a:ext uri="{FF2B5EF4-FFF2-40B4-BE49-F238E27FC236}">
                <a16:creationId xmlns:a16="http://schemas.microsoft.com/office/drawing/2014/main" id="{95110144-7E0E-5E9B-D897-AE20F75B76BE}"/>
              </a:ext>
            </a:extLst>
          </p:cNvPr>
          <p:cNvSpPr txBox="1">
            <a:spLocks/>
          </p:cNvSpPr>
          <p:nvPr/>
        </p:nvSpPr>
        <p:spPr bwMode="gray">
          <a:xfrm>
            <a:off x="895029" y="69269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Software Quality- Pressman’s definition</a:t>
            </a:r>
            <a:endParaRPr lang="en-US" altLang="en-US" sz="3600"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CCF0C9-CB29-AF56-5CF5-598E014FBF0C}"/>
              </a:ext>
            </a:extLst>
          </p:cNvPr>
          <p:cNvSpPr>
            <a:spLocks noGrp="1"/>
          </p:cNvSpPr>
          <p:nvPr>
            <p:ph/>
          </p:nvPr>
        </p:nvSpPr>
        <p:spPr>
          <a:xfrm>
            <a:off x="771524" y="609600"/>
            <a:ext cx="9324975" cy="5486400"/>
          </a:xfrm>
        </p:spPr>
        <p:txBody>
          <a:bodyPr/>
          <a:lstStyle/>
          <a:p>
            <a:r>
              <a:rPr lang="en-US" sz="3600" b="1" dirty="0">
                <a:solidFill>
                  <a:schemeClr val="tx1"/>
                </a:solidFill>
              </a:rPr>
              <a:t>Text Books:</a:t>
            </a:r>
          </a:p>
          <a:p>
            <a:pPr marL="0" indent="0">
              <a:buNone/>
            </a:pPr>
            <a:r>
              <a:rPr lang="en-US" b="1" u="sng" dirty="0">
                <a:solidFill>
                  <a:schemeClr val="tx1"/>
                </a:solidFill>
              </a:rPr>
              <a:t>Textbooks:</a:t>
            </a:r>
          </a:p>
          <a:p>
            <a:r>
              <a:rPr lang="en-US" b="1" dirty="0">
                <a:solidFill>
                  <a:schemeClr val="tx1"/>
                </a:solidFill>
              </a:rPr>
              <a:t>1. Software Quality: Concepts and Practice, Daniel </a:t>
            </a:r>
            <a:r>
              <a:rPr lang="en-US" b="1" dirty="0" err="1">
                <a:solidFill>
                  <a:schemeClr val="tx1"/>
                </a:solidFill>
              </a:rPr>
              <a:t>Galin</a:t>
            </a:r>
            <a:r>
              <a:rPr lang="en-US" b="1" dirty="0">
                <a:solidFill>
                  <a:schemeClr val="tx1"/>
                </a:solidFill>
              </a:rPr>
              <a:t>, John Wiley &amp; Sons, 2018.</a:t>
            </a:r>
          </a:p>
          <a:p>
            <a:r>
              <a:rPr lang="en-US" b="1" dirty="0">
                <a:solidFill>
                  <a:schemeClr val="tx1"/>
                </a:solidFill>
              </a:rPr>
              <a:t>2. Software Process Definition and</a:t>
            </a:r>
          </a:p>
          <a:p>
            <a:r>
              <a:rPr lang="en-US" b="1" dirty="0">
                <a:solidFill>
                  <a:schemeClr val="tx1"/>
                </a:solidFill>
              </a:rPr>
              <a:t>Management, Jürgen </a:t>
            </a:r>
            <a:r>
              <a:rPr lang="en-US" b="1" dirty="0" err="1">
                <a:solidFill>
                  <a:schemeClr val="tx1"/>
                </a:solidFill>
              </a:rPr>
              <a:t>Münch</a:t>
            </a:r>
            <a:r>
              <a:rPr lang="en-US" b="1" dirty="0">
                <a:solidFill>
                  <a:schemeClr val="tx1"/>
                </a:solidFill>
              </a:rPr>
              <a:t>, Ove </a:t>
            </a:r>
            <a:r>
              <a:rPr lang="en-US" b="1" dirty="0" err="1">
                <a:solidFill>
                  <a:schemeClr val="tx1"/>
                </a:solidFill>
              </a:rPr>
              <a:t>Armbrust</a:t>
            </a:r>
            <a:r>
              <a:rPr lang="en-US" b="1" dirty="0">
                <a:solidFill>
                  <a:schemeClr val="tx1"/>
                </a:solidFill>
              </a:rPr>
              <a:t>, Martin Kowalczyk, Martín Soto, Springer, 2012.</a:t>
            </a:r>
          </a:p>
          <a:p>
            <a:pPr marL="0" indent="0">
              <a:buNone/>
            </a:pPr>
            <a:r>
              <a:rPr lang="en-US" b="1" u="sng" dirty="0">
                <a:solidFill>
                  <a:schemeClr val="tx1"/>
                </a:solidFill>
              </a:rPr>
              <a:t>Reference Books:</a:t>
            </a:r>
          </a:p>
          <a:p>
            <a:r>
              <a:rPr lang="en-US" b="1" dirty="0">
                <a:solidFill>
                  <a:schemeClr val="tx1"/>
                </a:solidFill>
              </a:rPr>
              <a:t>1. Mastering Software Quality Assurance: Best Practices, Tools and Techniques for Software</a:t>
            </a:r>
          </a:p>
          <a:p>
            <a:r>
              <a:rPr lang="en-US" b="1" dirty="0">
                <a:solidFill>
                  <a:schemeClr val="tx1"/>
                </a:solidFill>
              </a:rPr>
              <a:t>Developers </a:t>
            </a:r>
            <a:r>
              <a:rPr lang="en-US" b="1" dirty="0" err="1">
                <a:solidFill>
                  <a:schemeClr val="tx1"/>
                </a:solidFill>
              </a:rPr>
              <a:t>Chemuturi</a:t>
            </a:r>
            <a:r>
              <a:rPr lang="en-US" b="1" dirty="0">
                <a:solidFill>
                  <a:schemeClr val="tx1"/>
                </a:solidFill>
              </a:rPr>
              <a:t>, M. J, Ross Publishing, 2010.</a:t>
            </a:r>
          </a:p>
          <a:p>
            <a:r>
              <a:rPr lang="en-US" b="1" dirty="0">
                <a:solidFill>
                  <a:schemeClr val="tx1"/>
                </a:solidFill>
              </a:rPr>
              <a:t>2. Software Quality Engineering: A Practitioner’s Approach, </a:t>
            </a:r>
            <a:r>
              <a:rPr lang="en-US" b="1" dirty="0" err="1">
                <a:solidFill>
                  <a:schemeClr val="tx1"/>
                </a:solidFill>
              </a:rPr>
              <a:t>Suryn</a:t>
            </a:r>
            <a:r>
              <a:rPr lang="en-US" b="1" dirty="0">
                <a:solidFill>
                  <a:schemeClr val="tx1"/>
                </a:solidFill>
              </a:rPr>
              <a:t> W, John Wiley &amp; Sons, 2014</a:t>
            </a:r>
            <a:endParaRPr lang="en-PK" b="1" dirty="0">
              <a:solidFill>
                <a:schemeClr val="tx1"/>
              </a:solidFill>
            </a:endParaRPr>
          </a:p>
        </p:txBody>
      </p:sp>
      <p:sp>
        <p:nvSpPr>
          <p:cNvPr id="3" name="Footer Placeholder 2">
            <a:extLst>
              <a:ext uri="{FF2B5EF4-FFF2-40B4-BE49-F238E27FC236}">
                <a16:creationId xmlns:a16="http://schemas.microsoft.com/office/drawing/2014/main" id="{1E137C08-B552-A166-3C71-43DAEC37FE0D}"/>
              </a:ext>
            </a:extLst>
          </p:cNvPr>
          <p:cNvSpPr>
            <a:spLocks noGrp="1"/>
          </p:cNvSpPr>
          <p:nvPr>
            <p:ph type="ftr" sz="quarter" idx="11"/>
          </p:nvPr>
        </p:nvSpPr>
        <p:spPr/>
        <p:txBody>
          <a:bodyPr/>
          <a:lstStyle/>
          <a:p>
            <a:pPr>
              <a:defRPr/>
            </a:pPr>
            <a:r>
              <a:rPr lang="en-US"/>
              <a:t>COMSATS University Islamabad, Abbottabad Campus</a:t>
            </a:r>
          </a:p>
        </p:txBody>
      </p:sp>
    </p:spTree>
    <p:extLst>
      <p:ext uri="{BB962C8B-B14F-4D97-AF65-F5344CB8AC3E}">
        <p14:creationId xmlns:p14="http://schemas.microsoft.com/office/powerpoint/2010/main" val="23972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DD2DAB55-562E-5F32-439F-255DAD8E22A6}"/>
              </a:ext>
            </a:extLst>
          </p:cNvPr>
          <p:cNvSpPr>
            <a:spLocks noGrp="1"/>
          </p:cNvSpPr>
          <p:nvPr>
            <p:ph idx="1"/>
          </p:nvPr>
        </p:nvSpPr>
        <p:spPr>
          <a:xfrm>
            <a:off x="1182688" y="1989138"/>
            <a:ext cx="7740650" cy="3530600"/>
          </a:xfrm>
        </p:spPr>
        <p:txBody>
          <a:bodyPr/>
          <a:lstStyle/>
          <a:p>
            <a:pPr marL="0" indent="0" algn="just">
              <a:buNone/>
            </a:pPr>
            <a:r>
              <a:rPr lang="en-US" altLang="en-US" sz="2400" b="1">
                <a:solidFill>
                  <a:srgbClr val="C00000"/>
                </a:solidFill>
                <a:latin typeface="Times New Roman" panose="02020603050405020304" pitchFamily="18" charset="0"/>
                <a:cs typeface="Times New Roman" panose="02020603050405020304" pitchFamily="18" charset="0"/>
              </a:rPr>
              <a:t>  Software quality assurance is:</a:t>
            </a:r>
          </a:p>
          <a:p>
            <a:pPr marL="857250" lvl="1" indent="-457200" algn="just">
              <a:buFont typeface="Century Gothic" panose="020B0502020202020204" pitchFamily="34" charset="0"/>
              <a:buAutoNum type="arabicParenR"/>
            </a:pPr>
            <a:r>
              <a:rPr lang="en-US" altLang="en-US" sz="2400">
                <a:solidFill>
                  <a:schemeClr val="tx1"/>
                </a:solidFill>
                <a:latin typeface="Times New Roman" panose="02020603050405020304" pitchFamily="18" charset="0"/>
                <a:cs typeface="Times New Roman" panose="02020603050405020304" pitchFamily="18" charset="0"/>
              </a:rPr>
              <a:t>A planned and systematic pattern of all actions necessary to provide adequate confidence that an item or product conforms to established technical requirements.</a:t>
            </a:r>
          </a:p>
          <a:p>
            <a:pPr marL="857250" lvl="1" indent="-457200" algn="just">
              <a:buFont typeface="Century Gothic" panose="020B0502020202020204" pitchFamily="34" charset="0"/>
              <a:buAutoNum type="arabicParenR"/>
            </a:pPr>
            <a:r>
              <a:rPr lang="en-US" altLang="en-US" sz="2400">
                <a:solidFill>
                  <a:schemeClr val="tx1"/>
                </a:solidFill>
                <a:latin typeface="Times New Roman" panose="02020603050405020304" pitchFamily="18" charset="0"/>
                <a:cs typeface="Times New Roman" panose="02020603050405020304" pitchFamily="18" charset="0"/>
              </a:rPr>
              <a:t>A set of activities designed to evaluate the process by which the products are developed or manufactured. </a:t>
            </a:r>
          </a:p>
        </p:txBody>
      </p:sp>
      <p:sp>
        <p:nvSpPr>
          <p:cNvPr id="4" name="Title 1">
            <a:extLst>
              <a:ext uri="{FF2B5EF4-FFF2-40B4-BE49-F238E27FC236}">
                <a16:creationId xmlns:a16="http://schemas.microsoft.com/office/drawing/2014/main" id="{EF00D444-F207-E725-7896-38C93EAF356F}"/>
              </a:ext>
            </a:extLst>
          </p:cNvPr>
          <p:cNvSpPr txBox="1">
            <a:spLocks/>
          </p:cNvSpPr>
          <p:nvPr/>
        </p:nvSpPr>
        <p:spPr bwMode="gray">
          <a:xfrm>
            <a:off x="866652" y="105273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Software Quality Assurance</a:t>
            </a:r>
          </a:p>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IEEE definition</a:t>
            </a:r>
            <a:endParaRPr lang="en-US" altLang="en-US" sz="3600" dirty="0">
              <a:solidFill>
                <a:srgbClr val="C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964D91CE-0E52-77D5-78E5-A9FACF08F986}"/>
              </a:ext>
            </a:extLst>
          </p:cNvPr>
          <p:cNvSpPr>
            <a:spLocks noGrp="1"/>
          </p:cNvSpPr>
          <p:nvPr>
            <p:ph idx="1"/>
          </p:nvPr>
        </p:nvSpPr>
        <p:spPr>
          <a:xfrm>
            <a:off x="1327150" y="2133600"/>
            <a:ext cx="7704138" cy="3530600"/>
          </a:xfrm>
        </p:spPr>
        <p:txBody>
          <a:bodyPr/>
          <a:lstStyle/>
          <a:p>
            <a:pPr marL="0" indent="0" algn="just">
              <a:buNone/>
            </a:pPr>
            <a:r>
              <a:rPr lang="en-US" altLang="en-US" sz="2400" b="1">
                <a:solidFill>
                  <a:srgbClr val="C00000"/>
                </a:solidFill>
                <a:latin typeface="Times New Roman" panose="02020603050405020304" pitchFamily="18" charset="0"/>
                <a:cs typeface="Times New Roman" panose="02020603050405020304" pitchFamily="18" charset="0"/>
              </a:rPr>
              <a:t>Software quality assurance is:</a:t>
            </a:r>
          </a:p>
          <a:p>
            <a:pPr marL="400050" lvl="1" indent="0" algn="just">
              <a:buNone/>
            </a:pPr>
            <a:r>
              <a:rPr lang="en-US" altLang="en-US" sz="2400">
                <a:solidFill>
                  <a:schemeClr val="tx1"/>
                </a:solidFill>
                <a:latin typeface="Times New Roman" panose="02020603050405020304" pitchFamily="18" charset="0"/>
                <a:cs typeface="Times New Roman" panose="02020603050405020304" pitchFamily="18" charset="0"/>
              </a:rPr>
              <a:t>A systematic, planned set of actions necessary to provide adequate confidence that the software development process or the maintenance process of a software system product conforms to established functional technical requirements as well as with the managerial requirements of keeping the schedule and operating within the budgetary confines.</a:t>
            </a:r>
          </a:p>
        </p:txBody>
      </p:sp>
      <p:sp>
        <p:nvSpPr>
          <p:cNvPr id="4" name="Title 1">
            <a:extLst>
              <a:ext uri="{FF2B5EF4-FFF2-40B4-BE49-F238E27FC236}">
                <a16:creationId xmlns:a16="http://schemas.microsoft.com/office/drawing/2014/main" id="{CE9CC130-1B66-0693-8F60-F84A913697E0}"/>
              </a:ext>
            </a:extLst>
          </p:cNvPr>
          <p:cNvSpPr txBox="1">
            <a:spLocks/>
          </p:cNvSpPr>
          <p:nvPr/>
        </p:nvSpPr>
        <p:spPr bwMode="gray">
          <a:xfrm>
            <a:off x="866652" y="105273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Software Quality Assurance</a:t>
            </a:r>
          </a:p>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Expanded  definition</a:t>
            </a:r>
            <a:endParaRPr lang="en-US" altLang="en-US" sz="3600" dirty="0">
              <a:solidFill>
                <a:srgbClr val="C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id="{10BC32C8-2796-0989-F393-A4B1A43F760E}"/>
              </a:ext>
            </a:extLst>
          </p:cNvPr>
          <p:cNvSpPr>
            <a:spLocks noGrp="1"/>
          </p:cNvSpPr>
          <p:nvPr>
            <p:ph idx="1"/>
          </p:nvPr>
        </p:nvSpPr>
        <p:spPr>
          <a:xfrm>
            <a:off x="1168400" y="2060575"/>
            <a:ext cx="8064500" cy="3530600"/>
          </a:xfrm>
        </p:spPr>
        <p:txBody>
          <a:bodyPr rtlCol="0">
            <a:noAutofit/>
          </a:bodyPr>
          <a:lstStyle/>
          <a:p>
            <a:pPr marL="0" indent="0" algn="just">
              <a:spcAft>
                <a:spcPts val="0"/>
              </a:spcAft>
              <a:buNone/>
              <a:defRPr/>
            </a:pPr>
            <a:r>
              <a:rPr lang="en-US" altLang="en-US" sz="2400" b="1" dirty="0">
                <a:solidFill>
                  <a:srgbClr val="C00000"/>
                </a:solidFill>
                <a:latin typeface="Times New Roman" panose="02020603050405020304" pitchFamily="18" charset="0"/>
                <a:cs typeface="Times New Roman" panose="02020603050405020304" pitchFamily="18" charset="0"/>
              </a:rPr>
              <a:t>Software development (process-oriented):</a:t>
            </a:r>
          </a:p>
          <a:p>
            <a:pPr algn="just">
              <a:spcAft>
                <a:spcPts val="0"/>
              </a:spcAft>
              <a:buFont typeface="Wingdings" panose="05000000000000000000" pitchFamily="2" charset="2"/>
              <a:buChar char="q"/>
              <a:defRPr/>
            </a:pPr>
            <a:r>
              <a:rPr lang="en-US" altLang="en-US" sz="2400" dirty="0">
                <a:solidFill>
                  <a:schemeClr val="tx1"/>
                </a:solidFill>
                <a:latin typeface="Times New Roman" panose="02020603050405020304" pitchFamily="18" charset="0"/>
                <a:cs typeface="Times New Roman" panose="02020603050405020304" pitchFamily="18" charset="0"/>
              </a:rPr>
              <a:t>Assuring an acceptable level of confidence that the software will conform to functional technical requirements.</a:t>
            </a:r>
          </a:p>
          <a:p>
            <a:pPr algn="just">
              <a:spcAft>
                <a:spcPts val="0"/>
              </a:spcAft>
              <a:buFont typeface="Wingdings" panose="05000000000000000000" pitchFamily="2" charset="2"/>
              <a:buChar char="q"/>
              <a:defRPr/>
            </a:pPr>
            <a:r>
              <a:rPr lang="en-US" altLang="en-US" sz="2400" dirty="0">
                <a:solidFill>
                  <a:schemeClr val="tx1"/>
                </a:solidFill>
                <a:latin typeface="Times New Roman" panose="02020603050405020304" pitchFamily="18" charset="0"/>
                <a:cs typeface="Times New Roman" panose="02020603050405020304" pitchFamily="18" charset="0"/>
              </a:rPr>
              <a:t>Assuring an acceptable level of confidence that the software will conform to managerial scheduling and budgetary requirements.</a:t>
            </a:r>
          </a:p>
          <a:p>
            <a:pPr algn="just">
              <a:spcAft>
                <a:spcPts val="0"/>
              </a:spcAft>
              <a:buFont typeface="Wingdings" panose="05000000000000000000" pitchFamily="2" charset="2"/>
              <a:buChar char="q"/>
              <a:defRPr/>
            </a:pPr>
            <a:r>
              <a:rPr lang="en-US" altLang="en-US" sz="2400" dirty="0">
                <a:solidFill>
                  <a:schemeClr val="tx1"/>
                </a:solidFill>
                <a:latin typeface="Times New Roman" panose="02020603050405020304" pitchFamily="18" charset="0"/>
                <a:cs typeface="Times New Roman" panose="02020603050405020304" pitchFamily="18" charset="0"/>
              </a:rPr>
              <a:t>Initiation and management of activities for the improvement and greater efficiency of software development and SQA activities.</a:t>
            </a:r>
          </a:p>
        </p:txBody>
      </p:sp>
      <p:sp>
        <p:nvSpPr>
          <p:cNvPr id="7" name="Title 1">
            <a:extLst>
              <a:ext uri="{FF2B5EF4-FFF2-40B4-BE49-F238E27FC236}">
                <a16:creationId xmlns:a16="http://schemas.microsoft.com/office/drawing/2014/main" id="{53F1C9DA-AB1D-7BE3-CB23-3E03266D492B}"/>
              </a:ext>
            </a:extLst>
          </p:cNvPr>
          <p:cNvSpPr txBox="1">
            <a:spLocks/>
          </p:cNvSpPr>
          <p:nvPr/>
        </p:nvSpPr>
        <p:spPr bwMode="gray">
          <a:xfrm>
            <a:off x="866652" y="105273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kern="10" dirty="0">
                <a:ln w="12700">
                  <a:solidFill>
                    <a:srgbClr val="000000"/>
                  </a:solidFill>
                  <a:round/>
                  <a:headEnd/>
                  <a:tailEnd/>
                </a:ln>
                <a:solidFill>
                  <a:srgbClr val="33CC33"/>
                </a:solidFill>
                <a:latin typeface="Arial Black" panose="020B0A04020102020204" pitchFamily="34" charset="0"/>
              </a:rPr>
              <a:t>Objectives of Software Quality Assurance in Software Development</a:t>
            </a:r>
            <a:endParaRPr lang="en-US" altLang="en-US"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id="{4D4F7D83-F09B-DD76-43EA-285840806690}"/>
              </a:ext>
            </a:extLst>
          </p:cNvPr>
          <p:cNvSpPr>
            <a:spLocks noGrp="1"/>
          </p:cNvSpPr>
          <p:nvPr>
            <p:ph idx="1"/>
          </p:nvPr>
        </p:nvSpPr>
        <p:spPr>
          <a:xfrm>
            <a:off x="1168400" y="1989138"/>
            <a:ext cx="8064500" cy="3530600"/>
          </a:xfrm>
        </p:spPr>
        <p:txBody>
          <a:bodyPr rtlCol="0">
            <a:noAutofit/>
          </a:bodyPr>
          <a:lstStyle/>
          <a:p>
            <a:pPr marL="0" indent="0" algn="just">
              <a:spcAft>
                <a:spcPts val="0"/>
              </a:spcAft>
              <a:buNone/>
              <a:defRPr/>
            </a:pPr>
            <a:r>
              <a:rPr lang="en-US" altLang="en-US" sz="2400" b="1" dirty="0">
                <a:solidFill>
                  <a:srgbClr val="C00000"/>
                </a:solidFill>
                <a:latin typeface="Times New Roman" panose="02020603050405020304" pitchFamily="18" charset="0"/>
                <a:cs typeface="Times New Roman" panose="02020603050405020304" pitchFamily="18" charset="0"/>
              </a:rPr>
              <a:t>Software maintenance (product-oriented):</a:t>
            </a:r>
          </a:p>
          <a:p>
            <a:pPr algn="just">
              <a:spcAft>
                <a:spcPts val="0"/>
              </a:spcAft>
              <a:buFont typeface="Wingdings" panose="05000000000000000000" pitchFamily="2" charset="2"/>
              <a:buChar char="q"/>
              <a:defRPr/>
            </a:pPr>
            <a:r>
              <a:rPr lang="en-US" altLang="en-US" sz="2400" dirty="0">
                <a:solidFill>
                  <a:schemeClr val="tx1"/>
                </a:solidFill>
                <a:latin typeface="Times New Roman" panose="02020603050405020304" pitchFamily="18" charset="0"/>
                <a:cs typeface="Times New Roman" panose="02020603050405020304" pitchFamily="18" charset="0"/>
              </a:rPr>
              <a:t>Assuring an acceptable level of confidence that the software will conform to functional technical requirements.</a:t>
            </a:r>
          </a:p>
          <a:p>
            <a:pPr algn="just">
              <a:spcAft>
                <a:spcPts val="0"/>
              </a:spcAft>
              <a:buFont typeface="Wingdings" panose="05000000000000000000" pitchFamily="2" charset="2"/>
              <a:buChar char="q"/>
              <a:defRPr/>
            </a:pPr>
            <a:r>
              <a:rPr lang="en-US" altLang="en-US" sz="2400" dirty="0">
                <a:solidFill>
                  <a:schemeClr val="tx1"/>
                </a:solidFill>
                <a:latin typeface="Times New Roman" panose="02020603050405020304" pitchFamily="18" charset="0"/>
                <a:cs typeface="Times New Roman" panose="02020603050405020304" pitchFamily="18" charset="0"/>
              </a:rPr>
              <a:t>Assuring an acceptable level of confidence that the software will conform to managerial scheduling and budgetary requirements.</a:t>
            </a:r>
          </a:p>
          <a:p>
            <a:pPr algn="just">
              <a:spcAft>
                <a:spcPts val="0"/>
              </a:spcAft>
              <a:buFont typeface="Wingdings" panose="05000000000000000000" pitchFamily="2" charset="2"/>
              <a:buChar char="q"/>
              <a:defRPr/>
            </a:pPr>
            <a:r>
              <a:rPr lang="en-US" altLang="en-US" sz="2400" dirty="0">
                <a:solidFill>
                  <a:schemeClr val="tx1"/>
                </a:solidFill>
                <a:latin typeface="Times New Roman" panose="02020603050405020304" pitchFamily="18" charset="0"/>
                <a:cs typeface="Times New Roman" panose="02020603050405020304" pitchFamily="18" charset="0"/>
              </a:rPr>
              <a:t>Initiation and management of activities for the improvement and greater efficiency of software development and SQA activities.</a:t>
            </a:r>
          </a:p>
        </p:txBody>
      </p:sp>
      <p:sp>
        <p:nvSpPr>
          <p:cNvPr id="7" name="Title 1">
            <a:extLst>
              <a:ext uri="{FF2B5EF4-FFF2-40B4-BE49-F238E27FC236}">
                <a16:creationId xmlns:a16="http://schemas.microsoft.com/office/drawing/2014/main" id="{40DC33A8-E968-A013-56F3-27D79C1580C9}"/>
              </a:ext>
            </a:extLst>
          </p:cNvPr>
          <p:cNvSpPr txBox="1">
            <a:spLocks/>
          </p:cNvSpPr>
          <p:nvPr/>
        </p:nvSpPr>
        <p:spPr bwMode="gray">
          <a:xfrm>
            <a:off x="866652" y="105273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kern="10" dirty="0">
                <a:ln w="12700">
                  <a:solidFill>
                    <a:srgbClr val="000000"/>
                  </a:solidFill>
                  <a:round/>
                  <a:headEnd/>
                  <a:tailEnd/>
                </a:ln>
                <a:solidFill>
                  <a:srgbClr val="33CC33"/>
                </a:solidFill>
                <a:latin typeface="Arial Black" panose="020B0A04020102020204" pitchFamily="34" charset="0"/>
              </a:rPr>
              <a:t>Objectives of Software Quality Assurance in Software Maintenance</a:t>
            </a:r>
            <a:endParaRPr lang="en-US" altLang="en-US" dirty="0">
              <a:solidFill>
                <a:srgbClr val="C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F4F25737-8240-CC40-1DEB-0B49DC5E2931}"/>
              </a:ext>
            </a:extLst>
          </p:cNvPr>
          <p:cNvSpPr>
            <a:spLocks noGrp="1"/>
          </p:cNvSpPr>
          <p:nvPr>
            <p:ph idx="1"/>
          </p:nvPr>
        </p:nvSpPr>
        <p:spPr>
          <a:xfrm>
            <a:off x="1111251" y="1844675"/>
            <a:ext cx="7993063" cy="3530600"/>
          </a:xfrm>
        </p:spPr>
        <p:txBody>
          <a:bodyPr>
            <a:normAutofit fontScale="92500" lnSpcReduction="10000"/>
          </a:bodyPr>
          <a:lstStyle/>
          <a:p>
            <a:pPr algn="just" eaLnBrk="1" hangingPunct="1">
              <a:buFont typeface="Wingdings" panose="05000000000000000000" pitchFamily="2" charset="2"/>
              <a:buChar char="q"/>
            </a:pPr>
            <a:r>
              <a:rPr lang="en-US" altLang="en-US" sz="2200">
                <a:solidFill>
                  <a:schemeClr val="tx1"/>
                </a:solidFill>
                <a:latin typeface="Times New Roman" panose="02020603050405020304" pitchFamily="18" charset="0"/>
                <a:cs typeface="Times New Roman" panose="02020603050405020304" pitchFamily="18" charset="0"/>
              </a:rPr>
              <a:t>Quality control is defined as “a set of activities designed to evaluate the quality of a developed or manufactured product” (IEEE, 1991).</a:t>
            </a:r>
          </a:p>
          <a:p>
            <a:pPr lvl="1" algn="just" eaLnBrk="1" hangingPunct="1">
              <a:buFont typeface="Courier New" panose="02070309020205020404" pitchFamily="49" charset="0"/>
              <a:buChar char="o"/>
            </a:pPr>
            <a:r>
              <a:rPr lang="en-US" altLang="en-US" sz="2200">
                <a:solidFill>
                  <a:schemeClr val="tx1"/>
                </a:solidFill>
                <a:latin typeface="Times New Roman" panose="02020603050405020304" pitchFamily="18" charset="0"/>
                <a:cs typeface="Times New Roman" panose="02020603050405020304" pitchFamily="18" charset="0"/>
              </a:rPr>
              <a:t>In other words, activities whose main objective is withholding of any product from shipment if they do not qualify.</a:t>
            </a:r>
          </a:p>
          <a:p>
            <a:pPr algn="just" eaLnBrk="1" hangingPunct="1">
              <a:buFont typeface="Wingdings" panose="05000000000000000000" pitchFamily="2" charset="2"/>
              <a:buChar char="q"/>
            </a:pPr>
            <a:r>
              <a:rPr lang="en-US" altLang="en-US" sz="2200">
                <a:solidFill>
                  <a:schemeClr val="tx1"/>
                </a:solidFill>
                <a:latin typeface="Times New Roman" panose="02020603050405020304" pitchFamily="18" charset="0"/>
                <a:cs typeface="Times New Roman" panose="02020603050405020304" pitchFamily="18" charset="0"/>
              </a:rPr>
              <a:t>Quality Assurance is meant to minimize the costs of quality by introducing a variety of activities throughout the development and maintenance process in order to prevent the causes of errors, detect them, and correct them in the early stages of development. </a:t>
            </a:r>
          </a:p>
          <a:p>
            <a:pPr algn="just" eaLnBrk="1" hangingPunct="1">
              <a:buFont typeface="Wingdings" panose="05000000000000000000" pitchFamily="2" charset="2"/>
              <a:buChar char="q"/>
            </a:pPr>
            <a:r>
              <a:rPr lang="en-US" altLang="en-US" sz="2200">
                <a:solidFill>
                  <a:schemeClr val="tx1"/>
                </a:solidFill>
                <a:latin typeface="Times New Roman" panose="02020603050405020304" pitchFamily="18" charset="0"/>
                <a:cs typeface="Times New Roman" panose="02020603050405020304" pitchFamily="18" charset="0"/>
              </a:rPr>
              <a:t>As a result, quality assurance substantially reduces the rates of non-qualifying products.</a:t>
            </a:r>
          </a:p>
        </p:txBody>
      </p:sp>
      <p:sp>
        <p:nvSpPr>
          <p:cNvPr id="4" name="Title 1">
            <a:extLst>
              <a:ext uri="{FF2B5EF4-FFF2-40B4-BE49-F238E27FC236}">
                <a16:creationId xmlns:a16="http://schemas.microsoft.com/office/drawing/2014/main" id="{BFCBCECB-CFE9-681F-8AA8-096C29E435EE}"/>
              </a:ext>
            </a:extLst>
          </p:cNvPr>
          <p:cNvSpPr txBox="1">
            <a:spLocks/>
          </p:cNvSpPr>
          <p:nvPr/>
        </p:nvSpPr>
        <p:spPr bwMode="gray">
          <a:xfrm>
            <a:off x="866652" y="105273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kern="10" dirty="0">
                <a:ln w="12700">
                  <a:solidFill>
                    <a:srgbClr val="000000"/>
                  </a:solidFill>
                  <a:round/>
                  <a:headEnd/>
                  <a:tailEnd/>
                </a:ln>
                <a:solidFill>
                  <a:srgbClr val="33CC33"/>
                </a:solidFill>
                <a:latin typeface="Arial Black" panose="020B0A04020102020204" pitchFamily="34" charset="0"/>
              </a:rPr>
              <a:t>Software Quality Assurance VS Quality Control</a:t>
            </a:r>
            <a:endParaRPr lang="en-US" altLang="en-US"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a:extLst>
              <a:ext uri="{FF2B5EF4-FFF2-40B4-BE49-F238E27FC236}">
                <a16:creationId xmlns:a16="http://schemas.microsoft.com/office/drawing/2014/main" id="{F129E9FA-DA9C-6BAD-4E5F-FE62FEF3A0A7}"/>
              </a:ext>
            </a:extLst>
          </p:cNvPr>
          <p:cNvSpPr>
            <a:spLocks noGrp="1"/>
          </p:cNvSpPr>
          <p:nvPr>
            <p:ph idx="1"/>
          </p:nvPr>
        </p:nvSpPr>
        <p:spPr>
          <a:xfrm>
            <a:off x="1111251" y="1844675"/>
            <a:ext cx="7993063" cy="3530600"/>
          </a:xfrm>
        </p:spPr>
        <p:txBody>
          <a:bodyPr>
            <a:normAutofit fontScale="92500" lnSpcReduction="20000"/>
          </a:bodyPr>
          <a:lstStyle/>
          <a:p>
            <a:pPr algn="just" eaLnBrk="1" hangingPunct="1">
              <a:buFont typeface="Wingdings" panose="05000000000000000000" pitchFamily="2" charset="2"/>
              <a:buChar char="q"/>
            </a:pPr>
            <a:r>
              <a:rPr lang="en-US" altLang="en-US" sz="2400">
                <a:solidFill>
                  <a:schemeClr val="tx1"/>
                </a:solidFill>
                <a:latin typeface="Times New Roman" panose="02020603050405020304" pitchFamily="18" charset="0"/>
                <a:cs typeface="Times New Roman" panose="02020603050405020304" pitchFamily="18" charset="0"/>
              </a:rPr>
              <a:t>According to the IEEE (1991), software engineering is defined as follows:</a:t>
            </a:r>
          </a:p>
          <a:p>
            <a:pPr marL="800100" lvl="1" indent="-457200" algn="just">
              <a:buFont typeface="Century Gothic" panose="020B0502020202020204" pitchFamily="34" charset="0"/>
              <a:buAutoNum type="arabicParenR"/>
            </a:pPr>
            <a:r>
              <a:rPr lang="en-US" altLang="en-US" sz="2400">
                <a:solidFill>
                  <a:schemeClr val="tx1"/>
                </a:solidFill>
                <a:latin typeface="Times New Roman" panose="02020603050405020304" pitchFamily="18" charset="0"/>
                <a:cs typeface="Times New Roman" panose="02020603050405020304" pitchFamily="18" charset="0"/>
              </a:rPr>
              <a:t>The application of a systematic, disciplined, quantifiable approach to the development, operation and maintenance of software; that is, the application of engineering to software.</a:t>
            </a:r>
          </a:p>
          <a:p>
            <a:pPr marL="800100" lvl="1" indent="-457200" algn="just">
              <a:buFont typeface="Century Gothic" panose="020B0502020202020204" pitchFamily="34" charset="0"/>
              <a:buAutoNum type="arabicParenR"/>
            </a:pPr>
            <a:r>
              <a:rPr lang="en-US" altLang="en-US" sz="2400">
                <a:solidFill>
                  <a:schemeClr val="tx1"/>
                </a:solidFill>
                <a:latin typeface="Times New Roman" panose="02020603050405020304" pitchFamily="18" charset="0"/>
                <a:cs typeface="Times New Roman" panose="02020603050405020304" pitchFamily="18" charset="0"/>
              </a:rPr>
              <a:t>The study of approaches as in (1).</a:t>
            </a:r>
          </a:p>
          <a:p>
            <a:pPr algn="just" eaLnBrk="1" hangingPunct="1">
              <a:buFont typeface="Wingdings" panose="05000000000000000000" pitchFamily="2" charset="2"/>
              <a:buChar char="q"/>
            </a:pPr>
            <a:r>
              <a:rPr lang="en-US" altLang="en-US" sz="2400">
                <a:solidFill>
                  <a:schemeClr val="tx1"/>
                </a:solidFill>
                <a:latin typeface="Times New Roman" panose="02020603050405020304" pitchFamily="18" charset="0"/>
                <a:cs typeface="Times New Roman" panose="02020603050405020304" pitchFamily="18" charset="0"/>
              </a:rPr>
              <a:t>Cooperation between software engineers and the SQA team is the way to achieve efficient and economic development and maintenance activities that, at the same time, assure the quality of the products of these activities.</a:t>
            </a:r>
          </a:p>
        </p:txBody>
      </p:sp>
      <p:sp>
        <p:nvSpPr>
          <p:cNvPr id="4" name="Title 1">
            <a:extLst>
              <a:ext uri="{FF2B5EF4-FFF2-40B4-BE49-F238E27FC236}">
                <a16:creationId xmlns:a16="http://schemas.microsoft.com/office/drawing/2014/main" id="{8A8BA9AE-65D8-E210-25F7-CC291211C4DD}"/>
              </a:ext>
            </a:extLst>
          </p:cNvPr>
          <p:cNvSpPr txBox="1">
            <a:spLocks/>
          </p:cNvSpPr>
          <p:nvPr/>
        </p:nvSpPr>
        <p:spPr bwMode="gray">
          <a:xfrm>
            <a:off x="866652" y="105273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kern="10" dirty="0">
                <a:ln w="12700">
                  <a:solidFill>
                    <a:srgbClr val="000000"/>
                  </a:solidFill>
                  <a:round/>
                  <a:headEnd/>
                  <a:tailEnd/>
                </a:ln>
                <a:solidFill>
                  <a:srgbClr val="33CC33"/>
                </a:solidFill>
                <a:latin typeface="Arial Black" panose="020B0A04020102020204" pitchFamily="34" charset="0"/>
              </a:rPr>
              <a:t>Software Quality Assurance and Software Engineering</a:t>
            </a:r>
            <a:endParaRPr lang="en-US" altLang="en-US" dirty="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ECA4C1D6-378C-938A-C671-0857FA0200E5}"/>
              </a:ext>
            </a:extLst>
          </p:cNvPr>
          <p:cNvSpPr>
            <a:spLocks noGrp="1"/>
          </p:cNvSpPr>
          <p:nvPr>
            <p:ph type="title" idx="4294967295"/>
          </p:nvPr>
        </p:nvSpPr>
        <p:spPr>
          <a:xfrm>
            <a:off x="2222500" y="1412875"/>
            <a:ext cx="5657850" cy="1087438"/>
          </a:xfrm>
        </p:spPr>
        <p:txBody>
          <a:bodyPr/>
          <a:lstStyle/>
          <a:p>
            <a:pPr algn="ctr"/>
            <a:r>
              <a:rPr lang="en-US" altLang="en-US" sz="3000" b="1">
                <a:solidFill>
                  <a:srgbClr val="C00000"/>
                </a:solidFill>
                <a:latin typeface="Constantia" panose="02030602050306030303" pitchFamily="18" charset="0"/>
              </a:rPr>
              <a:t>For any query Feel Free to ask!</a:t>
            </a:r>
            <a:endParaRPr lang="en-US" altLang="en-US" sz="3000">
              <a:solidFill>
                <a:srgbClr val="C00000"/>
              </a:solidFill>
              <a:latin typeface="Constantia" panose="02030602050306030303" pitchFamily="18" charset="0"/>
            </a:endParaRPr>
          </a:p>
        </p:txBody>
      </p:sp>
      <p:pic>
        <p:nvPicPr>
          <p:cNvPr id="58372" name="Picture 2">
            <a:extLst>
              <a:ext uri="{FF2B5EF4-FFF2-40B4-BE49-F238E27FC236}">
                <a16:creationId xmlns:a16="http://schemas.microsoft.com/office/drawing/2014/main" id="{47304802-AD36-889B-1292-9EC8E3F46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726" y="6152733"/>
            <a:ext cx="7397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1241E5E-A623-1ACF-4EDE-DAE580DDF925}"/>
              </a:ext>
            </a:extLst>
          </p:cNvPr>
          <p:cNvSpPr>
            <a:spLocks noChangeArrowheads="1"/>
          </p:cNvSpPr>
          <p:nvPr/>
        </p:nvSpPr>
        <p:spPr bwMode="auto">
          <a:xfrm>
            <a:off x="1039813" y="1844676"/>
            <a:ext cx="8424862" cy="3960813"/>
          </a:xfrm>
          <a:prstGeom prst="rect">
            <a:avLst/>
          </a:prstGeom>
          <a:noFill/>
          <a:ln w="76200" cmpd="tri">
            <a:solidFill>
              <a:srgbClr val="99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800100" indent="-342900">
              <a:defRPr sz="2400">
                <a:solidFill>
                  <a:schemeClr val="tx1"/>
                </a:solidFill>
                <a:latin typeface="Times New Roman" panose="02020603050405020304" pitchFamily="18" charset="0"/>
                <a:cs typeface="Times New Roman" panose="02020603050405020304" pitchFamily="18" charset="0"/>
              </a:defRPr>
            </a:lvl2pPr>
            <a:lvl3pPr marL="1257300" indent="-3429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90000"/>
              </a:lnSpc>
              <a:spcBef>
                <a:spcPct val="20000"/>
              </a:spcBef>
            </a:pPr>
            <a:r>
              <a:rPr lang="en-US" altLang="en-US" b="1"/>
              <a:t>Basic concepts and objectives of software quality assurance:</a:t>
            </a:r>
          </a:p>
          <a:p>
            <a:pPr lvl="1" algn="just" eaLnBrk="1" hangingPunct="1">
              <a:lnSpc>
                <a:spcPct val="90000"/>
              </a:lnSpc>
              <a:spcBef>
                <a:spcPct val="20000"/>
              </a:spcBef>
              <a:buFontTx/>
              <a:buChar char="•"/>
            </a:pPr>
            <a:r>
              <a:rPr lang="en-US" altLang="en-US" b="1"/>
              <a:t>What is software?</a:t>
            </a:r>
          </a:p>
          <a:p>
            <a:pPr lvl="1" algn="just" eaLnBrk="1" hangingPunct="1">
              <a:lnSpc>
                <a:spcPct val="90000"/>
              </a:lnSpc>
              <a:spcBef>
                <a:spcPct val="20000"/>
              </a:spcBef>
              <a:buFontTx/>
              <a:buChar char="•"/>
            </a:pPr>
            <a:r>
              <a:rPr lang="en-US" altLang="en-US" b="1"/>
              <a:t>Software errors, faults and failures</a:t>
            </a:r>
          </a:p>
          <a:p>
            <a:pPr lvl="2" algn="just" eaLnBrk="1" hangingPunct="1">
              <a:lnSpc>
                <a:spcPct val="90000"/>
              </a:lnSpc>
              <a:spcBef>
                <a:spcPct val="20000"/>
              </a:spcBef>
              <a:buFontTx/>
              <a:buChar char="•"/>
            </a:pPr>
            <a:r>
              <a:rPr lang="en-US" altLang="en-US" b="1"/>
              <a:t>Differences</a:t>
            </a:r>
          </a:p>
          <a:p>
            <a:pPr lvl="1" algn="just" eaLnBrk="1" hangingPunct="1">
              <a:lnSpc>
                <a:spcPct val="90000"/>
              </a:lnSpc>
              <a:spcBef>
                <a:spcPct val="20000"/>
              </a:spcBef>
              <a:buFontTx/>
              <a:buChar char="•"/>
            </a:pPr>
            <a:r>
              <a:rPr lang="en-US" altLang="en-US" b="1"/>
              <a:t>Classification of the causes of software errors</a:t>
            </a:r>
          </a:p>
          <a:p>
            <a:pPr lvl="1" algn="just" eaLnBrk="1" hangingPunct="1">
              <a:lnSpc>
                <a:spcPct val="90000"/>
              </a:lnSpc>
              <a:spcBef>
                <a:spcPct val="20000"/>
              </a:spcBef>
              <a:buFontTx/>
              <a:buChar char="•"/>
            </a:pPr>
            <a:r>
              <a:rPr lang="en-US" altLang="en-US" b="1"/>
              <a:t>Software quality – definition</a:t>
            </a:r>
          </a:p>
          <a:p>
            <a:pPr lvl="1" algn="just" eaLnBrk="1" hangingPunct="1">
              <a:lnSpc>
                <a:spcPct val="90000"/>
              </a:lnSpc>
              <a:spcBef>
                <a:spcPct val="20000"/>
              </a:spcBef>
              <a:buFontTx/>
              <a:buChar char="•"/>
            </a:pPr>
            <a:r>
              <a:rPr lang="en-US" altLang="en-US" b="1"/>
              <a:t>Software quality assurance – definition and objectives</a:t>
            </a:r>
          </a:p>
          <a:p>
            <a:pPr lvl="1" algn="just" eaLnBrk="1" hangingPunct="1">
              <a:lnSpc>
                <a:spcPct val="90000"/>
              </a:lnSpc>
              <a:spcBef>
                <a:spcPct val="20000"/>
              </a:spcBef>
              <a:buFontTx/>
              <a:buChar char="•"/>
            </a:pPr>
            <a:r>
              <a:rPr lang="en-US" altLang="en-US" b="1"/>
              <a:t>Software quality assurance and software engineering</a:t>
            </a:r>
          </a:p>
        </p:txBody>
      </p:sp>
      <p:sp>
        <p:nvSpPr>
          <p:cNvPr id="21507" name="WordArt 6">
            <a:extLst>
              <a:ext uri="{FF2B5EF4-FFF2-40B4-BE49-F238E27FC236}">
                <a16:creationId xmlns:a16="http://schemas.microsoft.com/office/drawing/2014/main" id="{3EB7CE19-DF1C-0658-DC77-7F585495C41C}"/>
              </a:ext>
            </a:extLst>
          </p:cNvPr>
          <p:cNvSpPr>
            <a:spLocks noChangeArrowheads="1" noChangeShapeType="1" noTextEdit="1"/>
          </p:cNvSpPr>
          <p:nvPr/>
        </p:nvSpPr>
        <p:spPr bwMode="auto">
          <a:xfrm>
            <a:off x="1974850" y="1052514"/>
            <a:ext cx="6324600" cy="46037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WHAT IS SOFTWARE QUALITY?</a:t>
            </a:r>
            <a:endParaRPr lang="en-PK" sz="3600" kern="10">
              <a:ln w="12700">
                <a:solidFill>
                  <a:srgbClr val="000000"/>
                </a:solidFill>
                <a:round/>
                <a:headEnd/>
                <a:tailEnd/>
              </a:ln>
              <a:solidFill>
                <a:srgbClr val="33CC33"/>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342949CF-AC13-C66D-AB73-A3EC8ED655E3}"/>
              </a:ext>
            </a:extLst>
          </p:cNvPr>
          <p:cNvSpPr>
            <a:spLocks noGrp="1" noChangeArrowheads="1"/>
          </p:cNvSpPr>
          <p:nvPr>
            <p:ph idx="1"/>
          </p:nvPr>
        </p:nvSpPr>
        <p:spPr>
          <a:xfrm>
            <a:off x="966789" y="1484314"/>
            <a:ext cx="8353425" cy="4681537"/>
          </a:xfrm>
        </p:spPr>
        <p:txBody>
          <a:bodyPr rtlCol="0">
            <a:noAutofit/>
          </a:bodyPr>
          <a:lstStyle/>
          <a:p>
            <a:pPr algn="just">
              <a:spcAft>
                <a:spcPts val="0"/>
              </a:spcAft>
              <a:buFont typeface="Wingdings" panose="05000000000000000000" pitchFamily="2" charset="2"/>
              <a:buChar char="q"/>
              <a:defRPr/>
            </a:pPr>
            <a:r>
              <a:rPr lang="en-US" sz="2400" b="1" dirty="0">
                <a:solidFill>
                  <a:srgbClr val="C00000"/>
                </a:solidFill>
                <a:latin typeface="Times New Roman" panose="02020603050405020304" pitchFamily="18" charset="0"/>
                <a:cs typeface="Times New Roman" panose="02020603050405020304" pitchFamily="18" charset="0"/>
              </a:rPr>
              <a:t>According to the IEEE: </a:t>
            </a:r>
          </a:p>
          <a:p>
            <a:pPr marL="342900" lvl="1" indent="0" algn="just">
              <a:spcAft>
                <a:spcPts val="0"/>
              </a:spcAft>
              <a:buNone/>
              <a:defRPr/>
            </a:pPr>
            <a:r>
              <a:rPr lang="en-US" sz="2400" dirty="0">
                <a:solidFill>
                  <a:schemeClr val="tx1"/>
                </a:solidFill>
                <a:latin typeface="Times New Roman" panose="02020603050405020304" pitchFamily="18" charset="0"/>
                <a:cs typeface="Times New Roman" panose="02020603050405020304" pitchFamily="18" charset="0"/>
              </a:rPr>
              <a:t>Software is: Computer programs, procedures, and possibly associated documentation and data pertaining to the operation of a computer system.  </a:t>
            </a:r>
          </a:p>
          <a:p>
            <a:pPr algn="just">
              <a:spcAft>
                <a:spcPts val="0"/>
              </a:spcAft>
              <a:buFont typeface="Wingdings" panose="05000000000000000000" pitchFamily="2" charset="2"/>
              <a:buChar char="q"/>
              <a:defRPr/>
            </a:pPr>
            <a:r>
              <a:rPr lang="en-US" sz="2400" b="1" dirty="0">
                <a:solidFill>
                  <a:srgbClr val="C00000"/>
                </a:solidFill>
                <a:latin typeface="Times New Roman" panose="02020603050405020304" pitchFamily="18" charset="0"/>
                <a:cs typeface="Times New Roman" panose="02020603050405020304" pitchFamily="18" charset="0"/>
              </a:rPr>
              <a:t>ISO definition</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(from ISO 9000-3) lists four components necessary to assure the quality of the software development process and years of maintenance:</a:t>
            </a:r>
          </a:p>
          <a:p>
            <a:pPr lvl="1" algn="just">
              <a:spcAft>
                <a:spcPts val="0"/>
              </a:spcAft>
              <a:buFont typeface="Courier New" panose="02070309020205020404" pitchFamily="49" charset="0"/>
              <a:buChar char="o"/>
              <a:defRPr/>
            </a:pPr>
            <a:r>
              <a:rPr lang="en-US" sz="2400" dirty="0">
                <a:solidFill>
                  <a:schemeClr val="tx1"/>
                </a:solidFill>
                <a:latin typeface="Times New Roman" panose="02020603050405020304" pitchFamily="18" charset="0"/>
                <a:cs typeface="Times New Roman" panose="02020603050405020304" pitchFamily="18" charset="0"/>
              </a:rPr>
              <a:t>computer programs (code)</a:t>
            </a:r>
          </a:p>
          <a:p>
            <a:pPr lvl="1" algn="just">
              <a:spcAft>
                <a:spcPts val="0"/>
              </a:spcAft>
              <a:buFont typeface="Courier New" panose="02070309020205020404" pitchFamily="49" charset="0"/>
              <a:buChar char="o"/>
              <a:defRPr/>
            </a:pPr>
            <a:r>
              <a:rPr lang="en-US" sz="2400" dirty="0">
                <a:solidFill>
                  <a:schemeClr val="tx1"/>
                </a:solidFill>
                <a:latin typeface="Times New Roman" panose="02020603050405020304" pitchFamily="18" charset="0"/>
                <a:cs typeface="Times New Roman" panose="02020603050405020304" pitchFamily="18" charset="0"/>
              </a:rPr>
              <a:t>procedures</a:t>
            </a:r>
          </a:p>
          <a:p>
            <a:pPr lvl="1" algn="just">
              <a:spcAft>
                <a:spcPts val="0"/>
              </a:spcAft>
              <a:buFont typeface="Courier New" panose="02070309020205020404" pitchFamily="49" charset="0"/>
              <a:buChar char="o"/>
              <a:defRPr/>
            </a:pPr>
            <a:r>
              <a:rPr lang="en-US" sz="2400" dirty="0">
                <a:solidFill>
                  <a:schemeClr val="tx1"/>
                </a:solidFill>
                <a:latin typeface="Times New Roman" panose="02020603050405020304" pitchFamily="18" charset="0"/>
                <a:cs typeface="Times New Roman" panose="02020603050405020304" pitchFamily="18" charset="0"/>
              </a:rPr>
              <a:t>documentation</a:t>
            </a:r>
          </a:p>
          <a:p>
            <a:pPr lvl="1" algn="just">
              <a:spcAft>
                <a:spcPts val="0"/>
              </a:spcAft>
              <a:buFont typeface="Courier New" panose="02070309020205020404" pitchFamily="49" charset="0"/>
              <a:buChar char="o"/>
              <a:defRPr/>
            </a:pPr>
            <a:r>
              <a:rPr lang="en-US" sz="2400" dirty="0">
                <a:solidFill>
                  <a:schemeClr val="tx1"/>
                </a:solidFill>
                <a:latin typeface="Times New Roman" panose="02020603050405020304" pitchFamily="18" charset="0"/>
                <a:cs typeface="Times New Roman" panose="02020603050405020304" pitchFamily="18" charset="0"/>
              </a:rPr>
              <a:t>data necessary for operating the software system.</a:t>
            </a:r>
          </a:p>
        </p:txBody>
      </p:sp>
      <p:sp>
        <p:nvSpPr>
          <p:cNvPr id="23555" name="WordArt 9">
            <a:extLst>
              <a:ext uri="{FF2B5EF4-FFF2-40B4-BE49-F238E27FC236}">
                <a16:creationId xmlns:a16="http://schemas.microsoft.com/office/drawing/2014/main" id="{D6098E8C-44EA-D4D2-595F-5F011FF509BC}"/>
              </a:ext>
            </a:extLst>
          </p:cNvPr>
          <p:cNvSpPr>
            <a:spLocks noChangeArrowheads="1" noChangeShapeType="1" noTextEdit="1"/>
          </p:cNvSpPr>
          <p:nvPr/>
        </p:nvSpPr>
        <p:spPr bwMode="auto">
          <a:xfrm>
            <a:off x="1930401" y="908051"/>
            <a:ext cx="6410325" cy="360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 IEEE definition</a:t>
            </a:r>
            <a:endParaRPr lang="en-PK" sz="3600" kern="10">
              <a:ln w="12700">
                <a:solidFill>
                  <a:srgbClr val="000000"/>
                </a:solidFill>
                <a:round/>
                <a:headEnd/>
                <a:tailEnd/>
              </a:ln>
              <a:solidFill>
                <a:srgbClr val="33CC33"/>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3A324DB-7C72-087D-09B5-71F6E9C41EF0}"/>
              </a:ext>
            </a:extLst>
          </p:cNvPr>
          <p:cNvSpPr>
            <a:spLocks noGrp="1"/>
          </p:cNvSpPr>
          <p:nvPr>
            <p:ph type="title"/>
          </p:nvPr>
        </p:nvSpPr>
        <p:spPr>
          <a:xfrm>
            <a:off x="1331913" y="333375"/>
            <a:ext cx="7772400" cy="731838"/>
          </a:xfrm>
        </p:spPr>
        <p:txBody>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Basic Definitions – (Book)</a:t>
            </a:r>
            <a:endParaRPr lang="en-US" altLang="en-US" sz="3600" b="1" dirty="0">
              <a:solidFill>
                <a:srgbClr val="00B050"/>
              </a:solidFill>
            </a:endParaRPr>
          </a:p>
        </p:txBody>
      </p:sp>
      <p:sp>
        <p:nvSpPr>
          <p:cNvPr id="24579" name="Content Placeholder 2">
            <a:extLst>
              <a:ext uri="{FF2B5EF4-FFF2-40B4-BE49-F238E27FC236}">
                <a16:creationId xmlns:a16="http://schemas.microsoft.com/office/drawing/2014/main" id="{8D960276-0AD3-C0BA-5791-7F2C019B2B24}"/>
              </a:ext>
            </a:extLst>
          </p:cNvPr>
          <p:cNvSpPr>
            <a:spLocks noGrp="1"/>
          </p:cNvSpPr>
          <p:nvPr>
            <p:ph idx="1"/>
          </p:nvPr>
        </p:nvSpPr>
        <p:spPr>
          <a:xfrm>
            <a:off x="895351" y="1196975"/>
            <a:ext cx="8640763" cy="5111750"/>
          </a:xfrm>
        </p:spPr>
        <p:txBody>
          <a:bodyPr/>
          <a:lstStyle/>
          <a:p>
            <a:pPr algn="just" eaLnBrk="1" hangingPunct="1">
              <a:buFont typeface="Wingdings" panose="05000000000000000000" pitchFamily="2" charset="2"/>
              <a:buChar char="q"/>
            </a:pPr>
            <a:r>
              <a:rPr lang="en-US" altLang="en-US" sz="2800" b="1">
                <a:solidFill>
                  <a:srgbClr val="C00000"/>
                </a:solidFill>
                <a:latin typeface="Times New Roman" panose="02020603050405020304" pitchFamily="18" charset="0"/>
                <a:cs typeface="Times New Roman" panose="02020603050405020304" pitchFamily="18" charset="0"/>
              </a:rPr>
              <a:t>Software Error</a:t>
            </a:r>
            <a:r>
              <a:rPr lang="en-US" altLang="en-US" sz="2400" b="1">
                <a:solidFill>
                  <a:srgbClr val="C00000"/>
                </a:solidFill>
                <a:latin typeface="Times New Roman" panose="02020603050405020304" pitchFamily="18" charset="0"/>
                <a:cs typeface="Times New Roman" panose="02020603050405020304" pitchFamily="18" charset="0"/>
              </a:rPr>
              <a:t> – made by programmer</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Software errors are sections of the code that are partially or totally incorrect as a result of a grammatical, logical or other mistake made by a systems analyst, a programmer, or another member of the software development team.</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Syntax (grammatical) error.</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Logic error (multiply instead of adding two operands).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BD3C6AE-AAB5-23A8-3FA4-FC1046647F2A}"/>
              </a:ext>
            </a:extLst>
          </p:cNvPr>
          <p:cNvSpPr>
            <a:spLocks noGrp="1"/>
          </p:cNvSpPr>
          <p:nvPr>
            <p:ph type="title"/>
          </p:nvPr>
        </p:nvSpPr>
        <p:spPr>
          <a:xfrm>
            <a:off x="1331913" y="333375"/>
            <a:ext cx="7772400" cy="731838"/>
          </a:xfrm>
        </p:spPr>
        <p:txBody>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Basic Definitions – (Book)</a:t>
            </a:r>
            <a:endParaRPr lang="en-US" altLang="en-US" sz="3600" b="1" dirty="0">
              <a:solidFill>
                <a:srgbClr val="00B050"/>
              </a:solidFill>
            </a:endParaRPr>
          </a:p>
        </p:txBody>
      </p:sp>
      <p:sp>
        <p:nvSpPr>
          <p:cNvPr id="26627" name="Content Placeholder 2">
            <a:extLst>
              <a:ext uri="{FF2B5EF4-FFF2-40B4-BE49-F238E27FC236}">
                <a16:creationId xmlns:a16="http://schemas.microsoft.com/office/drawing/2014/main" id="{BA23FCC7-283B-DB52-DF06-D45537E8027E}"/>
              </a:ext>
            </a:extLst>
          </p:cNvPr>
          <p:cNvSpPr>
            <a:spLocks noGrp="1"/>
          </p:cNvSpPr>
          <p:nvPr>
            <p:ph idx="1"/>
          </p:nvPr>
        </p:nvSpPr>
        <p:spPr>
          <a:xfrm>
            <a:off x="895351" y="1196975"/>
            <a:ext cx="8640763" cy="5111750"/>
          </a:xfrm>
        </p:spPr>
        <p:txBody>
          <a:bodyPr>
            <a:normAutofit lnSpcReduction="10000"/>
          </a:bodyPr>
          <a:lstStyle/>
          <a:p>
            <a:pPr algn="just" eaLnBrk="1" hangingPunct="1">
              <a:buFont typeface="Wingdings" panose="05000000000000000000" pitchFamily="2" charset="2"/>
              <a:buChar char="q"/>
            </a:pPr>
            <a:r>
              <a:rPr lang="en-US" altLang="en-US" sz="2800" b="1">
                <a:solidFill>
                  <a:srgbClr val="C00000"/>
                </a:solidFill>
                <a:latin typeface="Times New Roman" panose="02020603050405020304" pitchFamily="18" charset="0"/>
                <a:cs typeface="Times New Roman" panose="02020603050405020304" pitchFamily="18" charset="0"/>
              </a:rPr>
              <a:t>Software Fault</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Software faults are software errors that cause the incorrect functioning of the software during a specific application.</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All software errors may not cause software faults.</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That part of the software may not be executed.</a:t>
            </a:r>
          </a:p>
          <a:p>
            <a:pPr algn="just" eaLnBrk="1" hangingPunct="1">
              <a:buFont typeface="Wingdings" panose="05000000000000000000" pitchFamily="2" charset="2"/>
              <a:buChar char="q"/>
            </a:pPr>
            <a:r>
              <a:rPr lang="en-US" altLang="en-US" sz="2800" b="1">
                <a:solidFill>
                  <a:srgbClr val="C00000"/>
                </a:solidFill>
                <a:latin typeface="Times New Roman" panose="02020603050405020304" pitchFamily="18" charset="0"/>
                <a:cs typeface="Times New Roman" panose="02020603050405020304" pitchFamily="18" charset="0"/>
              </a:rPr>
              <a:t>Software Failures </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A software fault becomes a software failure only when it is activated.</a:t>
            </a:r>
          </a:p>
          <a:p>
            <a:pPr marL="744538" lvl="1" indent="-342900" algn="just">
              <a:buFont typeface="Courier New" panose="02070309020205020404" pitchFamily="49" charset="0"/>
              <a:buChar char="o"/>
            </a:pPr>
            <a:r>
              <a:rPr lang="en-US" altLang="en-US" sz="2400">
                <a:solidFill>
                  <a:schemeClr val="tx1"/>
                </a:solidFill>
                <a:latin typeface="Times New Roman" panose="02020603050405020304" pitchFamily="18" charset="0"/>
                <a:cs typeface="Times New Roman" panose="02020603050405020304" pitchFamily="18" charset="0"/>
              </a:rPr>
              <a:t>Faults may be found in the software due to the way the software is executed or other constraints on the software’s execution, such as execution options.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69">
            <a:extLst>
              <a:ext uri="{FF2B5EF4-FFF2-40B4-BE49-F238E27FC236}">
                <a16:creationId xmlns:a16="http://schemas.microsoft.com/office/drawing/2014/main" id="{65886FCD-D502-F9FA-14C7-02BEE49DFF4A}"/>
              </a:ext>
            </a:extLst>
          </p:cNvPr>
          <p:cNvGrpSpPr>
            <a:grpSpLocks/>
          </p:cNvGrpSpPr>
          <p:nvPr/>
        </p:nvGrpSpPr>
        <p:grpSpPr bwMode="auto">
          <a:xfrm>
            <a:off x="1257300" y="2401888"/>
            <a:ext cx="8458200" cy="3979862"/>
            <a:chOff x="432" y="1513"/>
            <a:chExt cx="5328" cy="2507"/>
          </a:xfrm>
        </p:grpSpPr>
        <p:sp>
          <p:nvSpPr>
            <p:cNvPr id="28676" name="Line 54">
              <a:extLst>
                <a:ext uri="{FF2B5EF4-FFF2-40B4-BE49-F238E27FC236}">
                  <a16:creationId xmlns:a16="http://schemas.microsoft.com/office/drawing/2014/main" id="{EBCBF3B5-1BB9-0A7B-F6F4-04953423D759}"/>
                </a:ext>
              </a:extLst>
            </p:cNvPr>
            <p:cNvSpPr>
              <a:spLocks noChangeShapeType="1"/>
            </p:cNvSpPr>
            <p:nvPr/>
          </p:nvSpPr>
          <p:spPr bwMode="auto">
            <a:xfrm>
              <a:off x="3367" y="3349"/>
              <a:ext cx="0" cy="450"/>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77" name="Line 55">
              <a:extLst>
                <a:ext uri="{FF2B5EF4-FFF2-40B4-BE49-F238E27FC236}">
                  <a16:creationId xmlns:a16="http://schemas.microsoft.com/office/drawing/2014/main" id="{20D8F9BD-DBCD-8B31-5E5A-259702477CE4}"/>
                </a:ext>
              </a:extLst>
            </p:cNvPr>
            <p:cNvSpPr>
              <a:spLocks noChangeShapeType="1"/>
            </p:cNvSpPr>
            <p:nvPr/>
          </p:nvSpPr>
          <p:spPr bwMode="auto">
            <a:xfrm>
              <a:off x="1931" y="3339"/>
              <a:ext cx="0" cy="398"/>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78" name="Line 56">
              <a:extLst>
                <a:ext uri="{FF2B5EF4-FFF2-40B4-BE49-F238E27FC236}">
                  <a16:creationId xmlns:a16="http://schemas.microsoft.com/office/drawing/2014/main" id="{768C8B77-E87D-CD1C-0104-E24AB744B28C}"/>
                </a:ext>
              </a:extLst>
            </p:cNvPr>
            <p:cNvSpPr>
              <a:spLocks noChangeShapeType="1"/>
            </p:cNvSpPr>
            <p:nvPr/>
          </p:nvSpPr>
          <p:spPr bwMode="auto">
            <a:xfrm>
              <a:off x="1261" y="3294"/>
              <a:ext cx="0" cy="42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1511" name="Rectangle 4">
              <a:extLst>
                <a:ext uri="{FF2B5EF4-FFF2-40B4-BE49-F238E27FC236}">
                  <a16:creationId xmlns:a16="http://schemas.microsoft.com/office/drawing/2014/main" id="{7F454C94-2A9F-35B7-614A-E97B80986D32}"/>
                </a:ext>
              </a:extLst>
            </p:cNvPr>
            <p:cNvSpPr>
              <a:spLocks noChangeArrowheads="1"/>
            </p:cNvSpPr>
            <p:nvPr/>
          </p:nvSpPr>
          <p:spPr bwMode="auto">
            <a:xfrm>
              <a:off x="432" y="1513"/>
              <a:ext cx="3700" cy="282"/>
            </a:xfrm>
            <a:prstGeom prst="rect">
              <a:avLst/>
            </a:prstGeom>
            <a:solidFill>
              <a:schemeClr val="accent1">
                <a:lumMod val="40000"/>
                <a:lumOff val="60000"/>
              </a:schemeClr>
            </a:solidFill>
            <a:ln w="38100">
              <a:solidFill>
                <a:srgbClr val="FF0066"/>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defRPr/>
              </a:pPr>
              <a:r>
                <a:rPr lang="en-US" altLang="en-US" sz="2000" b="1" dirty="0"/>
                <a:t>Software development process</a:t>
              </a:r>
            </a:p>
          </p:txBody>
        </p:sp>
        <p:sp>
          <p:nvSpPr>
            <p:cNvPr id="28680" name="Line 5">
              <a:extLst>
                <a:ext uri="{FF2B5EF4-FFF2-40B4-BE49-F238E27FC236}">
                  <a16:creationId xmlns:a16="http://schemas.microsoft.com/office/drawing/2014/main" id="{82E59992-F3E2-5F46-F01D-E234F6AD0704}"/>
                </a:ext>
              </a:extLst>
            </p:cNvPr>
            <p:cNvSpPr>
              <a:spLocks noChangeShapeType="1"/>
            </p:cNvSpPr>
            <p:nvPr/>
          </p:nvSpPr>
          <p:spPr bwMode="auto">
            <a:xfrm>
              <a:off x="560" y="1786"/>
              <a:ext cx="0" cy="67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1" name="Line 6">
              <a:extLst>
                <a:ext uri="{FF2B5EF4-FFF2-40B4-BE49-F238E27FC236}">
                  <a16:creationId xmlns:a16="http://schemas.microsoft.com/office/drawing/2014/main" id="{CC480593-FC02-1BBD-2AB8-BAA880B076FC}"/>
                </a:ext>
              </a:extLst>
            </p:cNvPr>
            <p:cNvSpPr>
              <a:spLocks noChangeShapeType="1"/>
            </p:cNvSpPr>
            <p:nvPr/>
          </p:nvSpPr>
          <p:spPr bwMode="auto">
            <a:xfrm>
              <a:off x="751" y="1786"/>
              <a:ext cx="0" cy="679"/>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2" name="Line 7">
              <a:extLst>
                <a:ext uri="{FF2B5EF4-FFF2-40B4-BE49-F238E27FC236}">
                  <a16:creationId xmlns:a16="http://schemas.microsoft.com/office/drawing/2014/main" id="{FBAD17B5-0A2C-A212-4307-73F6E706BF4E}"/>
                </a:ext>
              </a:extLst>
            </p:cNvPr>
            <p:cNvSpPr>
              <a:spLocks noChangeShapeType="1"/>
            </p:cNvSpPr>
            <p:nvPr/>
          </p:nvSpPr>
          <p:spPr bwMode="auto">
            <a:xfrm>
              <a:off x="1134" y="1786"/>
              <a:ext cx="0" cy="67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3" name="Line 8">
              <a:extLst>
                <a:ext uri="{FF2B5EF4-FFF2-40B4-BE49-F238E27FC236}">
                  <a16:creationId xmlns:a16="http://schemas.microsoft.com/office/drawing/2014/main" id="{DDEC4430-E53A-2D34-685F-824FBC54475C}"/>
                </a:ext>
              </a:extLst>
            </p:cNvPr>
            <p:cNvSpPr>
              <a:spLocks noChangeShapeType="1"/>
            </p:cNvSpPr>
            <p:nvPr/>
          </p:nvSpPr>
          <p:spPr bwMode="auto">
            <a:xfrm>
              <a:off x="1548" y="1786"/>
              <a:ext cx="0" cy="67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4" name="Line 9">
              <a:extLst>
                <a:ext uri="{FF2B5EF4-FFF2-40B4-BE49-F238E27FC236}">
                  <a16:creationId xmlns:a16="http://schemas.microsoft.com/office/drawing/2014/main" id="{7696DDCB-6A71-F4FB-CF9D-84494A42A6CA}"/>
                </a:ext>
              </a:extLst>
            </p:cNvPr>
            <p:cNvSpPr>
              <a:spLocks noChangeShapeType="1"/>
            </p:cNvSpPr>
            <p:nvPr/>
          </p:nvSpPr>
          <p:spPr bwMode="auto">
            <a:xfrm>
              <a:off x="1421" y="1786"/>
              <a:ext cx="0" cy="657"/>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5" name="Line 10">
              <a:extLst>
                <a:ext uri="{FF2B5EF4-FFF2-40B4-BE49-F238E27FC236}">
                  <a16:creationId xmlns:a16="http://schemas.microsoft.com/office/drawing/2014/main" id="{6AE8D001-A732-8F89-D000-2C185B5DBB6E}"/>
                </a:ext>
              </a:extLst>
            </p:cNvPr>
            <p:cNvSpPr>
              <a:spLocks noChangeShapeType="1"/>
            </p:cNvSpPr>
            <p:nvPr/>
          </p:nvSpPr>
          <p:spPr bwMode="auto">
            <a:xfrm>
              <a:off x="2091" y="1786"/>
              <a:ext cx="0" cy="657"/>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6" name="Line 11">
              <a:extLst>
                <a:ext uri="{FF2B5EF4-FFF2-40B4-BE49-F238E27FC236}">
                  <a16:creationId xmlns:a16="http://schemas.microsoft.com/office/drawing/2014/main" id="{E88BB490-6256-DA93-C160-21B8A2391E7F}"/>
                </a:ext>
              </a:extLst>
            </p:cNvPr>
            <p:cNvSpPr>
              <a:spLocks noChangeShapeType="1"/>
            </p:cNvSpPr>
            <p:nvPr/>
          </p:nvSpPr>
          <p:spPr bwMode="auto">
            <a:xfrm>
              <a:off x="2378" y="1786"/>
              <a:ext cx="0" cy="768"/>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7" name="Line 12">
              <a:extLst>
                <a:ext uri="{FF2B5EF4-FFF2-40B4-BE49-F238E27FC236}">
                  <a16:creationId xmlns:a16="http://schemas.microsoft.com/office/drawing/2014/main" id="{25D46EF4-DFCE-E6AE-017B-FDC5C8583B1C}"/>
                </a:ext>
              </a:extLst>
            </p:cNvPr>
            <p:cNvSpPr>
              <a:spLocks noChangeShapeType="1"/>
            </p:cNvSpPr>
            <p:nvPr/>
          </p:nvSpPr>
          <p:spPr bwMode="auto">
            <a:xfrm>
              <a:off x="2665" y="1786"/>
              <a:ext cx="0" cy="67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8" name="Line 13">
              <a:extLst>
                <a:ext uri="{FF2B5EF4-FFF2-40B4-BE49-F238E27FC236}">
                  <a16:creationId xmlns:a16="http://schemas.microsoft.com/office/drawing/2014/main" id="{7230EA78-8FC1-C354-D1F0-3CB01E50CDD3}"/>
                </a:ext>
              </a:extLst>
            </p:cNvPr>
            <p:cNvSpPr>
              <a:spLocks noChangeShapeType="1"/>
            </p:cNvSpPr>
            <p:nvPr/>
          </p:nvSpPr>
          <p:spPr bwMode="auto">
            <a:xfrm>
              <a:off x="1963" y="1786"/>
              <a:ext cx="0" cy="679"/>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89" name="Line 14">
              <a:extLst>
                <a:ext uri="{FF2B5EF4-FFF2-40B4-BE49-F238E27FC236}">
                  <a16:creationId xmlns:a16="http://schemas.microsoft.com/office/drawing/2014/main" id="{068CDCEB-87D1-D6AE-6DAA-A89BB914180E}"/>
                </a:ext>
              </a:extLst>
            </p:cNvPr>
            <p:cNvSpPr>
              <a:spLocks noChangeShapeType="1"/>
            </p:cNvSpPr>
            <p:nvPr/>
          </p:nvSpPr>
          <p:spPr bwMode="auto">
            <a:xfrm>
              <a:off x="3526" y="1786"/>
              <a:ext cx="0" cy="643"/>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0" name="Line 15">
              <a:extLst>
                <a:ext uri="{FF2B5EF4-FFF2-40B4-BE49-F238E27FC236}">
                  <a16:creationId xmlns:a16="http://schemas.microsoft.com/office/drawing/2014/main" id="{17F417A7-5A55-21E1-95CD-AD68169E3EE8}"/>
                </a:ext>
              </a:extLst>
            </p:cNvPr>
            <p:cNvSpPr>
              <a:spLocks noChangeShapeType="1"/>
            </p:cNvSpPr>
            <p:nvPr/>
          </p:nvSpPr>
          <p:spPr bwMode="auto">
            <a:xfrm>
              <a:off x="3399" y="1786"/>
              <a:ext cx="0" cy="657"/>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1" name="Line 16">
              <a:extLst>
                <a:ext uri="{FF2B5EF4-FFF2-40B4-BE49-F238E27FC236}">
                  <a16:creationId xmlns:a16="http://schemas.microsoft.com/office/drawing/2014/main" id="{1C1A9D09-FAF0-0C96-5906-6CBAD515ABAB}"/>
                </a:ext>
              </a:extLst>
            </p:cNvPr>
            <p:cNvSpPr>
              <a:spLocks noChangeShapeType="1"/>
            </p:cNvSpPr>
            <p:nvPr/>
          </p:nvSpPr>
          <p:spPr bwMode="auto">
            <a:xfrm>
              <a:off x="3111" y="1786"/>
              <a:ext cx="0" cy="67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2" name="Line 17">
              <a:extLst>
                <a:ext uri="{FF2B5EF4-FFF2-40B4-BE49-F238E27FC236}">
                  <a16:creationId xmlns:a16="http://schemas.microsoft.com/office/drawing/2014/main" id="{E40231FA-12A0-BD16-04CF-6F2AE04CA80E}"/>
                </a:ext>
              </a:extLst>
            </p:cNvPr>
            <p:cNvSpPr>
              <a:spLocks noChangeShapeType="1"/>
            </p:cNvSpPr>
            <p:nvPr/>
          </p:nvSpPr>
          <p:spPr bwMode="auto">
            <a:xfrm>
              <a:off x="3718" y="1786"/>
              <a:ext cx="0" cy="657"/>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3" name="Line 18">
              <a:extLst>
                <a:ext uri="{FF2B5EF4-FFF2-40B4-BE49-F238E27FC236}">
                  <a16:creationId xmlns:a16="http://schemas.microsoft.com/office/drawing/2014/main" id="{C79079C9-F818-EE5D-6916-6200711080CB}"/>
                </a:ext>
              </a:extLst>
            </p:cNvPr>
            <p:cNvSpPr>
              <a:spLocks noChangeShapeType="1"/>
            </p:cNvSpPr>
            <p:nvPr/>
          </p:nvSpPr>
          <p:spPr bwMode="auto">
            <a:xfrm>
              <a:off x="3941" y="1786"/>
              <a:ext cx="0" cy="67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4" name="Line 19">
              <a:extLst>
                <a:ext uri="{FF2B5EF4-FFF2-40B4-BE49-F238E27FC236}">
                  <a16:creationId xmlns:a16="http://schemas.microsoft.com/office/drawing/2014/main" id="{8709E9B0-4765-8AEC-98A5-88511B61E2F6}"/>
                </a:ext>
              </a:extLst>
            </p:cNvPr>
            <p:cNvSpPr>
              <a:spLocks noChangeShapeType="1"/>
            </p:cNvSpPr>
            <p:nvPr/>
          </p:nvSpPr>
          <p:spPr bwMode="auto">
            <a:xfrm>
              <a:off x="4037" y="1786"/>
              <a:ext cx="0" cy="67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5" name="Line 20">
              <a:extLst>
                <a:ext uri="{FF2B5EF4-FFF2-40B4-BE49-F238E27FC236}">
                  <a16:creationId xmlns:a16="http://schemas.microsoft.com/office/drawing/2014/main" id="{5164CF8F-A2E5-C8D8-1DBA-558C73869807}"/>
                </a:ext>
              </a:extLst>
            </p:cNvPr>
            <p:cNvSpPr>
              <a:spLocks noChangeShapeType="1"/>
            </p:cNvSpPr>
            <p:nvPr/>
          </p:nvSpPr>
          <p:spPr bwMode="auto">
            <a:xfrm>
              <a:off x="1325" y="1786"/>
              <a:ext cx="0" cy="643"/>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6" name="Line 21">
              <a:extLst>
                <a:ext uri="{FF2B5EF4-FFF2-40B4-BE49-F238E27FC236}">
                  <a16:creationId xmlns:a16="http://schemas.microsoft.com/office/drawing/2014/main" id="{B50A04ED-489C-E096-030E-51C4B0854D02}"/>
                </a:ext>
              </a:extLst>
            </p:cNvPr>
            <p:cNvSpPr>
              <a:spLocks noChangeShapeType="1"/>
            </p:cNvSpPr>
            <p:nvPr/>
          </p:nvSpPr>
          <p:spPr bwMode="auto">
            <a:xfrm>
              <a:off x="2793" y="1795"/>
              <a:ext cx="0" cy="648"/>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697" name="AutoShape 22">
              <a:extLst>
                <a:ext uri="{FF2B5EF4-FFF2-40B4-BE49-F238E27FC236}">
                  <a16:creationId xmlns:a16="http://schemas.microsoft.com/office/drawing/2014/main" id="{5FD64179-3B6B-EE3A-603F-DDF3B6230841}"/>
                </a:ext>
              </a:extLst>
            </p:cNvPr>
            <p:cNvSpPr>
              <a:spLocks noChangeArrowheads="1"/>
            </p:cNvSpPr>
            <p:nvPr/>
          </p:nvSpPr>
          <p:spPr bwMode="auto">
            <a:xfrm>
              <a:off x="496" y="2429"/>
              <a:ext cx="95" cy="106"/>
            </a:xfrm>
            <a:prstGeom prst="hexagon">
              <a:avLst>
                <a:gd name="adj" fmla="val 50000"/>
                <a:gd name="vf" fmla="val 115470"/>
              </a:avLst>
            </a:prstGeom>
            <a:solidFill>
              <a:schemeClr val="accent1"/>
            </a:solidFill>
            <a:ln w="19050">
              <a:solidFill>
                <a:schemeClr val="tx1"/>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698" name="AutoShape 23">
              <a:extLst>
                <a:ext uri="{FF2B5EF4-FFF2-40B4-BE49-F238E27FC236}">
                  <a16:creationId xmlns:a16="http://schemas.microsoft.com/office/drawing/2014/main" id="{76845D73-33A7-C8EC-FC9D-981C6C25D78E}"/>
                </a:ext>
              </a:extLst>
            </p:cNvPr>
            <p:cNvSpPr>
              <a:spLocks noChangeArrowheads="1"/>
            </p:cNvSpPr>
            <p:nvPr/>
          </p:nvSpPr>
          <p:spPr bwMode="auto">
            <a:xfrm>
              <a:off x="4292" y="2006"/>
              <a:ext cx="95"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solidFill>
                  <a:srgbClr val="339966"/>
                </a:solidFill>
              </a:endParaRPr>
            </a:p>
          </p:txBody>
        </p:sp>
        <p:sp>
          <p:nvSpPr>
            <p:cNvPr id="28699" name="AutoShape 24">
              <a:extLst>
                <a:ext uri="{FF2B5EF4-FFF2-40B4-BE49-F238E27FC236}">
                  <a16:creationId xmlns:a16="http://schemas.microsoft.com/office/drawing/2014/main" id="{84E42E48-1E7E-0E4F-BC79-01866B9879C7}"/>
                </a:ext>
              </a:extLst>
            </p:cNvPr>
            <p:cNvSpPr>
              <a:spLocks noChangeArrowheads="1"/>
            </p:cNvSpPr>
            <p:nvPr/>
          </p:nvSpPr>
          <p:spPr bwMode="auto">
            <a:xfrm>
              <a:off x="687" y="2429"/>
              <a:ext cx="96"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0" name="AutoShape 25">
              <a:extLst>
                <a:ext uri="{FF2B5EF4-FFF2-40B4-BE49-F238E27FC236}">
                  <a16:creationId xmlns:a16="http://schemas.microsoft.com/office/drawing/2014/main" id="{56FCF2B0-69F4-5684-6A14-2CDE8EDEA954}"/>
                </a:ext>
              </a:extLst>
            </p:cNvPr>
            <p:cNvSpPr>
              <a:spLocks noChangeArrowheads="1"/>
            </p:cNvSpPr>
            <p:nvPr/>
          </p:nvSpPr>
          <p:spPr bwMode="auto">
            <a:xfrm>
              <a:off x="1485" y="2429"/>
              <a:ext cx="95"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1" name="AutoShape 26">
              <a:extLst>
                <a:ext uri="{FF2B5EF4-FFF2-40B4-BE49-F238E27FC236}">
                  <a16:creationId xmlns:a16="http://schemas.microsoft.com/office/drawing/2014/main" id="{967F190A-06EA-1E53-4D34-819D55A8B3E4}"/>
                </a:ext>
              </a:extLst>
            </p:cNvPr>
            <p:cNvSpPr>
              <a:spLocks noChangeArrowheads="1"/>
            </p:cNvSpPr>
            <p:nvPr/>
          </p:nvSpPr>
          <p:spPr bwMode="auto">
            <a:xfrm>
              <a:off x="1898" y="2420"/>
              <a:ext cx="95" cy="105"/>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2" name="AutoShape 27">
              <a:extLst>
                <a:ext uri="{FF2B5EF4-FFF2-40B4-BE49-F238E27FC236}">
                  <a16:creationId xmlns:a16="http://schemas.microsoft.com/office/drawing/2014/main" id="{6A1EEA9C-475F-077A-39FE-44415089B99D}"/>
                </a:ext>
              </a:extLst>
            </p:cNvPr>
            <p:cNvSpPr>
              <a:spLocks noChangeArrowheads="1"/>
            </p:cNvSpPr>
            <p:nvPr/>
          </p:nvSpPr>
          <p:spPr bwMode="auto">
            <a:xfrm>
              <a:off x="2027" y="2429"/>
              <a:ext cx="96"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3" name="AutoShape 28">
              <a:extLst>
                <a:ext uri="{FF2B5EF4-FFF2-40B4-BE49-F238E27FC236}">
                  <a16:creationId xmlns:a16="http://schemas.microsoft.com/office/drawing/2014/main" id="{0E824954-1F1F-9A6E-03C6-A2FB486349BD}"/>
                </a:ext>
              </a:extLst>
            </p:cNvPr>
            <p:cNvSpPr>
              <a:spLocks noChangeArrowheads="1"/>
            </p:cNvSpPr>
            <p:nvPr/>
          </p:nvSpPr>
          <p:spPr bwMode="auto">
            <a:xfrm>
              <a:off x="1070" y="2465"/>
              <a:ext cx="96" cy="105"/>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4" name="AutoShape 29">
              <a:extLst>
                <a:ext uri="{FF2B5EF4-FFF2-40B4-BE49-F238E27FC236}">
                  <a16:creationId xmlns:a16="http://schemas.microsoft.com/office/drawing/2014/main" id="{FBD62E4C-738A-1589-F33C-E7B4CDA31041}"/>
                </a:ext>
              </a:extLst>
            </p:cNvPr>
            <p:cNvSpPr>
              <a:spLocks noChangeArrowheads="1"/>
            </p:cNvSpPr>
            <p:nvPr/>
          </p:nvSpPr>
          <p:spPr bwMode="auto">
            <a:xfrm>
              <a:off x="1261" y="2429"/>
              <a:ext cx="96"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5" name="AutoShape 30">
              <a:extLst>
                <a:ext uri="{FF2B5EF4-FFF2-40B4-BE49-F238E27FC236}">
                  <a16:creationId xmlns:a16="http://schemas.microsoft.com/office/drawing/2014/main" id="{F895C43F-45DE-744F-4E0E-11390835DC33}"/>
                </a:ext>
              </a:extLst>
            </p:cNvPr>
            <p:cNvSpPr>
              <a:spLocks noChangeArrowheads="1"/>
            </p:cNvSpPr>
            <p:nvPr/>
          </p:nvSpPr>
          <p:spPr bwMode="auto">
            <a:xfrm>
              <a:off x="2338" y="2424"/>
              <a:ext cx="96"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6" name="AutoShape 31">
              <a:extLst>
                <a:ext uri="{FF2B5EF4-FFF2-40B4-BE49-F238E27FC236}">
                  <a16:creationId xmlns:a16="http://schemas.microsoft.com/office/drawing/2014/main" id="{0E4ADC06-7335-DF68-9AB8-48C119CC91DE}"/>
                </a:ext>
              </a:extLst>
            </p:cNvPr>
            <p:cNvSpPr>
              <a:spLocks noChangeArrowheads="1"/>
            </p:cNvSpPr>
            <p:nvPr/>
          </p:nvSpPr>
          <p:spPr bwMode="auto">
            <a:xfrm>
              <a:off x="2612" y="2448"/>
              <a:ext cx="95"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7" name="AutoShape 32">
              <a:extLst>
                <a:ext uri="{FF2B5EF4-FFF2-40B4-BE49-F238E27FC236}">
                  <a16:creationId xmlns:a16="http://schemas.microsoft.com/office/drawing/2014/main" id="{3B3DADF1-2B43-40D4-118C-12F6F313881E}"/>
                </a:ext>
              </a:extLst>
            </p:cNvPr>
            <p:cNvSpPr>
              <a:spLocks noChangeArrowheads="1"/>
            </p:cNvSpPr>
            <p:nvPr/>
          </p:nvSpPr>
          <p:spPr bwMode="auto">
            <a:xfrm>
              <a:off x="2729" y="2429"/>
              <a:ext cx="95"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8" name="AutoShape 33">
              <a:extLst>
                <a:ext uri="{FF2B5EF4-FFF2-40B4-BE49-F238E27FC236}">
                  <a16:creationId xmlns:a16="http://schemas.microsoft.com/office/drawing/2014/main" id="{0CDAB155-B17F-D426-31E4-8813EE43EA96}"/>
                </a:ext>
              </a:extLst>
            </p:cNvPr>
            <p:cNvSpPr>
              <a:spLocks noChangeArrowheads="1"/>
            </p:cNvSpPr>
            <p:nvPr/>
          </p:nvSpPr>
          <p:spPr bwMode="auto">
            <a:xfrm>
              <a:off x="3063" y="2436"/>
              <a:ext cx="96" cy="105"/>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09" name="AutoShape 34">
              <a:extLst>
                <a:ext uri="{FF2B5EF4-FFF2-40B4-BE49-F238E27FC236}">
                  <a16:creationId xmlns:a16="http://schemas.microsoft.com/office/drawing/2014/main" id="{8CBA16F9-6E4B-A697-0417-B8EC7E2F3A01}"/>
                </a:ext>
              </a:extLst>
            </p:cNvPr>
            <p:cNvSpPr>
              <a:spLocks noChangeArrowheads="1"/>
            </p:cNvSpPr>
            <p:nvPr/>
          </p:nvSpPr>
          <p:spPr bwMode="auto">
            <a:xfrm>
              <a:off x="3338" y="2455"/>
              <a:ext cx="96"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10" name="AutoShape 35">
              <a:extLst>
                <a:ext uri="{FF2B5EF4-FFF2-40B4-BE49-F238E27FC236}">
                  <a16:creationId xmlns:a16="http://schemas.microsoft.com/office/drawing/2014/main" id="{63D5D67F-287B-82AA-DDF8-53AB4992154E}"/>
                </a:ext>
              </a:extLst>
            </p:cNvPr>
            <p:cNvSpPr>
              <a:spLocks noChangeArrowheads="1"/>
            </p:cNvSpPr>
            <p:nvPr/>
          </p:nvSpPr>
          <p:spPr bwMode="auto">
            <a:xfrm>
              <a:off x="3487" y="2430"/>
              <a:ext cx="96"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11" name="AutoShape 36">
              <a:extLst>
                <a:ext uri="{FF2B5EF4-FFF2-40B4-BE49-F238E27FC236}">
                  <a16:creationId xmlns:a16="http://schemas.microsoft.com/office/drawing/2014/main" id="{FC25A582-2A07-A965-3B69-DA93FA79F0C8}"/>
                </a:ext>
              </a:extLst>
            </p:cNvPr>
            <p:cNvSpPr>
              <a:spLocks noChangeArrowheads="1"/>
            </p:cNvSpPr>
            <p:nvPr/>
          </p:nvSpPr>
          <p:spPr bwMode="auto">
            <a:xfrm>
              <a:off x="3654" y="2429"/>
              <a:ext cx="95"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12" name="AutoShape 37">
              <a:extLst>
                <a:ext uri="{FF2B5EF4-FFF2-40B4-BE49-F238E27FC236}">
                  <a16:creationId xmlns:a16="http://schemas.microsoft.com/office/drawing/2014/main" id="{95225306-5B05-3602-6053-535DA748B477}"/>
                </a:ext>
              </a:extLst>
            </p:cNvPr>
            <p:cNvSpPr>
              <a:spLocks noChangeArrowheads="1"/>
            </p:cNvSpPr>
            <p:nvPr/>
          </p:nvSpPr>
          <p:spPr bwMode="auto">
            <a:xfrm>
              <a:off x="3886" y="2426"/>
              <a:ext cx="96"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13" name="AutoShape 38">
              <a:extLst>
                <a:ext uri="{FF2B5EF4-FFF2-40B4-BE49-F238E27FC236}">
                  <a16:creationId xmlns:a16="http://schemas.microsoft.com/office/drawing/2014/main" id="{2D1693B4-4FDD-423F-C70C-7CAD9823326B}"/>
                </a:ext>
              </a:extLst>
            </p:cNvPr>
            <p:cNvSpPr>
              <a:spLocks noChangeArrowheads="1"/>
            </p:cNvSpPr>
            <p:nvPr/>
          </p:nvSpPr>
          <p:spPr bwMode="auto">
            <a:xfrm>
              <a:off x="3987" y="2413"/>
              <a:ext cx="95"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14" name="Line 39">
              <a:extLst>
                <a:ext uri="{FF2B5EF4-FFF2-40B4-BE49-F238E27FC236}">
                  <a16:creationId xmlns:a16="http://schemas.microsoft.com/office/drawing/2014/main" id="{3067D222-214E-518C-8308-351A2E5630F2}"/>
                </a:ext>
              </a:extLst>
            </p:cNvPr>
            <p:cNvSpPr>
              <a:spLocks noChangeShapeType="1"/>
            </p:cNvSpPr>
            <p:nvPr/>
          </p:nvSpPr>
          <p:spPr bwMode="auto">
            <a:xfrm>
              <a:off x="719" y="2570"/>
              <a:ext cx="0" cy="600"/>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715" name="Line 40">
              <a:extLst>
                <a:ext uri="{FF2B5EF4-FFF2-40B4-BE49-F238E27FC236}">
                  <a16:creationId xmlns:a16="http://schemas.microsoft.com/office/drawing/2014/main" id="{92735CDB-1C8F-5648-5085-2DB86AD758D0}"/>
                </a:ext>
              </a:extLst>
            </p:cNvPr>
            <p:cNvSpPr>
              <a:spLocks noChangeShapeType="1"/>
            </p:cNvSpPr>
            <p:nvPr/>
          </p:nvSpPr>
          <p:spPr bwMode="auto">
            <a:xfrm>
              <a:off x="1293" y="2535"/>
              <a:ext cx="0" cy="599"/>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716" name="Line 41">
              <a:extLst>
                <a:ext uri="{FF2B5EF4-FFF2-40B4-BE49-F238E27FC236}">
                  <a16:creationId xmlns:a16="http://schemas.microsoft.com/office/drawing/2014/main" id="{0FC62A85-5CE1-9DEC-F34D-961ACB921D72}"/>
                </a:ext>
              </a:extLst>
            </p:cNvPr>
            <p:cNvSpPr>
              <a:spLocks noChangeShapeType="1"/>
            </p:cNvSpPr>
            <p:nvPr/>
          </p:nvSpPr>
          <p:spPr bwMode="auto">
            <a:xfrm>
              <a:off x="2646" y="2569"/>
              <a:ext cx="0" cy="600"/>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717" name="Line 42">
              <a:extLst>
                <a:ext uri="{FF2B5EF4-FFF2-40B4-BE49-F238E27FC236}">
                  <a16:creationId xmlns:a16="http://schemas.microsoft.com/office/drawing/2014/main" id="{8F602C6C-9730-D12C-BE3C-B5FD2E17708F}"/>
                </a:ext>
              </a:extLst>
            </p:cNvPr>
            <p:cNvSpPr>
              <a:spLocks noChangeShapeType="1"/>
            </p:cNvSpPr>
            <p:nvPr/>
          </p:nvSpPr>
          <p:spPr bwMode="auto">
            <a:xfrm>
              <a:off x="3375" y="2554"/>
              <a:ext cx="0" cy="600"/>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718" name="Line 43">
              <a:extLst>
                <a:ext uri="{FF2B5EF4-FFF2-40B4-BE49-F238E27FC236}">
                  <a16:creationId xmlns:a16="http://schemas.microsoft.com/office/drawing/2014/main" id="{56C9ADE3-8554-1BBB-B36F-A91B06A19F1D}"/>
                </a:ext>
              </a:extLst>
            </p:cNvPr>
            <p:cNvSpPr>
              <a:spLocks noChangeShapeType="1"/>
            </p:cNvSpPr>
            <p:nvPr/>
          </p:nvSpPr>
          <p:spPr bwMode="auto">
            <a:xfrm>
              <a:off x="3941" y="2535"/>
              <a:ext cx="0" cy="599"/>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719" name="Line 44">
              <a:extLst>
                <a:ext uri="{FF2B5EF4-FFF2-40B4-BE49-F238E27FC236}">
                  <a16:creationId xmlns:a16="http://schemas.microsoft.com/office/drawing/2014/main" id="{86691F65-2592-242B-A036-CD8E5C4AACF4}"/>
                </a:ext>
              </a:extLst>
            </p:cNvPr>
            <p:cNvSpPr>
              <a:spLocks noChangeShapeType="1"/>
            </p:cNvSpPr>
            <p:nvPr/>
          </p:nvSpPr>
          <p:spPr bwMode="auto">
            <a:xfrm>
              <a:off x="4037" y="2535"/>
              <a:ext cx="0" cy="599"/>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720" name="AutoShape 45">
              <a:extLst>
                <a:ext uri="{FF2B5EF4-FFF2-40B4-BE49-F238E27FC236}">
                  <a16:creationId xmlns:a16="http://schemas.microsoft.com/office/drawing/2014/main" id="{DF197CC4-1DF3-2314-8CB0-9E162328E9A7}"/>
                </a:ext>
              </a:extLst>
            </p:cNvPr>
            <p:cNvSpPr>
              <a:spLocks noChangeArrowheads="1"/>
            </p:cNvSpPr>
            <p:nvPr/>
          </p:nvSpPr>
          <p:spPr bwMode="auto">
            <a:xfrm>
              <a:off x="4260" y="2500"/>
              <a:ext cx="168" cy="221"/>
            </a:xfrm>
            <a:prstGeom prst="sun">
              <a:avLst>
                <a:gd name="adj" fmla="val 25000"/>
              </a:avLst>
            </a:prstGeom>
            <a:solidFill>
              <a:srgbClr val="FF0066"/>
            </a:solidFill>
            <a:ln w="28575">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28721" name="AutoShape 46">
              <a:extLst>
                <a:ext uri="{FF2B5EF4-FFF2-40B4-BE49-F238E27FC236}">
                  <a16:creationId xmlns:a16="http://schemas.microsoft.com/office/drawing/2014/main" id="{7B34A4FD-333F-5DEB-117F-BB14FB9E7FCF}"/>
                </a:ext>
              </a:extLst>
            </p:cNvPr>
            <p:cNvSpPr>
              <a:spLocks noChangeArrowheads="1"/>
            </p:cNvSpPr>
            <p:nvPr/>
          </p:nvSpPr>
          <p:spPr bwMode="auto">
            <a:xfrm>
              <a:off x="4260" y="2218"/>
              <a:ext cx="168"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14 w 21600"/>
                <a:gd name="T25" fmla="*/ 3152 h 21600"/>
                <a:gd name="T26" fmla="*/ 1838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2" name="AutoShape 47">
              <a:extLst>
                <a:ext uri="{FF2B5EF4-FFF2-40B4-BE49-F238E27FC236}">
                  <a16:creationId xmlns:a16="http://schemas.microsoft.com/office/drawing/2014/main" id="{40247624-0404-BF7D-C63B-867225B0BE44}"/>
                </a:ext>
              </a:extLst>
            </p:cNvPr>
            <p:cNvSpPr>
              <a:spLocks noChangeArrowheads="1"/>
            </p:cNvSpPr>
            <p:nvPr/>
          </p:nvSpPr>
          <p:spPr bwMode="auto">
            <a:xfrm>
              <a:off x="3845" y="3170"/>
              <a:ext cx="168"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14 w 21600"/>
                <a:gd name="T25" fmla="*/ 3152 h 21600"/>
                <a:gd name="T26" fmla="*/ 1838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3" name="AutoShape 48">
              <a:extLst>
                <a:ext uri="{FF2B5EF4-FFF2-40B4-BE49-F238E27FC236}">
                  <a16:creationId xmlns:a16="http://schemas.microsoft.com/office/drawing/2014/main" id="{26669ED7-8294-B6D1-0C8D-69630E12AD5F}"/>
                </a:ext>
              </a:extLst>
            </p:cNvPr>
            <p:cNvSpPr>
              <a:spLocks noChangeArrowheads="1"/>
            </p:cNvSpPr>
            <p:nvPr/>
          </p:nvSpPr>
          <p:spPr bwMode="auto">
            <a:xfrm>
              <a:off x="3973" y="3170"/>
              <a:ext cx="168"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14 w 21600"/>
                <a:gd name="T25" fmla="*/ 3152 h 21600"/>
                <a:gd name="T26" fmla="*/ 1838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4" name="AutoShape 49">
              <a:extLst>
                <a:ext uri="{FF2B5EF4-FFF2-40B4-BE49-F238E27FC236}">
                  <a16:creationId xmlns:a16="http://schemas.microsoft.com/office/drawing/2014/main" id="{BBCC5EF3-F4E0-0C4A-F02A-4B177F112337}"/>
                </a:ext>
              </a:extLst>
            </p:cNvPr>
            <p:cNvSpPr>
              <a:spLocks noChangeArrowheads="1"/>
            </p:cNvSpPr>
            <p:nvPr/>
          </p:nvSpPr>
          <p:spPr bwMode="auto">
            <a:xfrm>
              <a:off x="623" y="3170"/>
              <a:ext cx="168"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14 w 21600"/>
                <a:gd name="T25" fmla="*/ 3152 h 21600"/>
                <a:gd name="T26" fmla="*/ 1838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5" name="AutoShape 50">
              <a:extLst>
                <a:ext uri="{FF2B5EF4-FFF2-40B4-BE49-F238E27FC236}">
                  <a16:creationId xmlns:a16="http://schemas.microsoft.com/office/drawing/2014/main" id="{59E216AC-863D-F778-C5C4-E03DF5D7A443}"/>
                </a:ext>
              </a:extLst>
            </p:cNvPr>
            <p:cNvSpPr>
              <a:spLocks noChangeArrowheads="1"/>
            </p:cNvSpPr>
            <p:nvPr/>
          </p:nvSpPr>
          <p:spPr bwMode="auto">
            <a:xfrm>
              <a:off x="2569" y="3170"/>
              <a:ext cx="168"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14 w 21600"/>
                <a:gd name="T25" fmla="*/ 3152 h 21600"/>
                <a:gd name="T26" fmla="*/ 1838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6" name="AutoShape 51">
              <a:extLst>
                <a:ext uri="{FF2B5EF4-FFF2-40B4-BE49-F238E27FC236}">
                  <a16:creationId xmlns:a16="http://schemas.microsoft.com/office/drawing/2014/main" id="{02A93672-4656-6825-1521-51E2ED46F5F4}"/>
                </a:ext>
              </a:extLst>
            </p:cNvPr>
            <p:cNvSpPr>
              <a:spLocks noChangeArrowheads="1"/>
            </p:cNvSpPr>
            <p:nvPr/>
          </p:nvSpPr>
          <p:spPr bwMode="auto">
            <a:xfrm>
              <a:off x="3271" y="3170"/>
              <a:ext cx="168"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14 w 21600"/>
                <a:gd name="T25" fmla="*/ 3152 h 21600"/>
                <a:gd name="T26" fmla="*/ 1838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7" name="AutoShape 52">
              <a:extLst>
                <a:ext uri="{FF2B5EF4-FFF2-40B4-BE49-F238E27FC236}">
                  <a16:creationId xmlns:a16="http://schemas.microsoft.com/office/drawing/2014/main" id="{5799AAA5-D283-2C82-EB48-D22EB3F2AF9D}"/>
                </a:ext>
              </a:extLst>
            </p:cNvPr>
            <p:cNvSpPr>
              <a:spLocks noChangeArrowheads="1"/>
            </p:cNvSpPr>
            <p:nvPr/>
          </p:nvSpPr>
          <p:spPr bwMode="auto">
            <a:xfrm>
              <a:off x="1198" y="3134"/>
              <a:ext cx="167" cy="18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04 w 21600"/>
                <a:gd name="T25" fmla="*/ 3135 h 21600"/>
                <a:gd name="T26" fmla="*/ 18496 w 21600"/>
                <a:gd name="T27" fmla="*/ 1846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8" name="AutoShape 53">
              <a:extLst>
                <a:ext uri="{FF2B5EF4-FFF2-40B4-BE49-F238E27FC236}">
                  <a16:creationId xmlns:a16="http://schemas.microsoft.com/office/drawing/2014/main" id="{4AC76CA2-3CD7-4ABE-0354-8981144A2456}"/>
                </a:ext>
              </a:extLst>
            </p:cNvPr>
            <p:cNvSpPr>
              <a:spLocks noChangeArrowheads="1"/>
            </p:cNvSpPr>
            <p:nvPr/>
          </p:nvSpPr>
          <p:spPr bwMode="auto">
            <a:xfrm>
              <a:off x="1872" y="3193"/>
              <a:ext cx="168"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14 w 21600"/>
                <a:gd name="T25" fmla="*/ 3152 h 21600"/>
                <a:gd name="T26" fmla="*/ 1838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6600"/>
            </a:solidFill>
            <a:ln w="28575">
              <a:solidFill>
                <a:srgbClr val="000000"/>
              </a:solidFill>
              <a:round/>
              <a:headEnd/>
              <a:tailEnd/>
            </a:ln>
          </p:spPr>
          <p:txBody>
            <a:bodyPr/>
            <a:lstStyle/>
            <a:p>
              <a:endParaRPr lang="en-PK"/>
            </a:p>
          </p:txBody>
        </p:sp>
        <p:sp>
          <p:nvSpPr>
            <p:cNvPr id="28729" name="AutoShape 57">
              <a:extLst>
                <a:ext uri="{FF2B5EF4-FFF2-40B4-BE49-F238E27FC236}">
                  <a16:creationId xmlns:a16="http://schemas.microsoft.com/office/drawing/2014/main" id="{7661461E-45F1-202B-B8F1-7097779438B5}"/>
                </a:ext>
              </a:extLst>
            </p:cNvPr>
            <p:cNvSpPr>
              <a:spLocks noChangeArrowheads="1"/>
            </p:cNvSpPr>
            <p:nvPr/>
          </p:nvSpPr>
          <p:spPr bwMode="auto">
            <a:xfrm>
              <a:off x="1166" y="3740"/>
              <a:ext cx="168" cy="221"/>
            </a:xfrm>
            <a:prstGeom prst="sun">
              <a:avLst>
                <a:gd name="adj" fmla="val 25000"/>
              </a:avLst>
            </a:prstGeom>
            <a:solidFill>
              <a:srgbClr val="FF0066"/>
            </a:solidFill>
            <a:ln w="28575">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28730" name="AutoShape 58">
              <a:extLst>
                <a:ext uri="{FF2B5EF4-FFF2-40B4-BE49-F238E27FC236}">
                  <a16:creationId xmlns:a16="http://schemas.microsoft.com/office/drawing/2014/main" id="{4D97CA19-2451-5FA5-B698-70CCA0DB1C43}"/>
                </a:ext>
              </a:extLst>
            </p:cNvPr>
            <p:cNvSpPr>
              <a:spLocks noChangeArrowheads="1"/>
            </p:cNvSpPr>
            <p:nvPr/>
          </p:nvSpPr>
          <p:spPr bwMode="auto">
            <a:xfrm>
              <a:off x="1836" y="3737"/>
              <a:ext cx="167" cy="221"/>
            </a:xfrm>
            <a:prstGeom prst="sun">
              <a:avLst>
                <a:gd name="adj" fmla="val 25000"/>
              </a:avLst>
            </a:prstGeom>
            <a:solidFill>
              <a:srgbClr val="FF0066"/>
            </a:solidFill>
            <a:ln w="28575">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28731" name="AutoShape 59">
              <a:extLst>
                <a:ext uri="{FF2B5EF4-FFF2-40B4-BE49-F238E27FC236}">
                  <a16:creationId xmlns:a16="http://schemas.microsoft.com/office/drawing/2014/main" id="{BAD0A719-CBA3-7026-D951-6D634417CDCA}"/>
                </a:ext>
              </a:extLst>
            </p:cNvPr>
            <p:cNvSpPr>
              <a:spLocks noChangeArrowheads="1"/>
            </p:cNvSpPr>
            <p:nvPr/>
          </p:nvSpPr>
          <p:spPr bwMode="auto">
            <a:xfrm>
              <a:off x="3271" y="3799"/>
              <a:ext cx="168" cy="221"/>
            </a:xfrm>
            <a:prstGeom prst="sun">
              <a:avLst>
                <a:gd name="adj" fmla="val 25000"/>
              </a:avLst>
            </a:prstGeom>
            <a:solidFill>
              <a:srgbClr val="FF0066"/>
            </a:solidFill>
            <a:ln w="28575">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28732" name="Text Box 61">
              <a:extLst>
                <a:ext uri="{FF2B5EF4-FFF2-40B4-BE49-F238E27FC236}">
                  <a16:creationId xmlns:a16="http://schemas.microsoft.com/office/drawing/2014/main" id="{F551CD9F-2CC1-3CCB-318E-48B224CCFB67}"/>
                </a:ext>
              </a:extLst>
            </p:cNvPr>
            <p:cNvSpPr txBox="1">
              <a:spLocks noChangeArrowheads="1"/>
            </p:cNvSpPr>
            <p:nvPr/>
          </p:nvSpPr>
          <p:spPr bwMode="auto">
            <a:xfrm>
              <a:off x="4451" y="2183"/>
              <a:ext cx="1309" cy="28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2000" b="1"/>
                <a:t>Software Fault</a:t>
              </a:r>
            </a:p>
          </p:txBody>
        </p:sp>
        <p:sp>
          <p:nvSpPr>
            <p:cNvPr id="28733" name="Text Box 62">
              <a:extLst>
                <a:ext uri="{FF2B5EF4-FFF2-40B4-BE49-F238E27FC236}">
                  <a16:creationId xmlns:a16="http://schemas.microsoft.com/office/drawing/2014/main" id="{CFD8C93A-6111-E181-C656-E5AC92BA722D}"/>
                </a:ext>
              </a:extLst>
            </p:cNvPr>
            <p:cNvSpPr txBox="1">
              <a:spLocks noChangeArrowheads="1"/>
            </p:cNvSpPr>
            <p:nvPr/>
          </p:nvSpPr>
          <p:spPr bwMode="auto">
            <a:xfrm>
              <a:off x="4451" y="2465"/>
              <a:ext cx="1309" cy="28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2000" b="1"/>
                <a:t>Software</a:t>
              </a:r>
              <a:r>
                <a:rPr lang="en-US" altLang="en-US" sz="1200"/>
                <a:t> </a:t>
              </a:r>
              <a:r>
                <a:rPr lang="en-US" altLang="en-US" sz="2000" b="1"/>
                <a:t>Failure</a:t>
              </a:r>
            </a:p>
          </p:txBody>
        </p:sp>
        <p:sp>
          <p:nvSpPr>
            <p:cNvPr id="28734" name="AutoShape 64">
              <a:extLst>
                <a:ext uri="{FF2B5EF4-FFF2-40B4-BE49-F238E27FC236}">
                  <a16:creationId xmlns:a16="http://schemas.microsoft.com/office/drawing/2014/main" id="{EDEDE817-876E-E94F-12D9-762BD95B5DA7}"/>
                </a:ext>
              </a:extLst>
            </p:cNvPr>
            <p:cNvSpPr>
              <a:spLocks noChangeArrowheads="1"/>
            </p:cNvSpPr>
            <p:nvPr/>
          </p:nvSpPr>
          <p:spPr bwMode="auto">
            <a:xfrm>
              <a:off x="1372" y="2442"/>
              <a:ext cx="95" cy="106"/>
            </a:xfrm>
            <a:prstGeom prst="hexagon">
              <a:avLst>
                <a:gd name="adj" fmla="val 50000"/>
                <a:gd name="vf" fmla="val 115470"/>
              </a:avLst>
            </a:prstGeom>
            <a:solidFill>
              <a:schemeClr val="accent1"/>
            </a:solidFill>
            <a:ln w="19050">
              <a:solidFill>
                <a:srgbClr val="000000"/>
              </a:solidFill>
              <a:miter lim="800000"/>
              <a:headEnd/>
              <a:tailEnd/>
            </a:ln>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endParaRPr lang="en-GB" altLang="en-US" sz="1200"/>
            </a:p>
          </p:txBody>
        </p:sp>
        <p:sp>
          <p:nvSpPr>
            <p:cNvPr id="28735" name="Line 65">
              <a:extLst>
                <a:ext uri="{FF2B5EF4-FFF2-40B4-BE49-F238E27FC236}">
                  <a16:creationId xmlns:a16="http://schemas.microsoft.com/office/drawing/2014/main" id="{48045B2C-A8D3-BBBD-F1C3-7B7EAD5910CF}"/>
                </a:ext>
              </a:extLst>
            </p:cNvPr>
            <p:cNvSpPr>
              <a:spLocks noChangeShapeType="1"/>
            </p:cNvSpPr>
            <p:nvPr/>
          </p:nvSpPr>
          <p:spPr bwMode="auto">
            <a:xfrm>
              <a:off x="1932" y="2548"/>
              <a:ext cx="8" cy="62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8736" name="Text Box 60">
              <a:extLst>
                <a:ext uri="{FF2B5EF4-FFF2-40B4-BE49-F238E27FC236}">
                  <a16:creationId xmlns:a16="http://schemas.microsoft.com/office/drawing/2014/main" id="{85D6047F-C20A-F15B-52E1-82198030B9B5}"/>
                </a:ext>
              </a:extLst>
            </p:cNvPr>
            <p:cNvSpPr txBox="1">
              <a:spLocks noChangeArrowheads="1"/>
            </p:cNvSpPr>
            <p:nvPr/>
          </p:nvSpPr>
          <p:spPr bwMode="auto">
            <a:xfrm>
              <a:off x="4449" y="1918"/>
              <a:ext cx="1311" cy="28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2000" b="1"/>
                <a:t>Software</a:t>
              </a:r>
              <a:r>
                <a:rPr lang="en-US" altLang="en-US" sz="1200"/>
                <a:t> </a:t>
              </a:r>
              <a:r>
                <a:rPr lang="en-US" altLang="en-US" sz="2000" b="1"/>
                <a:t>Error</a:t>
              </a:r>
            </a:p>
          </p:txBody>
        </p:sp>
      </p:grpSp>
      <p:sp>
        <p:nvSpPr>
          <p:cNvPr id="28675" name="WordArt 67">
            <a:extLst>
              <a:ext uri="{FF2B5EF4-FFF2-40B4-BE49-F238E27FC236}">
                <a16:creationId xmlns:a16="http://schemas.microsoft.com/office/drawing/2014/main" id="{1DCAF49F-25D1-F33E-E132-74EC397DC99D}"/>
              </a:ext>
            </a:extLst>
          </p:cNvPr>
          <p:cNvSpPr>
            <a:spLocks noChangeArrowheads="1" noChangeShapeType="1" noTextEdit="1"/>
          </p:cNvSpPr>
          <p:nvPr/>
        </p:nvSpPr>
        <p:spPr bwMode="auto">
          <a:xfrm>
            <a:off x="1143001" y="908051"/>
            <a:ext cx="7972425" cy="1152525"/>
          </a:xfrm>
          <a:prstGeom prst="rect">
            <a:avLst/>
          </a:prstGeom>
        </p:spPr>
        <p:txBody>
          <a:bodyPr wrap="none" fromWordArt="1">
            <a:prstTxWarp prst="textPlain">
              <a:avLst>
                <a:gd name="adj" fmla="val 50000"/>
              </a:avLst>
            </a:prstTxWarp>
          </a:bodyPr>
          <a:lstStyle/>
          <a:p>
            <a:pPr algn="ctr"/>
            <a:r>
              <a:rPr lang="en-US" sz="1600" kern="10">
                <a:ln w="12700">
                  <a:solidFill>
                    <a:srgbClr val="000000"/>
                  </a:solidFill>
                  <a:round/>
                  <a:headEnd/>
                  <a:tailEnd/>
                </a:ln>
                <a:solidFill>
                  <a:srgbClr val="33CC33"/>
                </a:solidFill>
                <a:latin typeface="Arial Black" panose="020B0A04020102020204" pitchFamily="34" charset="0"/>
              </a:rPr>
              <a:t>SOFTWARE ERRORS, SOFTWARE FAULTS</a:t>
            </a:r>
          </a:p>
          <a:p>
            <a:pPr algn="ctr"/>
            <a:r>
              <a:rPr lang="en-US" sz="1600" kern="10">
                <a:ln w="12700">
                  <a:solidFill>
                    <a:srgbClr val="000000"/>
                  </a:solidFill>
                  <a:round/>
                  <a:headEnd/>
                  <a:tailEnd/>
                </a:ln>
                <a:solidFill>
                  <a:srgbClr val="33CC33"/>
                </a:solidFill>
                <a:latin typeface="Arial Black" panose="020B0A04020102020204" pitchFamily="34" charset="0"/>
              </a:rPr>
              <a:t>AND SOFTWARE FAILURES</a:t>
            </a:r>
            <a:endParaRPr lang="en-PK" sz="1600" kern="10">
              <a:ln w="12700">
                <a:solidFill>
                  <a:srgbClr val="000000"/>
                </a:solidFill>
                <a:round/>
                <a:headEnd/>
                <a:tailEnd/>
              </a:ln>
              <a:solidFill>
                <a:srgbClr val="33CC33"/>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1">
            <a:extLst>
              <a:ext uri="{FF2B5EF4-FFF2-40B4-BE49-F238E27FC236}">
                <a16:creationId xmlns:a16="http://schemas.microsoft.com/office/drawing/2014/main" id="{C377AEC7-E172-F2BE-3217-12CDC55B9DC5}"/>
              </a:ext>
            </a:extLst>
          </p:cNvPr>
          <p:cNvSpPr txBox="1">
            <a:spLocks noChangeArrowheads="1"/>
          </p:cNvSpPr>
          <p:nvPr/>
        </p:nvSpPr>
        <p:spPr bwMode="auto">
          <a:xfrm>
            <a:off x="1058863" y="1268413"/>
            <a:ext cx="8426450" cy="4616450"/>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25000"/>
              </a:spcBef>
              <a:defRPr/>
            </a:pPr>
            <a:r>
              <a:rPr lang="en-GB" altLang="en-US" b="1" dirty="0">
                <a:solidFill>
                  <a:schemeClr val="accent2"/>
                </a:solidFill>
              </a:rPr>
              <a:t>The nine causes of software errors are:</a:t>
            </a:r>
          </a:p>
          <a:p>
            <a:pPr algn="just" eaLnBrk="1" hangingPunct="1">
              <a:spcBef>
                <a:spcPct val="25000"/>
              </a:spcBef>
              <a:buFontTx/>
              <a:buAutoNum type="arabicPeriod"/>
              <a:defRPr/>
            </a:pPr>
            <a:r>
              <a:rPr lang="en-GB" altLang="en-US" dirty="0">
                <a:solidFill>
                  <a:schemeClr val="accent6">
                    <a:lumMod val="75000"/>
                  </a:schemeClr>
                </a:solidFill>
              </a:rPr>
              <a:t>Faulty requirements definition</a:t>
            </a:r>
          </a:p>
          <a:p>
            <a:pPr algn="just" eaLnBrk="1" hangingPunct="1">
              <a:spcBef>
                <a:spcPct val="25000"/>
              </a:spcBef>
              <a:buFontTx/>
              <a:buAutoNum type="arabicPeriod"/>
              <a:defRPr/>
            </a:pPr>
            <a:r>
              <a:rPr lang="en-GB" altLang="en-US" dirty="0">
                <a:solidFill>
                  <a:schemeClr val="accent6">
                    <a:lumMod val="75000"/>
                  </a:schemeClr>
                </a:solidFill>
              </a:rPr>
              <a:t>Client-developer communication failures</a:t>
            </a:r>
          </a:p>
          <a:p>
            <a:pPr algn="just" eaLnBrk="1" hangingPunct="1">
              <a:spcBef>
                <a:spcPct val="25000"/>
              </a:spcBef>
              <a:buFontTx/>
              <a:buAutoNum type="arabicPeriod"/>
              <a:defRPr/>
            </a:pPr>
            <a:r>
              <a:rPr lang="en-GB" altLang="en-US" dirty="0">
                <a:solidFill>
                  <a:schemeClr val="accent6">
                    <a:lumMod val="75000"/>
                  </a:schemeClr>
                </a:solidFill>
              </a:rPr>
              <a:t>Deliberate deviations from software requirements</a:t>
            </a:r>
          </a:p>
          <a:p>
            <a:pPr algn="just" eaLnBrk="1" hangingPunct="1">
              <a:spcBef>
                <a:spcPct val="25000"/>
              </a:spcBef>
              <a:buFontTx/>
              <a:buAutoNum type="arabicPeriod"/>
              <a:defRPr/>
            </a:pPr>
            <a:r>
              <a:rPr lang="en-GB" altLang="en-US" dirty="0">
                <a:solidFill>
                  <a:schemeClr val="accent6">
                    <a:lumMod val="75000"/>
                  </a:schemeClr>
                </a:solidFill>
              </a:rPr>
              <a:t>Logical design errors</a:t>
            </a:r>
          </a:p>
          <a:p>
            <a:pPr algn="just" eaLnBrk="1" hangingPunct="1">
              <a:spcBef>
                <a:spcPct val="25000"/>
              </a:spcBef>
              <a:buFontTx/>
              <a:buAutoNum type="arabicPeriod"/>
              <a:defRPr/>
            </a:pPr>
            <a:r>
              <a:rPr lang="en-GB" altLang="en-US" dirty="0">
                <a:solidFill>
                  <a:schemeClr val="accent6">
                    <a:lumMod val="75000"/>
                  </a:schemeClr>
                </a:solidFill>
              </a:rPr>
              <a:t>Coding errors</a:t>
            </a:r>
          </a:p>
          <a:p>
            <a:pPr algn="just" eaLnBrk="1" hangingPunct="1">
              <a:spcBef>
                <a:spcPct val="25000"/>
              </a:spcBef>
              <a:buFontTx/>
              <a:buAutoNum type="arabicPeriod"/>
              <a:defRPr/>
            </a:pPr>
            <a:r>
              <a:rPr lang="en-GB" altLang="en-US" dirty="0">
                <a:solidFill>
                  <a:schemeClr val="accent6">
                    <a:lumMod val="75000"/>
                  </a:schemeClr>
                </a:solidFill>
              </a:rPr>
              <a:t>Non-compliance with documentation and coding instructions</a:t>
            </a:r>
          </a:p>
          <a:p>
            <a:pPr algn="just" eaLnBrk="1" hangingPunct="1">
              <a:spcBef>
                <a:spcPct val="25000"/>
              </a:spcBef>
              <a:buFontTx/>
              <a:buAutoNum type="arabicPeriod"/>
              <a:defRPr/>
            </a:pPr>
            <a:r>
              <a:rPr lang="en-GB" altLang="en-US" dirty="0">
                <a:solidFill>
                  <a:schemeClr val="accent6">
                    <a:lumMod val="75000"/>
                  </a:schemeClr>
                </a:solidFill>
              </a:rPr>
              <a:t>Shortcomings of the testing process</a:t>
            </a:r>
          </a:p>
          <a:p>
            <a:pPr algn="just" eaLnBrk="1" hangingPunct="1">
              <a:spcBef>
                <a:spcPct val="25000"/>
              </a:spcBef>
              <a:buFontTx/>
              <a:buAutoNum type="arabicPeriod"/>
              <a:defRPr/>
            </a:pPr>
            <a:r>
              <a:rPr lang="en-GB" altLang="en-US" dirty="0">
                <a:solidFill>
                  <a:schemeClr val="accent6">
                    <a:lumMod val="75000"/>
                  </a:schemeClr>
                </a:solidFill>
              </a:rPr>
              <a:t>User interface and procedure errors</a:t>
            </a:r>
          </a:p>
          <a:p>
            <a:pPr algn="just" eaLnBrk="1" hangingPunct="1">
              <a:spcBef>
                <a:spcPct val="25000"/>
              </a:spcBef>
              <a:buFontTx/>
              <a:buAutoNum type="arabicPeriod"/>
              <a:defRPr/>
            </a:pPr>
            <a:r>
              <a:rPr lang="en-GB" altLang="en-US" dirty="0">
                <a:solidFill>
                  <a:schemeClr val="accent6">
                    <a:lumMod val="75000"/>
                  </a:schemeClr>
                </a:solidFill>
              </a:rPr>
              <a:t>Documentation errors</a:t>
            </a:r>
          </a:p>
        </p:txBody>
      </p:sp>
      <p:sp>
        <p:nvSpPr>
          <p:cNvPr id="22531" name="Title 1">
            <a:extLst>
              <a:ext uri="{FF2B5EF4-FFF2-40B4-BE49-F238E27FC236}">
                <a16:creationId xmlns:a16="http://schemas.microsoft.com/office/drawing/2014/main" id="{4A38507A-2370-8A02-67EE-225E18C46B54}"/>
              </a:ext>
            </a:extLst>
          </p:cNvPr>
          <p:cNvSpPr>
            <a:spLocks noGrp="1"/>
          </p:cNvSpPr>
          <p:nvPr>
            <p:ph type="title"/>
          </p:nvPr>
        </p:nvSpPr>
        <p:spPr>
          <a:xfrm>
            <a:off x="938213" y="476672"/>
            <a:ext cx="8669337" cy="398462"/>
          </a:xfrm>
        </p:spPr>
        <p:txBody>
          <a:bodyPr>
            <a:normAutofit fontScale="90000"/>
          </a:body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1">
            <a:extLst>
              <a:ext uri="{FF2B5EF4-FFF2-40B4-BE49-F238E27FC236}">
                <a16:creationId xmlns:a16="http://schemas.microsoft.com/office/drawing/2014/main" id="{FB500CDB-DC5D-D34E-3E82-2A8AC59BBD41}"/>
              </a:ext>
            </a:extLst>
          </p:cNvPr>
          <p:cNvSpPr txBox="1">
            <a:spLocks noChangeArrowheads="1"/>
          </p:cNvSpPr>
          <p:nvPr/>
        </p:nvSpPr>
        <p:spPr bwMode="auto">
          <a:xfrm>
            <a:off x="966788" y="1628775"/>
            <a:ext cx="8426450" cy="3232150"/>
          </a:xfrm>
          <a:prstGeom prst="rect">
            <a:avLst/>
          </a:prstGeom>
          <a:solidFill>
            <a:schemeClr val="bg1"/>
          </a:solidFill>
          <a:ln w="76200" cmpd="tri">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800100" indent="-342900">
              <a:defRPr sz="2400">
                <a:solidFill>
                  <a:schemeClr val="tx1"/>
                </a:solidFill>
                <a:latin typeface="Times New Roman" panose="02020603050405020304" pitchFamily="18" charset="0"/>
                <a:cs typeface="Times New Roman" panose="02020603050405020304" pitchFamily="18" charset="0"/>
              </a:defRPr>
            </a:lvl2pPr>
            <a:lvl3pPr marL="1200150" indent="-3429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25000"/>
              </a:spcBef>
              <a:buFontTx/>
              <a:buAutoNum type="arabicPeriod"/>
              <a:defRPr/>
            </a:pPr>
            <a:r>
              <a:rPr lang="en-GB" altLang="en-US" b="1" dirty="0">
                <a:solidFill>
                  <a:srgbClr val="C00000"/>
                </a:solidFill>
              </a:rPr>
              <a:t>Faulty Requirements Definition</a:t>
            </a:r>
          </a:p>
          <a:p>
            <a:pPr lvl="1" algn="just" eaLnBrk="1" hangingPunct="1">
              <a:spcBef>
                <a:spcPct val="25000"/>
              </a:spcBef>
              <a:buFont typeface="Arial" panose="020B0604020202020204" pitchFamily="34" charset="0"/>
              <a:buChar char="•"/>
              <a:defRPr/>
            </a:pPr>
            <a:r>
              <a:rPr lang="en-GB" altLang="en-US" dirty="0"/>
              <a:t>Usually considered the root cause of software errors</a:t>
            </a:r>
          </a:p>
          <a:p>
            <a:pPr lvl="1" algn="just" eaLnBrk="1" hangingPunct="1">
              <a:spcBef>
                <a:spcPct val="25000"/>
              </a:spcBef>
              <a:buFont typeface="Arial" panose="020B0604020202020204" pitchFamily="34" charset="0"/>
              <a:buChar char="•"/>
              <a:defRPr/>
            </a:pPr>
            <a:r>
              <a:rPr lang="en-GB" altLang="en-US" dirty="0"/>
              <a:t>Incorrect requirement definitions</a:t>
            </a:r>
          </a:p>
          <a:p>
            <a:pPr lvl="1" algn="just" eaLnBrk="1" hangingPunct="1">
              <a:spcBef>
                <a:spcPct val="25000"/>
              </a:spcBef>
              <a:buFont typeface="Arial" panose="020B0604020202020204" pitchFamily="34" charset="0"/>
              <a:buChar char="•"/>
              <a:defRPr/>
            </a:pPr>
            <a:r>
              <a:rPr lang="en-GB" altLang="en-US" dirty="0"/>
              <a:t>Incomplete definitions</a:t>
            </a:r>
          </a:p>
          <a:p>
            <a:pPr lvl="1" algn="just" eaLnBrk="1" hangingPunct="1">
              <a:spcBef>
                <a:spcPct val="25000"/>
              </a:spcBef>
              <a:buFont typeface="Arial" panose="020B0604020202020204" pitchFamily="34" charset="0"/>
              <a:buChar char="•"/>
              <a:defRPr/>
            </a:pPr>
            <a:r>
              <a:rPr lang="en-GB" altLang="en-US" dirty="0"/>
              <a:t>Missing requirements</a:t>
            </a:r>
          </a:p>
          <a:p>
            <a:pPr lvl="1" algn="just" eaLnBrk="1" hangingPunct="1">
              <a:spcBef>
                <a:spcPct val="25000"/>
              </a:spcBef>
              <a:buFont typeface="Arial" panose="020B0604020202020204" pitchFamily="34" charset="0"/>
              <a:buChar char="•"/>
              <a:defRPr/>
            </a:pPr>
            <a:r>
              <a:rPr lang="en-GB" altLang="en-US" dirty="0"/>
              <a:t>Inclusion of unneeded requirements</a:t>
            </a:r>
          </a:p>
          <a:p>
            <a:pPr marL="457200" lvl="1" indent="0" algn="just">
              <a:spcBef>
                <a:spcPct val="25000"/>
              </a:spcBef>
              <a:defRPr/>
            </a:pPr>
            <a:endParaRPr lang="en-GB" altLang="en-US" dirty="0"/>
          </a:p>
        </p:txBody>
      </p:sp>
      <p:sp>
        <p:nvSpPr>
          <p:cNvPr id="5" name="Title 1">
            <a:extLst>
              <a:ext uri="{FF2B5EF4-FFF2-40B4-BE49-F238E27FC236}">
                <a16:creationId xmlns:a16="http://schemas.microsoft.com/office/drawing/2014/main" id="{2E8D4496-916A-C7CA-400A-BFA30366944A}"/>
              </a:ext>
            </a:extLst>
          </p:cNvPr>
          <p:cNvSpPr txBox="1">
            <a:spLocks/>
          </p:cNvSpPr>
          <p:nvPr/>
        </p:nvSpPr>
        <p:spPr bwMode="gray">
          <a:xfrm>
            <a:off x="845345" y="692696"/>
            <a:ext cx="86693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defRPr/>
            </a:pPr>
            <a:r>
              <a:rPr lang="en-US" sz="3600" kern="10" dirty="0">
                <a:ln w="12700">
                  <a:solidFill>
                    <a:srgbClr val="000000"/>
                  </a:solidFill>
                  <a:round/>
                  <a:headEnd/>
                  <a:tailEnd/>
                </a:ln>
                <a:solidFill>
                  <a:srgbClr val="33CC33"/>
                </a:solidFill>
                <a:latin typeface="Arial Black" panose="020B0A04020102020204" pitchFamily="34" charset="0"/>
              </a:rPr>
              <a:t>The Nine Causes of Software Errors</a:t>
            </a:r>
            <a:endParaRPr lang="en-US" altLang="en-US" sz="3600"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6111</TotalTime>
  <Words>1557</Words>
  <Application>Microsoft Office PowerPoint</Application>
  <PresentationFormat>35mm Slides</PresentationFormat>
  <Paragraphs>182</Paragraphs>
  <Slides>26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Black</vt:lpstr>
      <vt:lpstr>Calibri</vt:lpstr>
      <vt:lpstr>Century Gothic</vt:lpstr>
      <vt:lpstr>Constantia</vt:lpstr>
      <vt:lpstr>Courier New</vt:lpstr>
      <vt:lpstr>Georgia</vt:lpstr>
      <vt:lpstr>Times New Roman</vt:lpstr>
      <vt:lpstr>Wingdings</vt:lpstr>
      <vt:lpstr>Wingdings 3</vt:lpstr>
      <vt:lpstr>Slice</vt:lpstr>
      <vt:lpstr>PowerPoint Presentation</vt:lpstr>
      <vt:lpstr>PowerPoint Presentation</vt:lpstr>
      <vt:lpstr>PowerPoint Presentation</vt:lpstr>
      <vt:lpstr>PowerPoint Presentation</vt:lpstr>
      <vt:lpstr>Basic Definitions – (Book)</vt:lpstr>
      <vt:lpstr>Basic Definitions – (Book)</vt:lpstr>
      <vt:lpstr>PowerPoint Presentation</vt:lpstr>
      <vt:lpstr>The Nine Causes of Software Errors</vt:lpstr>
      <vt:lpstr>PowerPoint Presentation</vt:lpstr>
      <vt:lpstr>The Nine Causes of Software Errors</vt:lpstr>
      <vt:lpstr>The Nine Causes of Software Errors</vt:lpstr>
      <vt:lpstr>The Nine Causes of Software Errors</vt:lpstr>
      <vt:lpstr>The Nine Causes of Software Errors</vt:lpstr>
      <vt:lpstr>The Nine Causes of Software Errors</vt:lpstr>
      <vt:lpstr>The Nine Causes of Software Errors</vt:lpstr>
      <vt:lpstr>The Nine Causes of Software Errors</vt:lpstr>
      <vt:lpstr>The Nine Causes of Software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any query Feel Free to ask!</vt:lpstr>
    </vt:vector>
  </TitlesOfParts>
  <Company>NDSU-Graphics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Grindahl</dc:creator>
  <cp:lastModifiedBy>DELL</cp:lastModifiedBy>
  <cp:revision>367</cp:revision>
  <dcterms:created xsi:type="dcterms:W3CDTF">2001-05-02T20:38:31Z</dcterms:created>
  <dcterms:modified xsi:type="dcterms:W3CDTF">2023-03-08T10:05:17Z</dcterms:modified>
</cp:coreProperties>
</file>