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9" r:id="rId7"/>
    <p:sldId id="264" r:id="rId8"/>
    <p:sldId id="270" r:id="rId9"/>
    <p:sldId id="267" r:id="rId10"/>
    <p:sldId id="265" r:id="rId11"/>
    <p:sldId id="271" r:id="rId12"/>
    <p:sldId id="266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441A55-D691-44E5-8A33-7D979A063055}">
          <p14:sldIdLst>
            <p14:sldId id="256"/>
            <p14:sldId id="258"/>
            <p14:sldId id="260"/>
            <p14:sldId id="262"/>
            <p14:sldId id="263"/>
            <p14:sldId id="269"/>
            <p14:sldId id="264"/>
            <p14:sldId id="270"/>
            <p14:sldId id="267"/>
            <p14:sldId id="265"/>
            <p14:sldId id="271"/>
            <p14:sldId id="266"/>
            <p14:sldId id="272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A179-EA6F-4C0C-949C-FBBD10A22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BE72C-3F52-4DA0-9FC6-5462373F7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D129-6F0B-4F77-9BF7-A6E801E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8295-6BAE-41D5-81AF-6A90818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82BC-FE07-4145-979A-721B234B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4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289-C774-4072-BD9A-BA0929F3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5BB73-09FF-4FA8-B900-61952539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0EF4-F14F-41DC-AEF5-2AB0E195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5809-6AFB-460F-AE45-3A9923CC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B9F4-77CD-4395-B909-1FEBDB0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3FBFA-D40C-4918-AD1C-64DDA0FEC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336D1-AB09-4D30-88EA-64312AE7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3584-4596-4780-AA18-928949E6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9967-3AED-48A9-8D8D-23E3B108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614D-6DA8-489B-BC10-C187C81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03F-1286-4462-8E8E-B987A542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7910-B778-4AD6-84C4-E1D50A42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AABC-4096-4C9C-9CA0-FC9276A1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4BAD-887E-46A6-8CB1-8871883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7412-C4F8-474A-8690-B54D6D16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926D-535C-4440-AC42-C6DE982C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A9686-D697-41A1-A882-3B0734A00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5B2E-AED1-46F1-A575-070BA9D0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712F-69C1-45F4-AAC1-840626E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66B7-D8C5-4E7C-BBAE-5C416E3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F309-CC16-4A27-9BEE-DC96A0A7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0B41-6FEC-4D19-87FA-54BC11634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7CD47-CD0A-4F73-9B6A-6AAF6797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8312A-CADC-4621-9A5B-131EB832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AFF3-F2F8-4B1F-8123-3662904F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1246-3A8F-4A0F-961E-B4AF7309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D51F-2ED4-49E5-9B2B-8F1F22C2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5D6B-CAC7-47E5-9E12-B3123D37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068C6-674D-4E2A-9AEE-43650EAA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6CAB-C01C-4DDA-BFA5-179D3DBD2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A9A5C-7665-4436-9EF9-49DA6DAF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8240E-E5FF-465A-AE41-E6FCC11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CC995-337E-4704-B71E-3C44B005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01084-4260-49FF-9E5F-D22DB4C8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5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743A-D384-41CB-AE01-D1565DC0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325D-10F9-4507-A0CA-E053305B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EC816-D977-4476-B834-F5D9B143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D92A2-BE2C-4D5B-BB7A-B95F5F8A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A15E8-5EDF-4340-AC25-585F449E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2F8C-78DE-457E-ADE5-A7A66727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8107-4F84-4E6D-92DB-D09C0AAA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BA9F-EC8F-41CE-92BD-D4584A2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D87B-C57D-494E-A802-6CA4917D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DE96-7D2F-440D-8DC4-A299A9618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5780-A0E1-4ED9-B149-371C39D5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085D-A848-412B-9E6B-088340C2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7ADB-4F1E-4040-8BA3-2C8102CD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5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4731-2672-4F37-AE4E-BCB3098C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26835-7480-4902-A169-1A76E1E10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3B61E-E3A2-467E-8722-CD0E27DC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B4000-E602-492F-9401-1CB15B16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B13C-CBDA-411D-9928-6AA44B20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AEB2-A122-444E-B2D3-011C206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E205E-9F56-40CB-BF3A-DBA294FB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FAF2-D9C2-4CA4-A483-91AE05D7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078-F6AD-4ABE-B57B-518132F7C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1D81-F9DD-40F1-A63E-2BED095AD2B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0354-8C09-4212-9DC6-4BBA65412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6F52-1875-4189-9B58-4D2445D89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3EB-229B-49A1-86C7-7F555AF4E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4AF-BDAD-4953-B762-D51FA273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2669436"/>
            <a:ext cx="9144000" cy="1287462"/>
          </a:xfrm>
          <a:effectLst>
            <a:glow rad="444500">
              <a:schemeClr val="accent2">
                <a:alpha val="52000"/>
              </a:schemeClr>
            </a:glow>
            <a:outerShdw blurRad="50800" dist="825500" dir="6240000" sx="1000" sy="1000" algn="ctr" rotWithShape="0">
              <a:srgbClr val="000000"/>
            </a:outerShdw>
            <a:reflection blurRad="63500" endPos="58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 extrusionH="76200">
            <a:bevelT prst="convex"/>
            <a:bevelB prst="relaxedInset"/>
            <a:extrusionClr>
              <a:schemeClr val="accent2"/>
            </a:extrusionClr>
          </a:sp3d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05133"/>
                </a:solidFill>
                <a:latin typeface="Bahnschrift Light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sz="8000" dirty="0">
                <a:solidFill>
                  <a:schemeClr val="bg1"/>
                </a:solidFill>
                <a:latin typeface="Bahnschrift Light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</a:t>
            </a:r>
            <a:endParaRPr lang="en-IN" sz="8000" dirty="0">
              <a:solidFill>
                <a:schemeClr val="bg1"/>
              </a:solidFill>
              <a:latin typeface="Bahnschrift Light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268FE-15F9-48BD-90B5-271BEBF5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1532" y="560665"/>
            <a:ext cx="968931" cy="12192001"/>
          </a:xfrm>
          <a:prstGeom prst="rect">
            <a:avLst/>
          </a:prstGeom>
          <a:effectLst>
            <a:glow>
              <a:schemeClr val="accent2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404C2-EF2A-4655-B777-799676C7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75" y="217956"/>
            <a:ext cx="1404737" cy="8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84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500062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Git Work Flow: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3CA03-7F9B-4C74-9A62-7891D92F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454467"/>
            <a:ext cx="7734300" cy="470535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E9610-7863-4120-93B2-3AD3746F4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0" y="7264400"/>
            <a:ext cx="466344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500062"/>
            <a:ext cx="10210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Common Git Workflows:</a:t>
            </a:r>
          </a:p>
          <a:p>
            <a:pPr lvl="1"/>
            <a:endParaRPr lang="en-US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Centralized 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Everyone commits to a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single shared main branch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Simple setup but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not ideal for teams or parallel features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28DC9-22DD-44B7-AD63-8AA386CD0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80" y="2875280"/>
            <a:ext cx="466344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5CFD7-B829-45A0-8A52-9D856EA59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512" y="-3261360"/>
            <a:ext cx="7249160" cy="326136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36999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141095" y="804862"/>
            <a:ext cx="102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Feature Branch 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Each task is done in a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separate branch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Main branch stays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clean and stable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88ECB-6F9E-44B1-B89C-E2B354455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20" y="2651760"/>
            <a:ext cx="7249160" cy="3261360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DC2DE-0F09-469D-8291-DC9FF566E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8598" y="-3330917"/>
            <a:ext cx="6512561" cy="3657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9108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130935" y="662622"/>
            <a:ext cx="1021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Git</a:t>
            </a:r>
            <a:r>
              <a:rPr lang="en-IN" sz="24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Flow work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Uses structured branches: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main, develop, feature, release, hotfix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Great for release management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, but complex for beginners.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BF822-468D-42AF-B3D0-ED12BB291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79" y="2296160"/>
            <a:ext cx="6512561" cy="3657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09F09-7378-47A1-9F1F-C55A246D0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713" y="6410178"/>
            <a:ext cx="4023361" cy="40741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747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252855" y="489902"/>
            <a:ext cx="10210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Forking</a:t>
            </a:r>
            <a:r>
              <a:rPr lang="en-IN" sz="2400" b="1" dirty="0">
                <a:solidFill>
                  <a:schemeClr val="accent2"/>
                </a:solidFill>
                <a:latin typeface="Bahnschrift Light" panose="020B0502040204020203" pitchFamily="34" charset="0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Developers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fork the repo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and work independently.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Contributions via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pull requests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the original project.</a:t>
            </a: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9A265-571A-4452-832E-89E984176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59" y="2072640"/>
            <a:ext cx="4023361" cy="40741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441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4AF-BDAD-4953-B762-D51FA273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6" y="2669436"/>
            <a:ext cx="9167449" cy="1287462"/>
          </a:xfrm>
          <a:effectLst>
            <a:glow rad="444500">
              <a:schemeClr val="accent2">
                <a:alpha val="52000"/>
              </a:schemeClr>
            </a:glow>
            <a:outerShdw blurRad="50800" dist="825500" dir="6240000" sx="1000" sy="1000" algn="ctr" rotWithShape="0">
              <a:srgbClr val="000000"/>
            </a:outerShdw>
            <a:reflection blurRad="63500" endPos="58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sp3d extrusionH="76200">
            <a:bevelT prst="convex"/>
            <a:bevelB prst="relaxedInset"/>
            <a:extrusionClr>
              <a:schemeClr val="accent2"/>
            </a:extrusionClr>
          </a:sp3d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05133"/>
                </a:solidFill>
                <a:latin typeface="Bahnschrift Light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8000" dirty="0">
                <a:solidFill>
                  <a:schemeClr val="bg1"/>
                </a:solidFill>
                <a:latin typeface="Bahnschrift Light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hank You</a:t>
            </a:r>
            <a:endParaRPr lang="en-IN" sz="8000" dirty="0">
              <a:solidFill>
                <a:schemeClr val="bg1"/>
              </a:solidFill>
              <a:latin typeface="Bahnschrift Light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268FE-15F9-48BD-90B5-271BEBF5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1532" y="560665"/>
            <a:ext cx="968931" cy="12192001"/>
          </a:xfrm>
          <a:prstGeom prst="rect">
            <a:avLst/>
          </a:prstGeom>
          <a:effectLst>
            <a:glow>
              <a:schemeClr val="accent2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404C2-EF2A-4655-B777-799676C7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75" y="217956"/>
            <a:ext cx="1404737" cy="8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19D81-B0CC-419B-97BC-B73105B52513}"/>
              </a:ext>
            </a:extLst>
          </p:cNvPr>
          <p:cNvSpPr txBox="1"/>
          <p:nvPr/>
        </p:nvSpPr>
        <p:spPr>
          <a:xfrm>
            <a:off x="1583763" y="674400"/>
            <a:ext cx="99508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Version Control system: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 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A version control system is a tool that helps track, manage, and restore changes to files over time, especially in collaborative software development.</a:t>
            </a: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What is Git?</a:t>
            </a:r>
          </a:p>
          <a:p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	Git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is a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version control system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that helps developers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track changes in code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and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work together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on projects.</a:t>
            </a:r>
          </a:p>
          <a:p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Git was created by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Linus Torvalds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in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2005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manage the development of the Linux kernel after issues with a previous tool called Bit Keeper.</a:t>
            </a:r>
          </a:p>
          <a:p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	Git is </a:t>
            </a:r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free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open-source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, and widely used in both open-source and enterprise environments.</a:t>
            </a: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230" y="0"/>
            <a:ext cx="145554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E4CF6-7A39-496F-89CD-B54E7404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170" y="2230120"/>
            <a:ext cx="5489339" cy="35020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793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19D81-B0CC-419B-97BC-B73105B52513}"/>
              </a:ext>
            </a:extLst>
          </p:cNvPr>
          <p:cNvSpPr txBox="1"/>
          <p:nvPr/>
        </p:nvSpPr>
        <p:spPr>
          <a:xfrm>
            <a:off x="1492323" y="920621"/>
            <a:ext cx="99508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Why Git?</a:t>
            </a:r>
            <a:endParaRPr lang="en-US" sz="2000" dirty="0">
              <a:solidFill>
                <a:schemeClr val="accent2"/>
              </a:solidFill>
              <a:latin typeface="Bahnschrift Light" panose="020B0502040204020203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Traditional systems lack version tracking, making it difficult to manage changes, collaborate with others, and restore previous versions reliably.</a:t>
            </a:r>
            <a:endParaRPr lang="en-US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F10752-05CA-4D6B-A75C-E90CCF0F4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30" y="2489200"/>
            <a:ext cx="5489339" cy="35020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096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500062"/>
            <a:ext cx="1021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How Git Works?</a:t>
            </a: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sz="2400" dirty="0">
                <a:solidFill>
                  <a:schemeClr val="accent2"/>
                </a:solidFill>
              </a:rPr>
              <a:t>Repository: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 </a:t>
            </a:r>
            <a:r>
              <a:rPr lang="en-IN" sz="2000" b="1" dirty="0">
                <a:solidFill>
                  <a:schemeClr val="bg1"/>
                </a:solidFill>
              </a:rPr>
              <a:t>repository (repo)</a:t>
            </a:r>
            <a:r>
              <a:rPr lang="en-IN" sz="2000" dirty="0">
                <a:solidFill>
                  <a:schemeClr val="bg1"/>
                </a:solidFill>
              </a:rPr>
              <a:t> is a folder that Git tracks, including your code and its entire change history.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IN" dirty="0">
                <a:solidFill>
                  <a:schemeClr val="bg1"/>
                </a:solidFill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It can be </a:t>
            </a:r>
            <a:r>
              <a:rPr lang="en-IN" sz="2000" b="1" dirty="0">
                <a:solidFill>
                  <a:schemeClr val="bg1"/>
                </a:solidFill>
              </a:rPr>
              <a:t>local</a:t>
            </a:r>
            <a:r>
              <a:rPr lang="en-IN" sz="2000" dirty="0">
                <a:solidFill>
                  <a:schemeClr val="bg1"/>
                </a:solidFill>
              </a:rPr>
              <a:t> (on our computer) or </a:t>
            </a:r>
            <a:r>
              <a:rPr lang="en-IN" sz="2000" b="1" dirty="0">
                <a:solidFill>
                  <a:schemeClr val="bg1"/>
                </a:solidFill>
              </a:rPr>
              <a:t>remote</a:t>
            </a:r>
            <a:r>
              <a:rPr lang="en-IN" sz="2000" dirty="0">
                <a:solidFill>
                  <a:schemeClr val="bg1"/>
                </a:solidFill>
              </a:rPr>
              <a:t> (like on GitHub or GitLab).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2855BB-E8DC-4426-8564-126A22BFC6A2}"/>
              </a:ext>
            </a:extLst>
          </p:cNvPr>
          <p:cNvGrpSpPr/>
          <p:nvPr/>
        </p:nvGrpSpPr>
        <p:grpSpPr>
          <a:xfrm>
            <a:off x="3819524" y="3670161"/>
            <a:ext cx="5524501" cy="2790825"/>
            <a:chOff x="3819524" y="3670161"/>
            <a:chExt cx="5524501" cy="27908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F37161-9227-4B9E-8E6B-D1E04517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524" y="3670161"/>
              <a:ext cx="5524501" cy="27908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BFEBD5-445E-473A-841E-E670D43EC06D}"/>
                </a:ext>
              </a:extLst>
            </p:cNvPr>
            <p:cNvCxnSpPr/>
            <p:nvPr/>
          </p:nvCxnSpPr>
          <p:spPr>
            <a:xfrm flipV="1">
              <a:off x="5557520" y="4846320"/>
              <a:ext cx="213360" cy="37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E1796-A6A5-4193-9EF7-67350578B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775" y="4846320"/>
              <a:ext cx="0" cy="37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540C22-B0D2-4360-B7FF-BE808BE47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7280" y="4775201"/>
              <a:ext cx="204471" cy="375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6F50082-1F20-4CC4-8BF1-3D49C9FF4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7287" y="3952239"/>
            <a:ext cx="4355465" cy="2540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A1FC86-51DB-4430-AAC2-494FC3F11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766" y="3505200"/>
            <a:ext cx="4355465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500062"/>
            <a:ext cx="10210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Snapshots vs differences:</a:t>
            </a:r>
          </a:p>
          <a:p>
            <a:endParaRPr lang="en-IN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In Git, every time you make a commit, it </a:t>
            </a:r>
            <a:r>
              <a:rPr lang="en-IN" sz="2000" b="1" dirty="0">
                <a:solidFill>
                  <a:schemeClr val="bg1"/>
                </a:solidFill>
              </a:rPr>
              <a:t>saves a full snapshot</a:t>
            </a:r>
            <a:r>
              <a:rPr lang="en-IN" sz="2000" dirty="0">
                <a:solidFill>
                  <a:schemeClr val="bg1"/>
                </a:solidFill>
              </a:rPr>
              <a:t> of your files — like taking a photo of your entire project at that moment.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Older version control systems (like SVN or CVS) saved only the </a:t>
            </a:r>
            <a:r>
              <a:rPr lang="en-IN" sz="2000" b="1" dirty="0">
                <a:solidFill>
                  <a:schemeClr val="bg1"/>
                </a:solidFill>
              </a:rPr>
              <a:t>differences (also called diffs)</a:t>
            </a:r>
            <a:r>
              <a:rPr lang="en-IN" sz="2000" dirty="0">
                <a:solidFill>
                  <a:schemeClr val="bg1"/>
                </a:solidFill>
              </a:rPr>
              <a:t> — meaning just the changes made to files since the last version.</a:t>
            </a:r>
          </a:p>
          <a:p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CACB2-28F0-4F83-BEA3-AE4FA7744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97" y="3434063"/>
            <a:ext cx="4355465" cy="2540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12EB42-0A05-4899-B362-BE21F3101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22" y="3434062"/>
            <a:ext cx="4355465" cy="2540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E44A0-570D-4CDE-B2F8-8177AD464608}"/>
              </a:ext>
            </a:extLst>
          </p:cNvPr>
          <p:cNvSpPr txBox="1"/>
          <p:nvPr/>
        </p:nvSpPr>
        <p:spPr>
          <a:xfrm>
            <a:off x="8384369" y="6173272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Snapshots</a:t>
            </a:r>
            <a:endParaRPr lang="en-IN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C0036-6832-40EE-9977-FCF6E9D168FB}"/>
              </a:ext>
            </a:extLst>
          </p:cNvPr>
          <p:cNvSpPr txBox="1"/>
          <p:nvPr/>
        </p:nvSpPr>
        <p:spPr>
          <a:xfrm>
            <a:off x="3072678" y="6173272"/>
            <a:ext cx="138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Differences</a:t>
            </a:r>
            <a:endParaRPr lang="en-IN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64F16-1053-4F20-9202-A01DAADB0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40" y="7640075"/>
            <a:ext cx="7254240" cy="28799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900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809546"/>
            <a:ext cx="1021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Distributed Version Control System:</a:t>
            </a:r>
          </a:p>
          <a:p>
            <a:endParaRPr lang="en-IN" dirty="0">
              <a:solidFill>
                <a:schemeClr val="accent2"/>
              </a:solidFill>
              <a:latin typeface="Bahnschrift Light" panose="020B0502040204020203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ahnschrift Light" panose="020B0502040204020203" pitchFamily="34" charset="0"/>
              </a:rPr>
              <a:t>	A </a:t>
            </a:r>
            <a:r>
              <a:rPr lang="en-IN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Distributed Version Control System</a:t>
            </a:r>
            <a:r>
              <a:rPr lang="en-IN" dirty="0">
                <a:solidFill>
                  <a:schemeClr val="bg1"/>
                </a:solidFill>
                <a:latin typeface="Bahnschrift Light" panose="020B0502040204020203" pitchFamily="34" charset="0"/>
              </a:rPr>
              <a:t> is a system where </a:t>
            </a:r>
            <a:r>
              <a:rPr lang="en-IN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every developer has a full copy</a:t>
            </a:r>
            <a:r>
              <a:rPr lang="en-IN" dirty="0">
                <a:solidFill>
                  <a:schemeClr val="bg1"/>
                </a:solidFill>
                <a:latin typeface="Bahnschrift Light" panose="020B0502040204020203" pitchFamily="34" charset="0"/>
              </a:rPr>
              <a:t> of the entire project repository, including all files and the complete history.</a:t>
            </a:r>
          </a:p>
          <a:p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	Work offline, perform fast operations locally, and stay safe with a full backup on every developer's system.</a:t>
            </a:r>
            <a:endParaRPr lang="en-IN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IN" sz="2400" dirty="0">
              <a:solidFill>
                <a:schemeClr val="accent2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94883-AC9F-496A-9298-919E84E8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5" y="3302536"/>
            <a:ext cx="7254240" cy="287994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9796F-1A1D-47EC-89A2-3721EBD7B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69" y="-2070397"/>
            <a:ext cx="8382726" cy="111261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715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476375" y="500062"/>
            <a:ext cx="10210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SHA-1 hashing:</a:t>
            </a:r>
          </a:p>
          <a:p>
            <a:endParaRPr lang="en-IN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Git uses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SHA-1 (Secure Hash Algorithm 1)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to generate a unique 40-character hash for every commit, file, and object.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Even a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tiny change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in the file creates a completely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new hash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It helps Git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track changes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verify data integrity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, and </a:t>
            </a:r>
            <a:r>
              <a:rPr lang="en-IN" sz="20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prevent tampering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 View full commit history with detailed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--oneline – View commits in a brief, one-line format.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IN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126B7-DE7A-4EC7-A09E-4968AF2C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2" y="4901267"/>
            <a:ext cx="8382726" cy="111261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9345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19D81-B0CC-419B-97BC-B73105B52513}"/>
              </a:ext>
            </a:extLst>
          </p:cNvPr>
          <p:cNvSpPr txBox="1"/>
          <p:nvPr/>
        </p:nvSpPr>
        <p:spPr>
          <a:xfrm>
            <a:off x="1888563" y="1136064"/>
            <a:ext cx="99508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Other Commonly Used Version Control Tools</a:t>
            </a:r>
            <a:r>
              <a:rPr 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SVN, </a:t>
            </a: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Mercurial, Perforce, Bazaar, CVS, Bit Keeper.</a:t>
            </a:r>
            <a:endParaRPr lang="en-IN" sz="2000" b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sz="2800" dirty="0">
              <a:solidFill>
                <a:schemeClr val="accent2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Benefits of Git over other systems:</a:t>
            </a:r>
          </a:p>
          <a:p>
            <a:endParaRPr lang="en-IN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Distributed system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Fast and efficient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Offline access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Better collaboration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Track history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Secure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64D915D-F060-42CB-B3C4-C22AD23450B9}"/>
              </a:ext>
            </a:extLst>
          </p:cNvPr>
          <p:cNvGrpSpPr/>
          <p:nvPr/>
        </p:nvGrpSpPr>
        <p:grpSpPr>
          <a:xfrm>
            <a:off x="3333749" y="-3082332"/>
            <a:ext cx="5524501" cy="2790825"/>
            <a:chOff x="3819524" y="3670161"/>
            <a:chExt cx="5524501" cy="27908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D41AC6-38A3-41DB-B271-88DEE41B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524" y="3670161"/>
              <a:ext cx="5524501" cy="279082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B2529-3CD3-4394-8459-1249B335B8B4}"/>
                </a:ext>
              </a:extLst>
            </p:cNvPr>
            <p:cNvCxnSpPr/>
            <p:nvPr/>
          </p:nvCxnSpPr>
          <p:spPr>
            <a:xfrm flipV="1">
              <a:off x="5557520" y="4846320"/>
              <a:ext cx="213360" cy="37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25564F-DDAA-42D1-9BF2-6D13B9F73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775" y="4846320"/>
              <a:ext cx="0" cy="37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B20B68-F25F-4249-8515-47EDBB0D40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7280" y="4775201"/>
              <a:ext cx="204471" cy="375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20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178B8-9210-46CC-B8E1-4570D5AE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9070" y="0"/>
            <a:ext cx="14555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4602B-F2C1-4052-8D97-5B5D5FF45122}"/>
              </a:ext>
            </a:extLst>
          </p:cNvPr>
          <p:cNvSpPr txBox="1"/>
          <p:nvPr/>
        </p:nvSpPr>
        <p:spPr>
          <a:xfrm>
            <a:off x="1577975" y="735955"/>
            <a:ext cx="10210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ahnschrift Light" panose="020B0502040204020203" pitchFamily="34" charset="0"/>
              </a:rPr>
              <a:t>Git Work Flow:</a:t>
            </a:r>
          </a:p>
          <a:p>
            <a:pPr lvl="1"/>
            <a:endParaRPr 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Bahnschrift Light" panose="020B0502040204020203" pitchFamily="34" charset="0"/>
              </a:rPr>
              <a:t>Working Directory:</a:t>
            </a:r>
            <a:endParaRPr lang="en-IN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It is the local folder on your computer where you edit and create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Changes here are </a:t>
            </a:r>
            <a:r>
              <a:rPr lang="en-IN" b="1" dirty="0">
                <a:solidFill>
                  <a:schemeClr val="bg1"/>
                </a:solidFill>
              </a:rPr>
              <a:t>not yet tracked</a:t>
            </a:r>
            <a:r>
              <a:rPr lang="en-IN" dirty="0">
                <a:solidFill>
                  <a:schemeClr val="bg1"/>
                </a:solidFill>
              </a:rPr>
              <a:t> by Git until you stage them.</a:t>
            </a:r>
          </a:p>
          <a:p>
            <a:pPr lvl="1"/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Bahnschrift Light" panose="020B0502040204020203" pitchFamily="34" charset="0"/>
              </a:rPr>
              <a:t>Staging Area:</a:t>
            </a:r>
            <a:endParaRPr lang="en-IN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Prepares selected changes to be committed.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Acts as a </a:t>
            </a:r>
            <a:r>
              <a:rPr lang="en-IN" b="1" dirty="0">
                <a:solidFill>
                  <a:schemeClr val="bg1"/>
                </a:solidFill>
              </a:rPr>
              <a:t>preview zone</a:t>
            </a:r>
            <a:r>
              <a:rPr lang="en-IN" dirty="0">
                <a:solidFill>
                  <a:schemeClr val="bg1"/>
                </a:solidFill>
              </a:rPr>
              <a:t> before saving to the local repository.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Bahnschrift Light" panose="020B0502040204020203" pitchFamily="34" charset="0"/>
              </a:rPr>
              <a:t>Local Repository:</a:t>
            </a:r>
            <a:endParaRPr lang="en-IN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Stores the full project history and committed changes on your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You can </a:t>
            </a:r>
            <a:r>
              <a:rPr lang="en-IN" b="1" dirty="0">
                <a:solidFill>
                  <a:schemeClr val="bg1"/>
                </a:solidFill>
              </a:rPr>
              <a:t>commit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bg1"/>
                </a:solidFill>
              </a:rPr>
              <a:t>view history</a:t>
            </a:r>
            <a:r>
              <a:rPr lang="en-IN" dirty="0">
                <a:solidFill>
                  <a:schemeClr val="bg1"/>
                </a:solidFill>
              </a:rPr>
              <a:t>, or </a:t>
            </a:r>
            <a:r>
              <a:rPr lang="en-IN" b="1" dirty="0">
                <a:solidFill>
                  <a:schemeClr val="bg1"/>
                </a:solidFill>
              </a:rPr>
              <a:t>revert</a:t>
            </a:r>
            <a:r>
              <a:rPr lang="en-IN" dirty="0">
                <a:solidFill>
                  <a:schemeClr val="bg1"/>
                </a:solidFill>
              </a:rPr>
              <a:t> without internet.</a:t>
            </a:r>
          </a:p>
          <a:p>
            <a:pPr lvl="1"/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Bahnschrift Light" panose="020B0502040204020203" pitchFamily="34" charset="0"/>
              </a:rPr>
              <a:t>Remote Repository:</a:t>
            </a:r>
            <a:endParaRPr lang="en-IN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 shared Git repository (e.g., GitHub, GitLab) hosted online.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Allows </a:t>
            </a:r>
            <a:r>
              <a:rPr lang="en-IN" b="1" dirty="0">
                <a:solidFill>
                  <a:schemeClr val="bg1"/>
                </a:solidFill>
              </a:rPr>
              <a:t>collaboration</a:t>
            </a:r>
            <a:r>
              <a:rPr lang="en-IN" dirty="0">
                <a:solidFill>
                  <a:schemeClr val="bg1"/>
                </a:solidFill>
              </a:rPr>
              <a:t> by pushing and pulling changes across systems.</a:t>
            </a:r>
          </a:p>
          <a:p>
            <a:pPr lvl="1"/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043EC-BE73-4D99-8B35-3D1BEBA72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4873" y="1712374"/>
            <a:ext cx="7734300" cy="470535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977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632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Microsoft Sans Serif</vt:lpstr>
      <vt:lpstr>Office Theme</vt:lpstr>
      <vt:lpstr>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Imran Khan Vazeer Khan</dc:creator>
  <cp:lastModifiedBy>Imran Khan Vazeer Khan</cp:lastModifiedBy>
  <cp:revision>46</cp:revision>
  <dcterms:created xsi:type="dcterms:W3CDTF">2025-07-24T03:53:16Z</dcterms:created>
  <dcterms:modified xsi:type="dcterms:W3CDTF">2025-07-25T07:43:24Z</dcterms:modified>
</cp:coreProperties>
</file>