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" y="-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AEB27-2CDF-4E80-8DAB-1DE493298C7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D6240-E288-4110-96CD-178B9046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D6240-E288-4110-96CD-178B90461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8431-ACAA-B080-7210-8E5E6B19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9E64F-C99E-4DC7-BB88-7541B661D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84EF-DF69-1D40-F37B-936AFA56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F04D-2ED9-0173-EDCA-1C167389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D65B-11CF-C645-3A76-F491A024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274C-6600-906D-4791-E0811E6D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BDB8-3D9C-B8EF-2931-B7B34E2A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FEA3-40CF-D178-D921-59D40067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E7B1-E4C8-134F-3DB7-2B61D00D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844F-4FF9-67DD-1663-14B8C72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7C981-72E7-0ADB-75AA-347C13E71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275FF-A72A-3089-5667-96451342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08D0-F2DA-A1AD-380B-67D81B53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4B50-4A2B-C1E4-E6DF-A880029E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DCC09-4D00-F212-0584-B5F40ABB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ED78-9976-107E-A1CE-9F30CA39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8A2C-1889-4D87-17FA-0A6F6252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2F56-DC9D-5F22-311E-3130B10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FC95-9759-1A9D-9C1E-76D014B4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4969-839D-7098-9F60-51868F5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BE26-BA9B-92B9-2CCE-249DD158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92322-2E12-6C6E-9FC3-5B139629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F107-85B2-C4F8-9344-E262A3F4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7D3C-6B4C-558D-8B32-66E636EF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72E2-4A9F-54A2-B3EC-9C9EB51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C28-51C4-F489-22D1-B6456C6B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273E-FE16-7534-A15A-F91D8CDC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6DF1D-4309-D547-C7D8-AF6DD874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E16B-C672-FDDA-BFD5-2F3AF4D8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E8445-EFB6-E44A-3552-3C682C5E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5A7D-582F-A0C6-CA19-92407858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5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C094-C133-9B4E-2F7E-3F7E3CD9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F79B-BEE9-418C-ACD1-5808C0C6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8AA2-A940-81CF-A8D0-E63785A1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E1B1-9148-E433-2C84-38A41DE40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EF28-D594-3041-912C-6DE71DF18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52774-9BCA-5BC6-CE09-E0B193B5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CDC2C-5667-F248-8E91-9D5D51F6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F9A35-AE32-3EEB-AE7C-A4A3C3D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F4B8-38BB-F2BC-C546-12AAB19D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DD68C-4749-BE09-51FE-11DC6EB2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04DBE-F1BD-1428-48CD-BCCA6494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ED123-2E47-39D5-A51C-64277CE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1395-5B08-2EFC-A780-9E2ED677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C75AD-5FCB-1133-B9BF-7FAE9189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08F6-E9F0-BD58-CACD-5D056D0A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63B7-FE48-CD8E-3747-342DB1AA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27E7-EBE8-ED7C-1CA4-602A9A35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E3E70-23B0-3217-59F8-C2981EB9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629F5-8DAC-BC58-F7C4-4951D9CF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663F-39D1-0647-5940-EDFA31B6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B47D8-99B0-765E-C979-84CD67B6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FCF8-4DDD-96AB-ADDF-4346EF5D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CB5D6-3D8C-D91C-E5E2-92B0982BA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DFFB9-0F27-C3D8-B83B-28DF3BBD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9556A-B02D-FD04-1010-A650DAA4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50FB-36B5-C9AE-8E0F-347BC39F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0E14-B2C6-E73C-CC8B-C177C27E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8B8E4-D9CC-DF54-2DBF-034AAC88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98EEF-858E-CC03-6808-11CF968C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DF03-E75F-29BB-E9D8-DB4C451F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56E8-7BAB-492A-AF6E-B3B9AC8F304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F7B4-C277-D467-0309-3EB16C00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78DD-D469-7AD2-2D4A-8528292A3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F85D-47C9-4DAD-9929-FB3531D5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A57C-CF80-3C85-ADC2-BBC6C57FC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EEA8-14F3-5F05-AF93-679289EE5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5926-6DD0-5F6A-2884-2C1E357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09F9-7FD0-EC02-B68C-80035740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31AB5B-0D8E-7CDA-9469-0FFDA9D38524}"/>
              </a:ext>
            </a:extLst>
          </p:cNvPr>
          <p:cNvSpPr/>
          <p:nvPr/>
        </p:nvSpPr>
        <p:spPr>
          <a:xfrm>
            <a:off x="315594" y="2518791"/>
            <a:ext cx="675006" cy="100330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911C30-F6B5-7271-BFE2-36E642FD0411}"/>
              </a:ext>
            </a:extLst>
          </p:cNvPr>
          <p:cNvGrpSpPr/>
          <p:nvPr/>
        </p:nvGrpSpPr>
        <p:grpSpPr>
          <a:xfrm>
            <a:off x="1429791" y="1012306"/>
            <a:ext cx="8808284" cy="4458853"/>
            <a:chOff x="1429791" y="1012306"/>
            <a:chExt cx="8808284" cy="445885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3DBCEE-B0AD-8362-B412-91C80D649A38}"/>
                </a:ext>
              </a:extLst>
            </p:cNvPr>
            <p:cNvGrpSpPr/>
            <p:nvPr/>
          </p:nvGrpSpPr>
          <p:grpSpPr>
            <a:xfrm>
              <a:off x="1429791" y="1012306"/>
              <a:ext cx="8808284" cy="4440843"/>
              <a:chOff x="1429791" y="1012306"/>
              <a:chExt cx="8808284" cy="444084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9A2B0A-783E-A969-3872-BA31FAA1E4F7}"/>
                  </a:ext>
                </a:extLst>
              </p:cNvPr>
              <p:cNvGrpSpPr/>
              <p:nvPr/>
            </p:nvGrpSpPr>
            <p:grpSpPr>
              <a:xfrm>
                <a:off x="1429791" y="1012306"/>
                <a:ext cx="8808284" cy="4440843"/>
                <a:chOff x="1429791" y="1012306"/>
                <a:chExt cx="8808284" cy="444084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3FB5A15-0E40-8652-C142-EBFB21FF1581}"/>
                    </a:ext>
                  </a:extLst>
                </p:cNvPr>
                <p:cNvGrpSpPr/>
                <p:nvPr/>
              </p:nvGrpSpPr>
              <p:grpSpPr>
                <a:xfrm>
                  <a:off x="1429791" y="1012306"/>
                  <a:ext cx="8808284" cy="4440843"/>
                  <a:chOff x="1429791" y="1012306"/>
                  <a:chExt cx="8808284" cy="444084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55709DBF-57CF-A417-50CB-F50D6DE2A39D}"/>
                      </a:ext>
                    </a:extLst>
                  </p:cNvPr>
                  <p:cNvGrpSpPr/>
                  <p:nvPr/>
                </p:nvGrpSpPr>
                <p:grpSpPr>
                  <a:xfrm>
                    <a:off x="1429791" y="1012306"/>
                    <a:ext cx="8808284" cy="4440843"/>
                    <a:chOff x="1429791" y="1012306"/>
                    <a:chExt cx="8808284" cy="4440843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33C74562-95C7-F348-DBD0-7F58AC97D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9791" y="1012306"/>
                      <a:ext cx="8808284" cy="4440843"/>
                      <a:chOff x="1429791" y="1012306"/>
                      <a:chExt cx="8808284" cy="4440843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8EAA2CFF-A720-4675-5C3A-B6F55FA776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9791" y="1012306"/>
                        <a:ext cx="8808284" cy="4440843"/>
                        <a:chOff x="1429791" y="1012306"/>
                        <a:chExt cx="8808284" cy="4440843"/>
                      </a:xfrm>
                    </p:grpSpPr>
                    <p:grpSp>
                      <p:nvGrpSpPr>
                        <p:cNvPr id="15" name="Group 14">
                          <a:extLst>
                            <a:ext uri="{FF2B5EF4-FFF2-40B4-BE49-F238E27FC236}">
                              <a16:creationId xmlns:a16="http://schemas.microsoft.com/office/drawing/2014/main" id="{A8CC24D2-6A80-76BD-B643-8835672F64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29791" y="1012306"/>
                          <a:ext cx="8808284" cy="4440843"/>
                          <a:chOff x="1429791" y="1012306"/>
                          <a:chExt cx="8808284" cy="4440843"/>
                        </a:xfrm>
                      </p:grpSpPr>
                      <p:grpSp>
                        <p:nvGrpSpPr>
                          <p:cNvPr id="10" name="Group 9">
                            <a:extLst>
                              <a:ext uri="{FF2B5EF4-FFF2-40B4-BE49-F238E27FC236}">
                                <a16:creationId xmlns:a16="http://schemas.microsoft.com/office/drawing/2014/main" id="{AB936E2D-F629-EBC9-6EEC-9AE231CDB5C8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>
                            <a:off x="1429791" y="1012306"/>
                            <a:ext cx="8808284" cy="4440843"/>
                            <a:chOff x="1429791" y="1012306"/>
                            <a:chExt cx="8808284" cy="4440843"/>
                          </a:xfrm>
                        </p:grpSpPr>
                        <p:pic>
                          <p:nvPicPr>
                            <p:cNvPr id="5" name="Picture 4">
                              <a:extLst>
                                <a:ext uri="{FF2B5EF4-FFF2-40B4-BE49-F238E27FC236}">
                                  <a16:creationId xmlns:a16="http://schemas.microsoft.com/office/drawing/2014/main" id="{2B0D4450-121E-F193-98FA-D04B4CCD122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29791" y="1012306"/>
                              <a:ext cx="8808284" cy="4440843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" name="Picture 6">
                              <a:extLst>
                                <a:ext uri="{FF2B5EF4-FFF2-40B4-BE49-F238E27FC236}">
                                  <a16:creationId xmlns:a16="http://schemas.microsoft.com/office/drawing/2014/main" id="{7B3B0E80-7622-401A-E516-1922A535326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821801" y="2761644"/>
                              <a:ext cx="1203580" cy="1522992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3855D1E0-0ADC-031B-97B1-2204FB02711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92467" y="1784985"/>
                              <a:ext cx="1440957" cy="93345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4" name="Picture 13">
                            <a:extLst>
                              <a:ext uri="{FF2B5EF4-FFF2-40B4-BE49-F238E27FC236}">
                                <a16:creationId xmlns:a16="http://schemas.microsoft.com/office/drawing/2014/main" id="{93445431-18EE-949E-1A06-E1CA5D205D3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891557" y="3073399"/>
                            <a:ext cx="677739" cy="91694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11" name="Rectangle: Rounded Corners 10">
                          <a:extLst>
                            <a:ext uri="{FF2B5EF4-FFF2-40B4-BE49-F238E27FC236}">
                              <a16:creationId xmlns:a16="http://schemas.microsoft.com/office/drawing/2014/main" id="{51976C98-9167-9569-C8AA-697943135D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29580" y="3309620"/>
                          <a:ext cx="124460" cy="119380"/>
                        </a:xfrm>
                        <a:prstGeom prst="round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" name="Rectangle: Rounded Corners 11">
                          <a:extLst>
                            <a:ext uri="{FF2B5EF4-FFF2-40B4-BE49-F238E27FC236}">
                              <a16:creationId xmlns:a16="http://schemas.microsoft.com/office/drawing/2014/main" id="{1DB6C511-0824-0693-4611-D67FF0DE68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86754" y="3103880"/>
                          <a:ext cx="202565" cy="100330"/>
                        </a:xfrm>
                        <a:prstGeom prst="round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" name="Rectangle: Rounded Corners 1">
                          <a:extLst>
                            <a:ext uri="{FF2B5EF4-FFF2-40B4-BE49-F238E27FC236}">
                              <a16:creationId xmlns:a16="http://schemas.microsoft.com/office/drawing/2014/main" id="{C1BA6C6E-EC2E-84DE-B5FE-9C04765BF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83219" y="3247967"/>
                          <a:ext cx="494031" cy="76893"/>
                        </a:xfrm>
                        <a:prstGeom prst="round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" name="Rectangle: Rounded Corners 2">
                          <a:extLst>
                            <a:ext uri="{FF2B5EF4-FFF2-40B4-BE49-F238E27FC236}">
                              <a16:creationId xmlns:a16="http://schemas.microsoft.com/office/drawing/2014/main" id="{E645C784-EADB-BEFD-D660-49B752B616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97618" y="3159702"/>
                          <a:ext cx="890271" cy="109278"/>
                        </a:xfrm>
                        <a:prstGeom prst="round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" name="Rectangle: Rounded Corners 3">
                          <a:extLst>
                            <a:ext uri="{FF2B5EF4-FFF2-40B4-BE49-F238E27FC236}">
                              <a16:creationId xmlns:a16="http://schemas.microsoft.com/office/drawing/2014/main" id="{2DF3225F-E0D9-3939-C74D-88448BCD22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78568" y="3397827"/>
                          <a:ext cx="909321" cy="109278"/>
                        </a:xfrm>
                        <a:prstGeom prst="round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F987791E-8890-16C5-62A3-F562C074D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31334" y="2837180"/>
                        <a:ext cx="675006" cy="100330"/>
                      </a:xfrm>
                      <a:prstGeom prst="round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: Rounded Corners 15">
                        <a:extLst>
                          <a:ext uri="{FF2B5EF4-FFF2-40B4-BE49-F238E27FC236}">
                            <a16:creationId xmlns:a16="http://schemas.microsoft.com/office/drawing/2014/main" id="{75526DB7-BB31-A142-003C-D88258DC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08886" y="2568956"/>
                        <a:ext cx="481839" cy="406654"/>
                      </a:xfrm>
                      <a:prstGeom prst="round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2857D5DE-9511-F88D-BE45-0EC190A5C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0234" y="1366404"/>
                      <a:ext cx="906146" cy="117591"/>
                    </a:xfrm>
                    <a:prstGeom prst="roundRect">
                      <a:avLst/>
                    </a:prstGeom>
                    <a:noFill/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5064802C-5E11-1696-BA65-4B8C5F2A95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20857" y="3087946"/>
                    <a:ext cx="1256218" cy="161076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330E75BD-36F0-8558-49E9-DD4C6F1D513B}"/>
                    </a:ext>
                  </a:extLst>
                </p:cNvPr>
                <p:cNvSpPr/>
                <p:nvPr/>
              </p:nvSpPr>
              <p:spPr>
                <a:xfrm>
                  <a:off x="4020857" y="3094961"/>
                  <a:ext cx="160618" cy="153006"/>
                </a:xfrm>
                <a:prstGeom prst="roundRect">
                  <a:avLst/>
                </a:prstGeom>
                <a:noFill/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42E5F86-4E56-CE0C-1962-31DBE68A6531}"/>
                  </a:ext>
                </a:extLst>
              </p:cNvPr>
              <p:cNvSpPr/>
              <p:nvPr/>
            </p:nvSpPr>
            <p:spPr>
              <a:xfrm>
                <a:off x="3228338" y="1235593"/>
                <a:ext cx="1696087" cy="153151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71E97D1-A337-F9F2-5669-C2BDFDFE99D9}"/>
                  </a:ext>
                </a:extLst>
              </p:cNvPr>
              <p:cNvSpPr/>
              <p:nvPr/>
            </p:nvSpPr>
            <p:spPr>
              <a:xfrm>
                <a:off x="3082625" y="1759966"/>
                <a:ext cx="1083609" cy="259334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10140C-9796-A0E1-1D82-9CD8585F1596}"/>
                </a:ext>
              </a:extLst>
            </p:cNvPr>
            <p:cNvSpPr/>
            <p:nvPr/>
          </p:nvSpPr>
          <p:spPr>
            <a:xfrm>
              <a:off x="2148204" y="5254370"/>
              <a:ext cx="838836" cy="216789"/>
            </a:xfrm>
            <a:prstGeom prst="round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E870D9F-111B-C2E7-1C7E-091965701DAA}"/>
              </a:ext>
            </a:extLst>
          </p:cNvPr>
          <p:cNvSpPr/>
          <p:nvPr/>
        </p:nvSpPr>
        <p:spPr>
          <a:xfrm>
            <a:off x="476131" y="3778163"/>
            <a:ext cx="523240" cy="5064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17CE139-AA54-C32D-1369-2A208ABEB2D3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999371" y="1889633"/>
            <a:ext cx="2083254" cy="2141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F92E06D-D5E2-554F-2E41-AE1788EE742E}"/>
              </a:ext>
            </a:extLst>
          </p:cNvPr>
          <p:cNvSpPr/>
          <p:nvPr/>
        </p:nvSpPr>
        <p:spPr>
          <a:xfrm>
            <a:off x="626457" y="1463331"/>
            <a:ext cx="523240" cy="72293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97A805-60DA-0268-4E2B-E03D02D7FF34}"/>
              </a:ext>
            </a:extLst>
          </p:cNvPr>
          <p:cNvCxnSpPr>
            <a:stCxn id="46" idx="3"/>
            <a:endCxn id="25" idx="1"/>
          </p:cNvCxnSpPr>
          <p:nvPr/>
        </p:nvCxnSpPr>
        <p:spPr>
          <a:xfrm flipV="1">
            <a:off x="1149697" y="1312169"/>
            <a:ext cx="2078641" cy="512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7A70537-DBA6-27F1-17E7-6A6F89E9D1B9}"/>
              </a:ext>
            </a:extLst>
          </p:cNvPr>
          <p:cNvGrpSpPr/>
          <p:nvPr/>
        </p:nvGrpSpPr>
        <p:grpSpPr>
          <a:xfrm>
            <a:off x="374142" y="705303"/>
            <a:ext cx="11238738" cy="5118492"/>
            <a:chOff x="374142" y="705303"/>
            <a:chExt cx="11238738" cy="5118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5BFD1A0-04C9-23B4-B527-E9C5CC71D70B}"/>
                </a:ext>
              </a:extLst>
            </p:cNvPr>
            <p:cNvGrpSpPr/>
            <p:nvPr/>
          </p:nvGrpSpPr>
          <p:grpSpPr>
            <a:xfrm>
              <a:off x="1368130" y="1034204"/>
              <a:ext cx="9455739" cy="4789591"/>
              <a:chOff x="1368130" y="1034204"/>
              <a:chExt cx="9455739" cy="478959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27FB14-B17E-0318-A6E0-B7B0516E9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8130" y="1034204"/>
                <a:ext cx="9455739" cy="4789591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DB79AD2-FC0D-E41F-62CD-1EBB3ED29CA5}"/>
                  </a:ext>
                </a:extLst>
              </p:cNvPr>
              <p:cNvSpPr/>
              <p:nvPr/>
            </p:nvSpPr>
            <p:spPr>
              <a:xfrm>
                <a:off x="1441103" y="4339590"/>
                <a:ext cx="1044924" cy="1135380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85DB837-C2CE-8AD2-B433-BD39FF1D7553}"/>
                  </a:ext>
                </a:extLst>
              </p:cNvPr>
              <p:cNvSpPr/>
              <p:nvPr/>
            </p:nvSpPr>
            <p:spPr>
              <a:xfrm>
                <a:off x="2130365" y="5496231"/>
                <a:ext cx="355661" cy="211149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585402B-DD08-1DB5-26FD-84F8E0DDACC8}"/>
                  </a:ext>
                </a:extLst>
              </p:cNvPr>
              <p:cNvSpPr/>
              <p:nvPr/>
            </p:nvSpPr>
            <p:spPr>
              <a:xfrm>
                <a:off x="3999865" y="1481995"/>
                <a:ext cx="2695575" cy="153151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4F17B7F-8E36-A11C-423C-8CACBE5D11E9}"/>
                  </a:ext>
                </a:extLst>
              </p:cNvPr>
              <p:cNvSpPr/>
              <p:nvPr/>
            </p:nvSpPr>
            <p:spPr>
              <a:xfrm>
                <a:off x="1441102" y="1967112"/>
                <a:ext cx="1044924" cy="2220078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49F3F4D-A479-E534-7EC7-DE77BEF49F51}"/>
                  </a:ext>
                </a:extLst>
              </p:cNvPr>
              <p:cNvSpPr/>
              <p:nvPr/>
            </p:nvSpPr>
            <p:spPr>
              <a:xfrm>
                <a:off x="3999865" y="1748506"/>
                <a:ext cx="686435" cy="153151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69C03E-E844-1CDA-3CB7-4A3478C1D692}"/>
                  </a:ext>
                </a:extLst>
              </p:cNvPr>
              <p:cNvSpPr/>
              <p:nvPr/>
            </p:nvSpPr>
            <p:spPr>
              <a:xfrm>
                <a:off x="5745162" y="1922145"/>
                <a:ext cx="977583" cy="120480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BB38B65-4D61-7B0C-9D20-BF7E37F770DC}"/>
                  </a:ext>
                </a:extLst>
              </p:cNvPr>
              <p:cNvSpPr/>
              <p:nvPr/>
            </p:nvSpPr>
            <p:spPr>
              <a:xfrm>
                <a:off x="3999865" y="1292059"/>
                <a:ext cx="2695575" cy="153151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D63118D-908E-2140-8CA9-503A7F60DFEC}"/>
                  </a:ext>
                </a:extLst>
              </p:cNvPr>
              <p:cNvSpPr/>
              <p:nvPr/>
            </p:nvSpPr>
            <p:spPr>
              <a:xfrm>
                <a:off x="4837586" y="2051841"/>
                <a:ext cx="3161509" cy="120480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F7D718C-4ADF-5F90-C23D-C6B6E2439FDC}"/>
                  </a:ext>
                </a:extLst>
              </p:cNvPr>
              <p:cNvSpPr/>
              <p:nvPr/>
            </p:nvSpPr>
            <p:spPr>
              <a:xfrm rot="16200000">
                <a:off x="5516965" y="3144679"/>
                <a:ext cx="581377" cy="153151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974C438-40B1-DD4A-C038-42D676A0F723}"/>
                </a:ext>
              </a:extLst>
            </p:cNvPr>
            <p:cNvSpPr/>
            <p:nvPr/>
          </p:nvSpPr>
          <p:spPr>
            <a:xfrm>
              <a:off x="2646996" y="2149584"/>
              <a:ext cx="1352870" cy="1441976"/>
            </a:xfrm>
            <a:prstGeom prst="round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D921EB8-2CC8-C18F-1A0F-200F8F30404B}"/>
                </a:ext>
              </a:extLst>
            </p:cNvPr>
            <p:cNvSpPr/>
            <p:nvPr/>
          </p:nvSpPr>
          <p:spPr>
            <a:xfrm>
              <a:off x="9791701" y="1646466"/>
              <a:ext cx="1044924" cy="525855"/>
            </a:xfrm>
            <a:prstGeom prst="round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7B156F-F601-E72F-4257-11D2168691E0}"/>
                </a:ext>
              </a:extLst>
            </p:cNvPr>
            <p:cNvSpPr/>
            <p:nvPr/>
          </p:nvSpPr>
          <p:spPr>
            <a:xfrm>
              <a:off x="10993120" y="1456101"/>
              <a:ext cx="619760" cy="20493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Legend 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8E5BC4C-CB09-45ED-383C-D7C743940DDF}"/>
                </a:ext>
              </a:extLst>
            </p:cNvPr>
            <p:cNvCxnSpPr>
              <a:stCxn id="22" idx="1"/>
              <a:endCxn id="20" idx="3"/>
            </p:cNvCxnSpPr>
            <p:nvPr/>
          </p:nvCxnSpPr>
          <p:spPr>
            <a:xfrm rot="10800000" flipV="1">
              <a:off x="10836626" y="1558570"/>
              <a:ext cx="156495" cy="35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4425B0-0449-29FA-9889-13EC78E42F63}"/>
                </a:ext>
              </a:extLst>
            </p:cNvPr>
            <p:cNvSpPr/>
            <p:nvPr/>
          </p:nvSpPr>
          <p:spPr>
            <a:xfrm>
              <a:off x="3323430" y="705303"/>
              <a:ext cx="787559" cy="20493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Sheet Title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74F39D8-2334-4D0C-B8DF-0FB8ECD0CDCB}"/>
                </a:ext>
              </a:extLst>
            </p:cNvPr>
            <p:cNvCxnSpPr>
              <a:stCxn id="26" idx="2"/>
              <a:endCxn id="10" idx="1"/>
            </p:cNvCxnSpPr>
            <p:nvPr/>
          </p:nvCxnSpPr>
          <p:spPr>
            <a:xfrm rot="16200000" flipH="1">
              <a:off x="3401116" y="1226333"/>
              <a:ext cx="914842" cy="2826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D17636-2DC4-452F-D269-36F5FA873AF2}"/>
                </a:ext>
              </a:extLst>
            </p:cNvPr>
            <p:cNvSpPr/>
            <p:nvPr/>
          </p:nvSpPr>
          <p:spPr>
            <a:xfrm>
              <a:off x="374142" y="2867829"/>
              <a:ext cx="787559" cy="20493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Dimension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55F3C8-D292-AB66-2885-2CC46F70A9FC}"/>
                </a:ext>
              </a:extLst>
            </p:cNvPr>
            <p:cNvSpPr/>
            <p:nvPr/>
          </p:nvSpPr>
          <p:spPr>
            <a:xfrm>
              <a:off x="411319" y="4803922"/>
              <a:ext cx="787559" cy="20493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Measure 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4EC4EDF-C359-1D28-B391-AAB898046DB8}"/>
                </a:ext>
              </a:extLst>
            </p:cNvPr>
            <p:cNvCxnSpPr>
              <a:stCxn id="32" idx="3"/>
            </p:cNvCxnSpPr>
            <p:nvPr/>
          </p:nvCxnSpPr>
          <p:spPr>
            <a:xfrm>
              <a:off x="1198878" y="4906391"/>
              <a:ext cx="242224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BB44B14-8E9A-EBD3-8D12-BED1C229949A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1161701" y="2970297"/>
              <a:ext cx="279401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406C1A-2E89-D569-8C26-E4722C8217DC}"/>
              </a:ext>
            </a:extLst>
          </p:cNvPr>
          <p:cNvSpPr/>
          <p:nvPr/>
        </p:nvSpPr>
        <p:spPr>
          <a:xfrm>
            <a:off x="4188142" y="6458419"/>
            <a:ext cx="1696087" cy="153151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6D45-A36C-8E41-2EC2-904FF14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02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TABLEAU file extensions</a:t>
            </a:r>
            <a:br>
              <a:rPr lang="en-US" dirty="0"/>
            </a:br>
            <a:r>
              <a:rPr lang="en-US" sz="2000" dirty="0"/>
              <a:t>.twb Vs .twbx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6249A-8361-8F18-4F3A-49DD5BAF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222" y="2462758"/>
            <a:ext cx="562928" cy="534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F7D06-D9F8-BF67-9C78-B01801DC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10" y="3281772"/>
            <a:ext cx="573640" cy="551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DC5BD-A398-EE22-7F92-9D786A6EC1E0}"/>
              </a:ext>
            </a:extLst>
          </p:cNvPr>
          <p:cNvSpPr/>
          <p:nvPr/>
        </p:nvSpPr>
        <p:spPr>
          <a:xfrm>
            <a:off x="3486150" y="2462758"/>
            <a:ext cx="5067300" cy="5346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.twb : Only the visualization, Dashboard, etc.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BA6D0-B08B-A223-A949-0249E22396AE}"/>
              </a:ext>
            </a:extLst>
          </p:cNvPr>
          <p:cNvSpPr/>
          <p:nvPr/>
        </p:nvSpPr>
        <p:spPr>
          <a:xfrm>
            <a:off x="3486150" y="3319634"/>
            <a:ext cx="5067300" cy="47535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.twbx : Workbook and the underly extracted data</a:t>
            </a:r>
          </a:p>
        </p:txBody>
      </p:sp>
    </p:spTree>
    <p:extLst>
      <p:ext uri="{BB962C8B-B14F-4D97-AF65-F5344CB8AC3E}">
        <p14:creationId xmlns:p14="http://schemas.microsoft.com/office/powerpoint/2010/main" val="374023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9343-3265-F5BC-3E89-0C5428E9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3B26-9F5E-94DC-E64F-FF8A9EA5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use Tableau both versions Tableau Desktop and Tableau public on same time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53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DE3E-AC8A-119D-20AF-C42BC1E6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38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Tableau Desktop Vs Tableau Public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F27D9D-A00E-9584-3AE4-2EB6B6830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25967"/>
              </p:ext>
            </p:extLst>
          </p:nvPr>
        </p:nvGraphicFramePr>
        <p:xfrm>
          <a:off x="568960" y="1429385"/>
          <a:ext cx="11054079" cy="498483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4028932910"/>
                    </a:ext>
                  </a:extLst>
                </a:gridCol>
                <a:gridCol w="4236720">
                  <a:extLst>
                    <a:ext uri="{9D8B030D-6E8A-4147-A177-3AD203B41FA5}">
                      <a16:colId xmlns:a16="http://schemas.microsoft.com/office/drawing/2014/main" val="583006702"/>
                    </a:ext>
                  </a:extLst>
                </a:gridCol>
                <a:gridCol w="4653279">
                  <a:extLst>
                    <a:ext uri="{9D8B030D-6E8A-4147-A177-3AD203B41FA5}">
                      <a16:colId xmlns:a16="http://schemas.microsoft.com/office/drawing/2014/main" val="960042913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Aspect</a:t>
                      </a:r>
                    </a:p>
                  </a:txBody>
                  <a:tcPr marL="25901" marR="25901" marT="12950" marB="129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>
                          <a:effectLst/>
                        </a:rPr>
                        <a:t>Tableau Desktop</a:t>
                      </a:r>
                    </a:p>
                  </a:txBody>
                  <a:tcPr marL="25901" marR="25901" marT="12950" marB="129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Tableau Public</a:t>
                      </a:r>
                    </a:p>
                  </a:txBody>
                  <a:tcPr marL="25901" marR="25901" marT="12950" marB="129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03336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Cost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Paid software, requires a license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Free to use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26918"/>
                  </a:ext>
                </a:extLst>
              </a:tr>
              <a:tr h="49211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Data Sources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Wide range of data sources, including databases and spreadsheets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Limited to cloud-based data sources a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65089"/>
                  </a:ext>
                </a:extLst>
              </a:tr>
              <a:tr h="33671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Data Privacy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Supports sensitive and private data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Data is public and can be accessed by anyone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04905"/>
                  </a:ext>
                </a:extLst>
              </a:tr>
              <a:tr h="49211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Publishing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Can publish workbooks to Tableau Server or Tableau Online for private sharing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Publishes to the Tableau Public cloud platform for public access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356215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Data Size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No limitations on data size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Limited to 10 million rows of data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17634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Offline Access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Can work offline without an internet connection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Requires an internet connection to access and publish data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51437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Export Options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Various export options, including PDF, image, and data files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Limited export options, mainly to PDF and images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02367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Customization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Offers more advanced customization options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Limited customization compared to Tableau Desktop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004510"/>
                  </a:ext>
                </a:extLst>
              </a:tr>
              <a:tr h="492116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Support and Training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Access to Tableau support and extensive training resources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Limited support and training options compared to Tableau Desktop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7739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Licensing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Requires a paid license for full features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No license required, free to use</a:t>
                      </a:r>
                    </a:p>
                  </a:txBody>
                  <a:tcPr marL="25901" marR="25901" marT="12950" marB="12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3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8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8322-503F-F2F8-2611-55C2D5DF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4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Time Series in Tableau</a:t>
            </a:r>
          </a:p>
        </p:txBody>
      </p:sp>
    </p:spTree>
    <p:extLst>
      <p:ext uri="{BB962C8B-B14F-4D97-AF65-F5344CB8AC3E}">
        <p14:creationId xmlns:p14="http://schemas.microsoft.com/office/powerpoint/2010/main" val="2431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2C2B-0499-111B-472B-C77F5FB1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and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1F52-7EDE-9714-CD1D-89AC5880B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27" y="1825625"/>
            <a:ext cx="10732873" cy="1152353"/>
          </a:xfrm>
        </p:spPr>
        <p:txBody>
          <a:bodyPr>
            <a:normAutofit/>
          </a:bodyPr>
          <a:lstStyle/>
          <a:p>
            <a:r>
              <a:rPr lang="en-US" sz="2400" dirty="0"/>
              <a:t>Trend an increasing or decreasing pattern over a period of time</a:t>
            </a:r>
          </a:p>
          <a:p>
            <a:r>
              <a:rPr lang="en-US" sz="2400" dirty="0"/>
              <a:t>Seasonality is a cycle pattern that repeats after a certain period of time repeats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3E0D71-4B44-A267-B751-1D45CBC6950F}"/>
              </a:ext>
            </a:extLst>
          </p:cNvPr>
          <p:cNvSpPr txBox="1">
            <a:spLocks/>
          </p:cNvSpPr>
          <p:nvPr/>
        </p:nvSpPr>
        <p:spPr>
          <a:xfrm>
            <a:off x="729563" y="2858578"/>
            <a:ext cx="10515600" cy="52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Granularity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B7CDE0-179B-586C-88A3-8FFB7AA55891}"/>
              </a:ext>
            </a:extLst>
          </p:cNvPr>
          <p:cNvSpPr txBox="1">
            <a:spLocks/>
          </p:cNvSpPr>
          <p:nvPr/>
        </p:nvSpPr>
        <p:spPr>
          <a:xfrm>
            <a:off x="620927" y="3380032"/>
            <a:ext cx="10732873" cy="499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 is the scale or level of detail in a set of data.</a:t>
            </a:r>
          </a:p>
          <a:p>
            <a:pPr lvl="1"/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5C9D0CA-4E7C-C1AE-F205-1604CE1CA8DB}"/>
              </a:ext>
            </a:extLst>
          </p:cNvPr>
          <p:cNvSpPr/>
          <p:nvPr/>
        </p:nvSpPr>
        <p:spPr>
          <a:xfrm>
            <a:off x="2155714" y="4010931"/>
            <a:ext cx="2991324" cy="37771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+</a:t>
            </a:r>
            <a:r>
              <a:rPr lang="en-US" dirty="0"/>
              <a:t>  YEAR (Order Date)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DFF1E31-6FBA-FC72-7324-CEBF131CA228}"/>
              </a:ext>
            </a:extLst>
          </p:cNvPr>
          <p:cNvSpPr/>
          <p:nvPr/>
        </p:nvSpPr>
        <p:spPr>
          <a:xfrm>
            <a:off x="2155714" y="4433974"/>
            <a:ext cx="2991324" cy="37771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+</a:t>
            </a:r>
            <a:r>
              <a:rPr lang="en-US" dirty="0"/>
              <a:t>  QUARTER (Order Date)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129ED81-8C1D-F4EF-4E76-CD35FD131102}"/>
              </a:ext>
            </a:extLst>
          </p:cNvPr>
          <p:cNvSpPr/>
          <p:nvPr/>
        </p:nvSpPr>
        <p:spPr>
          <a:xfrm>
            <a:off x="2155713" y="4853933"/>
            <a:ext cx="2991324" cy="37771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1"/>
                  </a:solidFill>
                </a:ln>
              </a:rPr>
              <a:t>+</a:t>
            </a:r>
            <a:r>
              <a:rPr lang="en-US" dirty="0"/>
              <a:t>  MONTH (Order Date)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BAFEBE19-FA16-67A7-1B15-960DE0446B4D}"/>
              </a:ext>
            </a:extLst>
          </p:cNvPr>
          <p:cNvSpPr/>
          <p:nvPr/>
        </p:nvSpPr>
        <p:spPr>
          <a:xfrm>
            <a:off x="2155712" y="5291567"/>
            <a:ext cx="2991324" cy="37771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DAY (Order Date)</a:t>
            </a:r>
          </a:p>
        </p:txBody>
      </p:sp>
    </p:spTree>
    <p:extLst>
      <p:ext uri="{BB962C8B-B14F-4D97-AF65-F5344CB8AC3E}">
        <p14:creationId xmlns:p14="http://schemas.microsoft.com/office/powerpoint/2010/main" val="337962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5659-6995-6CF6-F7DE-5450A4E5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1D22-128F-5B59-7C2A-CA2EFDB6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299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TABLEAU file extensions .twb Vs .twbx</vt:lpstr>
      <vt:lpstr>PowerPoint Presentation</vt:lpstr>
      <vt:lpstr>Tableau Desktop Vs Tableau Public</vt:lpstr>
      <vt:lpstr>Time Series in Tableau</vt:lpstr>
      <vt:lpstr>Trend and Seasonality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38</cp:revision>
  <dcterms:created xsi:type="dcterms:W3CDTF">2023-11-06T00:34:19Z</dcterms:created>
  <dcterms:modified xsi:type="dcterms:W3CDTF">2023-11-08T23:40:51Z</dcterms:modified>
</cp:coreProperties>
</file>