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4758A-71D5-43C2-B6F5-64D1FFAA75ED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042FC-1E02-41F5-AAFC-6B3E3EFC3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07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competition is designed to challenge participants to build a machine learning model capable of automatically distinguishing between benign and malignant breast lesions in ultrasound 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042FC-1E02-41F5-AAFC-6B3E3EFC34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36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samples:</a:t>
            </a:r>
            <a:r>
              <a:rPr lang="en-US" dirty="0"/>
              <a:t> 1112 ultrasound studies.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Labels:</a:t>
            </a:r>
            <a:r>
              <a:rPr lang="en-US" dirty="0"/>
              <a:t> Two categories – </a:t>
            </a:r>
            <a:r>
              <a:rPr lang="en-US" i="1" dirty="0"/>
              <a:t>Benign</a:t>
            </a:r>
            <a:r>
              <a:rPr lang="en-US" dirty="0"/>
              <a:t> and </a:t>
            </a:r>
            <a:r>
              <a:rPr lang="en-US" i="1" dirty="0"/>
              <a:t>Malignant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is designed in a way where multiple segmented lesions might exist within a single study. For instance, if a study has more than one lesion, it may contain multiple files, such as “benign (25)_mask” and “benign (25)_mask_1”.</a:t>
            </a:r>
          </a:p>
          <a:p>
            <a:r>
              <a:rPr lang="en-US" dirty="0"/>
              <a:t>Each lesion is represented with a </a:t>
            </a:r>
            <a:r>
              <a:rPr lang="en-US" b="1" dirty="0"/>
              <a:t>segmentation mask</a:t>
            </a:r>
            <a:r>
              <a:rPr lang="en-US" dirty="0"/>
              <a:t>, which is a binary image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White pixels (1)</a:t>
            </a:r>
            <a:r>
              <a:rPr lang="en-US" dirty="0"/>
              <a:t> indicate the region of interest—the lesion itself.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Black pixels (0)</a:t>
            </a:r>
            <a:r>
              <a:rPr lang="en-US" dirty="0"/>
              <a:t> represent the background or irrelevant parts of the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3042FC-1E02-41F5-AAFC-6B3E3EFC34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4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F8B6-CA41-1D0F-E5B4-897757E6F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375C0-3CB2-6B47-C5F3-5B01A3261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C3226-B7AE-9C5B-BBCA-FED7E308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5D732-54E0-6DC2-CFB5-550BEDCC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EAB51-B8A5-6A76-C6ED-1AD985598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92B0-EC0A-5A64-3440-57B4928D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9C5FA-BD38-DD3F-8272-06AF142A6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EC69-A630-C0FA-22B2-8E2E42D2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E4BC-14D9-7D6B-5C3B-C84E30EFB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8546-1DD8-81F5-E315-D018C2BB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5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D01614-2194-515E-77ED-9101417284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B2291-C43F-33CC-F82B-69CBA8FB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60533-59FE-FBD9-0D46-7569235B2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85D78-CB55-DE37-75C3-55D45236F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2EBD9-BCA4-44DE-FC09-3846CD14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954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B6D12-72CF-4358-010A-ED8615E0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89A39-9944-DE57-CF82-161E898C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FE04-7435-A054-93F3-FF7328164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22A9F-2750-8996-19B9-8B0E78F47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ADE70-4729-ACFD-23D1-7FFC66F5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8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6084-1531-133A-FA69-3D7C82B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2E3D3-9DB1-CB32-746C-D31E3A047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5EA68-2D6E-E37C-DB91-1CE794AB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CB496-3913-45D2-55B2-A6A4EFF1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CDE8-723B-3EDE-6DE4-56E0A44F0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25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88878-389A-4CE3-AC25-DA0B5ECAA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533E5-816E-91A1-5153-3ABD9C1FA8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6D45C-914D-67E1-7362-DC6CFFD11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EDE0-8D20-CEB8-F485-FC74EAE87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72D19-E365-AADA-BC1B-1E4AC21C8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664EB-78F2-E4B5-549D-BE89E4A4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46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3983-4FE7-F3B4-3228-BB561DA3E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EC9E5-B503-025D-33C5-AA09CE3B7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AC58B-0792-AB05-3B8A-B4444EB3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4DEA14-4B50-ADEB-4EFD-6255D7379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61F2D2-F385-CA32-1463-AD80CF0AC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FDCA8-5012-90D1-3879-9537F425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B0F959-41D4-FC26-A8C8-1A026A0E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C7B5DD-4701-0C33-70FF-23C627EF0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6A23-1CE3-06B7-0086-0DA8EB620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54C58-6E46-CEFF-203A-8E5122952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EEA83-8214-BDAC-2276-15222144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5D5583-4870-13D5-963F-85578447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B2A828-7D26-2545-9DC6-CBB8E81F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2EAFA-F474-D702-4286-719A3AF1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0A3F7-4CE9-EC9A-B6BF-1881CECA6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87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993EF-4578-A1DF-9A78-E92A89933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96709-B49E-AE67-147D-5C5D1E5FB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DCFD4-66D0-21E0-0A7A-445B45D1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A2956-CCE0-62FD-9684-12835042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FCB4D-FBFE-65F3-F533-25B18861E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B0DF-EF7E-1CF3-3FEF-63A00707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35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8ED7-420D-C3CE-0792-AA907F6F2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DE1B9-7A03-476F-7146-06DAD9A0B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FEB936-E659-3CC3-7DFE-3C0C50AB8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C9B73-7BAA-15E7-E486-C785D2EA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FAE38-C1A6-DA9A-5E06-7B4E8A818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FAC115-8C7F-3B93-E38A-9A165E56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0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CD4D57-0363-944C-04D7-F7436E5D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68C7-6849-3D76-A7C8-D9CB7076B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F9084-CC45-A067-BE3D-4E58E4A5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1CD24D-DC8E-46C1-906A-2E558D8357C9}" type="datetimeFigureOut">
              <a:rPr lang="en-US" smtClean="0"/>
              <a:t>01-Mar-25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1A7C-5F0C-9D8F-1011-CA26AC82B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43400-2941-C2A1-C993-23B0D7AF1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E396B-A74D-471E-BA20-3856BCF38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1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C28E5-033D-506D-904E-FF6F79FA534F}"/>
              </a:ext>
            </a:extLst>
          </p:cNvPr>
          <p:cNvSpPr txBox="1"/>
          <p:nvPr/>
        </p:nvSpPr>
        <p:spPr>
          <a:xfrm>
            <a:off x="755903" y="339976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ts val="1200"/>
              </a:spcAft>
            </a:pPr>
            <a:r>
              <a:rPr lang="en-US" sz="3700" b="1" i="0" kern="120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Automatic Diagnosis of Breast Cancer | IUSS 23-24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A blurry image of a grey and white surface&#10;&#10;Description automatically generated">
            <a:extLst>
              <a:ext uri="{FF2B5EF4-FFF2-40B4-BE49-F238E27FC236}">
                <a16:creationId xmlns:a16="http://schemas.microsoft.com/office/drawing/2014/main" id="{D5E10151-C705-5150-767C-CD7A73F38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342" y="528299"/>
            <a:ext cx="11525864" cy="242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8A7AAD2-44B6-5188-C851-45412BC8FDA8}"/>
              </a:ext>
            </a:extLst>
          </p:cNvPr>
          <p:cNvSpPr txBox="1"/>
          <p:nvPr/>
        </p:nvSpPr>
        <p:spPr>
          <a:xfrm>
            <a:off x="9090066" y="5590439"/>
            <a:ext cx="227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</a:t>
            </a:r>
          </a:p>
          <a:p>
            <a:r>
              <a:rPr lang="en-US" dirty="0"/>
              <a:t>Rahman, Md Imranur</a:t>
            </a:r>
          </a:p>
        </p:txBody>
      </p:sp>
    </p:spTree>
    <p:extLst>
      <p:ext uri="{BB962C8B-B14F-4D97-AF65-F5344CB8AC3E}">
        <p14:creationId xmlns:p14="http://schemas.microsoft.com/office/powerpoint/2010/main" val="3459379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B6CD87-96C6-BC75-D991-343A470A3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887" y="1571366"/>
            <a:ext cx="9850225" cy="3715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54A8F-7B5A-BE52-CE56-306554D5ACBB}"/>
              </a:ext>
            </a:extLst>
          </p:cNvPr>
          <p:cNvSpPr txBox="1"/>
          <p:nvPr/>
        </p:nvSpPr>
        <p:spPr>
          <a:xfrm>
            <a:off x="314793" y="299803"/>
            <a:ext cx="262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Tuning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3964965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EC1137-40F8-6638-086B-63BF8A8D9967}"/>
              </a:ext>
            </a:extLst>
          </p:cNvPr>
          <p:cNvSpPr txBox="1"/>
          <p:nvPr/>
        </p:nvSpPr>
        <p:spPr>
          <a:xfrm>
            <a:off x="480733" y="514581"/>
            <a:ext cx="6098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1" i="0" dirty="0" err="1">
                <a:effectLst/>
                <a:latin typeface="system-ui"/>
              </a:rPr>
              <a:t>ResNet</a:t>
            </a:r>
            <a:r>
              <a:rPr lang="en-US" sz="2400" b="1" i="0" dirty="0">
                <a:effectLst/>
                <a:latin typeface="system-ui"/>
              </a:rPr>
              <a:t> 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AFEAB-2E40-12A6-85AC-036487AF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33" y="1561839"/>
            <a:ext cx="9812119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95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37D8D-C0BE-AFA5-833D-82EAB171A99B}"/>
              </a:ext>
            </a:extLst>
          </p:cNvPr>
          <p:cNvSpPr txBox="1"/>
          <p:nvPr/>
        </p:nvSpPr>
        <p:spPr>
          <a:xfrm>
            <a:off x="400050" y="353217"/>
            <a:ext cx="609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effectLst/>
                <a:latin typeface="system-ui"/>
              </a:rPr>
              <a:t>Transformers:</a:t>
            </a:r>
          </a:p>
          <a:p>
            <a:pPr algn="l" fontAlgn="base"/>
            <a:r>
              <a:rPr lang="en-US" b="1" dirty="0">
                <a:latin typeface="system-ui"/>
              </a:rPr>
              <a:t>1. </a:t>
            </a:r>
            <a:r>
              <a:rPr lang="en-US" b="0" i="0" dirty="0">
                <a:effectLst/>
                <a:latin typeface="system-ui"/>
              </a:rPr>
              <a:t>The Vision Transformer (</a:t>
            </a:r>
            <a:r>
              <a:rPr lang="en-US" b="0" i="0" dirty="0" err="1">
                <a:effectLst/>
                <a:latin typeface="system-ui"/>
              </a:rPr>
              <a:t>ViT</a:t>
            </a:r>
            <a:r>
              <a:rPr lang="en-US" b="0" i="0" dirty="0">
                <a:effectLst/>
                <a:latin typeface="system-ui"/>
              </a:rPr>
              <a:t>) </a:t>
            </a:r>
            <a:endParaRPr lang="en-US" b="1" i="0" dirty="0">
              <a:effectLst/>
              <a:latin typeface="system-u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0F3C48-5C16-DF2B-E7C6-DB5F0485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894" y="1523734"/>
            <a:ext cx="967875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42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95A37-A5D3-162B-DE32-B30C576320D1}"/>
              </a:ext>
            </a:extLst>
          </p:cNvPr>
          <p:cNvSpPr txBox="1"/>
          <p:nvPr/>
        </p:nvSpPr>
        <p:spPr>
          <a:xfrm>
            <a:off x="900953" y="820271"/>
            <a:ext cx="3178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Tuning hyperparameters of </a:t>
            </a:r>
            <a:r>
              <a:rPr lang="en-US" dirty="0" err="1"/>
              <a:t>ViT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0E0A0-156A-645C-3528-110487190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56" y="1715536"/>
            <a:ext cx="9583487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65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23E168-B659-B828-D9AC-A14F3113DBE7}"/>
              </a:ext>
            </a:extLst>
          </p:cNvPr>
          <p:cNvSpPr txBox="1"/>
          <p:nvPr/>
        </p:nvSpPr>
        <p:spPr>
          <a:xfrm>
            <a:off x="537882" y="100852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DenseNet</a:t>
            </a:r>
            <a:r>
              <a:rPr lang="en-US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F13F7-58DF-BF34-F32D-D5800E3B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40" y="1571366"/>
            <a:ext cx="999312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43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37F912-F674-A026-46B6-E674D6BD6D04}"/>
              </a:ext>
            </a:extLst>
          </p:cNvPr>
          <p:cNvSpPr txBox="1"/>
          <p:nvPr/>
        </p:nvSpPr>
        <p:spPr>
          <a:xfrm>
            <a:off x="349623" y="443753"/>
            <a:ext cx="1380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After tuning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9E3BD9-9A1A-1EB9-5F70-C2CA6766C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871" y="924772"/>
            <a:ext cx="10259857" cy="3905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464D6B-4951-4BEE-766D-A12FFE673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4513" y="5228279"/>
            <a:ext cx="2229161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97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366D68-EB1F-96BE-E21B-DBF0242AB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546" y="1599944"/>
            <a:ext cx="9554908" cy="3658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9C2AB-A299-8157-624E-F48A9B375C18}"/>
              </a:ext>
            </a:extLst>
          </p:cNvPr>
          <p:cNvSpPr txBox="1"/>
          <p:nvPr/>
        </p:nvSpPr>
        <p:spPr>
          <a:xfrm>
            <a:off x="464915" y="430151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ViT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 with a fusion approach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1FD3C-C94F-ECA8-ED92-256901945427}"/>
              </a:ext>
            </a:extLst>
          </p:cNvPr>
          <p:cNvSpPr txBox="1"/>
          <p:nvPr/>
        </p:nvSpPr>
        <p:spPr>
          <a:xfrm>
            <a:off x="1852333" y="830381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ROC AUC of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0.93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99C2670-3C58-7DA6-2CDA-129BB1C7C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83" y="5386910"/>
            <a:ext cx="3381847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75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A8573-1802-C915-66AF-F3700938C1C0}"/>
              </a:ext>
            </a:extLst>
          </p:cNvPr>
          <p:cNvSpPr txBox="1"/>
          <p:nvPr/>
        </p:nvSpPr>
        <p:spPr>
          <a:xfrm>
            <a:off x="838199" y="1093788"/>
            <a:ext cx="10506455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8708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80165-F20A-894F-591B-D456B8E9FA9B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977E2F-4F7B-8B71-EFB0-EC0D4A9427C1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Develop a machine learning model that can automatically distinguish between </a:t>
            </a:r>
            <a:r>
              <a:rPr lang="en-US" sz="2800" b="1" dirty="0"/>
              <a:t>malignant</a:t>
            </a:r>
            <a:r>
              <a:rPr lang="en-US" sz="2800" dirty="0"/>
              <a:t> and </a:t>
            </a:r>
            <a:r>
              <a:rPr lang="en-US" sz="2800" b="1" dirty="0"/>
              <a:t>benign</a:t>
            </a:r>
            <a:r>
              <a:rPr lang="en-US" sz="2800" dirty="0"/>
              <a:t> breast tumor in ultrasound (US) studies.</a:t>
            </a:r>
          </a:p>
        </p:txBody>
      </p:sp>
    </p:spTree>
    <p:extLst>
      <p:ext uri="{BB962C8B-B14F-4D97-AF65-F5344CB8AC3E}">
        <p14:creationId xmlns:p14="http://schemas.microsoft.com/office/powerpoint/2010/main" val="1536335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D42C1-1B08-080D-389B-C98A0350283E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25164-626A-D094-7B5A-97EAA7C185B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Total : 1112 data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Label: Two labels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1. Benign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	2. Malignant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254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lage of images of the uterus&#10;&#10;Description automatically generated">
            <a:extLst>
              <a:ext uri="{FF2B5EF4-FFF2-40B4-BE49-F238E27FC236}">
                <a16:creationId xmlns:a16="http://schemas.microsoft.com/office/drawing/2014/main" id="{74646825-B681-686E-D1AC-22CDC3F9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354" y="1226344"/>
            <a:ext cx="5291666" cy="4405312"/>
          </a:xfrm>
          <a:prstGeom prst="rect">
            <a:avLst/>
          </a:prstGeom>
        </p:spPr>
      </p:pic>
      <p:pic>
        <p:nvPicPr>
          <p:cNvPr id="1026" name="Picture 2" descr="A comparison of a graph&#10;&#10;Description automatically generated">
            <a:extLst>
              <a:ext uri="{FF2B5EF4-FFF2-40B4-BE49-F238E27FC236}">
                <a16:creationId xmlns:a16="http://schemas.microsoft.com/office/drawing/2014/main" id="{3AC2B382-4289-8AA6-2E2F-F6F3AAE6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987153"/>
            <a:ext cx="5825645" cy="2883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2692EF-AC54-2585-3C3F-1672D9093518}"/>
              </a:ext>
            </a:extLst>
          </p:cNvPr>
          <p:cNvSpPr txBox="1"/>
          <p:nvPr/>
        </p:nvSpPr>
        <p:spPr>
          <a:xfrm>
            <a:off x="298980" y="122634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Image Size Analysis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A2625B-85BE-C1E1-5644-51734E9CD355}"/>
              </a:ext>
            </a:extLst>
          </p:cNvPr>
          <p:cNvSpPr txBox="1"/>
          <p:nvPr/>
        </p:nvSpPr>
        <p:spPr>
          <a:xfrm>
            <a:off x="6975872" y="558284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Image Sizes Before and After Padding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8AD2C10-7336-BE94-6878-46030B4D6213}"/>
              </a:ext>
            </a:extLst>
          </p:cNvPr>
          <p:cNvSpPr/>
          <p:nvPr/>
        </p:nvSpPr>
        <p:spPr>
          <a:xfrm>
            <a:off x="5897085" y="3429000"/>
            <a:ext cx="566953" cy="1857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6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24A2993-F68E-10F2-52CC-5032A772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836" y="1256676"/>
            <a:ext cx="6653213" cy="530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F1C5842-5FF0-B2D9-B304-A85094C5503E}"/>
              </a:ext>
            </a:extLst>
          </p:cNvPr>
          <p:cNvSpPr txBox="1"/>
          <p:nvPr/>
        </p:nvSpPr>
        <p:spPr>
          <a:xfrm>
            <a:off x="475060" y="572571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 Class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3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A8C00-94A1-B033-EA4E-590C1DD66FF7}"/>
              </a:ext>
            </a:extLst>
          </p:cNvPr>
          <p:cNvSpPr txBox="1"/>
          <p:nvPr/>
        </p:nvSpPr>
        <p:spPr>
          <a:xfrm>
            <a:off x="466722" y="586855"/>
            <a:ext cx="3201366" cy="33874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Challenges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ACFC9F-55AE-6559-FD85-8E281A67E996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Imbalanced Data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Perfect Model</a:t>
            </a:r>
          </a:p>
        </p:txBody>
      </p:sp>
    </p:spTree>
    <p:extLst>
      <p:ext uri="{BB962C8B-B14F-4D97-AF65-F5344CB8AC3E}">
        <p14:creationId xmlns:p14="http://schemas.microsoft.com/office/powerpoint/2010/main" val="448094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E19F05-9B00-29BF-2D2F-17CCED4115F4}"/>
              </a:ext>
            </a:extLst>
          </p:cNvPr>
          <p:cNvSpPr txBox="1"/>
          <p:nvPr/>
        </p:nvSpPr>
        <p:spPr>
          <a:xfrm>
            <a:off x="591671" y="443753"/>
            <a:ext cx="416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CNN without Data augmentation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6D78A-29DD-D00A-447E-506CD4B9B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71" y="1599944"/>
            <a:ext cx="10259857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89B86-5BBD-C910-3404-05A8B8169FE1}"/>
              </a:ext>
            </a:extLst>
          </p:cNvPr>
          <p:cNvSpPr txBox="1"/>
          <p:nvPr/>
        </p:nvSpPr>
        <p:spPr>
          <a:xfrm>
            <a:off x="309282" y="349623"/>
            <a:ext cx="24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Hyperparameter tuning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F78AD2-D69E-5B74-72CD-9B0AEEC4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77" y="1552313"/>
            <a:ext cx="10183646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87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C6413F-097E-BCA0-463A-5298A6FFD29A}"/>
              </a:ext>
            </a:extLst>
          </p:cNvPr>
          <p:cNvSpPr txBox="1"/>
          <p:nvPr/>
        </p:nvSpPr>
        <p:spPr>
          <a:xfrm>
            <a:off x="133037" y="188259"/>
            <a:ext cx="2163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augmentation:</a:t>
            </a:r>
          </a:p>
          <a:p>
            <a:r>
              <a:rPr lang="en-US" dirty="0"/>
              <a:t>CNN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E3E34F-F378-2D78-7A89-C7DFF7A6C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37" y="987897"/>
            <a:ext cx="6258798" cy="17433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DE5FE1-27A2-DD1E-A9F4-AD298811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775" y="3037942"/>
            <a:ext cx="9812119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41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263</Words>
  <Application>Microsoft Office PowerPoint</Application>
  <PresentationFormat>Widescreen</PresentationFormat>
  <Paragraphs>40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-apple-system</vt:lpstr>
      <vt:lpstr>Aptos</vt:lpstr>
      <vt:lpstr>Aptos Display</vt:lpstr>
      <vt:lpstr>Arial</vt:lpstr>
      <vt:lpstr>Calibri</vt:lpstr>
      <vt:lpstr>Roboto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MdImranur Rahman</dc:creator>
  <cp:lastModifiedBy>MdImranur Rahman</cp:lastModifiedBy>
  <cp:revision>8</cp:revision>
  <dcterms:created xsi:type="dcterms:W3CDTF">2025-01-28T08:49:12Z</dcterms:created>
  <dcterms:modified xsi:type="dcterms:W3CDTF">2025-03-01T01:02:25Z</dcterms:modified>
</cp:coreProperties>
</file>