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2"/>
  </p:notesMasterIdLst>
  <p:sldIdLst>
    <p:sldId id="256" r:id="rId2"/>
    <p:sldId id="266" r:id="rId3"/>
    <p:sldId id="258" r:id="rId4"/>
    <p:sldId id="348" r:id="rId5"/>
    <p:sldId id="355" r:id="rId6"/>
    <p:sldId id="347" r:id="rId7"/>
    <p:sldId id="349" r:id="rId8"/>
    <p:sldId id="350" r:id="rId9"/>
    <p:sldId id="374" r:id="rId10"/>
    <p:sldId id="354" r:id="rId11"/>
    <p:sldId id="268" r:id="rId12"/>
    <p:sldId id="356" r:id="rId13"/>
    <p:sldId id="361" r:id="rId14"/>
    <p:sldId id="373" r:id="rId15"/>
    <p:sldId id="365" r:id="rId16"/>
    <p:sldId id="367" r:id="rId17"/>
    <p:sldId id="368" r:id="rId18"/>
    <p:sldId id="369" r:id="rId19"/>
    <p:sldId id="371" r:id="rId20"/>
    <p:sldId id="274" r:id="rId21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23"/>
      <p:bold r:id="rId24"/>
    </p:embeddedFont>
    <p:embeddedFont>
      <p:font typeface="Merriweather Light" pitchFamily="2" charset="77"/>
      <p:regular r:id="rId25"/>
      <p:bold r:id="rId26"/>
      <p:italic r:id="rId27"/>
      <p:bold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Vidaloka" panose="02000504000000020004" pitchFamily="2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091C73-3633-493F-B4ED-04733919A660}">
  <a:tblStyle styleId="{0B091C73-3633-493F-B4ED-04733919A6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8"/>
  </p:normalViewPr>
  <p:slideViewPr>
    <p:cSldViewPr snapToGrid="0">
      <p:cViewPr varScale="1">
        <p:scale>
          <a:sx n="156" d="100"/>
          <a:sy n="156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b9f5971e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b9f5971e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09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751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432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86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522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b9f5971e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b9f5971e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131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158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634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796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0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b9f5971e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b9f5971e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489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54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95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b9f5971e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b9f5971e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7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64" r:id="rId6"/>
    <p:sldLayoutId id="2147483682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</a:rPr>
              <a:t>New York Collision Risk Insurance Pricing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5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Imran Rizki Putranto</a:t>
            </a:r>
            <a:endParaRPr dirty="0"/>
          </a:p>
        </p:txBody>
      </p:sp>
      <p:sp>
        <p:nvSpPr>
          <p:cNvPr id="2" name="Google Shape;483;p59">
            <a:extLst>
              <a:ext uri="{FF2B5EF4-FFF2-40B4-BE49-F238E27FC236}">
                <a16:creationId xmlns:a16="http://schemas.microsoft.com/office/drawing/2014/main" id="{84319F24-A537-85B5-1843-67B4BC31ED81}"/>
              </a:ext>
            </a:extLst>
          </p:cNvPr>
          <p:cNvSpPr txBox="1">
            <a:spLocks/>
          </p:cNvSpPr>
          <p:nvPr/>
        </p:nvSpPr>
        <p:spPr>
          <a:xfrm>
            <a:off x="0" y="4496471"/>
            <a:ext cx="2295858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</a:rPr>
              <a:t>Cambridge Advance Online</a:t>
            </a:r>
            <a:endParaRPr lang="en-GB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67">
            <a:extLst>
              <a:ext uri="{FF2B5EF4-FFF2-40B4-BE49-F238E27FC236}">
                <a16:creationId xmlns:a16="http://schemas.microsoft.com/office/drawing/2014/main" id="{BB13DF2F-8215-7D04-993C-CEDA90F35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3924" y="359073"/>
            <a:ext cx="4116152" cy="677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1"/>
                </a:solidFill>
              </a:rPr>
              <a:t>Regression Models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4" name="Google Shape;171;p17">
            <a:extLst>
              <a:ext uri="{FF2B5EF4-FFF2-40B4-BE49-F238E27FC236}">
                <a16:creationId xmlns:a16="http://schemas.microsoft.com/office/drawing/2014/main" id="{C00E8901-C0C9-2829-C5A6-7224B94DD60F}"/>
              </a:ext>
            </a:extLst>
          </p:cNvPr>
          <p:cNvSpPr txBox="1"/>
          <p:nvPr/>
        </p:nvSpPr>
        <p:spPr>
          <a:xfrm>
            <a:off x="1537269" y="1715310"/>
            <a:ext cx="1500880" cy="68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Get weather predictions</a:t>
            </a:r>
            <a:endParaRPr dirty="0">
              <a:solidFill>
                <a:schemeClr val="accent1"/>
              </a:solidFill>
              <a:latin typeface="Montserrat" pitchFamily="2" charset="77"/>
              <a:ea typeface="Roboto"/>
              <a:cs typeface="Roboto"/>
              <a:sym typeface="Roboto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4FBCB6-4C60-6EB8-7FDF-7D0C004EF70B}"/>
              </a:ext>
            </a:extLst>
          </p:cNvPr>
          <p:cNvCxnSpPr/>
          <p:nvPr/>
        </p:nvCxnSpPr>
        <p:spPr>
          <a:xfrm>
            <a:off x="3061607" y="2057885"/>
            <a:ext cx="75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71;p17">
            <a:extLst>
              <a:ext uri="{FF2B5EF4-FFF2-40B4-BE49-F238E27FC236}">
                <a16:creationId xmlns:a16="http://schemas.microsoft.com/office/drawing/2014/main" id="{F8286592-1733-D59C-5868-8274AA4BE340}"/>
              </a:ext>
            </a:extLst>
          </p:cNvPr>
          <p:cNvSpPr txBox="1"/>
          <p:nvPr/>
        </p:nvSpPr>
        <p:spPr>
          <a:xfrm>
            <a:off x="4220865" y="1762798"/>
            <a:ext cx="1299491" cy="68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Extract and Clean Data</a:t>
            </a:r>
            <a:endParaRPr dirty="0">
              <a:solidFill>
                <a:schemeClr val="accent1"/>
              </a:solidFill>
              <a:latin typeface="Montserrat" pitchFamily="2" charset="77"/>
              <a:ea typeface="Roboto"/>
              <a:cs typeface="Roboto"/>
              <a:sym typeface="Roboto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5CDF58-B102-1A42-BE00-39562119DFEA}"/>
              </a:ext>
            </a:extLst>
          </p:cNvPr>
          <p:cNvCxnSpPr/>
          <p:nvPr/>
        </p:nvCxnSpPr>
        <p:spPr>
          <a:xfrm>
            <a:off x="5625294" y="2070863"/>
            <a:ext cx="75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71;p17">
            <a:extLst>
              <a:ext uri="{FF2B5EF4-FFF2-40B4-BE49-F238E27FC236}">
                <a16:creationId xmlns:a16="http://schemas.microsoft.com/office/drawing/2014/main" id="{94880A9C-50A1-904D-BC69-C1AF0AD4CA6D}"/>
              </a:ext>
            </a:extLst>
          </p:cNvPr>
          <p:cNvSpPr txBox="1"/>
          <p:nvPr/>
        </p:nvSpPr>
        <p:spPr>
          <a:xfrm>
            <a:off x="6703073" y="1831003"/>
            <a:ext cx="1137537" cy="47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Set Inputs</a:t>
            </a:r>
            <a:endParaRPr dirty="0">
              <a:solidFill>
                <a:schemeClr val="accent1"/>
              </a:solidFill>
              <a:latin typeface="Montserrat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71;p17">
            <a:extLst>
              <a:ext uri="{FF2B5EF4-FFF2-40B4-BE49-F238E27FC236}">
                <a16:creationId xmlns:a16="http://schemas.microsoft.com/office/drawing/2014/main" id="{D84FBBE6-6BC3-6E3C-BB34-AF45FC567CEC}"/>
              </a:ext>
            </a:extLst>
          </p:cNvPr>
          <p:cNvSpPr txBox="1"/>
          <p:nvPr/>
        </p:nvSpPr>
        <p:spPr>
          <a:xfrm>
            <a:off x="6375734" y="3697935"/>
            <a:ext cx="1804881" cy="68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Put Into Regression Model</a:t>
            </a:r>
            <a:endParaRPr dirty="0">
              <a:solidFill>
                <a:schemeClr val="accent1"/>
              </a:solidFill>
              <a:latin typeface="Montserrat" pitchFamily="2" charset="77"/>
              <a:ea typeface="Roboto"/>
              <a:cs typeface="Roboto"/>
              <a:sym typeface="Roboto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91D387-A3F5-7A44-645B-3DF393B4B834}"/>
              </a:ext>
            </a:extLst>
          </p:cNvPr>
          <p:cNvCxnSpPr>
            <a:cxnSpLocks/>
          </p:cNvCxnSpPr>
          <p:nvPr/>
        </p:nvCxnSpPr>
        <p:spPr>
          <a:xfrm>
            <a:off x="7326778" y="2514600"/>
            <a:ext cx="0" cy="59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71;p17">
            <a:extLst>
              <a:ext uri="{FF2B5EF4-FFF2-40B4-BE49-F238E27FC236}">
                <a16:creationId xmlns:a16="http://schemas.microsoft.com/office/drawing/2014/main" id="{7DE3F7A8-42CD-CF56-7B0C-03A8F10D8C8F}"/>
              </a:ext>
            </a:extLst>
          </p:cNvPr>
          <p:cNvSpPr txBox="1"/>
          <p:nvPr/>
        </p:nvSpPr>
        <p:spPr>
          <a:xfrm>
            <a:off x="3812047" y="3772891"/>
            <a:ext cx="1603567" cy="68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Get Predictions for Number of Collisions</a:t>
            </a:r>
            <a:endParaRPr dirty="0">
              <a:solidFill>
                <a:schemeClr val="accent1"/>
              </a:solidFill>
              <a:latin typeface="Montserrat" pitchFamily="2" charset="77"/>
              <a:ea typeface="Roboto"/>
              <a:cs typeface="Roboto"/>
              <a:sym typeface="Roboto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F87A5-60CB-8E90-2DFD-C244970E776B}"/>
              </a:ext>
            </a:extLst>
          </p:cNvPr>
          <p:cNvCxnSpPr>
            <a:cxnSpLocks/>
          </p:cNvCxnSpPr>
          <p:nvPr/>
        </p:nvCxnSpPr>
        <p:spPr>
          <a:xfrm flipH="1">
            <a:off x="5509726" y="4040511"/>
            <a:ext cx="66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71;p17">
            <a:extLst>
              <a:ext uri="{FF2B5EF4-FFF2-40B4-BE49-F238E27FC236}">
                <a16:creationId xmlns:a16="http://schemas.microsoft.com/office/drawing/2014/main" id="{F8C37148-3E75-6A0A-FFEB-1E2A32222498}"/>
              </a:ext>
            </a:extLst>
          </p:cNvPr>
          <p:cNvSpPr txBox="1"/>
          <p:nvPr/>
        </p:nvSpPr>
        <p:spPr>
          <a:xfrm>
            <a:off x="1355272" y="3697935"/>
            <a:ext cx="1698348" cy="68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Set Policy Prices for Each Day</a:t>
            </a:r>
            <a:endParaRPr dirty="0">
              <a:solidFill>
                <a:schemeClr val="accent1"/>
              </a:solidFill>
              <a:latin typeface="Montserrat" pitchFamily="2" charset="77"/>
              <a:ea typeface="Roboto"/>
              <a:cs typeface="Roboto"/>
              <a:sym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8B6081-A721-21D8-C33E-EA7908B8A098}"/>
              </a:ext>
            </a:extLst>
          </p:cNvPr>
          <p:cNvCxnSpPr>
            <a:cxnSpLocks/>
          </p:cNvCxnSpPr>
          <p:nvPr/>
        </p:nvCxnSpPr>
        <p:spPr>
          <a:xfrm flipH="1">
            <a:off x="3066386" y="4014583"/>
            <a:ext cx="66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oogle Shape;922;p90">
            <a:extLst>
              <a:ext uri="{FF2B5EF4-FFF2-40B4-BE49-F238E27FC236}">
                <a16:creationId xmlns:a16="http://schemas.microsoft.com/office/drawing/2014/main" id="{4B201446-D719-857B-A5E9-9E074684F27E}"/>
              </a:ext>
            </a:extLst>
          </p:cNvPr>
          <p:cNvGrpSpPr/>
          <p:nvPr/>
        </p:nvGrpSpPr>
        <p:grpSpPr>
          <a:xfrm>
            <a:off x="1949758" y="3389233"/>
            <a:ext cx="351786" cy="326274"/>
            <a:chOff x="-62511900" y="4129100"/>
            <a:chExt cx="304050" cy="282000"/>
          </a:xfrm>
        </p:grpSpPr>
        <p:sp>
          <p:nvSpPr>
            <p:cNvPr id="29" name="Google Shape;923;p90">
              <a:extLst>
                <a:ext uri="{FF2B5EF4-FFF2-40B4-BE49-F238E27FC236}">
                  <a16:creationId xmlns:a16="http://schemas.microsoft.com/office/drawing/2014/main" id="{46D9CB53-47D3-5CB8-2B75-2B93180F788A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4;p90">
              <a:extLst>
                <a:ext uri="{FF2B5EF4-FFF2-40B4-BE49-F238E27FC236}">
                  <a16:creationId xmlns:a16="http://schemas.microsoft.com/office/drawing/2014/main" id="{FD0071CB-5F8D-3D03-5065-82BEA8914530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5;p90">
              <a:extLst>
                <a:ext uri="{FF2B5EF4-FFF2-40B4-BE49-F238E27FC236}">
                  <a16:creationId xmlns:a16="http://schemas.microsoft.com/office/drawing/2014/main" id="{FC52FFFB-29D0-22B6-3131-3F7BE10D47B4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6;p90">
              <a:extLst>
                <a:ext uri="{FF2B5EF4-FFF2-40B4-BE49-F238E27FC236}">
                  <a16:creationId xmlns:a16="http://schemas.microsoft.com/office/drawing/2014/main" id="{74C7AF5C-7DF9-EE6C-F2CB-010137BA1634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7;p90">
              <a:extLst>
                <a:ext uri="{FF2B5EF4-FFF2-40B4-BE49-F238E27FC236}">
                  <a16:creationId xmlns:a16="http://schemas.microsoft.com/office/drawing/2014/main" id="{9581F54F-C89A-BE09-C66C-B11D5720B8FA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265;p103">
            <a:extLst>
              <a:ext uri="{FF2B5EF4-FFF2-40B4-BE49-F238E27FC236}">
                <a16:creationId xmlns:a16="http://schemas.microsoft.com/office/drawing/2014/main" id="{D97FEE35-62A1-C937-ECD5-2AD2F0220F8D}"/>
              </a:ext>
            </a:extLst>
          </p:cNvPr>
          <p:cNvGrpSpPr/>
          <p:nvPr/>
        </p:nvGrpSpPr>
        <p:grpSpPr>
          <a:xfrm>
            <a:off x="4367295" y="3308526"/>
            <a:ext cx="361721" cy="362856"/>
            <a:chOff x="-61783350" y="3743950"/>
            <a:chExt cx="316650" cy="317450"/>
          </a:xfrm>
        </p:grpSpPr>
        <p:sp>
          <p:nvSpPr>
            <p:cNvPr id="35" name="Google Shape;1266;p103">
              <a:extLst>
                <a:ext uri="{FF2B5EF4-FFF2-40B4-BE49-F238E27FC236}">
                  <a16:creationId xmlns:a16="http://schemas.microsoft.com/office/drawing/2014/main" id="{B3BEBCAB-7B27-94F2-EE41-674D9FC27CB8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67;p103">
              <a:extLst>
                <a:ext uri="{FF2B5EF4-FFF2-40B4-BE49-F238E27FC236}">
                  <a16:creationId xmlns:a16="http://schemas.microsoft.com/office/drawing/2014/main" id="{0459439D-7FAA-82CE-9240-4A117C815012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661;p124">
            <a:extLst>
              <a:ext uri="{FF2B5EF4-FFF2-40B4-BE49-F238E27FC236}">
                <a16:creationId xmlns:a16="http://schemas.microsoft.com/office/drawing/2014/main" id="{657C4263-EFD7-4087-B3FC-EFA42CFA8121}"/>
              </a:ext>
            </a:extLst>
          </p:cNvPr>
          <p:cNvGrpSpPr/>
          <p:nvPr/>
        </p:nvGrpSpPr>
        <p:grpSpPr>
          <a:xfrm>
            <a:off x="7162742" y="3328022"/>
            <a:ext cx="328071" cy="323864"/>
            <a:chOff x="5275962" y="2247433"/>
            <a:chExt cx="328071" cy="323864"/>
          </a:xfrm>
        </p:grpSpPr>
        <p:sp>
          <p:nvSpPr>
            <p:cNvPr id="43" name="Google Shape;1662;p124">
              <a:extLst>
                <a:ext uri="{FF2B5EF4-FFF2-40B4-BE49-F238E27FC236}">
                  <a16:creationId xmlns:a16="http://schemas.microsoft.com/office/drawing/2014/main" id="{6D63896B-5DBA-8FD4-3200-2E9E58B48772}"/>
                </a:ext>
              </a:extLst>
            </p:cNvPr>
            <p:cNvSpPr/>
            <p:nvPr/>
          </p:nvSpPr>
          <p:spPr>
            <a:xfrm>
              <a:off x="5275962" y="2264714"/>
              <a:ext cx="307171" cy="306584"/>
            </a:xfrm>
            <a:custGeom>
              <a:avLst/>
              <a:gdLst/>
              <a:ahLst/>
              <a:cxnLst/>
              <a:rect l="l" t="t" r="r" b="b"/>
              <a:pathLst>
                <a:path w="15696" h="15666" extrusionOk="0">
                  <a:moveTo>
                    <a:pt x="4426" y="2985"/>
                  </a:moveTo>
                  <a:cubicBezTo>
                    <a:pt x="5173" y="2985"/>
                    <a:pt x="5892" y="3565"/>
                    <a:pt x="5892" y="4441"/>
                  </a:cubicBezTo>
                  <a:cubicBezTo>
                    <a:pt x="5892" y="5245"/>
                    <a:pt x="5245" y="5892"/>
                    <a:pt x="4442" y="5902"/>
                  </a:cubicBezTo>
                  <a:cubicBezTo>
                    <a:pt x="3148" y="5902"/>
                    <a:pt x="2491" y="4333"/>
                    <a:pt x="3412" y="3412"/>
                  </a:cubicBezTo>
                  <a:cubicBezTo>
                    <a:pt x="3707" y="3117"/>
                    <a:pt x="4070" y="2985"/>
                    <a:pt x="4426" y="2985"/>
                  </a:cubicBezTo>
                  <a:close/>
                  <a:moveTo>
                    <a:pt x="10274" y="7831"/>
                  </a:moveTo>
                  <a:cubicBezTo>
                    <a:pt x="11518" y="7831"/>
                    <a:pt x="12715" y="8799"/>
                    <a:pt x="12715" y="10264"/>
                  </a:cubicBezTo>
                  <a:cubicBezTo>
                    <a:pt x="12715" y="11597"/>
                    <a:pt x="11627" y="12685"/>
                    <a:pt x="10294" y="12685"/>
                  </a:cubicBezTo>
                  <a:cubicBezTo>
                    <a:pt x="8127" y="12685"/>
                    <a:pt x="7049" y="10078"/>
                    <a:pt x="8578" y="8548"/>
                  </a:cubicBezTo>
                  <a:cubicBezTo>
                    <a:pt x="9070" y="8053"/>
                    <a:pt x="9677" y="7831"/>
                    <a:pt x="10274" y="7831"/>
                  </a:cubicBezTo>
                  <a:close/>
                  <a:moveTo>
                    <a:pt x="4442" y="0"/>
                  </a:moveTo>
                  <a:cubicBezTo>
                    <a:pt x="4138" y="0"/>
                    <a:pt x="3912" y="275"/>
                    <a:pt x="3951" y="569"/>
                  </a:cubicBezTo>
                  <a:lnTo>
                    <a:pt x="3951" y="1088"/>
                  </a:lnTo>
                  <a:cubicBezTo>
                    <a:pt x="3393" y="1167"/>
                    <a:pt x="2863" y="1392"/>
                    <a:pt x="2412" y="1725"/>
                  </a:cubicBezTo>
                  <a:lnTo>
                    <a:pt x="2040" y="1363"/>
                  </a:lnTo>
                  <a:cubicBezTo>
                    <a:pt x="1943" y="1229"/>
                    <a:pt x="1794" y="1159"/>
                    <a:pt x="1643" y="1159"/>
                  </a:cubicBezTo>
                  <a:cubicBezTo>
                    <a:pt x="1518" y="1159"/>
                    <a:pt x="1392" y="1206"/>
                    <a:pt x="1295" y="1304"/>
                  </a:cubicBezTo>
                  <a:cubicBezTo>
                    <a:pt x="1089" y="1520"/>
                    <a:pt x="1108" y="1873"/>
                    <a:pt x="1354" y="2049"/>
                  </a:cubicBezTo>
                  <a:lnTo>
                    <a:pt x="1726" y="2412"/>
                  </a:lnTo>
                  <a:cubicBezTo>
                    <a:pt x="1383" y="2863"/>
                    <a:pt x="1158" y="3402"/>
                    <a:pt x="1079" y="3961"/>
                  </a:cubicBezTo>
                  <a:lnTo>
                    <a:pt x="560" y="3961"/>
                  </a:lnTo>
                  <a:cubicBezTo>
                    <a:pt x="1" y="4039"/>
                    <a:pt x="1" y="4843"/>
                    <a:pt x="560" y="4931"/>
                  </a:cubicBezTo>
                  <a:lnTo>
                    <a:pt x="1079" y="4931"/>
                  </a:lnTo>
                  <a:cubicBezTo>
                    <a:pt x="1158" y="5490"/>
                    <a:pt x="1383" y="6019"/>
                    <a:pt x="1726" y="6470"/>
                  </a:cubicBezTo>
                  <a:lnTo>
                    <a:pt x="1354" y="6843"/>
                  </a:lnTo>
                  <a:cubicBezTo>
                    <a:pt x="1090" y="7199"/>
                    <a:pt x="1390" y="7629"/>
                    <a:pt x="1750" y="7629"/>
                  </a:cubicBezTo>
                  <a:cubicBezTo>
                    <a:pt x="1846" y="7629"/>
                    <a:pt x="1945" y="7599"/>
                    <a:pt x="2040" y="7529"/>
                  </a:cubicBezTo>
                  <a:lnTo>
                    <a:pt x="2412" y="7156"/>
                  </a:lnTo>
                  <a:cubicBezTo>
                    <a:pt x="2863" y="7499"/>
                    <a:pt x="3393" y="7725"/>
                    <a:pt x="3951" y="7803"/>
                  </a:cubicBezTo>
                  <a:lnTo>
                    <a:pt x="3951" y="8323"/>
                  </a:lnTo>
                  <a:cubicBezTo>
                    <a:pt x="3912" y="8617"/>
                    <a:pt x="4138" y="8882"/>
                    <a:pt x="4442" y="8882"/>
                  </a:cubicBezTo>
                  <a:cubicBezTo>
                    <a:pt x="4736" y="8882"/>
                    <a:pt x="4971" y="8617"/>
                    <a:pt x="4922" y="8323"/>
                  </a:cubicBezTo>
                  <a:lnTo>
                    <a:pt x="4922" y="7803"/>
                  </a:lnTo>
                  <a:cubicBezTo>
                    <a:pt x="5490" y="7715"/>
                    <a:pt x="6030" y="7490"/>
                    <a:pt x="6490" y="7137"/>
                  </a:cubicBezTo>
                  <a:cubicBezTo>
                    <a:pt x="6520" y="7176"/>
                    <a:pt x="6500" y="7156"/>
                    <a:pt x="6883" y="7539"/>
                  </a:cubicBezTo>
                  <a:cubicBezTo>
                    <a:pt x="6363" y="8176"/>
                    <a:pt x="6039" y="8950"/>
                    <a:pt x="5951" y="9774"/>
                  </a:cubicBezTo>
                  <a:lnTo>
                    <a:pt x="5441" y="9774"/>
                  </a:lnTo>
                  <a:cubicBezTo>
                    <a:pt x="5415" y="9769"/>
                    <a:pt x="5389" y="9767"/>
                    <a:pt x="5363" y="9767"/>
                  </a:cubicBezTo>
                  <a:cubicBezTo>
                    <a:pt x="5100" y="9767"/>
                    <a:pt x="4873" y="9986"/>
                    <a:pt x="4873" y="10254"/>
                  </a:cubicBezTo>
                  <a:cubicBezTo>
                    <a:pt x="4873" y="10535"/>
                    <a:pt x="5107" y="10749"/>
                    <a:pt x="5375" y="10749"/>
                  </a:cubicBezTo>
                  <a:cubicBezTo>
                    <a:pt x="5397" y="10749"/>
                    <a:pt x="5419" y="10747"/>
                    <a:pt x="5441" y="10744"/>
                  </a:cubicBezTo>
                  <a:lnTo>
                    <a:pt x="5951" y="10744"/>
                  </a:lnTo>
                  <a:cubicBezTo>
                    <a:pt x="6039" y="11558"/>
                    <a:pt x="6363" y="12332"/>
                    <a:pt x="6883" y="12979"/>
                  </a:cubicBezTo>
                  <a:lnTo>
                    <a:pt x="6510" y="13342"/>
                  </a:lnTo>
                  <a:cubicBezTo>
                    <a:pt x="6247" y="13699"/>
                    <a:pt x="6547" y="14128"/>
                    <a:pt x="6907" y="14128"/>
                  </a:cubicBezTo>
                  <a:cubicBezTo>
                    <a:pt x="7002" y="14128"/>
                    <a:pt x="7102" y="14098"/>
                    <a:pt x="7196" y="14028"/>
                  </a:cubicBezTo>
                  <a:lnTo>
                    <a:pt x="7569" y="13666"/>
                  </a:lnTo>
                  <a:cubicBezTo>
                    <a:pt x="8206" y="14175"/>
                    <a:pt x="8980" y="14499"/>
                    <a:pt x="9804" y="14587"/>
                  </a:cubicBezTo>
                  <a:lnTo>
                    <a:pt x="9804" y="15107"/>
                  </a:lnTo>
                  <a:cubicBezTo>
                    <a:pt x="9755" y="15401"/>
                    <a:pt x="9980" y="15665"/>
                    <a:pt x="10284" y="15665"/>
                  </a:cubicBezTo>
                  <a:cubicBezTo>
                    <a:pt x="10588" y="15665"/>
                    <a:pt x="10814" y="15401"/>
                    <a:pt x="10774" y="15107"/>
                  </a:cubicBezTo>
                  <a:lnTo>
                    <a:pt x="10774" y="14587"/>
                  </a:lnTo>
                  <a:cubicBezTo>
                    <a:pt x="11588" y="14499"/>
                    <a:pt x="12362" y="14175"/>
                    <a:pt x="13009" y="13666"/>
                  </a:cubicBezTo>
                  <a:lnTo>
                    <a:pt x="13372" y="14028"/>
                  </a:lnTo>
                  <a:cubicBezTo>
                    <a:pt x="13469" y="14163"/>
                    <a:pt x="13618" y="14232"/>
                    <a:pt x="13769" y="14232"/>
                  </a:cubicBezTo>
                  <a:cubicBezTo>
                    <a:pt x="13894" y="14232"/>
                    <a:pt x="14020" y="14185"/>
                    <a:pt x="14117" y="14087"/>
                  </a:cubicBezTo>
                  <a:cubicBezTo>
                    <a:pt x="14333" y="13871"/>
                    <a:pt x="14303" y="13519"/>
                    <a:pt x="14058" y="13342"/>
                  </a:cubicBezTo>
                  <a:lnTo>
                    <a:pt x="13696" y="12979"/>
                  </a:lnTo>
                  <a:cubicBezTo>
                    <a:pt x="14205" y="12332"/>
                    <a:pt x="14529" y="11558"/>
                    <a:pt x="14617" y="10744"/>
                  </a:cubicBezTo>
                  <a:lnTo>
                    <a:pt x="15137" y="10744"/>
                  </a:lnTo>
                  <a:cubicBezTo>
                    <a:pt x="15159" y="10747"/>
                    <a:pt x="15181" y="10749"/>
                    <a:pt x="15203" y="10749"/>
                  </a:cubicBezTo>
                  <a:cubicBezTo>
                    <a:pt x="15470" y="10749"/>
                    <a:pt x="15695" y="10535"/>
                    <a:pt x="15695" y="10254"/>
                  </a:cubicBezTo>
                  <a:cubicBezTo>
                    <a:pt x="15695" y="9986"/>
                    <a:pt x="15476" y="9767"/>
                    <a:pt x="15215" y="9767"/>
                  </a:cubicBezTo>
                  <a:cubicBezTo>
                    <a:pt x="15189" y="9767"/>
                    <a:pt x="15163" y="9769"/>
                    <a:pt x="15137" y="9774"/>
                  </a:cubicBezTo>
                  <a:lnTo>
                    <a:pt x="14617" y="9774"/>
                  </a:lnTo>
                  <a:cubicBezTo>
                    <a:pt x="14529" y="8960"/>
                    <a:pt x="14205" y="8186"/>
                    <a:pt x="13696" y="7539"/>
                  </a:cubicBezTo>
                  <a:lnTo>
                    <a:pt x="14058" y="7176"/>
                  </a:lnTo>
                  <a:cubicBezTo>
                    <a:pt x="14303" y="6990"/>
                    <a:pt x="14333" y="6637"/>
                    <a:pt x="14117" y="6431"/>
                  </a:cubicBezTo>
                  <a:cubicBezTo>
                    <a:pt x="14020" y="6333"/>
                    <a:pt x="13894" y="6286"/>
                    <a:pt x="13769" y="6286"/>
                  </a:cubicBezTo>
                  <a:cubicBezTo>
                    <a:pt x="13618" y="6286"/>
                    <a:pt x="13469" y="6356"/>
                    <a:pt x="13372" y="6490"/>
                  </a:cubicBezTo>
                  <a:lnTo>
                    <a:pt x="13009" y="6852"/>
                  </a:lnTo>
                  <a:cubicBezTo>
                    <a:pt x="12362" y="6343"/>
                    <a:pt x="11588" y="6019"/>
                    <a:pt x="10765" y="5921"/>
                  </a:cubicBezTo>
                  <a:lnTo>
                    <a:pt x="10765" y="5411"/>
                  </a:lnTo>
                  <a:cubicBezTo>
                    <a:pt x="10814" y="5117"/>
                    <a:pt x="10588" y="4853"/>
                    <a:pt x="10284" y="4853"/>
                  </a:cubicBezTo>
                  <a:cubicBezTo>
                    <a:pt x="9980" y="4853"/>
                    <a:pt x="9755" y="5117"/>
                    <a:pt x="9804" y="5411"/>
                  </a:cubicBezTo>
                  <a:lnTo>
                    <a:pt x="9804" y="5921"/>
                  </a:lnTo>
                  <a:cubicBezTo>
                    <a:pt x="8980" y="6019"/>
                    <a:pt x="8206" y="6343"/>
                    <a:pt x="7559" y="6852"/>
                  </a:cubicBezTo>
                  <a:cubicBezTo>
                    <a:pt x="7186" y="6470"/>
                    <a:pt x="7196" y="6490"/>
                    <a:pt x="7167" y="6460"/>
                  </a:cubicBezTo>
                  <a:cubicBezTo>
                    <a:pt x="7500" y="6009"/>
                    <a:pt x="7716" y="5480"/>
                    <a:pt x="7794" y="4931"/>
                  </a:cubicBezTo>
                  <a:lnTo>
                    <a:pt x="8314" y="4931"/>
                  </a:lnTo>
                  <a:cubicBezTo>
                    <a:pt x="8873" y="4843"/>
                    <a:pt x="8873" y="4039"/>
                    <a:pt x="8314" y="3961"/>
                  </a:cubicBezTo>
                  <a:lnTo>
                    <a:pt x="7794" y="3961"/>
                  </a:lnTo>
                  <a:cubicBezTo>
                    <a:pt x="7716" y="3402"/>
                    <a:pt x="7490" y="2863"/>
                    <a:pt x="7157" y="2412"/>
                  </a:cubicBezTo>
                  <a:lnTo>
                    <a:pt x="7520" y="2049"/>
                  </a:lnTo>
                  <a:cubicBezTo>
                    <a:pt x="7783" y="1693"/>
                    <a:pt x="7483" y="1263"/>
                    <a:pt x="7123" y="1263"/>
                  </a:cubicBezTo>
                  <a:cubicBezTo>
                    <a:pt x="7028" y="1263"/>
                    <a:pt x="6928" y="1293"/>
                    <a:pt x="6833" y="1363"/>
                  </a:cubicBezTo>
                  <a:lnTo>
                    <a:pt x="6471" y="1725"/>
                  </a:lnTo>
                  <a:cubicBezTo>
                    <a:pt x="6010" y="1392"/>
                    <a:pt x="5481" y="1167"/>
                    <a:pt x="4922" y="1088"/>
                  </a:cubicBezTo>
                  <a:lnTo>
                    <a:pt x="4922" y="569"/>
                  </a:lnTo>
                  <a:cubicBezTo>
                    <a:pt x="4971" y="275"/>
                    <a:pt x="4736" y="0"/>
                    <a:pt x="4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63;p124">
              <a:extLst>
                <a:ext uri="{FF2B5EF4-FFF2-40B4-BE49-F238E27FC236}">
                  <a16:creationId xmlns:a16="http://schemas.microsoft.com/office/drawing/2014/main" id="{61A37C76-4544-2016-3ACF-AB8657995E57}"/>
                </a:ext>
              </a:extLst>
            </p:cNvPr>
            <p:cNvSpPr/>
            <p:nvPr/>
          </p:nvSpPr>
          <p:spPr>
            <a:xfrm>
              <a:off x="5480312" y="2247433"/>
              <a:ext cx="123722" cy="132978"/>
            </a:xfrm>
            <a:custGeom>
              <a:avLst/>
              <a:gdLst/>
              <a:ahLst/>
              <a:cxnLst/>
              <a:rect l="l" t="t" r="r" b="b"/>
              <a:pathLst>
                <a:path w="6322" h="6795" extrusionOk="0">
                  <a:moveTo>
                    <a:pt x="3167" y="2829"/>
                  </a:moveTo>
                  <a:cubicBezTo>
                    <a:pt x="3422" y="2829"/>
                    <a:pt x="3665" y="3025"/>
                    <a:pt x="3665" y="3324"/>
                  </a:cubicBezTo>
                  <a:cubicBezTo>
                    <a:pt x="3665" y="3589"/>
                    <a:pt x="3440" y="3814"/>
                    <a:pt x="3175" y="3814"/>
                  </a:cubicBezTo>
                  <a:cubicBezTo>
                    <a:pt x="2734" y="3814"/>
                    <a:pt x="2518" y="3285"/>
                    <a:pt x="2822" y="2971"/>
                  </a:cubicBezTo>
                  <a:cubicBezTo>
                    <a:pt x="2923" y="2873"/>
                    <a:pt x="3047" y="2829"/>
                    <a:pt x="3167" y="2829"/>
                  </a:cubicBezTo>
                  <a:close/>
                  <a:moveTo>
                    <a:pt x="3165" y="1"/>
                  </a:moveTo>
                  <a:cubicBezTo>
                    <a:pt x="2945" y="1"/>
                    <a:pt x="2724" y="138"/>
                    <a:pt x="2685" y="413"/>
                  </a:cubicBezTo>
                  <a:lnTo>
                    <a:pt x="2685" y="952"/>
                  </a:lnTo>
                  <a:cubicBezTo>
                    <a:pt x="2166" y="1060"/>
                    <a:pt x="1705" y="1324"/>
                    <a:pt x="1352" y="1716"/>
                  </a:cubicBezTo>
                  <a:lnTo>
                    <a:pt x="891" y="1452"/>
                  </a:lnTo>
                  <a:cubicBezTo>
                    <a:pt x="821" y="1422"/>
                    <a:pt x="753" y="1409"/>
                    <a:pt x="689" y="1409"/>
                  </a:cubicBezTo>
                  <a:cubicBezTo>
                    <a:pt x="266" y="1409"/>
                    <a:pt x="1" y="1987"/>
                    <a:pt x="401" y="2285"/>
                  </a:cubicBezTo>
                  <a:lnTo>
                    <a:pt x="862" y="2559"/>
                  </a:lnTo>
                  <a:cubicBezTo>
                    <a:pt x="695" y="3059"/>
                    <a:pt x="695" y="3589"/>
                    <a:pt x="862" y="4089"/>
                  </a:cubicBezTo>
                  <a:lnTo>
                    <a:pt x="401" y="4363"/>
                  </a:lnTo>
                  <a:cubicBezTo>
                    <a:pt x="1" y="4661"/>
                    <a:pt x="266" y="5240"/>
                    <a:pt x="689" y="5240"/>
                  </a:cubicBezTo>
                  <a:cubicBezTo>
                    <a:pt x="753" y="5240"/>
                    <a:pt x="821" y="5226"/>
                    <a:pt x="891" y="5196"/>
                  </a:cubicBezTo>
                  <a:lnTo>
                    <a:pt x="1352" y="4932"/>
                  </a:lnTo>
                  <a:cubicBezTo>
                    <a:pt x="1705" y="5324"/>
                    <a:pt x="2166" y="5598"/>
                    <a:pt x="2685" y="5696"/>
                  </a:cubicBezTo>
                  <a:lnTo>
                    <a:pt x="2685" y="6236"/>
                  </a:lnTo>
                  <a:cubicBezTo>
                    <a:pt x="2636" y="6530"/>
                    <a:pt x="2862" y="6794"/>
                    <a:pt x="3165" y="6794"/>
                  </a:cubicBezTo>
                  <a:cubicBezTo>
                    <a:pt x="3469" y="6794"/>
                    <a:pt x="3695" y="6530"/>
                    <a:pt x="3646" y="6236"/>
                  </a:cubicBezTo>
                  <a:lnTo>
                    <a:pt x="3646" y="5696"/>
                  </a:lnTo>
                  <a:cubicBezTo>
                    <a:pt x="4165" y="5598"/>
                    <a:pt x="4626" y="5324"/>
                    <a:pt x="4979" y="4932"/>
                  </a:cubicBezTo>
                  <a:lnTo>
                    <a:pt x="5440" y="5196"/>
                  </a:lnTo>
                  <a:cubicBezTo>
                    <a:pt x="5510" y="5226"/>
                    <a:pt x="5577" y="5240"/>
                    <a:pt x="5641" y="5240"/>
                  </a:cubicBezTo>
                  <a:cubicBezTo>
                    <a:pt x="6063" y="5240"/>
                    <a:pt x="6321" y="4661"/>
                    <a:pt x="5930" y="4363"/>
                  </a:cubicBezTo>
                  <a:lnTo>
                    <a:pt x="5469" y="4089"/>
                  </a:lnTo>
                  <a:cubicBezTo>
                    <a:pt x="5636" y="3589"/>
                    <a:pt x="5636" y="3059"/>
                    <a:pt x="5469" y="2559"/>
                  </a:cubicBezTo>
                  <a:lnTo>
                    <a:pt x="5930" y="2285"/>
                  </a:lnTo>
                  <a:cubicBezTo>
                    <a:pt x="6321" y="1987"/>
                    <a:pt x="6063" y="1409"/>
                    <a:pt x="5641" y="1409"/>
                  </a:cubicBezTo>
                  <a:cubicBezTo>
                    <a:pt x="5577" y="1409"/>
                    <a:pt x="5510" y="1422"/>
                    <a:pt x="5440" y="1452"/>
                  </a:cubicBezTo>
                  <a:lnTo>
                    <a:pt x="4979" y="1716"/>
                  </a:lnTo>
                  <a:cubicBezTo>
                    <a:pt x="4626" y="1324"/>
                    <a:pt x="4165" y="1060"/>
                    <a:pt x="3646" y="952"/>
                  </a:cubicBezTo>
                  <a:lnTo>
                    <a:pt x="3646" y="413"/>
                  </a:lnTo>
                  <a:cubicBezTo>
                    <a:pt x="3607" y="138"/>
                    <a:pt x="3386" y="1"/>
                    <a:pt x="3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215;p147">
            <a:extLst>
              <a:ext uri="{FF2B5EF4-FFF2-40B4-BE49-F238E27FC236}">
                <a16:creationId xmlns:a16="http://schemas.microsoft.com/office/drawing/2014/main" id="{79FE49C6-DBB6-0BED-9568-81FF91128132}"/>
              </a:ext>
            </a:extLst>
          </p:cNvPr>
          <p:cNvGrpSpPr/>
          <p:nvPr/>
        </p:nvGrpSpPr>
        <p:grpSpPr>
          <a:xfrm>
            <a:off x="1931907" y="1433983"/>
            <a:ext cx="479308" cy="377350"/>
            <a:chOff x="-19835275" y="3330250"/>
            <a:chExt cx="329250" cy="280625"/>
          </a:xfrm>
        </p:grpSpPr>
        <p:sp>
          <p:nvSpPr>
            <p:cNvPr id="46" name="Google Shape;9216;p147">
              <a:extLst>
                <a:ext uri="{FF2B5EF4-FFF2-40B4-BE49-F238E27FC236}">
                  <a16:creationId xmlns:a16="http://schemas.microsoft.com/office/drawing/2014/main" id="{F25EDF80-6E3B-8ECE-AD81-BF46D8D79416}"/>
                </a:ext>
              </a:extLst>
            </p:cNvPr>
            <p:cNvSpPr/>
            <p:nvPr/>
          </p:nvSpPr>
          <p:spPr>
            <a:xfrm>
              <a:off x="-19768325" y="3361750"/>
              <a:ext cx="197725" cy="249125"/>
            </a:xfrm>
            <a:custGeom>
              <a:avLst/>
              <a:gdLst/>
              <a:ahLst/>
              <a:cxnLst/>
              <a:rect l="l" t="t" r="r" b="b"/>
              <a:pathLst>
                <a:path w="7909" h="9965" extrusionOk="0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highlight>
                  <a:srgbClr val="0000FF"/>
                </a:highlight>
              </a:endParaRPr>
            </a:p>
          </p:txBody>
        </p:sp>
        <p:sp>
          <p:nvSpPr>
            <p:cNvPr id="47" name="Google Shape;9217;p147">
              <a:extLst>
                <a:ext uri="{FF2B5EF4-FFF2-40B4-BE49-F238E27FC236}">
                  <a16:creationId xmlns:a16="http://schemas.microsoft.com/office/drawing/2014/main" id="{4CB1CC2F-E365-3913-94E4-87CC24AFCA00}"/>
                </a:ext>
              </a:extLst>
            </p:cNvPr>
            <p:cNvSpPr/>
            <p:nvPr/>
          </p:nvSpPr>
          <p:spPr>
            <a:xfrm>
              <a:off x="-1962262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18;p147">
              <a:extLst>
                <a:ext uri="{FF2B5EF4-FFF2-40B4-BE49-F238E27FC236}">
                  <a16:creationId xmlns:a16="http://schemas.microsoft.com/office/drawing/2014/main" id="{3AA3A5B3-2930-2D20-AD31-FB0140F08512}"/>
                </a:ext>
              </a:extLst>
            </p:cNvPr>
            <p:cNvSpPr/>
            <p:nvPr/>
          </p:nvSpPr>
          <p:spPr>
            <a:xfrm>
              <a:off x="-19835275" y="3330250"/>
              <a:ext cx="116600" cy="189250"/>
            </a:xfrm>
            <a:custGeom>
              <a:avLst/>
              <a:gdLst/>
              <a:ahLst/>
              <a:cxnLst/>
              <a:rect l="l" t="t" r="r" b="b"/>
              <a:pathLst>
                <a:path w="4664" h="7570" extrusionOk="0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9440;p148">
            <a:extLst>
              <a:ext uri="{FF2B5EF4-FFF2-40B4-BE49-F238E27FC236}">
                <a16:creationId xmlns:a16="http://schemas.microsoft.com/office/drawing/2014/main" id="{16205669-F882-51D3-09AC-B774673E3A3E}"/>
              </a:ext>
            </a:extLst>
          </p:cNvPr>
          <p:cNvGrpSpPr/>
          <p:nvPr/>
        </p:nvGrpSpPr>
        <p:grpSpPr>
          <a:xfrm>
            <a:off x="4653161" y="1346449"/>
            <a:ext cx="419443" cy="420487"/>
            <a:chOff x="-3771675" y="3971775"/>
            <a:chExt cx="291300" cy="292025"/>
          </a:xfrm>
        </p:grpSpPr>
        <p:sp>
          <p:nvSpPr>
            <p:cNvPr id="51" name="Google Shape;9441;p148">
              <a:extLst>
                <a:ext uri="{FF2B5EF4-FFF2-40B4-BE49-F238E27FC236}">
                  <a16:creationId xmlns:a16="http://schemas.microsoft.com/office/drawing/2014/main" id="{74007D7D-6E45-9B0E-84A9-7BB00A5BB8DE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42;p148">
              <a:extLst>
                <a:ext uri="{FF2B5EF4-FFF2-40B4-BE49-F238E27FC236}">
                  <a16:creationId xmlns:a16="http://schemas.microsoft.com/office/drawing/2014/main" id="{38D1DC84-BF69-3BF6-2B35-0EE30E94BE0E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43;p148">
              <a:extLst>
                <a:ext uri="{FF2B5EF4-FFF2-40B4-BE49-F238E27FC236}">
                  <a16:creationId xmlns:a16="http://schemas.microsoft.com/office/drawing/2014/main" id="{0A42EC98-36C1-557F-6BA7-BB9E9853366B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44;p148">
              <a:extLst>
                <a:ext uri="{FF2B5EF4-FFF2-40B4-BE49-F238E27FC236}">
                  <a16:creationId xmlns:a16="http://schemas.microsoft.com/office/drawing/2014/main" id="{9019C2F4-619C-86E7-BDA6-6CB018C8F5B8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45;p148">
              <a:extLst>
                <a:ext uri="{FF2B5EF4-FFF2-40B4-BE49-F238E27FC236}">
                  <a16:creationId xmlns:a16="http://schemas.microsoft.com/office/drawing/2014/main" id="{CA3A2AA7-29EE-65E3-0B7E-23173B5AF354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9450;p148">
            <a:extLst>
              <a:ext uri="{FF2B5EF4-FFF2-40B4-BE49-F238E27FC236}">
                <a16:creationId xmlns:a16="http://schemas.microsoft.com/office/drawing/2014/main" id="{FAF73B02-D119-2173-CED6-104C280ACB9E}"/>
              </a:ext>
            </a:extLst>
          </p:cNvPr>
          <p:cNvGrpSpPr/>
          <p:nvPr/>
        </p:nvGrpSpPr>
        <p:grpSpPr>
          <a:xfrm>
            <a:off x="7184219" y="1443256"/>
            <a:ext cx="425310" cy="419659"/>
            <a:chOff x="-1951475" y="3597450"/>
            <a:chExt cx="295375" cy="291450"/>
          </a:xfrm>
        </p:grpSpPr>
        <p:sp>
          <p:nvSpPr>
            <p:cNvPr id="57" name="Google Shape;9451;p148">
              <a:extLst>
                <a:ext uri="{FF2B5EF4-FFF2-40B4-BE49-F238E27FC236}">
                  <a16:creationId xmlns:a16="http://schemas.microsoft.com/office/drawing/2014/main" id="{C1B17343-DDD1-A8BE-5F0B-E8A3ABDC5414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452;p148">
              <a:extLst>
                <a:ext uri="{FF2B5EF4-FFF2-40B4-BE49-F238E27FC236}">
                  <a16:creationId xmlns:a16="http://schemas.microsoft.com/office/drawing/2014/main" id="{B882C14B-1031-EB49-0058-ED256BE227B7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453;p148">
              <a:extLst>
                <a:ext uri="{FF2B5EF4-FFF2-40B4-BE49-F238E27FC236}">
                  <a16:creationId xmlns:a16="http://schemas.microsoft.com/office/drawing/2014/main" id="{0655587E-179C-C5FC-384B-13F4F7105099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454;p148">
              <a:extLst>
                <a:ext uri="{FF2B5EF4-FFF2-40B4-BE49-F238E27FC236}">
                  <a16:creationId xmlns:a16="http://schemas.microsoft.com/office/drawing/2014/main" id="{381227F3-F500-A415-867C-C49EDFAB066B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19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D1A299-A5A6-F0CC-4864-877C44EA2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40392"/>
              </p:ext>
            </p:extLst>
          </p:nvPr>
        </p:nvGraphicFramePr>
        <p:xfrm>
          <a:off x="277587" y="1051742"/>
          <a:ext cx="8686799" cy="1358254"/>
        </p:xfrm>
        <a:graphic>
          <a:graphicData uri="http://schemas.openxmlformats.org/drawingml/2006/table">
            <a:tbl>
              <a:tblPr/>
              <a:tblGrid>
                <a:gridCol w="477157">
                  <a:extLst>
                    <a:ext uri="{9D8B030D-6E8A-4147-A177-3AD203B41FA5}">
                      <a16:colId xmlns:a16="http://schemas.microsoft.com/office/drawing/2014/main" val="3922751145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1735080040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1700614410"/>
                    </a:ext>
                  </a:extLst>
                </a:gridCol>
                <a:gridCol w="405493">
                  <a:extLst>
                    <a:ext uri="{9D8B030D-6E8A-4147-A177-3AD203B41FA5}">
                      <a16:colId xmlns:a16="http://schemas.microsoft.com/office/drawing/2014/main" val="2392832038"/>
                    </a:ext>
                  </a:extLst>
                </a:gridCol>
                <a:gridCol w="548821">
                  <a:extLst>
                    <a:ext uri="{9D8B030D-6E8A-4147-A177-3AD203B41FA5}">
                      <a16:colId xmlns:a16="http://schemas.microsoft.com/office/drawing/2014/main" val="1634395915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443506075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3678450743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252614546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201971864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3599745317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3652713215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581337881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3680748670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3124300189"/>
                    </a:ext>
                  </a:extLst>
                </a:gridCol>
                <a:gridCol w="477157">
                  <a:extLst>
                    <a:ext uri="{9D8B030D-6E8A-4147-A177-3AD203B41FA5}">
                      <a16:colId xmlns:a16="http://schemas.microsoft.com/office/drawing/2014/main" val="3556830327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224250592"/>
                    </a:ext>
                  </a:extLst>
                </a:gridCol>
                <a:gridCol w="212272">
                  <a:extLst>
                    <a:ext uri="{9D8B030D-6E8A-4147-A177-3AD203B41FA5}">
                      <a16:colId xmlns:a16="http://schemas.microsoft.com/office/drawing/2014/main" val="53351716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408692790"/>
                    </a:ext>
                  </a:extLst>
                </a:gridCol>
              </a:tblGrid>
              <a:tr h="2237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dirty="0">
                          <a:effectLst/>
                        </a:rPr>
                        <a:t>day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dirty="0">
                          <a:effectLst/>
                        </a:rPr>
                        <a:t>year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dirty="0" err="1">
                          <a:effectLst/>
                        </a:rPr>
                        <a:t>mo</a:t>
                      </a:r>
                      <a:endParaRPr lang="en-GB" sz="800" b="1" dirty="0">
                        <a:effectLst/>
                      </a:endParaRP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>
                          <a:effectLst/>
                        </a:rPr>
                        <a:t>da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dirty="0" err="1">
                          <a:effectLst/>
                        </a:rPr>
                        <a:t>collision_date</a:t>
                      </a:r>
                      <a:endParaRPr lang="en-GB" sz="800" b="1" dirty="0">
                        <a:effectLst/>
                      </a:endParaRP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dirty="0">
                          <a:effectLst/>
                        </a:rPr>
                        <a:t>temp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>
                          <a:effectLst/>
                        </a:rPr>
                        <a:t>dewp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>
                          <a:effectLst/>
                        </a:rPr>
                        <a:t>slp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>
                          <a:effectLst/>
                        </a:rPr>
                        <a:t>visib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>
                          <a:effectLst/>
                        </a:rPr>
                        <a:t>wdsp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>
                          <a:effectLst/>
                        </a:rPr>
                        <a:t>mxpsd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dirty="0">
                          <a:effectLst/>
                        </a:rPr>
                        <a:t>gust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>
                          <a:effectLst/>
                        </a:rPr>
                        <a:t>max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>
                          <a:effectLst/>
                        </a:rPr>
                        <a:t>min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>
                          <a:effectLst/>
                        </a:rPr>
                        <a:t>prcp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dirty="0" err="1">
                          <a:effectLst/>
                        </a:rPr>
                        <a:t>sndp</a:t>
                      </a:r>
                      <a:endParaRPr lang="en-GB" sz="800" b="1" dirty="0">
                        <a:effectLst/>
                      </a:endParaRP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>
                          <a:effectLst/>
                        </a:rPr>
                        <a:t>fog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dirty="0">
                          <a:effectLst/>
                        </a:rPr>
                        <a:t>NUM_COLLISIONS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007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989438"/>
                  </a:ext>
                </a:extLst>
              </a:tr>
              <a:tr h="182877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2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dirty="0">
                          <a:effectLst/>
                        </a:rPr>
                        <a:t>01/01/2019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50.5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43.2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1009.8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7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57.9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36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1.08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430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672720"/>
                  </a:ext>
                </a:extLst>
              </a:tr>
              <a:tr h="182877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3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2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dirty="0">
                          <a:effectLst/>
                        </a:rPr>
                        <a:t>02/01/2019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38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23.2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1024.2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57.9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35.1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0.06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502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909337"/>
                  </a:ext>
                </a:extLst>
              </a:tr>
              <a:tr h="182877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3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03/01/2019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41.1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29.4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1015.8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44.1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35.1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504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03583"/>
                  </a:ext>
                </a:extLst>
              </a:tr>
              <a:tr h="182877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5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dirty="0">
                          <a:effectLst/>
                        </a:rPr>
                        <a:t>04/01/2019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39.7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26.4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1014.8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46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35.1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598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439037"/>
                  </a:ext>
                </a:extLst>
              </a:tr>
              <a:tr h="182877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6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5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05/01/2019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44.2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1003.3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5.3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46.9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35.1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0.22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455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677802"/>
                  </a:ext>
                </a:extLst>
              </a:tr>
              <a:tr h="182877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7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6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>
                          <a:effectLst/>
                        </a:rPr>
                        <a:t>06/01/2019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43.5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30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1010.6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10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>
                          <a:effectLst/>
                        </a:rPr>
                        <a:t>48.9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37.9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0.28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solidFill>
                            <a:srgbClr val="FF0000"/>
                          </a:solidFill>
                          <a:effectLst/>
                        </a:rPr>
                        <a:t>999.9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0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800" dirty="0">
                          <a:effectLst/>
                        </a:rPr>
                        <a:t>376</a:t>
                      </a:r>
                    </a:p>
                  </a:txBody>
                  <a:tcPr marL="12864" marR="12864" marT="8576" marB="85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25521"/>
                  </a:ext>
                </a:extLst>
              </a:tr>
            </a:tbl>
          </a:graphicData>
        </a:graphic>
      </p:graphicFrame>
      <p:sp>
        <p:nvSpPr>
          <p:cNvPr id="4" name="Google Shape;559;p67">
            <a:extLst>
              <a:ext uri="{FF2B5EF4-FFF2-40B4-BE49-F238E27FC236}">
                <a16:creationId xmlns:a16="http://schemas.microsoft.com/office/drawing/2014/main" id="{35BA996C-91B3-5A64-41F1-406C6ACF96B6}"/>
              </a:ext>
            </a:extLst>
          </p:cNvPr>
          <p:cNvSpPr txBox="1">
            <a:spLocks/>
          </p:cNvSpPr>
          <p:nvPr/>
        </p:nvSpPr>
        <p:spPr>
          <a:xfrm>
            <a:off x="1118506" y="2571750"/>
            <a:ext cx="2955471" cy="38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  <a:latin typeface="Montserrat" pitchFamily="2" charset="77"/>
              </a:rPr>
              <a:t>Variables used within the raw </a:t>
            </a:r>
            <a:r>
              <a:rPr lang="en-GB" sz="1200" dirty="0" err="1">
                <a:solidFill>
                  <a:schemeClr val="accent1"/>
                </a:solidFill>
                <a:latin typeface="Montserrat" pitchFamily="2" charset="77"/>
              </a:rPr>
              <a:t>dataframe</a:t>
            </a:r>
            <a:endParaRPr lang="en-GB" sz="1200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5" name="Google Shape;559;p67">
            <a:extLst>
              <a:ext uri="{FF2B5EF4-FFF2-40B4-BE49-F238E27FC236}">
                <a16:creationId xmlns:a16="http://schemas.microsoft.com/office/drawing/2014/main" id="{311715A3-B1AA-F24C-FCBD-47FC8FB19E20}"/>
              </a:ext>
            </a:extLst>
          </p:cNvPr>
          <p:cNvSpPr txBox="1">
            <a:spLocks/>
          </p:cNvSpPr>
          <p:nvPr/>
        </p:nvSpPr>
        <p:spPr>
          <a:xfrm>
            <a:off x="1118505" y="3110593"/>
            <a:ext cx="3061608" cy="68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  <a:latin typeface="Montserrat" pitchFamily="2" charset="77"/>
              </a:rPr>
              <a:t>Regression model tries to find relationships between one or more variables and number of collisions</a:t>
            </a:r>
          </a:p>
        </p:txBody>
      </p:sp>
      <p:sp>
        <p:nvSpPr>
          <p:cNvPr id="6" name="Google Shape;559;p67">
            <a:extLst>
              <a:ext uri="{FF2B5EF4-FFF2-40B4-BE49-F238E27FC236}">
                <a16:creationId xmlns:a16="http://schemas.microsoft.com/office/drawing/2014/main" id="{5788F93C-DE2E-EC1A-5217-5DCB019BE754}"/>
              </a:ext>
            </a:extLst>
          </p:cNvPr>
          <p:cNvSpPr txBox="1">
            <a:spLocks/>
          </p:cNvSpPr>
          <p:nvPr/>
        </p:nvSpPr>
        <p:spPr>
          <a:xfrm>
            <a:off x="5070024" y="2571750"/>
            <a:ext cx="2955471" cy="52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  <a:latin typeface="Montserrat" pitchFamily="2" charset="77"/>
              </a:rPr>
              <a:t>Data must be cleaned before being fed into regression model</a:t>
            </a:r>
          </a:p>
        </p:txBody>
      </p:sp>
      <p:sp>
        <p:nvSpPr>
          <p:cNvPr id="7" name="Google Shape;559;p67">
            <a:extLst>
              <a:ext uri="{FF2B5EF4-FFF2-40B4-BE49-F238E27FC236}">
                <a16:creationId xmlns:a16="http://schemas.microsoft.com/office/drawing/2014/main" id="{27A0C254-D239-927F-359B-EFC504A54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988" y="364177"/>
            <a:ext cx="7535636" cy="677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1"/>
                </a:solidFill>
              </a:rPr>
              <a:t>Getting Weather Data Predictions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8" name="Google Shape;559;p67">
            <a:extLst>
              <a:ext uri="{FF2B5EF4-FFF2-40B4-BE49-F238E27FC236}">
                <a16:creationId xmlns:a16="http://schemas.microsoft.com/office/drawing/2014/main" id="{AB9470F3-DC61-7F99-FC93-F3B676B780FE}"/>
              </a:ext>
            </a:extLst>
          </p:cNvPr>
          <p:cNvSpPr txBox="1">
            <a:spLocks/>
          </p:cNvSpPr>
          <p:nvPr/>
        </p:nvSpPr>
        <p:spPr>
          <a:xfrm>
            <a:off x="5070024" y="3110593"/>
            <a:ext cx="2955471" cy="52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  <a:latin typeface="Montserrat" pitchFamily="2" charset="77"/>
              </a:rPr>
              <a:t>Values in red are missing data and cannot be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4"/>
          <p:cNvSpPr txBox="1">
            <a:spLocks noGrp="1"/>
          </p:cNvSpPr>
          <p:nvPr>
            <p:ph type="subTitle" idx="1"/>
          </p:nvPr>
        </p:nvSpPr>
        <p:spPr>
          <a:xfrm>
            <a:off x="3265181" y="2140421"/>
            <a:ext cx="2015400" cy="520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Multiple Input Linear Model</a:t>
            </a:r>
            <a:endParaRPr sz="1600" dirty="0"/>
          </a:p>
        </p:txBody>
      </p:sp>
      <p:sp>
        <p:nvSpPr>
          <p:cNvPr id="1275" name="Google Shape;1275;p104"/>
          <p:cNvSpPr txBox="1">
            <a:spLocks noGrp="1"/>
          </p:cNvSpPr>
          <p:nvPr>
            <p:ph type="subTitle" idx="3"/>
          </p:nvPr>
        </p:nvSpPr>
        <p:spPr>
          <a:xfrm>
            <a:off x="604585" y="2115711"/>
            <a:ext cx="1491514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Single Input Linear Model</a:t>
            </a:r>
            <a:endParaRPr sz="1600" dirty="0"/>
          </a:p>
        </p:txBody>
      </p:sp>
      <p:sp>
        <p:nvSpPr>
          <p:cNvPr id="1277" name="Google Shape;1277;p104"/>
          <p:cNvSpPr txBox="1">
            <a:spLocks noGrp="1"/>
          </p:cNvSpPr>
          <p:nvPr>
            <p:ph type="subTitle" idx="5"/>
          </p:nvPr>
        </p:nvSpPr>
        <p:spPr>
          <a:xfrm>
            <a:off x="6222818" y="2118400"/>
            <a:ext cx="2117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Deep Learning Neural Network Model</a:t>
            </a:r>
            <a:endParaRPr sz="1600" dirty="0"/>
          </a:p>
        </p:txBody>
      </p:sp>
      <p:grpSp>
        <p:nvGrpSpPr>
          <p:cNvPr id="1279" name="Google Shape;1279;p104"/>
          <p:cNvGrpSpPr/>
          <p:nvPr/>
        </p:nvGrpSpPr>
        <p:grpSpPr>
          <a:xfrm>
            <a:off x="1088399" y="1428594"/>
            <a:ext cx="650336" cy="575664"/>
            <a:chOff x="3173876" y="1739175"/>
            <a:chExt cx="1011000" cy="930000"/>
          </a:xfrm>
        </p:grpSpPr>
        <p:sp>
          <p:nvSpPr>
            <p:cNvPr id="1280" name="Google Shape;1280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5" name="Google Shape;1279;p104">
            <a:extLst>
              <a:ext uri="{FF2B5EF4-FFF2-40B4-BE49-F238E27FC236}">
                <a16:creationId xmlns:a16="http://schemas.microsoft.com/office/drawing/2014/main" id="{16AFC9AA-76F1-2F22-E924-41120C553407}"/>
              </a:ext>
            </a:extLst>
          </p:cNvPr>
          <p:cNvGrpSpPr/>
          <p:nvPr/>
        </p:nvGrpSpPr>
        <p:grpSpPr>
          <a:xfrm>
            <a:off x="3947714" y="1398993"/>
            <a:ext cx="650336" cy="575664"/>
            <a:chOff x="3173876" y="1739175"/>
            <a:chExt cx="1011000" cy="930000"/>
          </a:xfrm>
        </p:grpSpPr>
        <p:sp>
          <p:nvSpPr>
            <p:cNvPr id="6" name="Google Shape;1280;p104">
              <a:extLst>
                <a:ext uri="{FF2B5EF4-FFF2-40B4-BE49-F238E27FC236}">
                  <a16:creationId xmlns:a16="http://schemas.microsoft.com/office/drawing/2014/main" id="{7972610A-0B1B-DDBB-370B-AA8645B0793A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104">
              <a:extLst>
                <a:ext uri="{FF2B5EF4-FFF2-40B4-BE49-F238E27FC236}">
                  <a16:creationId xmlns:a16="http://schemas.microsoft.com/office/drawing/2014/main" id="{3292C036-4624-1F05-0080-555D5F04CB96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8" name="Google Shape;1279;p104">
            <a:extLst>
              <a:ext uri="{FF2B5EF4-FFF2-40B4-BE49-F238E27FC236}">
                <a16:creationId xmlns:a16="http://schemas.microsoft.com/office/drawing/2014/main" id="{28E17D85-79F0-F097-F9F0-3B3313E89988}"/>
              </a:ext>
            </a:extLst>
          </p:cNvPr>
          <p:cNvGrpSpPr/>
          <p:nvPr/>
        </p:nvGrpSpPr>
        <p:grpSpPr>
          <a:xfrm>
            <a:off x="7071956" y="1398992"/>
            <a:ext cx="650336" cy="575664"/>
            <a:chOff x="3173876" y="1739175"/>
            <a:chExt cx="1011000" cy="930000"/>
          </a:xfrm>
        </p:grpSpPr>
        <p:sp>
          <p:nvSpPr>
            <p:cNvPr id="9" name="Google Shape;1280;p104">
              <a:extLst>
                <a:ext uri="{FF2B5EF4-FFF2-40B4-BE49-F238E27FC236}">
                  <a16:creationId xmlns:a16="http://schemas.microsoft.com/office/drawing/2014/main" id="{F055068D-7435-9909-9F14-9B2D459FC0BD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1;p104">
              <a:extLst>
                <a:ext uri="{FF2B5EF4-FFF2-40B4-BE49-F238E27FC236}">
                  <a16:creationId xmlns:a16="http://schemas.microsoft.com/office/drawing/2014/main" id="{E64E722C-00FB-1AD5-FBAC-E310C16A1EAC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13" name="Google Shape;559;p67">
            <a:extLst>
              <a:ext uri="{FF2B5EF4-FFF2-40B4-BE49-F238E27FC236}">
                <a16:creationId xmlns:a16="http://schemas.microsoft.com/office/drawing/2014/main" id="{E0F0AE68-92DC-65C8-7EDC-CB2A99C66A5D}"/>
              </a:ext>
            </a:extLst>
          </p:cNvPr>
          <p:cNvSpPr txBox="1">
            <a:spLocks/>
          </p:cNvSpPr>
          <p:nvPr/>
        </p:nvSpPr>
        <p:spPr>
          <a:xfrm>
            <a:off x="184712" y="2895107"/>
            <a:ext cx="2457708" cy="799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SzPct val="120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1"/>
                </a:solidFill>
                <a:latin typeface="Montserrat" pitchFamily="2" charset="77"/>
              </a:rPr>
              <a:t>Establishes a linear relationship between a single input variable to the number of collisions</a:t>
            </a:r>
          </a:p>
        </p:txBody>
      </p:sp>
      <p:sp>
        <p:nvSpPr>
          <p:cNvPr id="18" name="Google Shape;559;p67">
            <a:extLst>
              <a:ext uri="{FF2B5EF4-FFF2-40B4-BE49-F238E27FC236}">
                <a16:creationId xmlns:a16="http://schemas.microsoft.com/office/drawing/2014/main" id="{D88BE303-8849-C4CA-FC9A-B8E2E0C7E553}"/>
              </a:ext>
            </a:extLst>
          </p:cNvPr>
          <p:cNvSpPr txBox="1">
            <a:spLocks/>
          </p:cNvSpPr>
          <p:nvPr/>
        </p:nvSpPr>
        <p:spPr>
          <a:xfrm>
            <a:off x="2998885" y="2908221"/>
            <a:ext cx="2457708" cy="67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SzPct val="120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1"/>
                </a:solidFill>
                <a:latin typeface="Montserrat" pitchFamily="2" charset="77"/>
              </a:rPr>
              <a:t>Extends the concept of the single-input model to include multiple inputs</a:t>
            </a:r>
          </a:p>
        </p:txBody>
      </p:sp>
      <p:sp>
        <p:nvSpPr>
          <p:cNvPr id="19" name="Google Shape;559;p67">
            <a:extLst>
              <a:ext uri="{FF2B5EF4-FFF2-40B4-BE49-F238E27FC236}">
                <a16:creationId xmlns:a16="http://schemas.microsoft.com/office/drawing/2014/main" id="{6A8B8760-8591-0FE5-CA6F-5CEA9AE0F189}"/>
              </a:ext>
            </a:extLst>
          </p:cNvPr>
          <p:cNvSpPr txBox="1">
            <a:spLocks/>
          </p:cNvSpPr>
          <p:nvPr/>
        </p:nvSpPr>
        <p:spPr>
          <a:xfrm>
            <a:off x="5909861" y="2870923"/>
            <a:ext cx="2974523" cy="84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SzPct val="120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1"/>
                </a:solidFill>
                <a:latin typeface="Montserrat" pitchFamily="2" charset="77"/>
              </a:rPr>
              <a:t>Multiple layers to establish complex and non-linear relationships between input variables and the number of collisions</a:t>
            </a:r>
          </a:p>
        </p:txBody>
      </p:sp>
      <p:sp>
        <p:nvSpPr>
          <p:cNvPr id="21" name="Google Shape;559;p67">
            <a:extLst>
              <a:ext uri="{FF2B5EF4-FFF2-40B4-BE49-F238E27FC236}">
                <a16:creationId xmlns:a16="http://schemas.microsoft.com/office/drawing/2014/main" id="{3972E705-2A32-BEE0-F30A-767E3072B79A}"/>
              </a:ext>
            </a:extLst>
          </p:cNvPr>
          <p:cNvSpPr txBox="1">
            <a:spLocks/>
          </p:cNvSpPr>
          <p:nvPr/>
        </p:nvSpPr>
        <p:spPr>
          <a:xfrm>
            <a:off x="3044027" y="3784317"/>
            <a:ext cx="2457708" cy="67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SzPct val="120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1"/>
                </a:solidFill>
                <a:latin typeface="Montserrat" pitchFamily="2" charset="77"/>
              </a:rPr>
              <a:t>Helps capture more complex relationships</a:t>
            </a:r>
          </a:p>
        </p:txBody>
      </p:sp>
      <p:sp>
        <p:nvSpPr>
          <p:cNvPr id="23" name="Google Shape;559;p67">
            <a:extLst>
              <a:ext uri="{FF2B5EF4-FFF2-40B4-BE49-F238E27FC236}">
                <a16:creationId xmlns:a16="http://schemas.microsoft.com/office/drawing/2014/main" id="{97893034-B788-82BC-D132-5DF6AEFC5411}"/>
              </a:ext>
            </a:extLst>
          </p:cNvPr>
          <p:cNvSpPr txBox="1">
            <a:spLocks/>
          </p:cNvSpPr>
          <p:nvPr/>
        </p:nvSpPr>
        <p:spPr>
          <a:xfrm>
            <a:off x="6041851" y="3784317"/>
            <a:ext cx="2852059" cy="67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SzPct val="120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1"/>
                </a:solidFill>
                <a:latin typeface="Montserrat" pitchFamily="2" charset="77"/>
              </a:rPr>
              <a:t>Determines relationships that may not be directly apparent to humans</a:t>
            </a:r>
          </a:p>
        </p:txBody>
      </p:sp>
      <p:sp>
        <p:nvSpPr>
          <p:cNvPr id="2" name="Google Shape;559;p67">
            <a:extLst>
              <a:ext uri="{FF2B5EF4-FFF2-40B4-BE49-F238E27FC236}">
                <a16:creationId xmlns:a16="http://schemas.microsoft.com/office/drawing/2014/main" id="{3B1E689C-CDF7-037B-9150-AD4279A3612B}"/>
              </a:ext>
            </a:extLst>
          </p:cNvPr>
          <p:cNvSpPr txBox="1">
            <a:spLocks/>
          </p:cNvSpPr>
          <p:nvPr/>
        </p:nvSpPr>
        <p:spPr>
          <a:xfrm>
            <a:off x="898070" y="364177"/>
            <a:ext cx="7535636" cy="67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algn="ctr"/>
            <a:r>
              <a:rPr lang="en-GB" sz="3600" b="1" dirty="0">
                <a:solidFill>
                  <a:schemeClr val="accent1"/>
                </a:solidFill>
              </a:rPr>
              <a:t>Regression Models Built</a:t>
            </a:r>
          </a:p>
        </p:txBody>
      </p:sp>
    </p:spTree>
    <p:extLst>
      <p:ext uri="{BB962C8B-B14F-4D97-AF65-F5344CB8AC3E}">
        <p14:creationId xmlns:p14="http://schemas.microsoft.com/office/powerpoint/2010/main" val="13549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9;p67">
            <a:extLst>
              <a:ext uri="{FF2B5EF4-FFF2-40B4-BE49-F238E27FC236}">
                <a16:creationId xmlns:a16="http://schemas.microsoft.com/office/drawing/2014/main" id="{B80E5F26-8F7E-E6CE-BAB5-7F4B17331595}"/>
              </a:ext>
            </a:extLst>
          </p:cNvPr>
          <p:cNvSpPr txBox="1">
            <a:spLocks/>
          </p:cNvSpPr>
          <p:nvPr/>
        </p:nvSpPr>
        <p:spPr>
          <a:xfrm>
            <a:off x="898070" y="364177"/>
            <a:ext cx="7535636" cy="67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algn="ctr"/>
            <a:r>
              <a:rPr lang="en-GB" sz="3600" b="1" dirty="0">
                <a:solidFill>
                  <a:schemeClr val="accent1"/>
                </a:solidFill>
              </a:rPr>
              <a:t>Regression Models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3EED1DF-C819-0377-7C2C-13FB71F9D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25195"/>
              </p:ext>
            </p:extLst>
          </p:nvPr>
        </p:nvGraphicFramePr>
        <p:xfrm>
          <a:off x="334736" y="1367324"/>
          <a:ext cx="8662305" cy="2931050"/>
        </p:xfrm>
        <a:graphic>
          <a:graphicData uri="http://schemas.openxmlformats.org/drawingml/2006/table">
            <a:tbl>
              <a:tblPr>
                <a:noFill/>
                <a:tableStyleId>{0B091C73-3633-493F-B4ED-04733919A660}</a:tableStyleId>
              </a:tblPr>
              <a:tblGrid>
                <a:gridCol w="1819232">
                  <a:extLst>
                    <a:ext uri="{9D8B030D-6E8A-4147-A177-3AD203B41FA5}">
                      <a16:colId xmlns:a16="http://schemas.microsoft.com/office/drawing/2014/main" val="575447772"/>
                    </a:ext>
                  </a:extLst>
                </a:gridCol>
                <a:gridCol w="1859387">
                  <a:extLst>
                    <a:ext uri="{9D8B030D-6E8A-4147-A177-3AD203B41FA5}">
                      <a16:colId xmlns:a16="http://schemas.microsoft.com/office/drawing/2014/main" val="339285625"/>
                    </a:ext>
                  </a:extLst>
                </a:gridCol>
                <a:gridCol w="1868425">
                  <a:extLst>
                    <a:ext uri="{9D8B030D-6E8A-4147-A177-3AD203B41FA5}">
                      <a16:colId xmlns:a16="http://schemas.microsoft.com/office/drawing/2014/main" val="319182353"/>
                    </a:ext>
                  </a:extLst>
                </a:gridCol>
                <a:gridCol w="1482062">
                  <a:extLst>
                    <a:ext uri="{9D8B030D-6E8A-4147-A177-3AD203B41FA5}">
                      <a16:colId xmlns:a16="http://schemas.microsoft.com/office/drawing/2014/main" val="2281153611"/>
                    </a:ext>
                  </a:extLst>
                </a:gridCol>
                <a:gridCol w="1633199">
                  <a:extLst>
                    <a:ext uri="{9D8B030D-6E8A-4147-A177-3AD203B41FA5}">
                      <a16:colId xmlns:a16="http://schemas.microsoft.com/office/drawing/2014/main" val="4174581165"/>
                    </a:ext>
                  </a:extLst>
                </a:gridCol>
              </a:tblGrid>
              <a:tr h="73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Single Input Model</a:t>
                      </a:r>
                      <a:endParaRPr sz="1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First Multi Input Model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Second Multi Input Model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DNN Model</a:t>
                      </a:r>
                      <a:endParaRPr sz="1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785730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Number of Input Variables</a:t>
                      </a:r>
                      <a:endParaRPr sz="1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Five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Nine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Nine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82204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Relationship Complexity</a:t>
                      </a:r>
                      <a:endParaRPr sz="1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 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Non-Linear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834979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Reason for Choice</a:t>
                      </a:r>
                      <a:endParaRPr sz="1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Strongest correlation between Day and number of collisions (0.47 out of 1)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Four other variables had reasonably strong linear correlations to collisions (but not as strong as Day)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Tested out if remaining variables had any effect on model’s accuracy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Tested to determine any non-linear relationships between each variable and the number of collisions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04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2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of a graph showing the fall of a company&#10;&#10;Description automatically generated with medium confidence">
            <a:extLst>
              <a:ext uri="{FF2B5EF4-FFF2-40B4-BE49-F238E27FC236}">
                <a16:creationId xmlns:a16="http://schemas.microsoft.com/office/drawing/2014/main" id="{1B96C5C8-67B2-AB1B-889C-3781C38D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64" y="2644360"/>
            <a:ext cx="4029896" cy="2192978"/>
          </a:xfrm>
          <a:prstGeom prst="rect">
            <a:avLst/>
          </a:prstGeom>
        </p:spPr>
      </p:pic>
      <p:pic>
        <p:nvPicPr>
          <p:cNvPr id="16" name="Picture 15" descr="A graph of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952A04B5-CA40-269A-8932-88181FA2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37" y="2644360"/>
            <a:ext cx="4029896" cy="2183944"/>
          </a:xfrm>
          <a:prstGeom prst="rect">
            <a:avLst/>
          </a:prstGeom>
        </p:spPr>
      </p:pic>
      <p:pic>
        <p:nvPicPr>
          <p:cNvPr id="18" name="Picture 1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61D0B89-9551-D480-C63F-A844F8B5F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464" y="306162"/>
            <a:ext cx="4029896" cy="2196162"/>
          </a:xfrm>
          <a:prstGeom prst="rect">
            <a:avLst/>
          </a:prstGeom>
        </p:spPr>
      </p:pic>
      <p:pic>
        <p:nvPicPr>
          <p:cNvPr id="20" name="Picture 19" descr="A graph with blue green and orange bars&#10;&#10;Description automatically generated">
            <a:extLst>
              <a:ext uri="{FF2B5EF4-FFF2-40B4-BE49-F238E27FC236}">
                <a16:creationId xmlns:a16="http://schemas.microsoft.com/office/drawing/2014/main" id="{8F54AE89-DA55-8887-0822-1EE615BE4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38" y="290605"/>
            <a:ext cx="4029895" cy="2227275"/>
          </a:xfrm>
          <a:prstGeom prst="rect">
            <a:avLst/>
          </a:prstGeom>
        </p:spPr>
      </p:pic>
      <p:sp>
        <p:nvSpPr>
          <p:cNvPr id="21" name="Google Shape;954;p91">
            <a:extLst>
              <a:ext uri="{FF2B5EF4-FFF2-40B4-BE49-F238E27FC236}">
                <a16:creationId xmlns:a16="http://schemas.microsoft.com/office/drawing/2014/main" id="{9325C44C-152B-05C9-E860-3E8051B4711A}"/>
              </a:ext>
            </a:extLst>
          </p:cNvPr>
          <p:cNvSpPr txBox="1"/>
          <p:nvPr/>
        </p:nvSpPr>
        <p:spPr>
          <a:xfrm>
            <a:off x="228600" y="4844731"/>
            <a:ext cx="1897947" cy="34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*Test run on 12:30, 13/08/2023 </a:t>
            </a:r>
            <a:endParaRPr sz="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3075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91"/>
          <p:cNvSpPr txBox="1"/>
          <p:nvPr/>
        </p:nvSpPr>
        <p:spPr>
          <a:xfrm>
            <a:off x="6752541" y="3053798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models result in reduced daily policy prices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91"/>
          <p:cNvSpPr txBox="1"/>
          <p:nvPr/>
        </p:nvSpPr>
        <p:spPr>
          <a:xfrm>
            <a:off x="472440" y="3018140"/>
            <a:ext cx="1897947" cy="7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Predictions always lower than expected amount of 1200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54;p91">
            <a:extLst>
              <a:ext uri="{FF2B5EF4-FFF2-40B4-BE49-F238E27FC236}">
                <a16:creationId xmlns:a16="http://schemas.microsoft.com/office/drawing/2014/main" id="{AFD3A8E2-C2CA-342C-2404-DDEF44699D4F}"/>
              </a:ext>
            </a:extLst>
          </p:cNvPr>
          <p:cNvSpPr txBox="1"/>
          <p:nvPr/>
        </p:nvSpPr>
        <p:spPr>
          <a:xfrm>
            <a:off x="3574216" y="3018140"/>
            <a:ext cx="2011898" cy="7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outputs never too far off actual results 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" name="Google Shape;1279;p104">
            <a:extLst>
              <a:ext uri="{FF2B5EF4-FFF2-40B4-BE49-F238E27FC236}">
                <a16:creationId xmlns:a16="http://schemas.microsoft.com/office/drawing/2014/main" id="{427F5CF5-E951-48FE-1F64-1951C4A00751}"/>
              </a:ext>
            </a:extLst>
          </p:cNvPr>
          <p:cNvGrpSpPr/>
          <p:nvPr/>
        </p:nvGrpSpPr>
        <p:grpSpPr>
          <a:xfrm>
            <a:off x="1096245" y="2183197"/>
            <a:ext cx="650336" cy="575664"/>
            <a:chOff x="3173876" y="1739175"/>
            <a:chExt cx="1011000" cy="930000"/>
          </a:xfrm>
        </p:grpSpPr>
        <p:sp>
          <p:nvSpPr>
            <p:cNvPr id="8" name="Google Shape;1280;p104">
              <a:extLst>
                <a:ext uri="{FF2B5EF4-FFF2-40B4-BE49-F238E27FC236}">
                  <a16:creationId xmlns:a16="http://schemas.microsoft.com/office/drawing/2014/main" id="{06DD17C7-0397-1A93-1831-16513CC7EC36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81;p104">
              <a:extLst>
                <a:ext uri="{FF2B5EF4-FFF2-40B4-BE49-F238E27FC236}">
                  <a16:creationId xmlns:a16="http://schemas.microsoft.com/office/drawing/2014/main" id="{6D7A9E57-274C-46D7-F907-D7BCC3DE9CF2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0" name="Google Shape;1279;p104">
            <a:extLst>
              <a:ext uri="{FF2B5EF4-FFF2-40B4-BE49-F238E27FC236}">
                <a16:creationId xmlns:a16="http://schemas.microsoft.com/office/drawing/2014/main" id="{744D130D-8881-3FEC-0756-7C10CC63C860}"/>
              </a:ext>
            </a:extLst>
          </p:cNvPr>
          <p:cNvGrpSpPr/>
          <p:nvPr/>
        </p:nvGrpSpPr>
        <p:grpSpPr>
          <a:xfrm>
            <a:off x="4232769" y="2183197"/>
            <a:ext cx="650336" cy="575664"/>
            <a:chOff x="3173876" y="1739175"/>
            <a:chExt cx="1011000" cy="930000"/>
          </a:xfrm>
        </p:grpSpPr>
        <p:sp>
          <p:nvSpPr>
            <p:cNvPr id="11" name="Google Shape;1280;p104">
              <a:extLst>
                <a:ext uri="{FF2B5EF4-FFF2-40B4-BE49-F238E27FC236}">
                  <a16:creationId xmlns:a16="http://schemas.microsoft.com/office/drawing/2014/main" id="{01AC68CF-DAEA-EB39-BA59-3C11B6EA954B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1;p104">
              <a:extLst>
                <a:ext uri="{FF2B5EF4-FFF2-40B4-BE49-F238E27FC236}">
                  <a16:creationId xmlns:a16="http://schemas.microsoft.com/office/drawing/2014/main" id="{C706B3BB-0BE2-43CB-2962-8C32D95924F7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19" name="Google Shape;954;p91">
            <a:extLst>
              <a:ext uri="{FF2B5EF4-FFF2-40B4-BE49-F238E27FC236}">
                <a16:creationId xmlns:a16="http://schemas.microsoft.com/office/drawing/2014/main" id="{AA475646-FAB8-2046-E9D8-194AD3F04AAA}"/>
              </a:ext>
            </a:extLst>
          </p:cNvPr>
          <p:cNvSpPr txBox="1"/>
          <p:nvPr/>
        </p:nvSpPr>
        <p:spPr>
          <a:xfrm>
            <a:off x="3322407" y="3435974"/>
            <a:ext cx="1897947" cy="34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*based on existing data</a:t>
            </a:r>
            <a:endParaRPr sz="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" name="Google Shape;1279;p104">
            <a:extLst>
              <a:ext uri="{FF2B5EF4-FFF2-40B4-BE49-F238E27FC236}">
                <a16:creationId xmlns:a16="http://schemas.microsoft.com/office/drawing/2014/main" id="{48AF142C-9094-40D2-1865-99B6FF872487}"/>
              </a:ext>
            </a:extLst>
          </p:cNvPr>
          <p:cNvGrpSpPr/>
          <p:nvPr/>
        </p:nvGrpSpPr>
        <p:grpSpPr>
          <a:xfrm>
            <a:off x="7288823" y="2183197"/>
            <a:ext cx="650336" cy="575664"/>
            <a:chOff x="3173876" y="1739175"/>
            <a:chExt cx="1011000" cy="930000"/>
          </a:xfrm>
        </p:grpSpPr>
        <p:sp>
          <p:nvSpPr>
            <p:cNvPr id="21" name="Google Shape;1280;p104">
              <a:extLst>
                <a:ext uri="{FF2B5EF4-FFF2-40B4-BE49-F238E27FC236}">
                  <a16:creationId xmlns:a16="http://schemas.microsoft.com/office/drawing/2014/main" id="{5DE15666-2F95-F394-64F8-F8FBBB00930E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81;p104">
              <a:extLst>
                <a:ext uri="{FF2B5EF4-FFF2-40B4-BE49-F238E27FC236}">
                  <a16:creationId xmlns:a16="http://schemas.microsoft.com/office/drawing/2014/main" id="{5F755E97-C384-3BDC-5D2E-773BFE53A14F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23" name="Google Shape;559;p67">
            <a:extLst>
              <a:ext uri="{FF2B5EF4-FFF2-40B4-BE49-F238E27FC236}">
                <a16:creationId xmlns:a16="http://schemas.microsoft.com/office/drawing/2014/main" id="{F8525F86-4B02-9C53-6E94-6F00E5EC74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4675" y="358884"/>
            <a:ext cx="4344753" cy="898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accent1"/>
                </a:solidFill>
              </a:rPr>
              <a:t>Key Takeaways</a:t>
            </a:r>
            <a:endParaRPr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7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67">
            <a:extLst>
              <a:ext uri="{FF2B5EF4-FFF2-40B4-BE49-F238E27FC236}">
                <a16:creationId xmlns:a16="http://schemas.microsoft.com/office/drawing/2014/main" id="{BB13DF2F-8215-7D04-993C-CEDA90F35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9284" y="1673367"/>
            <a:ext cx="5505431" cy="157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accent1"/>
                </a:solidFill>
              </a:rPr>
              <a:t>Income and Profitability</a:t>
            </a:r>
            <a:endParaRPr sz="4800" b="1" dirty="0">
              <a:solidFill>
                <a:schemeClr val="accent1"/>
              </a:solidFill>
            </a:endParaRPr>
          </a:p>
        </p:txBody>
      </p:sp>
      <p:sp>
        <p:nvSpPr>
          <p:cNvPr id="2" name="Google Shape;171;p17">
            <a:extLst>
              <a:ext uri="{FF2B5EF4-FFF2-40B4-BE49-F238E27FC236}">
                <a16:creationId xmlns:a16="http://schemas.microsoft.com/office/drawing/2014/main" id="{C23A3F50-A429-C410-9718-8CB9FD6C441E}"/>
              </a:ext>
            </a:extLst>
          </p:cNvPr>
          <p:cNvSpPr txBox="1"/>
          <p:nvPr/>
        </p:nvSpPr>
        <p:spPr>
          <a:xfrm>
            <a:off x="1494398" y="3249386"/>
            <a:ext cx="6155201" cy="42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Increase profitability using predictions generated by these models?</a:t>
            </a:r>
            <a:endParaRPr lang="en-GB" sz="1200" dirty="0">
              <a:solidFill>
                <a:schemeClr val="accent1"/>
              </a:solidFill>
              <a:latin typeface="Montserrat" pitchFamily="2" charset="77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5999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9;p67">
            <a:extLst>
              <a:ext uri="{FF2B5EF4-FFF2-40B4-BE49-F238E27FC236}">
                <a16:creationId xmlns:a16="http://schemas.microsoft.com/office/drawing/2014/main" id="{B80E5F26-8F7E-E6CE-BAB5-7F4B17331595}"/>
              </a:ext>
            </a:extLst>
          </p:cNvPr>
          <p:cNvSpPr txBox="1">
            <a:spLocks/>
          </p:cNvSpPr>
          <p:nvPr/>
        </p:nvSpPr>
        <p:spPr>
          <a:xfrm>
            <a:off x="898070" y="364177"/>
            <a:ext cx="7535636" cy="67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algn="ctr"/>
            <a:r>
              <a:rPr lang="en-GB" sz="3600" b="1" dirty="0">
                <a:solidFill>
                  <a:schemeClr val="accent1"/>
                </a:solidFill>
              </a:rPr>
              <a:t>Income and Profitability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3EED1DF-C819-0377-7C2C-13FB71F9D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62715"/>
              </p:ext>
            </p:extLst>
          </p:nvPr>
        </p:nvGraphicFramePr>
        <p:xfrm>
          <a:off x="334736" y="1277517"/>
          <a:ext cx="8662304" cy="3161660"/>
        </p:xfrm>
        <a:graphic>
          <a:graphicData uri="http://schemas.openxmlformats.org/drawingml/2006/table">
            <a:tbl>
              <a:tblPr>
                <a:noFill/>
                <a:tableStyleId>{0B091C73-3633-493F-B4ED-04733919A660}</a:tableStyleId>
              </a:tblPr>
              <a:tblGrid>
                <a:gridCol w="1926771">
                  <a:extLst>
                    <a:ext uri="{9D8B030D-6E8A-4147-A177-3AD203B41FA5}">
                      <a16:colId xmlns:a16="http://schemas.microsoft.com/office/drawing/2014/main" val="57544777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195179836"/>
                    </a:ext>
                  </a:extLst>
                </a:gridCol>
                <a:gridCol w="1322615">
                  <a:extLst>
                    <a:ext uri="{9D8B030D-6E8A-4147-A177-3AD203B41FA5}">
                      <a16:colId xmlns:a16="http://schemas.microsoft.com/office/drawing/2014/main" val="339285625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319182353"/>
                    </a:ext>
                  </a:extLst>
                </a:gridCol>
                <a:gridCol w="1488423">
                  <a:extLst>
                    <a:ext uri="{9D8B030D-6E8A-4147-A177-3AD203B41FA5}">
                      <a16:colId xmlns:a16="http://schemas.microsoft.com/office/drawing/2014/main" val="2281153611"/>
                    </a:ext>
                  </a:extLst>
                </a:gridCol>
                <a:gridCol w="1344581">
                  <a:extLst>
                    <a:ext uri="{9D8B030D-6E8A-4147-A177-3AD203B41FA5}">
                      <a16:colId xmlns:a16="http://schemas.microsoft.com/office/drawing/2014/main" val="4174581165"/>
                    </a:ext>
                  </a:extLst>
                </a:gridCol>
              </a:tblGrid>
              <a:tr h="7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*Numbers based on 2019 data; Values depend on the trial run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Current Pricing</a:t>
                      </a:r>
                      <a:endParaRPr sz="1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Single Input Model</a:t>
                      </a:r>
                      <a:endParaRPr sz="1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First Multi Input Model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Second Multi Input Model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DNN Model</a:t>
                      </a:r>
                      <a:endParaRPr sz="1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785730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Average Number of Daily Collisions </a:t>
                      </a:r>
                      <a:endParaRPr sz="12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1200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584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565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658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652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82204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Average Daily Policy Price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$30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$14.6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$14.1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$16.4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</a:rPr>
                        <a:t>$16.3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834979"/>
                  </a:ext>
                </a:extLst>
              </a:tr>
              <a:tr h="249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Average Daily Revenue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$180,000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$233,433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$226,120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$263,190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$260,883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046975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Average Daily Profit</a:t>
                      </a:r>
                      <a:endParaRPr sz="12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$100,000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$153,433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$146,120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$183,189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Montserrat" pitchFamily="2" charset="77"/>
                          <a:ea typeface="Montserrat"/>
                          <a:cs typeface="Agency FB" panose="020F0502020204030204" pitchFamily="34" charset="0"/>
                          <a:sym typeface="Montserrat"/>
                        </a:rPr>
                        <a:t>$180,883</a:t>
                      </a:r>
                      <a:endParaRPr sz="1100" dirty="0">
                        <a:solidFill>
                          <a:schemeClr val="dk1"/>
                        </a:solidFill>
                        <a:latin typeface="Montserrat" pitchFamily="2" charset="77"/>
                        <a:ea typeface="Montserrat"/>
                        <a:cs typeface="Agency FB" panose="020F050202020403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13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44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1"/>
          <p:cNvSpPr txBox="1"/>
          <p:nvPr/>
        </p:nvSpPr>
        <p:spPr>
          <a:xfrm>
            <a:off x="2188028" y="2815272"/>
            <a:ext cx="1897947" cy="7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Policy prices vary linearly with predicted number of collisions</a:t>
            </a:r>
          </a:p>
        </p:txBody>
      </p:sp>
      <p:sp>
        <p:nvSpPr>
          <p:cNvPr id="5" name="Google Shape;954;p91">
            <a:extLst>
              <a:ext uri="{FF2B5EF4-FFF2-40B4-BE49-F238E27FC236}">
                <a16:creationId xmlns:a16="http://schemas.microsoft.com/office/drawing/2014/main" id="{AFD3A8E2-C2CA-342C-2404-DDEF44699D4F}"/>
              </a:ext>
            </a:extLst>
          </p:cNvPr>
          <p:cNvSpPr txBox="1"/>
          <p:nvPr/>
        </p:nvSpPr>
        <p:spPr>
          <a:xfrm>
            <a:off x="4992713" y="2808808"/>
            <a:ext cx="2167019" cy="7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Profit calculations assume that 80% of customers take the policy 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" name="Google Shape;1279;p104">
            <a:extLst>
              <a:ext uri="{FF2B5EF4-FFF2-40B4-BE49-F238E27FC236}">
                <a16:creationId xmlns:a16="http://schemas.microsoft.com/office/drawing/2014/main" id="{427F5CF5-E951-48FE-1F64-1951C4A00751}"/>
              </a:ext>
            </a:extLst>
          </p:cNvPr>
          <p:cNvGrpSpPr/>
          <p:nvPr/>
        </p:nvGrpSpPr>
        <p:grpSpPr>
          <a:xfrm>
            <a:off x="2811833" y="1980329"/>
            <a:ext cx="650336" cy="575664"/>
            <a:chOff x="3173876" y="1739175"/>
            <a:chExt cx="1011000" cy="930000"/>
          </a:xfrm>
        </p:grpSpPr>
        <p:sp>
          <p:nvSpPr>
            <p:cNvPr id="8" name="Google Shape;1280;p104">
              <a:extLst>
                <a:ext uri="{FF2B5EF4-FFF2-40B4-BE49-F238E27FC236}">
                  <a16:creationId xmlns:a16="http://schemas.microsoft.com/office/drawing/2014/main" id="{06DD17C7-0397-1A93-1831-16513CC7EC36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81;p104">
              <a:extLst>
                <a:ext uri="{FF2B5EF4-FFF2-40B4-BE49-F238E27FC236}">
                  <a16:creationId xmlns:a16="http://schemas.microsoft.com/office/drawing/2014/main" id="{6D7A9E57-274C-46D7-F907-D7BCC3DE9CF2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0" name="Google Shape;1279;p104">
            <a:extLst>
              <a:ext uri="{FF2B5EF4-FFF2-40B4-BE49-F238E27FC236}">
                <a16:creationId xmlns:a16="http://schemas.microsoft.com/office/drawing/2014/main" id="{744D130D-8881-3FEC-0756-7C10CC63C860}"/>
              </a:ext>
            </a:extLst>
          </p:cNvPr>
          <p:cNvGrpSpPr/>
          <p:nvPr/>
        </p:nvGrpSpPr>
        <p:grpSpPr>
          <a:xfrm>
            <a:off x="5808204" y="1996086"/>
            <a:ext cx="650336" cy="575664"/>
            <a:chOff x="3173876" y="1739175"/>
            <a:chExt cx="1011000" cy="930000"/>
          </a:xfrm>
        </p:grpSpPr>
        <p:sp>
          <p:nvSpPr>
            <p:cNvPr id="11" name="Google Shape;1280;p104">
              <a:extLst>
                <a:ext uri="{FF2B5EF4-FFF2-40B4-BE49-F238E27FC236}">
                  <a16:creationId xmlns:a16="http://schemas.microsoft.com/office/drawing/2014/main" id="{01AC68CF-DAEA-EB39-BA59-3C11B6EA954B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1;p104">
              <a:extLst>
                <a:ext uri="{FF2B5EF4-FFF2-40B4-BE49-F238E27FC236}">
                  <a16:creationId xmlns:a16="http://schemas.microsoft.com/office/drawing/2014/main" id="{C706B3BB-0BE2-43CB-2962-8C32D95924F7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2" name="Google Shape;559;p67">
            <a:extLst>
              <a:ext uri="{FF2B5EF4-FFF2-40B4-BE49-F238E27FC236}">
                <a16:creationId xmlns:a16="http://schemas.microsoft.com/office/drawing/2014/main" id="{AC61BEC6-66DD-1407-0CC3-C253127344E9}"/>
              </a:ext>
            </a:extLst>
          </p:cNvPr>
          <p:cNvSpPr txBox="1">
            <a:spLocks/>
          </p:cNvSpPr>
          <p:nvPr/>
        </p:nvSpPr>
        <p:spPr>
          <a:xfrm>
            <a:off x="898070" y="364177"/>
            <a:ext cx="7535636" cy="67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algn="ctr"/>
            <a:r>
              <a:rPr lang="en-GB" sz="3600" b="1" dirty="0">
                <a:solidFill>
                  <a:schemeClr val="accent1"/>
                </a:solidFill>
              </a:rPr>
              <a:t>Main Assumptions</a:t>
            </a:r>
          </a:p>
        </p:txBody>
      </p:sp>
    </p:spTree>
    <p:extLst>
      <p:ext uri="{BB962C8B-B14F-4D97-AF65-F5344CB8AC3E}">
        <p14:creationId xmlns:p14="http://schemas.microsoft.com/office/powerpoint/2010/main" val="269233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91"/>
          <p:cNvSpPr txBox="1"/>
          <p:nvPr/>
        </p:nvSpPr>
        <p:spPr>
          <a:xfrm>
            <a:off x="6518832" y="2183395"/>
            <a:ext cx="2115986" cy="57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 the profit calculation method to ensure realistic and reliable numbers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91"/>
          <p:cNvSpPr txBox="1"/>
          <p:nvPr/>
        </p:nvSpPr>
        <p:spPr>
          <a:xfrm>
            <a:off x="2725175" y="1913375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Fix and replace any missing values with actual values if possible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91"/>
          <p:cNvSpPr txBox="1"/>
          <p:nvPr/>
        </p:nvSpPr>
        <p:spPr>
          <a:xfrm>
            <a:off x="4712150" y="3357765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Optimise</a:t>
            </a:r>
            <a:r>
              <a:rPr lang="en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model training procedures </a:t>
            </a:r>
            <a:endParaRPr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52" name="Google Shape;952;p91"/>
          <p:cNvSpPr txBox="1"/>
          <p:nvPr/>
        </p:nvSpPr>
        <p:spPr>
          <a:xfrm>
            <a:off x="4365248" y="3815415"/>
            <a:ext cx="2416704" cy="80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training procedures must be </a:t>
            </a:r>
            <a:r>
              <a:rPr lang="en" sz="1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optimi</a:t>
            </a:r>
            <a:r>
              <a:rPr lang="en-GB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 further to ensure the most accurate and reliable results (especially for the DNN model)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91"/>
          <p:cNvSpPr txBox="1"/>
          <p:nvPr/>
        </p:nvSpPr>
        <p:spPr>
          <a:xfrm>
            <a:off x="705725" y="3403776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Address Assumptions</a:t>
            </a:r>
            <a:endParaRPr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54" name="Google Shape;954;p91"/>
          <p:cNvSpPr txBox="1"/>
          <p:nvPr/>
        </p:nvSpPr>
        <p:spPr>
          <a:xfrm>
            <a:off x="435082" y="3815416"/>
            <a:ext cx="2264087" cy="8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Optimise relationship of price with collisions to increase profits while maximising the number of customers taking the policy </a:t>
            </a:r>
          </a:p>
        </p:txBody>
      </p:sp>
      <p:grpSp>
        <p:nvGrpSpPr>
          <p:cNvPr id="955" name="Google Shape;955;p91"/>
          <p:cNvGrpSpPr/>
          <p:nvPr/>
        </p:nvGrpSpPr>
        <p:grpSpPr>
          <a:xfrm>
            <a:off x="1061626" y="2700425"/>
            <a:ext cx="7013349" cy="667500"/>
            <a:chOff x="1061626" y="2700425"/>
            <a:chExt cx="7013349" cy="667500"/>
          </a:xfrm>
        </p:grpSpPr>
        <p:cxnSp>
          <p:nvCxnSpPr>
            <p:cNvPr id="956" name="Google Shape;956;p91"/>
            <p:cNvCxnSpPr>
              <a:stCxn id="957" idx="3"/>
              <a:endCxn id="958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91"/>
            <p:cNvCxnSpPr>
              <a:stCxn id="958" idx="3"/>
              <a:endCxn id="960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91"/>
            <p:cNvCxnSpPr>
              <a:stCxn id="960" idx="3"/>
              <a:endCxn id="962" idx="1"/>
            </p:cNvCxnSpPr>
            <p:nvPr/>
          </p:nvCxnSpPr>
          <p:spPr>
            <a:xfrm>
              <a:off x="6064400" y="3034175"/>
              <a:ext cx="1014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7" name="Google Shape;957;p91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958" name="Google Shape;958;p91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960" name="Google Shape;960;p91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962" name="Google Shape;962;p91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963" name="Google Shape;963;p91"/>
          <p:cNvSpPr txBox="1"/>
          <p:nvPr/>
        </p:nvSpPr>
        <p:spPr>
          <a:xfrm>
            <a:off x="2636294" y="1627700"/>
            <a:ext cx="186816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Address Missing Data</a:t>
            </a:r>
            <a:endParaRPr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64" name="Google Shape;964;p91"/>
          <p:cNvSpPr txBox="1"/>
          <p:nvPr/>
        </p:nvSpPr>
        <p:spPr>
          <a:xfrm>
            <a:off x="6715375" y="1710800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Refine Cost-Benefit Analysis</a:t>
            </a:r>
            <a:endParaRPr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" name="Google Shape;559;p67">
            <a:extLst>
              <a:ext uri="{FF2B5EF4-FFF2-40B4-BE49-F238E27FC236}">
                <a16:creationId xmlns:a16="http://schemas.microsoft.com/office/drawing/2014/main" id="{E39B1612-9B84-8ECB-F5EE-D59CD40D9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4788" y="453039"/>
            <a:ext cx="6614423" cy="681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accent1"/>
                </a:solidFill>
              </a:rPr>
              <a:t>Recommendations and Next Steps</a:t>
            </a:r>
            <a:endParaRPr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3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9;p67">
            <a:extLst>
              <a:ext uri="{FF2B5EF4-FFF2-40B4-BE49-F238E27FC236}">
                <a16:creationId xmlns:a16="http://schemas.microsoft.com/office/drawing/2014/main" id="{4D1BCD32-7942-C616-020A-410E3016BC80}"/>
              </a:ext>
            </a:extLst>
          </p:cNvPr>
          <p:cNvSpPr txBox="1">
            <a:spLocks/>
          </p:cNvSpPr>
          <p:nvPr/>
        </p:nvSpPr>
        <p:spPr>
          <a:xfrm>
            <a:off x="1994850" y="1593664"/>
            <a:ext cx="5154300" cy="195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6000" b="1" dirty="0">
                <a:solidFill>
                  <a:schemeClr val="accent1"/>
                </a:solidFill>
              </a:rPr>
              <a:t>Current Situation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7"/>
          <p:cNvSpPr txBox="1">
            <a:spLocks noGrp="1"/>
          </p:cNvSpPr>
          <p:nvPr>
            <p:ph type="title"/>
          </p:nvPr>
        </p:nvSpPr>
        <p:spPr>
          <a:xfrm>
            <a:off x="713250" y="1749600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 You</a:t>
            </a:r>
            <a:endParaRPr sz="1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3502272" y="74170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66615" y="1585306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02272" y="242890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66615" y="3272511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77635" y="1014732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Insurance Policy Pricing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659031" y="1267332"/>
            <a:ext cx="2824635" cy="59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Flat rate of $30 based on expected maximum of 1200 collisions per day.</a:t>
            </a:r>
          </a:p>
        </p:txBody>
      </p:sp>
      <p:sp>
        <p:nvSpPr>
          <p:cNvPr id="170" name="Google Shape;170;p17"/>
          <p:cNvSpPr txBox="1"/>
          <p:nvPr/>
        </p:nvSpPr>
        <p:spPr>
          <a:xfrm>
            <a:off x="677635" y="1869682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Number of Customers Taking Policy</a:t>
            </a:r>
            <a:endParaRPr sz="16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77635" y="2120973"/>
            <a:ext cx="2906486" cy="5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Only 30% of 20,000 daily customers are willing to pay $30 for the policy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77635" y="2693007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Collision Costs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625400" y="2896331"/>
            <a:ext cx="2824635" cy="33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average, each collision costs $500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72;p17">
            <a:extLst>
              <a:ext uri="{FF2B5EF4-FFF2-40B4-BE49-F238E27FC236}">
                <a16:creationId xmlns:a16="http://schemas.microsoft.com/office/drawing/2014/main" id="{1D080CCD-157F-5B82-ED63-9783674C3503}"/>
              </a:ext>
            </a:extLst>
          </p:cNvPr>
          <p:cNvSpPr txBox="1"/>
          <p:nvPr/>
        </p:nvSpPr>
        <p:spPr>
          <a:xfrm>
            <a:off x="677635" y="356019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Company Expenses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173;p17">
            <a:extLst>
              <a:ext uri="{FF2B5EF4-FFF2-40B4-BE49-F238E27FC236}">
                <a16:creationId xmlns:a16="http://schemas.microsoft.com/office/drawing/2014/main" id="{F601FEAA-C954-5613-98DA-D79D2B164CEE}"/>
              </a:ext>
            </a:extLst>
          </p:cNvPr>
          <p:cNvSpPr txBox="1"/>
          <p:nvPr/>
        </p:nvSpPr>
        <p:spPr>
          <a:xfrm>
            <a:off x="677635" y="3778503"/>
            <a:ext cx="2824635" cy="75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8% of customers encounter a collision, with 10% of the collision costs being covered by the company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2213903" y="1489157"/>
            <a:ext cx="4716193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1" dirty="0">
                <a:solidFill>
                  <a:schemeClr val="accent1"/>
                </a:solidFill>
              </a:rPr>
              <a:t>$100,000</a:t>
            </a:r>
            <a:endParaRPr sz="8000" b="1" dirty="0">
              <a:solidFill>
                <a:schemeClr val="accent1"/>
              </a:solidFill>
            </a:endParaRPr>
          </a:p>
        </p:txBody>
      </p:sp>
      <p:sp>
        <p:nvSpPr>
          <p:cNvPr id="2" name="Google Shape;171;p17">
            <a:extLst>
              <a:ext uri="{FF2B5EF4-FFF2-40B4-BE49-F238E27FC236}">
                <a16:creationId xmlns:a16="http://schemas.microsoft.com/office/drawing/2014/main" id="{80EF7BAB-7E2C-7F63-BF1D-E608F18828F9}"/>
              </a:ext>
            </a:extLst>
          </p:cNvPr>
          <p:cNvSpPr txBox="1"/>
          <p:nvPr/>
        </p:nvSpPr>
        <p:spPr>
          <a:xfrm>
            <a:off x="1601582" y="2780357"/>
            <a:ext cx="5940836" cy="5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accent1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Currently generated per day from insurance policy sales</a:t>
            </a:r>
            <a:endParaRPr sz="1600" dirty="0">
              <a:solidFill>
                <a:schemeClr val="accent1"/>
              </a:solidFill>
              <a:latin typeface="Montserrat" pitchFamily="2" charset="77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40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67">
            <a:extLst>
              <a:ext uri="{FF2B5EF4-FFF2-40B4-BE49-F238E27FC236}">
                <a16:creationId xmlns:a16="http://schemas.microsoft.com/office/drawing/2014/main" id="{BB13DF2F-8215-7D04-993C-CEDA90F35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3924" y="359073"/>
            <a:ext cx="4564512" cy="677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1"/>
                </a:solidFill>
              </a:rPr>
              <a:t>Number of Collisions 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5" name="Google Shape;559;p67">
            <a:extLst>
              <a:ext uri="{FF2B5EF4-FFF2-40B4-BE49-F238E27FC236}">
                <a16:creationId xmlns:a16="http://schemas.microsoft.com/office/drawing/2014/main" id="{E23F3526-F2CC-924A-0F55-767C75A76A37}"/>
              </a:ext>
            </a:extLst>
          </p:cNvPr>
          <p:cNvSpPr txBox="1">
            <a:spLocks/>
          </p:cNvSpPr>
          <p:nvPr/>
        </p:nvSpPr>
        <p:spPr>
          <a:xfrm>
            <a:off x="5309853" y="1685475"/>
            <a:ext cx="3581054" cy="180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accent1"/>
                </a:solidFill>
              </a:rPr>
              <a:t>Actual Collisions vs Expected Collisions</a:t>
            </a:r>
          </a:p>
          <a:p>
            <a:pPr>
              <a:buSzPct val="120000"/>
            </a:pPr>
            <a:endParaRPr lang="en-GB" sz="1100" b="1" dirty="0">
              <a:solidFill>
                <a:schemeClr val="accent1"/>
              </a:solidFill>
            </a:endParaRPr>
          </a:p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accent1"/>
                </a:solidFill>
              </a:rPr>
              <a:t>1200 expected collisions a day is much higher than the actual number of collisions </a:t>
            </a:r>
          </a:p>
          <a:p>
            <a:pPr>
              <a:buSzPct val="120000"/>
            </a:pPr>
            <a:endParaRPr lang="en-GB" sz="1100" b="1" dirty="0">
              <a:solidFill>
                <a:schemeClr val="accent1"/>
              </a:solidFill>
            </a:endParaRPr>
          </a:p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accent1"/>
                </a:solidFill>
              </a:rPr>
              <a:t>Inflated policy prices</a:t>
            </a:r>
          </a:p>
          <a:p>
            <a:pPr>
              <a:buSzPct val="120000"/>
            </a:pPr>
            <a:endParaRPr lang="en-GB" sz="1100" b="1" dirty="0">
              <a:solidFill>
                <a:schemeClr val="accent1"/>
              </a:solidFill>
            </a:endParaRPr>
          </a:p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accent1"/>
                </a:solidFill>
              </a:rPr>
              <a:t>Lowering expected collisions based on model predictions can also lower policy prices</a:t>
            </a:r>
          </a:p>
        </p:txBody>
      </p:sp>
      <p:sp>
        <p:nvSpPr>
          <p:cNvPr id="7" name="Google Shape;559;p67">
            <a:extLst>
              <a:ext uri="{FF2B5EF4-FFF2-40B4-BE49-F238E27FC236}">
                <a16:creationId xmlns:a16="http://schemas.microsoft.com/office/drawing/2014/main" id="{26017966-7C75-81EB-11B3-225C1FAD88B6}"/>
              </a:ext>
            </a:extLst>
          </p:cNvPr>
          <p:cNvSpPr txBox="1">
            <a:spLocks/>
          </p:cNvSpPr>
          <p:nvPr/>
        </p:nvSpPr>
        <p:spPr>
          <a:xfrm>
            <a:off x="346426" y="3798207"/>
            <a:ext cx="4963427" cy="501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800" b="1" dirty="0">
                <a:solidFill>
                  <a:schemeClr val="accent1"/>
                </a:solidFill>
              </a:rPr>
              <a:t>* Graph for first 10 days of 2019</a:t>
            </a:r>
          </a:p>
        </p:txBody>
      </p:sp>
      <p:pic>
        <p:nvPicPr>
          <p:cNvPr id="9" name="Picture 8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0784C25D-5F48-60BA-C439-09EE685C4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7" y="1345293"/>
            <a:ext cx="4484914" cy="24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6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1" dirty="0">
                <a:solidFill>
                  <a:schemeClr val="accent1"/>
                </a:solidFill>
              </a:rPr>
              <a:t>80%</a:t>
            </a:r>
            <a:endParaRPr sz="8000" b="1" dirty="0">
              <a:solidFill>
                <a:schemeClr val="accent1"/>
              </a:solidFill>
            </a:endParaRPr>
          </a:p>
        </p:txBody>
      </p:sp>
      <p:sp>
        <p:nvSpPr>
          <p:cNvPr id="2" name="Google Shape;171;p17">
            <a:extLst>
              <a:ext uri="{FF2B5EF4-FFF2-40B4-BE49-F238E27FC236}">
                <a16:creationId xmlns:a16="http://schemas.microsoft.com/office/drawing/2014/main" id="{80EF7BAB-7E2C-7F63-BF1D-E608F18828F9}"/>
              </a:ext>
            </a:extLst>
          </p:cNvPr>
          <p:cNvSpPr txBox="1"/>
          <p:nvPr/>
        </p:nvSpPr>
        <p:spPr>
          <a:xfrm>
            <a:off x="1544399" y="2774025"/>
            <a:ext cx="6203508" cy="5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Customers willing to pay if prices were </a:t>
            </a:r>
            <a:r>
              <a:rPr lang="en" sz="1600" b="1" dirty="0">
                <a:solidFill>
                  <a:schemeClr val="accent1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more competitive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accent1"/>
                </a:solidFill>
                <a:latin typeface="Montserrat" pitchFamily="2" charset="77"/>
                <a:ea typeface="Roboto"/>
                <a:cs typeface="Roboto"/>
                <a:sym typeface="Roboto"/>
              </a:rPr>
              <a:t>*compared to just 30% currently</a:t>
            </a:r>
            <a:endParaRPr sz="1000" dirty="0">
              <a:solidFill>
                <a:schemeClr val="accent1"/>
              </a:solidFill>
              <a:latin typeface="Montserrat" pitchFamily="2" charset="77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060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777114" y="1779503"/>
            <a:ext cx="5589771" cy="1584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accent1"/>
                </a:solidFill>
              </a:rPr>
              <a:t>Can We Increase Profit Generation?</a:t>
            </a:r>
            <a:endParaRPr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67">
            <a:extLst>
              <a:ext uri="{FF2B5EF4-FFF2-40B4-BE49-F238E27FC236}">
                <a16:creationId xmlns:a16="http://schemas.microsoft.com/office/drawing/2014/main" id="{BB13DF2F-8215-7D04-993C-CEDA90F35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9283" y="2122558"/>
            <a:ext cx="5505431" cy="898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accent1"/>
                </a:solidFill>
              </a:rPr>
              <a:t>Regression Models</a:t>
            </a:r>
            <a:endParaRPr sz="4800" b="1" dirty="0">
              <a:solidFill>
                <a:schemeClr val="accent1"/>
              </a:solidFill>
            </a:endParaRPr>
          </a:p>
        </p:txBody>
      </p:sp>
      <p:sp>
        <p:nvSpPr>
          <p:cNvPr id="7" name="Google Shape;171;p17">
            <a:extLst>
              <a:ext uri="{FF2B5EF4-FFF2-40B4-BE49-F238E27FC236}">
                <a16:creationId xmlns:a16="http://schemas.microsoft.com/office/drawing/2014/main" id="{FF769370-25BE-C173-45E3-167C317B57EE}"/>
              </a:ext>
            </a:extLst>
          </p:cNvPr>
          <p:cNvSpPr txBox="1"/>
          <p:nvPr/>
        </p:nvSpPr>
        <p:spPr>
          <a:xfrm>
            <a:off x="1494399" y="2873984"/>
            <a:ext cx="6155201" cy="42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Predict relationships between some input value and continuous output value</a:t>
            </a:r>
            <a:endParaRPr lang="en-GB" sz="1200" dirty="0">
              <a:solidFill>
                <a:schemeClr val="accent1"/>
              </a:solidFill>
              <a:latin typeface="Montserrat" pitchFamily="2" charset="77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4"/>
          <p:cNvSpPr txBox="1">
            <a:spLocks noGrp="1"/>
          </p:cNvSpPr>
          <p:nvPr>
            <p:ph type="subTitle" idx="1"/>
          </p:nvPr>
        </p:nvSpPr>
        <p:spPr>
          <a:xfrm>
            <a:off x="3265181" y="2140421"/>
            <a:ext cx="2015400" cy="520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Data-Driven Insights</a:t>
            </a:r>
            <a:endParaRPr sz="1600" dirty="0"/>
          </a:p>
        </p:txBody>
      </p:sp>
      <p:sp>
        <p:nvSpPr>
          <p:cNvPr id="1275" name="Google Shape;1275;p104"/>
          <p:cNvSpPr txBox="1">
            <a:spLocks noGrp="1"/>
          </p:cNvSpPr>
          <p:nvPr>
            <p:ph type="subTitle" idx="3"/>
          </p:nvPr>
        </p:nvSpPr>
        <p:spPr>
          <a:xfrm>
            <a:off x="604585" y="2115711"/>
            <a:ext cx="1491514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Objective and Unbiased</a:t>
            </a:r>
            <a:endParaRPr sz="1600" dirty="0"/>
          </a:p>
        </p:txBody>
      </p:sp>
      <p:sp>
        <p:nvSpPr>
          <p:cNvPr id="1277" name="Google Shape;1277;p104"/>
          <p:cNvSpPr txBox="1">
            <a:spLocks noGrp="1"/>
          </p:cNvSpPr>
          <p:nvPr>
            <p:ph type="subTitle" idx="5"/>
          </p:nvPr>
        </p:nvSpPr>
        <p:spPr>
          <a:xfrm>
            <a:off x="6222818" y="2118400"/>
            <a:ext cx="2117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Quantifiable Performance</a:t>
            </a:r>
            <a:endParaRPr sz="1600" dirty="0"/>
          </a:p>
        </p:txBody>
      </p:sp>
      <p:grpSp>
        <p:nvGrpSpPr>
          <p:cNvPr id="1279" name="Google Shape;1279;p104"/>
          <p:cNvGrpSpPr/>
          <p:nvPr/>
        </p:nvGrpSpPr>
        <p:grpSpPr>
          <a:xfrm>
            <a:off x="1088399" y="1428594"/>
            <a:ext cx="650336" cy="575664"/>
            <a:chOff x="3173876" y="1739175"/>
            <a:chExt cx="1011000" cy="930000"/>
          </a:xfrm>
        </p:grpSpPr>
        <p:sp>
          <p:nvSpPr>
            <p:cNvPr id="1280" name="Google Shape;1280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5" name="Google Shape;1279;p104">
            <a:extLst>
              <a:ext uri="{FF2B5EF4-FFF2-40B4-BE49-F238E27FC236}">
                <a16:creationId xmlns:a16="http://schemas.microsoft.com/office/drawing/2014/main" id="{16AFC9AA-76F1-2F22-E924-41120C553407}"/>
              </a:ext>
            </a:extLst>
          </p:cNvPr>
          <p:cNvGrpSpPr/>
          <p:nvPr/>
        </p:nvGrpSpPr>
        <p:grpSpPr>
          <a:xfrm>
            <a:off x="3947714" y="1398993"/>
            <a:ext cx="650336" cy="575664"/>
            <a:chOff x="3173876" y="1739175"/>
            <a:chExt cx="1011000" cy="930000"/>
          </a:xfrm>
        </p:grpSpPr>
        <p:sp>
          <p:nvSpPr>
            <p:cNvPr id="6" name="Google Shape;1280;p104">
              <a:extLst>
                <a:ext uri="{FF2B5EF4-FFF2-40B4-BE49-F238E27FC236}">
                  <a16:creationId xmlns:a16="http://schemas.microsoft.com/office/drawing/2014/main" id="{7972610A-0B1B-DDBB-370B-AA8645B0793A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104">
              <a:extLst>
                <a:ext uri="{FF2B5EF4-FFF2-40B4-BE49-F238E27FC236}">
                  <a16:creationId xmlns:a16="http://schemas.microsoft.com/office/drawing/2014/main" id="{3292C036-4624-1F05-0080-555D5F04CB96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8" name="Google Shape;1279;p104">
            <a:extLst>
              <a:ext uri="{FF2B5EF4-FFF2-40B4-BE49-F238E27FC236}">
                <a16:creationId xmlns:a16="http://schemas.microsoft.com/office/drawing/2014/main" id="{28E17D85-79F0-F097-F9F0-3B3313E89988}"/>
              </a:ext>
            </a:extLst>
          </p:cNvPr>
          <p:cNvGrpSpPr/>
          <p:nvPr/>
        </p:nvGrpSpPr>
        <p:grpSpPr>
          <a:xfrm>
            <a:off x="7071956" y="1398992"/>
            <a:ext cx="650336" cy="575664"/>
            <a:chOff x="3173876" y="1739175"/>
            <a:chExt cx="1011000" cy="930000"/>
          </a:xfrm>
        </p:grpSpPr>
        <p:sp>
          <p:nvSpPr>
            <p:cNvPr id="9" name="Google Shape;1280;p104">
              <a:extLst>
                <a:ext uri="{FF2B5EF4-FFF2-40B4-BE49-F238E27FC236}">
                  <a16:creationId xmlns:a16="http://schemas.microsoft.com/office/drawing/2014/main" id="{F055068D-7435-9909-9F14-9B2D459FC0BD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1;p104">
              <a:extLst>
                <a:ext uri="{FF2B5EF4-FFF2-40B4-BE49-F238E27FC236}">
                  <a16:creationId xmlns:a16="http://schemas.microsoft.com/office/drawing/2014/main" id="{E64E722C-00FB-1AD5-FBAC-E310C16A1EAC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28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13" name="Google Shape;559;p67">
            <a:extLst>
              <a:ext uri="{FF2B5EF4-FFF2-40B4-BE49-F238E27FC236}">
                <a16:creationId xmlns:a16="http://schemas.microsoft.com/office/drawing/2014/main" id="{E0F0AE68-92DC-65C8-7EDC-CB2A99C66A5D}"/>
              </a:ext>
            </a:extLst>
          </p:cNvPr>
          <p:cNvSpPr txBox="1">
            <a:spLocks/>
          </p:cNvSpPr>
          <p:nvPr/>
        </p:nvSpPr>
        <p:spPr>
          <a:xfrm>
            <a:off x="201040" y="3024311"/>
            <a:ext cx="2457708" cy="799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SzPct val="120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1"/>
                </a:solidFill>
                <a:latin typeface="Montserrat" pitchFamily="2" charset="77"/>
              </a:rPr>
              <a:t>Designed to make predictions based on quantitative data without personal biases or emotions</a:t>
            </a:r>
          </a:p>
        </p:txBody>
      </p:sp>
      <p:sp>
        <p:nvSpPr>
          <p:cNvPr id="18" name="Google Shape;559;p67">
            <a:extLst>
              <a:ext uri="{FF2B5EF4-FFF2-40B4-BE49-F238E27FC236}">
                <a16:creationId xmlns:a16="http://schemas.microsoft.com/office/drawing/2014/main" id="{D88BE303-8849-C4CA-FC9A-B8E2E0C7E553}"/>
              </a:ext>
            </a:extLst>
          </p:cNvPr>
          <p:cNvSpPr txBox="1">
            <a:spLocks/>
          </p:cNvSpPr>
          <p:nvPr/>
        </p:nvSpPr>
        <p:spPr>
          <a:xfrm>
            <a:off x="2873179" y="3039158"/>
            <a:ext cx="2838579" cy="67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SzPct val="120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1"/>
                </a:solidFill>
                <a:latin typeface="Montserrat" pitchFamily="2" charset="77"/>
              </a:rPr>
              <a:t>Extracts insights directly from data, allowing us to leverage the full potential of information provided</a:t>
            </a:r>
          </a:p>
        </p:txBody>
      </p:sp>
      <p:sp>
        <p:nvSpPr>
          <p:cNvPr id="19" name="Google Shape;559;p67">
            <a:extLst>
              <a:ext uri="{FF2B5EF4-FFF2-40B4-BE49-F238E27FC236}">
                <a16:creationId xmlns:a16="http://schemas.microsoft.com/office/drawing/2014/main" id="{6A8B8760-8591-0FE5-CA6F-5CEA9AE0F189}"/>
              </a:ext>
            </a:extLst>
          </p:cNvPr>
          <p:cNvSpPr txBox="1">
            <a:spLocks/>
          </p:cNvSpPr>
          <p:nvPr/>
        </p:nvSpPr>
        <p:spPr>
          <a:xfrm>
            <a:off x="5926189" y="3000127"/>
            <a:ext cx="2974523" cy="84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ctr">
              <a:buSzPct val="120000"/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1"/>
                </a:solidFill>
                <a:latin typeface="Montserrat" pitchFamily="2" charset="77"/>
              </a:rPr>
              <a:t>Provides quantifiable measures of predictive performance, allowing for the assessment of the model’s accuracy and reliability objectively</a:t>
            </a:r>
          </a:p>
        </p:txBody>
      </p:sp>
      <p:sp>
        <p:nvSpPr>
          <p:cNvPr id="2" name="Google Shape;559;p67">
            <a:extLst>
              <a:ext uri="{FF2B5EF4-FFF2-40B4-BE49-F238E27FC236}">
                <a16:creationId xmlns:a16="http://schemas.microsoft.com/office/drawing/2014/main" id="{3B1E689C-CDF7-037B-9150-AD4279A3612B}"/>
              </a:ext>
            </a:extLst>
          </p:cNvPr>
          <p:cNvSpPr txBox="1">
            <a:spLocks/>
          </p:cNvSpPr>
          <p:nvPr/>
        </p:nvSpPr>
        <p:spPr>
          <a:xfrm>
            <a:off x="898070" y="364177"/>
            <a:ext cx="7535636" cy="67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algn="ctr"/>
            <a:r>
              <a:rPr lang="en-GB" sz="3600" b="1" dirty="0">
                <a:solidFill>
                  <a:schemeClr val="accent1"/>
                </a:solidFill>
              </a:rPr>
              <a:t>Why Use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208189182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847</Words>
  <Application>Microsoft Macintosh PowerPoint</Application>
  <PresentationFormat>On-screen Show (16:9)</PresentationFormat>
  <Paragraphs>270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Fira Sans Extra Condensed</vt:lpstr>
      <vt:lpstr>Arial</vt:lpstr>
      <vt:lpstr>Vidaloka</vt:lpstr>
      <vt:lpstr>Roboto</vt:lpstr>
      <vt:lpstr>Montserrat</vt:lpstr>
      <vt:lpstr>Merriweather Light</vt:lpstr>
      <vt:lpstr>Minimalist Business Slides XL by Slidesgo</vt:lpstr>
      <vt:lpstr>New York Collision Risk Insurance Pricing</vt:lpstr>
      <vt:lpstr>PowerPoint Presentation</vt:lpstr>
      <vt:lpstr>PowerPoint Presentation</vt:lpstr>
      <vt:lpstr>$100,000</vt:lpstr>
      <vt:lpstr>Number of Collisions </vt:lpstr>
      <vt:lpstr>80%</vt:lpstr>
      <vt:lpstr>Can We Increase Profit Generation?</vt:lpstr>
      <vt:lpstr>Regression Models</vt:lpstr>
      <vt:lpstr>PowerPoint Presentation</vt:lpstr>
      <vt:lpstr>Regression Models</vt:lpstr>
      <vt:lpstr>Getting Weather Data Predictions</vt:lpstr>
      <vt:lpstr>PowerPoint Presentation</vt:lpstr>
      <vt:lpstr>PowerPoint Presentation</vt:lpstr>
      <vt:lpstr>PowerPoint Presentation</vt:lpstr>
      <vt:lpstr>Key Takeaways</vt:lpstr>
      <vt:lpstr>Income and Profitability</vt:lpstr>
      <vt:lpstr>PowerPoint Presentation</vt:lpstr>
      <vt:lpstr>PowerPoint Presentation</vt:lpstr>
      <vt:lpstr>Recommendations and 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Collision Risk Insurance Pricing</dc:title>
  <cp:lastModifiedBy>Rizki Putranto</cp:lastModifiedBy>
  <cp:revision>19</cp:revision>
  <dcterms:modified xsi:type="dcterms:W3CDTF">2023-08-13T19:02:04Z</dcterms:modified>
</cp:coreProperties>
</file>