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GB" sz="8000" u="none" cap="none" strike="noStrik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GB" sz="8000" u="none" cap="none" strike="noStrike">
                <a:solidFill>
                  <a:schemeClr val="lt1"/>
                </a:solidFill>
                <a:latin typeface="Calibri"/>
                <a:ea typeface="Calibri"/>
                <a:cs typeface="Calibri"/>
                <a:sym typeface="Calibri"/>
              </a:rPr>
              <a:t>“</a:t>
            </a:r>
            <a:endParaRPr/>
          </a:p>
        </p:txBody>
      </p:sp>
      <p:sp>
        <p:nvSpPr>
          <p:cNvPr id="95" name="Google Shape;95;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GB" sz="8000" u="none" cap="none" strike="noStrik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GB" sz="8000" u="none" cap="none" strike="noStrik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0" name="Google Shape;130;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pic>
        <p:nvPicPr>
          <p:cNvPr descr="Celestia-R1---OverlayContentHD.png" id="33" name="Google Shape;33;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pic>
        <p:nvPicPr>
          <p:cNvPr descr="Celestia-R1---OverlayContentHD.png" id="38" name="Google Shape;38;p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9" name="Google Shape;39;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6"/>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2" name="Google Shape;42;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8" name="Google Shape;48;p7"/>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9" name="Google Shape;49;p7"/>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0" name="Google Shape;50;p7"/>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1" name="Google Shape;51;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pic>
        <p:nvPicPr>
          <p:cNvPr descr="Celestia-R1---OverlayContentHD.png" id="55" name="Google Shape;55;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6" name="Google Shape;56;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keyword-plus.com/s/?q=sto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5400"/>
              <a:buFont typeface="Calibri"/>
              <a:buNone/>
            </a:pPr>
            <a:r>
              <a:rPr b="1" lang="en-GB" sz="5400"/>
              <a:t>DATABASE MANAGEMENT SYSTEM</a:t>
            </a:r>
            <a:endParaRPr/>
          </a:p>
        </p:txBody>
      </p:sp>
      <p:sp>
        <p:nvSpPr>
          <p:cNvPr id="145" name="Google Shape;145;p19"/>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rPr b="1" lang="en-GB"/>
              <a:t>NAME:</a:t>
            </a:r>
            <a:r>
              <a:rPr lang="en-GB"/>
              <a:t> IMRAN SALEEM</a:t>
            </a:r>
            <a:endParaRPr/>
          </a:p>
          <a:p>
            <a:pPr indent="0" lvl="0" marL="0" rtl="0" algn="r">
              <a:spcBef>
                <a:spcPts val="1000"/>
              </a:spcBef>
              <a:spcAft>
                <a:spcPts val="0"/>
              </a:spcAft>
              <a:buSzPts val="1800"/>
              <a:buNone/>
            </a:pPr>
            <a:r>
              <a:rPr b="1" lang="en-GB"/>
              <a:t>ROLL NUMBER: </a:t>
            </a:r>
            <a:r>
              <a:rPr lang="en-GB"/>
              <a:t>FA-2019-BSSE-038</a:t>
            </a:r>
            <a:endParaRPr/>
          </a:p>
          <a:p>
            <a:pPr indent="0" lvl="0" marL="0" rtl="0" algn="r">
              <a:spcBef>
                <a:spcPts val="1000"/>
              </a:spcBef>
              <a:spcAft>
                <a:spcPts val="0"/>
              </a:spcAft>
              <a:buSzPts val="1800"/>
              <a:buNone/>
            </a:pPr>
            <a:r>
              <a:rPr b="1" lang="en-GB"/>
              <a:t>COURSE INSTRUCTOR(LAB): </a:t>
            </a:r>
            <a:r>
              <a:rPr lang="en-GB"/>
              <a:t>MA’AM KIRAN AMJAD</a:t>
            </a:r>
            <a:endParaRPr/>
          </a:p>
          <a:p>
            <a:pPr indent="0" lvl="0" marL="0" rtl="0" algn="r">
              <a:spcBef>
                <a:spcPts val="10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ERD</a:t>
            </a:r>
            <a:endParaRPr/>
          </a:p>
        </p:txBody>
      </p:sp>
      <p:pic>
        <p:nvPicPr>
          <p:cNvPr id="200" name="Google Shape;200;p28"/>
          <p:cNvPicPr preferRelativeResize="0"/>
          <p:nvPr>
            <p:ph idx="1" type="body"/>
          </p:nvPr>
        </p:nvPicPr>
        <p:blipFill rotWithShape="1">
          <a:blip r:embed="rId3">
            <a:alphaModFix/>
          </a:blip>
          <a:srcRect b="0" l="0" r="0" t="0"/>
          <a:stretch/>
        </p:blipFill>
        <p:spPr>
          <a:xfrm>
            <a:off x="2507368" y="2141538"/>
            <a:ext cx="6488288" cy="36496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STRUCTURE OF ONLINE STORE</a:t>
            </a:r>
            <a:endParaRPr/>
          </a:p>
        </p:txBody>
      </p:sp>
      <p:pic>
        <p:nvPicPr>
          <p:cNvPr id="206" name="Google Shape;206;p29"/>
          <p:cNvPicPr preferRelativeResize="0"/>
          <p:nvPr>
            <p:ph idx="1" type="body"/>
          </p:nvPr>
        </p:nvPicPr>
        <p:blipFill rotWithShape="1">
          <a:blip r:embed="rId3">
            <a:alphaModFix/>
          </a:blip>
          <a:srcRect b="0" l="0" r="0" t="0"/>
          <a:stretch/>
        </p:blipFill>
        <p:spPr>
          <a:xfrm>
            <a:off x="2635947" y="2141538"/>
            <a:ext cx="6231130" cy="36496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FLOW DIAGRAM</a:t>
            </a:r>
            <a:endParaRPr/>
          </a:p>
        </p:txBody>
      </p:sp>
      <p:pic>
        <p:nvPicPr>
          <p:cNvPr id="212" name="Google Shape;212;p30"/>
          <p:cNvPicPr preferRelativeResize="0"/>
          <p:nvPr>
            <p:ph idx="1" type="body"/>
          </p:nvPr>
        </p:nvPicPr>
        <p:blipFill rotWithShape="1">
          <a:blip r:embed="rId3">
            <a:alphaModFix/>
          </a:blip>
          <a:srcRect b="0" l="0" r="0" t="0"/>
          <a:stretch/>
        </p:blipFill>
        <p:spPr>
          <a:xfrm>
            <a:off x="2292581" y="2141538"/>
            <a:ext cx="6917862" cy="36496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LIMITATIONS</a:t>
            </a:r>
            <a:endParaRPr/>
          </a:p>
        </p:txBody>
      </p:sp>
      <p:sp>
        <p:nvSpPr>
          <p:cNvPr id="218" name="Google Shape;218;p3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GB"/>
              <a:t>No internet connections = no access</a:t>
            </a:r>
            <a:endParaRPr/>
          </a:p>
          <a:p>
            <a:pPr indent="-285750" lvl="0" marL="285750" rtl="0" algn="l">
              <a:spcBef>
                <a:spcPts val="1000"/>
              </a:spcBef>
              <a:spcAft>
                <a:spcPts val="0"/>
              </a:spcAft>
              <a:buSzPts val="1800"/>
              <a:buChar char="•"/>
            </a:pPr>
            <a:r>
              <a:rPr lang="en-GB"/>
              <a:t>Cost of extra storage</a:t>
            </a:r>
            <a:endParaRPr/>
          </a:p>
          <a:p>
            <a:pPr indent="-285750" lvl="0" marL="285750" rtl="0" algn="l">
              <a:spcBef>
                <a:spcPts val="1000"/>
              </a:spcBef>
              <a:spcAft>
                <a:spcPts val="0"/>
              </a:spcAft>
              <a:buSzPts val="1800"/>
              <a:buChar char="•"/>
            </a:pPr>
            <a:r>
              <a:rPr lang="en-GB"/>
              <a:t>Very difficult to handle because of complex databases.</a:t>
            </a:r>
            <a:endParaRPr/>
          </a:p>
          <a:p>
            <a:pPr indent="-285750" lvl="0" marL="285750" rtl="0" algn="l">
              <a:spcBef>
                <a:spcPts val="1000"/>
              </a:spcBef>
              <a:spcAft>
                <a:spcPts val="0"/>
              </a:spcAft>
              <a:buSzPts val="1800"/>
              <a:buChar char="•"/>
            </a:pPr>
            <a:r>
              <a:rPr lang="en-GB"/>
              <a:t>Requires a fast internet connection</a:t>
            </a:r>
            <a:endParaRPr/>
          </a:p>
          <a:p>
            <a:pPr indent="-285750" lvl="0" marL="285750" rtl="0" algn="l">
              <a:spcBef>
                <a:spcPts val="1000"/>
              </a:spcBef>
              <a:spcAft>
                <a:spcPts val="0"/>
              </a:spcAft>
              <a:buSzPts val="1800"/>
              <a:buChar char="•"/>
            </a:pPr>
            <a:r>
              <a:rPr lang="en-GB"/>
              <a:t>Requires a best operating system and hardware support.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TIMELINE</a:t>
            </a:r>
            <a:endParaRPr/>
          </a:p>
        </p:txBody>
      </p:sp>
      <p:sp>
        <p:nvSpPr>
          <p:cNvPr id="224" name="Google Shape;224;p3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GB"/>
              <a:t>Week 1-3: Database and tables created.</a:t>
            </a:r>
            <a:endParaRPr/>
          </a:p>
          <a:p>
            <a:pPr indent="-285750" lvl="0" marL="285750" rtl="0" algn="l">
              <a:spcBef>
                <a:spcPts val="1000"/>
              </a:spcBef>
              <a:spcAft>
                <a:spcPts val="0"/>
              </a:spcAft>
              <a:buSzPts val="1800"/>
              <a:buChar char="•"/>
            </a:pPr>
            <a:r>
              <a:rPr lang="en-GB"/>
              <a:t>Week 4-6: Data is inserted in the tables.</a:t>
            </a:r>
            <a:endParaRPr/>
          </a:p>
          <a:p>
            <a:pPr indent="-285750" lvl="0" marL="285750" rtl="0" algn="l">
              <a:spcBef>
                <a:spcPts val="1000"/>
              </a:spcBef>
              <a:spcAft>
                <a:spcPts val="0"/>
              </a:spcAft>
              <a:buSzPts val="1800"/>
              <a:buChar char="•"/>
            </a:pPr>
            <a:r>
              <a:rPr lang="en-GB"/>
              <a:t>Week 7-9: Will create Front end on MS Access.</a:t>
            </a:r>
            <a:endParaRPr/>
          </a:p>
          <a:p>
            <a:pPr indent="-285750" lvl="0" marL="285750" rtl="0" algn="l">
              <a:spcBef>
                <a:spcPts val="1000"/>
              </a:spcBef>
              <a:spcAft>
                <a:spcPts val="0"/>
              </a:spcAft>
              <a:buSzPts val="1800"/>
              <a:buChar char="•"/>
            </a:pPr>
            <a:r>
              <a:rPr lang="en-GB"/>
              <a:t>Week 10-12: Will connect database with MS Access. (Connection of Front end with Back end.</a:t>
            </a:r>
            <a:endParaRPr/>
          </a:p>
          <a:p>
            <a:pPr indent="-285750" lvl="0" marL="285750" rtl="0" algn="l">
              <a:spcBef>
                <a:spcPts val="1000"/>
              </a:spcBef>
              <a:spcAft>
                <a:spcPts val="0"/>
              </a:spcAft>
              <a:buSzPts val="1800"/>
              <a:buChar char="•"/>
            </a:pPr>
            <a:r>
              <a:rPr lang="en-GB"/>
              <a:t>Week 13-14: Will make presentation slides and present the project to course instructor Ma’am Kiran Amjad and Ma’am Fouzia Sami Ullah.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SQL WORKING</a:t>
            </a:r>
            <a:endParaRPr/>
          </a:p>
        </p:txBody>
      </p:sp>
      <p:pic>
        <p:nvPicPr>
          <p:cNvPr descr="SQL Database Icon Logo Design UI Or UX App Stock Vector - Illustration of  backup, drive: 96841969" id="230" name="Google Shape;230;p33"/>
          <p:cNvPicPr preferRelativeResize="0"/>
          <p:nvPr>
            <p:ph idx="1" type="body"/>
          </p:nvPr>
        </p:nvPicPr>
        <p:blipFill rotWithShape="1">
          <a:blip r:embed="rId3">
            <a:alphaModFix/>
          </a:blip>
          <a:srcRect b="0" l="0" r="0" t="0"/>
          <a:stretch/>
        </p:blipFill>
        <p:spPr>
          <a:xfrm>
            <a:off x="3525836" y="1679573"/>
            <a:ext cx="5140327" cy="45688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DATABASE QUERY</a:t>
            </a:r>
            <a:endParaRPr/>
          </a:p>
        </p:txBody>
      </p:sp>
      <p:sp>
        <p:nvSpPr>
          <p:cNvPr id="236" name="Google Shape;236;p3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GB"/>
              <a:t>Create database OnlineStore;</a:t>
            </a:r>
            <a:endParaRPr/>
          </a:p>
        </p:txBody>
      </p:sp>
      <p:pic>
        <p:nvPicPr>
          <p:cNvPr id="237" name="Google Shape;237;p34"/>
          <p:cNvPicPr preferRelativeResize="0"/>
          <p:nvPr/>
        </p:nvPicPr>
        <p:blipFill rotWithShape="1">
          <a:blip r:embed="rId3">
            <a:alphaModFix/>
          </a:blip>
          <a:srcRect b="0" l="0" r="0" t="0"/>
          <a:stretch/>
        </p:blipFill>
        <p:spPr>
          <a:xfrm>
            <a:off x="6480176" y="2404533"/>
            <a:ext cx="3594100" cy="312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TABLE 1: CUSTOMER ORDER</a:t>
            </a:r>
            <a:endParaRPr>
              <a:latin typeface="Arial"/>
              <a:ea typeface="Arial"/>
              <a:cs typeface="Arial"/>
              <a:sym typeface="Arial"/>
            </a:endParaRPr>
          </a:p>
        </p:txBody>
      </p:sp>
      <p:sp>
        <p:nvSpPr>
          <p:cNvPr id="243" name="Google Shape;243;p3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GB"/>
              <a:t>Create table CustomerOrder(</a:t>
            </a:r>
            <a:endParaRPr/>
          </a:p>
          <a:p>
            <a:pPr indent="0" lvl="0" marL="0" rtl="0" algn="l">
              <a:spcBef>
                <a:spcPts val="1000"/>
              </a:spcBef>
              <a:spcAft>
                <a:spcPts val="0"/>
              </a:spcAft>
              <a:buSzPts val="1800"/>
              <a:buNone/>
            </a:pPr>
            <a:r>
              <a:rPr lang="en-GB"/>
              <a:t>CustomerID int IDENTITY(1,1) NOT NULL,</a:t>
            </a:r>
            <a:endParaRPr/>
          </a:p>
          <a:p>
            <a:pPr indent="0" lvl="0" marL="0" rtl="0" algn="l">
              <a:spcBef>
                <a:spcPts val="1000"/>
              </a:spcBef>
              <a:spcAft>
                <a:spcPts val="0"/>
              </a:spcAft>
              <a:buSzPts val="1800"/>
              <a:buNone/>
            </a:pPr>
            <a:r>
              <a:rPr lang="en-GB"/>
              <a:t>Orders varchar(255),</a:t>
            </a:r>
            <a:endParaRPr/>
          </a:p>
          <a:p>
            <a:pPr indent="0" lvl="0" marL="0" rtl="0" algn="l">
              <a:spcBef>
                <a:spcPts val="1000"/>
              </a:spcBef>
              <a:spcAft>
                <a:spcPts val="0"/>
              </a:spcAft>
              <a:buSzPts val="1800"/>
              <a:buNone/>
            </a:pPr>
            <a:r>
              <a:rPr lang="en-GB"/>
              <a:t>CashOnDelivery varchar(255),</a:t>
            </a:r>
            <a:endParaRPr/>
          </a:p>
          <a:p>
            <a:pPr indent="0" lvl="0" marL="0" rtl="0" algn="l">
              <a:spcBef>
                <a:spcPts val="1000"/>
              </a:spcBef>
              <a:spcAft>
                <a:spcPts val="0"/>
              </a:spcAft>
              <a:buSzPts val="1800"/>
              <a:buNone/>
            </a:pPr>
            <a:r>
              <a:rPr lang="en-GB"/>
              <a:t>OnlinePayment varchar(255),</a:t>
            </a:r>
            <a:endParaRPr/>
          </a:p>
          <a:p>
            <a:pPr indent="0" lvl="0" marL="0" rtl="0" algn="l">
              <a:spcBef>
                <a:spcPts val="1000"/>
              </a:spcBef>
              <a:spcAft>
                <a:spcPts val="0"/>
              </a:spcAft>
              <a:buSzPts val="1800"/>
              <a:buNone/>
            </a:pPr>
            <a:r>
              <a:rPr lang="en-GB"/>
              <a:t>Addres varchar(255),</a:t>
            </a:r>
            <a:endParaRPr/>
          </a:p>
          <a:p>
            <a:pPr indent="0" lvl="0" marL="0" rtl="0" algn="l">
              <a:spcBef>
                <a:spcPts val="1000"/>
              </a:spcBef>
              <a:spcAft>
                <a:spcPts val="0"/>
              </a:spcAft>
              <a:buSzPts val="1800"/>
              <a:buNone/>
            </a:pPr>
            <a:r>
              <a:rPr lang="en-GB"/>
              <a:t>City varchar(255),</a:t>
            </a:r>
            <a:endParaRPr/>
          </a:p>
          <a:p>
            <a:pPr indent="0" lvl="0" marL="0" rtl="0" algn="l">
              <a:spcBef>
                <a:spcPts val="1000"/>
              </a:spcBef>
              <a:spcAft>
                <a:spcPts val="0"/>
              </a:spcAft>
              <a:buSzPts val="1800"/>
              <a:buNone/>
            </a:pPr>
            <a:r>
              <a:rPr lang="en-GB"/>
              <a:t>Payment int,</a:t>
            </a:r>
            <a:endParaRPr/>
          </a:p>
          <a:p>
            <a:pPr indent="0" lvl="0" marL="0" rtl="0" algn="l">
              <a:spcBef>
                <a:spcPts val="1000"/>
              </a:spcBef>
              <a:spcAft>
                <a:spcPts val="0"/>
              </a:spcAft>
              <a:buSzPts val="1800"/>
              <a:buNone/>
            </a:pPr>
            <a:r>
              <a:rPr lang="en-GB"/>
              <a:t>);</a:t>
            </a:r>
            <a:endParaRPr/>
          </a:p>
        </p:txBody>
      </p:sp>
      <p:pic>
        <p:nvPicPr>
          <p:cNvPr id="244" name="Google Shape;244;p35"/>
          <p:cNvPicPr preferRelativeResize="0"/>
          <p:nvPr/>
        </p:nvPicPr>
        <p:blipFill rotWithShape="1">
          <a:blip r:embed="rId3">
            <a:alphaModFix/>
          </a:blip>
          <a:srcRect b="0" l="0" r="0" t="0"/>
          <a:stretch/>
        </p:blipFill>
        <p:spPr>
          <a:xfrm>
            <a:off x="4556124" y="3711575"/>
            <a:ext cx="5800035" cy="66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TABLE 2: STOCK</a:t>
            </a:r>
            <a:endParaRPr/>
          </a:p>
        </p:txBody>
      </p:sp>
      <p:sp>
        <p:nvSpPr>
          <p:cNvPr id="250" name="Google Shape;250;p3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GB"/>
              <a:t>Create table Stock(</a:t>
            </a:r>
            <a:endParaRPr/>
          </a:p>
          <a:p>
            <a:pPr indent="0" lvl="0" marL="0" rtl="0" algn="l">
              <a:spcBef>
                <a:spcPts val="1000"/>
              </a:spcBef>
              <a:spcAft>
                <a:spcPts val="0"/>
              </a:spcAft>
              <a:buSzPts val="1800"/>
              <a:buNone/>
            </a:pPr>
            <a:r>
              <a:rPr lang="en-GB"/>
              <a:t>StockID int IDENTITY(1,1) NOT NULL,</a:t>
            </a:r>
            <a:endParaRPr/>
          </a:p>
          <a:p>
            <a:pPr indent="0" lvl="0" marL="0" rtl="0" algn="l">
              <a:spcBef>
                <a:spcPts val="1000"/>
              </a:spcBef>
              <a:spcAft>
                <a:spcPts val="0"/>
              </a:spcAft>
              <a:buSzPts val="1800"/>
              <a:buNone/>
            </a:pPr>
            <a:r>
              <a:rPr lang="en-GB"/>
              <a:t>WholeSaleDealers varchar(255),</a:t>
            </a:r>
            <a:endParaRPr/>
          </a:p>
          <a:p>
            <a:pPr indent="0" lvl="0" marL="0" rtl="0" algn="l">
              <a:spcBef>
                <a:spcPts val="1000"/>
              </a:spcBef>
              <a:spcAft>
                <a:spcPts val="0"/>
              </a:spcAft>
              <a:buSzPts val="1800"/>
              <a:buNone/>
            </a:pPr>
            <a:r>
              <a:rPr lang="en-GB"/>
              <a:t>BrandNames varchar(255),</a:t>
            </a:r>
            <a:endParaRPr/>
          </a:p>
          <a:p>
            <a:pPr indent="0" lvl="0" marL="0" rtl="0" algn="l">
              <a:spcBef>
                <a:spcPts val="1000"/>
              </a:spcBef>
              <a:spcAft>
                <a:spcPts val="0"/>
              </a:spcAft>
              <a:buSzPts val="1800"/>
              <a:buNone/>
            </a:pPr>
            <a:r>
              <a:rPr lang="en-GB"/>
              <a:t>BrandsPrice int,</a:t>
            </a:r>
            <a:endParaRPr/>
          </a:p>
          <a:p>
            <a:pPr indent="0" lvl="0" marL="0" rtl="0" algn="l">
              <a:spcBef>
                <a:spcPts val="1000"/>
              </a:spcBef>
              <a:spcAft>
                <a:spcPts val="0"/>
              </a:spcAft>
              <a:buSzPts val="1800"/>
              <a:buNone/>
            </a:pPr>
            <a:r>
              <a:rPr lang="en-GB"/>
              <a:t>DiscountRecieved int,</a:t>
            </a:r>
            <a:endParaRPr/>
          </a:p>
          <a:p>
            <a:pPr indent="0" lvl="0" marL="0" rtl="0" algn="l">
              <a:spcBef>
                <a:spcPts val="1000"/>
              </a:spcBef>
              <a:spcAft>
                <a:spcPts val="0"/>
              </a:spcAft>
              <a:buSzPts val="1800"/>
              <a:buNone/>
            </a:pPr>
            <a:r>
              <a:rPr lang="en-GB"/>
              <a:t>TotalPayment int,</a:t>
            </a:r>
            <a:endParaRPr/>
          </a:p>
          <a:p>
            <a:pPr indent="0" lvl="0" marL="0" rtl="0" algn="l">
              <a:spcBef>
                <a:spcPts val="1000"/>
              </a:spcBef>
              <a:spcAft>
                <a:spcPts val="0"/>
              </a:spcAft>
              <a:buSzPts val="1800"/>
              <a:buNone/>
            </a:pPr>
            <a:r>
              <a:rPr lang="en-GB"/>
              <a:t>);</a:t>
            </a:r>
            <a:endParaRPr/>
          </a:p>
        </p:txBody>
      </p:sp>
      <p:pic>
        <p:nvPicPr>
          <p:cNvPr id="251" name="Google Shape;251;p36"/>
          <p:cNvPicPr preferRelativeResize="0"/>
          <p:nvPr/>
        </p:nvPicPr>
        <p:blipFill rotWithShape="1">
          <a:blip r:embed="rId3">
            <a:alphaModFix/>
          </a:blip>
          <a:srcRect b="0" l="0" r="0" t="0"/>
          <a:stretch/>
        </p:blipFill>
        <p:spPr>
          <a:xfrm>
            <a:off x="5284787" y="3429000"/>
            <a:ext cx="4348370" cy="57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TABLE 3: LOCAL MARKET</a:t>
            </a:r>
            <a:endParaRPr/>
          </a:p>
        </p:txBody>
      </p:sp>
      <p:sp>
        <p:nvSpPr>
          <p:cNvPr id="257" name="Google Shape;257;p37"/>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GB"/>
              <a:t>Create table LocalMarket(</a:t>
            </a:r>
            <a:endParaRPr/>
          </a:p>
          <a:p>
            <a:pPr indent="0" lvl="0" marL="0" rtl="0" algn="l">
              <a:spcBef>
                <a:spcPts val="1000"/>
              </a:spcBef>
              <a:spcAft>
                <a:spcPts val="0"/>
              </a:spcAft>
              <a:buSzPts val="1800"/>
              <a:buNone/>
            </a:pPr>
            <a:r>
              <a:rPr lang="en-GB"/>
              <a:t>WholeSaleDealers varchar(255),</a:t>
            </a:r>
            <a:endParaRPr/>
          </a:p>
          <a:p>
            <a:pPr indent="0" lvl="0" marL="0" rtl="0" algn="l">
              <a:spcBef>
                <a:spcPts val="1000"/>
              </a:spcBef>
              <a:spcAft>
                <a:spcPts val="0"/>
              </a:spcAft>
              <a:buSzPts val="1800"/>
              <a:buNone/>
            </a:pPr>
            <a:r>
              <a:rPr lang="en-GB"/>
              <a:t>BrandNames varchar(255),</a:t>
            </a:r>
            <a:endParaRPr/>
          </a:p>
          <a:p>
            <a:pPr indent="0" lvl="0" marL="0" rtl="0" algn="l">
              <a:spcBef>
                <a:spcPts val="1000"/>
              </a:spcBef>
              <a:spcAft>
                <a:spcPts val="0"/>
              </a:spcAft>
              <a:buSzPts val="1800"/>
              <a:buNone/>
            </a:pPr>
            <a:r>
              <a:rPr lang="en-GB"/>
              <a:t>BrandsPrice int,</a:t>
            </a:r>
            <a:endParaRPr/>
          </a:p>
          <a:p>
            <a:pPr indent="0" lvl="0" marL="0" rtl="0" algn="l">
              <a:spcBef>
                <a:spcPts val="1000"/>
              </a:spcBef>
              <a:spcAft>
                <a:spcPts val="0"/>
              </a:spcAft>
              <a:buSzPts val="1800"/>
              <a:buNone/>
            </a:pPr>
            <a:r>
              <a:rPr lang="en-GB"/>
              <a:t>DiscountRecieved int,</a:t>
            </a:r>
            <a:endParaRPr/>
          </a:p>
          <a:p>
            <a:pPr indent="0" lvl="0" marL="0" rtl="0" algn="l">
              <a:spcBef>
                <a:spcPts val="1000"/>
              </a:spcBef>
              <a:spcAft>
                <a:spcPts val="0"/>
              </a:spcAft>
              <a:buSzPts val="1800"/>
              <a:buNone/>
            </a:pPr>
            <a:r>
              <a:rPr lang="en-GB"/>
              <a:t>TotalPayment int,</a:t>
            </a:r>
            <a:endParaRPr/>
          </a:p>
          <a:p>
            <a:pPr indent="0" lvl="0" marL="0" rtl="0" algn="l">
              <a:spcBef>
                <a:spcPts val="1000"/>
              </a:spcBef>
              <a:spcAft>
                <a:spcPts val="0"/>
              </a:spcAft>
              <a:buSzPts val="1800"/>
              <a:buNone/>
            </a:pPr>
            <a:r>
              <a:rPr lang="en-GB"/>
              <a:t>);</a:t>
            </a:r>
            <a:endParaRPr/>
          </a:p>
        </p:txBody>
      </p:sp>
      <p:pic>
        <p:nvPicPr>
          <p:cNvPr id="258" name="Google Shape;258;p37"/>
          <p:cNvPicPr preferRelativeResize="0"/>
          <p:nvPr/>
        </p:nvPicPr>
        <p:blipFill rotWithShape="1">
          <a:blip r:embed="rId3">
            <a:alphaModFix/>
          </a:blip>
          <a:srcRect b="0" l="0" r="0" t="0"/>
          <a:stretch/>
        </p:blipFill>
        <p:spPr>
          <a:xfrm>
            <a:off x="5079999" y="3244849"/>
            <a:ext cx="4957379" cy="89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0"/>
          <p:cNvPicPr preferRelativeResize="0"/>
          <p:nvPr/>
        </p:nvPicPr>
        <p:blipFill rotWithShape="1">
          <a:blip r:embed="rId3">
            <a:alphaModFix/>
          </a:blip>
          <a:srcRect b="0" l="0" r="0" t="0"/>
          <a:stretch/>
        </p:blipFill>
        <p:spPr>
          <a:xfrm>
            <a:off x="185738" y="107602"/>
            <a:ext cx="11959322" cy="6564662"/>
          </a:xfrm>
          <a:prstGeom prst="rect">
            <a:avLst/>
          </a:prstGeom>
          <a:noFill/>
          <a:ln>
            <a:noFill/>
          </a:ln>
          <a:effectLst>
            <a:reflection blurRad="0" dir="5400000" dist="50800" endA="0" endPos="0" kx="0" rotWithShape="0" algn="bl" stPos="0" sy="-100000" ky="0"/>
          </a:effectLst>
        </p:spPr>
      </p:pic>
      <p:sp>
        <p:nvSpPr>
          <p:cNvPr id="151" name="Google Shape;151;p20"/>
          <p:cNvSpPr txBox="1"/>
          <p:nvPr>
            <p:ph type="ctrTitle"/>
          </p:nvPr>
        </p:nvSpPr>
        <p:spPr>
          <a:xfrm>
            <a:off x="4578638" y="4050589"/>
            <a:ext cx="7197726"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8000"/>
              <a:buFont typeface="Arial"/>
              <a:buNone/>
            </a:pPr>
            <a:r>
              <a:rPr lang="en-GB" sz="8000">
                <a:latin typeface="Arial"/>
                <a:ea typeface="Arial"/>
                <a:cs typeface="Arial"/>
                <a:sym typeface="Arial"/>
              </a:rPr>
              <a:t>ONLINE STORE</a:t>
            </a:r>
            <a:endParaRPr/>
          </a:p>
        </p:txBody>
      </p:sp>
      <p:sp>
        <p:nvSpPr>
          <p:cNvPr id="152" name="Google Shape;152;p20"/>
          <p:cNvSpPr txBox="1"/>
          <p:nvPr>
            <p:ph idx="1" type="subTitle"/>
          </p:nvPr>
        </p:nvSpPr>
        <p:spPr>
          <a:xfrm>
            <a:off x="-2619088" y="385947"/>
            <a:ext cx="7197726" cy="1405467"/>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4800"/>
              <a:buNone/>
            </a:pPr>
            <a:r>
              <a:rPr lang="en-GB" sz="4800" u="sng">
                <a:latin typeface="Arial"/>
                <a:ea typeface="Arial"/>
                <a:cs typeface="Arial"/>
                <a:sym typeface="Arial"/>
              </a:rPr>
              <a:t>PROJECT NAME</a:t>
            </a:r>
            <a:endParaRPr/>
          </a:p>
          <a:p>
            <a:pPr indent="0" lvl="0" marL="0" rtl="0" algn="r">
              <a:spcBef>
                <a:spcPts val="1000"/>
              </a:spcBef>
              <a:spcAft>
                <a:spcPts val="0"/>
              </a:spcAft>
              <a:buSzPts val="1800"/>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TABLE 4: ORDERS STATUS</a:t>
            </a:r>
            <a:endParaRPr/>
          </a:p>
        </p:txBody>
      </p:sp>
      <p:sp>
        <p:nvSpPr>
          <p:cNvPr id="264" name="Google Shape;264;p3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GB"/>
              <a:t>Create table OrderStatus(</a:t>
            </a:r>
            <a:endParaRPr/>
          </a:p>
          <a:p>
            <a:pPr indent="0" lvl="0" marL="0" rtl="0" algn="l">
              <a:spcBef>
                <a:spcPts val="1000"/>
              </a:spcBef>
              <a:spcAft>
                <a:spcPts val="0"/>
              </a:spcAft>
              <a:buSzPts val="1800"/>
              <a:buNone/>
            </a:pPr>
            <a:r>
              <a:rPr lang="en-GB"/>
              <a:t>CustomerID int IDENTITY(1,1) NOT NULL,</a:t>
            </a:r>
            <a:endParaRPr/>
          </a:p>
          <a:p>
            <a:pPr indent="0" lvl="0" marL="0" rtl="0" algn="l">
              <a:spcBef>
                <a:spcPts val="1000"/>
              </a:spcBef>
              <a:spcAft>
                <a:spcPts val="0"/>
              </a:spcAft>
              <a:buSzPts val="1800"/>
              <a:buNone/>
            </a:pPr>
            <a:r>
              <a:rPr lang="en-GB"/>
              <a:t>OrderDelivered varchar(255),</a:t>
            </a:r>
            <a:endParaRPr/>
          </a:p>
          <a:p>
            <a:pPr indent="0" lvl="0" marL="0" rtl="0" algn="l">
              <a:spcBef>
                <a:spcPts val="1000"/>
              </a:spcBef>
              <a:spcAft>
                <a:spcPts val="0"/>
              </a:spcAft>
              <a:buSzPts val="1800"/>
              <a:buNone/>
            </a:pPr>
            <a:r>
              <a:rPr lang="en-GB"/>
              <a:t>OrderedItemCondition varchar(255),</a:t>
            </a:r>
            <a:endParaRPr/>
          </a:p>
          <a:p>
            <a:pPr indent="0" lvl="0" marL="0" rtl="0" algn="l">
              <a:spcBef>
                <a:spcPts val="1000"/>
              </a:spcBef>
              <a:spcAft>
                <a:spcPts val="0"/>
              </a:spcAft>
              <a:buSzPts val="1800"/>
              <a:buNone/>
            </a:pPr>
            <a:r>
              <a:rPr lang="en-GB"/>
              <a:t>CustomerFeedback varchar(255),</a:t>
            </a:r>
            <a:endParaRPr/>
          </a:p>
          <a:p>
            <a:pPr indent="0" lvl="0" marL="0" rtl="0" algn="l">
              <a:spcBef>
                <a:spcPts val="1000"/>
              </a:spcBef>
              <a:spcAft>
                <a:spcPts val="0"/>
              </a:spcAft>
              <a:buSzPts val="1800"/>
              <a:buNone/>
            </a:pPr>
            <a:r>
              <a:rPr lang="en-GB"/>
              <a:t>PaymentRecieved int,</a:t>
            </a:r>
            <a:endParaRPr/>
          </a:p>
          <a:p>
            <a:pPr indent="0" lvl="0" marL="0" rtl="0" algn="l">
              <a:spcBef>
                <a:spcPts val="1000"/>
              </a:spcBef>
              <a:spcAft>
                <a:spcPts val="0"/>
              </a:spcAft>
              <a:buSzPts val="1800"/>
              <a:buNone/>
            </a:pPr>
            <a:r>
              <a:rPr lang="en-GB"/>
              <a:t>SatisfactionRate int,</a:t>
            </a:r>
            <a:endParaRPr/>
          </a:p>
          <a:p>
            <a:pPr indent="0" lvl="0" marL="0" rtl="0" algn="l">
              <a:spcBef>
                <a:spcPts val="1000"/>
              </a:spcBef>
              <a:spcAft>
                <a:spcPts val="0"/>
              </a:spcAft>
              <a:buSzPts val="1800"/>
              <a:buNone/>
            </a:pPr>
            <a:r>
              <a:rPr lang="en-GB"/>
              <a:t>);</a:t>
            </a:r>
            <a:endParaRPr/>
          </a:p>
        </p:txBody>
      </p:sp>
      <p:pic>
        <p:nvPicPr>
          <p:cNvPr id="265" name="Google Shape;265;p38"/>
          <p:cNvPicPr preferRelativeResize="0"/>
          <p:nvPr/>
        </p:nvPicPr>
        <p:blipFill rotWithShape="1">
          <a:blip r:embed="rId3">
            <a:alphaModFix/>
          </a:blip>
          <a:srcRect b="0" l="0" r="0" t="0"/>
          <a:stretch/>
        </p:blipFill>
        <p:spPr>
          <a:xfrm>
            <a:off x="4730749" y="3759200"/>
            <a:ext cx="5332179" cy="5413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TABLE 5: INTERNATIONAL MARKET </a:t>
            </a:r>
            <a:endParaRPr/>
          </a:p>
        </p:txBody>
      </p:sp>
      <p:sp>
        <p:nvSpPr>
          <p:cNvPr id="271" name="Google Shape;271;p39"/>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GB"/>
              <a:t>Create table InternationalMarket(</a:t>
            </a:r>
            <a:endParaRPr/>
          </a:p>
          <a:p>
            <a:pPr indent="0" lvl="0" marL="0" rtl="0" algn="l">
              <a:spcBef>
                <a:spcPts val="1000"/>
              </a:spcBef>
              <a:spcAft>
                <a:spcPts val="0"/>
              </a:spcAft>
              <a:buSzPts val="1800"/>
              <a:buNone/>
            </a:pPr>
            <a:r>
              <a:rPr lang="en-GB"/>
              <a:t>StockID int IDENTITY(1,1) NOT NULL,</a:t>
            </a:r>
            <a:endParaRPr/>
          </a:p>
          <a:p>
            <a:pPr indent="0" lvl="0" marL="0" rtl="0" algn="l">
              <a:spcBef>
                <a:spcPts val="1000"/>
              </a:spcBef>
              <a:spcAft>
                <a:spcPts val="0"/>
              </a:spcAft>
              <a:buSzPts val="1800"/>
              <a:buNone/>
            </a:pPr>
            <a:r>
              <a:rPr lang="en-GB"/>
              <a:t>WholeSaleDealers varchar(255),</a:t>
            </a:r>
            <a:endParaRPr/>
          </a:p>
          <a:p>
            <a:pPr indent="0" lvl="0" marL="0" rtl="0" algn="l">
              <a:spcBef>
                <a:spcPts val="1000"/>
              </a:spcBef>
              <a:spcAft>
                <a:spcPts val="0"/>
              </a:spcAft>
              <a:buSzPts val="1800"/>
              <a:buNone/>
            </a:pPr>
            <a:r>
              <a:rPr lang="en-GB"/>
              <a:t>BrandNames varchar(255),</a:t>
            </a:r>
            <a:endParaRPr/>
          </a:p>
          <a:p>
            <a:pPr indent="0" lvl="0" marL="0" rtl="0" algn="l">
              <a:spcBef>
                <a:spcPts val="1000"/>
              </a:spcBef>
              <a:spcAft>
                <a:spcPts val="0"/>
              </a:spcAft>
              <a:buSzPts val="1800"/>
              <a:buNone/>
            </a:pPr>
            <a:r>
              <a:rPr lang="en-GB"/>
              <a:t>BrandsPrice int,</a:t>
            </a:r>
            <a:endParaRPr/>
          </a:p>
          <a:p>
            <a:pPr indent="0" lvl="0" marL="0" rtl="0" algn="l">
              <a:spcBef>
                <a:spcPts val="1000"/>
              </a:spcBef>
              <a:spcAft>
                <a:spcPts val="0"/>
              </a:spcAft>
              <a:buSzPts val="1800"/>
              <a:buNone/>
            </a:pPr>
            <a:r>
              <a:rPr lang="en-GB"/>
              <a:t>DiscountRecieved int,</a:t>
            </a:r>
            <a:endParaRPr/>
          </a:p>
          <a:p>
            <a:pPr indent="0" lvl="0" marL="0" rtl="0" algn="l">
              <a:spcBef>
                <a:spcPts val="1000"/>
              </a:spcBef>
              <a:spcAft>
                <a:spcPts val="0"/>
              </a:spcAft>
              <a:buSzPts val="1800"/>
              <a:buNone/>
            </a:pPr>
            <a:r>
              <a:rPr lang="en-GB"/>
              <a:t>TotalPayment int,</a:t>
            </a:r>
            <a:endParaRPr/>
          </a:p>
          <a:p>
            <a:pPr indent="0" lvl="0" marL="0" rtl="0" algn="l">
              <a:spcBef>
                <a:spcPts val="1000"/>
              </a:spcBef>
              <a:spcAft>
                <a:spcPts val="0"/>
              </a:spcAft>
              <a:buSzPts val="1800"/>
              <a:buNone/>
            </a:pPr>
            <a:r>
              <a:rPr lang="en-GB"/>
              <a:t>);</a:t>
            </a:r>
            <a:endParaRPr/>
          </a:p>
        </p:txBody>
      </p:sp>
      <p:pic>
        <p:nvPicPr>
          <p:cNvPr id="272" name="Google Shape;272;p39"/>
          <p:cNvPicPr preferRelativeResize="0"/>
          <p:nvPr/>
        </p:nvPicPr>
        <p:blipFill rotWithShape="1">
          <a:blip r:embed="rId3">
            <a:alphaModFix/>
          </a:blip>
          <a:srcRect b="0" l="0" r="0" t="0"/>
          <a:stretch/>
        </p:blipFill>
        <p:spPr>
          <a:xfrm>
            <a:off x="4818061" y="3429000"/>
            <a:ext cx="4936137" cy="5953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TABLE 6: CUSTOMERS RECORD</a:t>
            </a:r>
            <a:endParaRPr/>
          </a:p>
        </p:txBody>
      </p:sp>
      <p:sp>
        <p:nvSpPr>
          <p:cNvPr id="278" name="Google Shape;278;p40"/>
          <p:cNvSpPr txBox="1"/>
          <p:nvPr>
            <p:ph idx="1" type="body"/>
          </p:nvPr>
        </p:nvSpPr>
        <p:spPr>
          <a:xfrm>
            <a:off x="685801" y="2142067"/>
            <a:ext cx="10131425" cy="3787246"/>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spcBef>
                <a:spcPts val="0"/>
              </a:spcBef>
              <a:spcAft>
                <a:spcPts val="0"/>
              </a:spcAft>
              <a:buSzPct val="100000"/>
              <a:buNone/>
            </a:pPr>
            <a:r>
              <a:rPr lang="en-GB"/>
              <a:t>Create table CustomerRecords(</a:t>
            </a:r>
            <a:endParaRPr/>
          </a:p>
          <a:p>
            <a:pPr indent="0" lvl="0" marL="0" rtl="0" algn="l">
              <a:spcBef>
                <a:spcPts val="1000"/>
              </a:spcBef>
              <a:spcAft>
                <a:spcPts val="0"/>
              </a:spcAft>
              <a:buSzPct val="100000"/>
              <a:buNone/>
            </a:pPr>
            <a:r>
              <a:rPr lang="en-GB"/>
              <a:t>CustomerID int IDENTITY(1,1) NOT NULL,</a:t>
            </a:r>
            <a:endParaRPr/>
          </a:p>
          <a:p>
            <a:pPr indent="0" lvl="0" marL="0" rtl="0" algn="l">
              <a:spcBef>
                <a:spcPts val="1000"/>
              </a:spcBef>
              <a:spcAft>
                <a:spcPts val="0"/>
              </a:spcAft>
              <a:buSzPct val="100000"/>
              <a:buNone/>
            </a:pPr>
            <a:r>
              <a:rPr lang="en-GB"/>
              <a:t>Names varchar(255),</a:t>
            </a:r>
            <a:endParaRPr/>
          </a:p>
          <a:p>
            <a:pPr indent="0" lvl="0" marL="0" rtl="0" algn="l">
              <a:spcBef>
                <a:spcPts val="1000"/>
              </a:spcBef>
              <a:spcAft>
                <a:spcPts val="0"/>
              </a:spcAft>
              <a:buSzPct val="100000"/>
              <a:buNone/>
            </a:pPr>
            <a:r>
              <a:rPr lang="en-GB"/>
              <a:t>Addres varchar(255),</a:t>
            </a:r>
            <a:endParaRPr/>
          </a:p>
          <a:p>
            <a:pPr indent="0" lvl="0" marL="0" rtl="0" algn="l">
              <a:spcBef>
                <a:spcPts val="1000"/>
              </a:spcBef>
              <a:spcAft>
                <a:spcPts val="0"/>
              </a:spcAft>
              <a:buSzPct val="100000"/>
              <a:buNone/>
            </a:pPr>
            <a:r>
              <a:rPr lang="en-GB"/>
              <a:t>City varchar(255),</a:t>
            </a:r>
            <a:endParaRPr/>
          </a:p>
          <a:p>
            <a:pPr indent="0" lvl="0" marL="0" rtl="0" algn="l">
              <a:spcBef>
                <a:spcPts val="1000"/>
              </a:spcBef>
              <a:spcAft>
                <a:spcPts val="0"/>
              </a:spcAft>
              <a:buSzPct val="100000"/>
              <a:buNone/>
            </a:pPr>
            <a:r>
              <a:rPr lang="en-GB"/>
              <a:t>Province varchar(255),</a:t>
            </a:r>
            <a:endParaRPr/>
          </a:p>
          <a:p>
            <a:pPr indent="0" lvl="0" marL="0" rtl="0" algn="l">
              <a:spcBef>
                <a:spcPts val="1000"/>
              </a:spcBef>
              <a:spcAft>
                <a:spcPts val="0"/>
              </a:spcAft>
              <a:buSzPct val="100000"/>
              <a:buNone/>
            </a:pPr>
            <a:r>
              <a:rPr lang="en-GB"/>
              <a:t>Country varchar(255),</a:t>
            </a:r>
            <a:endParaRPr/>
          </a:p>
          <a:p>
            <a:pPr indent="0" lvl="0" marL="0" rtl="0" algn="l">
              <a:spcBef>
                <a:spcPts val="1000"/>
              </a:spcBef>
              <a:spcAft>
                <a:spcPts val="0"/>
              </a:spcAft>
              <a:buSzPct val="100000"/>
              <a:buNone/>
            </a:pPr>
            <a:r>
              <a:rPr lang="en-GB"/>
              <a:t>ZipCode int,</a:t>
            </a:r>
            <a:endParaRPr/>
          </a:p>
          <a:p>
            <a:pPr indent="0" lvl="0" marL="0" rtl="0" algn="l">
              <a:spcBef>
                <a:spcPts val="1000"/>
              </a:spcBef>
              <a:spcAft>
                <a:spcPts val="0"/>
              </a:spcAft>
              <a:buSzPct val="100000"/>
              <a:buNone/>
            </a:pPr>
            <a:r>
              <a:rPr lang="en-GB"/>
              <a:t>NoOfOrders int,</a:t>
            </a:r>
            <a:endParaRPr/>
          </a:p>
          <a:p>
            <a:pPr indent="0" lvl="0" marL="0" rtl="0" algn="l">
              <a:spcBef>
                <a:spcPts val="1000"/>
              </a:spcBef>
              <a:spcAft>
                <a:spcPts val="0"/>
              </a:spcAft>
              <a:buSzPct val="100000"/>
              <a:buNone/>
            </a:pPr>
            <a:r>
              <a:rPr lang="en-GB"/>
              <a:t>TotalPayment int,</a:t>
            </a:r>
            <a:endParaRPr/>
          </a:p>
          <a:p>
            <a:pPr indent="0" lvl="0" marL="0" rtl="0" algn="l">
              <a:spcBef>
                <a:spcPts val="1000"/>
              </a:spcBef>
              <a:spcAft>
                <a:spcPts val="0"/>
              </a:spcAft>
              <a:buSzPct val="100000"/>
              <a:buNone/>
            </a:pPr>
            <a:r>
              <a:rPr lang="en-GB"/>
              <a:t>CustomerSince varchar(255),</a:t>
            </a:r>
            <a:endParaRPr/>
          </a:p>
          <a:p>
            <a:pPr indent="0" lvl="0" marL="0" rtl="0" algn="l">
              <a:spcBef>
                <a:spcPts val="1000"/>
              </a:spcBef>
              <a:spcAft>
                <a:spcPts val="0"/>
              </a:spcAft>
              <a:buSzPct val="100000"/>
              <a:buNone/>
            </a:pPr>
            <a:r>
              <a:rPr lang="en-GB"/>
              <a:t>Active varchar(255),</a:t>
            </a:r>
            <a:endParaRPr/>
          </a:p>
          <a:p>
            <a:pPr indent="0" lvl="0" marL="0" rtl="0" algn="l">
              <a:spcBef>
                <a:spcPts val="1000"/>
              </a:spcBef>
              <a:spcAft>
                <a:spcPts val="0"/>
              </a:spcAft>
              <a:buSzPct val="100000"/>
              <a:buNone/>
            </a:pPr>
            <a:r>
              <a:rPr lang="en-GB"/>
              <a:t>);</a:t>
            </a:r>
            <a:endParaRPr/>
          </a:p>
        </p:txBody>
      </p:sp>
      <p:pic>
        <p:nvPicPr>
          <p:cNvPr id="279" name="Google Shape;279;p40"/>
          <p:cNvPicPr preferRelativeResize="0"/>
          <p:nvPr/>
        </p:nvPicPr>
        <p:blipFill rotWithShape="1">
          <a:blip r:embed="rId3">
            <a:alphaModFix/>
          </a:blip>
          <a:srcRect b="0" l="0" r="0" t="0"/>
          <a:stretch/>
        </p:blipFill>
        <p:spPr>
          <a:xfrm>
            <a:off x="3970338" y="3725861"/>
            <a:ext cx="5674558" cy="6461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TABLE 7: REVENUES</a:t>
            </a:r>
            <a:endParaRPr/>
          </a:p>
        </p:txBody>
      </p:sp>
      <p:sp>
        <p:nvSpPr>
          <p:cNvPr id="285" name="Google Shape;285;p4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GB"/>
              <a:t>Create table Revenues(</a:t>
            </a:r>
            <a:endParaRPr/>
          </a:p>
          <a:p>
            <a:pPr indent="-285750" lvl="0" marL="285750" rtl="0" algn="l">
              <a:spcBef>
                <a:spcPts val="1000"/>
              </a:spcBef>
              <a:spcAft>
                <a:spcPts val="0"/>
              </a:spcAft>
              <a:buSzPts val="1800"/>
              <a:buChar char="•"/>
            </a:pPr>
            <a:r>
              <a:rPr lang="en-GB"/>
              <a:t>RevenueID int IDENTITY(1,1) NOT NULL,</a:t>
            </a:r>
            <a:endParaRPr/>
          </a:p>
          <a:p>
            <a:pPr indent="-285750" lvl="0" marL="285750" rtl="0" algn="l">
              <a:spcBef>
                <a:spcPts val="1000"/>
              </a:spcBef>
              <a:spcAft>
                <a:spcPts val="0"/>
              </a:spcAft>
              <a:buSzPts val="1800"/>
              <a:buChar char="•"/>
            </a:pPr>
            <a:r>
              <a:rPr lang="en-GB"/>
              <a:t>MonthsYears varchar(255),</a:t>
            </a:r>
            <a:endParaRPr/>
          </a:p>
          <a:p>
            <a:pPr indent="-285750" lvl="0" marL="285750" rtl="0" algn="l">
              <a:spcBef>
                <a:spcPts val="1000"/>
              </a:spcBef>
              <a:spcAft>
                <a:spcPts val="0"/>
              </a:spcAft>
              <a:buSzPts val="1800"/>
              <a:buChar char="•"/>
            </a:pPr>
            <a:r>
              <a:rPr lang="en-GB"/>
              <a:t>LocalRevenues varchar(255),</a:t>
            </a:r>
            <a:endParaRPr/>
          </a:p>
          <a:p>
            <a:pPr indent="-285750" lvl="0" marL="285750" rtl="0" algn="l">
              <a:spcBef>
                <a:spcPts val="1000"/>
              </a:spcBef>
              <a:spcAft>
                <a:spcPts val="0"/>
              </a:spcAft>
              <a:buSzPts val="1800"/>
              <a:buChar char="•"/>
            </a:pPr>
            <a:r>
              <a:rPr lang="en-GB"/>
              <a:t>InternationalRevenues varchar(255),</a:t>
            </a:r>
            <a:endParaRPr/>
          </a:p>
          <a:p>
            <a:pPr indent="-285750" lvl="0" marL="285750" rtl="0" algn="l">
              <a:spcBef>
                <a:spcPts val="1000"/>
              </a:spcBef>
              <a:spcAft>
                <a:spcPts val="0"/>
              </a:spcAft>
              <a:buSzPts val="1800"/>
              <a:buChar char="•"/>
            </a:pPr>
            <a:r>
              <a:rPr lang="en-GB"/>
              <a:t>TotalRevenue varchar(255),</a:t>
            </a:r>
            <a:endParaRPr/>
          </a:p>
          <a:p>
            <a:pPr indent="-285750" lvl="0" marL="285750" rtl="0" algn="l">
              <a:spcBef>
                <a:spcPts val="1000"/>
              </a:spcBef>
              <a:spcAft>
                <a:spcPts val="0"/>
              </a:spcAft>
              <a:buSzPts val="1800"/>
              <a:buChar char="•"/>
            </a:pPr>
            <a:r>
              <a:rPr lang="en-GB"/>
              <a:t>);</a:t>
            </a:r>
            <a:endParaRPr/>
          </a:p>
        </p:txBody>
      </p:sp>
      <p:pic>
        <p:nvPicPr>
          <p:cNvPr id="286" name="Google Shape;286;p41"/>
          <p:cNvPicPr preferRelativeResize="0"/>
          <p:nvPr/>
        </p:nvPicPr>
        <p:blipFill rotWithShape="1">
          <a:blip r:embed="rId3">
            <a:alphaModFix/>
          </a:blip>
          <a:srcRect b="0" l="0" r="0" t="0"/>
          <a:stretch/>
        </p:blipFill>
        <p:spPr>
          <a:xfrm>
            <a:off x="5778499" y="3429000"/>
            <a:ext cx="4598461" cy="7858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ALL TABLES</a:t>
            </a:r>
            <a:endParaRPr/>
          </a:p>
        </p:txBody>
      </p:sp>
      <p:pic>
        <p:nvPicPr>
          <p:cNvPr id="292" name="Google Shape;292;p42"/>
          <p:cNvPicPr preferRelativeResize="0"/>
          <p:nvPr>
            <p:ph idx="1" type="body"/>
          </p:nvPr>
        </p:nvPicPr>
        <p:blipFill rotWithShape="1">
          <a:blip r:embed="rId3">
            <a:alphaModFix/>
          </a:blip>
          <a:srcRect b="0" l="0" r="0" t="0"/>
          <a:stretch/>
        </p:blipFill>
        <p:spPr>
          <a:xfrm>
            <a:off x="4359752" y="1898651"/>
            <a:ext cx="2783521" cy="416405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8800"/>
              <a:buFont typeface="Arial"/>
              <a:buNone/>
            </a:pPr>
            <a:r>
              <a:rPr lang="en-GB" sz="8800">
                <a:latin typeface="Arial"/>
                <a:ea typeface="Arial"/>
                <a:cs typeface="Arial"/>
                <a:sym typeface="Arial"/>
              </a:rPr>
              <a:t>FORMS</a:t>
            </a:r>
            <a:endParaRPr/>
          </a:p>
        </p:txBody>
      </p:sp>
      <p:sp>
        <p:nvSpPr>
          <p:cNvPr id="298" name="Google Shape;298;p43"/>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en-GB" sz="2800">
                <a:latin typeface="Arial"/>
                <a:ea typeface="Arial"/>
                <a:cs typeface="Arial"/>
                <a:sym typeface="Arial"/>
              </a:rPr>
              <a:t>VISUAL STUDIO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FORM 1</a:t>
            </a:r>
            <a:endParaRPr/>
          </a:p>
        </p:txBody>
      </p:sp>
      <p:pic>
        <p:nvPicPr>
          <p:cNvPr id="304" name="Google Shape;304;p44"/>
          <p:cNvPicPr preferRelativeResize="0"/>
          <p:nvPr>
            <p:ph idx="1" type="body"/>
          </p:nvPr>
        </p:nvPicPr>
        <p:blipFill rotWithShape="1">
          <a:blip r:embed="rId3">
            <a:alphaModFix/>
          </a:blip>
          <a:srcRect b="0" l="0" r="0" t="0"/>
          <a:stretch/>
        </p:blipFill>
        <p:spPr>
          <a:xfrm>
            <a:off x="2802327" y="2141538"/>
            <a:ext cx="5898371" cy="36496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FORM 2</a:t>
            </a:r>
            <a:endParaRPr/>
          </a:p>
        </p:txBody>
      </p:sp>
      <p:pic>
        <p:nvPicPr>
          <p:cNvPr id="310" name="Google Shape;310;p45"/>
          <p:cNvPicPr preferRelativeResize="0"/>
          <p:nvPr>
            <p:ph idx="1" type="body"/>
          </p:nvPr>
        </p:nvPicPr>
        <p:blipFill rotWithShape="1">
          <a:blip r:embed="rId3">
            <a:alphaModFix/>
          </a:blip>
          <a:srcRect b="0" l="0" r="0" t="0"/>
          <a:stretch/>
        </p:blipFill>
        <p:spPr>
          <a:xfrm>
            <a:off x="2686396" y="2141538"/>
            <a:ext cx="6130233" cy="36496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FORM 3</a:t>
            </a:r>
            <a:endParaRPr/>
          </a:p>
        </p:txBody>
      </p:sp>
      <p:pic>
        <p:nvPicPr>
          <p:cNvPr id="316" name="Google Shape;316;p46"/>
          <p:cNvPicPr preferRelativeResize="0"/>
          <p:nvPr>
            <p:ph idx="1" type="body"/>
          </p:nvPr>
        </p:nvPicPr>
        <p:blipFill rotWithShape="1">
          <a:blip r:embed="rId3">
            <a:alphaModFix/>
          </a:blip>
          <a:srcRect b="0" l="0" r="0" t="0"/>
          <a:stretch/>
        </p:blipFill>
        <p:spPr>
          <a:xfrm>
            <a:off x="3079439" y="2141538"/>
            <a:ext cx="5344147" cy="36496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FORM 4</a:t>
            </a:r>
            <a:endParaRPr/>
          </a:p>
        </p:txBody>
      </p:sp>
      <p:pic>
        <p:nvPicPr>
          <p:cNvPr id="322" name="Google Shape;322;p47"/>
          <p:cNvPicPr preferRelativeResize="0"/>
          <p:nvPr>
            <p:ph idx="1" type="body"/>
          </p:nvPr>
        </p:nvPicPr>
        <p:blipFill rotWithShape="1">
          <a:blip r:embed="rId3">
            <a:alphaModFix/>
          </a:blip>
          <a:srcRect b="0" l="0" r="0" t="0"/>
          <a:stretch/>
        </p:blipFill>
        <p:spPr>
          <a:xfrm>
            <a:off x="2713792" y="2141538"/>
            <a:ext cx="6075441" cy="36496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1030287" y="6858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INTRODUCTION</a:t>
            </a:r>
            <a:endParaRPr/>
          </a:p>
        </p:txBody>
      </p:sp>
      <p:sp>
        <p:nvSpPr>
          <p:cNvPr id="158" name="Google Shape;158;p2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fontScale="92500" lnSpcReduction="20000"/>
          </a:bodyPr>
          <a:lstStyle/>
          <a:p>
            <a:pPr indent="-285750" lvl="0" marL="285750" rtl="0" algn="l">
              <a:spcBef>
                <a:spcPts val="0"/>
              </a:spcBef>
              <a:spcAft>
                <a:spcPts val="0"/>
              </a:spcAft>
              <a:buSzPct val="100000"/>
              <a:buChar char="•"/>
            </a:pPr>
            <a:r>
              <a:rPr lang="en-GB"/>
              <a:t>Online Shopping is designed for online retailers. </a:t>
            </a:r>
            <a:endParaRPr/>
          </a:p>
          <a:p>
            <a:pPr indent="-285750" lvl="0" marL="285750" rtl="0" algn="l">
              <a:spcBef>
                <a:spcPts val="1000"/>
              </a:spcBef>
              <a:spcAft>
                <a:spcPts val="0"/>
              </a:spcAft>
              <a:buSzPct val="100000"/>
              <a:buChar char="•"/>
            </a:pPr>
            <a:r>
              <a:rPr lang="en-GB"/>
              <a:t>The purpose of this system is to make it interactive and easy to use. It will facilitate search, viewing and product selection. </a:t>
            </a:r>
            <a:endParaRPr/>
          </a:p>
          <a:p>
            <a:pPr indent="-285750" lvl="0" marL="285750" rtl="0" algn="l">
              <a:spcBef>
                <a:spcPts val="1000"/>
              </a:spcBef>
              <a:spcAft>
                <a:spcPts val="0"/>
              </a:spcAft>
              <a:buSzPct val="100000"/>
              <a:buChar char="•"/>
            </a:pPr>
            <a:r>
              <a:rPr lang="en-GB"/>
              <a:t>Contains complex searches for user search engines for products specific to their needs. </a:t>
            </a:r>
            <a:endParaRPr/>
          </a:p>
          <a:p>
            <a:pPr indent="-285750" lvl="0" marL="285750" rtl="0" algn="l">
              <a:spcBef>
                <a:spcPts val="1000"/>
              </a:spcBef>
              <a:spcAft>
                <a:spcPts val="0"/>
              </a:spcAft>
              <a:buSzPct val="100000"/>
              <a:buChar char="•"/>
            </a:pPr>
            <a:r>
              <a:rPr lang="en-GB"/>
              <a:t>The search engine provides a simple and easy way to search for products where the user can search for a product collaboratively and the search engine will filter the available products according to the user's input. The user can view the full details of each product. </a:t>
            </a:r>
            <a:endParaRPr/>
          </a:p>
          <a:p>
            <a:pPr indent="-285750" lvl="0" marL="285750" rtl="0" algn="l">
              <a:spcBef>
                <a:spcPts val="1000"/>
              </a:spcBef>
              <a:spcAft>
                <a:spcPts val="0"/>
              </a:spcAft>
              <a:buSzPct val="100000"/>
              <a:buChar char="•"/>
            </a:pPr>
            <a:r>
              <a:rPr lang="en-GB"/>
              <a:t>They can also review product reviews and write their own reviews. </a:t>
            </a:r>
            <a:endParaRPr/>
          </a:p>
          <a:p>
            <a:pPr indent="-285750" lvl="0" marL="285750" rtl="0" algn="l">
              <a:spcBef>
                <a:spcPts val="1000"/>
              </a:spcBef>
              <a:spcAft>
                <a:spcPts val="0"/>
              </a:spcAft>
              <a:buSzPct val="100000"/>
              <a:buChar char="•"/>
            </a:pPr>
            <a:r>
              <a:rPr lang="en-GB"/>
              <a:t>The app provides a drag and drop feature so the user can add a product to the shopping cart by dragging the item to the shopping cart. </a:t>
            </a:r>
            <a:endParaRPr/>
          </a:p>
          <a:p>
            <a:pPr indent="-285750" lvl="0" marL="285750" rtl="0" algn="l">
              <a:spcBef>
                <a:spcPts val="1000"/>
              </a:spcBef>
              <a:spcAft>
                <a:spcPts val="0"/>
              </a:spcAft>
              <a:buSzPct val="100000"/>
              <a:buChar char="•"/>
            </a:pPr>
            <a:r>
              <a:rPr lang="en-GB"/>
              <a:t>The main emphasis is on providing a friendly search engine that effectively shows the results you want and its drag and drop behavior.</a:t>
            </a:r>
            <a:endParaRPr/>
          </a:p>
          <a:p>
            <a:pPr indent="-180022" lvl="0" marL="285750" rtl="0" algn="l">
              <a:spcBef>
                <a:spcPts val="1000"/>
              </a:spcBef>
              <a:spcAft>
                <a:spcPts val="0"/>
              </a:spcAft>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FORM 5</a:t>
            </a:r>
            <a:endParaRPr/>
          </a:p>
        </p:txBody>
      </p:sp>
      <p:pic>
        <p:nvPicPr>
          <p:cNvPr id="328" name="Google Shape;328;p48"/>
          <p:cNvPicPr preferRelativeResize="0"/>
          <p:nvPr>
            <p:ph idx="1" type="body"/>
          </p:nvPr>
        </p:nvPicPr>
        <p:blipFill rotWithShape="1">
          <a:blip r:embed="rId3">
            <a:alphaModFix/>
          </a:blip>
          <a:srcRect b="0" l="0" r="0" t="0"/>
          <a:stretch/>
        </p:blipFill>
        <p:spPr>
          <a:xfrm>
            <a:off x="2702754" y="2141538"/>
            <a:ext cx="6097516" cy="36496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7200"/>
              <a:buFont typeface="Arial"/>
              <a:buNone/>
            </a:pPr>
            <a:r>
              <a:rPr lang="en-GB" sz="7200">
                <a:latin typeface="Arial"/>
                <a:ea typeface="Arial"/>
                <a:cs typeface="Arial"/>
                <a:sym typeface="Arial"/>
              </a:rPr>
              <a:t>CONNECTIVITY</a:t>
            </a:r>
            <a:endParaRPr/>
          </a:p>
        </p:txBody>
      </p:sp>
      <p:sp>
        <p:nvSpPr>
          <p:cNvPr id="334" name="Google Shape;334;p49"/>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GB" sz="3200">
                <a:latin typeface="Arial"/>
                <a:ea typeface="Arial"/>
                <a:cs typeface="Arial"/>
                <a:sym typeface="Arial"/>
              </a:rPr>
              <a:t>VISUAL STUDIO &amp; DATABASE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CONNECTIVITY 1: CONNECT DATABASE </a:t>
            </a:r>
            <a:endParaRPr/>
          </a:p>
        </p:txBody>
      </p:sp>
      <p:pic>
        <p:nvPicPr>
          <p:cNvPr id="340" name="Google Shape;340;p50"/>
          <p:cNvPicPr preferRelativeResize="0"/>
          <p:nvPr>
            <p:ph idx="1" type="body"/>
          </p:nvPr>
        </p:nvPicPr>
        <p:blipFill rotWithShape="1">
          <a:blip r:embed="rId3">
            <a:alphaModFix/>
          </a:blip>
          <a:srcRect b="0" l="0" r="0" t="0"/>
          <a:stretch/>
        </p:blipFill>
        <p:spPr>
          <a:xfrm>
            <a:off x="3827462" y="2416969"/>
            <a:ext cx="3848100" cy="3098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CONNECTIVITY 2: COPY STRING NAME </a:t>
            </a:r>
            <a:endParaRPr/>
          </a:p>
        </p:txBody>
      </p:sp>
      <p:pic>
        <p:nvPicPr>
          <p:cNvPr id="346" name="Google Shape;346;p51"/>
          <p:cNvPicPr preferRelativeResize="0"/>
          <p:nvPr>
            <p:ph idx="1" type="body"/>
          </p:nvPr>
        </p:nvPicPr>
        <p:blipFill rotWithShape="1">
          <a:blip r:embed="rId3">
            <a:alphaModFix/>
          </a:blip>
          <a:srcRect b="0" l="0" r="0" t="0"/>
          <a:stretch/>
        </p:blipFill>
        <p:spPr>
          <a:xfrm>
            <a:off x="3574624" y="2141538"/>
            <a:ext cx="4353776" cy="36496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CONNECTIVITY 3: COPY AND PAST STRING NAME</a:t>
            </a:r>
            <a:endParaRPr/>
          </a:p>
        </p:txBody>
      </p:sp>
      <p:pic>
        <p:nvPicPr>
          <p:cNvPr id="352" name="Google Shape;352;p52"/>
          <p:cNvPicPr preferRelativeResize="0"/>
          <p:nvPr>
            <p:ph idx="1" type="body"/>
          </p:nvPr>
        </p:nvPicPr>
        <p:blipFill rotWithShape="1">
          <a:blip r:embed="rId3">
            <a:alphaModFix/>
          </a:blip>
          <a:srcRect b="0" l="0" r="0" t="0"/>
          <a:stretch/>
        </p:blipFill>
        <p:spPr>
          <a:xfrm>
            <a:off x="685800" y="3064321"/>
            <a:ext cx="10131425" cy="180409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CONCLUSION</a:t>
            </a:r>
            <a:endParaRPr/>
          </a:p>
        </p:txBody>
      </p:sp>
      <p:sp>
        <p:nvSpPr>
          <p:cNvPr id="358" name="Google Shape;358;p5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1800"/>
              <a:buChar char="•"/>
            </a:pPr>
            <a:r>
              <a:rPr lang="en-GB"/>
              <a:t>After reading in detail about online purchases, We can see a big change in the file human behavior for many managers as their attitude, buying pattern in the past people were buying by hand but now as time is running out, people have become busy and as a result technology introduced a new revolution which means online shopping. </a:t>
            </a:r>
            <a:endParaRPr/>
          </a:p>
          <a:p>
            <a:pPr indent="-285750" lvl="0" marL="285750" rtl="0" algn="l">
              <a:spcBef>
                <a:spcPts val="1000"/>
              </a:spcBef>
              <a:spcAft>
                <a:spcPts val="0"/>
              </a:spcAft>
              <a:buSzPts val="1800"/>
              <a:buChar char="•"/>
            </a:pPr>
            <a:r>
              <a:rPr lang="en-GB"/>
              <a:t>When we started the study, it turned out that a group of young people were people e.g. 15-30 use of online shopping options time and energy But the middle class is not very selective because it has flaws the idea that by seeing the product one can find the right goods and some people do not choose to use plastic money which means debit cards.</a:t>
            </a:r>
            <a:endParaRPr/>
          </a:p>
          <a:p>
            <a:pPr indent="-285750" lvl="0" marL="285750" rtl="0" algn="l">
              <a:spcBef>
                <a:spcPts val="1000"/>
              </a:spcBef>
              <a:spcAft>
                <a:spcPts val="0"/>
              </a:spcAft>
              <a:buSzPts val="1800"/>
              <a:buChar char="•"/>
            </a:pPr>
            <a:r>
              <a:rPr lang="en-GB"/>
              <a:t>But online shopping has a bright future but to be successful it is necessary spread awareness of its benefits.</a:t>
            </a:r>
            <a:endParaRPr/>
          </a:p>
          <a:p>
            <a:pPr indent="-285750" lvl="0" marL="285750" rtl="0" algn="l">
              <a:spcBef>
                <a:spcPts val="1000"/>
              </a:spcBef>
              <a:spcAft>
                <a:spcPts val="0"/>
              </a:spcAft>
              <a:buSzPts val="1800"/>
              <a:buChar char="•"/>
            </a:pPr>
            <a:r>
              <a:rPr lang="en-GB"/>
              <a:t>In this way by creating the databases in this way, we can achieve more data security, performance, data safety, resource utilization and high availability of data.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4"/>
          <p:cNvPicPr preferRelativeResize="0"/>
          <p:nvPr/>
        </p:nvPicPr>
        <p:blipFill rotWithShape="1">
          <a:blip r:embed="rId3">
            <a:alphaModFix/>
          </a:blip>
          <a:srcRect b="0" l="0" r="0" t="0"/>
          <a:stretch/>
        </p:blipFill>
        <p:spPr>
          <a:xfrm>
            <a:off x="1047750" y="698500"/>
            <a:ext cx="10096500" cy="546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PURPOSE</a:t>
            </a:r>
            <a:endParaRPr/>
          </a:p>
        </p:txBody>
      </p:sp>
      <p:sp>
        <p:nvSpPr>
          <p:cNvPr id="164" name="Google Shape;164;p2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GB"/>
              <a:t>Shopping has long been considered a hobby by many. Buying online is not. </a:t>
            </a:r>
            <a:endParaRPr/>
          </a:p>
          <a:p>
            <a:pPr indent="-285750" lvl="0" marL="285750" rtl="0" algn="l">
              <a:spcBef>
                <a:spcPts val="1000"/>
              </a:spcBef>
              <a:spcAft>
                <a:spcPts val="0"/>
              </a:spcAft>
              <a:buSzPts val="1800"/>
              <a:buChar char="•"/>
            </a:pPr>
            <a:r>
              <a:rPr lang="en-GB"/>
              <a:t>The goal of this app is to improve the online web interface vendors. </a:t>
            </a:r>
            <a:endParaRPr/>
          </a:p>
          <a:p>
            <a:pPr indent="-285750" lvl="0" marL="285750" rtl="0" algn="l">
              <a:spcBef>
                <a:spcPts val="1000"/>
              </a:spcBef>
              <a:spcAft>
                <a:spcPts val="0"/>
              </a:spcAft>
              <a:buSzPts val="1800"/>
              <a:buChar char="•"/>
            </a:pPr>
            <a:r>
              <a:rPr lang="en-GB"/>
              <a:t>The program will be easy to use and therefore create a shopping experience fun for users. </a:t>
            </a:r>
            <a:endParaRPr/>
          </a:p>
          <a:p>
            <a:pPr indent="-285750" lvl="0" marL="285750" rtl="0" algn="l">
              <a:spcBef>
                <a:spcPts val="1000"/>
              </a:spcBef>
              <a:spcAft>
                <a:spcPts val="0"/>
              </a:spcAft>
              <a:buSzPts val="1800"/>
              <a:buChar char="•"/>
            </a:pPr>
            <a:r>
              <a:rPr lang="en-GB"/>
              <a:t>The goal of this application: The purpose of a database is to help your business stay organized and keep information easily accessible, so that you can use it. But it isn't a magic solution to all your data concerns. </a:t>
            </a:r>
            <a:endParaRPr/>
          </a:p>
          <a:p>
            <a:pPr indent="-285750" lvl="0" marL="285750" rtl="0" algn="l">
              <a:spcBef>
                <a:spcPts val="1000"/>
              </a:spcBef>
              <a:spcAft>
                <a:spcPts val="0"/>
              </a:spcAft>
              <a:buSzPts val="1800"/>
              <a:buChar char="•"/>
            </a:pPr>
            <a:r>
              <a:rPr lang="en-GB"/>
              <a:t>First, you need to collect and input the data into a database. </a:t>
            </a:r>
            <a:endParaRPr/>
          </a:p>
          <a:p>
            <a:pPr indent="-285750" lvl="0" marL="285750" rtl="0" algn="l">
              <a:spcBef>
                <a:spcPts val="1000"/>
              </a:spcBef>
              <a:spcAft>
                <a:spcPts val="0"/>
              </a:spcAft>
              <a:buSzPts val="1800"/>
              <a:buChar char="•"/>
            </a:pPr>
            <a:r>
              <a:rPr lang="en-GB"/>
              <a:t>A primary goal of a database system is to retrieve information from and </a:t>
            </a:r>
            <a:r>
              <a:rPr lang="en-GB" u="sng">
                <a:solidFill>
                  <a:schemeClr val="hlink"/>
                </a:solidFill>
                <a:hlinkClick r:id="rId3"/>
              </a:rPr>
              <a:t>store</a:t>
            </a:r>
            <a:r>
              <a:rPr lang="en-GB"/>
              <a:t> new information into the database.</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PROBLEM STATEMENT</a:t>
            </a:r>
            <a:endParaRPr/>
          </a:p>
        </p:txBody>
      </p:sp>
      <p:sp>
        <p:nvSpPr>
          <p:cNvPr id="170" name="Google Shape;170;p2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GB"/>
              <a:t>The problem of this system is the data security, performance, data safety, resource utilization and high availability which is very difficult to achieve in a system like Online Stores System.</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SOLUTION</a:t>
            </a:r>
            <a:endParaRPr/>
          </a:p>
        </p:txBody>
      </p:sp>
      <p:sp>
        <p:nvSpPr>
          <p:cNvPr id="176" name="Google Shape;176;p24"/>
          <p:cNvSpPr txBox="1"/>
          <p:nvPr>
            <p:ph idx="1" type="body"/>
          </p:nvPr>
        </p:nvSpPr>
        <p:spPr>
          <a:xfrm>
            <a:off x="685801" y="2142067"/>
            <a:ext cx="10131425" cy="374438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GB"/>
              <a:t>We will try to achieve the above challenges to succeed in the creation of the system. Considering these five challenges and solutions is a helpful guide to choosing the right database your company needs to succeed. With databases being the core software resource your business depends on, it is a decision you need to get right the first time around.</a:t>
            </a:r>
            <a:endParaRPr/>
          </a:p>
          <a:p>
            <a:pPr indent="-342900" lvl="0" marL="342900" rtl="0" algn="l">
              <a:spcBef>
                <a:spcPts val="1000"/>
              </a:spcBef>
              <a:spcAft>
                <a:spcPts val="0"/>
              </a:spcAft>
              <a:buSzPts val="1800"/>
              <a:buFont typeface="Calibri"/>
              <a:buAutoNum type="alphaLcParenR"/>
            </a:pPr>
            <a:r>
              <a:rPr lang="en-GB"/>
              <a:t>Data security</a:t>
            </a:r>
            <a:endParaRPr/>
          </a:p>
          <a:p>
            <a:pPr indent="-342900" lvl="0" marL="342900" rtl="0" algn="l">
              <a:spcBef>
                <a:spcPts val="1000"/>
              </a:spcBef>
              <a:spcAft>
                <a:spcPts val="0"/>
              </a:spcAft>
              <a:buSzPts val="1800"/>
              <a:buFont typeface="Calibri"/>
              <a:buAutoNum type="alphaLcParenR"/>
            </a:pPr>
            <a:r>
              <a:rPr lang="en-GB"/>
              <a:t>Performance</a:t>
            </a:r>
            <a:endParaRPr/>
          </a:p>
          <a:p>
            <a:pPr indent="-342900" lvl="0" marL="342900" rtl="0" algn="l">
              <a:spcBef>
                <a:spcPts val="1000"/>
              </a:spcBef>
              <a:spcAft>
                <a:spcPts val="0"/>
              </a:spcAft>
              <a:buSzPts val="1800"/>
              <a:buFont typeface="Calibri"/>
              <a:buAutoNum type="alphaLcParenR"/>
            </a:pPr>
            <a:r>
              <a:rPr lang="en-GB"/>
              <a:t>Data safety</a:t>
            </a:r>
            <a:endParaRPr/>
          </a:p>
          <a:p>
            <a:pPr indent="-342900" lvl="0" marL="342900" rtl="0" algn="l">
              <a:spcBef>
                <a:spcPts val="1000"/>
              </a:spcBef>
              <a:spcAft>
                <a:spcPts val="0"/>
              </a:spcAft>
              <a:buSzPts val="1800"/>
              <a:buFont typeface="Calibri"/>
              <a:buAutoNum type="alphaLcParenR"/>
            </a:pPr>
            <a:r>
              <a:rPr lang="en-GB"/>
              <a:t>Resource utilization</a:t>
            </a:r>
            <a:endParaRPr/>
          </a:p>
          <a:p>
            <a:pPr indent="-342900" lvl="0" marL="342900" rtl="0" algn="l">
              <a:spcBef>
                <a:spcPts val="1000"/>
              </a:spcBef>
              <a:spcAft>
                <a:spcPts val="0"/>
              </a:spcAft>
              <a:buSzPts val="1800"/>
              <a:buFont typeface="Calibri"/>
              <a:buAutoNum type="alphaLcParenR"/>
            </a:pPr>
            <a:r>
              <a:rPr lang="en-GB"/>
              <a:t>High availability</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TOOL USED</a:t>
            </a:r>
            <a:endParaRPr/>
          </a:p>
        </p:txBody>
      </p:sp>
      <p:sp>
        <p:nvSpPr>
          <p:cNvPr id="182" name="Google Shape;182;p2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GB"/>
              <a:t>SQL Server Management Studio (SSMS) is used in the making of this system.</a:t>
            </a:r>
            <a:endParaRPr/>
          </a:p>
          <a:p>
            <a:pPr indent="-285750" lvl="0" marL="285750" rtl="0" algn="l">
              <a:spcBef>
                <a:spcPts val="1000"/>
              </a:spcBef>
              <a:spcAft>
                <a:spcPts val="0"/>
              </a:spcAft>
              <a:buSzPts val="1800"/>
              <a:buChar char="•"/>
            </a:pPr>
            <a:r>
              <a:rPr lang="en-GB"/>
              <a:t>Visual Studio</a:t>
            </a:r>
            <a:endParaRPr/>
          </a:p>
          <a:p>
            <a:pPr indent="-285750" lvl="0" marL="285750" rtl="0" algn="l">
              <a:spcBef>
                <a:spcPts val="1000"/>
              </a:spcBef>
              <a:spcAft>
                <a:spcPts val="0"/>
              </a:spcAft>
              <a:buSzPts val="1800"/>
              <a:buChar char="•"/>
            </a:pPr>
            <a:r>
              <a:rPr lang="en-GB"/>
              <a:t>MS Access</a:t>
            </a:r>
            <a:endParaRPr/>
          </a:p>
          <a:p>
            <a:pPr indent="-285750" lvl="0" marL="285750" rtl="0" algn="l">
              <a:spcBef>
                <a:spcPts val="1000"/>
              </a:spcBef>
              <a:spcAft>
                <a:spcPts val="0"/>
              </a:spcAft>
              <a:buSzPts val="1800"/>
              <a:buChar char="•"/>
            </a:pPr>
            <a:r>
              <a:rPr lang="en-GB"/>
              <a:t>Edraw Max &amp; MS Visio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PROS OF ONLINE STORE</a:t>
            </a:r>
            <a:endParaRPr/>
          </a:p>
        </p:txBody>
      </p:sp>
      <p:sp>
        <p:nvSpPr>
          <p:cNvPr id="188" name="Google Shape;188;p2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GB"/>
              <a:t>Improved data sharing</a:t>
            </a:r>
            <a:endParaRPr/>
          </a:p>
          <a:p>
            <a:pPr indent="-285750" lvl="0" marL="285750" rtl="0" algn="l">
              <a:spcBef>
                <a:spcPts val="1000"/>
              </a:spcBef>
              <a:spcAft>
                <a:spcPts val="0"/>
              </a:spcAft>
              <a:buSzPts val="1800"/>
              <a:buChar char="•"/>
            </a:pPr>
            <a:r>
              <a:rPr lang="en-GB"/>
              <a:t>Improved data security</a:t>
            </a:r>
            <a:endParaRPr/>
          </a:p>
          <a:p>
            <a:pPr indent="-285750" lvl="0" marL="285750" rtl="0" algn="l">
              <a:spcBef>
                <a:spcPts val="1000"/>
              </a:spcBef>
              <a:spcAft>
                <a:spcPts val="0"/>
              </a:spcAft>
              <a:buSzPts val="1800"/>
              <a:buChar char="•"/>
            </a:pPr>
            <a:r>
              <a:rPr lang="en-GB"/>
              <a:t>Better data integration</a:t>
            </a:r>
            <a:endParaRPr/>
          </a:p>
          <a:p>
            <a:pPr indent="-285750" lvl="0" marL="285750" rtl="0" algn="l">
              <a:spcBef>
                <a:spcPts val="1000"/>
              </a:spcBef>
              <a:spcAft>
                <a:spcPts val="0"/>
              </a:spcAft>
              <a:buSzPts val="1800"/>
              <a:buChar char="•"/>
            </a:pPr>
            <a:r>
              <a:rPr lang="en-GB"/>
              <a:t>Minor data inconsistencies</a:t>
            </a:r>
            <a:endParaRPr/>
          </a:p>
          <a:p>
            <a:pPr indent="-285750" lvl="0" marL="285750" rtl="0" algn="l">
              <a:spcBef>
                <a:spcPts val="1000"/>
              </a:spcBef>
              <a:spcAft>
                <a:spcPts val="0"/>
              </a:spcAft>
              <a:buSzPts val="1800"/>
              <a:buChar char="•"/>
            </a:pPr>
            <a:r>
              <a:rPr lang="en-GB"/>
              <a:t>Improved data access</a:t>
            </a:r>
            <a:endParaRPr/>
          </a:p>
          <a:p>
            <a:pPr indent="-285750" lvl="0" marL="285750" rtl="0" algn="l">
              <a:spcBef>
                <a:spcPts val="1000"/>
              </a:spcBef>
              <a:spcAft>
                <a:spcPts val="0"/>
              </a:spcAft>
              <a:buSzPts val="1800"/>
              <a:buChar char="•"/>
            </a:pPr>
            <a:r>
              <a:rPr lang="en-GB"/>
              <a:t>Improved decision making</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GB">
                <a:latin typeface="Arial"/>
                <a:ea typeface="Arial"/>
                <a:cs typeface="Arial"/>
                <a:sym typeface="Arial"/>
              </a:rPr>
              <a:t>CONS OF ONLINE STORE</a:t>
            </a:r>
            <a:endParaRPr/>
          </a:p>
        </p:txBody>
      </p:sp>
      <p:sp>
        <p:nvSpPr>
          <p:cNvPr id="194" name="Google Shape;194;p27"/>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GB"/>
              <a:t>Additional costs</a:t>
            </a:r>
            <a:endParaRPr/>
          </a:p>
          <a:p>
            <a:pPr indent="-285750" lvl="0" marL="285750" rtl="0" algn="l">
              <a:spcBef>
                <a:spcPts val="1000"/>
              </a:spcBef>
              <a:spcAft>
                <a:spcPts val="0"/>
              </a:spcAft>
              <a:buSzPts val="1800"/>
              <a:buChar char="•"/>
            </a:pPr>
            <a:r>
              <a:rPr lang="en-GB"/>
              <a:t>Complex management</a:t>
            </a:r>
            <a:endParaRPr/>
          </a:p>
          <a:p>
            <a:pPr indent="-285750" lvl="0" marL="285750" rtl="0" algn="l">
              <a:spcBef>
                <a:spcPts val="1000"/>
              </a:spcBef>
              <a:spcAft>
                <a:spcPts val="0"/>
              </a:spcAft>
              <a:buSzPts val="1800"/>
              <a:buChar char="•"/>
            </a:pPr>
            <a:r>
              <a:rPr lang="en-GB"/>
              <a:t>Savings</a:t>
            </a:r>
            <a:endParaRPr/>
          </a:p>
          <a:p>
            <a:pPr indent="-285750" lvl="0" marL="285750" rtl="0" algn="l">
              <a:spcBef>
                <a:spcPts val="1000"/>
              </a:spcBef>
              <a:spcAft>
                <a:spcPts val="0"/>
              </a:spcAft>
              <a:buSzPts val="1800"/>
              <a:buChar char="•"/>
            </a:pPr>
            <a:r>
              <a:rPr lang="en-GB"/>
              <a:t>Frequent renewal / replacement cycles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