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9" r:id="rId3"/>
    <p:sldId id="272" r:id="rId4"/>
    <p:sldId id="273" r:id="rId5"/>
    <p:sldId id="274" r:id="rId6"/>
    <p:sldId id="276" r:id="rId7"/>
    <p:sldId id="277" r:id="rId8"/>
    <p:sldId id="285" r:id="rId9"/>
    <p:sldId id="280" r:id="rId10"/>
    <p:sldId id="262" r:id="rId11"/>
    <p:sldId id="258" r:id="rId12"/>
    <p:sldId id="263" r:id="rId13"/>
    <p:sldId id="264" r:id="rId14"/>
    <p:sldId id="265" r:id="rId15"/>
    <p:sldId id="271" r:id="rId16"/>
    <p:sldId id="282" r:id="rId17"/>
    <p:sldId id="289" r:id="rId18"/>
    <p:sldId id="290" r:id="rId19"/>
    <p:sldId id="287" r:id="rId20"/>
    <p:sldId id="288" r:id="rId21"/>
    <p:sldId id="291" r:id="rId22"/>
    <p:sldId id="261" r:id="rId23"/>
    <p:sldId id="286" r:id="rId24"/>
    <p:sldId id="297" r:id="rId25"/>
    <p:sldId id="294" r:id="rId26"/>
    <p:sldId id="292" r:id="rId27"/>
    <p:sldId id="293" r:id="rId28"/>
    <p:sldId id="296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24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3A7CF-B547-4901-B4ED-6196BAF5FA0D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4F973-5D1E-4D78-8E66-196682F6A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7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Server-based also employs</a:t>
            </a:r>
            <a:r>
              <a:rPr lang="en-US" baseline="0" dirty="0" smtClean="0"/>
              <a:t> host LVM replication at block level, synch or </a:t>
            </a:r>
            <a:r>
              <a:rPr lang="en-US" baseline="0" dirty="0" err="1" smtClean="0"/>
              <a:t>asynch</a:t>
            </a:r>
            <a:endParaRPr lang="en-US" baseline="0" dirty="0" smtClean="0"/>
          </a:p>
          <a:p>
            <a:r>
              <a:rPr lang="en-US" baseline="0" dirty="0" smtClean="0"/>
              <a:t>Application Log shipping and mirroring are done at host level and uses local host resources</a:t>
            </a:r>
          </a:p>
          <a:p>
            <a:r>
              <a:rPr lang="en-US" baseline="0" dirty="0" smtClean="0"/>
              <a:t>Frame-based or Array based uses array operation environment and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4F973-5D1E-4D78-8E66-196682F6A8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55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Currently, we validate DR preparedness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4F973-5D1E-4D78-8E66-196682F6A8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47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Currently, we validate DR preparedness</a:t>
            </a:r>
          </a:p>
          <a:p>
            <a:r>
              <a:rPr lang="en-US" dirty="0" smtClean="0"/>
              <a:t>Passive or Active DR environment not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4F973-5D1E-4D78-8E66-196682F6A8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38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know about Trans. integrity when we will recover replicated</a:t>
            </a:r>
            <a:r>
              <a:rPr lang="en-US" baseline="0" dirty="0" smtClean="0"/>
              <a:t> </a:t>
            </a:r>
            <a:r>
              <a:rPr lang="en-US" dirty="0" smtClean="0"/>
              <a:t>DB at block level on newly build physical and/or virtual server.</a:t>
            </a:r>
          </a:p>
          <a:p>
            <a:r>
              <a:rPr lang="en-US" dirty="0" smtClean="0"/>
              <a:t>Should</a:t>
            </a:r>
            <a:r>
              <a:rPr lang="en-US" baseline="0" dirty="0" smtClean="0"/>
              <a:t> be tested a number of times to see DB comes in healthy state all the times!!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4F973-5D1E-4D78-8E66-196682F6A8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70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8F8E-F68B-4471-AEE1-B9F6CA466A16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7476-DFB3-452D-904E-39EE298805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6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8F8E-F68B-4471-AEE1-B9F6CA466A16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7476-DFB3-452D-904E-39EE298805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8F8E-F68B-4471-AEE1-B9F6CA466A16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7476-DFB3-452D-904E-39EE298805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9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8F8E-F68B-4471-AEE1-B9F6CA466A16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7476-DFB3-452D-904E-39EE298805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9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8F8E-F68B-4471-AEE1-B9F6CA466A16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7476-DFB3-452D-904E-39EE298805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9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8F8E-F68B-4471-AEE1-B9F6CA466A16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7476-DFB3-452D-904E-39EE298805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6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8F8E-F68B-4471-AEE1-B9F6CA466A16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7476-DFB3-452D-904E-39EE298805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0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8F8E-F68B-4471-AEE1-B9F6CA466A16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7476-DFB3-452D-904E-39EE298805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4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8F8E-F68B-4471-AEE1-B9F6CA466A16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7476-DFB3-452D-904E-39EE298805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9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8F8E-F68B-4471-AEE1-B9F6CA466A16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7476-DFB3-452D-904E-39EE298805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8F8E-F68B-4471-AEE1-B9F6CA466A16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7476-DFB3-452D-904E-39EE298805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2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58F8E-F68B-4471-AEE1-B9F6CA466A16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D7476-DFB3-452D-904E-39EE298805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Disaster Recovery Approaches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 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8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DR </a:t>
            </a:r>
            <a:r>
              <a:rPr lang="en-US" b="1" dirty="0"/>
              <a:t>Using off-site/on-site </a:t>
            </a:r>
            <a:r>
              <a:rPr lang="en-US" b="1" dirty="0" smtClean="0"/>
              <a:t>Tapes</a:t>
            </a:r>
            <a:br>
              <a:rPr lang="en-US" b="1" dirty="0" smtClean="0"/>
            </a:b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Warm DR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Site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330325"/>
          </a:xfrm>
        </p:spPr>
        <p:txBody>
          <a:bodyPr/>
          <a:lstStyle/>
          <a:p>
            <a:r>
              <a:rPr lang="en-US" dirty="0" smtClean="0"/>
              <a:t>High Transactional Integrity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244725"/>
          </a:xfrm>
        </p:spPr>
        <p:txBody>
          <a:bodyPr>
            <a:normAutofit/>
          </a:bodyPr>
          <a:lstStyle/>
          <a:p>
            <a:r>
              <a:rPr lang="en-US" dirty="0" smtClean="0"/>
              <a:t>Long RTO</a:t>
            </a:r>
          </a:p>
          <a:p>
            <a:r>
              <a:rPr lang="en-US" dirty="0" smtClean="0"/>
              <a:t>Build and Restore</a:t>
            </a:r>
          </a:p>
          <a:p>
            <a:r>
              <a:rPr lang="en-US" dirty="0" smtClean="0"/>
              <a:t>Long and </a:t>
            </a:r>
            <a:r>
              <a:rPr lang="en-US" dirty="0"/>
              <a:t>M</a:t>
            </a:r>
            <a:r>
              <a:rPr lang="en-US" dirty="0" smtClean="0"/>
              <a:t>anual </a:t>
            </a:r>
            <a:r>
              <a:rPr lang="en-US" dirty="0"/>
              <a:t>P</a:t>
            </a:r>
            <a:r>
              <a:rPr lang="en-US" dirty="0" smtClean="0"/>
              <a:t>rocess</a:t>
            </a:r>
          </a:p>
          <a:p>
            <a:r>
              <a:rPr lang="en-US" dirty="0" smtClean="0"/>
              <a:t>Complex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836" y="4572000"/>
            <a:ext cx="2084387" cy="218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311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Block-based </a:t>
            </a:r>
            <a:r>
              <a:rPr lang="en-US" b="1" dirty="0"/>
              <a:t>Storage </a:t>
            </a:r>
            <a:r>
              <a:rPr lang="en-US" b="1" dirty="0" smtClean="0"/>
              <a:t>Replication</a:t>
            </a:r>
            <a:br>
              <a:rPr lang="en-US" b="1" dirty="0" smtClean="0"/>
            </a:b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Warm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DR/Hot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smtClean="0"/>
              <a:t>Data is synchronized between production and DR sites using storage array replication(e.g. 3PAR StoreServ)</a:t>
            </a:r>
          </a:p>
          <a:p>
            <a:r>
              <a:rPr lang="en-US" dirty="0" smtClean="0"/>
              <a:t>In the event of failure at the Prod site, data is available at DR site (Synch/Asynch Repl.)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788" y="4548187"/>
            <a:ext cx="3652837" cy="200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462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Block-based Storage Replication</a:t>
            </a:r>
            <a:br>
              <a:rPr lang="en-US" b="1" dirty="0" smtClean="0"/>
            </a:b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Warm/Hot DR Site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Transactional Integrity View of Application 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3" y="3184525"/>
            <a:ext cx="4421187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21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Block-based </a:t>
            </a:r>
            <a:r>
              <a:rPr lang="en-US" b="1" dirty="0" smtClean="0"/>
              <a:t>Storage Replication</a:t>
            </a:r>
            <a:br>
              <a:rPr lang="en-US" b="1" dirty="0" smtClean="0"/>
            </a:b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Warm/Hot DR Site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Transactional integrity are two different things at Block and Database levels. Data could be in synch at Block-level but may not be in synch at application level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753" y="3505200"/>
            <a:ext cx="6753225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10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Application Level Replication</a:t>
            </a:r>
            <a:br>
              <a:rPr lang="en-US" b="1" dirty="0" smtClean="0"/>
            </a:b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Hot DR Site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Uses Native Application Tools</a:t>
            </a:r>
          </a:p>
          <a:p>
            <a:pPr marL="0" indent="0">
              <a:buNone/>
            </a:pPr>
            <a:r>
              <a:rPr lang="en-US" b="1" dirty="0" smtClean="0"/>
              <a:t>Examples: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SQL </a:t>
            </a:r>
            <a:r>
              <a:rPr lang="en-US" dirty="0" smtClean="0"/>
              <a:t>AAG </a:t>
            </a:r>
            <a:r>
              <a:rPr lang="en-US" dirty="0"/>
              <a:t>stretch across </a:t>
            </a:r>
            <a:r>
              <a:rPr lang="en-US" dirty="0" smtClean="0"/>
              <a:t>WAN/DC</a:t>
            </a:r>
          </a:p>
          <a:p>
            <a:r>
              <a:rPr lang="en-US" dirty="0" smtClean="0"/>
              <a:t>SQL Mirroring</a:t>
            </a:r>
          </a:p>
          <a:p>
            <a:r>
              <a:rPr lang="en-US" dirty="0" smtClean="0"/>
              <a:t>SQL Transaction Replication</a:t>
            </a:r>
          </a:p>
          <a:p>
            <a:r>
              <a:rPr lang="en-US" dirty="0" smtClean="0"/>
              <a:t>SQL Log Shipping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0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Application Level Replication</a:t>
            </a:r>
            <a:br>
              <a:rPr lang="en-US" b="1" dirty="0" smtClean="0"/>
            </a:b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Hot DR Site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Uses Native Application Tools</a:t>
            </a:r>
          </a:p>
          <a:p>
            <a:pPr marL="0" indent="0">
              <a:buNone/>
            </a:pPr>
            <a:r>
              <a:rPr lang="en-US" b="1" dirty="0" smtClean="0"/>
              <a:t>More Examples: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Exchange 2010 and 2013</a:t>
            </a:r>
          </a:p>
          <a:p>
            <a:r>
              <a:rPr lang="en-US" dirty="0" smtClean="0"/>
              <a:t>Database Availability Group (DAG) can replicate active DB copies to replica copies</a:t>
            </a:r>
          </a:p>
          <a:p>
            <a:r>
              <a:rPr lang="en-US" dirty="0" smtClean="0"/>
              <a:t>Stretch DAG across Sites (need &lt;500 </a:t>
            </a:r>
            <a:r>
              <a:rPr lang="en-US" dirty="0" err="1" smtClean="0"/>
              <a:t>ms</a:t>
            </a:r>
            <a:r>
              <a:rPr lang="en-US" dirty="0" smtClean="0"/>
              <a:t> round trip latency?)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Application Level </a:t>
            </a:r>
            <a:r>
              <a:rPr lang="en-US" b="1" dirty="0" smtClean="0"/>
              <a:t>Replication</a:t>
            </a:r>
            <a:br>
              <a:rPr lang="en-US" b="1" dirty="0" smtClean="0"/>
            </a:b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Hot DR Site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Application transactional integrity maintained</a:t>
            </a:r>
          </a:p>
          <a:p>
            <a:r>
              <a:rPr lang="en-US" dirty="0" smtClean="0"/>
              <a:t>Low RTO and RPO</a:t>
            </a:r>
          </a:p>
          <a:p>
            <a:r>
              <a:rPr lang="en-US" dirty="0"/>
              <a:t>Business availability</a:t>
            </a:r>
          </a:p>
          <a:p>
            <a:r>
              <a:rPr lang="en-US" dirty="0"/>
              <a:t>Easy and faster </a:t>
            </a:r>
            <a:r>
              <a:rPr lang="en-US" dirty="0" smtClean="0"/>
              <a:t>DR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Ready state servers required</a:t>
            </a:r>
          </a:p>
          <a:p>
            <a:r>
              <a:rPr lang="en-US" dirty="0" smtClean="0"/>
              <a:t>High network bandwidth</a:t>
            </a:r>
          </a:p>
          <a:p>
            <a:r>
              <a:rPr lang="en-US" dirty="0" smtClean="0"/>
              <a:t>$$$ - Same infrastructure required at DR site</a:t>
            </a:r>
          </a:p>
        </p:txBody>
      </p:sp>
    </p:spTree>
    <p:extLst>
      <p:ext uri="{BB962C8B-B14F-4D97-AF65-F5344CB8AC3E}">
        <p14:creationId xmlns:p14="http://schemas.microsoft.com/office/powerpoint/2010/main" val="114865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Healthfirst DR 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b="1" dirty="0" smtClean="0"/>
              <a:t>Leveraging StoreOnce/DataProtector VTL &amp; Physical Tape 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r>
              <a:rPr lang="en-US" b="1" dirty="0" smtClean="0"/>
              <a:t> Warm DR</a:t>
            </a:r>
          </a:p>
          <a:p>
            <a:pPr>
              <a:spcBef>
                <a:spcPts val="1800"/>
              </a:spcBef>
            </a:pPr>
            <a:r>
              <a:rPr lang="en-US" b="1" dirty="0" smtClean="0"/>
              <a:t>Leveraging StoreServ to StoreServ Replication B/W NJ &amp; FL 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r>
              <a:rPr lang="en-US" b="1" dirty="0" smtClean="0"/>
              <a:t> Warm DR</a:t>
            </a:r>
          </a:p>
          <a:p>
            <a:pPr>
              <a:spcBef>
                <a:spcPts val="1800"/>
              </a:spcBef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Build and Standup a Standby DR environment at GW – FL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Hot DR (FMO?)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5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DR Leveraging StoreOnce/DataProtector VTL &amp; Physical Tape </a:t>
            </a:r>
            <a:r>
              <a:rPr lang="en-US" sz="3200" b="1" dirty="0">
                <a:sym typeface="Wingdings" panose="05000000000000000000" pitchFamily="2" charset="2"/>
              </a:rPr>
              <a:t></a:t>
            </a:r>
            <a:r>
              <a:rPr lang="en-US" sz="3200" b="1" dirty="0"/>
              <a:t> Warm </a:t>
            </a:r>
            <a:r>
              <a:rPr lang="en-US" sz="3200" b="1" dirty="0" smtClean="0"/>
              <a:t>DR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 lnSpcReduction="10000"/>
          </a:bodyPr>
          <a:lstStyle/>
          <a:p>
            <a:pPr>
              <a:spcBef>
                <a:spcPts val="2400"/>
              </a:spcBef>
            </a:pPr>
            <a:endParaRPr lang="en-US" b="1" dirty="0" smtClean="0"/>
          </a:p>
          <a:p>
            <a:pPr>
              <a:spcBef>
                <a:spcPts val="2400"/>
              </a:spcBef>
            </a:pPr>
            <a:endParaRPr lang="en-US" b="1" dirty="0" smtClean="0"/>
          </a:p>
          <a:p>
            <a:pPr>
              <a:spcBef>
                <a:spcPts val="2400"/>
              </a:spcBef>
            </a:pPr>
            <a:endParaRPr lang="en-US" b="1" dirty="0"/>
          </a:p>
          <a:p>
            <a:pPr>
              <a:spcBef>
                <a:spcPts val="2400"/>
              </a:spcBef>
            </a:pPr>
            <a:r>
              <a:rPr lang="en-US" b="1" dirty="0" smtClean="0"/>
              <a:t>This is current DR strategy</a:t>
            </a:r>
          </a:p>
          <a:p>
            <a:pPr>
              <a:spcBef>
                <a:spcPts val="2400"/>
              </a:spcBef>
            </a:pPr>
            <a:r>
              <a:rPr lang="en-US" b="1" dirty="0" smtClean="0"/>
              <a:t>November 2016 DR drill will leverage StoreOnce VTL and DataProtector for a warm DR scenario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752600"/>
            <a:ext cx="195072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8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DR Leveraging StoreOnce/DataProtector VTL &amp; Physical Tape </a:t>
            </a:r>
            <a:r>
              <a:rPr lang="en-US" sz="3200" b="1" dirty="0">
                <a:sym typeface="Wingdings" panose="05000000000000000000" pitchFamily="2" charset="2"/>
              </a:rPr>
              <a:t></a:t>
            </a:r>
            <a:r>
              <a:rPr lang="en-US" sz="3200" b="1" dirty="0"/>
              <a:t> Warm DR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CL – NJ StoreOnce replicates backup data to GW – FL StoreOnce</a:t>
            </a:r>
          </a:p>
          <a:p>
            <a:r>
              <a:rPr lang="en-US" dirty="0"/>
              <a:t>D2D VTL tapes available at GW – </a:t>
            </a:r>
            <a:r>
              <a:rPr lang="en-US" dirty="0" smtClean="0"/>
              <a:t>FL</a:t>
            </a:r>
          </a:p>
          <a:p>
            <a:r>
              <a:rPr lang="en-US" dirty="0" smtClean="0"/>
              <a:t>TSM Physical Tapes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194175" cy="39512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Time Consuming</a:t>
            </a:r>
          </a:p>
          <a:p>
            <a:r>
              <a:rPr lang="en-US" dirty="0" smtClean="0"/>
              <a:t>Build physical servers, apply patches, install application</a:t>
            </a:r>
          </a:p>
          <a:p>
            <a:r>
              <a:rPr lang="en-US" dirty="0" smtClean="0"/>
              <a:t>Attach servers to StoreServ LUNs</a:t>
            </a:r>
          </a:p>
          <a:p>
            <a:r>
              <a:rPr lang="en-US" dirty="0" smtClean="0"/>
              <a:t>Restore data from StoreOnce to physical server</a:t>
            </a:r>
          </a:p>
          <a:p>
            <a:r>
              <a:rPr lang="en-US" dirty="0" smtClean="0"/>
              <a:t>Restore data form TSM physical tapes or VTL where applicable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4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DR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4400" dirty="0" smtClean="0"/>
              <a:t>Cold DR Site</a:t>
            </a:r>
          </a:p>
          <a:p>
            <a:pPr>
              <a:lnSpc>
                <a:spcPct val="150000"/>
              </a:lnSpc>
            </a:pPr>
            <a:r>
              <a:rPr lang="en-US" sz="4400" dirty="0" smtClean="0"/>
              <a:t>Warm DR Site</a:t>
            </a:r>
          </a:p>
          <a:p>
            <a:pPr>
              <a:lnSpc>
                <a:spcPct val="150000"/>
              </a:lnSpc>
            </a:pPr>
            <a:r>
              <a:rPr lang="en-US" sz="4400" dirty="0" smtClean="0"/>
              <a:t>Hot DR Site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0003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DR Leveraging StoreOnce/DataProtector VTL &amp; Physical Tape </a:t>
            </a:r>
            <a:r>
              <a:rPr lang="en-US" sz="3200" b="1" dirty="0">
                <a:sym typeface="Wingdings" panose="05000000000000000000" pitchFamily="2" charset="2"/>
              </a:rPr>
              <a:t></a:t>
            </a:r>
            <a:r>
              <a:rPr lang="en-US" sz="3200" b="1" dirty="0"/>
              <a:t> Warm DR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VM can be recovered using DataProtector &amp; and replicated VM on StoreOnce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VM has to be selected, backed up and restored before actual disaster!!!!</a:t>
            </a:r>
          </a:p>
          <a:p>
            <a:r>
              <a:rPr lang="en-US" dirty="0" smtClean="0"/>
              <a:t>After VM is brought online,  update IP and flush 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200" b="1" dirty="0" smtClean="0"/>
              <a:t>DR </a:t>
            </a:r>
            <a:r>
              <a:rPr lang="en-US" sz="3200" b="1" dirty="0"/>
              <a:t>Leveraging StoreServ to StoreServ Replication </a:t>
            </a:r>
            <a:r>
              <a:rPr lang="en-US" sz="3200" b="1" dirty="0" smtClean="0"/>
              <a:t>B/W NJ &amp; FL </a:t>
            </a:r>
            <a:r>
              <a:rPr lang="en-US" sz="3200" b="1" dirty="0" smtClean="0">
                <a:sym typeface="Wingdings" panose="05000000000000000000" pitchFamily="2" charset="2"/>
              </a:rPr>
              <a:t></a:t>
            </a:r>
            <a:r>
              <a:rPr lang="en-US" sz="3200" b="1" dirty="0" smtClean="0"/>
              <a:t> </a:t>
            </a:r>
            <a:r>
              <a:rPr lang="en-US" sz="3200" b="1" dirty="0"/>
              <a:t>Warm DR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 anchor="ctr" anchorCtr="0">
            <a:normAutofit lnSpcReduction="10000"/>
          </a:bodyPr>
          <a:lstStyle/>
          <a:p>
            <a:pPr>
              <a:spcBef>
                <a:spcPts val="2400"/>
              </a:spcBef>
            </a:pPr>
            <a:endParaRPr lang="en-US" b="1" dirty="0" smtClean="0"/>
          </a:p>
          <a:p>
            <a:pPr>
              <a:spcBef>
                <a:spcPts val="2400"/>
              </a:spcBef>
            </a:pPr>
            <a:endParaRPr lang="en-US" b="1" dirty="0"/>
          </a:p>
          <a:p>
            <a:pPr>
              <a:spcBef>
                <a:spcPts val="2400"/>
              </a:spcBef>
            </a:pPr>
            <a:endParaRPr lang="en-US" b="1" dirty="0" smtClean="0"/>
          </a:p>
          <a:p>
            <a:pPr>
              <a:spcBef>
                <a:spcPts val="2400"/>
              </a:spcBef>
            </a:pPr>
            <a:r>
              <a:rPr lang="en-US" b="1" dirty="0" smtClean="0"/>
              <a:t>This was the operational go-forward approach for 2016 DR drill for a warm DR scenario</a:t>
            </a:r>
          </a:p>
          <a:p>
            <a:pPr>
              <a:spcBef>
                <a:spcPts val="2400"/>
              </a:spcBef>
            </a:pPr>
            <a:r>
              <a:rPr lang="en-US" b="1" dirty="0" smtClean="0"/>
              <a:t>On </a:t>
            </a:r>
            <a:r>
              <a:rPr lang="en-US" b="1" dirty="0" smtClean="0">
                <a:solidFill>
                  <a:srgbClr val="FF0000"/>
                </a:solidFill>
              </a:rPr>
              <a:t>hold</a:t>
            </a:r>
            <a:r>
              <a:rPr lang="en-US" b="1" dirty="0" smtClean="0"/>
              <a:t> at this time because of BW issue between CL – NJ and GW - FL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55" y="1828800"/>
            <a:ext cx="1592580" cy="183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2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DR Using 3PAR StoreServ Replication</a:t>
            </a:r>
            <a:br>
              <a:rPr lang="en-US" b="1" dirty="0"/>
            </a:br>
            <a:r>
              <a:rPr lang="en-US" b="1" dirty="0" smtClean="0"/>
              <a:t>Warm DR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04800" y="2133600"/>
            <a:ext cx="4040188" cy="3951288"/>
          </a:xfrm>
        </p:spPr>
        <p:txBody>
          <a:bodyPr>
            <a:normAutofit/>
          </a:bodyPr>
          <a:lstStyle/>
          <a:p>
            <a:r>
              <a:rPr lang="en-US" dirty="0" smtClean="0"/>
              <a:t>Independent of host server (H/W, OS, Application</a:t>
            </a:r>
            <a:r>
              <a:rPr lang="en-US" sz="2600" dirty="0" smtClean="0"/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724400" y="2209800"/>
            <a:ext cx="4354946" cy="3951288"/>
          </a:xfrm>
          <a:effectLst>
            <a:outerShdw blurRad="50800" dist="50800" dir="5400000" algn="ctr" rotWithShape="0">
              <a:srgbClr val="000000">
                <a:alpha val="49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High network bandwidth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5.7 TB of changed data in 24 hours will consume 0.54 </a:t>
            </a:r>
            <a:r>
              <a:rPr lang="en-US" dirty="0" err="1" smtClean="0">
                <a:solidFill>
                  <a:srgbClr val="FF0000"/>
                </a:solidFill>
              </a:rPr>
              <a:t>Gbps</a:t>
            </a:r>
            <a:r>
              <a:rPr lang="en-US" dirty="0" smtClean="0">
                <a:solidFill>
                  <a:srgbClr val="FF0000"/>
                </a:solidFill>
              </a:rPr>
              <a:t> between </a:t>
            </a:r>
            <a:r>
              <a:rPr lang="en-US" dirty="0">
                <a:solidFill>
                  <a:srgbClr val="FF0000"/>
                </a:solidFill>
              </a:rPr>
              <a:t>3PAR to </a:t>
            </a:r>
            <a:r>
              <a:rPr lang="en-US" dirty="0" smtClean="0">
                <a:solidFill>
                  <a:srgbClr val="FF0000"/>
                </a:solidFill>
              </a:rPr>
              <a:t>3PAR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~  1/2of </a:t>
            </a:r>
            <a:r>
              <a:rPr lang="en-US" sz="2400" dirty="0">
                <a:solidFill>
                  <a:srgbClr val="FF0000"/>
                </a:solidFill>
              </a:rPr>
              <a:t>available </a:t>
            </a:r>
            <a:r>
              <a:rPr lang="en-US" sz="2400" dirty="0" smtClean="0">
                <a:solidFill>
                  <a:srgbClr val="FF0000"/>
                </a:solidFill>
              </a:rPr>
              <a:t>BW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760364"/>
            <a:ext cx="1441379" cy="13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0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DR Using 3PAR StoreServ Replication</a:t>
            </a:r>
            <a:br>
              <a:rPr lang="en-US" b="1" dirty="0"/>
            </a:br>
            <a:r>
              <a:rPr lang="en-US" b="1" dirty="0" smtClean="0"/>
              <a:t>Warm DR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Complete </a:t>
            </a:r>
            <a:r>
              <a:rPr lang="en-US" dirty="0"/>
              <a:t>data available at DR site with block level storage consistency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346575" cy="46069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Time consuming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Build </a:t>
            </a:r>
            <a:r>
              <a:rPr lang="en-US" dirty="0">
                <a:solidFill>
                  <a:srgbClr val="FF0000"/>
                </a:solidFill>
              </a:rPr>
              <a:t>servers, patch, install apps and </a:t>
            </a:r>
            <a:r>
              <a:rPr lang="en-US" dirty="0" smtClean="0">
                <a:solidFill>
                  <a:srgbClr val="FF0000"/>
                </a:solidFill>
              </a:rPr>
              <a:t>attach </a:t>
            </a:r>
            <a:r>
              <a:rPr lang="en-US" dirty="0">
                <a:solidFill>
                  <a:srgbClr val="FF0000"/>
                </a:solidFill>
              </a:rPr>
              <a:t>to </a:t>
            </a:r>
            <a:r>
              <a:rPr lang="en-US" dirty="0" smtClean="0">
                <a:solidFill>
                  <a:srgbClr val="FF0000"/>
                </a:solidFill>
              </a:rPr>
              <a:t>storage</a:t>
            </a:r>
          </a:p>
          <a:p>
            <a:r>
              <a:rPr lang="en-US" dirty="0" smtClean="0"/>
              <a:t>VM’s </a:t>
            </a:r>
            <a:r>
              <a:rPr lang="en-US" dirty="0"/>
              <a:t>at DR </a:t>
            </a:r>
            <a:r>
              <a:rPr lang="en-US" dirty="0" smtClean="0"/>
              <a:t>site could </a:t>
            </a:r>
            <a:r>
              <a:rPr lang="en-US" dirty="0"/>
              <a:t>be recovered </a:t>
            </a:r>
            <a:r>
              <a:rPr lang="en-US" dirty="0" smtClean="0"/>
              <a:t>using DataProtector</a:t>
            </a:r>
            <a:endParaRPr lang="en-US" dirty="0"/>
          </a:p>
          <a:p>
            <a:r>
              <a:rPr lang="en-US" dirty="0"/>
              <a:t>Manual switch over (if sophisticated vendor tools not available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593617"/>
            <a:ext cx="838200" cy="888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361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DR Using 3PAR StoreServ Replication</a:t>
            </a:r>
            <a:br>
              <a:rPr lang="en-US" b="1" dirty="0"/>
            </a:br>
            <a:r>
              <a:rPr lang="en-US" b="1" dirty="0"/>
              <a:t>Warm DR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Block-level StoreServ to StoreServ replication</a:t>
            </a:r>
          </a:p>
          <a:p>
            <a:r>
              <a:rPr lang="en-US" dirty="0"/>
              <a:t>Complete data available at DR site with block level storage consistency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Transactional integrity cannot be guaranteed at the application level because DB and log files could be locked by the application</a:t>
            </a:r>
          </a:p>
          <a:p>
            <a:r>
              <a:rPr lang="en-US" dirty="0">
                <a:solidFill>
                  <a:srgbClr val="FF0000"/>
                </a:solidFill>
              </a:rPr>
              <a:t>No protection against user and software errors (point-in-time recovery). Fallback to backups</a:t>
            </a:r>
          </a:p>
          <a:p>
            <a:r>
              <a:rPr lang="en-US" dirty="0">
                <a:solidFill>
                  <a:srgbClr val="FF0000"/>
                </a:solidFill>
              </a:rPr>
              <a:t>Potentially high </a:t>
            </a:r>
            <a:r>
              <a:rPr lang="en-US" dirty="0" smtClean="0">
                <a:solidFill>
                  <a:srgbClr val="FF0000"/>
                </a:solidFill>
              </a:rPr>
              <a:t>RPO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240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DR Using 3PAR StoreServ Replication</a:t>
            </a:r>
            <a:br>
              <a:rPr lang="en-US" b="1" dirty="0"/>
            </a:br>
            <a:r>
              <a:rPr lang="en-US" b="1" dirty="0"/>
              <a:t>Warm DR</a:t>
            </a:r>
            <a:endParaRPr lang="en-US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593" y="1600200"/>
            <a:ext cx="61628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45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Build and Standup a Standby DR </a:t>
            </a:r>
            <a:r>
              <a:rPr lang="en-US" b="1" dirty="0" smtClean="0"/>
              <a:t>Environment – Hot DR (FMO)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b="1" dirty="0" smtClean="0"/>
              <a:t>This approach calls for a standby DR environment</a:t>
            </a:r>
          </a:p>
          <a:p>
            <a:r>
              <a:rPr lang="en-US" b="1" dirty="0" smtClean="0"/>
              <a:t>Servers are prebuilt and kept up to date at OS and application level</a:t>
            </a:r>
          </a:p>
          <a:p>
            <a:r>
              <a:rPr lang="en-US" b="1" dirty="0"/>
              <a:t>D</a:t>
            </a:r>
            <a:r>
              <a:rPr lang="en-US" b="1" dirty="0" smtClean="0"/>
              <a:t>ata is kept in synch using LUN 2 LUN replication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Approach is undecided!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!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363915"/>
            <a:ext cx="2743200" cy="204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0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Build and Standup a Standby DR Environment – Hot DR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5307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Provides optimum BCP</a:t>
            </a:r>
          </a:p>
          <a:p>
            <a:r>
              <a:rPr lang="en-US" dirty="0" smtClean="0"/>
              <a:t>Provide ideal RTO and RPO</a:t>
            </a:r>
          </a:p>
          <a:p>
            <a:r>
              <a:rPr lang="en-US" dirty="0" smtClean="0"/>
              <a:t>DR environment is created based upon an application’s business tier requirements</a:t>
            </a:r>
          </a:p>
          <a:p>
            <a:r>
              <a:rPr lang="en-US" dirty="0" smtClean="0"/>
              <a:t>Does not call from whole array to array replication which consumes more available bandwidth</a:t>
            </a:r>
          </a:p>
          <a:p>
            <a:r>
              <a:rPr lang="en-US" dirty="0" smtClean="0"/>
              <a:t>Can </a:t>
            </a:r>
            <a:r>
              <a:rPr lang="en-US" dirty="0"/>
              <a:t>be fully automated using DNS load balancing for A/P and A/A application </a:t>
            </a:r>
            <a:r>
              <a:rPr lang="en-US" dirty="0" smtClean="0"/>
              <a:t>availability</a:t>
            </a:r>
          </a:p>
          <a:p>
            <a:r>
              <a:rPr lang="en-US" dirty="0" smtClean="0"/>
              <a:t>Business </a:t>
            </a:r>
            <a:r>
              <a:rPr lang="en-US" dirty="0"/>
              <a:t>can do DR test at their convenience as DR environment is always available</a:t>
            </a:r>
          </a:p>
          <a:p>
            <a:r>
              <a:rPr lang="en-US" dirty="0"/>
              <a:t>DR environment may be used for Dev (stop repl</a:t>
            </a:r>
            <a:r>
              <a:rPr lang="en-US" dirty="0" smtClean="0"/>
              <a:t>.) and reporting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53072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Require </a:t>
            </a:r>
            <a:r>
              <a:rPr lang="en-US" sz="2000" dirty="0"/>
              <a:t>replica hardware based upon </a:t>
            </a:r>
            <a:r>
              <a:rPr lang="en-US" sz="2000" dirty="0" smtClean="0"/>
              <a:t>application’s RCO</a:t>
            </a:r>
          </a:p>
          <a:p>
            <a:r>
              <a:rPr lang="en-US" sz="2000" dirty="0"/>
              <a:t>Initial long setup </a:t>
            </a:r>
            <a:r>
              <a:rPr lang="en-US" sz="2000" dirty="0" smtClean="0"/>
              <a:t>time – build two environments, prod and DR</a:t>
            </a:r>
          </a:p>
          <a:p>
            <a:r>
              <a:rPr lang="en-US" sz="2000" dirty="0" smtClean="0"/>
              <a:t>Initial high $$$ cost</a:t>
            </a:r>
          </a:p>
          <a:p>
            <a:r>
              <a:rPr lang="en-US" sz="2000" dirty="0" smtClean="0"/>
              <a:t>High on-going maintenance cost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58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Build and Standup a Standby DR Environment – Hot DR</a:t>
            </a:r>
            <a:endParaRPr lang="en-US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593" y="1600200"/>
            <a:ext cx="61628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9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End-state Comparison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dirty="0" smtClean="0"/>
              <a:t>DR Using Storage Replication, VTL</a:t>
            </a:r>
            <a:r>
              <a:rPr lang="en-US" dirty="0"/>
              <a:t>, Tapes - Warm DR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Time consuming. Build in scope server environment from ground up. </a:t>
            </a:r>
          </a:p>
          <a:p>
            <a:r>
              <a:rPr lang="en-US" sz="2200" dirty="0" smtClean="0"/>
              <a:t>Patch servers, install &amp; update applications</a:t>
            </a:r>
          </a:p>
          <a:p>
            <a:r>
              <a:rPr lang="en-US" sz="2200" dirty="0" smtClean="0"/>
              <a:t>Application transactional integrity in question with storage replication</a:t>
            </a:r>
          </a:p>
          <a:p>
            <a:r>
              <a:rPr lang="en-US" sz="2200" dirty="0" smtClean="0"/>
              <a:t>Complex and manual process if not supported by vendor tool</a:t>
            </a:r>
          </a:p>
          <a:p>
            <a:r>
              <a:rPr lang="en-US" sz="2200" dirty="0" smtClean="0"/>
              <a:t>Less on-going </a:t>
            </a:r>
            <a:r>
              <a:rPr lang="en-US" sz="2200" dirty="0"/>
              <a:t>maintenance </a:t>
            </a:r>
            <a:r>
              <a:rPr lang="en-US" sz="2200" dirty="0" smtClean="0"/>
              <a:t>for warm DR</a:t>
            </a:r>
            <a:endParaRPr lang="en-US" sz="2200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dirty="0"/>
              <a:t>Build and Standup a Standby DR Environment – Hot DR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DR Environment pre built, up to date and available</a:t>
            </a:r>
          </a:p>
          <a:p>
            <a:r>
              <a:rPr lang="en-US" sz="2600" dirty="0" smtClean="0"/>
              <a:t>VM’s</a:t>
            </a:r>
            <a:r>
              <a:rPr lang="en-US" dirty="0" smtClean="0"/>
              <a:t> can be restored from replicated VTL. Manual steps involved</a:t>
            </a:r>
            <a:endParaRPr lang="en-US" dirty="0"/>
          </a:p>
          <a:p>
            <a:r>
              <a:rPr lang="en-US" dirty="0" smtClean="0"/>
              <a:t>Application </a:t>
            </a:r>
            <a:r>
              <a:rPr lang="en-US" dirty="0"/>
              <a:t>transactional integrity </a:t>
            </a:r>
            <a:r>
              <a:rPr lang="en-US" dirty="0" smtClean="0"/>
              <a:t>guaranteed by application</a:t>
            </a:r>
          </a:p>
          <a:p>
            <a:r>
              <a:rPr lang="en-US" dirty="0" smtClean="0"/>
              <a:t>Relatively easy to setup but require replica hardware based upon RCO</a:t>
            </a:r>
          </a:p>
          <a:p>
            <a:r>
              <a:rPr lang="en-US" dirty="0" smtClean="0"/>
              <a:t>High ongoing maintenance cost</a:t>
            </a:r>
          </a:p>
          <a:p>
            <a:r>
              <a:rPr lang="en-US" dirty="0" smtClean="0"/>
              <a:t>Initial long setup time</a:t>
            </a:r>
          </a:p>
        </p:txBody>
      </p:sp>
    </p:spTree>
    <p:extLst>
      <p:ext uri="{BB962C8B-B14F-4D97-AF65-F5344CB8AC3E}">
        <p14:creationId xmlns:p14="http://schemas.microsoft.com/office/powerpoint/2010/main" val="150037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b="1" dirty="0"/>
              <a:t>Cold </a:t>
            </a:r>
            <a:r>
              <a:rPr lang="en-US" b="1" dirty="0" smtClean="0"/>
              <a:t>DR Site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Power, cooling, connectivity available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No other equipment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RTO &gt; Days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2286000"/>
            <a:ext cx="2097087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4038600"/>
            <a:ext cx="4190999" cy="1184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1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End-state 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dirty="0"/>
              <a:t>DR Using Storage Replication, VTL, Tapes - Warm DR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Can be fully automated using vendor tools (for hot DR)</a:t>
            </a:r>
          </a:p>
          <a:p>
            <a:r>
              <a:rPr lang="en-US" sz="2200" dirty="0" smtClean="0"/>
              <a:t>Storage Array to Array replication may consume more available bandwidth</a:t>
            </a:r>
            <a:endParaRPr lang="en-US" sz="2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dirty="0"/>
              <a:t>Build and Standup a Standby DR Environment – Hot DR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be fully automated using DNS load balancing for A/P and A/A application availability leveraging skills at hand</a:t>
            </a:r>
          </a:p>
          <a:p>
            <a:r>
              <a:rPr lang="en-US" dirty="0" smtClean="0"/>
              <a:t>Business can do DR test at their convenience as DR environment is always available</a:t>
            </a:r>
          </a:p>
          <a:p>
            <a:r>
              <a:rPr lang="en-US" dirty="0"/>
              <a:t>LUN 2 LUN </a:t>
            </a:r>
            <a:r>
              <a:rPr lang="en-US" dirty="0" smtClean="0"/>
              <a:t> per server replication consumes less available bandwidth</a:t>
            </a:r>
          </a:p>
          <a:p>
            <a:r>
              <a:rPr lang="en-US" dirty="0" smtClean="0"/>
              <a:t>DR environment may be used for Dev (stop repl.)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Warm </a:t>
            </a:r>
            <a:r>
              <a:rPr lang="en-US" b="1" dirty="0" smtClean="0"/>
              <a:t>DR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 smtClean="0"/>
              <a:t>Equipment available</a:t>
            </a:r>
          </a:p>
          <a:p>
            <a:pPr marL="0" indent="0">
              <a:buNone/>
            </a:pPr>
            <a:endParaRPr lang="en-US" sz="4000" b="1" dirty="0" smtClean="0"/>
          </a:p>
          <a:p>
            <a:endParaRPr lang="en-US" sz="3600" dirty="0" smtClean="0"/>
          </a:p>
          <a:p>
            <a:r>
              <a:rPr lang="en-US" sz="3600" dirty="0" smtClean="0"/>
              <a:t>Recovery from backups/Replicated Storage</a:t>
            </a:r>
          </a:p>
          <a:p>
            <a:pPr marL="0" indent="0">
              <a:buNone/>
            </a:pPr>
            <a:r>
              <a:rPr lang="en-US" sz="3600" dirty="0" smtClean="0"/>
              <a:t>	Tape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D2D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Storage</a:t>
            </a:r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RTO &gt; Many hours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974" y="2057400"/>
            <a:ext cx="3459161" cy="99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195036"/>
              </p:ext>
            </p:extLst>
          </p:nvPr>
        </p:nvGraphicFramePr>
        <p:xfrm>
          <a:off x="3736907" y="3810000"/>
          <a:ext cx="113989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Visio" r:id="rId4" imgW="1533491" imgH="1188216" progId="Visio.Drawing.11">
                  <p:embed/>
                </p:oleObj>
              </mc:Choice>
              <mc:Fallback>
                <p:oleObj name="Visio" r:id="rId4" imgW="1533491" imgH="118821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07" y="3810000"/>
                        <a:ext cx="113989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810000"/>
            <a:ext cx="14890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90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Hot </a:t>
            </a:r>
            <a:r>
              <a:rPr lang="en-US" dirty="0" smtClean="0"/>
              <a:t>DR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Equipment available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3890962" cy="109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4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DR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3600" dirty="0"/>
              <a:t>Ready state servers</a:t>
            </a:r>
          </a:p>
          <a:p>
            <a:pPr>
              <a:lnSpc>
                <a:spcPct val="200000"/>
              </a:lnSpc>
            </a:pPr>
            <a:r>
              <a:rPr lang="en-US" sz="3600" dirty="0"/>
              <a:t>Data replicated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4210050"/>
            <a:ext cx="48863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23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DR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sz="4400" dirty="0" smtClean="0"/>
              <a:t>RTO </a:t>
            </a:r>
            <a:r>
              <a:rPr lang="en-US" sz="4400" dirty="0"/>
              <a:t>= 0 min ≤ X</a:t>
            </a:r>
            <a:r>
              <a:rPr lang="en-US" sz="4400" dirty="0" smtClean="0"/>
              <a:t> </a:t>
            </a:r>
            <a:r>
              <a:rPr lang="en-US" sz="4400" dirty="0"/>
              <a:t>minutes</a:t>
            </a:r>
          </a:p>
          <a:p>
            <a:pPr>
              <a:lnSpc>
                <a:spcPct val="200000"/>
              </a:lnSpc>
            </a:pPr>
            <a:r>
              <a:rPr lang="en-US" sz="4400" dirty="0"/>
              <a:t>RPO = 0 min ≤</a:t>
            </a:r>
            <a:r>
              <a:rPr lang="en-US" sz="4400" dirty="0" smtClean="0"/>
              <a:t> </a:t>
            </a:r>
            <a:r>
              <a:rPr lang="en-US" sz="4400" dirty="0"/>
              <a:t>X</a:t>
            </a:r>
            <a:r>
              <a:rPr lang="en-US" sz="4400" dirty="0" smtClean="0"/>
              <a:t> </a:t>
            </a:r>
            <a:r>
              <a:rPr lang="en-US" sz="4400" dirty="0"/>
              <a:t>minute</a:t>
            </a:r>
          </a:p>
        </p:txBody>
      </p:sp>
    </p:spTree>
    <p:extLst>
      <p:ext uri="{BB962C8B-B14F-4D97-AF65-F5344CB8AC3E}">
        <p14:creationId xmlns:p14="http://schemas.microsoft.com/office/powerpoint/2010/main" val="155117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DR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5400" dirty="0" smtClean="0"/>
              <a:t>Only warm and hot standby  DR approaches are considered!!!!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954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Common DR </a:t>
            </a:r>
            <a:r>
              <a:rPr lang="en-US" b="1" dirty="0" smtClean="0"/>
              <a:t>Architectures</a:t>
            </a:r>
            <a:br>
              <a:rPr lang="en-US" b="1" dirty="0" smtClean="0"/>
            </a:br>
            <a:r>
              <a:rPr lang="en-US" b="1" dirty="0" smtClean="0"/>
              <a:t>Data Availability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Ship Backup Tapes to </a:t>
            </a:r>
            <a:r>
              <a:rPr lang="en-US" sz="3600" dirty="0" smtClean="0"/>
              <a:t>off-site/on-site </a:t>
            </a:r>
            <a:r>
              <a:rPr lang="en-US" sz="3600" dirty="0"/>
              <a:t>DR </a:t>
            </a:r>
            <a:r>
              <a:rPr lang="en-US" sz="3600" dirty="0" smtClean="0"/>
              <a:t>Location –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Warm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Block-based Storage Replication (Storage Array based &amp; LUN2LUN) –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Warm/Hot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Application </a:t>
            </a:r>
            <a:r>
              <a:rPr lang="en-US" sz="3600" dirty="0"/>
              <a:t>Based </a:t>
            </a:r>
            <a:r>
              <a:rPr lang="en-US" sz="3600" dirty="0" smtClean="0"/>
              <a:t>Replication (Server based: Log shipping, mirroring) –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Hot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16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1191</Words>
  <Application>Microsoft Office PowerPoint</Application>
  <PresentationFormat>On-screen Show (4:3)</PresentationFormat>
  <Paragraphs>205</Paragraphs>
  <Slides>30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Visio</vt:lpstr>
      <vt:lpstr>Disaster Recovery Approaches</vt:lpstr>
      <vt:lpstr>Common DR Approaches</vt:lpstr>
      <vt:lpstr>Cold DR Site</vt:lpstr>
      <vt:lpstr>Warm DR Site</vt:lpstr>
      <vt:lpstr>Hot DR Site</vt:lpstr>
      <vt:lpstr>Hot DR Site</vt:lpstr>
      <vt:lpstr>Hot DR Site</vt:lpstr>
      <vt:lpstr>Common DR Approaches</vt:lpstr>
      <vt:lpstr>Common DR Architectures Data Availability</vt:lpstr>
      <vt:lpstr>DR Using off-site/on-site Tapes Warm DR Site</vt:lpstr>
      <vt:lpstr>Block-based Storage Replication Warm DR/Hot Site</vt:lpstr>
      <vt:lpstr>Block-based Storage Replication Warm/Hot DR Site</vt:lpstr>
      <vt:lpstr>Block-based Storage Replication Warm/Hot DR Site</vt:lpstr>
      <vt:lpstr>Application Level Replication Hot DR Site</vt:lpstr>
      <vt:lpstr>Application Level Replication Hot DR Site</vt:lpstr>
      <vt:lpstr>Application Level Replication Hot DR Site</vt:lpstr>
      <vt:lpstr>Healthfirst DR Approach</vt:lpstr>
      <vt:lpstr>DR Leveraging StoreOnce/DataProtector VTL &amp; Physical Tape  Warm DR</vt:lpstr>
      <vt:lpstr>DR Leveraging StoreOnce/DataProtector VTL &amp; Physical Tape  Warm DR</vt:lpstr>
      <vt:lpstr>DR Leveraging StoreOnce/DataProtector VTL &amp; Physical Tape  Warm DR</vt:lpstr>
      <vt:lpstr>DR Leveraging StoreServ to StoreServ Replication B/W NJ &amp; FL  Warm DR</vt:lpstr>
      <vt:lpstr>DR Using 3PAR StoreServ Replication Warm DR</vt:lpstr>
      <vt:lpstr>DR Using 3PAR StoreServ Replication Warm DR</vt:lpstr>
      <vt:lpstr>DR Using 3PAR StoreServ Replication Warm DR</vt:lpstr>
      <vt:lpstr>DR Using 3PAR StoreServ Replication Warm DR</vt:lpstr>
      <vt:lpstr>Build and Standup a Standby DR Environment – Hot DR (FMO)</vt:lpstr>
      <vt:lpstr>Build and Standup a Standby DR Environment – Hot DR</vt:lpstr>
      <vt:lpstr>Build and Standup a Standby DR Environment – Hot DR</vt:lpstr>
      <vt:lpstr>End-state Comparison</vt:lpstr>
      <vt:lpstr>End-state Comparison</vt:lpstr>
    </vt:vector>
  </TitlesOfParts>
  <Company>HF Management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Recovery Approach</dc:title>
  <dc:creator>Siddiqui, Imran</dc:creator>
  <cp:lastModifiedBy>Siddiqui, Imran</cp:lastModifiedBy>
  <cp:revision>116</cp:revision>
  <dcterms:created xsi:type="dcterms:W3CDTF">2016-05-02T12:59:06Z</dcterms:created>
  <dcterms:modified xsi:type="dcterms:W3CDTF">2017-05-18T23:15:39Z</dcterms:modified>
</cp:coreProperties>
</file>