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6" r:id="rId3"/>
    <p:sldId id="266" r:id="rId4"/>
    <p:sldId id="300" r:id="rId5"/>
    <p:sldId id="294" r:id="rId6"/>
    <p:sldId id="267" r:id="rId7"/>
    <p:sldId id="269" r:id="rId8"/>
    <p:sldId id="257" r:id="rId9"/>
    <p:sldId id="299" r:id="rId10"/>
    <p:sldId id="283" r:id="rId11"/>
    <p:sldId id="258" r:id="rId12"/>
    <p:sldId id="260" r:id="rId13"/>
    <p:sldId id="261" r:id="rId14"/>
    <p:sldId id="263" r:id="rId15"/>
    <p:sldId id="280" r:id="rId16"/>
    <p:sldId id="264" r:id="rId17"/>
    <p:sldId id="282" r:id="rId18"/>
    <p:sldId id="265" r:id="rId19"/>
    <p:sldId id="271" r:id="rId20"/>
    <p:sldId id="302" r:id="rId21"/>
    <p:sldId id="270" r:id="rId22"/>
    <p:sldId id="295" r:id="rId23"/>
    <p:sldId id="272" r:id="rId24"/>
    <p:sldId id="274" r:id="rId25"/>
    <p:sldId id="284" r:id="rId26"/>
    <p:sldId id="276" r:id="rId27"/>
    <p:sldId id="275" r:id="rId28"/>
    <p:sldId id="277" r:id="rId29"/>
    <p:sldId id="278" r:id="rId30"/>
    <p:sldId id="273" r:id="rId31"/>
    <p:sldId id="279" r:id="rId32"/>
    <p:sldId id="301" r:id="rId33"/>
    <p:sldId id="285" r:id="rId34"/>
    <p:sldId id="290" r:id="rId35"/>
    <p:sldId id="286" r:id="rId36"/>
    <p:sldId id="291" r:id="rId37"/>
    <p:sldId id="292" r:id="rId38"/>
    <p:sldId id="287" r:id="rId39"/>
    <p:sldId id="298" r:id="rId40"/>
    <p:sldId id="288" r:id="rId41"/>
    <p:sldId id="293" r:id="rId42"/>
    <p:sldId id="297"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19F"/>
    <a:srgbClr val="AE3FB1"/>
    <a:srgbClr val="FF4343"/>
    <a:srgbClr val="FF0101"/>
    <a:srgbClr val="FF6565"/>
    <a:srgbClr val="FF1919"/>
    <a:srgbClr val="BE3C08"/>
    <a:srgbClr val="3961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BF1CA-DFA6-4495-82CA-719D6D31B40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058C2008-53EF-4047-AE5C-68D5036D97E3}">
      <dgm:prSet phldrT="[Text]"/>
      <dgm:spPr>
        <a:solidFill>
          <a:srgbClr val="C00000"/>
        </a:solidFill>
      </dgm:spPr>
      <dgm:t>
        <a:bodyPr/>
        <a:lstStyle/>
        <a:p>
          <a:r>
            <a:rPr lang="en-US" b="1" dirty="0" smtClean="0"/>
            <a:t>Continuous Build Stream</a:t>
          </a:r>
          <a:endParaRPr lang="en-US" b="1" dirty="0"/>
        </a:p>
      </dgm:t>
    </dgm:pt>
    <dgm:pt modelId="{B40214B9-3A11-40B9-AA83-02A99A959D29}" type="parTrans" cxnId="{D57987ED-0EFB-4D29-A390-0A52338843AF}">
      <dgm:prSet/>
      <dgm:spPr/>
      <dgm:t>
        <a:bodyPr/>
        <a:lstStyle/>
        <a:p>
          <a:endParaRPr lang="en-US"/>
        </a:p>
      </dgm:t>
    </dgm:pt>
    <dgm:pt modelId="{A3BAF6AC-ABB9-4AAC-BB94-2D4E90499E65}" type="sibTrans" cxnId="{D57987ED-0EFB-4D29-A390-0A52338843AF}">
      <dgm:prSet/>
      <dgm:spPr/>
      <dgm:t>
        <a:bodyPr/>
        <a:lstStyle/>
        <a:p>
          <a:endParaRPr lang="en-US"/>
        </a:p>
      </dgm:t>
    </dgm:pt>
    <dgm:pt modelId="{C498A26C-E5E4-49B1-826C-EE313C69C04B}">
      <dgm:prSet phldrT="[Text]"/>
      <dgm:spPr>
        <a:ln>
          <a:solidFill>
            <a:schemeClr val="tx1"/>
          </a:solidFill>
        </a:ln>
      </dgm:spPr>
      <dgm:t>
        <a:bodyPr/>
        <a:lstStyle/>
        <a:p>
          <a:r>
            <a:rPr lang="en-US" b="1" dirty="0" smtClean="0"/>
            <a:t>BDP 1</a:t>
          </a:r>
          <a:endParaRPr lang="en-US" b="1" dirty="0"/>
        </a:p>
      </dgm:t>
    </dgm:pt>
    <dgm:pt modelId="{7982C60C-C2EB-466E-B2D2-79733B7F9CB7}" type="parTrans" cxnId="{A6E5B904-5B7C-44F0-92D2-812C367379FA}">
      <dgm:prSet/>
      <dgm:spPr/>
      <dgm:t>
        <a:bodyPr/>
        <a:lstStyle/>
        <a:p>
          <a:endParaRPr lang="en-US"/>
        </a:p>
      </dgm:t>
    </dgm:pt>
    <dgm:pt modelId="{4F746FAF-27A9-441E-8307-69C27A4CB24B}" type="sibTrans" cxnId="{A6E5B904-5B7C-44F0-92D2-812C367379FA}">
      <dgm:prSet/>
      <dgm:spPr/>
      <dgm:t>
        <a:bodyPr/>
        <a:lstStyle/>
        <a:p>
          <a:endParaRPr lang="en-US"/>
        </a:p>
      </dgm:t>
    </dgm:pt>
    <dgm:pt modelId="{E1ECB3DD-51A2-44B8-997F-2A592CAD15D7}">
      <dgm:prSet phldrT="[Text]"/>
      <dgm:spPr>
        <a:solidFill>
          <a:srgbClr val="FF1919"/>
        </a:solidFill>
      </dgm:spPr>
      <dgm:t>
        <a:bodyPr/>
        <a:lstStyle/>
        <a:p>
          <a:endParaRPr lang="en-US" b="1" dirty="0"/>
        </a:p>
      </dgm:t>
    </dgm:pt>
    <dgm:pt modelId="{99D6D22E-1C4E-449D-8622-5BF9B0A8B01A}" type="parTrans" cxnId="{BA4ABEC7-486B-4632-B70F-F129EEB43966}">
      <dgm:prSet/>
      <dgm:spPr/>
      <dgm:t>
        <a:bodyPr/>
        <a:lstStyle/>
        <a:p>
          <a:endParaRPr lang="en-US"/>
        </a:p>
      </dgm:t>
    </dgm:pt>
    <dgm:pt modelId="{AD50D568-30AA-4B1D-A944-F030BCDA1CB7}" type="sibTrans" cxnId="{BA4ABEC7-486B-4632-B70F-F129EEB43966}">
      <dgm:prSet/>
      <dgm:spPr/>
      <dgm:t>
        <a:bodyPr/>
        <a:lstStyle/>
        <a:p>
          <a:endParaRPr lang="en-US"/>
        </a:p>
      </dgm:t>
    </dgm:pt>
    <dgm:pt modelId="{1C6EEAF2-177E-4E1E-855B-A3DD9084556F}">
      <dgm:prSet phldrT="[Text]"/>
      <dgm:spPr>
        <a:ln>
          <a:solidFill>
            <a:schemeClr val="tx1"/>
          </a:solidFill>
        </a:ln>
      </dgm:spPr>
      <dgm:t>
        <a:bodyPr/>
        <a:lstStyle/>
        <a:p>
          <a:r>
            <a:rPr lang="en-US" b="1" dirty="0" smtClean="0"/>
            <a:t>BDP 2</a:t>
          </a:r>
          <a:endParaRPr lang="en-US" b="1" dirty="0"/>
        </a:p>
      </dgm:t>
    </dgm:pt>
    <dgm:pt modelId="{E54B5862-4877-4C1C-840A-916633B7BA90}" type="parTrans" cxnId="{3B6E5C75-872D-4117-AF42-26040D7CF5FC}">
      <dgm:prSet/>
      <dgm:spPr/>
      <dgm:t>
        <a:bodyPr/>
        <a:lstStyle/>
        <a:p>
          <a:endParaRPr lang="en-US"/>
        </a:p>
      </dgm:t>
    </dgm:pt>
    <dgm:pt modelId="{A2DB5DFA-329E-45D7-93A2-175CCF6B954F}" type="sibTrans" cxnId="{3B6E5C75-872D-4117-AF42-26040D7CF5FC}">
      <dgm:prSet/>
      <dgm:spPr/>
      <dgm:t>
        <a:bodyPr/>
        <a:lstStyle/>
        <a:p>
          <a:endParaRPr lang="en-US"/>
        </a:p>
      </dgm:t>
    </dgm:pt>
    <dgm:pt modelId="{BDCD674A-6690-41C6-BD9B-F17A9270A1A7}">
      <dgm:prSet phldrT="[Text]"/>
      <dgm:spPr>
        <a:solidFill>
          <a:srgbClr val="FF6565"/>
        </a:solidFill>
      </dgm:spPr>
      <dgm:t>
        <a:bodyPr/>
        <a:lstStyle/>
        <a:p>
          <a:endParaRPr lang="en-US" b="1" dirty="0"/>
        </a:p>
      </dgm:t>
    </dgm:pt>
    <dgm:pt modelId="{0719CDDF-BD52-4BAD-9280-D7BF5559F146}" type="parTrans" cxnId="{9CF3C667-51C7-4C70-8A65-CCC30BCDC6ED}">
      <dgm:prSet/>
      <dgm:spPr/>
      <dgm:t>
        <a:bodyPr/>
        <a:lstStyle/>
        <a:p>
          <a:endParaRPr lang="en-US"/>
        </a:p>
      </dgm:t>
    </dgm:pt>
    <dgm:pt modelId="{A23713C5-5250-4286-8AB0-E3765BA954EC}" type="sibTrans" cxnId="{9CF3C667-51C7-4C70-8A65-CCC30BCDC6ED}">
      <dgm:prSet/>
      <dgm:spPr/>
      <dgm:t>
        <a:bodyPr/>
        <a:lstStyle/>
        <a:p>
          <a:endParaRPr lang="en-US"/>
        </a:p>
      </dgm:t>
    </dgm:pt>
    <dgm:pt modelId="{8214779E-F461-4103-93B8-D29D8470642D}">
      <dgm:prSet phldrT="[Text]"/>
      <dgm:spPr>
        <a:ln>
          <a:solidFill>
            <a:schemeClr val="tx1"/>
          </a:solidFill>
        </a:ln>
      </dgm:spPr>
      <dgm:t>
        <a:bodyPr/>
        <a:lstStyle/>
        <a:p>
          <a:r>
            <a:rPr lang="en-US" b="1" dirty="0" smtClean="0"/>
            <a:t>BDP 3</a:t>
          </a:r>
          <a:endParaRPr lang="en-US" b="1" dirty="0"/>
        </a:p>
      </dgm:t>
    </dgm:pt>
    <dgm:pt modelId="{440CEB43-D2E2-48BB-9890-7EBCAFFF363A}" type="parTrans" cxnId="{C835B602-3690-4B01-88BA-08AC9AA79283}">
      <dgm:prSet/>
      <dgm:spPr/>
      <dgm:t>
        <a:bodyPr/>
        <a:lstStyle/>
        <a:p>
          <a:endParaRPr lang="en-US"/>
        </a:p>
      </dgm:t>
    </dgm:pt>
    <dgm:pt modelId="{EDA7EBF1-4804-4FF1-8219-E6B249BBA059}" type="sibTrans" cxnId="{C835B602-3690-4B01-88BA-08AC9AA79283}">
      <dgm:prSet/>
      <dgm:spPr/>
      <dgm:t>
        <a:bodyPr/>
        <a:lstStyle/>
        <a:p>
          <a:endParaRPr lang="en-US"/>
        </a:p>
      </dgm:t>
    </dgm:pt>
    <dgm:pt modelId="{120871A7-ED89-4E54-8A37-D11195349736}" type="pres">
      <dgm:prSet presAssocID="{B34BF1CA-DFA6-4495-82CA-719D6D31B408}" presName="Name0" presStyleCnt="0">
        <dgm:presLayoutVars>
          <dgm:chMax val="5"/>
          <dgm:chPref val="5"/>
          <dgm:dir/>
          <dgm:animLvl val="lvl"/>
        </dgm:presLayoutVars>
      </dgm:prSet>
      <dgm:spPr/>
      <dgm:t>
        <a:bodyPr/>
        <a:lstStyle/>
        <a:p>
          <a:endParaRPr lang="en-US"/>
        </a:p>
      </dgm:t>
    </dgm:pt>
    <dgm:pt modelId="{6876F7E1-756C-4070-8E20-D0CC7081E4AE}" type="pres">
      <dgm:prSet presAssocID="{058C2008-53EF-4047-AE5C-68D5036D97E3}" presName="parentText1" presStyleLbl="node1" presStyleIdx="0" presStyleCnt="3">
        <dgm:presLayoutVars>
          <dgm:chMax/>
          <dgm:chPref val="3"/>
          <dgm:bulletEnabled val="1"/>
        </dgm:presLayoutVars>
      </dgm:prSet>
      <dgm:spPr/>
      <dgm:t>
        <a:bodyPr/>
        <a:lstStyle/>
        <a:p>
          <a:endParaRPr lang="en-US"/>
        </a:p>
      </dgm:t>
    </dgm:pt>
    <dgm:pt modelId="{450FFB04-1904-42C0-A69E-EB6EF1127C84}" type="pres">
      <dgm:prSet presAssocID="{058C2008-53EF-4047-AE5C-68D5036D97E3}" presName="childText1" presStyleLbl="solidAlignAcc1" presStyleIdx="0" presStyleCnt="3" custLinFactNeighborY="384">
        <dgm:presLayoutVars>
          <dgm:chMax val="0"/>
          <dgm:chPref val="0"/>
          <dgm:bulletEnabled val="1"/>
        </dgm:presLayoutVars>
      </dgm:prSet>
      <dgm:spPr/>
      <dgm:t>
        <a:bodyPr/>
        <a:lstStyle/>
        <a:p>
          <a:endParaRPr lang="en-US"/>
        </a:p>
      </dgm:t>
    </dgm:pt>
    <dgm:pt modelId="{545F10CF-BF6C-4513-8E1C-8EF8F142899E}" type="pres">
      <dgm:prSet presAssocID="{E1ECB3DD-51A2-44B8-997F-2A592CAD15D7}" presName="parentText2" presStyleLbl="node1" presStyleIdx="1" presStyleCnt="3" custLinFactNeighborY="2058">
        <dgm:presLayoutVars>
          <dgm:chMax/>
          <dgm:chPref val="3"/>
          <dgm:bulletEnabled val="1"/>
        </dgm:presLayoutVars>
      </dgm:prSet>
      <dgm:spPr/>
      <dgm:t>
        <a:bodyPr/>
        <a:lstStyle/>
        <a:p>
          <a:endParaRPr lang="en-US"/>
        </a:p>
      </dgm:t>
    </dgm:pt>
    <dgm:pt modelId="{91F24F6E-B50A-4FD6-953F-265201ECF97E}" type="pres">
      <dgm:prSet presAssocID="{E1ECB3DD-51A2-44B8-997F-2A592CAD15D7}" presName="childText2" presStyleLbl="solidAlignAcc1" presStyleIdx="1" presStyleCnt="3">
        <dgm:presLayoutVars>
          <dgm:chMax val="0"/>
          <dgm:chPref val="0"/>
          <dgm:bulletEnabled val="1"/>
        </dgm:presLayoutVars>
      </dgm:prSet>
      <dgm:spPr/>
      <dgm:t>
        <a:bodyPr/>
        <a:lstStyle/>
        <a:p>
          <a:endParaRPr lang="en-US"/>
        </a:p>
      </dgm:t>
    </dgm:pt>
    <dgm:pt modelId="{2BB54E3B-E47C-4BED-B981-D04E6ADC0E9C}" type="pres">
      <dgm:prSet presAssocID="{BDCD674A-6690-41C6-BD9B-F17A9270A1A7}" presName="parentText3" presStyleLbl="node1" presStyleIdx="2" presStyleCnt="3" custLinFactNeighborX="-1385" custLinFactNeighborY="-4254">
        <dgm:presLayoutVars>
          <dgm:chMax/>
          <dgm:chPref val="3"/>
          <dgm:bulletEnabled val="1"/>
        </dgm:presLayoutVars>
      </dgm:prSet>
      <dgm:spPr/>
      <dgm:t>
        <a:bodyPr/>
        <a:lstStyle/>
        <a:p>
          <a:endParaRPr lang="en-US"/>
        </a:p>
      </dgm:t>
    </dgm:pt>
    <dgm:pt modelId="{68FD96F6-927C-4D0F-97E0-736EDB11D17D}" type="pres">
      <dgm:prSet presAssocID="{BDCD674A-6690-41C6-BD9B-F17A9270A1A7}" presName="childText3" presStyleLbl="solidAlignAcc1" presStyleIdx="2" presStyleCnt="3" custLinFactNeighborX="-1727" custLinFactNeighborY="1874">
        <dgm:presLayoutVars>
          <dgm:chMax val="0"/>
          <dgm:chPref val="0"/>
          <dgm:bulletEnabled val="1"/>
        </dgm:presLayoutVars>
      </dgm:prSet>
      <dgm:spPr/>
      <dgm:t>
        <a:bodyPr/>
        <a:lstStyle/>
        <a:p>
          <a:endParaRPr lang="en-US"/>
        </a:p>
      </dgm:t>
    </dgm:pt>
  </dgm:ptLst>
  <dgm:cxnLst>
    <dgm:cxn modelId="{A703F2AE-08D6-4535-9423-578F72553A5C}" type="presOf" srcId="{E1ECB3DD-51A2-44B8-997F-2A592CAD15D7}" destId="{545F10CF-BF6C-4513-8E1C-8EF8F142899E}" srcOrd="0" destOrd="0" presId="urn:microsoft.com/office/officeart/2009/3/layout/IncreasingArrowsProcess"/>
    <dgm:cxn modelId="{D57987ED-0EFB-4D29-A390-0A52338843AF}" srcId="{B34BF1CA-DFA6-4495-82CA-719D6D31B408}" destId="{058C2008-53EF-4047-AE5C-68D5036D97E3}" srcOrd="0" destOrd="0" parTransId="{B40214B9-3A11-40B9-AA83-02A99A959D29}" sibTransId="{A3BAF6AC-ABB9-4AAC-BB94-2D4E90499E65}"/>
    <dgm:cxn modelId="{A6E5B904-5B7C-44F0-92D2-812C367379FA}" srcId="{058C2008-53EF-4047-AE5C-68D5036D97E3}" destId="{C498A26C-E5E4-49B1-826C-EE313C69C04B}" srcOrd="0" destOrd="0" parTransId="{7982C60C-C2EB-466E-B2D2-79733B7F9CB7}" sibTransId="{4F746FAF-27A9-441E-8307-69C27A4CB24B}"/>
    <dgm:cxn modelId="{BA4ABEC7-486B-4632-B70F-F129EEB43966}" srcId="{B34BF1CA-DFA6-4495-82CA-719D6D31B408}" destId="{E1ECB3DD-51A2-44B8-997F-2A592CAD15D7}" srcOrd="1" destOrd="0" parTransId="{99D6D22E-1C4E-449D-8622-5BF9B0A8B01A}" sibTransId="{AD50D568-30AA-4B1D-A944-F030BCDA1CB7}"/>
    <dgm:cxn modelId="{B56EA6B4-A7A5-4D81-9223-BF16D5E5E5D4}" type="presOf" srcId="{8214779E-F461-4103-93B8-D29D8470642D}" destId="{68FD96F6-927C-4D0F-97E0-736EDB11D17D}" srcOrd="0" destOrd="0" presId="urn:microsoft.com/office/officeart/2009/3/layout/IncreasingArrowsProcess"/>
    <dgm:cxn modelId="{C835B602-3690-4B01-88BA-08AC9AA79283}" srcId="{BDCD674A-6690-41C6-BD9B-F17A9270A1A7}" destId="{8214779E-F461-4103-93B8-D29D8470642D}" srcOrd="0" destOrd="0" parTransId="{440CEB43-D2E2-48BB-9890-7EBCAFFF363A}" sibTransId="{EDA7EBF1-4804-4FF1-8219-E6B249BBA059}"/>
    <dgm:cxn modelId="{09395B31-E8B3-4698-A414-10FC4C70921D}" type="presOf" srcId="{1C6EEAF2-177E-4E1E-855B-A3DD9084556F}" destId="{91F24F6E-B50A-4FD6-953F-265201ECF97E}" srcOrd="0" destOrd="0" presId="urn:microsoft.com/office/officeart/2009/3/layout/IncreasingArrowsProcess"/>
    <dgm:cxn modelId="{9CF3C667-51C7-4C70-8A65-CCC30BCDC6ED}" srcId="{B34BF1CA-DFA6-4495-82CA-719D6D31B408}" destId="{BDCD674A-6690-41C6-BD9B-F17A9270A1A7}" srcOrd="2" destOrd="0" parTransId="{0719CDDF-BD52-4BAD-9280-D7BF5559F146}" sibTransId="{A23713C5-5250-4286-8AB0-E3765BA954EC}"/>
    <dgm:cxn modelId="{E5205FF2-FF75-44BF-9D07-4077417ED61D}" type="presOf" srcId="{C498A26C-E5E4-49B1-826C-EE313C69C04B}" destId="{450FFB04-1904-42C0-A69E-EB6EF1127C84}" srcOrd="0" destOrd="0" presId="urn:microsoft.com/office/officeart/2009/3/layout/IncreasingArrowsProcess"/>
    <dgm:cxn modelId="{8F954613-8DAB-4282-89E9-55E5BA94D528}" type="presOf" srcId="{058C2008-53EF-4047-AE5C-68D5036D97E3}" destId="{6876F7E1-756C-4070-8E20-D0CC7081E4AE}" srcOrd="0" destOrd="0" presId="urn:microsoft.com/office/officeart/2009/3/layout/IncreasingArrowsProcess"/>
    <dgm:cxn modelId="{3B6E5C75-872D-4117-AF42-26040D7CF5FC}" srcId="{E1ECB3DD-51A2-44B8-997F-2A592CAD15D7}" destId="{1C6EEAF2-177E-4E1E-855B-A3DD9084556F}" srcOrd="0" destOrd="0" parTransId="{E54B5862-4877-4C1C-840A-916633B7BA90}" sibTransId="{A2DB5DFA-329E-45D7-93A2-175CCF6B954F}"/>
    <dgm:cxn modelId="{B50DF1B6-82A7-469F-886F-0B4167D6D772}" type="presOf" srcId="{B34BF1CA-DFA6-4495-82CA-719D6D31B408}" destId="{120871A7-ED89-4E54-8A37-D11195349736}" srcOrd="0" destOrd="0" presId="urn:microsoft.com/office/officeart/2009/3/layout/IncreasingArrowsProcess"/>
    <dgm:cxn modelId="{7E38FC24-820D-4252-8941-D6BE5E36AD7D}" type="presOf" srcId="{BDCD674A-6690-41C6-BD9B-F17A9270A1A7}" destId="{2BB54E3B-E47C-4BED-B981-D04E6ADC0E9C}" srcOrd="0" destOrd="0" presId="urn:microsoft.com/office/officeart/2009/3/layout/IncreasingArrowsProcess"/>
    <dgm:cxn modelId="{16D1DD64-0C02-4225-BDA8-323B3E7BBC0E}" type="presParOf" srcId="{120871A7-ED89-4E54-8A37-D11195349736}" destId="{6876F7E1-756C-4070-8E20-D0CC7081E4AE}" srcOrd="0" destOrd="0" presId="urn:microsoft.com/office/officeart/2009/3/layout/IncreasingArrowsProcess"/>
    <dgm:cxn modelId="{E98BF11A-35D5-437B-9E0F-FE4B23439FB6}" type="presParOf" srcId="{120871A7-ED89-4E54-8A37-D11195349736}" destId="{450FFB04-1904-42C0-A69E-EB6EF1127C84}" srcOrd="1" destOrd="0" presId="urn:microsoft.com/office/officeart/2009/3/layout/IncreasingArrowsProcess"/>
    <dgm:cxn modelId="{1B122629-7BA3-4DE9-B422-469372D5F872}" type="presParOf" srcId="{120871A7-ED89-4E54-8A37-D11195349736}" destId="{545F10CF-BF6C-4513-8E1C-8EF8F142899E}" srcOrd="2" destOrd="0" presId="urn:microsoft.com/office/officeart/2009/3/layout/IncreasingArrowsProcess"/>
    <dgm:cxn modelId="{80D1356C-E183-44AE-ABA1-3B19E967D295}" type="presParOf" srcId="{120871A7-ED89-4E54-8A37-D11195349736}" destId="{91F24F6E-B50A-4FD6-953F-265201ECF97E}" srcOrd="3" destOrd="0" presId="urn:microsoft.com/office/officeart/2009/3/layout/IncreasingArrowsProcess"/>
    <dgm:cxn modelId="{03D1C84C-9FA6-42DE-9C2A-AA170F700AF3}" type="presParOf" srcId="{120871A7-ED89-4E54-8A37-D11195349736}" destId="{2BB54E3B-E47C-4BED-B981-D04E6ADC0E9C}" srcOrd="4" destOrd="0" presId="urn:microsoft.com/office/officeart/2009/3/layout/IncreasingArrowsProcess"/>
    <dgm:cxn modelId="{8857AE38-A998-4C4F-87F2-566BC5FACF8B}" type="presParOf" srcId="{120871A7-ED89-4E54-8A37-D11195349736}" destId="{68FD96F6-927C-4D0F-97E0-736EDB11D17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F7E1-756C-4070-8E20-D0CC7081E4AE}">
      <dsp:nvSpPr>
        <dsp:cNvPr id="0" name=""/>
        <dsp:cNvSpPr/>
      </dsp:nvSpPr>
      <dsp:spPr>
        <a:xfrm>
          <a:off x="0" y="107886"/>
          <a:ext cx="6777037" cy="986994"/>
        </a:xfrm>
        <a:prstGeom prst="rightArrow">
          <a:avLst>
            <a:gd name="adj1" fmla="val 50000"/>
            <a:gd name="adj2" fmla="val 50000"/>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r>
            <a:rPr lang="en-US" sz="1800" b="1" kern="1200" dirty="0" smtClean="0"/>
            <a:t>Continuous Build Stream</a:t>
          </a:r>
          <a:endParaRPr lang="en-US" sz="1800" b="1" kern="1200" dirty="0"/>
        </a:p>
      </dsp:txBody>
      <dsp:txXfrm>
        <a:off x="0" y="354635"/>
        <a:ext cx="6530289" cy="493497"/>
      </dsp:txXfrm>
    </dsp:sp>
    <dsp:sp modelId="{450FFB04-1904-42C0-A69E-EB6EF1127C84}">
      <dsp:nvSpPr>
        <dsp:cNvPr id="0" name=""/>
        <dsp:cNvSpPr/>
      </dsp:nvSpPr>
      <dsp:spPr>
        <a:xfrm>
          <a:off x="0" y="876303"/>
          <a:ext cx="2087327" cy="1901315"/>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1</a:t>
          </a:r>
          <a:endParaRPr lang="en-US" sz="1800" b="1" kern="1200" dirty="0"/>
        </a:p>
      </dsp:txBody>
      <dsp:txXfrm>
        <a:off x="0" y="876303"/>
        <a:ext cx="2087327" cy="1901315"/>
      </dsp:txXfrm>
    </dsp:sp>
    <dsp:sp modelId="{545F10CF-BF6C-4513-8E1C-8EF8F142899E}">
      <dsp:nvSpPr>
        <dsp:cNvPr id="0" name=""/>
        <dsp:cNvSpPr/>
      </dsp:nvSpPr>
      <dsp:spPr>
        <a:xfrm>
          <a:off x="2087327" y="457197"/>
          <a:ext cx="4689709" cy="986994"/>
        </a:xfrm>
        <a:prstGeom prst="rightArrow">
          <a:avLst>
            <a:gd name="adj1" fmla="val 50000"/>
            <a:gd name="adj2" fmla="val 50000"/>
          </a:avLst>
        </a:prstGeom>
        <a:solidFill>
          <a:srgbClr val="FF1919"/>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endParaRPr lang="en-US" sz="1800" b="1" kern="1200" dirty="0"/>
        </a:p>
      </dsp:txBody>
      <dsp:txXfrm>
        <a:off x="2087327" y="703946"/>
        <a:ext cx="4442961" cy="493497"/>
      </dsp:txXfrm>
    </dsp:sp>
    <dsp:sp modelId="{91F24F6E-B50A-4FD6-953F-265201ECF97E}">
      <dsp:nvSpPr>
        <dsp:cNvPr id="0" name=""/>
        <dsp:cNvSpPr/>
      </dsp:nvSpPr>
      <dsp:spPr>
        <a:xfrm>
          <a:off x="2087327" y="1198000"/>
          <a:ext cx="2087327" cy="1901315"/>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2</a:t>
          </a:r>
          <a:endParaRPr lang="en-US" sz="1800" b="1" kern="1200" dirty="0"/>
        </a:p>
      </dsp:txBody>
      <dsp:txXfrm>
        <a:off x="2087327" y="1198000"/>
        <a:ext cx="2087327" cy="1901315"/>
      </dsp:txXfrm>
    </dsp:sp>
    <dsp:sp modelId="{2BB54E3B-E47C-4BED-B981-D04E6ADC0E9C}">
      <dsp:nvSpPr>
        <dsp:cNvPr id="0" name=""/>
        <dsp:cNvSpPr/>
      </dsp:nvSpPr>
      <dsp:spPr>
        <a:xfrm>
          <a:off x="4138611" y="723896"/>
          <a:ext cx="2602382" cy="986994"/>
        </a:xfrm>
        <a:prstGeom prst="rightArrow">
          <a:avLst>
            <a:gd name="adj1" fmla="val 50000"/>
            <a:gd name="adj2" fmla="val 50000"/>
          </a:avLst>
        </a:prstGeom>
        <a:solidFill>
          <a:srgbClr val="FF6565"/>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56685" numCol="1" spcCol="1270" anchor="ctr" anchorCtr="0">
          <a:noAutofit/>
        </a:bodyPr>
        <a:lstStyle/>
        <a:p>
          <a:pPr lvl="0" algn="l" defTabSz="800100">
            <a:lnSpc>
              <a:spcPct val="90000"/>
            </a:lnSpc>
            <a:spcBef>
              <a:spcPct val="0"/>
            </a:spcBef>
            <a:spcAft>
              <a:spcPct val="35000"/>
            </a:spcAft>
          </a:pPr>
          <a:endParaRPr lang="en-US" sz="1800" b="1" kern="1200" dirty="0"/>
        </a:p>
      </dsp:txBody>
      <dsp:txXfrm>
        <a:off x="4138611" y="970645"/>
        <a:ext cx="2355634" cy="493497"/>
      </dsp:txXfrm>
    </dsp:sp>
    <dsp:sp modelId="{68FD96F6-927C-4D0F-97E0-736EDB11D17D}">
      <dsp:nvSpPr>
        <dsp:cNvPr id="0" name=""/>
        <dsp:cNvSpPr/>
      </dsp:nvSpPr>
      <dsp:spPr>
        <a:xfrm>
          <a:off x="4138606" y="1562107"/>
          <a:ext cx="2087327" cy="1873489"/>
        </a:xfrm>
        <a:prstGeom prst="rect">
          <a:avLst/>
        </a:prstGeom>
        <a:solidFill>
          <a:schemeClr val="lt1">
            <a:hueOff val="0"/>
            <a:satOff val="0"/>
            <a:lumOff val="0"/>
            <a:alphaOff val="0"/>
          </a:schemeClr>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t>BDP 3</a:t>
          </a:r>
          <a:endParaRPr lang="en-US" sz="1800" b="1" kern="1200" dirty="0"/>
        </a:p>
      </dsp:txBody>
      <dsp:txXfrm>
        <a:off x="4138606" y="1562107"/>
        <a:ext cx="2087327" cy="187348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3801DD7-A92B-4AEC-B3EA-E1FF1E1F0568}" type="datetimeFigureOut">
              <a:rPr lang="en-US" smtClean="0"/>
              <a:t>10/19/2016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E85C9DB-11EA-4514-990C-1D2E7F2D2C12}" type="slidenum">
              <a:rPr lang="en-US" smtClean="0"/>
              <a:t>‹#›</a:t>
            </a:fld>
            <a:endParaRPr lang="en-US" dirty="0"/>
          </a:p>
        </p:txBody>
      </p:sp>
    </p:spTree>
    <p:extLst>
      <p:ext uri="{BB962C8B-B14F-4D97-AF65-F5344CB8AC3E}">
        <p14:creationId xmlns:p14="http://schemas.microsoft.com/office/powerpoint/2010/main" val="24707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 Definition:</a:t>
            </a:r>
            <a:r>
              <a:rPr lang="en-US" baseline="0" dirty="0" smtClean="0"/>
              <a:t> A set of tools, methods, and practices  to help build different architectures</a:t>
            </a:r>
          </a:p>
          <a:p>
            <a:r>
              <a:rPr lang="en-US" baseline="0" dirty="0" smtClean="0"/>
              <a:t>Best understood what it does for us and how do we use it?</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3</a:t>
            </a:fld>
            <a:endParaRPr lang="en-US" dirty="0"/>
          </a:p>
        </p:txBody>
      </p:sp>
    </p:spTree>
    <p:extLst>
      <p:ext uri="{BB962C8B-B14F-4D97-AF65-F5344CB8AC3E}">
        <p14:creationId xmlns:p14="http://schemas.microsoft.com/office/powerpoint/2010/main" val="3185391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a:t>
            </a:r>
            <a:r>
              <a:rPr lang="en-US" baseline="0" dirty="0" smtClean="0"/>
              <a:t> security requirements are driven by regulatory concerns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16</a:t>
            </a:fld>
            <a:endParaRPr lang="en-US" dirty="0"/>
          </a:p>
        </p:txBody>
      </p:sp>
    </p:spTree>
    <p:extLst>
      <p:ext uri="{BB962C8B-B14F-4D97-AF65-F5344CB8AC3E}">
        <p14:creationId xmlns:p14="http://schemas.microsoft.com/office/powerpoint/2010/main" val="328292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 repository system or a Request</a:t>
            </a:r>
            <a:r>
              <a:rPr lang="en-US" baseline="0" dirty="0" smtClean="0"/>
              <a:t> System  </a:t>
            </a:r>
            <a:r>
              <a:rPr lang="en-US" dirty="0" smtClean="0"/>
              <a:t>which will track progress and changes, keep all the artifacts,</a:t>
            </a:r>
            <a:r>
              <a:rPr lang="en-US" baseline="0" dirty="0" smtClean="0"/>
              <a:t> and to upload and download required documents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18</a:t>
            </a:fld>
            <a:endParaRPr lang="en-US" dirty="0"/>
          </a:p>
        </p:txBody>
      </p:sp>
    </p:spTree>
    <p:extLst>
      <p:ext uri="{BB962C8B-B14F-4D97-AF65-F5344CB8AC3E}">
        <p14:creationId xmlns:p14="http://schemas.microsoft.com/office/powerpoint/2010/main" val="39719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Recovery Time Objective, Recovery Point Objective, Recovery Capacity Objective</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19</a:t>
            </a:fld>
            <a:endParaRPr lang="en-US" dirty="0"/>
          </a:p>
        </p:txBody>
      </p:sp>
    </p:spTree>
    <p:extLst>
      <p:ext uri="{BB962C8B-B14F-4D97-AF65-F5344CB8AC3E}">
        <p14:creationId xmlns:p14="http://schemas.microsoft.com/office/powerpoint/2010/main" val="347999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Refresh = EOL H/W, S/W, OS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20</a:t>
            </a:fld>
            <a:endParaRPr lang="en-US" dirty="0"/>
          </a:p>
        </p:txBody>
      </p:sp>
    </p:spTree>
    <p:extLst>
      <p:ext uri="{BB962C8B-B14F-4D97-AF65-F5344CB8AC3E}">
        <p14:creationId xmlns:p14="http://schemas.microsoft.com/office/powerpoint/2010/main" val="181555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BDP</a:t>
            </a:r>
            <a:r>
              <a:rPr lang="en-US" baseline="0" dirty="0" smtClean="0"/>
              <a:t> or Build Design Package is a similar concept like ITIL SDP – Service Design Package. TOGAF has work packages which is to divide deployment work in smaller deployment activities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23</a:t>
            </a:fld>
            <a:endParaRPr lang="en-US" dirty="0"/>
          </a:p>
        </p:txBody>
      </p:sp>
    </p:spTree>
    <p:extLst>
      <p:ext uri="{BB962C8B-B14F-4D97-AF65-F5344CB8AC3E}">
        <p14:creationId xmlns:p14="http://schemas.microsoft.com/office/powerpoint/2010/main" val="37314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BDP</a:t>
            </a:r>
            <a:r>
              <a:rPr lang="en-US" baseline="0" dirty="0" smtClean="0"/>
              <a:t> or Build Design Package is a similar concept like ITIL SDP – Service Design Package. TOGAF has work packages which is to divide deployment work in smaller deployment activities. Composition of BDP’s and parallel implementation I took how used to do at ----</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25</a:t>
            </a:fld>
            <a:endParaRPr lang="en-US" dirty="0"/>
          </a:p>
        </p:txBody>
      </p:sp>
    </p:spTree>
    <p:extLst>
      <p:ext uri="{BB962C8B-B14F-4D97-AF65-F5344CB8AC3E}">
        <p14:creationId xmlns:p14="http://schemas.microsoft.com/office/powerpoint/2010/main" val="424324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Requirements will be gathered and packaged</a:t>
            </a:r>
          </a:p>
          <a:p>
            <a:r>
              <a:rPr lang="en-US" dirty="0" smtClean="0"/>
              <a:t>Derived from TOGAF work packages and ITIL Service Design Packages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27</a:t>
            </a:fld>
            <a:endParaRPr lang="en-US" dirty="0"/>
          </a:p>
        </p:txBody>
      </p:sp>
    </p:spTree>
    <p:extLst>
      <p:ext uri="{BB962C8B-B14F-4D97-AF65-F5344CB8AC3E}">
        <p14:creationId xmlns:p14="http://schemas.microsoft.com/office/powerpoint/2010/main" val="103195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packages and implementation is </a:t>
            </a:r>
          </a:p>
          <a:p>
            <a:r>
              <a:rPr lang="en-US" dirty="0" smtClean="0"/>
              <a:t>Composition of parallel BDP’s have learned at ----</a:t>
            </a:r>
          </a:p>
          <a:p>
            <a:r>
              <a:rPr lang="en-US" dirty="0" smtClean="0"/>
              <a:t>Need consistent server naming convention</a:t>
            </a:r>
          </a:p>
          <a:p>
            <a:r>
              <a:rPr lang="en-US" dirty="0" smtClean="0"/>
              <a:t>Industry best practices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28</a:t>
            </a:fld>
            <a:endParaRPr lang="en-US" dirty="0"/>
          </a:p>
        </p:txBody>
      </p:sp>
    </p:spTree>
    <p:extLst>
      <p:ext uri="{BB962C8B-B14F-4D97-AF65-F5344CB8AC3E}">
        <p14:creationId xmlns:p14="http://schemas.microsoft.com/office/powerpoint/2010/main" val="3733299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TOGAF v 9.0</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33</a:t>
            </a:fld>
            <a:endParaRPr lang="en-US" dirty="0"/>
          </a:p>
        </p:txBody>
      </p:sp>
    </p:spTree>
    <p:extLst>
      <p:ext uri="{BB962C8B-B14F-4D97-AF65-F5344CB8AC3E}">
        <p14:creationId xmlns:p14="http://schemas.microsoft.com/office/powerpoint/2010/main" val="3393435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efficiency is achieved</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34</a:t>
            </a:fld>
            <a:endParaRPr lang="en-US" dirty="0"/>
          </a:p>
        </p:txBody>
      </p:sp>
    </p:spTree>
    <p:extLst>
      <p:ext uri="{BB962C8B-B14F-4D97-AF65-F5344CB8AC3E}">
        <p14:creationId xmlns:p14="http://schemas.microsoft.com/office/powerpoint/2010/main" val="30266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of server? x86,</a:t>
            </a:r>
            <a:r>
              <a:rPr lang="en-US" baseline="0" dirty="0" smtClean="0"/>
              <a:t> RISC/ISA?</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6</a:t>
            </a:fld>
            <a:endParaRPr lang="en-US" dirty="0"/>
          </a:p>
        </p:txBody>
      </p:sp>
    </p:spTree>
    <p:extLst>
      <p:ext uri="{BB962C8B-B14F-4D97-AF65-F5344CB8AC3E}">
        <p14:creationId xmlns:p14="http://schemas.microsoft.com/office/powerpoint/2010/main" val="3628982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What is Visibility</a:t>
            </a:r>
          </a:p>
          <a:p>
            <a:pPr defTabSz="931774">
              <a:defRPr/>
            </a:pPr>
            <a:r>
              <a:rPr lang="en-US" dirty="0" smtClean="0"/>
              <a:t>Benefits of Visibility</a:t>
            </a:r>
          </a:p>
        </p:txBody>
      </p:sp>
      <p:sp>
        <p:nvSpPr>
          <p:cNvPr id="4" name="Slide Number Placeholder 3"/>
          <p:cNvSpPr>
            <a:spLocks noGrp="1"/>
          </p:cNvSpPr>
          <p:nvPr>
            <p:ph type="sldNum" sz="quarter" idx="10"/>
          </p:nvPr>
        </p:nvSpPr>
        <p:spPr/>
        <p:txBody>
          <a:bodyPr/>
          <a:lstStyle/>
          <a:p>
            <a:fld id="{1E85C9DB-11EA-4514-990C-1D2E7F2D2C12}" type="slidenum">
              <a:rPr lang="en-US" smtClean="0"/>
              <a:t>35</a:t>
            </a:fld>
            <a:endParaRPr lang="en-US" dirty="0"/>
          </a:p>
        </p:txBody>
      </p:sp>
    </p:spTree>
    <p:extLst>
      <p:ext uri="{BB962C8B-B14F-4D97-AF65-F5344CB8AC3E}">
        <p14:creationId xmlns:p14="http://schemas.microsoft.com/office/powerpoint/2010/main" val="2827577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Virtualize where possible,</a:t>
            </a:r>
            <a:r>
              <a:rPr lang="en-US" baseline="0" dirty="0" smtClean="0"/>
              <a:t> otherwise ask for business justification. Get current, historical or expected performance data to validate compute requirements.</a:t>
            </a:r>
          </a:p>
          <a:p>
            <a:pPr defTabSz="931774">
              <a:defRPr/>
            </a:pPr>
            <a:r>
              <a:rPr lang="en-US" baseline="0" dirty="0" smtClean="0"/>
              <a:t>Need to properly size virtual or physical compute capacity.</a:t>
            </a:r>
            <a:endParaRPr lang="en-US" dirty="0" smtClean="0"/>
          </a:p>
        </p:txBody>
      </p:sp>
      <p:sp>
        <p:nvSpPr>
          <p:cNvPr id="4" name="Slide Number Placeholder 3"/>
          <p:cNvSpPr>
            <a:spLocks noGrp="1"/>
          </p:cNvSpPr>
          <p:nvPr>
            <p:ph type="sldNum" sz="quarter" idx="10"/>
          </p:nvPr>
        </p:nvSpPr>
        <p:spPr/>
        <p:txBody>
          <a:bodyPr/>
          <a:lstStyle/>
          <a:p>
            <a:fld id="{1E85C9DB-11EA-4514-990C-1D2E7F2D2C12}" type="slidenum">
              <a:rPr lang="en-US" smtClean="0"/>
              <a:t>41</a:t>
            </a:fld>
            <a:endParaRPr lang="en-US" dirty="0"/>
          </a:p>
        </p:txBody>
      </p:sp>
    </p:spTree>
    <p:extLst>
      <p:ext uri="{BB962C8B-B14F-4D97-AF65-F5344CB8AC3E}">
        <p14:creationId xmlns:p14="http://schemas.microsoft.com/office/powerpoint/2010/main" val="191713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TOGAF ADM covers</a:t>
            </a:r>
            <a:r>
              <a:rPr lang="en-US" baseline="0" dirty="0" smtClean="0"/>
              <a:t> the full gamut of Enterprise Architecture. Phase C, Information Systems Architecture, and Phase D, Technology Architecture has been used to derive healthfirst Infrastructure Development Methods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8</a:t>
            </a:fld>
            <a:endParaRPr lang="en-US" dirty="0"/>
          </a:p>
        </p:txBody>
      </p:sp>
    </p:spTree>
    <p:extLst>
      <p:ext uri="{BB962C8B-B14F-4D97-AF65-F5344CB8AC3E}">
        <p14:creationId xmlns:p14="http://schemas.microsoft.com/office/powerpoint/2010/main" val="372197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 phases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9</a:t>
            </a:fld>
            <a:endParaRPr lang="en-US" dirty="0"/>
          </a:p>
        </p:txBody>
      </p:sp>
    </p:spTree>
    <p:extLst>
      <p:ext uri="{BB962C8B-B14F-4D97-AF65-F5344CB8AC3E}">
        <p14:creationId xmlns:p14="http://schemas.microsoft.com/office/powerpoint/2010/main" val="179674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Phases are discussed from slides 15 onwards</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10</a:t>
            </a:fld>
            <a:endParaRPr lang="en-US" dirty="0"/>
          </a:p>
        </p:txBody>
      </p:sp>
    </p:spTree>
    <p:extLst>
      <p:ext uri="{BB962C8B-B14F-4D97-AF65-F5344CB8AC3E}">
        <p14:creationId xmlns:p14="http://schemas.microsoft.com/office/powerpoint/2010/main" val="89820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Management is not a phase. it is discussed in a separate slide</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11</a:t>
            </a:fld>
            <a:endParaRPr lang="en-US" dirty="0"/>
          </a:p>
        </p:txBody>
      </p:sp>
    </p:spTree>
    <p:extLst>
      <p:ext uri="{BB962C8B-B14F-4D97-AF65-F5344CB8AC3E}">
        <p14:creationId xmlns:p14="http://schemas.microsoft.com/office/powerpoint/2010/main" val="267826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 – Statement,</a:t>
            </a:r>
            <a:r>
              <a:rPr lang="en-US" baseline="0" dirty="0" smtClean="0"/>
              <a:t> A – Architecture, AB – Agile Build, R – Roll out</a:t>
            </a:r>
            <a:endParaRPr lang="en-US" dirty="0" smtClean="0"/>
          </a:p>
        </p:txBody>
      </p:sp>
      <p:sp>
        <p:nvSpPr>
          <p:cNvPr id="4" name="Slide Number Placeholder 3"/>
          <p:cNvSpPr>
            <a:spLocks noGrp="1"/>
          </p:cNvSpPr>
          <p:nvPr>
            <p:ph type="sldNum" sz="quarter" idx="10"/>
          </p:nvPr>
        </p:nvSpPr>
        <p:spPr/>
        <p:txBody>
          <a:bodyPr/>
          <a:lstStyle/>
          <a:p>
            <a:fld id="{1E85C9DB-11EA-4514-990C-1D2E7F2D2C12}" type="slidenum">
              <a:rPr lang="en-US" smtClean="0"/>
              <a:t>12</a:t>
            </a:fld>
            <a:endParaRPr lang="en-US" dirty="0"/>
          </a:p>
        </p:txBody>
      </p:sp>
    </p:spTree>
    <p:extLst>
      <p:ext uri="{BB962C8B-B14F-4D97-AF65-F5344CB8AC3E}">
        <p14:creationId xmlns:p14="http://schemas.microsoft.com/office/powerpoint/2010/main" val="3858081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do during each phase and how each phase feeds to</a:t>
            </a:r>
            <a:r>
              <a:rPr lang="en-US" baseline="0" dirty="0" smtClean="0"/>
              <a:t> following phase</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13</a:t>
            </a:fld>
            <a:endParaRPr lang="en-US" dirty="0"/>
          </a:p>
        </p:txBody>
      </p:sp>
    </p:spTree>
    <p:extLst>
      <p:ext uri="{BB962C8B-B14F-4D97-AF65-F5344CB8AC3E}">
        <p14:creationId xmlns:p14="http://schemas.microsoft.com/office/powerpoint/2010/main" val="196215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 Objective: Discover requirements, sanitize, agree on requirements, consume requirements. Each phase is</a:t>
            </a:r>
            <a:r>
              <a:rPr lang="en-US" baseline="0" dirty="0" smtClean="0"/>
              <a:t> an iteration of a different Requirements Management phase</a:t>
            </a:r>
            <a:endParaRPr lang="en-US" dirty="0" smtClean="0"/>
          </a:p>
          <a:p>
            <a:r>
              <a:rPr lang="en-US" dirty="0" smtClean="0"/>
              <a:t>Requirements cycle:</a:t>
            </a:r>
          </a:p>
          <a:p>
            <a:r>
              <a:rPr lang="en-US" dirty="0" smtClean="0"/>
              <a:t>Discovery</a:t>
            </a:r>
          </a:p>
          <a:p>
            <a:r>
              <a:rPr lang="en-US" dirty="0" smtClean="0"/>
              <a:t>Sanitization</a:t>
            </a:r>
          </a:p>
          <a:p>
            <a:r>
              <a:rPr lang="en-US" dirty="0" smtClean="0"/>
              <a:t>Agreement</a:t>
            </a:r>
          </a:p>
          <a:p>
            <a:r>
              <a:rPr lang="en-US" dirty="0" smtClean="0"/>
              <a:t>Consumption</a:t>
            </a:r>
            <a:endParaRPr lang="en-US" dirty="0"/>
          </a:p>
        </p:txBody>
      </p:sp>
      <p:sp>
        <p:nvSpPr>
          <p:cNvPr id="4" name="Slide Number Placeholder 3"/>
          <p:cNvSpPr>
            <a:spLocks noGrp="1"/>
          </p:cNvSpPr>
          <p:nvPr>
            <p:ph type="sldNum" sz="quarter" idx="10"/>
          </p:nvPr>
        </p:nvSpPr>
        <p:spPr/>
        <p:txBody>
          <a:bodyPr/>
          <a:lstStyle/>
          <a:p>
            <a:fld id="{1E85C9DB-11EA-4514-990C-1D2E7F2D2C12}" type="slidenum">
              <a:rPr lang="en-US" smtClean="0"/>
              <a:t>14</a:t>
            </a:fld>
            <a:endParaRPr lang="en-US" dirty="0"/>
          </a:p>
        </p:txBody>
      </p:sp>
    </p:spTree>
    <p:extLst>
      <p:ext uri="{BB962C8B-B14F-4D97-AF65-F5344CB8AC3E}">
        <p14:creationId xmlns:p14="http://schemas.microsoft.com/office/powerpoint/2010/main" val="51994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9B7AA63-AD81-49C1-B52F-B0BD4F9C6C03}" type="datetimeFigureOut">
              <a:rPr lang="en-US" smtClean="0"/>
              <a:t>10/19/2016</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31EE166-5163-4098-9C49-235CF44A8BA5}"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B7AA63-AD81-49C1-B52F-B0BD4F9C6C03}" type="datetimeFigureOut">
              <a:rPr lang="en-US" smtClean="0"/>
              <a:t>10/19/2016</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D31EE166-5163-4098-9C49-235CF44A8B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9B7AA63-AD81-49C1-B52F-B0BD4F9C6C03}" type="datetimeFigureOut">
              <a:rPr lang="en-US" smtClean="0"/>
              <a:t>10/19/2016</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31EE166-5163-4098-9C49-235CF44A8BA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708476"/>
            <a:ext cx="3505199" cy="1702160"/>
          </a:xfrm>
        </p:spPr>
        <p:txBody>
          <a:bodyPr>
            <a:normAutofit fontScale="90000"/>
          </a:bodyPr>
          <a:lstStyle/>
          <a:p>
            <a:r>
              <a:rPr lang="en-US" b="1" dirty="0" smtClean="0"/>
              <a:t>HF Infrastructure Architecture</a:t>
            </a:r>
            <a:br>
              <a:rPr lang="en-US" b="1" dirty="0" smtClean="0"/>
            </a:br>
            <a:r>
              <a:rPr lang="en-US" b="1" dirty="0" smtClean="0"/>
              <a:t>Framework</a:t>
            </a:r>
            <a:endParaRPr lang="en-US" b="1"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6562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05936"/>
          </a:xfrm>
        </p:spPr>
        <p:txBody>
          <a:bodyPr anchor="t">
            <a:noAutofit/>
          </a:bodyPr>
          <a:lstStyle/>
          <a:p>
            <a:r>
              <a:rPr lang="en-US" sz="3200" b="1" dirty="0"/>
              <a:t>healthfirst Infrastructure Architecture Development Method (Proposed)</a:t>
            </a:r>
            <a:endParaRPr lang="en-US" sz="3200" dirty="0"/>
          </a:p>
        </p:txBody>
      </p:sp>
      <p:sp>
        <p:nvSpPr>
          <p:cNvPr id="3" name="Content Placeholder 2"/>
          <p:cNvSpPr>
            <a:spLocks noGrp="1"/>
          </p:cNvSpPr>
          <p:nvPr>
            <p:ph idx="1"/>
          </p:nvPr>
        </p:nvSpPr>
        <p:spPr>
          <a:xfrm>
            <a:off x="1043493" y="2286000"/>
            <a:ext cx="6500308" cy="3886200"/>
          </a:xfrm>
        </p:spPr>
        <p:txBody>
          <a:bodyPr>
            <a:normAutofit/>
          </a:bodyPr>
          <a:lstStyle/>
          <a:p>
            <a:pPr>
              <a:buFont typeface="Wingdings" panose="05000000000000000000" pitchFamily="2" charset="2"/>
              <a:buChar char="q"/>
            </a:pPr>
            <a:r>
              <a:rPr lang="en-US" dirty="0" smtClean="0"/>
              <a:t>Comprised of Four phases</a:t>
            </a:r>
          </a:p>
          <a:p>
            <a:pPr>
              <a:buFont typeface="Wingdings" panose="05000000000000000000" pitchFamily="2" charset="2"/>
              <a:buChar char="q"/>
            </a:pPr>
            <a:r>
              <a:rPr lang="en-US" dirty="0" smtClean="0"/>
              <a:t>Four phases are given the moniker </a:t>
            </a:r>
            <a:r>
              <a:rPr lang="en-US" dirty="0" smtClean="0">
                <a:solidFill>
                  <a:schemeClr val="accent3"/>
                </a:solidFill>
                <a:effectLst>
                  <a:outerShdw blurRad="38100" dist="38100" dir="2700000" algn="tl">
                    <a:srgbClr val="000000">
                      <a:alpha val="43137"/>
                    </a:srgbClr>
                  </a:outerShdw>
                </a:effectLst>
              </a:rPr>
              <a:t>SAABR</a:t>
            </a:r>
            <a:r>
              <a:rPr lang="en-US" dirty="0" smtClean="0">
                <a:solidFill>
                  <a:srgbClr val="92D050"/>
                </a:solidFill>
              </a:rPr>
              <a:t> </a:t>
            </a:r>
            <a:r>
              <a:rPr lang="en-US" dirty="0" smtClean="0">
                <a:solidFill>
                  <a:schemeClr val="tx1">
                    <a:lumMod val="75000"/>
                    <a:lumOff val="25000"/>
                  </a:schemeClr>
                </a:solidFill>
              </a:rPr>
              <a:t>(Read as Saber)</a:t>
            </a:r>
          </a:p>
          <a:p>
            <a:pPr marL="68580" indent="0">
              <a:buNone/>
            </a:pPr>
            <a:endParaRPr lang="en-US" dirty="0">
              <a:solidFill>
                <a:srgbClr val="92D050"/>
              </a:solidFill>
              <a:effectLst>
                <a:outerShdw blurRad="38100" dist="38100" dir="2700000" algn="tl">
                  <a:srgbClr val="000000">
                    <a:alpha val="43137"/>
                  </a:srgbClr>
                </a:outerShdw>
              </a:effectLst>
            </a:endParaRPr>
          </a:p>
          <a:p>
            <a:pPr>
              <a:buFont typeface="Wingdings" panose="05000000000000000000" pitchFamily="2" charset="2"/>
              <a:buChar char="q"/>
            </a:pPr>
            <a:r>
              <a:rPr lang="en-US" sz="2600" b="1" dirty="0"/>
              <a:t>SAABR </a:t>
            </a:r>
            <a:r>
              <a:rPr lang="en-US" sz="2600" b="1" dirty="0" smtClean="0"/>
              <a:t>stands for:</a:t>
            </a:r>
            <a:endParaRPr lang="en-US" sz="2600" b="1" dirty="0"/>
          </a:p>
          <a:p>
            <a:pPr lvl="1"/>
            <a:r>
              <a:rPr lang="en-US" sz="2300" dirty="0" smtClean="0">
                <a:solidFill>
                  <a:schemeClr val="tx1">
                    <a:lumMod val="75000"/>
                    <a:lumOff val="25000"/>
                  </a:schemeClr>
                </a:solidFill>
              </a:rPr>
              <a:t>S – Statement</a:t>
            </a:r>
          </a:p>
          <a:p>
            <a:pPr lvl="1"/>
            <a:r>
              <a:rPr lang="en-US" sz="2300" dirty="0" smtClean="0">
                <a:solidFill>
                  <a:schemeClr val="tx1">
                    <a:lumMod val="75000"/>
                    <a:lumOff val="25000"/>
                  </a:schemeClr>
                </a:solidFill>
              </a:rPr>
              <a:t>A – Architecture</a:t>
            </a:r>
          </a:p>
          <a:p>
            <a:pPr lvl="1"/>
            <a:r>
              <a:rPr lang="en-US" sz="2300" dirty="0">
                <a:solidFill>
                  <a:schemeClr val="tx1">
                    <a:lumMod val="75000"/>
                    <a:lumOff val="25000"/>
                  </a:schemeClr>
                </a:solidFill>
              </a:rPr>
              <a:t>AB – Agile </a:t>
            </a:r>
            <a:r>
              <a:rPr lang="en-US" sz="2300" dirty="0" smtClean="0">
                <a:solidFill>
                  <a:schemeClr val="tx1">
                    <a:lumMod val="75000"/>
                    <a:lumOff val="25000"/>
                  </a:schemeClr>
                </a:solidFill>
              </a:rPr>
              <a:t>Build</a:t>
            </a:r>
          </a:p>
          <a:p>
            <a:pPr lvl="1"/>
            <a:r>
              <a:rPr lang="en-US" sz="2300" dirty="0" smtClean="0">
                <a:solidFill>
                  <a:schemeClr val="tx1">
                    <a:lumMod val="75000"/>
                    <a:lumOff val="25000"/>
                  </a:schemeClr>
                </a:solidFill>
              </a:rPr>
              <a:t>R – Rollout</a:t>
            </a:r>
          </a:p>
          <a:p>
            <a:pPr lvl="1"/>
            <a:endParaRPr lang="en-US" sz="2300" b="1" dirty="0">
              <a:solidFill>
                <a:schemeClr val="tx1">
                  <a:lumMod val="75000"/>
                  <a:lumOff val="25000"/>
                </a:schemeClr>
              </a:solidFill>
            </a:endParaRPr>
          </a:p>
          <a:p>
            <a:endParaRPr lang="en-US"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6747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53536"/>
          </a:xfrm>
        </p:spPr>
        <p:txBody>
          <a:bodyPr anchor="ctr" anchorCtr="0">
            <a:normAutofit/>
          </a:bodyPr>
          <a:lstStyle/>
          <a:p>
            <a:r>
              <a:rPr lang="en-US" sz="3200" b="1" dirty="0" smtClean="0"/>
              <a:t>SAABR Architecture Cycle</a:t>
            </a:r>
            <a:endParaRPr lang="en-US" sz="3200" b="1"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70113"/>
            <a:ext cx="60960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Right Arrow 2"/>
          <p:cNvSpPr/>
          <p:nvPr/>
        </p:nvSpPr>
        <p:spPr>
          <a:xfrm>
            <a:off x="4876800" y="4133056"/>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eft-Right Arrow 4"/>
          <p:cNvSpPr/>
          <p:nvPr/>
        </p:nvSpPr>
        <p:spPr>
          <a:xfrm>
            <a:off x="3200400" y="4133056"/>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029075" y="4953000"/>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029075" y="3276600"/>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579" y="3149600"/>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7" y="5008527"/>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4975870"/>
            <a:ext cx="33655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780" y="3200399"/>
            <a:ext cx="327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32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1143000"/>
          </a:xfrm>
        </p:spPr>
        <p:txBody>
          <a:bodyPr anchor="ctr" anchorCtr="0">
            <a:normAutofit/>
          </a:bodyPr>
          <a:lstStyle/>
          <a:p>
            <a:r>
              <a:rPr lang="en-US" sz="3200" b="1" dirty="0" smtClean="0"/>
              <a:t>SAABR Architecture Phases</a:t>
            </a:r>
            <a:endParaRPr lang="en-US" sz="3200" b="1" dirty="0"/>
          </a:p>
        </p:txBody>
      </p:sp>
      <p:sp>
        <p:nvSpPr>
          <p:cNvPr id="3" name="Content Placeholder 2"/>
          <p:cNvSpPr>
            <a:spLocks noGrp="1"/>
          </p:cNvSpPr>
          <p:nvPr>
            <p:ph idx="1"/>
          </p:nvPr>
        </p:nvSpPr>
        <p:spPr>
          <a:xfrm>
            <a:off x="1066800" y="1905000"/>
            <a:ext cx="6777317" cy="4114800"/>
          </a:xfrm>
        </p:spPr>
        <p:txBody>
          <a:bodyPr>
            <a:normAutofit fontScale="92500"/>
          </a:bodyPr>
          <a:lstStyle/>
          <a:p>
            <a:pPr marL="525780" indent="-457200">
              <a:buSzPct val="100000"/>
              <a:buFont typeface="+mj-lt"/>
              <a:buAutoNum type="arabicPeriod"/>
            </a:pPr>
            <a:r>
              <a:rPr lang="en-US" b="1" dirty="0" smtClean="0"/>
              <a:t>Statement</a:t>
            </a:r>
          </a:p>
          <a:p>
            <a:pPr marL="68580" indent="0">
              <a:buSzPct val="100000"/>
              <a:buNone/>
            </a:pPr>
            <a:r>
              <a:rPr lang="en-US" sz="2000" b="1" dirty="0" smtClean="0"/>
              <a:t>	</a:t>
            </a:r>
            <a:r>
              <a:rPr lang="en-US" sz="2000" dirty="0" smtClean="0"/>
              <a:t>High level project definition and requirements</a:t>
            </a:r>
          </a:p>
          <a:p>
            <a:pPr marL="530352" indent="-457200">
              <a:buSzPct val="100000"/>
              <a:buFont typeface="+mj-lt"/>
              <a:buAutoNum type="arabicPeriod" startAt="2"/>
            </a:pPr>
            <a:r>
              <a:rPr lang="en-US" b="1" dirty="0" smtClean="0"/>
              <a:t>Architecture</a:t>
            </a:r>
          </a:p>
          <a:p>
            <a:pPr marL="73152" indent="0">
              <a:buSzPct val="100000"/>
              <a:buNone/>
            </a:pPr>
            <a:r>
              <a:rPr lang="en-US" b="1" dirty="0"/>
              <a:t>	</a:t>
            </a:r>
            <a:r>
              <a:rPr lang="en-US" sz="2000" dirty="0" smtClean="0"/>
              <a:t>Gather requirements and build an Architecture 	design</a:t>
            </a:r>
          </a:p>
          <a:p>
            <a:pPr marL="530352" indent="-457200">
              <a:buSzPct val="100000"/>
              <a:buFont typeface="+mj-lt"/>
              <a:buAutoNum type="arabicPeriod" startAt="3"/>
            </a:pPr>
            <a:r>
              <a:rPr lang="en-US" b="1" dirty="0" smtClean="0"/>
              <a:t>Agile Build</a:t>
            </a:r>
          </a:p>
          <a:p>
            <a:pPr marL="937260" lvl="2" indent="0">
              <a:buNone/>
            </a:pPr>
            <a:r>
              <a:rPr lang="en-US" dirty="0" smtClean="0"/>
              <a:t>Produce compute and storage layout and deliver physical or virtual capacity. Work on other requirements in parallel while provisioning</a:t>
            </a:r>
          </a:p>
          <a:p>
            <a:pPr marL="530352" indent="-457200">
              <a:buSzPct val="100000"/>
              <a:buFont typeface="+mj-lt"/>
              <a:buAutoNum type="arabicPeriod" startAt="4"/>
            </a:pPr>
            <a:r>
              <a:rPr lang="en-US" b="1" dirty="0" smtClean="0"/>
              <a:t>Roll out</a:t>
            </a:r>
          </a:p>
          <a:p>
            <a:pPr marL="937260" lvl="2" indent="0">
              <a:buNone/>
            </a:pPr>
            <a:r>
              <a:rPr lang="en-US" sz="2200" dirty="0" smtClean="0"/>
              <a:t>Roll out the environment to end user</a:t>
            </a:r>
            <a:r>
              <a:rPr lang="en-US" sz="1600" dirty="0"/>
              <a:t>	</a:t>
            </a:r>
            <a:endParaRPr lang="en-US" sz="1600" dirty="0" smtClean="0"/>
          </a:p>
          <a:p>
            <a:pPr marL="365760" indent="0">
              <a:buNone/>
            </a:pPr>
            <a:endParaRPr lang="en-US" sz="2000" b="1" dirty="0"/>
          </a:p>
          <a:p>
            <a:pPr marL="73152" indent="0">
              <a:buNone/>
            </a:pPr>
            <a:endParaRPr lang="en-US" b="1" dirty="0"/>
          </a:p>
          <a:p>
            <a:pPr marL="365760" indent="0">
              <a:buNone/>
            </a:pPr>
            <a:endParaRPr lang="en-US" dirty="0" smtClean="0"/>
          </a:p>
        </p:txBody>
      </p:sp>
    </p:spTree>
    <p:extLst>
      <p:ext uri="{BB962C8B-B14F-4D97-AF65-F5344CB8AC3E}">
        <p14:creationId xmlns:p14="http://schemas.microsoft.com/office/powerpoint/2010/main" val="3881576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chor="ctr" anchorCtr="0">
            <a:normAutofit/>
          </a:bodyPr>
          <a:lstStyle/>
          <a:p>
            <a:r>
              <a:rPr lang="en-US" sz="3200" b="1" dirty="0"/>
              <a:t>SAABR Architecture Phases</a:t>
            </a:r>
            <a:endParaRPr lang="en-US" sz="3200" dirty="0"/>
          </a:p>
        </p:txBody>
      </p:sp>
      <p:sp>
        <p:nvSpPr>
          <p:cNvPr id="3" name="Content Placeholder 2"/>
          <p:cNvSpPr>
            <a:spLocks noGrp="1"/>
          </p:cNvSpPr>
          <p:nvPr>
            <p:ph idx="1"/>
          </p:nvPr>
        </p:nvSpPr>
        <p:spPr/>
        <p:txBody>
          <a:bodyPr anchor="ctr" anchorCtr="0"/>
          <a:lstStyle/>
          <a:p>
            <a:pPr>
              <a:spcAft>
                <a:spcPts val="2400"/>
              </a:spcAft>
            </a:pPr>
            <a:r>
              <a:rPr lang="en-US" b="1" dirty="0" smtClean="0"/>
              <a:t>What SAABR is all about?</a:t>
            </a:r>
          </a:p>
          <a:p>
            <a:pPr>
              <a:spcAft>
                <a:spcPts val="2400"/>
              </a:spcAft>
            </a:pPr>
            <a:r>
              <a:rPr lang="en-US" b="1" dirty="0" smtClean="0"/>
              <a:t>What are the objectives of each SAABR phase?</a:t>
            </a:r>
          </a:p>
          <a:p>
            <a:pPr>
              <a:spcAft>
                <a:spcPts val="1800"/>
              </a:spcAft>
            </a:pPr>
            <a:r>
              <a:rPr lang="en-US" b="1" dirty="0" smtClean="0"/>
              <a:t>What are the key inputs and outputs produced during each phase?</a:t>
            </a:r>
          </a:p>
          <a:p>
            <a:pPr marL="68580" indent="0">
              <a:buNone/>
            </a:pPr>
            <a:endParaRPr lang="en-US" dirty="0"/>
          </a:p>
        </p:txBody>
      </p:sp>
    </p:spTree>
    <p:extLst>
      <p:ext uri="{BB962C8B-B14F-4D97-AF65-F5344CB8AC3E}">
        <p14:creationId xmlns:p14="http://schemas.microsoft.com/office/powerpoint/2010/main" val="3117203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r>
              <a:rPr lang="en-US" sz="3200" b="1" dirty="0" smtClean="0"/>
              <a:t>Objective </a:t>
            </a:r>
            <a:r>
              <a:rPr lang="en-US" sz="3200" b="1" dirty="0"/>
              <a:t>of SAABR Phases</a:t>
            </a:r>
            <a:endParaRPr lang="en-US" sz="3200" dirty="0"/>
          </a:p>
        </p:txBody>
      </p:sp>
      <p:sp>
        <p:nvSpPr>
          <p:cNvPr id="3" name="Content Placeholder 2"/>
          <p:cNvSpPr>
            <a:spLocks noGrp="1"/>
          </p:cNvSpPr>
          <p:nvPr>
            <p:ph idx="1"/>
          </p:nvPr>
        </p:nvSpPr>
        <p:spPr>
          <a:xfrm>
            <a:off x="1043492" y="2057400"/>
            <a:ext cx="6777317" cy="3775229"/>
          </a:xfrm>
        </p:spPr>
        <p:txBody>
          <a:bodyPr>
            <a:normAutofit/>
          </a:bodyPr>
          <a:lstStyle/>
          <a:p>
            <a:pPr marL="68580" indent="0">
              <a:buNone/>
            </a:pPr>
            <a:endParaRPr lang="en-US" b="1" dirty="0" smtClean="0"/>
          </a:p>
          <a:p>
            <a:pPr marL="68580" indent="0">
              <a:buNone/>
            </a:pPr>
            <a:r>
              <a:rPr lang="en-US" b="1" dirty="0" smtClean="0"/>
              <a:t>SAABR </a:t>
            </a:r>
            <a:r>
              <a:rPr lang="en-US" b="1" dirty="0"/>
              <a:t>cycle </a:t>
            </a:r>
            <a:r>
              <a:rPr lang="en-US" b="1" dirty="0" smtClean="0"/>
              <a:t>produces </a:t>
            </a:r>
            <a:r>
              <a:rPr lang="en-US" b="1" dirty="0"/>
              <a:t>an end state architecture using an iterative four </a:t>
            </a:r>
            <a:r>
              <a:rPr lang="en-US" b="1" dirty="0" smtClean="0"/>
              <a:t>phase process. </a:t>
            </a:r>
            <a:r>
              <a:rPr lang="en-US" b="1" i="1" dirty="0" smtClean="0">
                <a:solidFill>
                  <a:schemeClr val="accent3"/>
                </a:solidFill>
              </a:rPr>
              <a:t>Requirements are discovered and consumed during phases</a:t>
            </a:r>
            <a:r>
              <a:rPr lang="en-US" b="1" dirty="0" smtClean="0"/>
              <a:t>. SAABR is applied iteratively throughout the entire process, between phases, and within them.</a:t>
            </a:r>
          </a:p>
          <a:p>
            <a:pPr marL="68580" indent="0">
              <a:buNone/>
            </a:pP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28054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990600"/>
          </a:xfrm>
        </p:spPr>
        <p:txBody>
          <a:bodyPr>
            <a:normAutofit fontScale="90000"/>
          </a:bodyPr>
          <a:lstStyle/>
          <a:p>
            <a:r>
              <a:rPr lang="en-US" sz="3200" b="1" dirty="0" smtClean="0"/>
              <a:t>Requirements </a:t>
            </a:r>
            <a:r>
              <a:rPr lang="en-US" sz="3600" b="1" dirty="0" smtClean="0"/>
              <a:t>gathering</a:t>
            </a:r>
            <a:r>
              <a:rPr lang="en-US" sz="3200" b="1" dirty="0" smtClean="0"/>
              <a:t> during </a:t>
            </a:r>
            <a:r>
              <a:rPr lang="en-US" sz="3200" b="1" dirty="0"/>
              <a:t>SAABR Phases</a:t>
            </a:r>
            <a:endParaRPr lang="en-US" sz="3200" dirty="0"/>
          </a:p>
        </p:txBody>
      </p:sp>
      <p:sp>
        <p:nvSpPr>
          <p:cNvPr id="3" name="Content Placeholder 2"/>
          <p:cNvSpPr>
            <a:spLocks noGrp="1"/>
          </p:cNvSpPr>
          <p:nvPr>
            <p:ph idx="1"/>
          </p:nvPr>
        </p:nvSpPr>
        <p:spPr>
          <a:xfrm>
            <a:off x="1043492" y="2057400"/>
            <a:ext cx="6777317" cy="3775229"/>
          </a:xfrm>
        </p:spPr>
        <p:txBody>
          <a:bodyPr>
            <a:normAutofit fontScale="92500" lnSpcReduction="10000"/>
          </a:bodyPr>
          <a:lstStyle/>
          <a:p>
            <a:pPr marL="68580" indent="0">
              <a:buNone/>
            </a:pPr>
            <a:r>
              <a:rPr lang="en-US" dirty="0" smtClean="0"/>
              <a:t>Many requirements </a:t>
            </a:r>
            <a:r>
              <a:rPr lang="en-US" dirty="0"/>
              <a:t>are </a:t>
            </a:r>
            <a:r>
              <a:rPr lang="en-US" dirty="0" smtClean="0"/>
              <a:t>captured </a:t>
            </a:r>
            <a:r>
              <a:rPr lang="en-US" dirty="0"/>
              <a:t>during an Infrastructure Architecture </a:t>
            </a:r>
            <a:r>
              <a:rPr lang="en-US" dirty="0" smtClean="0"/>
              <a:t>cycle</a:t>
            </a:r>
            <a:r>
              <a:rPr lang="en-US" dirty="0"/>
              <a:t>. SAABR </a:t>
            </a:r>
            <a:r>
              <a:rPr lang="en-US" dirty="0" smtClean="0"/>
              <a:t>cycle </a:t>
            </a:r>
            <a:r>
              <a:rPr lang="en-US" dirty="0"/>
              <a:t>recognizes these </a:t>
            </a:r>
            <a:r>
              <a:rPr lang="en-US" dirty="0" smtClean="0"/>
              <a:t>requirements:</a:t>
            </a:r>
            <a:endParaRPr lang="en-US" dirty="0"/>
          </a:p>
          <a:p>
            <a:pPr marL="68580" indent="0">
              <a:buNone/>
            </a:pPr>
            <a:endParaRPr lang="en-US" dirty="0"/>
          </a:p>
          <a:p>
            <a:pPr>
              <a:buFont typeface="Arial" panose="020B0604020202020204" pitchFamily="34" charset="0"/>
              <a:buChar char="•"/>
            </a:pPr>
            <a:r>
              <a:rPr lang="en-US" dirty="0"/>
              <a:t>Compute requirements</a:t>
            </a:r>
          </a:p>
          <a:p>
            <a:pPr>
              <a:buFont typeface="Arial" panose="020B0604020202020204" pitchFamily="34" charset="0"/>
              <a:buChar char="•"/>
            </a:pPr>
            <a:r>
              <a:rPr lang="en-US" dirty="0"/>
              <a:t>Storage requirements (Size, IOPS, replication etc.)</a:t>
            </a:r>
          </a:p>
          <a:p>
            <a:pPr>
              <a:buFont typeface="Arial" panose="020B0604020202020204" pitchFamily="34" charset="0"/>
              <a:buChar char="•"/>
            </a:pPr>
            <a:r>
              <a:rPr lang="en-US" dirty="0" smtClean="0"/>
              <a:t>Networking requirements</a:t>
            </a:r>
            <a:endParaRPr lang="en-US" dirty="0"/>
          </a:p>
          <a:p>
            <a:pPr>
              <a:buFont typeface="Arial" panose="020B0604020202020204" pitchFamily="34" charset="0"/>
              <a:buChar char="•"/>
            </a:pPr>
            <a:r>
              <a:rPr lang="en-US" dirty="0"/>
              <a:t>Software requirements</a:t>
            </a:r>
          </a:p>
          <a:p>
            <a:pPr>
              <a:buFont typeface="Arial" panose="020B0604020202020204" pitchFamily="34" charset="0"/>
              <a:buChar char="•"/>
            </a:pPr>
            <a:r>
              <a:rPr lang="en-US" dirty="0"/>
              <a:t>Database </a:t>
            </a:r>
            <a:r>
              <a:rPr lang="en-US" dirty="0" smtClean="0"/>
              <a:t>server requirements</a:t>
            </a:r>
            <a:endParaRPr lang="en-US" dirty="0"/>
          </a:p>
          <a:p>
            <a:endParaRPr lang="en-US" dirty="0"/>
          </a:p>
        </p:txBody>
      </p:sp>
    </p:spTree>
    <p:extLst>
      <p:ext uri="{BB962C8B-B14F-4D97-AF65-F5344CB8AC3E}">
        <p14:creationId xmlns:p14="http://schemas.microsoft.com/office/powerpoint/2010/main" val="834983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r>
              <a:rPr lang="en-US" sz="3200" b="1" dirty="0"/>
              <a:t>Requirements gathering during SAABR </a:t>
            </a:r>
            <a:r>
              <a:rPr lang="en-US" sz="3200" b="1" dirty="0" smtClean="0"/>
              <a:t>Phases (Continued)</a:t>
            </a:r>
            <a:endParaRPr lang="en-US" sz="3200" dirty="0"/>
          </a:p>
        </p:txBody>
      </p:sp>
      <p:sp>
        <p:nvSpPr>
          <p:cNvPr id="3" name="Content Placeholder 2"/>
          <p:cNvSpPr>
            <a:spLocks noGrp="1"/>
          </p:cNvSpPr>
          <p:nvPr>
            <p:ph idx="1"/>
          </p:nvPr>
        </p:nvSpPr>
        <p:spPr>
          <a:xfrm>
            <a:off x="914400" y="2362200"/>
            <a:ext cx="6777317" cy="3508977"/>
          </a:xfrm>
        </p:spPr>
        <p:txBody>
          <a:bodyPr>
            <a:noAutofit/>
          </a:bodyPr>
          <a:lstStyle/>
          <a:p>
            <a:pPr>
              <a:buFont typeface="Arial" panose="020B0604020202020204" pitchFamily="34" charset="0"/>
              <a:buChar char="•"/>
            </a:pPr>
            <a:r>
              <a:rPr lang="en-US" sz="2200" dirty="0" smtClean="0"/>
              <a:t>Security </a:t>
            </a:r>
            <a:r>
              <a:rPr lang="en-US" sz="2200" dirty="0"/>
              <a:t>Requirements </a:t>
            </a:r>
            <a:r>
              <a:rPr lang="en-US" sz="2200" dirty="0" smtClean="0"/>
              <a:t>(SLS/TLS</a:t>
            </a:r>
            <a:r>
              <a:rPr lang="en-US" sz="2200" dirty="0"/>
              <a:t>, encryption at rest etc.)</a:t>
            </a:r>
          </a:p>
          <a:p>
            <a:pPr>
              <a:buFont typeface="Arial" panose="020B0604020202020204" pitchFamily="34" charset="0"/>
              <a:buChar char="•"/>
            </a:pPr>
            <a:r>
              <a:rPr lang="en-US" sz="2200" dirty="0"/>
              <a:t>Regulatory requirements </a:t>
            </a:r>
            <a:r>
              <a:rPr lang="en-US" sz="2200" dirty="0" smtClean="0"/>
              <a:t>(Audit etc.)</a:t>
            </a:r>
            <a:endParaRPr lang="en-US" sz="2200" dirty="0"/>
          </a:p>
          <a:p>
            <a:pPr>
              <a:buFont typeface="Arial" panose="020B0604020202020204" pitchFamily="34" charset="0"/>
              <a:buChar char="•"/>
            </a:pPr>
            <a:r>
              <a:rPr lang="en-US" sz="2200" dirty="0"/>
              <a:t>Backup </a:t>
            </a:r>
            <a:r>
              <a:rPr lang="en-US" sz="2200" dirty="0" smtClean="0"/>
              <a:t>requirements </a:t>
            </a:r>
            <a:r>
              <a:rPr lang="en-US" sz="2200" dirty="0"/>
              <a:t>(Retention policy, off site </a:t>
            </a:r>
            <a:r>
              <a:rPr lang="en-US" sz="2200" dirty="0" smtClean="0"/>
              <a:t>tape, archiving)</a:t>
            </a:r>
          </a:p>
          <a:p>
            <a:pPr>
              <a:buFont typeface="Arial" panose="020B0604020202020204" pitchFamily="34" charset="0"/>
              <a:buChar char="•"/>
            </a:pPr>
            <a:r>
              <a:rPr lang="en-US" sz="2200" dirty="0"/>
              <a:t>Monitoring Requirements</a:t>
            </a:r>
          </a:p>
          <a:p>
            <a:pPr>
              <a:buFont typeface="Arial" panose="020B0604020202020204" pitchFamily="34" charset="0"/>
              <a:buChar char="•"/>
            </a:pPr>
            <a:endParaRPr lang="en-US" sz="2200" b="1" dirty="0" smtClean="0"/>
          </a:p>
        </p:txBody>
      </p:sp>
    </p:spTree>
    <p:extLst>
      <p:ext uri="{BB962C8B-B14F-4D97-AF65-F5344CB8AC3E}">
        <p14:creationId xmlns:p14="http://schemas.microsoft.com/office/powerpoint/2010/main" val="1135746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SAABR Phases</a:t>
            </a:r>
            <a:endParaRPr lang="en-US" sz="3200" b="1" dirty="0"/>
          </a:p>
        </p:txBody>
      </p:sp>
      <p:sp>
        <p:nvSpPr>
          <p:cNvPr id="3" name="Content Placeholder 2"/>
          <p:cNvSpPr>
            <a:spLocks noGrp="1"/>
          </p:cNvSpPr>
          <p:nvPr>
            <p:ph idx="1"/>
          </p:nvPr>
        </p:nvSpPr>
        <p:spPr/>
        <p:txBody>
          <a:bodyPr>
            <a:normAutofit/>
          </a:bodyPr>
          <a:lstStyle/>
          <a:p>
            <a:pPr marL="68580" indent="0">
              <a:buNone/>
            </a:pPr>
            <a:r>
              <a:rPr lang="en-US" sz="3200" dirty="0" smtClean="0"/>
              <a:t>Next few slides explain each SAABR phase</a:t>
            </a:r>
            <a:endParaRPr lang="en-US" sz="3200" dirty="0"/>
          </a:p>
        </p:txBody>
      </p:sp>
    </p:spTree>
    <p:extLst>
      <p:ext uri="{BB962C8B-B14F-4D97-AF65-F5344CB8AC3E}">
        <p14:creationId xmlns:p14="http://schemas.microsoft.com/office/powerpoint/2010/main" val="4104478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chor="ctr" anchorCtr="0">
            <a:normAutofit/>
          </a:bodyPr>
          <a:lstStyle/>
          <a:p>
            <a:pPr marL="587502" lvl="2" indent="-514350">
              <a:buFont typeface="+mj-lt"/>
              <a:buAutoNum type="arabicPeriod"/>
            </a:pPr>
            <a:r>
              <a:rPr lang="en-US" sz="3200" b="1" dirty="0" smtClean="0">
                <a:solidFill>
                  <a:schemeClr val="accent1"/>
                </a:solidFill>
              </a:rPr>
              <a:t>Statement Phase</a:t>
            </a:r>
            <a:endParaRPr lang="en-US" sz="3200" b="1" dirty="0">
              <a:solidFill>
                <a:schemeClr val="accent1"/>
              </a:solidFill>
            </a:endParaRPr>
          </a:p>
        </p:txBody>
      </p:sp>
      <p:sp>
        <p:nvSpPr>
          <p:cNvPr id="3" name="Content Placeholder 2"/>
          <p:cNvSpPr>
            <a:spLocks noGrp="1"/>
          </p:cNvSpPr>
          <p:nvPr>
            <p:ph idx="1"/>
          </p:nvPr>
        </p:nvSpPr>
        <p:spPr/>
        <p:txBody>
          <a:bodyPr anchor="ctr" anchorCtr="0">
            <a:normAutofit/>
          </a:bodyPr>
          <a:lstStyle/>
          <a:p>
            <a:pPr marL="585216" lvl="1" indent="0">
              <a:buNone/>
            </a:pPr>
            <a:r>
              <a:rPr lang="en-US" sz="2400" dirty="0" smtClean="0"/>
              <a:t>Project </a:t>
            </a:r>
            <a:r>
              <a:rPr lang="en-US" sz="2400" dirty="0"/>
              <a:t>sponsor will open a problem statement </a:t>
            </a:r>
            <a:r>
              <a:rPr lang="en-US" sz="2400" dirty="0" smtClean="0"/>
              <a:t>(in ServiceNow?) </a:t>
            </a:r>
            <a:r>
              <a:rPr lang="en-US" sz="2400" dirty="0"/>
              <a:t>and provide a brief description of the </a:t>
            </a:r>
            <a:r>
              <a:rPr lang="en-US" sz="2400" dirty="0" smtClean="0"/>
              <a:t>project, high </a:t>
            </a:r>
            <a:r>
              <a:rPr lang="en-US" sz="2400" dirty="0"/>
              <a:t>level </a:t>
            </a:r>
            <a:r>
              <a:rPr lang="en-US" sz="2400" dirty="0" smtClean="0"/>
              <a:t>requirements, and some specific information</a:t>
            </a:r>
            <a:endParaRPr lang="en-US" sz="2000" dirty="0" smtClean="0"/>
          </a:p>
        </p:txBody>
      </p:sp>
    </p:spTree>
    <p:extLst>
      <p:ext uri="{BB962C8B-B14F-4D97-AF65-F5344CB8AC3E}">
        <p14:creationId xmlns:p14="http://schemas.microsoft.com/office/powerpoint/2010/main" val="427948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6777317" cy="5029200"/>
          </a:xfrm>
        </p:spPr>
        <p:txBody>
          <a:bodyPr>
            <a:normAutofit/>
          </a:bodyPr>
          <a:lstStyle/>
          <a:p>
            <a:pPr marL="365760" lvl="1" indent="0">
              <a:buNone/>
            </a:pPr>
            <a:r>
              <a:rPr lang="en-US" sz="3000" b="1" dirty="0" smtClean="0"/>
              <a:t>Different fields in ServiceNow Demand Management module could be used </a:t>
            </a:r>
            <a:r>
              <a:rPr lang="en-US" sz="3000" b="1" dirty="0"/>
              <a:t>to provide</a:t>
            </a:r>
            <a:r>
              <a:rPr lang="en-US" sz="3000" dirty="0"/>
              <a:t> </a:t>
            </a:r>
            <a:r>
              <a:rPr lang="en-US" sz="3000" b="1" dirty="0"/>
              <a:t>following </a:t>
            </a:r>
            <a:r>
              <a:rPr lang="en-US" sz="3000" b="1" dirty="0" smtClean="0"/>
              <a:t>information for the Statement Phase</a:t>
            </a:r>
            <a:endParaRPr lang="en-US" sz="3000" b="1" dirty="0"/>
          </a:p>
          <a:p>
            <a:pPr marL="365760" lvl="1" indent="0">
              <a:buNone/>
            </a:pPr>
            <a:endParaRPr lang="en-US" sz="3300" dirty="0"/>
          </a:p>
          <a:p>
            <a:pPr marL="68580" indent="0">
              <a:buNone/>
            </a:pPr>
            <a:endParaRPr lang="en-US" dirty="0"/>
          </a:p>
        </p:txBody>
      </p:sp>
    </p:spTree>
    <p:extLst>
      <p:ext uri="{BB962C8B-B14F-4D97-AF65-F5344CB8AC3E}">
        <p14:creationId xmlns:p14="http://schemas.microsoft.com/office/powerpoint/2010/main" val="66839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Autofit/>
          </a:bodyPr>
          <a:lstStyle/>
          <a:p>
            <a:r>
              <a:rPr lang="en-US" sz="3200" b="1" dirty="0" smtClean="0"/>
              <a:t>Key Points</a:t>
            </a:r>
            <a:endParaRPr lang="en-US" sz="3200" b="1" dirty="0"/>
          </a:p>
        </p:txBody>
      </p:sp>
      <p:sp>
        <p:nvSpPr>
          <p:cNvPr id="3" name="Content Placeholder 2"/>
          <p:cNvSpPr>
            <a:spLocks noGrp="1"/>
          </p:cNvSpPr>
          <p:nvPr>
            <p:ph idx="1"/>
          </p:nvPr>
        </p:nvSpPr>
        <p:spPr>
          <a:xfrm>
            <a:off x="1043492" y="1981200"/>
            <a:ext cx="6777317" cy="3851429"/>
          </a:xfrm>
        </p:spPr>
        <p:txBody>
          <a:bodyPr>
            <a:normAutofit lnSpcReduction="10000"/>
          </a:bodyPr>
          <a:lstStyle/>
          <a:p>
            <a:r>
              <a:rPr lang="en-US" dirty="0" smtClean="0"/>
              <a:t>What is an Architecture Framework</a:t>
            </a:r>
          </a:p>
          <a:p>
            <a:r>
              <a:rPr lang="en-US" dirty="0" smtClean="0"/>
              <a:t>HF Infrastructure Architecture Method (SAABR)</a:t>
            </a:r>
          </a:p>
          <a:p>
            <a:r>
              <a:rPr lang="en-US" dirty="0" smtClean="0"/>
              <a:t>SAABR Architecture Phases</a:t>
            </a:r>
          </a:p>
          <a:p>
            <a:r>
              <a:rPr lang="en-US" dirty="0"/>
              <a:t>SAABR Architecture </a:t>
            </a:r>
            <a:r>
              <a:rPr lang="en-US" dirty="0" smtClean="0"/>
              <a:t>Phases Explained</a:t>
            </a:r>
          </a:p>
          <a:p>
            <a:r>
              <a:rPr lang="en-US" dirty="0" smtClean="0"/>
              <a:t>Requirements Management</a:t>
            </a:r>
          </a:p>
          <a:p>
            <a:r>
              <a:rPr lang="en-US" dirty="0"/>
              <a:t>Physical Design Template</a:t>
            </a:r>
          </a:p>
          <a:p>
            <a:r>
              <a:rPr lang="en-US" dirty="0" smtClean="0"/>
              <a:t>Benefits of an Architecture Framework</a:t>
            </a:r>
          </a:p>
          <a:p>
            <a:r>
              <a:rPr lang="en-US" dirty="0" smtClean="0"/>
              <a:t>What Next?</a:t>
            </a:r>
          </a:p>
        </p:txBody>
      </p:sp>
      <p:sp>
        <p:nvSpPr>
          <p:cNvPr id="6" name="Oval 5"/>
          <p:cNvSpPr/>
          <p:nvPr/>
        </p:nvSpPr>
        <p:spPr>
          <a:xfrm>
            <a:off x="57150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1722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629400" y="1143000"/>
            <a:ext cx="381000" cy="381000"/>
          </a:xfrm>
          <a:prstGeom prst="ellipse">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3262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en-US" sz="3200" b="1" dirty="0" smtClean="0"/>
              <a:t>Demand Management Request Form (Statement Phase)</a:t>
            </a:r>
            <a:endParaRPr lang="en-US" sz="3200" b="1" dirty="0"/>
          </a:p>
        </p:txBody>
      </p:sp>
      <p:sp>
        <p:nvSpPr>
          <p:cNvPr id="3" name="Content Placeholder 2"/>
          <p:cNvSpPr>
            <a:spLocks noGrp="1"/>
          </p:cNvSpPr>
          <p:nvPr>
            <p:ph idx="1"/>
          </p:nvPr>
        </p:nvSpPr>
        <p:spPr>
          <a:xfrm>
            <a:off x="1043492" y="1676400"/>
            <a:ext cx="6777317" cy="4724400"/>
          </a:xfrm>
        </p:spPr>
        <p:txBody>
          <a:bodyPr>
            <a:noAutofit/>
          </a:bodyPr>
          <a:lstStyle/>
          <a:p>
            <a:pPr lvl="1">
              <a:buFont typeface="Arial" panose="020B0604020202020204" pitchFamily="34" charset="0"/>
              <a:buChar char="•"/>
            </a:pPr>
            <a:r>
              <a:rPr lang="en-US" sz="1800" b="1" dirty="0"/>
              <a:t>Request Type:</a:t>
            </a:r>
          </a:p>
          <a:p>
            <a:pPr lvl="2">
              <a:buFont typeface="Arial" panose="020B0604020202020204" pitchFamily="34" charset="0"/>
              <a:buChar char="•"/>
            </a:pPr>
            <a:r>
              <a:rPr lang="en-US" sz="1800" dirty="0"/>
              <a:t>New</a:t>
            </a:r>
          </a:p>
          <a:p>
            <a:pPr lvl="2">
              <a:buFont typeface="Arial" panose="020B0604020202020204" pitchFamily="34" charset="0"/>
              <a:buChar char="•"/>
            </a:pPr>
            <a:r>
              <a:rPr lang="en-US" sz="1800" dirty="0"/>
              <a:t>Incremental</a:t>
            </a:r>
          </a:p>
          <a:p>
            <a:pPr lvl="2">
              <a:buFont typeface="Arial" panose="020B0604020202020204" pitchFamily="34" charset="0"/>
              <a:buChar char="•"/>
            </a:pPr>
            <a:r>
              <a:rPr lang="en-US" sz="1800" dirty="0"/>
              <a:t>Refresh</a:t>
            </a:r>
          </a:p>
          <a:p>
            <a:pPr lvl="1">
              <a:buFont typeface="Arial" panose="020B0604020202020204" pitchFamily="34" charset="0"/>
              <a:buChar char="•"/>
            </a:pPr>
            <a:r>
              <a:rPr lang="en-US" sz="1800" b="1" dirty="0"/>
              <a:t>Application owner</a:t>
            </a:r>
          </a:p>
          <a:p>
            <a:pPr lvl="1">
              <a:buFont typeface="Arial" panose="020B0604020202020204" pitchFamily="34" charset="0"/>
              <a:buChar char="•"/>
            </a:pPr>
            <a:r>
              <a:rPr lang="en-US" sz="1800" b="1" dirty="0"/>
              <a:t>Application name</a:t>
            </a:r>
          </a:p>
          <a:p>
            <a:pPr lvl="1">
              <a:buFont typeface="Arial" panose="020B0604020202020204" pitchFamily="34" charset="0"/>
              <a:buChar char="•"/>
            </a:pPr>
            <a:r>
              <a:rPr lang="en-US" sz="1800" b="1" dirty="0"/>
              <a:t>Application ID</a:t>
            </a:r>
          </a:p>
          <a:p>
            <a:pPr lvl="1">
              <a:buFont typeface="Arial" panose="020B0604020202020204" pitchFamily="34" charset="0"/>
              <a:buChar char="•"/>
            </a:pPr>
            <a:r>
              <a:rPr lang="en-US" sz="1800" b="1" dirty="0"/>
              <a:t>Application type?</a:t>
            </a:r>
          </a:p>
          <a:p>
            <a:pPr lvl="2">
              <a:buFont typeface="Arial" panose="020B0604020202020204" pitchFamily="34" charset="0"/>
              <a:buChar char="•"/>
            </a:pPr>
            <a:r>
              <a:rPr lang="en-US" sz="1800" dirty="0"/>
              <a:t>Internal application?</a:t>
            </a:r>
          </a:p>
          <a:p>
            <a:pPr lvl="2">
              <a:buFont typeface="Arial" panose="020B0604020202020204" pitchFamily="34" charset="0"/>
              <a:buChar char="•"/>
            </a:pPr>
            <a:r>
              <a:rPr lang="en-US" sz="1800" dirty="0"/>
              <a:t>External client facing?</a:t>
            </a:r>
          </a:p>
          <a:p>
            <a:pPr lvl="2">
              <a:buFont typeface="Arial" panose="020B0604020202020204" pitchFamily="34" charset="0"/>
              <a:buChar char="•"/>
            </a:pPr>
            <a:r>
              <a:rPr lang="en-US" sz="1800" dirty="0"/>
              <a:t>Internal corporate application?</a:t>
            </a:r>
          </a:p>
          <a:p>
            <a:pPr lvl="1">
              <a:buFont typeface="Arial" panose="020B0604020202020204" pitchFamily="34" charset="0"/>
              <a:buChar char="•"/>
            </a:pPr>
            <a:r>
              <a:rPr lang="en-US" sz="1800" b="1" smtClean="0"/>
              <a:t>Application </a:t>
            </a:r>
            <a:r>
              <a:rPr lang="en-US" sz="1800" b="1" dirty="0"/>
              <a:t>tier</a:t>
            </a:r>
          </a:p>
          <a:p>
            <a:pPr lvl="1">
              <a:buFont typeface="Arial" panose="020B0604020202020204" pitchFamily="34" charset="0"/>
              <a:buChar char="•"/>
            </a:pPr>
            <a:r>
              <a:rPr lang="en-US" sz="1800" b="1" dirty="0"/>
              <a:t>Availability requirements – RTO, RPO, </a:t>
            </a:r>
            <a:r>
              <a:rPr lang="en-US" sz="1800" b="1" dirty="0" smtClean="0"/>
              <a:t>RCO</a:t>
            </a:r>
            <a:endParaRPr lang="en-US" sz="1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828800"/>
            <a:ext cx="2730782" cy="2200474"/>
          </a:xfrm>
          <a:prstGeom prst="rect">
            <a:avLst/>
          </a:prstGeom>
        </p:spPr>
      </p:pic>
    </p:spTree>
    <p:extLst>
      <p:ext uri="{BB962C8B-B14F-4D97-AF65-F5344CB8AC3E}">
        <p14:creationId xmlns:p14="http://schemas.microsoft.com/office/powerpoint/2010/main" val="8480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pPr marL="582930" indent="-514350">
              <a:buFont typeface="+mj-lt"/>
              <a:buAutoNum type="arabicPeriod" startAt="2"/>
            </a:pPr>
            <a:r>
              <a:rPr lang="en-US" sz="3200" b="1" dirty="0" smtClean="0"/>
              <a:t> Architecture Phase</a:t>
            </a:r>
            <a:endParaRPr lang="en-US" sz="3200" b="1" dirty="0"/>
          </a:p>
        </p:txBody>
      </p:sp>
      <p:sp>
        <p:nvSpPr>
          <p:cNvPr id="3" name="Content Placeholder 2"/>
          <p:cNvSpPr>
            <a:spLocks noGrp="1"/>
          </p:cNvSpPr>
          <p:nvPr>
            <p:ph idx="1"/>
          </p:nvPr>
        </p:nvSpPr>
        <p:spPr>
          <a:xfrm>
            <a:off x="1043492" y="1828800"/>
            <a:ext cx="6777317" cy="4419600"/>
          </a:xfrm>
        </p:spPr>
        <p:txBody>
          <a:bodyPr>
            <a:normAutofit/>
          </a:bodyPr>
          <a:lstStyle/>
          <a:p>
            <a:pPr marL="365760" lvl="1" indent="0">
              <a:buNone/>
            </a:pPr>
            <a:r>
              <a:rPr lang="en-US" sz="2000" b="1" dirty="0" smtClean="0"/>
              <a:t>This is the architecture development phase. </a:t>
            </a:r>
            <a:r>
              <a:rPr lang="en-US" sz="2000" b="1" dirty="0"/>
              <a:t>This phase will consume inputs from the S-Statement phase. Key outputs from this phase will be:</a:t>
            </a:r>
          </a:p>
          <a:p>
            <a:pPr lvl="1">
              <a:buSzPct val="100000"/>
              <a:buFont typeface="Arial" panose="020B0604020202020204" pitchFamily="34" charset="0"/>
              <a:buChar char="•"/>
            </a:pPr>
            <a:r>
              <a:rPr lang="en-US" sz="2000" dirty="0" smtClean="0"/>
              <a:t>Current state</a:t>
            </a:r>
          </a:p>
          <a:p>
            <a:pPr lvl="1">
              <a:buSzPct val="100000"/>
              <a:buFont typeface="Arial" panose="020B0604020202020204" pitchFamily="34" charset="0"/>
              <a:buChar char="•"/>
            </a:pPr>
            <a:r>
              <a:rPr lang="en-US" sz="2000" dirty="0" smtClean="0"/>
              <a:t>Gather and agree on </a:t>
            </a:r>
            <a:r>
              <a:rPr lang="en-US" sz="2000" dirty="0"/>
              <a:t>requirements (</a:t>
            </a:r>
            <a:r>
              <a:rPr lang="en-US" sz="2000" dirty="0" smtClean="0"/>
              <a:t>Discovery)</a:t>
            </a:r>
            <a:endParaRPr lang="en-US" sz="2000" dirty="0"/>
          </a:p>
          <a:p>
            <a:pPr lvl="1">
              <a:buSzPct val="100000"/>
              <a:buFont typeface="Arial" panose="020B0604020202020204" pitchFamily="34" charset="0"/>
              <a:buChar char="•"/>
            </a:pPr>
            <a:r>
              <a:rPr lang="en-US" sz="2000" dirty="0"/>
              <a:t>Final </a:t>
            </a:r>
            <a:r>
              <a:rPr lang="en-US" sz="2000" dirty="0" smtClean="0"/>
              <a:t>state, which could include a physical design:</a:t>
            </a:r>
          </a:p>
          <a:p>
            <a:pPr lvl="2">
              <a:buSzPct val="100000"/>
              <a:buFont typeface="Arial" panose="020B0604020202020204" pitchFamily="34" charset="0"/>
              <a:buChar char="•"/>
            </a:pPr>
            <a:r>
              <a:rPr lang="en-US" sz="1800" dirty="0" smtClean="0"/>
              <a:t>Compute capacity</a:t>
            </a:r>
          </a:p>
          <a:p>
            <a:pPr lvl="2">
              <a:buSzPct val="100000"/>
              <a:buFont typeface="Arial" panose="020B0604020202020204" pitchFamily="34" charset="0"/>
              <a:buChar char="•"/>
            </a:pPr>
            <a:r>
              <a:rPr lang="en-US" sz="1800" dirty="0" smtClean="0"/>
              <a:t>Physical or virtual</a:t>
            </a:r>
          </a:p>
          <a:p>
            <a:pPr lvl="2">
              <a:buSzPct val="100000"/>
              <a:buFont typeface="Arial" panose="020B0604020202020204" pitchFamily="34" charset="0"/>
              <a:buChar char="•"/>
            </a:pPr>
            <a:r>
              <a:rPr lang="en-US" sz="1800" dirty="0" smtClean="0"/>
              <a:t>Storage capacity</a:t>
            </a:r>
          </a:p>
          <a:p>
            <a:pPr lvl="2">
              <a:buSzPct val="100000"/>
              <a:buFont typeface="Arial" panose="020B0604020202020204" pitchFamily="34" charset="0"/>
              <a:buChar char="•"/>
            </a:pPr>
            <a:r>
              <a:rPr lang="en-US" sz="1800" dirty="0" smtClean="0"/>
              <a:t>LB</a:t>
            </a:r>
          </a:p>
          <a:p>
            <a:pPr lvl="2">
              <a:buSzPct val="100000"/>
              <a:buFont typeface="Arial" panose="020B0604020202020204" pitchFamily="34" charset="0"/>
              <a:buChar char="•"/>
            </a:pPr>
            <a:r>
              <a:rPr lang="en-US" sz="1800" dirty="0" smtClean="0"/>
              <a:t>FW</a:t>
            </a:r>
          </a:p>
          <a:p>
            <a:pPr lvl="2">
              <a:buSzPct val="100000"/>
              <a:buFont typeface="Arial" panose="020B0604020202020204" pitchFamily="34" charset="0"/>
              <a:buChar char="•"/>
            </a:pPr>
            <a:r>
              <a:rPr lang="en-US" sz="1800" dirty="0" smtClean="0"/>
              <a:t>Software to be installed</a:t>
            </a:r>
            <a:endParaRPr lang="en-US" sz="1800" dirty="0"/>
          </a:p>
        </p:txBody>
      </p:sp>
    </p:spTree>
    <p:extLst>
      <p:ext uri="{BB962C8B-B14F-4D97-AF65-F5344CB8AC3E}">
        <p14:creationId xmlns:p14="http://schemas.microsoft.com/office/powerpoint/2010/main" val="1456969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pPr marL="514350" indent="-514350">
              <a:buFont typeface="+mj-lt"/>
              <a:buAutoNum type="arabicPeriod" startAt="2"/>
            </a:pPr>
            <a:r>
              <a:rPr lang="en-US" sz="3200" b="1" dirty="0"/>
              <a:t>Architecture </a:t>
            </a:r>
            <a:r>
              <a:rPr lang="en-US" sz="3200" b="1" dirty="0" smtClean="0"/>
              <a:t>Phase (Continued)</a:t>
            </a:r>
            <a:endParaRPr lang="en-US" sz="3200" dirty="0"/>
          </a:p>
        </p:txBody>
      </p:sp>
      <p:sp>
        <p:nvSpPr>
          <p:cNvPr id="3" name="Content Placeholder 2"/>
          <p:cNvSpPr>
            <a:spLocks noGrp="1"/>
          </p:cNvSpPr>
          <p:nvPr>
            <p:ph idx="1"/>
          </p:nvPr>
        </p:nvSpPr>
        <p:spPr/>
        <p:txBody>
          <a:bodyPr/>
          <a:lstStyle/>
          <a:p>
            <a:pPr lvl="1">
              <a:buSzPct val="100000"/>
              <a:buFont typeface="Arial" panose="020B0604020202020204" pitchFamily="34" charset="0"/>
              <a:buChar char="•"/>
            </a:pPr>
            <a:r>
              <a:rPr lang="en-US" sz="2000" dirty="0"/>
              <a:t>Determination that architecture is IT-aligned or </a:t>
            </a:r>
            <a:r>
              <a:rPr lang="en-US" sz="2000" dirty="0" smtClean="0"/>
              <a:t>not!</a:t>
            </a:r>
            <a:endParaRPr lang="en-US" sz="2000" dirty="0"/>
          </a:p>
          <a:p>
            <a:pPr lvl="1">
              <a:buSzPct val="100000"/>
              <a:buFont typeface="Arial" panose="020B0604020202020204" pitchFamily="34" charset="0"/>
              <a:buChar char="•"/>
            </a:pPr>
            <a:r>
              <a:rPr lang="en-US" sz="2000" dirty="0"/>
              <a:t>If architecture is not IT-aligned, should a roadmap be required to achieve IT alignment?</a:t>
            </a:r>
          </a:p>
          <a:p>
            <a:pPr lvl="1">
              <a:buSzPct val="100000"/>
              <a:buFont typeface="Arial" panose="020B0604020202020204" pitchFamily="34" charset="0"/>
              <a:buChar char="•"/>
            </a:pPr>
            <a:r>
              <a:rPr lang="en-US" sz="2000" dirty="0"/>
              <a:t>(section IT </a:t>
            </a:r>
            <a:r>
              <a:rPr lang="en-US" sz="2000" dirty="0" smtClean="0"/>
              <a:t>Architecture </a:t>
            </a:r>
            <a:r>
              <a:rPr lang="en-US" sz="2000" dirty="0"/>
              <a:t>principles TBD</a:t>
            </a:r>
            <a:r>
              <a:rPr lang="en-US" sz="2000" dirty="0" smtClean="0"/>
              <a:t>)!</a:t>
            </a:r>
            <a:endParaRPr lang="en-US" sz="2000" dirty="0"/>
          </a:p>
          <a:p>
            <a:endParaRPr lang="en-US" dirty="0"/>
          </a:p>
        </p:txBody>
      </p:sp>
    </p:spTree>
    <p:extLst>
      <p:ext uri="{BB962C8B-B14F-4D97-AF65-F5344CB8AC3E}">
        <p14:creationId xmlns:p14="http://schemas.microsoft.com/office/powerpoint/2010/main" val="3187773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pPr marL="742950" indent="-742950">
              <a:buClr>
                <a:schemeClr val="accent1"/>
              </a:buClr>
              <a:buFont typeface="+mj-lt"/>
              <a:buAutoNum type="arabicPeriod" startAt="3"/>
            </a:pPr>
            <a:r>
              <a:rPr lang="en-US" sz="3200" b="1" dirty="0" smtClean="0"/>
              <a:t>Agile Build Phase</a:t>
            </a:r>
            <a:endParaRPr lang="en-US" sz="3200" b="1" dirty="0"/>
          </a:p>
        </p:txBody>
      </p:sp>
      <p:sp>
        <p:nvSpPr>
          <p:cNvPr id="3" name="Content Placeholder 2"/>
          <p:cNvSpPr>
            <a:spLocks noGrp="1"/>
          </p:cNvSpPr>
          <p:nvPr>
            <p:ph idx="1"/>
          </p:nvPr>
        </p:nvSpPr>
        <p:spPr/>
        <p:txBody>
          <a:bodyPr/>
          <a:lstStyle/>
          <a:p>
            <a:pPr marL="850392" lvl="3" indent="0">
              <a:buNone/>
            </a:pPr>
            <a:endParaRPr lang="en-US" dirty="0" smtClean="0"/>
          </a:p>
          <a:p>
            <a:pPr marL="850392" lvl="3" indent="0">
              <a:buNone/>
            </a:pPr>
            <a:r>
              <a:rPr lang="en-US" sz="2400" b="1" dirty="0" smtClean="0"/>
              <a:t>First two phase of the SAABR architecture are traditional waterfall method but next phase is an “Agile Build” phase where different “Build Design Packages” BDP’s will be delivered in parallel. </a:t>
            </a:r>
            <a:endParaRPr lang="en-US" sz="2400" b="1" dirty="0"/>
          </a:p>
        </p:txBody>
      </p:sp>
    </p:spTree>
    <p:extLst>
      <p:ext uri="{BB962C8B-B14F-4D97-AF65-F5344CB8AC3E}">
        <p14:creationId xmlns:p14="http://schemas.microsoft.com/office/powerpoint/2010/main" val="2950120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fontScale="90000"/>
          </a:bodyPr>
          <a:lstStyle/>
          <a:p>
            <a:r>
              <a:rPr lang="en-US" sz="3200" b="1" dirty="0"/>
              <a:t>Agile Build </a:t>
            </a:r>
            <a:r>
              <a:rPr lang="en-US" sz="3200" b="1" dirty="0" smtClean="0"/>
              <a:t>Phase Explained:</a:t>
            </a:r>
            <a:endParaRPr lang="en-US" sz="3200" dirty="0"/>
          </a:p>
        </p:txBody>
      </p:sp>
      <p:sp>
        <p:nvSpPr>
          <p:cNvPr id="3" name="Content Placeholder 2"/>
          <p:cNvSpPr>
            <a:spLocks noGrp="1"/>
          </p:cNvSpPr>
          <p:nvPr>
            <p:ph idx="1"/>
          </p:nvPr>
        </p:nvSpPr>
        <p:spPr/>
        <p:txBody>
          <a:bodyPr>
            <a:normAutofit/>
          </a:bodyPr>
          <a:lstStyle/>
          <a:p>
            <a:r>
              <a:rPr lang="en-US" dirty="0" smtClean="0"/>
              <a:t>This phase will consume outputs form the Architecture phase to develop various “Build </a:t>
            </a:r>
            <a:r>
              <a:rPr lang="en-US" dirty="0"/>
              <a:t>Design Packages” </a:t>
            </a:r>
            <a:r>
              <a:rPr lang="en-US" dirty="0" smtClean="0"/>
              <a:t>or BDP’s</a:t>
            </a:r>
          </a:p>
          <a:p>
            <a:pPr marL="68580" indent="0">
              <a:buNone/>
            </a:pPr>
            <a:endParaRPr lang="en-US" dirty="0"/>
          </a:p>
          <a:p>
            <a:r>
              <a:rPr lang="en-US" dirty="0" smtClean="0"/>
              <a:t>A BDP is a package that is comprised of several build and deployment activities</a:t>
            </a:r>
            <a:r>
              <a:rPr lang="en-US" dirty="0"/>
              <a:t> </a:t>
            </a:r>
            <a:r>
              <a:rPr lang="en-US" dirty="0" smtClean="0"/>
              <a:t>to comprise a </a:t>
            </a:r>
            <a:r>
              <a:rPr lang="en-US" b="1" i="1" dirty="0" smtClean="0">
                <a:solidFill>
                  <a:schemeClr val="accent3"/>
                </a:solidFill>
              </a:rPr>
              <a:t>Continuous Build Stream</a:t>
            </a:r>
          </a:p>
        </p:txBody>
      </p:sp>
    </p:spTree>
    <p:extLst>
      <p:ext uri="{BB962C8B-B14F-4D97-AF65-F5344CB8AC3E}">
        <p14:creationId xmlns:p14="http://schemas.microsoft.com/office/powerpoint/2010/main" val="1305387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664"/>
            <a:ext cx="7620000" cy="1105936"/>
          </a:xfrm>
        </p:spPr>
        <p:txBody>
          <a:bodyPr>
            <a:normAutofit/>
          </a:bodyPr>
          <a:lstStyle/>
          <a:p>
            <a:r>
              <a:rPr lang="en-US" sz="3200" b="1" dirty="0"/>
              <a:t>Agile Build </a:t>
            </a:r>
            <a:r>
              <a:rPr lang="en-US" sz="3200" b="1" dirty="0" smtClean="0"/>
              <a:t>Phase with Continuous Build Stream</a:t>
            </a:r>
            <a:endParaRPr lang="en-US" sz="3200" dirty="0"/>
          </a:p>
        </p:txBody>
      </p:sp>
      <p:sp>
        <p:nvSpPr>
          <p:cNvPr id="3" name="Content Placeholder 2"/>
          <p:cNvSpPr>
            <a:spLocks noGrp="1"/>
          </p:cNvSpPr>
          <p:nvPr>
            <p:ph idx="1"/>
          </p:nvPr>
        </p:nvSpPr>
        <p:spPr/>
        <p:txBody>
          <a:bodyPr/>
          <a:lstStyle/>
          <a:p>
            <a:r>
              <a:rPr lang="en-US" dirty="0"/>
              <a:t>Agile build means these BDP’s will be delivered in parallel. A BDP will be delivered while another is in progress making a Continuous Build Stream in which BDP’s are consumed and worked upon by different teams while other BDP’s are being </a:t>
            </a:r>
            <a:r>
              <a:rPr lang="en-US" dirty="0" smtClean="0"/>
              <a:t>produced.</a:t>
            </a:r>
            <a:endParaRPr lang="en-US" dirty="0"/>
          </a:p>
        </p:txBody>
      </p:sp>
    </p:spTree>
    <p:extLst>
      <p:ext uri="{BB962C8B-B14F-4D97-AF65-F5344CB8AC3E}">
        <p14:creationId xmlns:p14="http://schemas.microsoft.com/office/powerpoint/2010/main" val="3379197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ight Arrow 24"/>
          <p:cNvSpPr/>
          <p:nvPr/>
        </p:nvSpPr>
        <p:spPr>
          <a:xfrm>
            <a:off x="4054275" y="4381500"/>
            <a:ext cx="974925" cy="404112"/>
          </a:xfrm>
          <a:prstGeom prst="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157989" y="5105400"/>
            <a:ext cx="4252211" cy="923330"/>
          </a:xfrm>
          <a:prstGeom prst="rect">
            <a:avLst/>
          </a:prstGeom>
          <a:noFill/>
        </p:spPr>
        <p:txBody>
          <a:bodyPr wrap="square" rtlCol="0">
            <a:spAutoFit/>
          </a:bodyPr>
          <a:lstStyle/>
          <a:p>
            <a:r>
              <a:rPr lang="en-US" dirty="0" smtClean="0"/>
              <a:t>Agile Build Phase will produce several Build Design Packages (BDP’s) in parallel</a:t>
            </a:r>
            <a:endParaRPr lang="en-US" dirty="0"/>
          </a:p>
        </p:txBody>
      </p:sp>
      <p:sp>
        <p:nvSpPr>
          <p:cNvPr id="31" name="Flowchart: Document 30"/>
          <p:cNvSpPr/>
          <p:nvPr/>
        </p:nvSpPr>
        <p:spPr>
          <a:xfrm>
            <a:off x="5181600" y="4154820"/>
            <a:ext cx="2152650" cy="1704868"/>
          </a:xfrm>
          <a:prstGeom prst="flowChartDocumen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Document 31"/>
          <p:cNvSpPr/>
          <p:nvPr/>
        </p:nvSpPr>
        <p:spPr>
          <a:xfrm>
            <a:off x="5400782" y="4419600"/>
            <a:ext cx="2152650" cy="1704868"/>
          </a:xfrm>
          <a:prstGeom prst="flowChartDocument">
            <a:avLst/>
          </a:prstGeom>
          <a:solidFill>
            <a:srgbClr val="FF01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Document 32"/>
          <p:cNvSpPr/>
          <p:nvPr/>
        </p:nvSpPr>
        <p:spPr>
          <a:xfrm>
            <a:off x="5638800" y="4724400"/>
            <a:ext cx="2152650" cy="1704868"/>
          </a:xfrm>
          <a:prstGeom prst="flowChartDocument">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181600" y="4154820"/>
            <a:ext cx="533400" cy="253916"/>
          </a:xfrm>
          <a:prstGeom prst="rect">
            <a:avLst/>
          </a:prstGeom>
          <a:noFill/>
        </p:spPr>
        <p:txBody>
          <a:bodyPr wrap="square" rtlCol="0">
            <a:spAutoFit/>
          </a:bodyPr>
          <a:lstStyle/>
          <a:p>
            <a:r>
              <a:rPr lang="en-US" sz="1050" b="1" dirty="0" smtClean="0">
                <a:solidFill>
                  <a:schemeClr val="bg1"/>
                </a:solidFill>
              </a:rPr>
              <a:t>BDP1</a:t>
            </a:r>
            <a:endParaRPr lang="en-US" sz="1050" b="1" dirty="0">
              <a:solidFill>
                <a:schemeClr val="bg1"/>
              </a:solidFill>
            </a:endParaRPr>
          </a:p>
        </p:txBody>
      </p:sp>
      <p:sp>
        <p:nvSpPr>
          <p:cNvPr id="29" name="TextBox 28"/>
          <p:cNvSpPr txBox="1"/>
          <p:nvPr/>
        </p:nvSpPr>
        <p:spPr>
          <a:xfrm>
            <a:off x="5410200" y="4419600"/>
            <a:ext cx="609600" cy="253916"/>
          </a:xfrm>
          <a:prstGeom prst="rect">
            <a:avLst/>
          </a:prstGeom>
          <a:noFill/>
        </p:spPr>
        <p:txBody>
          <a:bodyPr wrap="square" rtlCol="0">
            <a:spAutoFit/>
          </a:bodyPr>
          <a:lstStyle/>
          <a:p>
            <a:r>
              <a:rPr lang="en-US" sz="1000" b="1" dirty="0" smtClean="0">
                <a:solidFill>
                  <a:schemeClr val="bg1"/>
                </a:solidFill>
              </a:rPr>
              <a:t>BDP 2</a:t>
            </a:r>
            <a:endParaRPr lang="en-US" sz="1000" b="1" dirty="0">
              <a:solidFill>
                <a:schemeClr val="bg1"/>
              </a:solidFill>
            </a:endParaRPr>
          </a:p>
        </p:txBody>
      </p:sp>
      <p:sp>
        <p:nvSpPr>
          <p:cNvPr id="30" name="TextBox 29"/>
          <p:cNvSpPr txBox="1"/>
          <p:nvPr/>
        </p:nvSpPr>
        <p:spPr>
          <a:xfrm>
            <a:off x="5638800" y="4724400"/>
            <a:ext cx="647700" cy="246221"/>
          </a:xfrm>
          <a:prstGeom prst="rect">
            <a:avLst/>
          </a:prstGeom>
          <a:noFill/>
        </p:spPr>
        <p:txBody>
          <a:bodyPr wrap="square" rtlCol="0">
            <a:spAutoFit/>
          </a:bodyPr>
          <a:lstStyle/>
          <a:p>
            <a:r>
              <a:rPr lang="en-US" sz="1000" b="1" dirty="0" smtClean="0">
                <a:solidFill>
                  <a:schemeClr val="bg1"/>
                </a:solidFill>
              </a:rPr>
              <a:t>BDP 3</a:t>
            </a:r>
            <a:endParaRPr lang="en-US" sz="1000" b="1" dirty="0">
              <a:solidFill>
                <a:schemeClr val="bg1"/>
              </a:solidFill>
            </a:endParaRPr>
          </a:p>
        </p:txBody>
      </p:sp>
      <p:pic>
        <p:nvPicPr>
          <p:cNvPr id="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924589"/>
            <a:ext cx="6096000" cy="40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Left-Right Arrow 35"/>
          <p:cNvSpPr/>
          <p:nvPr/>
        </p:nvSpPr>
        <p:spPr>
          <a:xfrm>
            <a:off x="3800475" y="2887532"/>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p:cNvSpPr/>
          <p:nvPr/>
        </p:nvSpPr>
        <p:spPr>
          <a:xfrm>
            <a:off x="2124075" y="2887532"/>
            <a:ext cx="304800" cy="152400"/>
          </a:xfrm>
          <a:prstGeom prst="lef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52750" y="3707476"/>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952750" y="2031076"/>
            <a:ext cx="3238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254" y="1904076"/>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012" y="3763003"/>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3730346"/>
            <a:ext cx="33655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5455" y="1954875"/>
            <a:ext cx="3270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911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029736"/>
          </a:xfrm>
        </p:spPr>
        <p:txBody>
          <a:bodyPr anchor="t" anchorCtr="0">
            <a:noAutofit/>
          </a:bodyPr>
          <a:lstStyle/>
          <a:p>
            <a:r>
              <a:rPr lang="en-US" sz="3200" b="1" dirty="0" smtClean="0"/>
              <a:t>Continuous Build </a:t>
            </a:r>
            <a:r>
              <a:rPr lang="en-US" sz="3200" b="1" dirty="0"/>
              <a:t>Stream</a:t>
            </a:r>
            <a:br>
              <a:rPr lang="en-US" sz="3200" b="1" dirty="0"/>
            </a:br>
            <a:r>
              <a:rPr lang="en-US" sz="3200" b="1" dirty="0"/>
              <a:t>Agile Build Phase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9565433"/>
              </p:ext>
            </p:extLst>
          </p:nvPr>
        </p:nvGraphicFramePr>
        <p:xfrm>
          <a:off x="1042988" y="2209800"/>
          <a:ext cx="6777037"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6315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Continuous Build </a:t>
            </a:r>
            <a:r>
              <a:rPr lang="en-US" sz="3200" b="1" dirty="0"/>
              <a:t>Stream</a:t>
            </a:r>
            <a:br>
              <a:rPr lang="en-US" sz="3200" b="1" dirty="0"/>
            </a:br>
            <a:r>
              <a:rPr lang="en-US" sz="3200" b="1" dirty="0"/>
              <a:t>Agile Build Phase</a:t>
            </a:r>
          </a:p>
        </p:txBody>
      </p:sp>
      <p:sp>
        <p:nvSpPr>
          <p:cNvPr id="3" name="Content Placeholder 2"/>
          <p:cNvSpPr>
            <a:spLocks noGrp="1"/>
          </p:cNvSpPr>
          <p:nvPr>
            <p:ph idx="1"/>
          </p:nvPr>
        </p:nvSpPr>
        <p:spPr/>
        <p:txBody>
          <a:bodyPr>
            <a:normAutofit lnSpcReduction="10000"/>
          </a:bodyPr>
          <a:lstStyle/>
          <a:p>
            <a:pPr marL="68580" indent="0">
              <a:buNone/>
            </a:pPr>
            <a:r>
              <a:rPr lang="en-US" b="1" dirty="0" smtClean="0"/>
              <a:t>These Build Design Packages are defined</a:t>
            </a:r>
            <a:r>
              <a:rPr lang="en-US" dirty="0" smtClean="0"/>
              <a:t>:</a:t>
            </a:r>
          </a:p>
          <a:p>
            <a:pPr marL="68580" indent="0">
              <a:buNone/>
            </a:pPr>
            <a:endParaRPr lang="en-US" dirty="0" smtClean="0"/>
          </a:p>
          <a:p>
            <a:pPr marL="525780" indent="-457200">
              <a:buClrTx/>
              <a:buSzPct val="100000"/>
              <a:buFont typeface="+mj-lt"/>
              <a:buAutoNum type="arabicPeriod"/>
            </a:pPr>
            <a:r>
              <a:rPr lang="en-US" b="1" dirty="0" smtClean="0"/>
              <a:t>BDP 1</a:t>
            </a:r>
          </a:p>
          <a:p>
            <a:pPr marL="1051560" lvl="2" indent="-514350">
              <a:buClrTx/>
              <a:buSzPct val="100000"/>
              <a:buFont typeface="+mj-lt"/>
              <a:buAutoNum type="romanLcPeriod"/>
            </a:pPr>
            <a:r>
              <a:rPr lang="en-US" dirty="0" smtClean="0"/>
              <a:t>Compute size, DC location, server naming</a:t>
            </a:r>
          </a:p>
          <a:p>
            <a:pPr marL="1051560" lvl="2" indent="-514350">
              <a:buClrTx/>
              <a:buSzPct val="100000"/>
              <a:buFont typeface="+mj-lt"/>
              <a:buAutoNum type="romanLcPeriod"/>
            </a:pPr>
            <a:r>
              <a:rPr lang="en-US" dirty="0" smtClean="0"/>
              <a:t>Storage Layout</a:t>
            </a:r>
          </a:p>
          <a:p>
            <a:pPr marL="537210" lvl="2" indent="0">
              <a:buClrTx/>
              <a:buSzPct val="100000"/>
              <a:buNone/>
            </a:pPr>
            <a:endParaRPr lang="en-US" dirty="0" smtClean="0"/>
          </a:p>
          <a:p>
            <a:pPr marL="530352" lvl="2" indent="-457200">
              <a:buClrTx/>
              <a:buSzPct val="100000"/>
              <a:buFont typeface="+mj-lt"/>
              <a:buAutoNum type="arabicPeriod" startAt="2"/>
            </a:pPr>
            <a:r>
              <a:rPr lang="en-US" b="1" dirty="0" smtClean="0"/>
              <a:t>BDP 2</a:t>
            </a:r>
          </a:p>
          <a:p>
            <a:pPr marL="1051560" lvl="2" indent="-514350">
              <a:buClrTx/>
              <a:buSzPct val="100000"/>
              <a:buAutoNum type="romanLcPeriod"/>
            </a:pPr>
            <a:r>
              <a:rPr lang="en-US" dirty="0" smtClean="0"/>
              <a:t>User and service accounts, permissions</a:t>
            </a:r>
          </a:p>
          <a:p>
            <a:pPr marL="1051560" lvl="2" indent="-514350">
              <a:buClrTx/>
              <a:buSzPct val="100000"/>
              <a:buAutoNum type="romanLcPeriod"/>
            </a:pPr>
            <a:r>
              <a:rPr lang="en-US" dirty="0" smtClean="0"/>
              <a:t>Software and Database Requirements</a:t>
            </a:r>
            <a:endParaRPr lang="en-US" dirty="0"/>
          </a:p>
          <a:p>
            <a:pPr marL="537210" lvl="2" indent="0">
              <a:buClrTx/>
              <a:buSzPct val="100000"/>
              <a:buNone/>
            </a:pPr>
            <a:endParaRPr lang="en-US" dirty="0" smtClean="0"/>
          </a:p>
        </p:txBody>
      </p:sp>
    </p:spTree>
    <p:extLst>
      <p:ext uri="{BB962C8B-B14F-4D97-AF65-F5344CB8AC3E}">
        <p14:creationId xmlns:p14="http://schemas.microsoft.com/office/powerpoint/2010/main" val="1163070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Build Design Packages</a:t>
            </a:r>
            <a:br>
              <a:rPr lang="en-US" sz="3200" b="1" dirty="0"/>
            </a:br>
            <a:r>
              <a:rPr lang="en-US" sz="3200" b="1" dirty="0"/>
              <a:t>Continuous Build Stream</a:t>
            </a:r>
            <a:endParaRPr lang="en-US" sz="3200" dirty="0"/>
          </a:p>
        </p:txBody>
      </p:sp>
      <p:sp>
        <p:nvSpPr>
          <p:cNvPr id="3" name="Content Placeholder 2"/>
          <p:cNvSpPr>
            <a:spLocks noGrp="1"/>
          </p:cNvSpPr>
          <p:nvPr>
            <p:ph idx="1"/>
          </p:nvPr>
        </p:nvSpPr>
        <p:spPr/>
        <p:txBody>
          <a:bodyPr>
            <a:normAutofit fontScale="92500" lnSpcReduction="10000"/>
          </a:bodyPr>
          <a:lstStyle/>
          <a:p>
            <a:pPr marL="525780" indent="-457200">
              <a:buClrTx/>
              <a:buSzPct val="100000"/>
              <a:buFont typeface="+mj-lt"/>
              <a:buAutoNum type="arabicPeriod" startAt="3"/>
            </a:pPr>
            <a:r>
              <a:rPr lang="en-US" b="1" dirty="0" smtClean="0"/>
              <a:t>BDP 3</a:t>
            </a:r>
          </a:p>
          <a:p>
            <a:pPr marL="68580" indent="0">
              <a:buClrTx/>
              <a:buSzPct val="100000"/>
              <a:buNone/>
            </a:pPr>
            <a:endParaRPr lang="en-US" b="1" dirty="0" smtClean="0"/>
          </a:p>
          <a:p>
            <a:pPr marL="1051560" indent="-514350">
              <a:buClrTx/>
              <a:buSzPct val="100000"/>
              <a:buFont typeface="+mj-lt"/>
              <a:buAutoNum type="romanLcPeriod"/>
            </a:pPr>
            <a:r>
              <a:rPr lang="en-US" sz="2200" dirty="0" smtClean="0"/>
              <a:t>DNS /URL Requirement</a:t>
            </a:r>
          </a:p>
          <a:p>
            <a:pPr marL="1051560" indent="-514350">
              <a:buClrTx/>
              <a:buSzPct val="100000"/>
              <a:buFont typeface="+mj-lt"/>
              <a:buAutoNum type="romanLcPeriod"/>
            </a:pPr>
            <a:r>
              <a:rPr lang="en-US" sz="2200" dirty="0" smtClean="0"/>
              <a:t>SSL/TLS</a:t>
            </a:r>
          </a:p>
          <a:p>
            <a:pPr marL="1051560" indent="-514350">
              <a:buClrTx/>
              <a:buSzPct val="100000"/>
              <a:buFont typeface="+mj-lt"/>
              <a:buAutoNum type="romanLcPeriod"/>
            </a:pPr>
            <a:r>
              <a:rPr lang="en-US" sz="2200" dirty="0" smtClean="0"/>
              <a:t>LLB</a:t>
            </a:r>
          </a:p>
          <a:p>
            <a:pPr marL="1051560" indent="-514350">
              <a:buClrTx/>
              <a:buSzPct val="100000"/>
              <a:buFont typeface="+mj-lt"/>
              <a:buAutoNum type="romanLcPeriod"/>
            </a:pPr>
            <a:r>
              <a:rPr lang="en-US" sz="2200" dirty="0" smtClean="0"/>
              <a:t>GLB</a:t>
            </a:r>
          </a:p>
          <a:p>
            <a:pPr marL="1051560" indent="-514350">
              <a:buClrTx/>
              <a:buSzPct val="100000"/>
              <a:buFont typeface="+mj-lt"/>
              <a:buAutoNum type="romanLcPeriod"/>
            </a:pPr>
            <a:r>
              <a:rPr lang="en-US" sz="2200" dirty="0" smtClean="0"/>
              <a:t>FW</a:t>
            </a:r>
          </a:p>
          <a:p>
            <a:pPr marL="1051560" indent="-514350">
              <a:buClrTx/>
              <a:buSzPct val="100000"/>
              <a:buFont typeface="+mj-lt"/>
              <a:buAutoNum type="romanLcPeriod"/>
            </a:pPr>
            <a:r>
              <a:rPr lang="en-US" sz="2200" dirty="0" smtClean="0"/>
              <a:t>Backups</a:t>
            </a:r>
          </a:p>
          <a:p>
            <a:pPr marL="1051560" indent="-514350">
              <a:buClrTx/>
              <a:buSzPct val="100000"/>
              <a:buFont typeface="+mj-lt"/>
              <a:buAutoNum type="romanLcPeriod"/>
            </a:pPr>
            <a:r>
              <a:rPr lang="en-US" sz="2200" dirty="0" smtClean="0"/>
              <a:t>Monitoring</a:t>
            </a:r>
            <a:r>
              <a:rPr lang="en-US" dirty="0" smtClean="0"/>
              <a:t> (application, URL or standard server monitoring like SCOM)</a:t>
            </a:r>
            <a:endParaRPr lang="en-US" dirty="0"/>
          </a:p>
        </p:txBody>
      </p:sp>
    </p:spTree>
    <p:extLst>
      <p:ext uri="{BB962C8B-B14F-4D97-AF65-F5344CB8AC3E}">
        <p14:creationId xmlns:p14="http://schemas.microsoft.com/office/powerpoint/2010/main" val="703798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648736"/>
          </a:xfrm>
        </p:spPr>
        <p:txBody>
          <a:bodyPr>
            <a:normAutofit/>
          </a:bodyPr>
          <a:lstStyle/>
          <a:p>
            <a:r>
              <a:rPr lang="en-US" sz="3200" b="1" dirty="0" smtClean="0"/>
              <a:t>What is an Architecture </a:t>
            </a:r>
            <a:r>
              <a:rPr lang="en-US" sz="3200" b="1" dirty="0"/>
              <a:t>F</a:t>
            </a:r>
            <a:r>
              <a:rPr lang="en-US" sz="3200" b="1" dirty="0" smtClean="0"/>
              <a:t>ramework?</a:t>
            </a:r>
            <a:endParaRPr lang="en-US" sz="3200" b="1" dirty="0"/>
          </a:p>
        </p:txBody>
      </p:sp>
      <p:sp>
        <p:nvSpPr>
          <p:cNvPr id="3" name="Content Placeholder 2"/>
          <p:cNvSpPr>
            <a:spLocks noGrp="1"/>
          </p:cNvSpPr>
          <p:nvPr>
            <p:ph idx="1"/>
          </p:nvPr>
        </p:nvSpPr>
        <p:spPr>
          <a:xfrm>
            <a:off x="1143000" y="2286000"/>
            <a:ext cx="6781800" cy="3886200"/>
          </a:xfrm>
        </p:spPr>
        <p:txBody>
          <a:bodyPr>
            <a:normAutofit/>
          </a:bodyPr>
          <a:lstStyle/>
          <a:p>
            <a:pPr marL="68580" indent="0">
              <a:buNone/>
            </a:pPr>
            <a:r>
              <a:rPr lang="en-US" dirty="0" smtClean="0"/>
              <a:t>Classic Definition: A set of tools, methods, patterns, and practices to help build different architectures. Best understood what it does for us and how do we use it.</a:t>
            </a:r>
          </a:p>
        </p:txBody>
      </p:sp>
    </p:spTree>
    <p:extLst>
      <p:ext uri="{BB962C8B-B14F-4D97-AF65-F5344CB8AC3E}">
        <p14:creationId xmlns:p14="http://schemas.microsoft.com/office/powerpoint/2010/main" val="1324948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Clr>
                <a:schemeClr val="accent1"/>
              </a:buClr>
              <a:buFont typeface="+mj-lt"/>
              <a:buAutoNum type="arabicPeriod" startAt="4"/>
            </a:pPr>
            <a:r>
              <a:rPr lang="en-US" sz="3200" b="1" dirty="0" smtClean="0"/>
              <a:t>Rollout</a:t>
            </a:r>
            <a:endParaRPr lang="en-US" sz="3200" dirty="0"/>
          </a:p>
        </p:txBody>
      </p:sp>
      <p:sp>
        <p:nvSpPr>
          <p:cNvPr id="3" name="Content Placeholder 2"/>
          <p:cNvSpPr>
            <a:spLocks noGrp="1"/>
          </p:cNvSpPr>
          <p:nvPr>
            <p:ph idx="1"/>
          </p:nvPr>
        </p:nvSpPr>
        <p:spPr/>
        <p:txBody>
          <a:bodyPr/>
          <a:lstStyle/>
          <a:p>
            <a:pPr marL="68580" indent="0">
              <a:buNone/>
            </a:pPr>
            <a:r>
              <a:rPr lang="en-US" dirty="0" smtClean="0"/>
              <a:t>Architecture is now available for end user use. This phase may include  UAT and user simulation.</a:t>
            </a:r>
            <a:endParaRPr lang="en-US" dirty="0"/>
          </a:p>
        </p:txBody>
      </p:sp>
    </p:spTree>
    <p:extLst>
      <p:ext uri="{BB962C8B-B14F-4D97-AF65-F5344CB8AC3E}">
        <p14:creationId xmlns:p14="http://schemas.microsoft.com/office/powerpoint/2010/main" val="1237067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p>
            <a:r>
              <a:rPr lang="en-US" sz="3200" b="1" dirty="0" smtClean="0"/>
              <a:t>Requirements Management</a:t>
            </a:r>
            <a:endParaRPr lang="en-US" sz="3200" b="1" dirty="0"/>
          </a:p>
        </p:txBody>
      </p:sp>
      <p:sp>
        <p:nvSpPr>
          <p:cNvPr id="3" name="Content Placeholder 2"/>
          <p:cNvSpPr>
            <a:spLocks noGrp="1"/>
          </p:cNvSpPr>
          <p:nvPr>
            <p:ph idx="1"/>
          </p:nvPr>
        </p:nvSpPr>
        <p:spPr/>
        <p:txBody>
          <a:bodyPr/>
          <a:lstStyle/>
          <a:p>
            <a:pPr marL="68580" indent="0">
              <a:buNone/>
            </a:pPr>
            <a:r>
              <a:rPr lang="en-US" dirty="0" smtClean="0"/>
              <a:t>Requirements Management applies to all phases of SAABR cycle. </a:t>
            </a:r>
            <a:r>
              <a:rPr lang="en-US" dirty="0"/>
              <a:t>Requirements Management </a:t>
            </a:r>
            <a:r>
              <a:rPr lang="en-US" dirty="0" smtClean="0"/>
              <a:t> is a dynamic process identifying requirements throughout SAABR cycle and stores them in a </a:t>
            </a:r>
            <a:r>
              <a:rPr lang="en-US" b="1" i="1" dirty="0" smtClean="0">
                <a:solidFill>
                  <a:schemeClr val="accent3"/>
                </a:solidFill>
                <a:effectLst>
                  <a:outerShdw blurRad="38100" dist="38100" dir="2700000" algn="tl">
                    <a:srgbClr val="000000">
                      <a:alpha val="43137"/>
                    </a:srgbClr>
                  </a:outerShdw>
                </a:effectLst>
              </a:rPr>
              <a:t>repository system (SNOW</a:t>
            </a:r>
            <a:r>
              <a:rPr lang="en-US" b="1" i="1" dirty="0">
                <a:solidFill>
                  <a:schemeClr val="accent3"/>
                </a:solidFill>
                <a:effectLst>
                  <a:outerShdw blurRad="38100" dist="38100" dir="2700000" algn="tl">
                    <a:srgbClr val="000000">
                      <a:alpha val="43137"/>
                    </a:srgbClr>
                  </a:outerShdw>
                </a:effectLst>
              </a:rPr>
              <a:t>?</a:t>
            </a:r>
            <a:r>
              <a:rPr lang="en-US" b="1" i="1" dirty="0" smtClean="0">
                <a:solidFill>
                  <a:schemeClr val="accent3"/>
                </a:solidFill>
                <a:effectLst>
                  <a:outerShdw blurRad="38100" dist="38100" dir="2700000" algn="tl">
                    <a:srgbClr val="000000">
                      <a:alpha val="43137"/>
                    </a:srgbClr>
                  </a:outerShdw>
                </a:effectLst>
              </a:rPr>
              <a:t> SharePoint?, Other?)</a:t>
            </a:r>
            <a:r>
              <a:rPr lang="en-US" dirty="0" smtClean="0">
                <a:solidFill>
                  <a:schemeClr val="tx1"/>
                </a:solidFill>
              </a:rPr>
              <a:t>.</a:t>
            </a:r>
            <a:r>
              <a:rPr lang="en-US" dirty="0" smtClean="0">
                <a:solidFill>
                  <a:schemeClr val="accent3"/>
                </a:solidFill>
              </a:rPr>
              <a:t> </a:t>
            </a:r>
            <a:r>
              <a:rPr lang="en-US" dirty="0" smtClean="0"/>
              <a:t>These requirements evolve from ABB to SBB and are </a:t>
            </a:r>
            <a:r>
              <a:rPr lang="en-US" dirty="0"/>
              <a:t>produced </a:t>
            </a:r>
            <a:r>
              <a:rPr lang="en-US" dirty="0" smtClean="0"/>
              <a:t>and consumed through out SAABR cycle.</a:t>
            </a:r>
            <a:endParaRPr lang="en-US" dirty="0"/>
          </a:p>
        </p:txBody>
      </p:sp>
    </p:spTree>
    <p:extLst>
      <p:ext uri="{BB962C8B-B14F-4D97-AF65-F5344CB8AC3E}">
        <p14:creationId xmlns:p14="http://schemas.microsoft.com/office/powerpoint/2010/main" val="1287862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Physical Design Template</a:t>
            </a:r>
            <a:endParaRPr lang="en-US" dirty="0"/>
          </a:p>
        </p:txBody>
      </p:sp>
      <p:sp>
        <p:nvSpPr>
          <p:cNvPr id="3" name="Content Placeholder 2"/>
          <p:cNvSpPr>
            <a:spLocks noGrp="1"/>
          </p:cNvSpPr>
          <p:nvPr>
            <p:ph idx="1"/>
          </p:nvPr>
        </p:nvSpPr>
        <p:spPr/>
        <p:txBody>
          <a:bodyPr/>
          <a:lstStyle/>
          <a:p>
            <a:r>
              <a:rPr lang="en-US" dirty="0" smtClean="0"/>
              <a:t>It is a diagrammatical representation of the physical design of an infrastructure architecture depicting physical artifacts like servers, storage, networking components, and software components</a:t>
            </a:r>
          </a:p>
          <a:p>
            <a:r>
              <a:rPr lang="en-US" dirty="0" smtClean="0"/>
              <a:t>A Visio design template will be presented</a:t>
            </a:r>
            <a:endParaRPr lang="en-US" dirty="0"/>
          </a:p>
        </p:txBody>
      </p:sp>
    </p:spTree>
    <p:extLst>
      <p:ext uri="{BB962C8B-B14F-4D97-AF65-F5344CB8AC3E}">
        <p14:creationId xmlns:p14="http://schemas.microsoft.com/office/powerpoint/2010/main" val="151145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Benefits of an Infrastructure Framework</a:t>
            </a:r>
            <a:endParaRPr lang="en-US" sz="3200" b="1" dirty="0"/>
          </a:p>
        </p:txBody>
      </p:sp>
      <p:sp>
        <p:nvSpPr>
          <p:cNvPr id="3" name="Content Placeholder 2"/>
          <p:cNvSpPr>
            <a:spLocks noGrp="1"/>
          </p:cNvSpPr>
          <p:nvPr>
            <p:ph idx="1"/>
          </p:nvPr>
        </p:nvSpPr>
        <p:spPr/>
        <p:txBody>
          <a:bodyPr>
            <a:normAutofit lnSpcReduction="10000"/>
          </a:bodyPr>
          <a:lstStyle/>
          <a:p>
            <a:pPr>
              <a:lnSpc>
                <a:spcPct val="150000"/>
              </a:lnSpc>
            </a:pPr>
            <a:r>
              <a:rPr lang="en-US" sz="3600" b="1" dirty="0" smtClean="0"/>
              <a:t>Efficiency</a:t>
            </a:r>
          </a:p>
          <a:p>
            <a:pPr>
              <a:lnSpc>
                <a:spcPct val="150000"/>
              </a:lnSpc>
            </a:pPr>
            <a:r>
              <a:rPr lang="en-US" sz="3600" b="1" dirty="0" smtClean="0"/>
              <a:t>Visibility</a:t>
            </a:r>
          </a:p>
          <a:p>
            <a:pPr>
              <a:lnSpc>
                <a:spcPct val="150000"/>
              </a:lnSpc>
            </a:pPr>
            <a:r>
              <a:rPr lang="en-US" sz="3600" b="1" dirty="0" smtClean="0"/>
              <a:t>Agility</a:t>
            </a:r>
          </a:p>
          <a:p>
            <a:pPr>
              <a:lnSpc>
                <a:spcPct val="150000"/>
              </a:lnSpc>
            </a:pPr>
            <a:r>
              <a:rPr lang="en-US" sz="3600" b="1" dirty="0" smtClean="0"/>
              <a:t>Controllability</a:t>
            </a:r>
            <a:endParaRPr lang="en-US" sz="3600" b="1" dirty="0"/>
          </a:p>
          <a:p>
            <a:endParaRPr lang="en-US" dirty="0"/>
          </a:p>
        </p:txBody>
      </p:sp>
    </p:spTree>
    <p:extLst>
      <p:ext uri="{BB962C8B-B14F-4D97-AF65-F5344CB8AC3E}">
        <p14:creationId xmlns:p14="http://schemas.microsoft.com/office/powerpoint/2010/main" val="392794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3212622"/>
            <a:ext cx="2042160" cy="1432560"/>
          </a:xfrm>
          <a:prstGeom prst="rect">
            <a:avLst/>
          </a:prstGeom>
        </p:spPr>
      </p:pic>
      <p:sp>
        <p:nvSpPr>
          <p:cNvPr id="2" name="Title 1"/>
          <p:cNvSpPr>
            <a:spLocks noGrp="1"/>
          </p:cNvSpPr>
          <p:nvPr>
            <p:ph type="title"/>
          </p:nvPr>
        </p:nvSpPr>
        <p:spPr/>
        <p:txBody>
          <a:bodyPr/>
          <a:lstStyle/>
          <a:p>
            <a:r>
              <a:rPr lang="en-US" b="1" dirty="0" smtClean="0"/>
              <a:t>Efficiency</a:t>
            </a:r>
            <a:endParaRPr lang="en-US" b="1" dirty="0"/>
          </a:p>
        </p:txBody>
      </p:sp>
      <p:sp>
        <p:nvSpPr>
          <p:cNvPr id="3" name="Content Placeholder 2"/>
          <p:cNvSpPr>
            <a:spLocks noGrp="1"/>
          </p:cNvSpPr>
          <p:nvPr>
            <p:ph idx="1"/>
          </p:nvPr>
        </p:nvSpPr>
        <p:spPr>
          <a:xfrm>
            <a:off x="1043492" y="2323652"/>
            <a:ext cx="5204907" cy="4077148"/>
          </a:xfrm>
        </p:spPr>
        <p:txBody>
          <a:bodyPr>
            <a:normAutofit/>
          </a:bodyPr>
          <a:lstStyle/>
          <a:p>
            <a:pPr lvl="0"/>
            <a:r>
              <a:rPr lang="en-US" dirty="0" smtClean="0"/>
              <a:t>Technology and processes are standardized</a:t>
            </a:r>
            <a:endParaRPr lang="en-US" dirty="0"/>
          </a:p>
          <a:p>
            <a:r>
              <a:rPr lang="en-US" dirty="0"/>
              <a:t>Stream </a:t>
            </a:r>
            <a:r>
              <a:rPr lang="en-US" dirty="0" smtClean="0"/>
              <a:t>lined </a:t>
            </a:r>
            <a:r>
              <a:rPr lang="en-US" dirty="0"/>
              <a:t>buying because of information availability</a:t>
            </a:r>
          </a:p>
          <a:p>
            <a:pPr lvl="0"/>
            <a:r>
              <a:rPr lang="en-US" dirty="0" smtClean="0"/>
              <a:t>Easier </a:t>
            </a:r>
            <a:r>
              <a:rPr lang="en-US" dirty="0"/>
              <a:t>upgrade and exchange of system </a:t>
            </a:r>
            <a:r>
              <a:rPr lang="en-US" dirty="0" smtClean="0"/>
              <a:t>components</a:t>
            </a:r>
          </a:p>
          <a:p>
            <a:pPr lvl="0"/>
            <a:r>
              <a:rPr lang="en-US" dirty="0" smtClean="0"/>
              <a:t>Repeatable </a:t>
            </a:r>
            <a:r>
              <a:rPr lang="en-US" dirty="0" smtClean="0"/>
              <a:t>artifacts</a:t>
            </a:r>
          </a:p>
        </p:txBody>
      </p:sp>
    </p:spTree>
    <p:extLst>
      <p:ext uri="{BB962C8B-B14F-4D97-AF65-F5344CB8AC3E}">
        <p14:creationId xmlns:p14="http://schemas.microsoft.com/office/powerpoint/2010/main" val="730528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1981200"/>
            <a:ext cx="4137660" cy="45063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685800"/>
            <a:ext cx="2057400" cy="1714500"/>
          </a:xfrm>
          <a:prstGeom prst="rect">
            <a:avLst/>
          </a:prstGeom>
        </p:spPr>
      </p:pic>
      <p:sp>
        <p:nvSpPr>
          <p:cNvPr id="2" name="Title 1"/>
          <p:cNvSpPr>
            <a:spLocks noGrp="1"/>
          </p:cNvSpPr>
          <p:nvPr>
            <p:ph type="title"/>
          </p:nvPr>
        </p:nvSpPr>
        <p:spPr>
          <a:xfrm>
            <a:off x="1043490" y="1027664"/>
            <a:ext cx="5585910" cy="724936"/>
          </a:xfrm>
        </p:spPr>
        <p:txBody>
          <a:bodyPr anchor="t" anchorCtr="0">
            <a:normAutofit/>
          </a:bodyPr>
          <a:lstStyle/>
          <a:p>
            <a:r>
              <a:rPr lang="en-US" b="1" dirty="0"/>
              <a:t>Visibility</a:t>
            </a:r>
            <a:endParaRPr lang="en-US" dirty="0"/>
          </a:p>
        </p:txBody>
      </p:sp>
      <p:sp>
        <p:nvSpPr>
          <p:cNvPr id="3" name="Content Placeholder 2"/>
          <p:cNvSpPr>
            <a:spLocks noGrp="1"/>
          </p:cNvSpPr>
          <p:nvPr>
            <p:ph idx="1"/>
          </p:nvPr>
        </p:nvSpPr>
        <p:spPr>
          <a:xfrm>
            <a:off x="1043492" y="1981200"/>
            <a:ext cx="5509708" cy="4495800"/>
          </a:xfrm>
        </p:spPr>
        <p:txBody>
          <a:bodyPr>
            <a:normAutofit/>
          </a:bodyPr>
          <a:lstStyle/>
          <a:p>
            <a:pPr marL="68580" indent="0">
              <a:buNone/>
            </a:pPr>
            <a:r>
              <a:rPr lang="en-US" b="1" dirty="0" smtClean="0"/>
              <a:t>Situational awareness, able to see blind spots, large radar crossection</a:t>
            </a:r>
          </a:p>
          <a:p>
            <a:pPr marL="68580" indent="0">
              <a:buNone/>
            </a:pPr>
            <a:r>
              <a:rPr lang="en-US" b="1" dirty="0" smtClean="0"/>
              <a:t>		</a:t>
            </a:r>
            <a:endParaRPr lang="en-US" b="1" dirty="0"/>
          </a:p>
          <a:p>
            <a:endParaRPr lang="en-US" dirty="0"/>
          </a:p>
        </p:txBody>
      </p:sp>
    </p:spTree>
    <p:extLst>
      <p:ext uri="{BB962C8B-B14F-4D97-AF65-F5344CB8AC3E}">
        <p14:creationId xmlns:p14="http://schemas.microsoft.com/office/powerpoint/2010/main" val="4089080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a:t>
            </a:r>
            <a:endParaRPr lang="en-US" dirty="0"/>
          </a:p>
        </p:txBody>
      </p:sp>
      <p:sp>
        <p:nvSpPr>
          <p:cNvPr id="3" name="Content Placeholder 2"/>
          <p:cNvSpPr>
            <a:spLocks noGrp="1"/>
          </p:cNvSpPr>
          <p:nvPr>
            <p:ph idx="1"/>
          </p:nvPr>
        </p:nvSpPr>
        <p:spPr/>
        <p:txBody>
          <a:bodyPr>
            <a:normAutofit/>
          </a:bodyPr>
          <a:lstStyle/>
          <a:p>
            <a:pPr lvl="0"/>
            <a:r>
              <a:rPr lang="en-US" dirty="0"/>
              <a:t>IT Leadership know what’s going on!</a:t>
            </a:r>
          </a:p>
          <a:p>
            <a:pPr lvl="0"/>
            <a:r>
              <a:rPr lang="en-US" dirty="0"/>
              <a:t>Stake holders; IT Leadership and business owners have a better visibility of technology landscape </a:t>
            </a:r>
            <a:r>
              <a:rPr lang="en-US" dirty="0">
                <a:sym typeface="Wingdings" panose="05000000000000000000" pitchFamily="2" charset="2"/>
              </a:rPr>
              <a:t></a:t>
            </a:r>
            <a:r>
              <a:rPr lang="en-US" dirty="0"/>
              <a:t> </a:t>
            </a:r>
            <a:r>
              <a:rPr lang="en-US" b="1" i="1" dirty="0"/>
              <a:t>Helps in decision making</a:t>
            </a:r>
          </a:p>
          <a:p>
            <a:pPr marL="68580" indent="0">
              <a:buNone/>
            </a:pPr>
            <a:endParaRPr lang="en-US" dirty="0"/>
          </a:p>
        </p:txBody>
      </p:sp>
    </p:spTree>
    <p:extLst>
      <p:ext uri="{BB962C8B-B14F-4D97-AF65-F5344CB8AC3E}">
        <p14:creationId xmlns:p14="http://schemas.microsoft.com/office/powerpoint/2010/main" val="41318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a:t>
            </a:r>
            <a:endParaRPr lang="en-US" dirty="0"/>
          </a:p>
        </p:txBody>
      </p:sp>
      <p:sp>
        <p:nvSpPr>
          <p:cNvPr id="3" name="Content Placeholder 2"/>
          <p:cNvSpPr>
            <a:spLocks noGrp="1"/>
          </p:cNvSpPr>
          <p:nvPr>
            <p:ph idx="1"/>
          </p:nvPr>
        </p:nvSpPr>
        <p:spPr/>
        <p:txBody>
          <a:bodyPr>
            <a:normAutofit/>
          </a:bodyPr>
          <a:lstStyle/>
          <a:p>
            <a:pPr lvl="0"/>
            <a:r>
              <a:rPr lang="en-US" dirty="0"/>
              <a:t>Business and capabilities shared across organization because of Infrastructure knowledge</a:t>
            </a:r>
          </a:p>
          <a:p>
            <a:pPr lvl="0"/>
            <a:r>
              <a:rPr lang="en-US" dirty="0"/>
              <a:t>Lower software development, support, and maintenance costs because knowledge of existing systems helps in reusability and to avoid building </a:t>
            </a:r>
            <a:r>
              <a:rPr lang="en-US" dirty="0" smtClean="0"/>
              <a:t>duplicate systems</a:t>
            </a:r>
          </a:p>
        </p:txBody>
      </p:sp>
    </p:spTree>
    <p:extLst>
      <p:ext uri="{BB962C8B-B14F-4D97-AF65-F5344CB8AC3E}">
        <p14:creationId xmlns:p14="http://schemas.microsoft.com/office/powerpoint/2010/main" val="1729053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Agility</a:t>
            </a:r>
            <a:endParaRPr lang="en-US" sz="3200" dirty="0"/>
          </a:p>
        </p:txBody>
      </p:sp>
      <p:sp>
        <p:nvSpPr>
          <p:cNvPr id="3" name="Content Placeholder 2"/>
          <p:cNvSpPr>
            <a:spLocks noGrp="1"/>
          </p:cNvSpPr>
          <p:nvPr>
            <p:ph idx="1"/>
          </p:nvPr>
        </p:nvSpPr>
        <p:spPr>
          <a:xfrm>
            <a:off x="1043493" y="2323652"/>
            <a:ext cx="5433508" cy="4077148"/>
          </a:xfrm>
        </p:spPr>
        <p:txBody>
          <a:bodyPr>
            <a:normAutofit/>
          </a:bodyPr>
          <a:lstStyle/>
          <a:p>
            <a:r>
              <a:rPr lang="en-US" dirty="0"/>
              <a:t>Standardization reduces defects</a:t>
            </a:r>
          </a:p>
          <a:p>
            <a:pPr lvl="0"/>
            <a:r>
              <a:rPr lang="en-US" dirty="0" smtClean="0"/>
              <a:t>Availability </a:t>
            </a:r>
            <a:r>
              <a:rPr lang="en-US" dirty="0"/>
              <a:t>of a catalogue of standard organization-wide product portfolio like physical bundles, virtual shirt sizes, and </a:t>
            </a:r>
            <a:r>
              <a:rPr lang="en-US" dirty="0" smtClean="0"/>
              <a:t>COTS eliminate guess work</a:t>
            </a:r>
          </a:p>
          <a:p>
            <a:r>
              <a:rPr lang="en-US" dirty="0" smtClean="0"/>
              <a:t>IT is able to respond rapidly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38400"/>
            <a:ext cx="2590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434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Controllability</a:t>
            </a:r>
            <a:endParaRPr lang="en-US" b="1" dirty="0"/>
          </a:p>
        </p:txBody>
      </p:sp>
      <p:sp>
        <p:nvSpPr>
          <p:cNvPr id="3" name="Content Placeholder 2"/>
          <p:cNvSpPr>
            <a:spLocks noGrp="1"/>
          </p:cNvSpPr>
          <p:nvPr>
            <p:ph idx="1"/>
          </p:nvPr>
        </p:nvSpPr>
        <p:spPr>
          <a:xfrm>
            <a:off x="1043493" y="2323652"/>
            <a:ext cx="5204908" cy="3508977"/>
          </a:xfrm>
        </p:spPr>
        <p:txBody>
          <a:bodyPr/>
          <a:lstStyle/>
          <a:p>
            <a:pPr lvl="0"/>
            <a:r>
              <a:rPr lang="en-US" dirty="0" smtClean="0"/>
              <a:t>Architecture cycle provides several toll gates to check </a:t>
            </a:r>
            <a:r>
              <a:rPr lang="en-US" dirty="0" smtClean="0"/>
              <a:t>what is </a:t>
            </a:r>
            <a:r>
              <a:rPr lang="en-US" dirty="0" smtClean="0"/>
              <a:t>going into the datacenter helping IT leadership to control spending</a:t>
            </a:r>
            <a:endParaRPr lang="en-US" dirty="0"/>
          </a:p>
          <a:p>
            <a:pPr marL="6858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243916"/>
            <a:ext cx="1576388" cy="1576388"/>
          </a:xfrm>
          <a:prstGeom prst="rect">
            <a:avLst/>
          </a:prstGeom>
        </p:spPr>
      </p:pic>
    </p:spTree>
    <p:extLst>
      <p:ext uri="{BB962C8B-B14F-4D97-AF65-F5344CB8AC3E}">
        <p14:creationId xmlns:p14="http://schemas.microsoft.com/office/powerpoint/2010/main" val="9162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a:bodyPr>
          <a:lstStyle/>
          <a:p>
            <a:r>
              <a:rPr lang="en-US" sz="3200" b="1" dirty="0"/>
              <a:t>What is an Architecture Framework?</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Architecture Practice delivers </a:t>
            </a:r>
            <a:r>
              <a:rPr lang="en-US" u="sng" dirty="0"/>
              <a:t>prescriptive architectures</a:t>
            </a:r>
            <a:r>
              <a:rPr lang="en-US" dirty="0"/>
              <a:t> and artifacts</a:t>
            </a:r>
          </a:p>
          <a:p>
            <a:r>
              <a:rPr lang="en-US" dirty="0"/>
              <a:t>Requirements are gathered and then sanitized to deliver  </a:t>
            </a:r>
            <a:r>
              <a:rPr lang="en-US" dirty="0" smtClean="0"/>
              <a:t>final state architecture</a:t>
            </a:r>
            <a:endParaRPr lang="en-US" dirty="0"/>
          </a:p>
          <a:p>
            <a:r>
              <a:rPr lang="en-US" dirty="0"/>
              <a:t>An architecture includes various building blocks like, servers, applications, networks, security </a:t>
            </a:r>
            <a:r>
              <a:rPr lang="en-US" dirty="0" smtClean="0"/>
              <a:t>components, </a:t>
            </a:r>
            <a:r>
              <a:rPr lang="en-US" dirty="0"/>
              <a:t>non-functional requirements like availability, scalability, </a:t>
            </a:r>
            <a:r>
              <a:rPr lang="en-US" dirty="0" smtClean="0"/>
              <a:t>recoverability, and patterns </a:t>
            </a:r>
            <a:r>
              <a:rPr lang="en-US" dirty="0"/>
              <a:t>etc.</a:t>
            </a:r>
          </a:p>
          <a:p>
            <a:r>
              <a:rPr lang="en-US" b="1" i="1" dirty="0"/>
              <a:t>An Architecture Framework guides how these building blocks are build, retained and </a:t>
            </a:r>
            <a:r>
              <a:rPr lang="en-US" b="1" i="1" dirty="0" smtClean="0"/>
              <a:t>evolve</a:t>
            </a:r>
            <a:endParaRPr lang="en-US" b="1" i="1" dirty="0"/>
          </a:p>
        </p:txBody>
      </p:sp>
    </p:spTree>
    <p:extLst>
      <p:ext uri="{BB962C8B-B14F-4D97-AF65-F5344CB8AC3E}">
        <p14:creationId xmlns:p14="http://schemas.microsoft.com/office/powerpoint/2010/main" val="1080931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Benefits </a:t>
            </a:r>
            <a:r>
              <a:rPr lang="en-US" sz="3200" b="1" dirty="0"/>
              <a:t>of an Infrastructure </a:t>
            </a:r>
            <a:r>
              <a:rPr lang="en-US" sz="3200" b="1" dirty="0" smtClean="0"/>
              <a:t>Framework</a:t>
            </a:r>
            <a:endParaRPr lang="en-US" sz="3200" dirty="0"/>
          </a:p>
        </p:txBody>
      </p:sp>
      <p:sp>
        <p:nvSpPr>
          <p:cNvPr id="3" name="Content Placeholder 2"/>
          <p:cNvSpPr>
            <a:spLocks noGrp="1"/>
          </p:cNvSpPr>
          <p:nvPr>
            <p:ph idx="1"/>
          </p:nvPr>
        </p:nvSpPr>
        <p:spPr>
          <a:xfrm>
            <a:off x="1043492" y="2323652"/>
            <a:ext cx="6777317" cy="4153348"/>
          </a:xfrm>
        </p:spPr>
        <p:txBody>
          <a:bodyPr/>
          <a:lstStyle/>
          <a:p>
            <a:r>
              <a:rPr lang="en-US" dirty="0" smtClean="0"/>
              <a:t>All of that help reduce cost and improve efficiencies across IT operations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420" y="3276600"/>
            <a:ext cx="4814408" cy="316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42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r>
              <a:rPr lang="en-US" b="1" dirty="0" smtClean="0"/>
              <a:t>What Next	</a:t>
            </a:r>
            <a:r>
              <a:rPr lang="en-US" dirty="0" smtClean="0"/>
              <a:t>	</a:t>
            </a:r>
            <a:endParaRPr lang="en-US" dirty="0"/>
          </a:p>
        </p:txBody>
      </p:sp>
      <p:sp>
        <p:nvSpPr>
          <p:cNvPr id="5" name="Content Placeholder 4"/>
          <p:cNvSpPr>
            <a:spLocks noGrp="1"/>
          </p:cNvSpPr>
          <p:nvPr>
            <p:ph idx="1"/>
          </p:nvPr>
        </p:nvSpPr>
        <p:spPr/>
        <p:txBody>
          <a:bodyPr/>
          <a:lstStyle/>
          <a:p>
            <a:pPr marL="68580" indent="0">
              <a:buNone/>
            </a:pPr>
            <a:r>
              <a:rPr lang="en-US" b="1" dirty="0" smtClean="0"/>
              <a:t>Develop Infrastructure Architecture Principles</a:t>
            </a:r>
          </a:p>
          <a:p>
            <a:r>
              <a:rPr lang="en-US" dirty="0" smtClean="0"/>
              <a:t>Virtualize where possible</a:t>
            </a:r>
          </a:p>
          <a:p>
            <a:r>
              <a:rPr lang="en-US" dirty="0" smtClean="0"/>
              <a:t>Use of SAN storage (for physicals)</a:t>
            </a:r>
          </a:p>
          <a:p>
            <a:r>
              <a:rPr lang="en-US" dirty="0" smtClean="0"/>
              <a:t>Tier-1 and Tier-2 applications should have a DR environment (Discuss)</a:t>
            </a:r>
          </a:p>
          <a:p>
            <a:endParaRPr lang="en-US" dirty="0" smtClean="0"/>
          </a:p>
          <a:p>
            <a:pPr marL="68580" indent="0">
              <a:buNone/>
            </a:pPr>
            <a:endParaRPr lang="en-US" dirty="0"/>
          </a:p>
        </p:txBody>
      </p:sp>
    </p:spTree>
    <p:extLst>
      <p:ext uri="{BB962C8B-B14F-4D97-AF65-F5344CB8AC3E}">
        <p14:creationId xmlns:p14="http://schemas.microsoft.com/office/powerpoint/2010/main" val="2229214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Next</a:t>
            </a:r>
            <a:endParaRPr lang="en-US" b="1" dirty="0"/>
          </a:p>
        </p:txBody>
      </p:sp>
      <p:sp>
        <p:nvSpPr>
          <p:cNvPr id="3" name="Content Placeholder 2"/>
          <p:cNvSpPr>
            <a:spLocks noGrp="1"/>
          </p:cNvSpPr>
          <p:nvPr>
            <p:ph idx="1"/>
          </p:nvPr>
        </p:nvSpPr>
        <p:spPr/>
        <p:txBody>
          <a:bodyPr/>
          <a:lstStyle/>
          <a:p>
            <a:r>
              <a:rPr lang="en-US" dirty="0" smtClean="0"/>
              <a:t>Incorporate an </a:t>
            </a:r>
            <a:r>
              <a:rPr lang="en-US" dirty="0"/>
              <a:t>e</a:t>
            </a:r>
            <a:r>
              <a:rPr lang="en-US" dirty="0" smtClean="0"/>
              <a:t>xception process in certain situations</a:t>
            </a:r>
          </a:p>
          <a:p>
            <a:r>
              <a:rPr lang="en-US" dirty="0" smtClean="0"/>
              <a:t>Incorporate a governance process to stop an architecture project if it does not meet business goals</a:t>
            </a:r>
            <a:endParaRPr lang="en-US" dirty="0"/>
          </a:p>
        </p:txBody>
      </p:sp>
    </p:spTree>
    <p:extLst>
      <p:ext uri="{BB962C8B-B14F-4D97-AF65-F5344CB8AC3E}">
        <p14:creationId xmlns:p14="http://schemas.microsoft.com/office/powerpoint/2010/main" val="142306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724936"/>
          </a:xfrm>
        </p:spPr>
        <p:txBody>
          <a:bodyPr>
            <a:normAutofit/>
          </a:bodyPr>
          <a:lstStyle/>
          <a:p>
            <a:r>
              <a:rPr lang="en-US" sz="3200" b="1" dirty="0"/>
              <a:t>What is an Architecture Framework?</a:t>
            </a:r>
            <a:endParaRPr lang="en-US" sz="3200" dirty="0"/>
          </a:p>
        </p:txBody>
      </p:sp>
      <p:sp>
        <p:nvSpPr>
          <p:cNvPr id="3" name="Content Placeholder 2"/>
          <p:cNvSpPr>
            <a:spLocks noGrp="1"/>
          </p:cNvSpPr>
          <p:nvPr>
            <p:ph idx="1"/>
          </p:nvPr>
        </p:nvSpPr>
        <p:spPr/>
        <p:txBody>
          <a:bodyPr>
            <a:normAutofit/>
          </a:bodyPr>
          <a:lstStyle/>
          <a:p>
            <a:r>
              <a:rPr lang="en-US" sz="2200" dirty="0" smtClean="0"/>
              <a:t>An </a:t>
            </a:r>
            <a:r>
              <a:rPr lang="en-US" sz="2200" b="1" i="1" dirty="0"/>
              <a:t>Architecture Development Method </a:t>
            </a:r>
            <a:r>
              <a:rPr lang="en-US" sz="2200" dirty="0"/>
              <a:t>is the main component of an Architecture Framework which provides </a:t>
            </a:r>
            <a:r>
              <a:rPr lang="en-US" sz="2200" b="1" i="1" dirty="0"/>
              <a:t>mechanisms</a:t>
            </a:r>
            <a:r>
              <a:rPr lang="en-US" sz="2200" dirty="0"/>
              <a:t>  to build an </a:t>
            </a:r>
            <a:r>
              <a:rPr lang="en-US" sz="2200" dirty="0" smtClean="0"/>
              <a:t>architecture</a:t>
            </a:r>
          </a:p>
        </p:txBody>
      </p:sp>
    </p:spTree>
    <p:extLst>
      <p:ext uri="{BB962C8B-B14F-4D97-AF65-F5344CB8AC3E}">
        <p14:creationId xmlns:p14="http://schemas.microsoft.com/office/powerpoint/2010/main" val="4180735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77336"/>
          </a:xfrm>
        </p:spPr>
        <p:txBody>
          <a:bodyPr anchor="ctr" anchorCtr="0">
            <a:normAutofit/>
          </a:bodyPr>
          <a:lstStyle/>
          <a:p>
            <a:r>
              <a:rPr lang="en-US" sz="3200" b="1" dirty="0" smtClean="0"/>
              <a:t>Architecture Building Blocks</a:t>
            </a:r>
            <a:endParaRPr lang="en-US" sz="3200" b="1" dirty="0"/>
          </a:p>
        </p:txBody>
      </p:sp>
      <p:sp>
        <p:nvSpPr>
          <p:cNvPr id="3" name="Content Placeholder 2"/>
          <p:cNvSpPr>
            <a:spLocks noGrp="1"/>
          </p:cNvSpPr>
          <p:nvPr>
            <p:ph idx="1"/>
          </p:nvPr>
        </p:nvSpPr>
        <p:spPr>
          <a:xfrm>
            <a:off x="1043492" y="2323652"/>
            <a:ext cx="6777317" cy="4172398"/>
          </a:xfrm>
        </p:spPr>
        <p:txBody>
          <a:bodyPr/>
          <a:lstStyle/>
          <a:p>
            <a:pPr marL="68580" indent="0">
              <a:buNone/>
            </a:pPr>
            <a:r>
              <a:rPr lang="en-US" b="1" dirty="0" smtClean="0"/>
              <a:t>Two Types:</a:t>
            </a:r>
          </a:p>
          <a:p>
            <a:r>
              <a:rPr lang="en-US" dirty="0" smtClean="0"/>
              <a:t>Architecture Building Blocks </a:t>
            </a:r>
            <a:r>
              <a:rPr lang="en-US" dirty="0"/>
              <a:t>- ABB </a:t>
            </a:r>
            <a:endParaRPr lang="en-US" dirty="0" smtClean="0"/>
          </a:p>
          <a:p>
            <a:r>
              <a:rPr lang="en-US" dirty="0" smtClean="0"/>
              <a:t>Solution Building Blocks </a:t>
            </a:r>
            <a:r>
              <a:rPr lang="en-US" dirty="0"/>
              <a:t>- SBB</a:t>
            </a:r>
            <a:endParaRPr lang="en-US" dirty="0" smtClean="0"/>
          </a:p>
          <a:p>
            <a:pPr marL="6858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03" y="3886200"/>
            <a:ext cx="66484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8073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5638800" cy="3416320"/>
          </a:xfrm>
          <a:prstGeom prst="rect">
            <a:avLst/>
          </a:prstGeom>
        </p:spPr>
        <p:txBody>
          <a:bodyPr wrap="square">
            <a:spAutoFit/>
          </a:bodyPr>
          <a:lstStyle/>
          <a:p>
            <a:r>
              <a:rPr lang="en-US" sz="3600" b="1" dirty="0">
                <a:solidFill>
                  <a:schemeClr val="accent3"/>
                </a:solidFill>
                <a:effectLst>
                  <a:outerShdw blurRad="38100" dist="38100" dir="2700000" algn="tl">
                    <a:srgbClr val="000000">
                      <a:alpha val="43137"/>
                    </a:srgbClr>
                  </a:outerShdw>
                </a:effectLst>
              </a:rPr>
              <a:t>An organization needs an organization specific </a:t>
            </a:r>
            <a:r>
              <a:rPr lang="en-US" sz="3600" b="1" dirty="0" smtClean="0">
                <a:solidFill>
                  <a:schemeClr val="accent3"/>
                </a:solidFill>
                <a:effectLst>
                  <a:outerShdw blurRad="38100" dist="38100" dir="2700000" algn="tl">
                    <a:srgbClr val="000000">
                      <a:alpha val="43137"/>
                    </a:srgbClr>
                  </a:outerShdw>
                </a:effectLst>
              </a:rPr>
              <a:t>Architecture Framework &amp; Architecture </a:t>
            </a:r>
            <a:r>
              <a:rPr lang="en-US" sz="3600" b="1" dirty="0">
                <a:solidFill>
                  <a:schemeClr val="accent3"/>
                </a:solidFill>
                <a:effectLst>
                  <a:outerShdw blurRad="38100" dist="38100" dir="2700000" algn="tl">
                    <a:srgbClr val="000000">
                      <a:alpha val="43137"/>
                    </a:srgbClr>
                  </a:outerShdw>
                </a:effectLst>
              </a:rPr>
              <a:t>Development Method to guide its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286000"/>
            <a:ext cx="1885950" cy="1885950"/>
          </a:xfrm>
          <a:prstGeom prst="rect">
            <a:avLst/>
          </a:prstGeom>
        </p:spPr>
      </p:pic>
    </p:spTree>
    <p:extLst>
      <p:ext uri="{BB962C8B-B14F-4D97-AF65-F5344CB8AC3E}">
        <p14:creationId xmlns:p14="http://schemas.microsoft.com/office/powerpoint/2010/main" val="314411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543800" cy="1066800"/>
          </a:xfrm>
        </p:spPr>
        <p:txBody>
          <a:bodyPr>
            <a:noAutofit/>
          </a:bodyPr>
          <a:lstStyle/>
          <a:p>
            <a:r>
              <a:rPr lang="en-US" sz="3200" b="1" dirty="0" smtClean="0"/>
              <a:t>healthfirst Infrastructure Architecture Development Method (Proposed)</a:t>
            </a:r>
            <a:endParaRPr lang="en-US" sz="3200" b="1" dirty="0"/>
          </a:p>
        </p:txBody>
      </p:sp>
      <p:sp>
        <p:nvSpPr>
          <p:cNvPr id="3" name="Content Placeholder 2"/>
          <p:cNvSpPr>
            <a:spLocks noGrp="1"/>
          </p:cNvSpPr>
          <p:nvPr>
            <p:ph idx="1"/>
          </p:nvPr>
        </p:nvSpPr>
        <p:spPr>
          <a:xfrm>
            <a:off x="1066800" y="2743200"/>
            <a:ext cx="6777317" cy="3661377"/>
          </a:xfrm>
        </p:spPr>
        <p:txBody>
          <a:bodyPr anchor="t" anchorCtr="0">
            <a:normAutofit/>
          </a:bodyPr>
          <a:lstStyle/>
          <a:p>
            <a:pPr>
              <a:buFont typeface="Wingdings" panose="05000000000000000000" pitchFamily="2" charset="2"/>
              <a:buChar char="q"/>
            </a:pPr>
            <a:r>
              <a:rPr lang="en-US" sz="2200" b="1" dirty="0" smtClean="0"/>
              <a:t>HF Infrastructure Architecture Development Method is a cycle of iterative processes which goes through </a:t>
            </a:r>
            <a:r>
              <a:rPr lang="en-US" sz="2200" b="1" i="1" dirty="0" smtClean="0">
                <a:solidFill>
                  <a:schemeClr val="accent3"/>
                </a:solidFill>
              </a:rPr>
              <a:t>four phases </a:t>
            </a:r>
            <a:r>
              <a:rPr lang="en-US" sz="2200" b="1" dirty="0" smtClean="0"/>
              <a:t>with an agile build phase. All phases are validated throughout the cycle</a:t>
            </a:r>
          </a:p>
        </p:txBody>
      </p:sp>
    </p:spTree>
    <p:extLst>
      <p:ext uri="{BB962C8B-B14F-4D97-AF65-F5344CB8AC3E}">
        <p14:creationId xmlns:p14="http://schemas.microsoft.com/office/powerpoint/2010/main" val="2983493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r>
              <a:rPr lang="en-US" sz="3200" b="1" dirty="0" smtClean="0"/>
              <a:t>TOGAF ADM</a:t>
            </a:r>
            <a:endParaRPr lang="en-US" sz="3200" b="1" dirty="0"/>
          </a:p>
        </p:txBody>
      </p:sp>
      <p:sp>
        <p:nvSpPr>
          <p:cNvPr id="3" name="Content Placeholder 2"/>
          <p:cNvSpPr>
            <a:spLocks noGrp="1"/>
          </p:cNvSpPr>
          <p:nvPr>
            <p:ph idx="1"/>
          </p:nvPr>
        </p:nvSpPr>
        <p:spPr>
          <a:xfrm>
            <a:off x="1043492" y="1752600"/>
            <a:ext cx="3757108" cy="4419600"/>
          </a:xfrm>
        </p:spPr>
        <p:txBody>
          <a:bodyPr>
            <a:normAutofit fontScale="92500" lnSpcReduction="10000"/>
          </a:bodyPr>
          <a:lstStyle/>
          <a:p>
            <a:pPr marL="68580" indent="0">
              <a:buNone/>
            </a:pPr>
            <a:r>
              <a:rPr lang="en-US" dirty="0" smtClean="0">
                <a:solidFill>
                  <a:schemeClr val="tx1">
                    <a:lumMod val="75000"/>
                    <a:lumOff val="25000"/>
                  </a:schemeClr>
                </a:solidFill>
              </a:rPr>
              <a:t>HF Infrastructure Architecture Development Method is derived from TOGAF which is one of the major architecture frameworks. Architecture Development Method (ADM) is the main component of TOGAF which provides mechanisms to build an architecture</a:t>
            </a:r>
            <a:endParaRPr lang="en-US" dirty="0">
              <a:solidFill>
                <a:schemeClr val="tx1">
                  <a:lumMod val="75000"/>
                  <a:lumOff val="2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37306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143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2883</TotalTime>
  <Words>1634</Words>
  <Application>Microsoft Office PowerPoint</Application>
  <PresentationFormat>On-screen Show (4:3)</PresentationFormat>
  <Paragraphs>237</Paragraphs>
  <Slides>42</Slides>
  <Notes>21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Austin</vt:lpstr>
      <vt:lpstr>HF Infrastructure Architecture Framework</vt:lpstr>
      <vt:lpstr>Key Points</vt:lpstr>
      <vt:lpstr>What is an Architecture Framework?</vt:lpstr>
      <vt:lpstr>What is an Architecture Framework?</vt:lpstr>
      <vt:lpstr>What is an Architecture Framework?</vt:lpstr>
      <vt:lpstr>Architecture Building Blocks</vt:lpstr>
      <vt:lpstr>PowerPoint Presentation</vt:lpstr>
      <vt:lpstr>healthfirst Infrastructure Architecture Development Method (Proposed)</vt:lpstr>
      <vt:lpstr>TOGAF ADM</vt:lpstr>
      <vt:lpstr>healthfirst Infrastructure Architecture Development Method (Proposed)</vt:lpstr>
      <vt:lpstr>SAABR Architecture Cycle</vt:lpstr>
      <vt:lpstr>SAABR Architecture Phases</vt:lpstr>
      <vt:lpstr>SAABR Architecture Phases</vt:lpstr>
      <vt:lpstr>Objective of SAABR Phases</vt:lpstr>
      <vt:lpstr>Requirements gathering during SAABR Phases</vt:lpstr>
      <vt:lpstr>Requirements gathering during SAABR Phases (Continued)</vt:lpstr>
      <vt:lpstr>SAABR Phases</vt:lpstr>
      <vt:lpstr>Statement Phase</vt:lpstr>
      <vt:lpstr>PowerPoint Presentation</vt:lpstr>
      <vt:lpstr>Demand Management Request Form (Statement Phase)</vt:lpstr>
      <vt:lpstr> Architecture Phase</vt:lpstr>
      <vt:lpstr>Architecture Phase (Continued)</vt:lpstr>
      <vt:lpstr>Agile Build Phase</vt:lpstr>
      <vt:lpstr>Agile Build Phase Explained:</vt:lpstr>
      <vt:lpstr>Agile Build Phase with Continuous Build Stream</vt:lpstr>
      <vt:lpstr>PowerPoint Presentation</vt:lpstr>
      <vt:lpstr>Continuous Build Stream Agile Build Phase</vt:lpstr>
      <vt:lpstr>Continuous Build Stream Agile Build Phase</vt:lpstr>
      <vt:lpstr>Build Design Packages Continuous Build Stream</vt:lpstr>
      <vt:lpstr>Rollout</vt:lpstr>
      <vt:lpstr>Requirements Management</vt:lpstr>
      <vt:lpstr>Physical Design Template</vt:lpstr>
      <vt:lpstr>Benefits of an Infrastructure Framework</vt:lpstr>
      <vt:lpstr>Efficiency</vt:lpstr>
      <vt:lpstr>Visibility</vt:lpstr>
      <vt:lpstr>Visibility</vt:lpstr>
      <vt:lpstr>Visibility</vt:lpstr>
      <vt:lpstr>Agility</vt:lpstr>
      <vt:lpstr>Controllability</vt:lpstr>
      <vt:lpstr>Benefits of an Infrastructure Framework</vt:lpstr>
      <vt:lpstr>What Next  </vt:lpstr>
      <vt:lpstr>What Next</vt:lpstr>
    </vt:vector>
  </TitlesOfParts>
  <Company>HF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 IT Architecture</dc:title>
  <dc:creator>Siddiqui, Imran</dc:creator>
  <cp:lastModifiedBy>Siddiqui, Imran</cp:lastModifiedBy>
  <cp:revision>206</cp:revision>
  <cp:lastPrinted>2016-10-19T20:15:55Z</cp:lastPrinted>
  <dcterms:created xsi:type="dcterms:W3CDTF">2016-04-06T21:19:06Z</dcterms:created>
  <dcterms:modified xsi:type="dcterms:W3CDTF">2016-10-19T20:36:00Z</dcterms:modified>
</cp:coreProperties>
</file>