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B4BA05-6960-4BCE-925C-9687884D703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338106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4BA05-6960-4BCE-925C-9687884D703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395543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4BA05-6960-4BCE-925C-9687884D703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108592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4BA05-6960-4BCE-925C-9687884D703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281571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4BA05-6960-4BCE-925C-9687884D703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161123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B4BA05-6960-4BCE-925C-9687884D703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400940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B4BA05-6960-4BCE-925C-9687884D703A}"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290464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B4BA05-6960-4BCE-925C-9687884D703A}"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61415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4BA05-6960-4BCE-925C-9687884D703A}"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183905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4BA05-6960-4BCE-925C-9687884D703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189458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4BA05-6960-4BCE-925C-9687884D703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5646D-7FF4-49A9-A8B4-56890F1608BC}" type="slidenum">
              <a:rPr lang="en-US" smtClean="0"/>
              <a:t>‹#›</a:t>
            </a:fld>
            <a:endParaRPr lang="en-US"/>
          </a:p>
        </p:txBody>
      </p:sp>
    </p:spTree>
    <p:extLst>
      <p:ext uri="{BB962C8B-B14F-4D97-AF65-F5344CB8AC3E}">
        <p14:creationId xmlns:p14="http://schemas.microsoft.com/office/powerpoint/2010/main" val="225692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4BA05-6960-4BCE-925C-9687884D703A}" type="datetimeFigureOut">
              <a:rPr lang="en-US" smtClean="0"/>
              <a:t>9/9/2020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5646D-7FF4-49A9-A8B4-56890F1608BC}" type="slidenum">
              <a:rPr lang="en-US" smtClean="0"/>
              <a:t>‹#›</a:t>
            </a:fld>
            <a:endParaRPr lang="en-US"/>
          </a:p>
        </p:txBody>
      </p:sp>
    </p:spTree>
    <p:extLst>
      <p:ext uri="{BB962C8B-B14F-4D97-AF65-F5344CB8AC3E}">
        <p14:creationId xmlns:p14="http://schemas.microsoft.com/office/powerpoint/2010/main" val="1627927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Accident Severity </a:t>
            </a:r>
            <a:r>
              <a:rPr lang="en-US" b="1" u="sng" dirty="0" smtClean="0"/>
              <a:t>Report</a:t>
            </a:r>
            <a:endParaRPr lang="en-US" dirty="0"/>
          </a:p>
        </p:txBody>
      </p:sp>
    </p:spTree>
    <p:extLst>
      <p:ext uri="{BB962C8B-B14F-4D97-AF65-F5344CB8AC3E}">
        <p14:creationId xmlns:p14="http://schemas.microsoft.com/office/powerpoint/2010/main" val="394869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i="1" dirty="0"/>
              <a:t>In future, such reports should be evaluated regularly to help deter the increase in accidents and help save loss of property and life.</a:t>
            </a:r>
          </a:p>
          <a:p>
            <a:endParaRPr lang="en-US" dirty="0"/>
          </a:p>
        </p:txBody>
      </p:sp>
    </p:spTree>
    <p:extLst>
      <p:ext uri="{BB962C8B-B14F-4D97-AF65-F5344CB8AC3E}">
        <p14:creationId xmlns:p14="http://schemas.microsoft.com/office/powerpoint/2010/main" val="353508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dirty="0"/>
              <a:t>Accident Severity </a:t>
            </a:r>
            <a:r>
              <a:rPr lang="en-US" b="1" u="sng" dirty="0" smtClean="0"/>
              <a:t>Report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4000" u="sng" dirty="0" smtClean="0"/>
              <a:t>Contents</a:t>
            </a:r>
          </a:p>
          <a:p>
            <a:r>
              <a:rPr lang="en-US" dirty="0" smtClean="0"/>
              <a:t>Introduction</a:t>
            </a:r>
          </a:p>
          <a:p>
            <a:r>
              <a:rPr lang="en-US" dirty="0" smtClean="0"/>
              <a:t>Data</a:t>
            </a:r>
          </a:p>
          <a:p>
            <a:r>
              <a:rPr lang="en-US" dirty="0" smtClean="0"/>
              <a:t>Methodology</a:t>
            </a:r>
          </a:p>
          <a:p>
            <a:r>
              <a:rPr lang="en-US" dirty="0" smtClean="0"/>
              <a:t>Results – KNN, Decision Tree &amp; Logistic Regression</a:t>
            </a:r>
          </a:p>
          <a:p>
            <a:r>
              <a:rPr lang="en-US" dirty="0" smtClean="0"/>
              <a:t>Conclusion</a:t>
            </a:r>
          </a:p>
          <a:p>
            <a:r>
              <a:rPr lang="en-US" dirty="0" smtClean="0"/>
              <a:t>Discussion</a:t>
            </a:r>
            <a:endParaRPr lang="en-US" dirty="0"/>
          </a:p>
        </p:txBody>
      </p:sp>
    </p:spTree>
    <p:extLst>
      <p:ext uri="{BB962C8B-B14F-4D97-AF65-F5344CB8AC3E}">
        <p14:creationId xmlns:p14="http://schemas.microsoft.com/office/powerpoint/2010/main" val="382978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Introduction</a:t>
            </a:r>
            <a:endParaRPr lang="en-US" u="sng" dirty="0"/>
          </a:p>
        </p:txBody>
      </p:sp>
      <p:sp>
        <p:nvSpPr>
          <p:cNvPr id="3" name="Content Placeholder 2"/>
          <p:cNvSpPr>
            <a:spLocks noGrp="1"/>
          </p:cNvSpPr>
          <p:nvPr>
            <p:ph idx="1"/>
          </p:nvPr>
        </p:nvSpPr>
        <p:spPr/>
        <p:txBody>
          <a:bodyPr>
            <a:normAutofit lnSpcReduction="10000"/>
          </a:bodyPr>
          <a:lstStyle/>
          <a:p>
            <a:r>
              <a:rPr lang="en-US" sz="2800" dirty="0" smtClean="0"/>
              <a:t>Many accidents </a:t>
            </a:r>
            <a:r>
              <a:rPr lang="en-US" sz="2800" dirty="0"/>
              <a:t>occurring due to various factors which cause a loss of property and life itself. </a:t>
            </a:r>
            <a:endParaRPr lang="en-US" sz="2800" dirty="0" smtClean="0"/>
          </a:p>
          <a:p>
            <a:r>
              <a:rPr lang="en-US" sz="2800" dirty="0" smtClean="0"/>
              <a:t>This </a:t>
            </a:r>
            <a:r>
              <a:rPr lang="en-US" sz="2800" dirty="0"/>
              <a:t>report is produced with an objective to reduce such occurrences by providing the stakeholders with prediction and likelihood of accident given the environmental factors such as weather and </a:t>
            </a:r>
            <a:r>
              <a:rPr lang="en-US" sz="2800" dirty="0" smtClean="0"/>
              <a:t>lighting.</a:t>
            </a:r>
          </a:p>
          <a:p>
            <a:r>
              <a:rPr lang="en-US" sz="2800" dirty="0" smtClean="0"/>
              <a:t>This </a:t>
            </a:r>
            <a:r>
              <a:rPr lang="en-US" sz="2800" dirty="0"/>
              <a:t>will help deter accidents which can be avoided if correct information is available at the correct </a:t>
            </a:r>
            <a:r>
              <a:rPr lang="en-US" sz="2800" dirty="0" smtClean="0"/>
              <a:t>time.</a:t>
            </a:r>
          </a:p>
          <a:p>
            <a:r>
              <a:rPr lang="en-US" sz="2800" dirty="0" smtClean="0"/>
              <a:t>This </a:t>
            </a:r>
            <a:r>
              <a:rPr lang="en-US" sz="2800" dirty="0"/>
              <a:t>would be helpful to the police department, road authorities and mainly drivers</a:t>
            </a:r>
            <a:r>
              <a:rPr lang="en-US" sz="2800" dirty="0" smtClean="0"/>
              <a:t>.</a:t>
            </a:r>
            <a:endParaRPr lang="en-US" sz="2800" dirty="0"/>
          </a:p>
        </p:txBody>
      </p:sp>
    </p:spTree>
    <p:extLst>
      <p:ext uri="{BB962C8B-B14F-4D97-AF65-F5344CB8AC3E}">
        <p14:creationId xmlns:p14="http://schemas.microsoft.com/office/powerpoint/2010/main" val="155716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Data</a:t>
            </a:r>
            <a:endParaRPr lang="en-US" u="sng" dirty="0"/>
          </a:p>
        </p:txBody>
      </p:sp>
      <p:sp>
        <p:nvSpPr>
          <p:cNvPr id="3" name="Content Placeholder 2"/>
          <p:cNvSpPr>
            <a:spLocks noGrp="1"/>
          </p:cNvSpPr>
          <p:nvPr>
            <p:ph idx="1"/>
          </p:nvPr>
        </p:nvSpPr>
        <p:spPr/>
        <p:txBody>
          <a:bodyPr>
            <a:normAutofit fontScale="70000" lnSpcReduction="20000"/>
          </a:bodyPr>
          <a:lstStyle/>
          <a:p>
            <a:r>
              <a:rPr lang="en-US" dirty="0"/>
              <a:t>Data is used from Seattle’s City police department from 2004 to 2020 with over 194,000 records. The main fields which will be observed to achieve our objective would be the location of the accident, severity and the lighting conditions. This will help us predict a severity code which could indicate the level of danger of traveling at a given time. The code ranges from 0 to 4 with following explanation :</a:t>
            </a:r>
          </a:p>
          <a:p>
            <a:pPr marL="0" indent="0">
              <a:buNone/>
            </a:pPr>
            <a:endParaRPr lang="en-US" dirty="0"/>
          </a:p>
          <a:p>
            <a:r>
              <a:rPr lang="en-US" dirty="0"/>
              <a:t>0: Little to no Probability (Clear Conditions)</a:t>
            </a:r>
          </a:p>
          <a:p>
            <a:r>
              <a:rPr lang="en-US" dirty="0"/>
              <a:t>1: Very Low Probability — Chance or Property Damage</a:t>
            </a:r>
          </a:p>
          <a:p>
            <a:r>
              <a:rPr lang="en-US" dirty="0"/>
              <a:t>2: Low Probability — Chance of Injury</a:t>
            </a:r>
          </a:p>
          <a:p>
            <a:r>
              <a:rPr lang="en-US" dirty="0"/>
              <a:t>3: Mild Probability — Chance of Serious Injury</a:t>
            </a:r>
          </a:p>
          <a:p>
            <a:r>
              <a:rPr lang="en-US" dirty="0"/>
              <a:t>4: High Probability — Chance of Fatality</a:t>
            </a:r>
          </a:p>
          <a:p>
            <a:pPr marL="0" indent="0">
              <a:buNone/>
            </a:pPr>
            <a:endParaRPr lang="en-US" dirty="0"/>
          </a:p>
        </p:txBody>
      </p:sp>
    </p:spTree>
    <p:extLst>
      <p:ext uri="{BB962C8B-B14F-4D97-AF65-F5344CB8AC3E}">
        <p14:creationId xmlns:p14="http://schemas.microsoft.com/office/powerpoint/2010/main" val="328835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Methodology</a:t>
            </a:r>
            <a:endParaRPr lang="en-US" u="sng" dirty="0"/>
          </a:p>
        </p:txBody>
      </p:sp>
      <p:sp>
        <p:nvSpPr>
          <p:cNvPr id="3" name="Content Placeholder 2"/>
          <p:cNvSpPr>
            <a:spLocks noGrp="1"/>
          </p:cNvSpPr>
          <p:nvPr>
            <p:ph idx="1"/>
          </p:nvPr>
        </p:nvSpPr>
        <p:spPr/>
        <p:txBody>
          <a:bodyPr>
            <a:normAutofit/>
          </a:bodyPr>
          <a:lstStyle/>
          <a:p>
            <a:pPr marL="0" indent="0">
              <a:buNone/>
            </a:pPr>
            <a:r>
              <a:rPr lang="en-US" dirty="0" smtClean="0"/>
              <a:t>Used Python – </a:t>
            </a:r>
            <a:r>
              <a:rPr lang="en-US" dirty="0" err="1" smtClean="0"/>
              <a:t>Jupyter</a:t>
            </a:r>
            <a:r>
              <a:rPr lang="en-US" dirty="0" smtClean="0"/>
              <a:t> Notebook (Pandas, </a:t>
            </a:r>
            <a:r>
              <a:rPr lang="en-US" dirty="0" err="1" smtClean="0"/>
              <a:t>Numpy</a:t>
            </a:r>
            <a:r>
              <a:rPr lang="en-US" dirty="0"/>
              <a:t> </a:t>
            </a:r>
            <a:r>
              <a:rPr lang="en-US" dirty="0" smtClean="0"/>
              <a:t>&amp; </a:t>
            </a:r>
            <a:r>
              <a:rPr lang="en-US" dirty="0" err="1" smtClean="0"/>
              <a:t>Sklearn</a:t>
            </a:r>
            <a:r>
              <a:rPr lang="en-US" dirty="0" smtClean="0"/>
              <a:t>)</a:t>
            </a:r>
          </a:p>
          <a:p>
            <a:pPr marL="0" indent="0">
              <a:buNone/>
            </a:pPr>
            <a:r>
              <a:rPr lang="en-US" b="1" dirty="0" smtClean="0"/>
              <a:t>- Machine learning Models</a:t>
            </a:r>
          </a:p>
          <a:p>
            <a:r>
              <a:rPr lang="en-US" dirty="0" smtClean="0"/>
              <a:t>KNN</a:t>
            </a:r>
          </a:p>
          <a:p>
            <a:r>
              <a:rPr lang="en-US" dirty="0" smtClean="0"/>
              <a:t>Decision Tree</a:t>
            </a:r>
          </a:p>
          <a:p>
            <a:r>
              <a:rPr lang="en-US" dirty="0" smtClean="0"/>
              <a:t>Logistic Regression</a:t>
            </a:r>
            <a:endParaRPr lang="en-US" dirty="0"/>
          </a:p>
        </p:txBody>
      </p:sp>
    </p:spTree>
    <p:extLst>
      <p:ext uri="{BB962C8B-B14F-4D97-AF65-F5344CB8AC3E}">
        <p14:creationId xmlns:p14="http://schemas.microsoft.com/office/powerpoint/2010/main" val="280031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KNN</a:t>
            </a:r>
            <a:endParaRPr lang="en-US" dirty="0"/>
          </a:p>
        </p:txBody>
      </p:sp>
      <p:sp>
        <p:nvSpPr>
          <p:cNvPr id="3" name="Content Placeholder 2"/>
          <p:cNvSpPr>
            <a:spLocks noGrp="1"/>
          </p:cNvSpPr>
          <p:nvPr>
            <p:ph idx="1"/>
          </p:nvPr>
        </p:nvSpPr>
        <p:spPr/>
        <p:txBody>
          <a:bodyPr/>
          <a:lstStyle/>
          <a:p>
            <a:pPr lvl="0"/>
            <a:r>
              <a:rPr lang="en-US" b="1" dirty="0"/>
              <a:t>k-Nearest Neighbor:</a:t>
            </a:r>
            <a:r>
              <a:rPr lang="en-US" dirty="0"/>
              <a:t> K nearest neighbors is a simple algorithm that stores all available cases and classifies new cases based on a similarity measure (based on distance)</a:t>
            </a:r>
          </a:p>
          <a:p>
            <a:r>
              <a:rPr lang="en-US" dirty="0"/>
              <a:t>The best K appears to be 4 with below results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1" y="4191000"/>
            <a:ext cx="3886200" cy="240982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031675" y="4191000"/>
            <a:ext cx="4883726" cy="2286000"/>
          </a:xfrm>
          <a:prstGeom prst="rect">
            <a:avLst/>
          </a:prstGeom>
          <a:noFill/>
          <a:ln>
            <a:noFill/>
          </a:ln>
        </p:spPr>
      </p:pic>
    </p:spTree>
    <p:extLst>
      <p:ext uri="{BB962C8B-B14F-4D97-AF65-F5344CB8AC3E}">
        <p14:creationId xmlns:p14="http://schemas.microsoft.com/office/powerpoint/2010/main" val="424309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Decision Tree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6400800" cy="2819400"/>
          </a:xfrm>
          <a:prstGeom prst="rect">
            <a:avLst/>
          </a:prstGeom>
          <a:noFill/>
          <a:ln>
            <a:noFill/>
          </a:ln>
        </p:spPr>
      </p:pic>
      <p:sp>
        <p:nvSpPr>
          <p:cNvPr id="5" name="Rectangle 4"/>
          <p:cNvSpPr/>
          <p:nvPr/>
        </p:nvSpPr>
        <p:spPr>
          <a:xfrm>
            <a:off x="609600" y="1371600"/>
            <a:ext cx="7162800" cy="923330"/>
          </a:xfrm>
          <a:prstGeom prst="rect">
            <a:avLst/>
          </a:prstGeom>
        </p:spPr>
        <p:txBody>
          <a:bodyPr wrap="square">
            <a:spAutoFit/>
          </a:bodyPr>
          <a:lstStyle/>
          <a:p>
            <a:r>
              <a:rPr lang="en-US" dirty="0" smtClean="0"/>
              <a:t>The Decision Tree Analysis breaks down a data set into smaller subsets while at the same time an associated decision tree is incrementally developed. The final result is a tree with decision nodes and leaf nodes.</a:t>
            </a:r>
            <a:endParaRPr lang="en-US" dirty="0"/>
          </a:p>
        </p:txBody>
      </p:sp>
    </p:spTree>
    <p:extLst>
      <p:ext uri="{BB962C8B-B14F-4D97-AF65-F5344CB8AC3E}">
        <p14:creationId xmlns:p14="http://schemas.microsoft.com/office/powerpoint/2010/main" val="261222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Logistic Regression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8818" y="2286000"/>
            <a:ext cx="7772400" cy="2620048"/>
          </a:xfrm>
          <a:prstGeom prst="rect">
            <a:avLst/>
          </a:prstGeom>
          <a:noFill/>
          <a:ln>
            <a:noFill/>
          </a:ln>
        </p:spPr>
      </p:pic>
      <p:sp>
        <p:nvSpPr>
          <p:cNvPr id="5" name="Rectangle 4"/>
          <p:cNvSpPr/>
          <p:nvPr/>
        </p:nvSpPr>
        <p:spPr>
          <a:xfrm>
            <a:off x="533400" y="1447800"/>
            <a:ext cx="7848600" cy="646331"/>
          </a:xfrm>
          <a:prstGeom prst="rect">
            <a:avLst/>
          </a:prstGeom>
        </p:spPr>
        <p:txBody>
          <a:bodyPr wrap="square">
            <a:spAutoFit/>
          </a:bodyPr>
          <a:lstStyle/>
          <a:p>
            <a:r>
              <a:rPr lang="en-US" dirty="0" smtClean="0"/>
              <a:t>Logistic regression is a statistical model that in its basic form uses a logistic function to model a binary dependent variable</a:t>
            </a:r>
            <a:endParaRPr lang="en-US" dirty="0"/>
          </a:p>
        </p:txBody>
      </p:sp>
    </p:spTree>
    <p:extLst>
      <p:ext uri="{BB962C8B-B14F-4D97-AF65-F5344CB8AC3E}">
        <p14:creationId xmlns:p14="http://schemas.microsoft.com/office/powerpoint/2010/main" val="107038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906038"/>
            <a:ext cx="7543799" cy="2427962"/>
          </a:xfrm>
          <a:prstGeom prst="rect">
            <a:avLst/>
          </a:prstGeom>
          <a:noFill/>
          <a:ln>
            <a:noFill/>
          </a:ln>
        </p:spPr>
      </p:pic>
      <p:sp>
        <p:nvSpPr>
          <p:cNvPr id="5" name="Rectangle 4"/>
          <p:cNvSpPr/>
          <p:nvPr/>
        </p:nvSpPr>
        <p:spPr>
          <a:xfrm>
            <a:off x="2819400" y="4800600"/>
            <a:ext cx="457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33655" y="3338945"/>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62800" y="4031672"/>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9600" y="1436316"/>
            <a:ext cx="7467600" cy="1477328"/>
          </a:xfrm>
          <a:prstGeom prst="rect">
            <a:avLst/>
          </a:prstGeom>
          <a:noFill/>
        </p:spPr>
        <p:txBody>
          <a:bodyPr wrap="square" rtlCol="0">
            <a:spAutoFit/>
          </a:bodyPr>
          <a:lstStyle/>
          <a:p>
            <a:r>
              <a:rPr lang="en-US" dirty="0" smtClean="0"/>
              <a:t>- </a:t>
            </a:r>
            <a:r>
              <a:rPr lang="en-US" dirty="0" err="1" smtClean="0"/>
              <a:t>Descision</a:t>
            </a:r>
            <a:r>
              <a:rPr lang="en-US" dirty="0" smtClean="0"/>
              <a:t> Tree – </a:t>
            </a:r>
            <a:r>
              <a:rPr lang="en-US" dirty="0" err="1" smtClean="0"/>
              <a:t>Percision</a:t>
            </a:r>
            <a:endParaRPr lang="en-US" dirty="0" smtClean="0"/>
          </a:p>
          <a:p>
            <a:r>
              <a:rPr lang="en-US" dirty="0" smtClean="0"/>
              <a:t>- </a:t>
            </a:r>
            <a:r>
              <a:rPr lang="en-US" dirty="0" err="1" smtClean="0"/>
              <a:t>Logisitic</a:t>
            </a:r>
            <a:r>
              <a:rPr lang="en-US" dirty="0" smtClean="0"/>
              <a:t> Regression – Recall</a:t>
            </a:r>
          </a:p>
          <a:p>
            <a:r>
              <a:rPr lang="en-US" dirty="0" smtClean="0"/>
              <a:t>- KNN – F1</a:t>
            </a:r>
          </a:p>
          <a:p>
            <a:endParaRPr lang="en-US" dirty="0"/>
          </a:p>
          <a:p>
            <a:r>
              <a:rPr lang="en-US" dirty="0" smtClean="0"/>
              <a:t>To be used in combination.</a:t>
            </a:r>
            <a:endParaRPr lang="en-US" dirty="0"/>
          </a:p>
        </p:txBody>
      </p:sp>
    </p:spTree>
    <p:extLst>
      <p:ext uri="{BB962C8B-B14F-4D97-AF65-F5344CB8AC3E}">
        <p14:creationId xmlns:p14="http://schemas.microsoft.com/office/powerpoint/2010/main" val="311073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367</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Accident Severity Report</vt:lpstr>
      <vt:lpstr>Accident Severity Report</vt:lpstr>
      <vt:lpstr>Introduction</vt:lpstr>
      <vt:lpstr>Data</vt:lpstr>
      <vt:lpstr>Methodology</vt:lpstr>
      <vt:lpstr>Results - KNN</vt:lpstr>
      <vt:lpstr>Results – Decision Tree</vt:lpstr>
      <vt:lpstr>Results – Logistic Regression</vt:lpstr>
      <vt:lpstr>Conclusion</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Report</dc:title>
  <dc:creator>Dell</dc:creator>
  <cp:lastModifiedBy>Dell</cp:lastModifiedBy>
  <cp:revision>4</cp:revision>
  <dcterms:created xsi:type="dcterms:W3CDTF">2020-09-08T23:11:45Z</dcterms:created>
  <dcterms:modified xsi:type="dcterms:W3CDTF">2020-09-08T23:29:27Z</dcterms:modified>
</cp:coreProperties>
</file>