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6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 Bold" panose="020B0604020202020204" charset="0"/>
      <p:regular r:id="rId20"/>
    </p:embeddedFont>
    <p:embeddedFont>
      <p:font typeface="Luciole" panose="020B0604020202020204" charset="0"/>
      <p:regular r:id="rId21"/>
    </p:embeddedFont>
    <p:embeddedFont>
      <p:font typeface="Open Sauce Bold" panose="020B0604020202020204" charset="0"/>
      <p:regular r:id="rId22"/>
    </p:embeddedFont>
    <p:embeddedFont>
      <p:font typeface="Open Sauce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950464" y="0"/>
            <a:ext cx="8968809" cy="10287000"/>
          </a:xfrm>
          <a:prstGeom prst="rect">
            <a:avLst/>
          </a:prstGeom>
          <a:solidFill>
            <a:srgbClr val="F824BD"/>
          </a:solidFill>
        </p:spPr>
      </p:sp>
      <p:sp>
        <p:nvSpPr>
          <p:cNvPr id="3" name="Freeform 3"/>
          <p:cNvSpPr/>
          <p:nvPr/>
        </p:nvSpPr>
        <p:spPr>
          <a:xfrm>
            <a:off x="10554787" y="550482"/>
            <a:ext cx="7248618" cy="9186037"/>
          </a:xfrm>
          <a:custGeom>
            <a:avLst/>
            <a:gdLst/>
            <a:ahLst/>
            <a:cxnLst/>
            <a:rect l="l" t="t" r="r" b="b"/>
            <a:pathLst>
              <a:path w="7248618" h="9186037">
                <a:moveTo>
                  <a:pt x="0" y="0"/>
                </a:moveTo>
                <a:lnTo>
                  <a:pt x="7248618" y="0"/>
                </a:lnTo>
                <a:lnTo>
                  <a:pt x="7248618" y="9186036"/>
                </a:lnTo>
                <a:lnTo>
                  <a:pt x="0" y="918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-5407957">
            <a:off x="4806950" y="5133975"/>
            <a:ext cx="1028702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550482"/>
            <a:ext cx="7788921" cy="2380043"/>
            <a:chOff x="0" y="0"/>
            <a:chExt cx="10385229" cy="3173391"/>
          </a:xfrm>
        </p:grpSpPr>
        <p:sp>
          <p:nvSpPr>
            <p:cNvPr id="6" name="Freeform 6"/>
            <p:cNvSpPr/>
            <p:nvPr/>
          </p:nvSpPr>
          <p:spPr>
            <a:xfrm>
              <a:off x="5028350" y="0"/>
              <a:ext cx="3315811" cy="2488295"/>
            </a:xfrm>
            <a:custGeom>
              <a:avLst/>
              <a:gdLst/>
              <a:ahLst/>
              <a:cxnLst/>
              <a:rect l="l" t="t" r="r" b="b"/>
              <a:pathLst>
                <a:path w="3315811" h="2488295">
                  <a:moveTo>
                    <a:pt x="0" y="0"/>
                  </a:moveTo>
                  <a:lnTo>
                    <a:pt x="3315811" y="0"/>
                  </a:lnTo>
                  <a:lnTo>
                    <a:pt x="3315811" y="2488295"/>
                  </a:lnTo>
                  <a:lnTo>
                    <a:pt x="0" y="2488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523325"/>
              <a:ext cx="10385229" cy="2650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750"/>
                </a:lnSpc>
              </a:pPr>
              <a:r>
                <a:rPr lang="en-US" sz="12500">
                  <a:solidFill>
                    <a:srgbClr val="F824BD"/>
                  </a:solidFill>
                  <a:latin typeface="Luciole"/>
                  <a:ea typeface="Luciole"/>
                  <a:cs typeface="Luciole"/>
                  <a:sym typeface="Luciole"/>
                </a:rPr>
                <a:t>Bkash.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82698" y="2695635"/>
            <a:ext cx="7788921" cy="42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6"/>
              </a:lnSpc>
              <a:spcBef>
                <a:spcPct val="0"/>
              </a:spcBef>
            </a:pPr>
            <a:r>
              <a:rPr lang="en-US" sz="25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Online Banking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2698" y="4823321"/>
            <a:ext cx="7788921" cy="4013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6"/>
              </a:lnSpc>
            </a:pPr>
            <a:r>
              <a:rPr lang="en-US" sz="4204" b="1" i="1">
                <a:solidFill>
                  <a:srgbClr val="F824BD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Presented by:</a:t>
            </a:r>
          </a:p>
          <a:p>
            <a:pPr algn="l">
              <a:lnSpc>
                <a:spcPts val="4486"/>
              </a:lnSpc>
            </a:pPr>
            <a:r>
              <a:rPr lang="en-US" sz="32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Imranul Islam Shihab</a:t>
            </a:r>
          </a:p>
          <a:p>
            <a:pPr algn="l">
              <a:lnSpc>
                <a:spcPts val="4206"/>
              </a:lnSpc>
            </a:pPr>
            <a:r>
              <a:rPr lang="en-US" sz="30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(232-35-733)</a:t>
            </a:r>
          </a:p>
          <a:p>
            <a:pPr algn="l">
              <a:lnSpc>
                <a:spcPts val="4486"/>
              </a:lnSpc>
            </a:pPr>
            <a:r>
              <a:rPr lang="en-US" sz="32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Meherab Hasan Fahim</a:t>
            </a:r>
          </a:p>
          <a:p>
            <a:pPr algn="l">
              <a:lnSpc>
                <a:spcPts val="4206"/>
              </a:lnSpc>
            </a:pPr>
            <a:r>
              <a:rPr lang="en-US" sz="30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(232-35-670)</a:t>
            </a:r>
          </a:p>
          <a:p>
            <a:pPr algn="l">
              <a:lnSpc>
                <a:spcPts val="4486"/>
              </a:lnSpc>
            </a:pPr>
            <a:r>
              <a:rPr lang="en-US" sz="32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liakat hossain</a:t>
            </a:r>
          </a:p>
          <a:p>
            <a:pPr algn="l">
              <a:lnSpc>
                <a:spcPts val="4206"/>
              </a:lnSpc>
              <a:spcBef>
                <a:spcPct val="0"/>
              </a:spcBef>
            </a:pPr>
            <a:r>
              <a:rPr lang="en-US" sz="3004" b="1">
                <a:solidFill>
                  <a:srgbClr val="23087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(232-35-642)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4937829"/>
            <a:ext cx="8899178" cy="3637726"/>
            <a:chOff x="0" y="0"/>
            <a:chExt cx="3022529" cy="123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22529" cy="1235522"/>
            </a:xfrm>
            <a:custGeom>
              <a:avLst/>
              <a:gdLst/>
              <a:ahLst/>
              <a:cxnLst/>
              <a:rect l="l" t="t" r="r" b="b"/>
              <a:pathLst>
                <a:path w="3022529" h="1235522">
                  <a:moveTo>
                    <a:pt x="20009" y="0"/>
                  </a:moveTo>
                  <a:lnTo>
                    <a:pt x="3002520" y="0"/>
                  </a:lnTo>
                  <a:cubicBezTo>
                    <a:pt x="3013571" y="0"/>
                    <a:pt x="3022529" y="8958"/>
                    <a:pt x="3022529" y="20009"/>
                  </a:cubicBezTo>
                  <a:lnTo>
                    <a:pt x="3022529" y="1215513"/>
                  </a:lnTo>
                  <a:cubicBezTo>
                    <a:pt x="3022529" y="1226564"/>
                    <a:pt x="3013571" y="1235522"/>
                    <a:pt x="3002520" y="1235522"/>
                  </a:cubicBezTo>
                  <a:lnTo>
                    <a:pt x="20009" y="1235522"/>
                  </a:lnTo>
                  <a:cubicBezTo>
                    <a:pt x="8958" y="1235522"/>
                    <a:pt x="0" y="1226564"/>
                    <a:pt x="0" y="1215513"/>
                  </a:cubicBezTo>
                  <a:lnTo>
                    <a:pt x="0" y="20009"/>
                  </a:lnTo>
                  <a:cubicBezTo>
                    <a:pt x="0" y="8958"/>
                    <a:pt x="8958" y="0"/>
                    <a:pt x="20009" y="0"/>
                  </a:cubicBezTo>
                  <a:close/>
                </a:path>
              </a:pathLst>
            </a:custGeom>
            <a:blipFill>
              <a:blip r:embed="rId2"/>
              <a:stretch>
                <a:fillRect t="-11678" b="-11678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64661" y="6094705"/>
            <a:ext cx="5894639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#5. Cash Out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4937829"/>
            <a:ext cx="8899178" cy="3637726"/>
            <a:chOff x="0" y="0"/>
            <a:chExt cx="3022529" cy="123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22529" cy="1235522"/>
            </a:xfrm>
            <a:custGeom>
              <a:avLst/>
              <a:gdLst/>
              <a:ahLst/>
              <a:cxnLst/>
              <a:rect l="l" t="t" r="r" b="b"/>
              <a:pathLst>
                <a:path w="3022529" h="1235522">
                  <a:moveTo>
                    <a:pt x="20009" y="0"/>
                  </a:moveTo>
                  <a:lnTo>
                    <a:pt x="3002520" y="0"/>
                  </a:lnTo>
                  <a:cubicBezTo>
                    <a:pt x="3013571" y="0"/>
                    <a:pt x="3022529" y="8958"/>
                    <a:pt x="3022529" y="20009"/>
                  </a:cubicBezTo>
                  <a:lnTo>
                    <a:pt x="3022529" y="1215513"/>
                  </a:lnTo>
                  <a:cubicBezTo>
                    <a:pt x="3022529" y="1226564"/>
                    <a:pt x="3013571" y="1235522"/>
                    <a:pt x="3002520" y="1235522"/>
                  </a:cubicBezTo>
                  <a:lnTo>
                    <a:pt x="20009" y="1235522"/>
                  </a:lnTo>
                  <a:cubicBezTo>
                    <a:pt x="8958" y="1235522"/>
                    <a:pt x="0" y="1226564"/>
                    <a:pt x="0" y="1215513"/>
                  </a:cubicBezTo>
                  <a:lnTo>
                    <a:pt x="0" y="20009"/>
                  </a:lnTo>
                  <a:cubicBezTo>
                    <a:pt x="0" y="8958"/>
                    <a:pt x="8958" y="0"/>
                    <a:pt x="20009" y="0"/>
                  </a:cubicBezTo>
                  <a:close/>
                </a:path>
              </a:pathLst>
            </a:custGeom>
            <a:blipFill>
              <a:blip r:embed="rId2"/>
              <a:stretch>
                <a:fillRect t="-741" b="-74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18066" y="6094705"/>
            <a:ext cx="6341234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#6. Reset PIN</a:t>
            </a: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dirty="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18066" y="6094705"/>
            <a:ext cx="6341234" cy="104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dirty="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#7. My </a:t>
            </a:r>
            <a:r>
              <a:rPr lang="en-US" sz="6999" dirty="0" err="1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Bkash</a:t>
            </a:r>
            <a:endParaRPr lang="en-US" sz="6999" dirty="0">
              <a:solidFill>
                <a:srgbClr val="230871"/>
              </a:solidFill>
              <a:latin typeface="Luciole"/>
              <a:ea typeface="Luciole"/>
              <a:cs typeface="Luciole"/>
              <a:sym typeface="Luciol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94F9E-1890-4F86-A544-3C2D488D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62500"/>
            <a:ext cx="8428534" cy="36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445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178433"/>
            <a:ext cx="18288000" cy="8108567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366712"/>
            <a:ext cx="9530531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Limitations.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2187958"/>
            <a:ext cx="1828709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416104" y="4778890"/>
            <a:ext cx="15455793" cy="2802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74109" lvl="1" indent="-637054" algn="l">
              <a:lnSpc>
                <a:spcPts val="7081"/>
              </a:lnSpc>
              <a:buFont typeface="Arial"/>
              <a:buChar char="•"/>
            </a:pPr>
            <a:r>
              <a:rPr lang="en-US" sz="5901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Graphical representation is missing.</a:t>
            </a:r>
          </a:p>
          <a:p>
            <a:pPr marL="1274109" lvl="1" indent="-637054" algn="l">
              <a:lnSpc>
                <a:spcPts val="7081"/>
              </a:lnSpc>
              <a:buFont typeface="Arial"/>
              <a:buChar char="•"/>
            </a:pPr>
            <a:r>
              <a:rPr lang="en-US" sz="5901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2-Step Verification missing.</a:t>
            </a:r>
          </a:p>
          <a:p>
            <a:pPr marL="1274109" lvl="1" indent="-637054" algn="l">
              <a:lnSpc>
                <a:spcPts val="7081"/>
              </a:lnSpc>
              <a:buFont typeface="Arial"/>
              <a:buChar char="•"/>
            </a:pPr>
            <a:r>
              <a:rPr lang="en-US" sz="5901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Time consuming to switch function.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406602"/>
            <a:ext cx="18287098" cy="0"/>
          </a:xfrm>
          <a:prstGeom prst="line">
            <a:avLst/>
          </a:prstGeom>
          <a:ln w="19050" cap="rnd">
            <a:solidFill>
              <a:srgbClr val="F824B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600425" y="607789"/>
            <a:ext cx="856549" cy="214137"/>
          </a:xfrm>
          <a:custGeom>
            <a:avLst/>
            <a:gdLst/>
            <a:ahLst/>
            <a:cxnLst/>
            <a:rect l="l" t="t" r="r" b="b"/>
            <a:pathLst>
              <a:path w="856549" h="214137">
                <a:moveTo>
                  <a:pt x="0" y="0"/>
                </a:moveTo>
                <a:lnTo>
                  <a:pt x="856550" y="0"/>
                </a:lnTo>
                <a:lnTo>
                  <a:pt x="856550" y="214137"/>
                </a:lnTo>
                <a:lnTo>
                  <a:pt x="0" y="214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0" y="8885890"/>
            <a:ext cx="18287098" cy="0"/>
          </a:xfrm>
          <a:prstGeom prst="line">
            <a:avLst/>
          </a:prstGeom>
          <a:ln w="19050" cap="rnd">
            <a:solidFill>
              <a:srgbClr val="F824B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362467" y="4189168"/>
            <a:ext cx="7562164" cy="1914157"/>
            <a:chOff x="-333924" y="-21493"/>
            <a:chExt cx="10082885" cy="2552210"/>
          </a:xfrm>
        </p:grpSpPr>
        <p:sp>
          <p:nvSpPr>
            <p:cNvPr id="6" name="Freeform 6"/>
            <p:cNvSpPr/>
            <p:nvPr/>
          </p:nvSpPr>
          <p:spPr>
            <a:xfrm>
              <a:off x="6962255" y="-21493"/>
              <a:ext cx="2786706" cy="2091237"/>
            </a:xfrm>
            <a:custGeom>
              <a:avLst/>
              <a:gdLst/>
              <a:ahLst/>
              <a:cxnLst/>
              <a:rect l="l" t="t" r="r" b="b"/>
              <a:pathLst>
                <a:path w="2786707" h="2091237">
                  <a:moveTo>
                    <a:pt x="0" y="0"/>
                  </a:moveTo>
                  <a:lnTo>
                    <a:pt x="2786706" y="0"/>
                  </a:lnTo>
                  <a:lnTo>
                    <a:pt x="2786706" y="2091237"/>
                  </a:lnTo>
                  <a:lnTo>
                    <a:pt x="0" y="2091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-333924" y="470323"/>
              <a:ext cx="8689532" cy="20603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>
                  <a:solidFill>
                    <a:srgbClr val="F824B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Thank You.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6971" y="4589533"/>
            <a:ext cx="7207029" cy="18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96"/>
              </a:lnSpc>
              <a:spcBef>
                <a:spcPct val="0"/>
              </a:spcBef>
            </a:pPr>
            <a:r>
              <a:rPr lang="en-US" sz="10913" dirty="0">
                <a:solidFill>
                  <a:srgbClr val="F824BD"/>
                </a:solidFill>
                <a:latin typeface="Luciole"/>
                <a:ea typeface="Luciole"/>
                <a:cs typeface="Luciole"/>
                <a:sym typeface="Luciole"/>
              </a:rPr>
              <a:t>Agenda -&gt;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17925" y="3450505"/>
            <a:ext cx="7508075" cy="940520"/>
            <a:chOff x="0" y="0"/>
            <a:chExt cx="15481151" cy="1939290"/>
          </a:xfrm>
        </p:grpSpPr>
        <p:sp>
          <p:nvSpPr>
            <p:cNvPr id="4" name="Freeform 4"/>
            <p:cNvSpPr/>
            <p:nvPr/>
          </p:nvSpPr>
          <p:spPr>
            <a:xfrm>
              <a:off x="12700" y="12700"/>
              <a:ext cx="15455751" cy="1913890"/>
            </a:xfrm>
            <a:custGeom>
              <a:avLst/>
              <a:gdLst/>
              <a:ahLst/>
              <a:cxnLst/>
              <a:rect l="l" t="t" r="r" b="b"/>
              <a:pathLst>
                <a:path w="15455751" h="1913890">
                  <a:moveTo>
                    <a:pt x="14498806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4498806" y="0"/>
                  </a:lnTo>
                  <a:cubicBezTo>
                    <a:pt x="15027253" y="0"/>
                    <a:pt x="15455751" y="428371"/>
                    <a:pt x="15455751" y="956945"/>
                  </a:cubicBezTo>
                  <a:cubicBezTo>
                    <a:pt x="15455751" y="1485392"/>
                    <a:pt x="15027253" y="1913890"/>
                    <a:pt x="14498806" y="1913890"/>
                  </a:cubicBezTo>
                  <a:close/>
                </a:path>
              </a:pathLst>
            </a:custGeom>
            <a:solidFill>
              <a:srgbClr val="F824BD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5481151" cy="1939290"/>
            </a:xfrm>
            <a:custGeom>
              <a:avLst/>
              <a:gdLst/>
              <a:ahLst/>
              <a:cxnLst/>
              <a:rect l="l" t="t" r="r" b="b"/>
              <a:pathLst>
                <a:path w="15481151" h="1939290">
                  <a:moveTo>
                    <a:pt x="14511506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4511506" y="1939290"/>
                  </a:lnTo>
                  <a:cubicBezTo>
                    <a:pt x="15046176" y="1939290"/>
                    <a:pt x="15481151" y="1504315"/>
                    <a:pt x="15481151" y="969645"/>
                  </a:cubicBezTo>
                  <a:cubicBezTo>
                    <a:pt x="15481151" y="434975"/>
                    <a:pt x="15046176" y="0"/>
                    <a:pt x="14511506" y="0"/>
                  </a:cubicBezTo>
                  <a:close/>
                  <a:moveTo>
                    <a:pt x="14511506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4511506" y="25400"/>
                  </a:lnTo>
                  <a:cubicBezTo>
                    <a:pt x="15032206" y="25400"/>
                    <a:pt x="15455751" y="448945"/>
                    <a:pt x="15455751" y="969645"/>
                  </a:cubicBezTo>
                  <a:cubicBezTo>
                    <a:pt x="15455751" y="1490345"/>
                    <a:pt x="15032206" y="1913890"/>
                    <a:pt x="14511506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66823" y="3450505"/>
            <a:ext cx="1833655" cy="940520"/>
            <a:chOff x="0" y="0"/>
            <a:chExt cx="3780875" cy="1939290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l="l" t="t" r="r" b="b"/>
              <a:pathLst>
                <a:path w="3755475" h="1913890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798530" y="0"/>
                  </a:lnTo>
                  <a:cubicBezTo>
                    <a:pt x="3326976" y="0"/>
                    <a:pt x="3755475" y="428371"/>
                    <a:pt x="3755475" y="956945"/>
                  </a:cubicBez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l="l" t="t" r="r" b="b"/>
              <a:pathLst>
                <a:path w="3780875" h="1939290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30" y="1939290"/>
                  </a:lnTo>
                  <a:cubicBezTo>
                    <a:pt x="3345900" y="1939290"/>
                    <a:pt x="3780875" y="1504315"/>
                    <a:pt x="3780875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30" y="25400"/>
                  </a:lnTo>
                  <a:cubicBezTo>
                    <a:pt x="3331930" y="25400"/>
                    <a:pt x="3755475" y="448945"/>
                    <a:pt x="3755475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258727" y="3620727"/>
            <a:ext cx="4495572" cy="56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5F5EF"/>
                </a:solidFill>
                <a:latin typeface="Luciole"/>
                <a:ea typeface="Luciole"/>
                <a:cs typeface="Luciole"/>
                <a:sym typeface="Luciole"/>
              </a:rPr>
              <a:t>Overview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966823" y="5143500"/>
            <a:ext cx="7508075" cy="940520"/>
            <a:chOff x="0" y="0"/>
            <a:chExt cx="15481151" cy="1939290"/>
          </a:xfrm>
        </p:grpSpPr>
        <p:sp>
          <p:nvSpPr>
            <p:cNvPr id="11" name="Freeform 11"/>
            <p:cNvSpPr/>
            <p:nvPr/>
          </p:nvSpPr>
          <p:spPr>
            <a:xfrm>
              <a:off x="12700" y="12700"/>
              <a:ext cx="15455751" cy="1913890"/>
            </a:xfrm>
            <a:custGeom>
              <a:avLst/>
              <a:gdLst/>
              <a:ahLst/>
              <a:cxnLst/>
              <a:rect l="l" t="t" r="r" b="b"/>
              <a:pathLst>
                <a:path w="15455751" h="1913890">
                  <a:moveTo>
                    <a:pt x="14498806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4498806" y="0"/>
                  </a:lnTo>
                  <a:cubicBezTo>
                    <a:pt x="15027253" y="0"/>
                    <a:pt x="15455751" y="428371"/>
                    <a:pt x="15455751" y="956945"/>
                  </a:cubicBezTo>
                  <a:cubicBezTo>
                    <a:pt x="15455751" y="1485392"/>
                    <a:pt x="15027253" y="1913890"/>
                    <a:pt x="14498806" y="1913890"/>
                  </a:cubicBezTo>
                  <a:close/>
                </a:path>
              </a:pathLst>
            </a:custGeom>
            <a:solidFill>
              <a:srgbClr val="F824BD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5481151" cy="1939290"/>
            </a:xfrm>
            <a:custGeom>
              <a:avLst/>
              <a:gdLst/>
              <a:ahLst/>
              <a:cxnLst/>
              <a:rect l="l" t="t" r="r" b="b"/>
              <a:pathLst>
                <a:path w="15481151" h="1939290">
                  <a:moveTo>
                    <a:pt x="14511506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4511506" y="1939290"/>
                  </a:lnTo>
                  <a:cubicBezTo>
                    <a:pt x="15046176" y="1939290"/>
                    <a:pt x="15481151" y="1504315"/>
                    <a:pt x="15481151" y="969645"/>
                  </a:cubicBezTo>
                  <a:cubicBezTo>
                    <a:pt x="15481151" y="434975"/>
                    <a:pt x="15046176" y="0"/>
                    <a:pt x="14511506" y="0"/>
                  </a:cubicBezTo>
                  <a:close/>
                  <a:moveTo>
                    <a:pt x="14511506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4511506" y="25400"/>
                  </a:lnTo>
                  <a:cubicBezTo>
                    <a:pt x="15032206" y="25400"/>
                    <a:pt x="15455751" y="448945"/>
                    <a:pt x="15455751" y="969645"/>
                  </a:cubicBezTo>
                  <a:cubicBezTo>
                    <a:pt x="15455751" y="1490345"/>
                    <a:pt x="15032206" y="1913890"/>
                    <a:pt x="14511506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966823" y="5143500"/>
            <a:ext cx="1833655" cy="940520"/>
            <a:chOff x="0" y="0"/>
            <a:chExt cx="3780875" cy="1939290"/>
          </a:xfrm>
        </p:grpSpPr>
        <p:sp>
          <p:nvSpPr>
            <p:cNvPr id="14" name="Freeform 14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l="l" t="t" r="r" b="b"/>
              <a:pathLst>
                <a:path w="3755475" h="1913890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798530" y="0"/>
                  </a:lnTo>
                  <a:cubicBezTo>
                    <a:pt x="3326976" y="0"/>
                    <a:pt x="3755475" y="428371"/>
                    <a:pt x="3755475" y="956945"/>
                  </a:cubicBez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l="l" t="t" r="r" b="b"/>
              <a:pathLst>
                <a:path w="3780875" h="1939290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30" y="1939290"/>
                  </a:lnTo>
                  <a:cubicBezTo>
                    <a:pt x="3345900" y="1939290"/>
                    <a:pt x="3780875" y="1504315"/>
                    <a:pt x="3780875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30" y="25400"/>
                  </a:lnTo>
                  <a:cubicBezTo>
                    <a:pt x="3331930" y="25400"/>
                    <a:pt x="3755475" y="448945"/>
                    <a:pt x="3755475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415380" y="3638190"/>
            <a:ext cx="936541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15380" y="5331185"/>
            <a:ext cx="936541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58727" y="5313722"/>
            <a:ext cx="4495572" cy="56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5F5EF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966823" y="6836495"/>
            <a:ext cx="7508075" cy="940520"/>
            <a:chOff x="0" y="0"/>
            <a:chExt cx="15481151" cy="1939290"/>
          </a:xfrm>
        </p:grpSpPr>
        <p:sp>
          <p:nvSpPr>
            <p:cNvPr id="20" name="Freeform 20"/>
            <p:cNvSpPr/>
            <p:nvPr/>
          </p:nvSpPr>
          <p:spPr>
            <a:xfrm>
              <a:off x="12700" y="12700"/>
              <a:ext cx="15455751" cy="1913890"/>
            </a:xfrm>
            <a:custGeom>
              <a:avLst/>
              <a:gdLst/>
              <a:ahLst/>
              <a:cxnLst/>
              <a:rect l="l" t="t" r="r" b="b"/>
              <a:pathLst>
                <a:path w="15455751" h="1913890">
                  <a:moveTo>
                    <a:pt x="14498806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4498806" y="0"/>
                  </a:lnTo>
                  <a:cubicBezTo>
                    <a:pt x="15027253" y="0"/>
                    <a:pt x="15455751" y="428371"/>
                    <a:pt x="15455751" y="956945"/>
                  </a:cubicBezTo>
                  <a:cubicBezTo>
                    <a:pt x="15455751" y="1485392"/>
                    <a:pt x="15027253" y="1913890"/>
                    <a:pt x="14498806" y="1913890"/>
                  </a:cubicBezTo>
                  <a:close/>
                </a:path>
              </a:pathLst>
            </a:custGeom>
            <a:solidFill>
              <a:srgbClr val="F824BD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5481151" cy="1939290"/>
            </a:xfrm>
            <a:custGeom>
              <a:avLst/>
              <a:gdLst/>
              <a:ahLst/>
              <a:cxnLst/>
              <a:rect l="l" t="t" r="r" b="b"/>
              <a:pathLst>
                <a:path w="15481151" h="1939290">
                  <a:moveTo>
                    <a:pt x="14511506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4511506" y="1939290"/>
                  </a:lnTo>
                  <a:cubicBezTo>
                    <a:pt x="15046176" y="1939290"/>
                    <a:pt x="15481151" y="1504315"/>
                    <a:pt x="15481151" y="969645"/>
                  </a:cubicBezTo>
                  <a:cubicBezTo>
                    <a:pt x="15481151" y="434975"/>
                    <a:pt x="15046176" y="0"/>
                    <a:pt x="14511506" y="0"/>
                  </a:cubicBezTo>
                  <a:close/>
                  <a:moveTo>
                    <a:pt x="14511506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4511506" y="25400"/>
                  </a:lnTo>
                  <a:cubicBezTo>
                    <a:pt x="15032206" y="25400"/>
                    <a:pt x="15455751" y="448945"/>
                    <a:pt x="15455751" y="969645"/>
                  </a:cubicBezTo>
                  <a:cubicBezTo>
                    <a:pt x="15455751" y="1490345"/>
                    <a:pt x="15032206" y="1913890"/>
                    <a:pt x="14511506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966823" y="6836495"/>
            <a:ext cx="1833655" cy="940520"/>
            <a:chOff x="0" y="0"/>
            <a:chExt cx="3780875" cy="1939290"/>
          </a:xfrm>
        </p:grpSpPr>
        <p:sp>
          <p:nvSpPr>
            <p:cNvPr id="23" name="Freeform 23"/>
            <p:cNvSpPr/>
            <p:nvPr/>
          </p:nvSpPr>
          <p:spPr>
            <a:xfrm>
              <a:off x="12700" y="12700"/>
              <a:ext cx="3755475" cy="1913890"/>
            </a:xfrm>
            <a:custGeom>
              <a:avLst/>
              <a:gdLst/>
              <a:ahLst/>
              <a:cxnLst/>
              <a:rect l="l" t="t" r="r" b="b"/>
              <a:pathLst>
                <a:path w="3755475" h="1913890">
                  <a:moveTo>
                    <a:pt x="2798530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798530" y="0"/>
                  </a:lnTo>
                  <a:cubicBezTo>
                    <a:pt x="3326976" y="0"/>
                    <a:pt x="3755475" y="428371"/>
                    <a:pt x="3755475" y="956945"/>
                  </a:cubicBezTo>
                  <a:cubicBezTo>
                    <a:pt x="3755475" y="1485392"/>
                    <a:pt x="3326977" y="1913890"/>
                    <a:pt x="2798530" y="191389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3780875" cy="1939290"/>
            </a:xfrm>
            <a:custGeom>
              <a:avLst/>
              <a:gdLst/>
              <a:ahLst/>
              <a:cxnLst/>
              <a:rect l="l" t="t" r="r" b="b"/>
              <a:pathLst>
                <a:path w="3780875" h="1939290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2811230" y="1939290"/>
                  </a:lnTo>
                  <a:cubicBezTo>
                    <a:pt x="3345900" y="1939290"/>
                    <a:pt x="3780875" y="1504315"/>
                    <a:pt x="3780875" y="969645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30" y="25400"/>
                  </a:lnTo>
                  <a:cubicBezTo>
                    <a:pt x="3331930" y="25400"/>
                    <a:pt x="3755475" y="448945"/>
                    <a:pt x="3755475" y="969645"/>
                  </a:cubicBezTo>
                  <a:cubicBezTo>
                    <a:pt x="3755475" y="1490345"/>
                    <a:pt x="3331930" y="1913890"/>
                    <a:pt x="2811230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2258727" y="7006717"/>
            <a:ext cx="4495572" cy="56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5F5EF"/>
                </a:solidFill>
                <a:latin typeface="Luciole"/>
                <a:ea typeface="Luciole"/>
                <a:cs typeface="Luciole"/>
                <a:sym typeface="Luciole"/>
              </a:rPr>
              <a:t>Limitations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67073" y="7024180"/>
            <a:ext cx="833154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3</a:t>
            </a:r>
          </a:p>
        </p:txBody>
      </p:sp>
      <p:sp>
        <p:nvSpPr>
          <p:cNvPr id="27" name="AutoShape 27"/>
          <p:cNvSpPr/>
          <p:nvPr/>
        </p:nvSpPr>
        <p:spPr>
          <a:xfrm>
            <a:off x="0" y="1009650"/>
            <a:ext cx="1828709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Freeform 28"/>
          <p:cNvSpPr/>
          <p:nvPr/>
        </p:nvSpPr>
        <p:spPr>
          <a:xfrm>
            <a:off x="600425" y="478555"/>
            <a:ext cx="856549" cy="214137"/>
          </a:xfrm>
          <a:custGeom>
            <a:avLst/>
            <a:gdLst/>
            <a:ahLst/>
            <a:cxnLst/>
            <a:rect l="l" t="t" r="r" b="b"/>
            <a:pathLst>
              <a:path w="856549" h="214137">
                <a:moveTo>
                  <a:pt x="0" y="0"/>
                </a:moveTo>
                <a:lnTo>
                  <a:pt x="856550" y="0"/>
                </a:lnTo>
                <a:lnTo>
                  <a:pt x="856550" y="214137"/>
                </a:lnTo>
                <a:lnTo>
                  <a:pt x="0" y="214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 flipH="1" flipV="1">
            <a:off x="18254663" y="22"/>
            <a:ext cx="23812" cy="1028700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0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118783" y="4255085"/>
            <a:ext cx="5839018" cy="5003215"/>
            <a:chOff x="0" y="0"/>
            <a:chExt cx="1441920" cy="12355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1920" cy="1235522"/>
            </a:xfrm>
            <a:custGeom>
              <a:avLst/>
              <a:gdLst/>
              <a:ahLst/>
              <a:cxnLst/>
              <a:rect l="l" t="t" r="r" b="b"/>
              <a:pathLst>
                <a:path w="1441920" h="1235522">
                  <a:moveTo>
                    <a:pt x="30496" y="0"/>
                  </a:moveTo>
                  <a:lnTo>
                    <a:pt x="1411425" y="0"/>
                  </a:lnTo>
                  <a:cubicBezTo>
                    <a:pt x="1428267" y="0"/>
                    <a:pt x="1441920" y="13653"/>
                    <a:pt x="1441920" y="30496"/>
                  </a:cubicBezTo>
                  <a:lnTo>
                    <a:pt x="1441920" y="1205027"/>
                  </a:lnTo>
                  <a:cubicBezTo>
                    <a:pt x="1441920" y="1213115"/>
                    <a:pt x="1438707" y="1220871"/>
                    <a:pt x="1432988" y="1226590"/>
                  </a:cubicBezTo>
                  <a:cubicBezTo>
                    <a:pt x="1427269" y="1232309"/>
                    <a:pt x="1419512" y="1235522"/>
                    <a:pt x="1411425" y="1235522"/>
                  </a:cubicBezTo>
                  <a:lnTo>
                    <a:pt x="30496" y="1235522"/>
                  </a:lnTo>
                  <a:cubicBezTo>
                    <a:pt x="13653" y="1235522"/>
                    <a:pt x="0" y="1221869"/>
                    <a:pt x="0" y="1205027"/>
                  </a:cubicBezTo>
                  <a:lnTo>
                    <a:pt x="0" y="30496"/>
                  </a:lnTo>
                  <a:cubicBezTo>
                    <a:pt x="0" y="13653"/>
                    <a:pt x="13653" y="0"/>
                    <a:pt x="30496" y="0"/>
                  </a:cubicBezTo>
                  <a:close/>
                </a:path>
              </a:pathLst>
            </a:custGeom>
            <a:blipFill>
              <a:blip r:embed="rId2"/>
              <a:stretch>
                <a:fillRect t="-3710" b="-3710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809597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69203" y="5037430"/>
            <a:ext cx="10584558" cy="330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299" lvl="1" indent="-755650" algn="l">
              <a:lnSpc>
                <a:spcPts val="8399"/>
              </a:lnSpc>
              <a:buFont typeface="Arial"/>
              <a:buChar char="•"/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Terminal Based</a:t>
            </a:r>
          </a:p>
          <a:p>
            <a:pPr marL="1511299" lvl="1" indent="-755650" algn="l">
              <a:lnSpc>
                <a:spcPts val="8399"/>
              </a:lnSpc>
              <a:buFont typeface="Arial"/>
              <a:buChar char="•"/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Tech Stack C</a:t>
            </a:r>
          </a:p>
          <a:p>
            <a:pPr marL="1511299" lvl="1" indent="-755650" algn="l">
              <a:lnSpc>
                <a:spcPts val="8399"/>
              </a:lnSpc>
              <a:buFont typeface="Arial"/>
              <a:buChar char="•"/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Basic Functionalities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1213" y="6094705"/>
            <a:ext cx="8166787" cy="102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400" dirty="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 User Registration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02F0E-0BCD-449A-9317-14CA933F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43500"/>
            <a:ext cx="7444072" cy="32765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1213" y="6094705"/>
            <a:ext cx="8166787" cy="102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400" dirty="0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 User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69F9-22FA-4FBC-AF6F-A71FBFBB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43500"/>
            <a:ext cx="7602005" cy="28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50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528787" y="4501193"/>
            <a:ext cx="8615213" cy="4510998"/>
            <a:chOff x="0" y="0"/>
            <a:chExt cx="2359630" cy="123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9630" cy="1235522"/>
            </a:xfrm>
            <a:custGeom>
              <a:avLst/>
              <a:gdLst/>
              <a:ahLst/>
              <a:cxnLst/>
              <a:rect l="l" t="t" r="r" b="b"/>
              <a:pathLst>
                <a:path w="2359630" h="1235522">
                  <a:moveTo>
                    <a:pt x="20669" y="0"/>
                  </a:moveTo>
                  <a:lnTo>
                    <a:pt x="2338962" y="0"/>
                  </a:lnTo>
                  <a:cubicBezTo>
                    <a:pt x="2350377" y="0"/>
                    <a:pt x="2359630" y="9254"/>
                    <a:pt x="2359630" y="20669"/>
                  </a:cubicBezTo>
                  <a:lnTo>
                    <a:pt x="2359630" y="1214854"/>
                  </a:lnTo>
                  <a:cubicBezTo>
                    <a:pt x="2359630" y="1226269"/>
                    <a:pt x="2350377" y="1235522"/>
                    <a:pt x="2338962" y="1235522"/>
                  </a:cubicBezTo>
                  <a:lnTo>
                    <a:pt x="20669" y="1235522"/>
                  </a:lnTo>
                  <a:cubicBezTo>
                    <a:pt x="9254" y="1235522"/>
                    <a:pt x="0" y="1226269"/>
                    <a:pt x="0" y="1214854"/>
                  </a:cubicBezTo>
                  <a:lnTo>
                    <a:pt x="0" y="20669"/>
                  </a:lnTo>
                  <a:cubicBezTo>
                    <a:pt x="0" y="9254"/>
                    <a:pt x="9254" y="0"/>
                    <a:pt x="20669" y="0"/>
                  </a:cubicBezTo>
                  <a:close/>
                </a:path>
              </a:pathLst>
            </a:custGeom>
            <a:blipFill>
              <a:blip r:embed="rId2"/>
              <a:stretch>
                <a:fillRect t="-109" b="-109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1213" y="6094705"/>
            <a:ext cx="8166787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#1. Send Money</a:t>
            </a:r>
          </a:p>
        </p:txBody>
      </p:sp>
    </p:spTree>
    <p:extLst>
      <p:ext uri="{BB962C8B-B14F-4D97-AF65-F5344CB8AC3E}">
        <p14:creationId xmlns:p14="http://schemas.microsoft.com/office/powerpoint/2010/main" val="303480123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695771" y="5179880"/>
            <a:ext cx="7714892" cy="3153624"/>
            <a:chOff x="0" y="0"/>
            <a:chExt cx="3022529" cy="123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22529" cy="1235522"/>
            </a:xfrm>
            <a:custGeom>
              <a:avLst/>
              <a:gdLst/>
              <a:ahLst/>
              <a:cxnLst/>
              <a:rect l="l" t="t" r="r" b="b"/>
              <a:pathLst>
                <a:path w="3022529" h="1235522">
                  <a:moveTo>
                    <a:pt x="23081" y="0"/>
                  </a:moveTo>
                  <a:lnTo>
                    <a:pt x="2999449" y="0"/>
                  </a:lnTo>
                  <a:cubicBezTo>
                    <a:pt x="3005570" y="0"/>
                    <a:pt x="3011441" y="2432"/>
                    <a:pt x="3015769" y="6760"/>
                  </a:cubicBezTo>
                  <a:cubicBezTo>
                    <a:pt x="3020098" y="11089"/>
                    <a:pt x="3022529" y="16959"/>
                    <a:pt x="3022529" y="23081"/>
                  </a:cubicBezTo>
                  <a:lnTo>
                    <a:pt x="3022529" y="1212442"/>
                  </a:lnTo>
                  <a:cubicBezTo>
                    <a:pt x="3022529" y="1218563"/>
                    <a:pt x="3020098" y="1224434"/>
                    <a:pt x="3015769" y="1228762"/>
                  </a:cubicBezTo>
                  <a:cubicBezTo>
                    <a:pt x="3011441" y="1233091"/>
                    <a:pt x="3005570" y="1235522"/>
                    <a:pt x="2999449" y="1235522"/>
                  </a:cubicBezTo>
                  <a:lnTo>
                    <a:pt x="23081" y="1235522"/>
                  </a:lnTo>
                  <a:cubicBezTo>
                    <a:pt x="16959" y="1235522"/>
                    <a:pt x="11089" y="1233091"/>
                    <a:pt x="6760" y="1228762"/>
                  </a:cubicBezTo>
                  <a:cubicBezTo>
                    <a:pt x="2432" y="1224434"/>
                    <a:pt x="0" y="1218563"/>
                    <a:pt x="0" y="1212442"/>
                  </a:cubicBezTo>
                  <a:lnTo>
                    <a:pt x="0" y="23081"/>
                  </a:lnTo>
                  <a:cubicBezTo>
                    <a:pt x="0" y="16959"/>
                    <a:pt x="2432" y="11089"/>
                    <a:pt x="6760" y="6760"/>
                  </a:cubicBezTo>
                  <a:cubicBezTo>
                    <a:pt x="11089" y="2432"/>
                    <a:pt x="16959" y="0"/>
                    <a:pt x="23081" y="0"/>
                  </a:cubicBezTo>
                  <a:close/>
                </a:path>
              </a:pathLst>
            </a:custGeom>
            <a:blipFill>
              <a:blip r:embed="rId2"/>
              <a:stretch>
                <a:fillRect t="-1530" b="-1530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6094705"/>
            <a:ext cx="9144000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#2. Mobile Recharge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49769" y="4937829"/>
            <a:ext cx="8899178" cy="3637726"/>
            <a:chOff x="0" y="0"/>
            <a:chExt cx="3022529" cy="123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22529" cy="1235522"/>
            </a:xfrm>
            <a:custGeom>
              <a:avLst/>
              <a:gdLst/>
              <a:ahLst/>
              <a:cxnLst/>
              <a:rect l="l" t="t" r="r" b="b"/>
              <a:pathLst>
                <a:path w="3022529" h="1235522">
                  <a:moveTo>
                    <a:pt x="20009" y="0"/>
                  </a:moveTo>
                  <a:lnTo>
                    <a:pt x="3002520" y="0"/>
                  </a:lnTo>
                  <a:cubicBezTo>
                    <a:pt x="3013571" y="0"/>
                    <a:pt x="3022529" y="8958"/>
                    <a:pt x="3022529" y="20009"/>
                  </a:cubicBezTo>
                  <a:lnTo>
                    <a:pt x="3022529" y="1215513"/>
                  </a:lnTo>
                  <a:cubicBezTo>
                    <a:pt x="3022529" y="1226564"/>
                    <a:pt x="3013571" y="1235522"/>
                    <a:pt x="3002520" y="1235522"/>
                  </a:cubicBezTo>
                  <a:lnTo>
                    <a:pt x="20009" y="1235522"/>
                  </a:lnTo>
                  <a:cubicBezTo>
                    <a:pt x="8958" y="1235522"/>
                    <a:pt x="0" y="1226564"/>
                    <a:pt x="0" y="1215513"/>
                  </a:cubicBezTo>
                  <a:lnTo>
                    <a:pt x="0" y="20009"/>
                  </a:lnTo>
                  <a:cubicBezTo>
                    <a:pt x="0" y="8958"/>
                    <a:pt x="8958" y="0"/>
                    <a:pt x="20009" y="0"/>
                  </a:cubicBezTo>
                  <a:close/>
                </a:path>
              </a:pathLst>
            </a:custGeom>
            <a:blipFill>
              <a:blip r:embed="rId2"/>
              <a:stretch>
                <a:fillRect t="-3653" b="-3653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57257" y="6094705"/>
            <a:ext cx="560204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#3. Bill Pay</a:t>
            </a: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25"/>
            <a:ext cx="18288000" cy="2943170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>
            <a:off x="200198" y="2952695"/>
            <a:ext cx="1825376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49769" y="4937829"/>
            <a:ext cx="8899178" cy="3637726"/>
            <a:chOff x="0" y="0"/>
            <a:chExt cx="3022529" cy="123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22529" cy="1235522"/>
            </a:xfrm>
            <a:custGeom>
              <a:avLst/>
              <a:gdLst/>
              <a:ahLst/>
              <a:cxnLst/>
              <a:rect l="l" t="t" r="r" b="b"/>
              <a:pathLst>
                <a:path w="3022529" h="1235522">
                  <a:moveTo>
                    <a:pt x="20009" y="0"/>
                  </a:moveTo>
                  <a:lnTo>
                    <a:pt x="3002520" y="0"/>
                  </a:lnTo>
                  <a:cubicBezTo>
                    <a:pt x="3013571" y="0"/>
                    <a:pt x="3022529" y="8958"/>
                    <a:pt x="3022529" y="20009"/>
                  </a:cubicBezTo>
                  <a:lnTo>
                    <a:pt x="3022529" y="1215513"/>
                  </a:lnTo>
                  <a:cubicBezTo>
                    <a:pt x="3022529" y="1226564"/>
                    <a:pt x="3013571" y="1235522"/>
                    <a:pt x="3002520" y="1235522"/>
                  </a:cubicBezTo>
                  <a:lnTo>
                    <a:pt x="20009" y="1235522"/>
                  </a:lnTo>
                  <a:cubicBezTo>
                    <a:pt x="8958" y="1235522"/>
                    <a:pt x="0" y="1226564"/>
                    <a:pt x="0" y="1215513"/>
                  </a:cubicBezTo>
                  <a:lnTo>
                    <a:pt x="0" y="20009"/>
                  </a:lnTo>
                  <a:cubicBezTo>
                    <a:pt x="0" y="8958"/>
                    <a:pt x="8958" y="0"/>
                    <a:pt x="20009" y="0"/>
                  </a:cubicBezTo>
                  <a:close/>
                </a:path>
              </a:pathLst>
            </a:custGeom>
            <a:blipFill>
              <a:blip r:embed="rId2"/>
              <a:stretch>
                <a:fillRect t="-6008" b="-6008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819122"/>
            <a:ext cx="969136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57257" y="6094705"/>
            <a:ext cx="560204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30871"/>
                </a:solidFill>
                <a:latin typeface="Luciole"/>
                <a:ea typeface="Luciole"/>
                <a:cs typeface="Luciole"/>
                <a:sym typeface="Luciole"/>
              </a:rPr>
              <a:t>#4. Payment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Office PowerPoint</Application>
  <PresentationFormat>Custom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Open Sauce Bold</vt:lpstr>
      <vt:lpstr>Open Sauce Bold Italics</vt:lpstr>
      <vt:lpstr>Luciole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733-670-642-capstone</dc:title>
  <cp:lastModifiedBy>Imran Sihab</cp:lastModifiedBy>
  <cp:revision>4</cp:revision>
  <dcterms:created xsi:type="dcterms:W3CDTF">2006-08-16T00:00:00Z</dcterms:created>
  <dcterms:modified xsi:type="dcterms:W3CDTF">2024-12-11T22:09:48Z</dcterms:modified>
  <dc:identifier>DAGZBPWFd1U</dc:identifier>
</cp:coreProperties>
</file>