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6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6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790"/>
    <a:srgbClr val="4EE0C8"/>
    <a:srgbClr val="25D5B8"/>
    <a:srgbClr val="21C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1" d="100"/>
          <a:sy n="71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2862523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hr-HR" sz="4000" dirty="0"/>
              <a:t>Restoran sa online narudžbama</a:t>
            </a:r>
            <a:br>
              <a:rPr lang="hr-HR" sz="4000" dirty="0"/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606FC-8918-469B-A6EC-FEAB05DA78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83" y="686653"/>
            <a:ext cx="1231811" cy="1332532"/>
          </a:xfrm>
          <a:prstGeom prst="rect">
            <a:avLst/>
          </a:prstGeom>
        </p:spPr>
      </p:pic>
      <p:sp>
        <p:nvSpPr>
          <p:cNvPr id="12" name="Text Box 41">
            <a:extLst>
              <a:ext uri="{FF2B5EF4-FFF2-40B4-BE49-F238E27FC236}">
                <a16:creationId xmlns:a16="http://schemas.microsoft.com/office/drawing/2014/main" id="{38449668-724D-4439-BA9D-D95021A5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399" y="4872737"/>
            <a:ext cx="2377440" cy="15316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Studenti:</a:t>
            </a:r>
            <a:b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Imran Spahić</a:t>
            </a:r>
            <a:b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Sabrina Deljkić</a:t>
            </a:r>
            <a:b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Tarik Suljić</a:t>
            </a:r>
            <a:b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Armin Šabaredžović</a:t>
            </a:r>
            <a:endParaRPr lang="hr-H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41">
            <a:extLst>
              <a:ext uri="{FF2B5EF4-FFF2-40B4-BE49-F238E27FC236}">
                <a16:creationId xmlns:a16="http://schemas.microsoft.com/office/drawing/2014/main" id="{1D6A0BB8-D1A6-449A-B146-7005A0EB2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61" y="5262960"/>
            <a:ext cx="3281528" cy="6719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Profesor:                  </a:t>
            </a:r>
            <a:b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doc. dr. Damir Omerašević             </a:t>
            </a:r>
            <a:endParaRPr lang="hr-H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E624C-A9CF-41CE-AEA1-BF0FB53B9D5A}"/>
              </a:ext>
            </a:extLst>
          </p:cNvPr>
          <p:cNvSpPr txBox="1"/>
          <p:nvPr/>
        </p:nvSpPr>
        <p:spPr>
          <a:xfrm>
            <a:off x="4592580" y="3861507"/>
            <a:ext cx="423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Uvod u baze podataka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24FF91-B736-42CF-98F9-917E2625150C}"/>
              </a:ext>
            </a:extLst>
          </p:cNvPr>
          <p:cNvSpPr txBox="1"/>
          <p:nvPr/>
        </p:nvSpPr>
        <p:spPr>
          <a:xfrm>
            <a:off x="3967561" y="2114519"/>
            <a:ext cx="423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Univerzitet u Sarajevu</a:t>
            </a:r>
            <a:b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Elektrotehnički fakultet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8" y="71449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KREIRANJE BAZE PODATAKA I TABELA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3011E-AEAA-4A0A-830A-7D173B73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5" y="1626099"/>
            <a:ext cx="3828375" cy="844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F94C0-BD17-49B6-887B-41A3C391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5" y="3016318"/>
            <a:ext cx="5212845" cy="3175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071CB-B868-4B7C-BAA8-E6DB64914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347" y="1260169"/>
            <a:ext cx="7063764" cy="53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4B7A8C-BAAF-441F-8F56-3E308381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22" y="851960"/>
            <a:ext cx="5020245" cy="2292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E77DF-7989-4315-951D-87B368EA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15" y="3429000"/>
            <a:ext cx="8576770" cy="31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E6A81-9156-436F-9BC3-7A710680E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4"/>
          <a:stretch/>
        </p:blipFill>
        <p:spPr>
          <a:xfrm>
            <a:off x="4207298" y="559395"/>
            <a:ext cx="4288799" cy="3055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11D62-8DC7-486B-9635-818DA392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64" y="3519218"/>
            <a:ext cx="9272672" cy="33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25779-FE42-4678-A531-8103D98E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46" y="703805"/>
            <a:ext cx="4671465" cy="3406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8EF47-8654-4685-B963-B6B5CAF4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73" y="4110240"/>
            <a:ext cx="9758454" cy="25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2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3C3E0-27A1-486A-BA97-143E7615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709" y="740874"/>
            <a:ext cx="4399462" cy="1913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17227-EA5E-470B-AF59-AEC44334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12" y="3429000"/>
            <a:ext cx="4150583" cy="2885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417EF-6C50-4F5D-9BBA-189CAE55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9" y="633297"/>
            <a:ext cx="5533551" cy="246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34435-2D0A-4D76-A0B8-5A3F2E8D5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2" y="3095513"/>
            <a:ext cx="3085575" cy="34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253545-54FD-4B86-A828-94509E9A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93" y="623752"/>
            <a:ext cx="6161032" cy="2963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302DF9-3A22-4A47-905E-45EFA568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52" y="3673136"/>
            <a:ext cx="10225495" cy="29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F968AC-B38F-4990-A935-D89893F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2" y="3198936"/>
            <a:ext cx="6781886" cy="3087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925DA-3F82-4FCE-9C2A-AB23CE06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12" y="2864702"/>
            <a:ext cx="4870225" cy="3755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39C16-516B-4BB8-ADE2-439441588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20" y="806803"/>
            <a:ext cx="3579735" cy="23249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6428F-5665-4205-9979-A650E4925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12" y="680113"/>
            <a:ext cx="4543313" cy="21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203B9-DC71-4A69-BB4C-BB82135C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99" y="1625615"/>
            <a:ext cx="6485721" cy="358801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F988C-AB8C-49D0-B6E5-6213574A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99" y="612115"/>
            <a:ext cx="7811177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2D738-01EE-444E-AB4E-98792CDB2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99" y="5368271"/>
            <a:ext cx="6356780" cy="51762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38416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TRIGERI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B0113-EE33-42D6-84AA-2E1BF40AB219}"/>
              </a:ext>
            </a:extLst>
          </p:cNvPr>
          <p:cNvSpPr/>
          <p:nvPr/>
        </p:nvSpPr>
        <p:spPr>
          <a:xfrm flipV="1">
            <a:off x="408372" y="3628352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BD38E6-6BAC-4A14-BB43-EB8A40400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11" y="6266197"/>
            <a:ext cx="11750577" cy="2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38416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TRIGERI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B0113-EE33-42D6-84AA-2E1BF40AB219}"/>
              </a:ext>
            </a:extLst>
          </p:cNvPr>
          <p:cNvSpPr/>
          <p:nvPr/>
        </p:nvSpPr>
        <p:spPr>
          <a:xfrm flipV="1">
            <a:off x="408372" y="3628352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DE99E-F854-45C2-980D-0793EB3C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99" y="1637313"/>
            <a:ext cx="5921253" cy="3421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75457-EC28-4078-8CD6-67F36D84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20"/>
          <a:stretch/>
        </p:blipFill>
        <p:spPr>
          <a:xfrm>
            <a:off x="2917610" y="633838"/>
            <a:ext cx="6356780" cy="870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718F8-FDD7-4A48-BA47-A9B2F1ECA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99" y="5220687"/>
            <a:ext cx="7742591" cy="685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B81FA8-B14A-4D8E-BE38-B9CF644AB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6217504"/>
            <a:ext cx="11231132" cy="2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8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38416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TRIGERI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B0113-EE33-42D6-84AA-2E1BF40AB219}"/>
              </a:ext>
            </a:extLst>
          </p:cNvPr>
          <p:cNvSpPr/>
          <p:nvPr/>
        </p:nvSpPr>
        <p:spPr>
          <a:xfrm flipV="1">
            <a:off x="408372" y="3628352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DB94F-D694-45CF-A497-1A05CC9D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31" y="1019023"/>
            <a:ext cx="6150719" cy="367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C6BC6-71A9-4BB5-A047-7B066022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2" y="6253186"/>
            <a:ext cx="10788643" cy="355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E480E-E217-40DC-AE47-2C21DB6DB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731" y="5074240"/>
            <a:ext cx="7607201" cy="6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3004"/>
            <a:ext cx="11029616" cy="1188720"/>
          </a:xfrm>
        </p:spPr>
        <p:txBody>
          <a:bodyPr>
            <a:normAutofit/>
          </a:bodyPr>
          <a:lstStyle/>
          <a:p>
            <a:r>
              <a:rPr lang="hr-HR" sz="3200" dirty="0"/>
              <a:t>UVOD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3C2FE1-C5D7-4AE7-9B65-2FAD653C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7936"/>
            <a:ext cx="11029615" cy="4749748"/>
          </a:xfrm>
        </p:spPr>
        <p:txBody>
          <a:bodyPr anchor="t">
            <a:normAutofit/>
          </a:bodyPr>
          <a:lstStyle/>
          <a:p>
            <a:r>
              <a:rPr lang="hr-HR" sz="2000" dirty="0"/>
              <a:t>Online dostava – standard u današnjem poslovanju restorana</a:t>
            </a:r>
          </a:p>
          <a:p>
            <a:r>
              <a:rPr lang="hr-HR" sz="2000" dirty="0"/>
              <a:t>Povećanje upotrebe usluge restorana</a:t>
            </a:r>
          </a:p>
          <a:p>
            <a:r>
              <a:rPr lang="hr-HR" sz="2000" dirty="0"/>
              <a:t>Proširenje obima posla</a:t>
            </a:r>
          </a:p>
          <a:p>
            <a:r>
              <a:rPr lang="hr-HR" sz="2000" dirty="0"/>
              <a:t>Reklamiranje restorana</a:t>
            </a:r>
          </a:p>
          <a:p>
            <a:r>
              <a:rPr lang="hr-HR" sz="2000" dirty="0"/>
              <a:t>Modernizacija sistema</a:t>
            </a:r>
          </a:p>
          <a:p>
            <a:r>
              <a:rPr lang="hr-HR" sz="2000" dirty="0"/>
              <a:t>Povećanje prihoda</a:t>
            </a:r>
          </a:p>
          <a:p>
            <a:r>
              <a:rPr lang="hr-HR" sz="2000" dirty="0"/>
              <a:t>Ogromno ulaganje (sistem, održavanje)</a:t>
            </a:r>
          </a:p>
          <a:p>
            <a:r>
              <a:rPr lang="hr-HR" sz="2000" dirty="0"/>
              <a:t>Besplatna dostava</a:t>
            </a:r>
          </a:p>
          <a:p>
            <a:r>
              <a:rPr lang="hr-HR" sz="2000" dirty="0"/>
              <a:t>Razne akcije, popusti i ponude</a:t>
            </a:r>
          </a:p>
          <a:p>
            <a:endParaRPr lang="hr-HR" sz="1800" dirty="0"/>
          </a:p>
          <a:p>
            <a:endParaRPr lang="hr-HR" sz="1800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38416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TRIGERI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B0113-EE33-42D6-84AA-2E1BF40AB219}"/>
              </a:ext>
            </a:extLst>
          </p:cNvPr>
          <p:cNvSpPr/>
          <p:nvPr/>
        </p:nvSpPr>
        <p:spPr>
          <a:xfrm flipV="1">
            <a:off x="408372" y="3628352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CC71B-0579-4E69-93B5-F02D5EB9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29" y="1732393"/>
            <a:ext cx="5833423" cy="36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12373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TRIGERI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B0113-EE33-42D6-84AA-2E1BF40AB219}"/>
              </a:ext>
            </a:extLst>
          </p:cNvPr>
          <p:cNvSpPr/>
          <p:nvPr/>
        </p:nvSpPr>
        <p:spPr>
          <a:xfrm flipV="1">
            <a:off x="408372" y="3329464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5E73-2C10-45AD-BA4B-11DB2D54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80" y="767545"/>
            <a:ext cx="7754543" cy="332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68583-4AAA-47B5-8D0D-64B00B76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16" y="4339968"/>
            <a:ext cx="8451312" cy="53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83C785-1CF9-4F38-A3AE-F1AE1AE1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86" y="4958883"/>
            <a:ext cx="11740628" cy="282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42FEC-5437-45F2-909A-07B3E157C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316" y="5425548"/>
            <a:ext cx="8352244" cy="541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3EC403-413C-4F6D-A97B-510F54939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87" y="6232316"/>
            <a:ext cx="11740628" cy="2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8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83" y="113682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POHRANJENE PROCEDURE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BE210-80CA-46F1-A2EB-98A843B5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39" y="1419755"/>
            <a:ext cx="8867319" cy="344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4ED7A-6F5C-49DC-806A-4CEBB015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7" y="5278294"/>
            <a:ext cx="5469531" cy="25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EFBEB7-4792-468D-9FA3-26E02C4F8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268" y="5701575"/>
            <a:ext cx="2117680" cy="867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F4AA14-1B44-4B09-B68C-DC97738FF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23947"/>
            <a:ext cx="5574768" cy="360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2F37D8-BE90-4951-96B3-3E6308505C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114"/>
          <a:stretch/>
        </p:blipFill>
        <p:spPr>
          <a:xfrm>
            <a:off x="7780864" y="5701574"/>
            <a:ext cx="2039167" cy="8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83" y="113682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POHRANJENE PROCEDURE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5DECA-1FFF-44A6-B33F-DD727E61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15" y="1328126"/>
            <a:ext cx="8067540" cy="3550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23247-B091-483D-A8B0-32D53D7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1" y="4904672"/>
            <a:ext cx="2752395" cy="759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8959B-35BF-4500-A60C-E153D181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751" y="4889010"/>
            <a:ext cx="2791818" cy="759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3CE8A-1806-4DA7-B2B1-4469B7019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566" y="4889010"/>
            <a:ext cx="2806032" cy="75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BC0B73-B2D7-4C5B-A344-3384E834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874" y="5689677"/>
            <a:ext cx="1817411" cy="9024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DB3B11-14B7-423B-96EA-40718959D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810" y="5648290"/>
            <a:ext cx="1749901" cy="8249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14014E-D9E0-4E73-9559-B61D6F5BAD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3607"/>
          <a:stretch/>
        </p:blipFill>
        <p:spPr>
          <a:xfrm>
            <a:off x="9251444" y="5648290"/>
            <a:ext cx="1812276" cy="9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2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68" y="1157829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POGLEDI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A6571-24EA-45F1-9916-4C6465DE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15" y="845278"/>
            <a:ext cx="4708942" cy="300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02974-80A6-4744-B97C-61820FA6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78" y="3855460"/>
            <a:ext cx="9678239" cy="300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0BFCB-FBD1-420B-84C9-4D67C08DF3EC}"/>
              </a:ext>
            </a:extLst>
          </p:cNvPr>
          <p:cNvSpPr/>
          <p:nvPr/>
        </p:nvSpPr>
        <p:spPr>
          <a:xfrm flipV="1">
            <a:off x="841535" y="2317999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90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68" y="1157829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POGLEDI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BFCB-FBD1-420B-84C9-4D67C08DF3EC}"/>
              </a:ext>
            </a:extLst>
          </p:cNvPr>
          <p:cNvSpPr/>
          <p:nvPr/>
        </p:nvSpPr>
        <p:spPr>
          <a:xfrm flipV="1">
            <a:off x="841535" y="2317999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E6FE5-4323-4DF5-8946-698D48C2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10" y="826391"/>
            <a:ext cx="4694953" cy="2336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859A8-C0F9-4EDB-ACE5-B57DB2D8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4" y="4204252"/>
            <a:ext cx="11292902" cy="232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F3647-CB03-4EC9-8254-4C372F23C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910" y="3459463"/>
            <a:ext cx="3794396" cy="4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32" y="878476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POGLEDI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BFCB-FBD1-420B-84C9-4D67C08DF3EC}"/>
              </a:ext>
            </a:extLst>
          </p:cNvPr>
          <p:cNvSpPr/>
          <p:nvPr/>
        </p:nvSpPr>
        <p:spPr>
          <a:xfrm flipV="1">
            <a:off x="841535" y="2038647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A314B-14BD-42C0-99AF-D7CE9605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32" y="2876704"/>
            <a:ext cx="7316904" cy="3012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D88C9-04E4-4104-86F1-C38A0EE2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261" y="613820"/>
            <a:ext cx="2761807" cy="60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65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32" y="878476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POGLEDI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BFCB-FBD1-420B-84C9-4D67C08DF3EC}"/>
              </a:ext>
            </a:extLst>
          </p:cNvPr>
          <p:cNvSpPr/>
          <p:nvPr/>
        </p:nvSpPr>
        <p:spPr>
          <a:xfrm flipV="1">
            <a:off x="841535" y="2038647"/>
            <a:ext cx="1738439" cy="57098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ECB6B-B06A-4028-A90D-1EE610EE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96" y="2944481"/>
            <a:ext cx="5493040" cy="2293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2D1A9-DFDF-4C77-9F0A-04B55D07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026" y="762516"/>
            <a:ext cx="2304816" cy="58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9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BDCC47-92BA-4477-9BCC-CAC2A44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32" y="162956"/>
            <a:ext cx="11029616" cy="1021755"/>
          </a:xfrm>
        </p:spPr>
        <p:txBody>
          <a:bodyPr>
            <a:normAutofit/>
          </a:bodyPr>
          <a:lstStyle/>
          <a:p>
            <a:r>
              <a:rPr lang="hr-HR" sz="3600" dirty="0"/>
              <a:t>izvještaji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BFCB-FBD1-420B-84C9-4D67C08DF3EC}"/>
              </a:ext>
            </a:extLst>
          </p:cNvPr>
          <p:cNvSpPr/>
          <p:nvPr/>
        </p:nvSpPr>
        <p:spPr>
          <a:xfrm flipV="1">
            <a:off x="761636" y="1138992"/>
            <a:ext cx="2194628" cy="45719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761636" y="1409245"/>
            <a:ext cx="557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Korisnici i broj narudžbi koji su napravili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83388-8555-4FA9-AC76-2995D78A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9" y="2160747"/>
            <a:ext cx="4289450" cy="1383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B5149-6BCD-49F6-B020-A842F85C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42" y="1409245"/>
            <a:ext cx="4933025" cy="3708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0D9AA-E4D3-4A80-B8C6-9C4FED9AA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48"/>
          <a:stretch/>
        </p:blipFill>
        <p:spPr>
          <a:xfrm>
            <a:off x="811539" y="3554344"/>
            <a:ext cx="5814863" cy="33036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238A86-1CD8-4503-9718-B1DD131DFCB9}"/>
              </a:ext>
            </a:extLst>
          </p:cNvPr>
          <p:cNvGrpSpPr/>
          <p:nvPr/>
        </p:nvGrpSpPr>
        <p:grpSpPr>
          <a:xfrm>
            <a:off x="1392747" y="4118609"/>
            <a:ext cx="4797595" cy="2204085"/>
            <a:chOff x="1392747" y="4118609"/>
            <a:chExt cx="4797595" cy="220408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346380D-B5DA-47F1-B0AC-C22983457E3F}"/>
                </a:ext>
              </a:extLst>
            </p:cNvPr>
            <p:cNvSpPr/>
            <p:nvPr/>
          </p:nvSpPr>
          <p:spPr>
            <a:xfrm>
              <a:off x="1392747" y="4118609"/>
              <a:ext cx="616741" cy="2204085"/>
            </a:xfrm>
            <a:prstGeom prst="roundRect">
              <a:avLst>
                <a:gd name="adj" fmla="val 0"/>
              </a:avLst>
            </a:prstGeom>
            <a:solidFill>
              <a:srgbClr val="1DA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AC70D6F-B8F5-42FA-B419-CE8EDA76DACC}"/>
                </a:ext>
              </a:extLst>
            </p:cNvPr>
            <p:cNvSpPr/>
            <p:nvPr/>
          </p:nvSpPr>
          <p:spPr>
            <a:xfrm>
              <a:off x="2803588" y="4743450"/>
              <a:ext cx="595928" cy="1563553"/>
            </a:xfrm>
            <a:prstGeom prst="roundRect">
              <a:avLst>
                <a:gd name="adj" fmla="val 0"/>
              </a:avLst>
            </a:prstGeom>
            <a:solidFill>
              <a:srgbClr val="21C0A5"/>
            </a:solidFill>
            <a:ln>
              <a:solidFill>
                <a:srgbClr val="21C0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B43FCF-9EC2-4404-AAAB-BFEF4F041122}"/>
                </a:ext>
              </a:extLst>
            </p:cNvPr>
            <p:cNvSpPr/>
            <p:nvPr/>
          </p:nvSpPr>
          <p:spPr>
            <a:xfrm>
              <a:off x="4199001" y="5069205"/>
              <a:ext cx="595928" cy="1237798"/>
            </a:xfrm>
            <a:prstGeom prst="roundRect">
              <a:avLst>
                <a:gd name="adj" fmla="val 0"/>
              </a:avLst>
            </a:prstGeom>
            <a:solidFill>
              <a:srgbClr val="25D5B8"/>
            </a:solidFill>
            <a:ln>
              <a:solidFill>
                <a:srgbClr val="25D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21DC98D-31E2-4D1F-BD64-D4EC0558D470}"/>
                </a:ext>
              </a:extLst>
            </p:cNvPr>
            <p:cNvSpPr/>
            <p:nvPr/>
          </p:nvSpPr>
          <p:spPr>
            <a:xfrm>
              <a:off x="5594414" y="5377815"/>
              <a:ext cx="595928" cy="929188"/>
            </a:xfrm>
            <a:prstGeom prst="roundRect">
              <a:avLst>
                <a:gd name="adj" fmla="val 0"/>
              </a:avLst>
            </a:prstGeom>
            <a:solidFill>
              <a:srgbClr val="4EE0C8"/>
            </a:solidFill>
            <a:ln>
              <a:solidFill>
                <a:srgbClr val="4EE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5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681737" y="674417"/>
            <a:ext cx="627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Korisnici i trošak (ukupna cijena narudžbi) po korisniku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E8361-481D-48AE-80C9-11C38373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7" y="1148550"/>
            <a:ext cx="4872114" cy="1618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0F5D-78C1-4654-B410-2F24D479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7562"/>
            <a:ext cx="5952272" cy="3913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6D599-A6A0-4801-B9E7-1A61CD6AA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30" b="2510"/>
          <a:stretch/>
        </p:blipFill>
        <p:spPr>
          <a:xfrm>
            <a:off x="257122" y="2801518"/>
            <a:ext cx="5838878" cy="41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3004"/>
            <a:ext cx="11029616" cy="1188720"/>
          </a:xfrm>
        </p:spPr>
        <p:txBody>
          <a:bodyPr>
            <a:normAutofit/>
          </a:bodyPr>
          <a:lstStyle/>
          <a:p>
            <a:r>
              <a:rPr lang="hr-HR" sz="3200" dirty="0"/>
              <a:t>PREDNOSTI BAZE PODATAKA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3C2FE1-C5D7-4AE7-9B65-2FAD653C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816"/>
            <a:ext cx="11029615" cy="3642843"/>
          </a:xfrm>
        </p:spPr>
        <p:txBody>
          <a:bodyPr anchor="t">
            <a:normAutofit/>
          </a:bodyPr>
          <a:lstStyle/>
          <a:p>
            <a:r>
              <a:rPr lang="hr-HR" sz="2000" dirty="0"/>
              <a:t>Generisanje izvještaja poslovanja restorana</a:t>
            </a:r>
          </a:p>
          <a:p>
            <a:r>
              <a:rPr lang="hr-HR" sz="2000" dirty="0"/>
              <a:t>Mjesečni i godišnji pregledi prihoda.</a:t>
            </a:r>
          </a:p>
          <a:p>
            <a:r>
              <a:rPr lang="hr-HR" sz="2000" dirty="0"/>
              <a:t>Evidencija korištenja i aktivnosti korisnika</a:t>
            </a:r>
          </a:p>
          <a:p>
            <a:r>
              <a:rPr lang="hr-HR" sz="2000" dirty="0"/>
              <a:t>Evidencija potražnje u cilju poboljšanja ponude</a:t>
            </a:r>
          </a:p>
          <a:p>
            <a:r>
              <a:rPr lang="hr-HR" sz="2000" dirty="0"/>
              <a:t>Evidencija akcijskih ponuda u cilju povećanja korisnika i korištenja usluga</a:t>
            </a:r>
          </a:p>
          <a:p>
            <a:r>
              <a:rPr lang="hr-HR" sz="2000" dirty="0"/>
              <a:t>Evidencija dostupnih i istaknutih proizvoda</a:t>
            </a:r>
          </a:p>
          <a:p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endParaRPr lang="hr-HR" sz="2000" dirty="0"/>
          </a:p>
          <a:p>
            <a:endParaRPr lang="hr-HR" sz="2000" dirty="0"/>
          </a:p>
          <a:p>
            <a:endParaRPr lang="hr-HR" sz="1800" dirty="0"/>
          </a:p>
          <a:p>
            <a:endParaRPr lang="hr-HR" sz="1800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9462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761636" y="765865"/>
            <a:ext cx="557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Broj narudžbi svakog restorana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12368-F79F-421E-B4C4-10E5D0D8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6" y="1277846"/>
            <a:ext cx="3471398" cy="1341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ADF41-8A44-4C33-86B9-EF09CC761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97" y="1792391"/>
            <a:ext cx="4787368" cy="3092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4DCCD-6334-46A7-BAD1-74BADEC98F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3" t="4571" r="20749" b="29185"/>
          <a:stretch/>
        </p:blipFill>
        <p:spPr>
          <a:xfrm>
            <a:off x="2310929" y="3121335"/>
            <a:ext cx="3130476" cy="2904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F151C-499B-410F-ACAE-682DE4C871C3}"/>
              </a:ext>
            </a:extLst>
          </p:cNvPr>
          <p:cNvSpPr txBox="1"/>
          <p:nvPr/>
        </p:nvSpPr>
        <p:spPr>
          <a:xfrm>
            <a:off x="2682565" y="2731929"/>
            <a:ext cx="147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Mazića Han</a:t>
            </a:r>
            <a:br>
              <a:rPr lang="hr-HR" sz="1200" dirty="0"/>
            </a:br>
            <a:r>
              <a:rPr lang="hr-HR" sz="1200" dirty="0"/>
              <a:t>10%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F2C1B-A45B-40E5-A400-080F2A678C1E}"/>
              </a:ext>
            </a:extLst>
          </p:cNvPr>
          <p:cNvSpPr txBox="1"/>
          <p:nvPr/>
        </p:nvSpPr>
        <p:spPr>
          <a:xfrm>
            <a:off x="946269" y="3403360"/>
            <a:ext cx="19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Buregdžinica Asim 2</a:t>
            </a:r>
          </a:p>
          <a:p>
            <a:pPr algn="ctr"/>
            <a:r>
              <a:rPr lang="hr-HR" sz="1200" dirty="0"/>
              <a:t>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09971-9C05-413B-8CCE-E89CEBB8236B}"/>
              </a:ext>
            </a:extLst>
          </p:cNvPr>
          <p:cNvSpPr txBox="1"/>
          <p:nvPr/>
        </p:nvSpPr>
        <p:spPr>
          <a:xfrm>
            <a:off x="761636" y="4884621"/>
            <a:ext cx="19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Restoran Pet jezera</a:t>
            </a:r>
          </a:p>
          <a:p>
            <a:pPr algn="ctr"/>
            <a:r>
              <a:rPr lang="hr-HR" sz="1200" dirty="0"/>
              <a:t>20%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3BFC68-E85F-408F-8BA1-6F80DFC549DB}"/>
              </a:ext>
            </a:extLst>
          </p:cNvPr>
          <p:cNvSpPr txBox="1"/>
          <p:nvPr/>
        </p:nvSpPr>
        <p:spPr>
          <a:xfrm>
            <a:off x="3065366" y="6154259"/>
            <a:ext cx="19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Ćevabdžinica Hari</a:t>
            </a:r>
          </a:p>
          <a:p>
            <a:pPr algn="ctr"/>
            <a:r>
              <a:rPr lang="hr-HR" sz="1200" dirty="0"/>
              <a:t>22.5%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DAF23-ED80-407E-8D20-CAD28EE23B2B}"/>
              </a:ext>
            </a:extLst>
          </p:cNvPr>
          <p:cNvSpPr txBox="1"/>
          <p:nvPr/>
        </p:nvSpPr>
        <p:spPr>
          <a:xfrm>
            <a:off x="4744984" y="4022844"/>
            <a:ext cx="19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200" dirty="0"/>
              <a:t>Restoran Brkić</a:t>
            </a:r>
          </a:p>
          <a:p>
            <a:pPr algn="ctr"/>
            <a:r>
              <a:rPr lang="hr-HR" sz="1200" dirty="0"/>
              <a:t>37.5%</a:t>
            </a:r>
          </a:p>
        </p:txBody>
      </p:sp>
    </p:spTree>
    <p:extLst>
      <p:ext uri="{BB962C8B-B14F-4D97-AF65-F5344CB8AC3E}">
        <p14:creationId xmlns:p14="http://schemas.microsoft.com/office/powerpoint/2010/main" val="2975294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707106" y="884199"/>
            <a:ext cx="557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Broj naručivanja po proizvodu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F0010-BC64-4622-AEC5-146DA22F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8" y="2535458"/>
            <a:ext cx="5262808" cy="224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CF13C-F7A6-494C-A241-5E7804D3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74" y="639425"/>
            <a:ext cx="3877459" cy="59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4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976788" y="1077093"/>
            <a:ext cx="659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Narudžbe čija je cijena iznad prosjeka u decembru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4C73B-4FBD-45D8-B5B2-329E6CAA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85" y="2078494"/>
            <a:ext cx="9194728" cy="1935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455BD-E6F5-4764-8B39-29B79DD7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91" y="4779506"/>
            <a:ext cx="6961126" cy="1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761636" y="765865"/>
            <a:ext cx="557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Ukupni mjesečni prihod po mjesecima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04CDF-E95D-4254-B818-4CF82A0D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6" y="1243283"/>
            <a:ext cx="4427511" cy="1795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ED92F-5BB8-427D-8E11-CAB09CE8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990" y="944843"/>
            <a:ext cx="3313567" cy="55079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77D9C7-082B-4E0C-96F1-F6CD9A7883EF}"/>
              </a:ext>
            </a:extLst>
          </p:cNvPr>
          <p:cNvGrpSpPr/>
          <p:nvPr/>
        </p:nvGrpSpPr>
        <p:grpSpPr>
          <a:xfrm>
            <a:off x="2029848" y="2823538"/>
            <a:ext cx="4439124" cy="3853142"/>
            <a:chOff x="1986818" y="3038691"/>
            <a:chExt cx="4439124" cy="3853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A82669-0BF3-4214-9D4D-6E4833522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14" t="6406" r="22699" b="28810"/>
            <a:stretch/>
          </p:blipFill>
          <p:spPr>
            <a:xfrm>
              <a:off x="2860449" y="3429000"/>
              <a:ext cx="2964834" cy="30011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B09971-9C05-413B-8CCE-E89CEBB8236B}"/>
                </a:ext>
              </a:extLst>
            </p:cNvPr>
            <p:cNvSpPr txBox="1"/>
            <p:nvPr/>
          </p:nvSpPr>
          <p:spPr>
            <a:xfrm>
              <a:off x="3963019" y="3038691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Februar</a:t>
              </a:r>
            </a:p>
            <a:p>
              <a:pPr algn="ctr"/>
              <a:r>
                <a:rPr lang="hr-HR" sz="1200" dirty="0"/>
                <a:t>0.8%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F6D702-00C5-4FD4-8C37-11CBBD000782}"/>
                </a:ext>
              </a:extLst>
            </p:cNvPr>
            <p:cNvSpPr txBox="1"/>
            <p:nvPr/>
          </p:nvSpPr>
          <p:spPr>
            <a:xfrm>
              <a:off x="4662127" y="3198167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Mart</a:t>
              </a:r>
            </a:p>
            <a:p>
              <a:pPr algn="ctr"/>
              <a:r>
                <a:rPr lang="hr-HR" sz="1200" dirty="0"/>
                <a:t>9%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A4B833-FBC7-4386-BF7E-092D09C3B836}"/>
                </a:ext>
              </a:extLst>
            </p:cNvPr>
            <p:cNvSpPr txBox="1"/>
            <p:nvPr/>
          </p:nvSpPr>
          <p:spPr>
            <a:xfrm>
              <a:off x="5189147" y="3457669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April</a:t>
              </a:r>
            </a:p>
            <a:p>
              <a:pPr algn="ctr"/>
              <a:r>
                <a:rPr lang="hr-HR" sz="1200" dirty="0"/>
                <a:t>6.2%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2E124E-B07F-4F69-B7B8-02F7CA335EB2}"/>
                </a:ext>
              </a:extLst>
            </p:cNvPr>
            <p:cNvSpPr txBox="1"/>
            <p:nvPr/>
          </p:nvSpPr>
          <p:spPr>
            <a:xfrm>
              <a:off x="5507215" y="3948003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Maj</a:t>
              </a:r>
            </a:p>
            <a:p>
              <a:pPr algn="ctr"/>
              <a:r>
                <a:rPr lang="hr-HR" sz="1200" dirty="0"/>
                <a:t>3.5%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18D5C5-A7FA-4B40-AAC7-5DD5DB429E10}"/>
                </a:ext>
              </a:extLst>
            </p:cNvPr>
            <p:cNvSpPr txBox="1"/>
            <p:nvPr/>
          </p:nvSpPr>
          <p:spPr>
            <a:xfrm>
              <a:off x="5666249" y="4802559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Juni</a:t>
              </a:r>
            </a:p>
            <a:p>
              <a:pPr algn="ctr"/>
              <a:r>
                <a:rPr lang="hr-HR" sz="1200" dirty="0"/>
                <a:t>14.2%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C031D3-1DBF-4339-AE58-0481821D432B}"/>
                </a:ext>
              </a:extLst>
            </p:cNvPr>
            <p:cNvSpPr txBox="1"/>
            <p:nvPr/>
          </p:nvSpPr>
          <p:spPr>
            <a:xfrm>
              <a:off x="5445436" y="5630470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Juli</a:t>
              </a:r>
            </a:p>
            <a:p>
              <a:pPr algn="ctr"/>
              <a:r>
                <a:rPr lang="hr-HR" sz="1200" dirty="0"/>
                <a:t>2.3%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DD958A-613A-4DAA-8637-DE3C0EC53D9D}"/>
                </a:ext>
              </a:extLst>
            </p:cNvPr>
            <p:cNvSpPr txBox="1"/>
            <p:nvPr/>
          </p:nvSpPr>
          <p:spPr>
            <a:xfrm>
              <a:off x="5189146" y="6092135"/>
              <a:ext cx="7596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August</a:t>
              </a:r>
            </a:p>
            <a:p>
              <a:pPr algn="ctr"/>
              <a:r>
                <a:rPr lang="hr-HR" sz="1200" dirty="0"/>
                <a:t>4.6%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6D976E-2107-45B1-914C-A287F07A9DD7}"/>
                </a:ext>
              </a:extLst>
            </p:cNvPr>
            <p:cNvSpPr txBox="1"/>
            <p:nvPr/>
          </p:nvSpPr>
          <p:spPr>
            <a:xfrm>
              <a:off x="3815846" y="6430168"/>
              <a:ext cx="1226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Septembar</a:t>
              </a:r>
            </a:p>
            <a:p>
              <a:pPr algn="ctr"/>
              <a:r>
                <a:rPr lang="hr-HR" sz="1200" dirty="0"/>
                <a:t>21.1%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23D5BE-5657-4FB7-B379-5BFCE120D47E}"/>
                </a:ext>
              </a:extLst>
            </p:cNvPr>
            <p:cNvSpPr txBox="1"/>
            <p:nvPr/>
          </p:nvSpPr>
          <p:spPr>
            <a:xfrm>
              <a:off x="1986818" y="5255859"/>
              <a:ext cx="1226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Oktobar</a:t>
              </a:r>
            </a:p>
            <a:p>
              <a:pPr algn="ctr"/>
              <a:r>
                <a:rPr lang="hr-HR" sz="1200" dirty="0"/>
                <a:t>18.6%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D117B7-E1CF-481F-9AB3-82C047BCA60D}"/>
                </a:ext>
              </a:extLst>
            </p:cNvPr>
            <p:cNvSpPr txBox="1"/>
            <p:nvPr/>
          </p:nvSpPr>
          <p:spPr>
            <a:xfrm>
              <a:off x="2927789" y="3115999"/>
              <a:ext cx="1226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Decembar</a:t>
              </a:r>
            </a:p>
            <a:p>
              <a:pPr algn="ctr"/>
              <a:r>
                <a:rPr lang="hr-HR" sz="1200" dirty="0"/>
                <a:t>11.4%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3D9CEB-33B3-403E-A75C-3040BB0A69B9}"/>
                </a:ext>
              </a:extLst>
            </p:cNvPr>
            <p:cNvSpPr txBox="1"/>
            <p:nvPr/>
          </p:nvSpPr>
          <p:spPr>
            <a:xfrm>
              <a:off x="2259790" y="3752934"/>
              <a:ext cx="1226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200" dirty="0"/>
                <a:t>Novembar</a:t>
              </a:r>
            </a:p>
            <a:p>
              <a:pPr algn="ctr"/>
              <a:r>
                <a:rPr lang="hr-HR" sz="1200" dirty="0"/>
                <a:t>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55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42C3-848F-4A82-95C3-46CFD6E42293}"/>
              </a:ext>
            </a:extLst>
          </p:cNvPr>
          <p:cNvSpPr txBox="1"/>
          <p:nvPr/>
        </p:nvSpPr>
        <p:spPr>
          <a:xfrm>
            <a:off x="721664" y="873440"/>
            <a:ext cx="557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Kuponi i njihov broj korištenja od korisnika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589DC9-92A6-4AAF-8CA1-C721B0A8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19" y="1681597"/>
            <a:ext cx="5431710" cy="2316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740881-D4C0-4135-ABFD-5E3967B9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81" y="4230301"/>
            <a:ext cx="10131637" cy="23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11" y="2509515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ER DIJAGRAM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9F829-E172-43F4-8E08-F78AB871020D}"/>
              </a:ext>
            </a:extLst>
          </p:cNvPr>
          <p:cNvSpPr/>
          <p:nvPr/>
        </p:nvSpPr>
        <p:spPr>
          <a:xfrm>
            <a:off x="581192" y="3698235"/>
            <a:ext cx="2969111" cy="51393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FB094-869E-4A9E-9CDC-1B3D91BF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45" y="568754"/>
            <a:ext cx="6970006" cy="61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8" y="2510440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relacije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0AF53-D12B-4452-AA24-D9699EA4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14" y="603554"/>
            <a:ext cx="8337894" cy="3149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2C475-23C4-4316-8CD5-BB88F243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18" y="3839261"/>
            <a:ext cx="8449932" cy="28974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1E5434-F747-4FC5-8DCE-BC11F3422B58}"/>
              </a:ext>
            </a:extLst>
          </p:cNvPr>
          <p:cNvSpPr/>
          <p:nvPr/>
        </p:nvSpPr>
        <p:spPr>
          <a:xfrm flipV="1">
            <a:off x="581192" y="3699159"/>
            <a:ext cx="2046496" cy="54040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351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8" y="2510440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relacije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E5434-F747-4FC5-8DCE-BC11F3422B58}"/>
              </a:ext>
            </a:extLst>
          </p:cNvPr>
          <p:cNvSpPr/>
          <p:nvPr/>
        </p:nvSpPr>
        <p:spPr>
          <a:xfrm flipV="1">
            <a:off x="581192" y="3699159"/>
            <a:ext cx="2046496" cy="54040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42AF7-C98A-4F03-9021-C5A9AB9A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39" y="704625"/>
            <a:ext cx="8349897" cy="272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03D62A-25E3-4D4F-8693-F4170E060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39" y="3753199"/>
            <a:ext cx="8466635" cy="27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8" y="2510440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relacije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E5434-F747-4FC5-8DCE-BC11F3422B58}"/>
              </a:ext>
            </a:extLst>
          </p:cNvPr>
          <p:cNvSpPr/>
          <p:nvPr/>
        </p:nvSpPr>
        <p:spPr>
          <a:xfrm flipV="1">
            <a:off x="581192" y="3699159"/>
            <a:ext cx="2046496" cy="54040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C22E2-3607-47C7-831B-94205870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2" y="3894148"/>
            <a:ext cx="8456392" cy="2963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638228-F6BC-4B9D-A846-4600BE73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31" y="730525"/>
            <a:ext cx="8283093" cy="28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8" y="2510440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relacije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E5434-F747-4FC5-8DCE-BC11F3422B58}"/>
              </a:ext>
            </a:extLst>
          </p:cNvPr>
          <p:cNvSpPr/>
          <p:nvPr/>
        </p:nvSpPr>
        <p:spPr>
          <a:xfrm flipV="1">
            <a:off x="581192" y="3699159"/>
            <a:ext cx="2046496" cy="54040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C6823-25A4-462A-A696-05F84ED3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741356"/>
            <a:ext cx="8628514" cy="290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45B48D-6880-458C-B21D-4FDAD8A3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3753199"/>
            <a:ext cx="8628514" cy="27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8" y="2510440"/>
            <a:ext cx="11029616" cy="1188720"/>
          </a:xfrm>
        </p:spPr>
        <p:txBody>
          <a:bodyPr>
            <a:normAutofit/>
          </a:bodyPr>
          <a:lstStyle/>
          <a:p>
            <a:r>
              <a:rPr lang="hr-HR" sz="3600" dirty="0"/>
              <a:t>relacije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E5434-F747-4FC5-8DCE-BC11F3422B58}"/>
              </a:ext>
            </a:extLst>
          </p:cNvPr>
          <p:cNvSpPr/>
          <p:nvPr/>
        </p:nvSpPr>
        <p:spPr>
          <a:xfrm flipV="1">
            <a:off x="581192" y="3699159"/>
            <a:ext cx="2046496" cy="54040"/>
          </a:xfrm>
          <a:prstGeom prst="rect">
            <a:avLst/>
          </a:prstGeom>
          <a:solidFill>
            <a:srgbClr val="21C0A5"/>
          </a:solidFill>
          <a:ln>
            <a:solidFill>
              <a:srgbClr val="21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D20E-2910-4B65-8C58-76F1B5E7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26" y="3872715"/>
            <a:ext cx="8441048" cy="289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A6A33-2367-4751-8A91-5FCB52F2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652" y="715958"/>
            <a:ext cx="8151879" cy="29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Franklin Gothic Book</vt:lpstr>
      <vt:lpstr>Franklin Gothic Demi</vt:lpstr>
      <vt:lpstr>Wingdings 2</vt:lpstr>
      <vt:lpstr>DividendVTI</vt:lpstr>
      <vt:lpstr>Restoran sa online narudžbama </vt:lpstr>
      <vt:lpstr>UVOD</vt:lpstr>
      <vt:lpstr>PREDNOSTI BAZE PODATAKA</vt:lpstr>
      <vt:lpstr>ER DIJAGRAM</vt:lpstr>
      <vt:lpstr>relacije</vt:lpstr>
      <vt:lpstr>relacije</vt:lpstr>
      <vt:lpstr>relacije</vt:lpstr>
      <vt:lpstr>relacije</vt:lpstr>
      <vt:lpstr>relacije</vt:lpstr>
      <vt:lpstr>KREIRANJE BAZE PODATAKA I TABELA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TRIGERI</vt:lpstr>
      <vt:lpstr>TRIGERI</vt:lpstr>
      <vt:lpstr>TRIGERI</vt:lpstr>
      <vt:lpstr>TRIGERI</vt:lpstr>
      <vt:lpstr>TRIGERI</vt:lpstr>
      <vt:lpstr>POHRANJENE PROCEDURE</vt:lpstr>
      <vt:lpstr>POHRANJENE PROCEDURE</vt:lpstr>
      <vt:lpstr>POGLEDI</vt:lpstr>
      <vt:lpstr>POGLEDI</vt:lpstr>
      <vt:lpstr>POGLEDI</vt:lpstr>
      <vt:lpstr>POGLEDI</vt:lpstr>
      <vt:lpstr>izvještaji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2020-04-09T07:02:56Z</dcterms:created>
  <dcterms:modified xsi:type="dcterms:W3CDTF">2020-12-22T22:11:24Z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