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6" r:id="rId5"/>
    <p:sldId id="301" r:id="rId6"/>
    <p:sldId id="296" r:id="rId7"/>
    <p:sldId id="815" r:id="rId8"/>
    <p:sldId id="292" r:id="rId9"/>
    <p:sldId id="297" r:id="rId10"/>
    <p:sldId id="373" r:id="rId11"/>
    <p:sldId id="341" r:id="rId12"/>
    <p:sldId id="340" r:id="rId13"/>
    <p:sldId id="319" r:id="rId14"/>
    <p:sldId id="814" r:id="rId15"/>
    <p:sldId id="260" r:id="rId16"/>
    <p:sldId id="262" r:id="rId17"/>
    <p:sldId id="812" r:id="rId18"/>
    <p:sldId id="798" r:id="rId19"/>
    <p:sldId id="802" r:id="rId20"/>
    <p:sldId id="799" r:id="rId21"/>
    <p:sldId id="803" r:id="rId22"/>
    <p:sldId id="801" r:id="rId23"/>
    <p:sldId id="804" r:id="rId24"/>
    <p:sldId id="805" r:id="rId25"/>
    <p:sldId id="806" r:id="rId26"/>
    <p:sldId id="807" r:id="rId27"/>
    <p:sldId id="808" r:id="rId28"/>
    <p:sldId id="809" r:id="rId29"/>
    <p:sldId id="81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A77E0-819C-4D1A-8BCD-5DA13ED89412}" v="13" dt="2022-10-12T12:38:01.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1" d="100"/>
          <a:sy n="61" d="100"/>
        </p:scale>
        <p:origin x="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lu Mussa" userId="60ab7db378001650" providerId="LiveId" clId="{5BEA77E0-819C-4D1A-8BCD-5DA13ED89412}"/>
    <pc:docChg chg="custSel addSld delSld modSld sldOrd">
      <pc:chgData name="Lulu Mussa" userId="60ab7db378001650" providerId="LiveId" clId="{5BEA77E0-819C-4D1A-8BCD-5DA13ED89412}" dt="2022-10-12T12:39:52.433" v="580" actId="47"/>
      <pc:docMkLst>
        <pc:docMk/>
      </pc:docMkLst>
      <pc:sldChg chg="delSp modSp mod">
        <pc:chgData name="Lulu Mussa" userId="60ab7db378001650" providerId="LiveId" clId="{5BEA77E0-819C-4D1A-8BCD-5DA13ED89412}" dt="2022-10-12T12:19:25.519" v="239" actId="1076"/>
        <pc:sldMkLst>
          <pc:docMk/>
          <pc:sldMk cId="2510222822" sldId="256"/>
        </pc:sldMkLst>
        <pc:spChg chg="mod">
          <ac:chgData name="Lulu Mussa" userId="60ab7db378001650" providerId="LiveId" clId="{5BEA77E0-819C-4D1A-8BCD-5DA13ED89412}" dt="2022-10-12T12:19:12.411" v="238" actId="255"/>
          <ac:spMkLst>
            <pc:docMk/>
            <pc:sldMk cId="2510222822" sldId="256"/>
            <ac:spMk id="2" creationId="{2F0C7138-8FA4-49F6-A6D5-1C199FE21C6E}"/>
          </ac:spMkLst>
        </pc:spChg>
        <pc:spChg chg="mod">
          <ac:chgData name="Lulu Mussa" userId="60ab7db378001650" providerId="LiveId" clId="{5BEA77E0-819C-4D1A-8BCD-5DA13ED89412}" dt="2022-10-12T12:19:25.519" v="239" actId="1076"/>
          <ac:spMkLst>
            <pc:docMk/>
            <pc:sldMk cId="2510222822" sldId="256"/>
            <ac:spMk id="5" creationId="{F9010190-74C1-4D4A-AF3D-08C32D596C03}"/>
          </ac:spMkLst>
        </pc:spChg>
        <pc:picChg chg="del">
          <ac:chgData name="Lulu Mussa" userId="60ab7db378001650" providerId="LiveId" clId="{5BEA77E0-819C-4D1A-8BCD-5DA13ED89412}" dt="2022-10-12T12:17:12.879" v="131" actId="478"/>
          <ac:picMkLst>
            <pc:docMk/>
            <pc:sldMk cId="2510222822" sldId="256"/>
            <ac:picMk id="8" creationId="{15A03696-0953-0DD3-245C-669E3DBE3C7E}"/>
          </ac:picMkLst>
        </pc:picChg>
        <pc:picChg chg="del">
          <ac:chgData name="Lulu Mussa" userId="60ab7db378001650" providerId="LiveId" clId="{5BEA77E0-819C-4D1A-8BCD-5DA13ED89412}" dt="2022-10-12T12:17:14.032" v="132" actId="478"/>
          <ac:picMkLst>
            <pc:docMk/>
            <pc:sldMk cId="2510222822" sldId="256"/>
            <ac:picMk id="10" creationId="{7EE0F90B-B91F-DA34-7206-E189C45CDDA9}"/>
          </ac:picMkLst>
        </pc:picChg>
        <pc:picChg chg="del">
          <ac:chgData name="Lulu Mussa" userId="60ab7db378001650" providerId="LiveId" clId="{5BEA77E0-819C-4D1A-8BCD-5DA13ED89412}" dt="2022-10-12T12:17:15.232" v="133" actId="478"/>
          <ac:picMkLst>
            <pc:docMk/>
            <pc:sldMk cId="2510222822" sldId="256"/>
            <ac:picMk id="12" creationId="{B104E415-13BB-4812-A42B-216B18A68147}"/>
          </ac:picMkLst>
        </pc:picChg>
        <pc:picChg chg="del">
          <ac:chgData name="Lulu Mussa" userId="60ab7db378001650" providerId="LiveId" clId="{5BEA77E0-819C-4D1A-8BCD-5DA13ED89412}" dt="2022-10-12T12:17:16.382" v="134" actId="478"/>
          <ac:picMkLst>
            <pc:docMk/>
            <pc:sldMk cId="2510222822" sldId="256"/>
            <ac:picMk id="16" creationId="{40C3CB8C-E51D-2BDD-6EB2-1A1E32F9B902}"/>
          </ac:picMkLst>
        </pc:picChg>
      </pc:sldChg>
      <pc:sldChg chg="del">
        <pc:chgData name="Lulu Mussa" userId="60ab7db378001650" providerId="LiveId" clId="{5BEA77E0-819C-4D1A-8BCD-5DA13ED89412}" dt="2022-10-09T13:49:32.140" v="28" actId="47"/>
        <pc:sldMkLst>
          <pc:docMk/>
          <pc:sldMk cId="1903685969" sldId="257"/>
        </pc:sldMkLst>
      </pc:sldChg>
      <pc:sldChg chg="ord">
        <pc:chgData name="Lulu Mussa" userId="60ab7db378001650" providerId="LiveId" clId="{5BEA77E0-819C-4D1A-8BCD-5DA13ED89412}" dt="2022-10-09T14:14:11.731" v="123"/>
        <pc:sldMkLst>
          <pc:docMk/>
          <pc:sldMk cId="4272122876" sldId="260"/>
        </pc:sldMkLst>
      </pc:sldChg>
      <pc:sldChg chg="modSp mod ord modShow">
        <pc:chgData name="Lulu Mussa" userId="60ab7db378001650" providerId="LiveId" clId="{5BEA77E0-819C-4D1A-8BCD-5DA13ED89412}" dt="2022-10-09T13:48:04.447" v="27" actId="729"/>
        <pc:sldMkLst>
          <pc:docMk/>
          <pc:sldMk cId="1178798730" sldId="262"/>
        </pc:sldMkLst>
        <pc:spChg chg="mod">
          <ac:chgData name="Lulu Mussa" userId="60ab7db378001650" providerId="LiveId" clId="{5BEA77E0-819C-4D1A-8BCD-5DA13ED89412}" dt="2022-10-09T13:47:48.311" v="24" actId="20577"/>
          <ac:spMkLst>
            <pc:docMk/>
            <pc:sldMk cId="1178798730" sldId="262"/>
            <ac:spMk id="2" creationId="{5CC69D6C-BB5B-4750-A574-338E05700468}"/>
          </ac:spMkLst>
        </pc:spChg>
      </pc:sldChg>
      <pc:sldChg chg="modSp mod">
        <pc:chgData name="Lulu Mussa" userId="60ab7db378001650" providerId="LiveId" clId="{5BEA77E0-819C-4D1A-8BCD-5DA13ED89412}" dt="2022-10-12T12:31:54.387" v="522" actId="6549"/>
        <pc:sldMkLst>
          <pc:docMk/>
          <pc:sldMk cId="3902314375" sldId="292"/>
        </pc:sldMkLst>
        <pc:spChg chg="mod">
          <ac:chgData name="Lulu Mussa" userId="60ab7db378001650" providerId="LiveId" clId="{5BEA77E0-819C-4D1A-8BCD-5DA13ED89412}" dt="2022-10-12T12:31:54.387" v="522" actId="6549"/>
          <ac:spMkLst>
            <pc:docMk/>
            <pc:sldMk cId="3902314375" sldId="292"/>
            <ac:spMk id="3" creationId="{00000000-0000-0000-0000-000000000000}"/>
          </ac:spMkLst>
        </pc:spChg>
      </pc:sldChg>
      <pc:sldChg chg="ord">
        <pc:chgData name="Lulu Mussa" userId="60ab7db378001650" providerId="LiveId" clId="{5BEA77E0-819C-4D1A-8BCD-5DA13ED89412}" dt="2022-10-12T12:29:41.284" v="356"/>
        <pc:sldMkLst>
          <pc:docMk/>
          <pc:sldMk cId="3034470193" sldId="296"/>
        </pc:sldMkLst>
      </pc:sldChg>
      <pc:sldChg chg="modSp mod">
        <pc:chgData name="Lulu Mussa" userId="60ab7db378001650" providerId="LiveId" clId="{5BEA77E0-819C-4D1A-8BCD-5DA13ED89412}" dt="2022-10-09T14:03:13.562" v="62" actId="27636"/>
        <pc:sldMkLst>
          <pc:docMk/>
          <pc:sldMk cId="3308008055" sldId="798"/>
        </pc:sldMkLst>
        <pc:spChg chg="mod">
          <ac:chgData name="Lulu Mussa" userId="60ab7db378001650" providerId="LiveId" clId="{5BEA77E0-819C-4D1A-8BCD-5DA13ED89412}" dt="2022-10-09T14:03:13.562" v="62" actId="27636"/>
          <ac:spMkLst>
            <pc:docMk/>
            <pc:sldMk cId="3308008055" sldId="798"/>
            <ac:spMk id="3" creationId="{0B581A0D-7DDD-4439-9543-30D23D07564F}"/>
          </ac:spMkLst>
        </pc:spChg>
      </pc:sldChg>
      <pc:sldChg chg="modSp mod">
        <pc:chgData name="Lulu Mussa" userId="60ab7db378001650" providerId="LiveId" clId="{5BEA77E0-819C-4D1A-8BCD-5DA13ED89412}" dt="2022-10-09T14:04:05.124" v="69" actId="20577"/>
        <pc:sldMkLst>
          <pc:docMk/>
          <pc:sldMk cId="4068349027" sldId="799"/>
        </pc:sldMkLst>
        <pc:spChg chg="mod">
          <ac:chgData name="Lulu Mussa" userId="60ab7db378001650" providerId="LiveId" clId="{5BEA77E0-819C-4D1A-8BCD-5DA13ED89412}" dt="2022-10-09T14:04:05.124" v="69" actId="20577"/>
          <ac:spMkLst>
            <pc:docMk/>
            <pc:sldMk cId="4068349027" sldId="799"/>
            <ac:spMk id="3" creationId="{75800CDB-2A60-4D4D-89B4-713E04BBDAC0}"/>
          </ac:spMkLst>
        </pc:spChg>
      </pc:sldChg>
      <pc:sldChg chg="modSp mod">
        <pc:chgData name="Lulu Mussa" userId="60ab7db378001650" providerId="LiveId" clId="{5BEA77E0-819C-4D1A-8BCD-5DA13ED89412}" dt="2022-10-09T14:05:30.505" v="82" actId="20577"/>
        <pc:sldMkLst>
          <pc:docMk/>
          <pc:sldMk cId="3605052597" sldId="801"/>
        </pc:sldMkLst>
        <pc:spChg chg="mod">
          <ac:chgData name="Lulu Mussa" userId="60ab7db378001650" providerId="LiveId" clId="{5BEA77E0-819C-4D1A-8BCD-5DA13ED89412}" dt="2022-10-09T14:05:30.505" v="82" actId="20577"/>
          <ac:spMkLst>
            <pc:docMk/>
            <pc:sldMk cId="3605052597" sldId="801"/>
            <ac:spMk id="3" creationId="{E9770B0F-BF17-45B7-9407-2E4B4B91B384}"/>
          </ac:spMkLst>
        </pc:spChg>
      </pc:sldChg>
      <pc:sldChg chg="modSp mod">
        <pc:chgData name="Lulu Mussa" userId="60ab7db378001650" providerId="LiveId" clId="{5BEA77E0-819C-4D1A-8BCD-5DA13ED89412}" dt="2022-10-09T14:06:11.883" v="93" actId="404"/>
        <pc:sldMkLst>
          <pc:docMk/>
          <pc:sldMk cId="1099864847" sldId="804"/>
        </pc:sldMkLst>
        <pc:spChg chg="mod">
          <ac:chgData name="Lulu Mussa" userId="60ab7db378001650" providerId="LiveId" clId="{5BEA77E0-819C-4D1A-8BCD-5DA13ED89412}" dt="2022-10-09T14:06:11.883" v="93" actId="404"/>
          <ac:spMkLst>
            <pc:docMk/>
            <pc:sldMk cId="1099864847" sldId="804"/>
            <ac:spMk id="3" creationId="{E9770B0F-BF17-45B7-9407-2E4B4B91B384}"/>
          </ac:spMkLst>
        </pc:spChg>
      </pc:sldChg>
      <pc:sldChg chg="modSp mod">
        <pc:chgData name="Lulu Mussa" userId="60ab7db378001650" providerId="LiveId" clId="{5BEA77E0-819C-4D1A-8BCD-5DA13ED89412}" dt="2022-10-09T14:10:06.252" v="109" actId="20577"/>
        <pc:sldMkLst>
          <pc:docMk/>
          <pc:sldMk cId="1494164974" sldId="805"/>
        </pc:sldMkLst>
        <pc:spChg chg="mod">
          <ac:chgData name="Lulu Mussa" userId="60ab7db378001650" providerId="LiveId" clId="{5BEA77E0-819C-4D1A-8BCD-5DA13ED89412}" dt="2022-10-09T14:10:06.252" v="109" actId="20577"/>
          <ac:spMkLst>
            <pc:docMk/>
            <pc:sldMk cId="1494164974" sldId="805"/>
            <ac:spMk id="3" creationId="{1E4F4132-EBB8-4000-9C97-F0787BC74C58}"/>
          </ac:spMkLst>
        </pc:spChg>
      </pc:sldChg>
      <pc:sldChg chg="modSp mod">
        <pc:chgData name="Lulu Mussa" userId="60ab7db378001650" providerId="LiveId" clId="{5BEA77E0-819C-4D1A-8BCD-5DA13ED89412}" dt="2022-10-09T14:13:29.493" v="121" actId="20577"/>
        <pc:sldMkLst>
          <pc:docMk/>
          <pc:sldMk cId="1366520768" sldId="807"/>
        </pc:sldMkLst>
        <pc:spChg chg="mod">
          <ac:chgData name="Lulu Mussa" userId="60ab7db378001650" providerId="LiveId" clId="{5BEA77E0-819C-4D1A-8BCD-5DA13ED89412}" dt="2022-10-09T14:13:29.493" v="121" actId="20577"/>
          <ac:spMkLst>
            <pc:docMk/>
            <pc:sldMk cId="1366520768" sldId="807"/>
            <ac:spMk id="3" creationId="{311B4926-F703-4819-99BB-0E424E2FFEF7}"/>
          </ac:spMkLst>
        </pc:spChg>
      </pc:sldChg>
      <pc:sldChg chg="modSp del mod modShow">
        <pc:chgData name="Lulu Mussa" userId="60ab7db378001650" providerId="LiveId" clId="{5BEA77E0-819C-4D1A-8BCD-5DA13ED89412}" dt="2022-10-12T12:39:52.433" v="580" actId="47"/>
        <pc:sldMkLst>
          <pc:docMk/>
          <pc:sldMk cId="2961181370" sldId="810"/>
        </pc:sldMkLst>
        <pc:spChg chg="mod">
          <ac:chgData name="Lulu Mussa" userId="60ab7db378001650" providerId="LiveId" clId="{5BEA77E0-819C-4D1A-8BCD-5DA13ED89412}" dt="2022-10-12T12:38:45.825" v="546" actId="1076"/>
          <ac:spMkLst>
            <pc:docMk/>
            <pc:sldMk cId="2961181370" sldId="810"/>
            <ac:spMk id="2" creationId="{AB0DD364-0CC5-4E8E-8D02-D85E66BDA8EF}"/>
          </ac:spMkLst>
        </pc:spChg>
        <pc:spChg chg="mod">
          <ac:chgData name="Lulu Mussa" userId="60ab7db378001650" providerId="LiveId" clId="{5BEA77E0-819C-4D1A-8BCD-5DA13ED89412}" dt="2022-10-12T12:38:51.413" v="547" actId="122"/>
          <ac:spMkLst>
            <pc:docMk/>
            <pc:sldMk cId="2961181370" sldId="810"/>
            <ac:spMk id="3" creationId="{85F793FB-3461-4C37-BB86-5A895A273BA1}"/>
          </ac:spMkLst>
        </pc:spChg>
      </pc:sldChg>
      <pc:sldChg chg="modSp mod modShow">
        <pc:chgData name="Lulu Mussa" userId="60ab7db378001650" providerId="LiveId" clId="{5BEA77E0-819C-4D1A-8BCD-5DA13ED89412}" dt="2022-10-09T13:46:42.884" v="21" actId="729"/>
        <pc:sldMkLst>
          <pc:docMk/>
          <pc:sldMk cId="529955287" sldId="812"/>
        </pc:sldMkLst>
        <pc:spChg chg="mod">
          <ac:chgData name="Lulu Mussa" userId="60ab7db378001650" providerId="LiveId" clId="{5BEA77E0-819C-4D1A-8BCD-5DA13ED89412}" dt="2022-10-09T13:46:28.778" v="20" actId="6549"/>
          <ac:spMkLst>
            <pc:docMk/>
            <pc:sldMk cId="529955287" sldId="812"/>
            <ac:spMk id="2" creationId="{0EC00AB1-11C1-49C5-A19F-F9EBFE2F3DB9}"/>
          </ac:spMkLst>
        </pc:spChg>
      </pc:sldChg>
      <pc:sldChg chg="addSp delSp modSp new del mod">
        <pc:chgData name="Lulu Mussa" userId="60ab7db378001650" providerId="LiveId" clId="{5BEA77E0-819C-4D1A-8BCD-5DA13ED89412}" dt="2022-10-09T13:38:05.540" v="17" actId="47"/>
        <pc:sldMkLst>
          <pc:docMk/>
          <pc:sldMk cId="197951770" sldId="813"/>
        </pc:sldMkLst>
        <pc:spChg chg="del">
          <ac:chgData name="Lulu Mussa" userId="60ab7db378001650" providerId="LiveId" clId="{5BEA77E0-819C-4D1A-8BCD-5DA13ED89412}" dt="2022-10-09T13:34:32.445" v="1" actId="931"/>
          <ac:spMkLst>
            <pc:docMk/>
            <pc:sldMk cId="197951770" sldId="813"/>
            <ac:spMk id="3" creationId="{694FF263-B579-9604-11ED-964D2DAECCC2}"/>
          </ac:spMkLst>
        </pc:spChg>
        <pc:spChg chg="add mod">
          <ac:chgData name="Lulu Mussa" userId="60ab7db378001650" providerId="LiveId" clId="{5BEA77E0-819C-4D1A-8BCD-5DA13ED89412}" dt="2022-10-09T13:35:20.452" v="5" actId="21"/>
          <ac:spMkLst>
            <pc:docMk/>
            <pc:sldMk cId="197951770" sldId="813"/>
            <ac:spMk id="7" creationId="{2A2123DB-09F0-DFA0-DEDB-C87C4BEA15BE}"/>
          </ac:spMkLst>
        </pc:spChg>
        <pc:picChg chg="add del mod">
          <ac:chgData name="Lulu Mussa" userId="60ab7db378001650" providerId="LiveId" clId="{5BEA77E0-819C-4D1A-8BCD-5DA13ED89412}" dt="2022-10-09T13:35:20.452" v="5" actId="21"/>
          <ac:picMkLst>
            <pc:docMk/>
            <pc:sldMk cId="197951770" sldId="813"/>
            <ac:picMk id="5" creationId="{A4F59F72-CFD8-5749-0B44-0FC4B423D842}"/>
          </ac:picMkLst>
        </pc:picChg>
      </pc:sldChg>
      <pc:sldChg chg="addSp delSp modSp new mod">
        <pc:chgData name="Lulu Mussa" userId="60ab7db378001650" providerId="LiveId" clId="{5BEA77E0-819C-4D1A-8BCD-5DA13ED89412}" dt="2022-10-12T04:45:00.200" v="130" actId="14100"/>
        <pc:sldMkLst>
          <pc:docMk/>
          <pc:sldMk cId="3707383584" sldId="814"/>
        </pc:sldMkLst>
        <pc:spChg chg="add del mod">
          <ac:chgData name="Lulu Mussa" userId="60ab7db378001650" providerId="LiveId" clId="{5BEA77E0-819C-4D1A-8BCD-5DA13ED89412}" dt="2022-10-09T13:37:12.083" v="16"/>
          <ac:spMkLst>
            <pc:docMk/>
            <pc:sldMk cId="3707383584" sldId="814"/>
            <ac:spMk id="3" creationId="{7FD4C882-47D6-0DF1-6921-049824655F3C}"/>
          </ac:spMkLst>
        </pc:spChg>
        <pc:picChg chg="add mod">
          <ac:chgData name="Lulu Mussa" userId="60ab7db378001650" providerId="LiveId" clId="{5BEA77E0-819C-4D1A-8BCD-5DA13ED89412}" dt="2022-10-12T04:45:00.200" v="130" actId="14100"/>
          <ac:picMkLst>
            <pc:docMk/>
            <pc:sldMk cId="3707383584" sldId="814"/>
            <ac:picMk id="2" creationId="{5F448827-5271-89C6-D276-60E3BC14AF46}"/>
          </ac:picMkLst>
        </pc:picChg>
        <pc:picChg chg="add mod">
          <ac:chgData name="Lulu Mussa" userId="60ab7db378001650" providerId="LiveId" clId="{5BEA77E0-819C-4D1A-8BCD-5DA13ED89412}" dt="2022-10-12T04:44:55.510" v="129" actId="14100"/>
          <ac:picMkLst>
            <pc:docMk/>
            <pc:sldMk cId="3707383584" sldId="814"/>
            <ac:picMk id="5" creationId="{3511C21A-39F0-5571-6BD6-AA67F1592BC6}"/>
          </ac:picMkLst>
        </pc:picChg>
      </pc:sldChg>
      <pc:sldChg chg="addSp delSp modSp new mod">
        <pc:chgData name="Lulu Mussa" userId="60ab7db378001650" providerId="LiveId" clId="{5BEA77E0-819C-4D1A-8BCD-5DA13ED89412}" dt="2022-10-12T12:29:18.883" v="354"/>
        <pc:sldMkLst>
          <pc:docMk/>
          <pc:sldMk cId="3210159666" sldId="815"/>
        </pc:sldMkLst>
        <pc:spChg chg="mod">
          <ac:chgData name="Lulu Mussa" userId="60ab7db378001650" providerId="LiveId" clId="{5BEA77E0-819C-4D1A-8BCD-5DA13ED89412}" dt="2022-10-12T12:29:12.035" v="352" actId="1076"/>
          <ac:spMkLst>
            <pc:docMk/>
            <pc:sldMk cId="3210159666" sldId="815"/>
            <ac:spMk id="2" creationId="{AABE4C56-5072-EC99-DEA8-485812372ECC}"/>
          </ac:spMkLst>
        </pc:spChg>
        <pc:spChg chg="mod">
          <ac:chgData name="Lulu Mussa" userId="60ab7db378001650" providerId="LiveId" clId="{5BEA77E0-819C-4D1A-8BCD-5DA13ED89412}" dt="2022-10-12T12:29:06.095" v="351" actId="14100"/>
          <ac:spMkLst>
            <pc:docMk/>
            <pc:sldMk cId="3210159666" sldId="815"/>
            <ac:spMk id="3" creationId="{F196E50B-A29F-748B-7222-3AFBB416D7F8}"/>
          </ac:spMkLst>
        </pc:spChg>
        <pc:spChg chg="add del mod">
          <ac:chgData name="Lulu Mussa" userId="60ab7db378001650" providerId="LiveId" clId="{5BEA77E0-819C-4D1A-8BCD-5DA13ED89412}" dt="2022-10-12T12:29:18.883" v="354"/>
          <ac:spMkLst>
            <pc:docMk/>
            <pc:sldMk cId="3210159666" sldId="815"/>
            <ac:spMk id="6" creationId="{80FC4373-B0C0-1510-FB04-63077329C873}"/>
          </ac:spMkLst>
        </pc:spChg>
        <pc:picChg chg="add mod">
          <ac:chgData name="Lulu Mussa" userId="60ab7db378001650" providerId="LiveId" clId="{5BEA77E0-819C-4D1A-8BCD-5DA13ED89412}" dt="2022-10-12T12:28:56.262" v="350" actId="14100"/>
          <ac:picMkLst>
            <pc:docMk/>
            <pc:sldMk cId="3210159666" sldId="815"/>
            <ac:picMk id="8" creationId="{B9944642-F7E9-B28A-F182-F3B109F4AEDE}"/>
          </ac:picMkLst>
        </pc:picChg>
      </pc:sldChg>
      <pc:sldChg chg="modSp new mod">
        <pc:chgData name="Lulu Mussa" userId="60ab7db378001650" providerId="LiveId" clId="{5BEA77E0-819C-4D1A-8BCD-5DA13ED89412}" dt="2022-10-12T12:39:46.873" v="579" actId="1076"/>
        <pc:sldMkLst>
          <pc:docMk/>
          <pc:sldMk cId="1623148322" sldId="816"/>
        </pc:sldMkLst>
        <pc:spChg chg="mod">
          <ac:chgData name="Lulu Mussa" userId="60ab7db378001650" providerId="LiveId" clId="{5BEA77E0-819C-4D1A-8BCD-5DA13ED89412}" dt="2022-10-12T12:39:46.873" v="579" actId="1076"/>
          <ac:spMkLst>
            <pc:docMk/>
            <pc:sldMk cId="1623148322" sldId="816"/>
            <ac:spMk id="2" creationId="{DE4E51D2-AD49-DCA2-E76C-CB0AC7FAFCC8}"/>
          </ac:spMkLst>
        </pc:spChg>
        <pc:spChg chg="mod">
          <ac:chgData name="Lulu Mussa" userId="60ab7db378001650" providerId="LiveId" clId="{5BEA77E0-819C-4D1A-8BCD-5DA13ED89412}" dt="2022-10-12T12:39:23.726" v="566" actId="20577"/>
          <ac:spMkLst>
            <pc:docMk/>
            <pc:sldMk cId="1623148322" sldId="816"/>
            <ac:spMk id="3" creationId="{03EA3BCE-2FC8-EB20-09C6-3385DC6C5871}"/>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4576264206949915"/>
          <c:y val="7.2104506546246769E-2"/>
          <c:w val="0.73333505373711672"/>
          <c:h val="0.80496080906690781"/>
        </c:manualLayout>
      </c:layout>
      <c:doughnutChart>
        <c:varyColors val="1"/>
        <c:ser>
          <c:idx val="0"/>
          <c:order val="0"/>
          <c:tx>
            <c:strRef>
              <c:f>Sheet1!$B$1</c:f>
              <c:strCache>
                <c:ptCount val="1"/>
                <c:pt idx="0">
                  <c:v>Column1</c:v>
                </c:pt>
              </c:strCache>
            </c:strRef>
          </c:tx>
          <c:explosion val="2"/>
          <c:dPt>
            <c:idx val="0"/>
            <c:bubble3D val="0"/>
            <c:spPr>
              <a:solidFill>
                <a:srgbClr val="FFFF00"/>
              </a:solidFill>
              <a:ln w="19050">
                <a:solidFill>
                  <a:schemeClr val="lt1"/>
                </a:solidFill>
              </a:ln>
              <a:effectLst/>
            </c:spPr>
            <c:extLst>
              <c:ext xmlns:c16="http://schemas.microsoft.com/office/drawing/2014/chart" uri="{C3380CC4-5D6E-409C-BE32-E72D297353CC}">
                <c16:uniqueId val="{00000001-F395-4918-91CD-0298D50133FA}"/>
              </c:ext>
            </c:extLst>
          </c:dPt>
          <c:dPt>
            <c:idx val="1"/>
            <c:bubble3D val="0"/>
            <c:spPr>
              <a:solidFill>
                <a:srgbClr val="0070C0"/>
              </a:solidFill>
              <a:ln w="19050">
                <a:solidFill>
                  <a:schemeClr val="lt1"/>
                </a:solidFill>
              </a:ln>
              <a:effectLst/>
            </c:spPr>
            <c:extLst>
              <c:ext xmlns:c16="http://schemas.microsoft.com/office/drawing/2014/chart" uri="{C3380CC4-5D6E-409C-BE32-E72D297353CC}">
                <c16:uniqueId val="{00000003-F395-4918-91CD-0298D50133FA}"/>
              </c:ext>
            </c:extLst>
          </c:dPt>
          <c:dPt>
            <c:idx val="2"/>
            <c:bubble3D val="0"/>
            <c:spPr>
              <a:solidFill>
                <a:srgbClr val="00B0F0"/>
              </a:solidFill>
              <a:ln w="19050">
                <a:solidFill>
                  <a:schemeClr val="lt1"/>
                </a:solidFill>
              </a:ln>
              <a:effectLst/>
            </c:spPr>
            <c:extLst>
              <c:ext xmlns:c16="http://schemas.microsoft.com/office/drawing/2014/chart" uri="{C3380CC4-5D6E-409C-BE32-E72D297353CC}">
                <c16:uniqueId val="{00000005-F395-4918-91CD-0298D50133FA}"/>
              </c:ext>
            </c:extLst>
          </c:dPt>
          <c:dPt>
            <c:idx val="3"/>
            <c:bubble3D val="0"/>
            <c:spPr>
              <a:solidFill>
                <a:srgbClr val="002060"/>
              </a:solidFill>
              <a:ln w="19050">
                <a:solidFill>
                  <a:schemeClr val="lt1"/>
                </a:solidFill>
              </a:ln>
              <a:effectLst/>
            </c:spPr>
            <c:extLst>
              <c:ext xmlns:c16="http://schemas.microsoft.com/office/drawing/2014/chart" uri="{C3380CC4-5D6E-409C-BE32-E72D297353CC}">
                <c16:uniqueId val="{00000007-F395-4918-91CD-0298D50133FA}"/>
              </c:ext>
            </c:extLst>
          </c:dPt>
          <c:dPt>
            <c:idx val="4"/>
            <c:bubble3D val="0"/>
            <c:spPr>
              <a:solidFill>
                <a:srgbClr val="92D050"/>
              </a:solidFill>
              <a:ln w="19050">
                <a:solidFill>
                  <a:schemeClr val="lt1"/>
                </a:solidFill>
              </a:ln>
              <a:effectLst/>
            </c:spPr>
            <c:extLst>
              <c:ext xmlns:c16="http://schemas.microsoft.com/office/drawing/2014/chart" uri="{C3380CC4-5D6E-409C-BE32-E72D297353CC}">
                <c16:uniqueId val="{00000009-F395-4918-91CD-0298D50133FA}"/>
              </c:ext>
            </c:extLst>
          </c:dPt>
          <c:dPt>
            <c:idx val="5"/>
            <c:bubble3D val="0"/>
            <c:spPr>
              <a:solidFill>
                <a:srgbClr val="00B050"/>
              </a:solidFill>
              <a:ln w="19050">
                <a:solidFill>
                  <a:schemeClr val="lt1"/>
                </a:solidFill>
              </a:ln>
              <a:effectLst/>
            </c:spPr>
            <c:extLst>
              <c:ext xmlns:c16="http://schemas.microsoft.com/office/drawing/2014/chart" uri="{C3380CC4-5D6E-409C-BE32-E72D297353CC}">
                <c16:uniqueId val="{0000000B-F395-4918-91CD-0298D50133FA}"/>
              </c:ext>
            </c:extLst>
          </c:dPt>
          <c:dPt>
            <c:idx val="6"/>
            <c:bubble3D val="0"/>
            <c:spPr>
              <a:solidFill>
                <a:srgbClr val="FFC000"/>
              </a:solidFill>
              <a:ln w="19050">
                <a:solidFill>
                  <a:schemeClr val="lt1"/>
                </a:solidFill>
              </a:ln>
              <a:effectLst/>
            </c:spPr>
            <c:extLst>
              <c:ext xmlns:c16="http://schemas.microsoft.com/office/drawing/2014/chart" uri="{C3380CC4-5D6E-409C-BE32-E72D297353CC}">
                <c16:uniqueId val="{0000000D-F395-4918-91CD-0298D50133FA}"/>
              </c:ext>
            </c:extLst>
          </c:dPt>
          <c:dPt>
            <c:idx val="7"/>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0F-F395-4918-91CD-0298D50133FA}"/>
              </c:ext>
            </c:extLst>
          </c:dPt>
          <c:dPt>
            <c:idx val="8"/>
            <c:bubble3D val="0"/>
            <c:spPr>
              <a:solidFill>
                <a:schemeClr val="accent3">
                  <a:tint val="65000"/>
                </a:schemeClr>
              </a:solidFill>
              <a:ln w="19050">
                <a:solidFill>
                  <a:schemeClr val="lt1"/>
                </a:solidFill>
              </a:ln>
              <a:effectLst/>
            </c:spPr>
            <c:extLst>
              <c:ext xmlns:c16="http://schemas.microsoft.com/office/drawing/2014/chart" uri="{C3380CC4-5D6E-409C-BE32-E72D297353CC}">
                <c16:uniqueId val="{00000011-F395-4918-91CD-0298D50133FA}"/>
              </c:ext>
            </c:extLst>
          </c:dPt>
          <c:dPt>
            <c:idx val="9"/>
            <c:bubble3D val="0"/>
            <c:spPr>
              <a:solidFill>
                <a:schemeClr val="accent3">
                  <a:tint val="54000"/>
                </a:schemeClr>
              </a:solidFill>
              <a:ln w="19050">
                <a:solidFill>
                  <a:schemeClr val="lt1"/>
                </a:solidFill>
              </a:ln>
              <a:effectLst/>
            </c:spPr>
            <c:extLst>
              <c:ext xmlns:c16="http://schemas.microsoft.com/office/drawing/2014/chart" uri="{C3380CC4-5D6E-409C-BE32-E72D297353CC}">
                <c16:uniqueId val="{00000013-F395-4918-91CD-0298D50133FA}"/>
              </c:ext>
            </c:extLst>
          </c:dPt>
          <c:dPt>
            <c:idx val="10"/>
            <c:bubble3D val="0"/>
            <c:spPr>
              <a:solidFill>
                <a:schemeClr val="accent3">
                  <a:tint val="42000"/>
                </a:schemeClr>
              </a:solidFill>
              <a:ln w="19050">
                <a:solidFill>
                  <a:schemeClr val="lt1"/>
                </a:solidFill>
              </a:ln>
              <a:effectLst/>
            </c:spPr>
            <c:extLst>
              <c:ext xmlns:c16="http://schemas.microsoft.com/office/drawing/2014/chart" uri="{C3380CC4-5D6E-409C-BE32-E72D297353CC}">
                <c16:uniqueId val="{00000015-F395-4918-91CD-0298D50133FA}"/>
              </c:ext>
            </c:extLst>
          </c:dPt>
          <c:dLbls>
            <c:dLbl>
              <c:idx val="0"/>
              <c:layout>
                <c:manualLayout>
                  <c:x val="0.11240224768771646"/>
                  <c:y val="1.6684136906178013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r>
                      <a:rPr lang="en-US" sz="2000" dirty="0">
                        <a:solidFill>
                          <a:schemeClr val="bg1"/>
                        </a:solidFill>
                      </a:rPr>
                      <a:t>RDS</a:t>
                    </a:r>
                    <a:endParaRPr lang="en-US" sz="2000" baseline="0" dirty="0">
                      <a:solidFill>
                        <a:schemeClr val="bg1"/>
                      </a:solidFill>
                    </a:endParaRPr>
                  </a:p>
                </c:rich>
              </c:tx>
              <c:spPr>
                <a:solidFill>
                  <a:schemeClr val="accent2">
                    <a:lumMod val="60000"/>
                    <a:lumOff val="40000"/>
                  </a:schemeClr>
                </a:solidFill>
                <a:ln>
                  <a:noFill/>
                </a:ln>
                <a:effectLst/>
              </c:spPr>
              <c:showLegendKey val="0"/>
              <c:showVal val="1"/>
              <c:showCatName val="1"/>
              <c:showSerName val="0"/>
              <c:showPercent val="0"/>
              <c:showBubbleSize val="0"/>
              <c:extLst>
                <c:ext xmlns:c15="http://schemas.microsoft.com/office/drawing/2012/chart" uri="{CE6537A1-D6FC-4f65-9D91-7224C49458BB}">
                  <c15:layout>
                    <c:manualLayout>
                      <c:w val="0.26604821683161578"/>
                      <c:h val="0.18465350395801253"/>
                    </c:manualLayout>
                  </c15:layout>
                  <c15:showDataLabelsRange val="0"/>
                </c:ext>
                <c:ext xmlns:c16="http://schemas.microsoft.com/office/drawing/2014/chart" uri="{C3380CC4-5D6E-409C-BE32-E72D297353CC}">
                  <c16:uniqueId val="{00000001-F395-4918-91CD-0298D50133FA}"/>
                </c:ext>
              </c:extLst>
            </c:dLbl>
            <c:dLbl>
              <c:idx val="1"/>
              <c:layout>
                <c:manualLayout>
                  <c:x val="0.19587056404378994"/>
                  <c:y val="9.9577970191834994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r>
                      <a:rPr lang="en-US" sz="2000" baseline="0" dirty="0"/>
                      <a:t>Sepsis</a:t>
                    </a:r>
                  </a:p>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r>
                      <a:rPr lang="en-US" sz="1050" baseline="0" dirty="0"/>
                      <a:t> </a:t>
                    </a:r>
                  </a:p>
                </c:rich>
              </c:tx>
              <c:spPr>
                <a:solidFill>
                  <a:schemeClr val="accent2">
                    <a:lumMod val="60000"/>
                    <a:lumOff val="40000"/>
                  </a:schemeClr>
                </a:solidFill>
                <a:ln>
                  <a:noFill/>
                </a:ln>
                <a:effectLst/>
              </c:spPr>
              <c:showLegendKey val="0"/>
              <c:showVal val="1"/>
              <c:showCatName val="1"/>
              <c:showSerName val="0"/>
              <c:showPercent val="0"/>
              <c:showBubbleSize val="0"/>
              <c:extLst>
                <c:ext xmlns:c15="http://schemas.microsoft.com/office/drawing/2012/chart" uri="{CE6537A1-D6FC-4f65-9D91-7224C49458BB}">
                  <c15:layout>
                    <c:manualLayout>
                      <c:w val="0.26394090323650049"/>
                      <c:h val="0.12881161472800701"/>
                    </c:manualLayout>
                  </c15:layout>
                  <c15:showDataLabelsRange val="0"/>
                </c:ext>
                <c:ext xmlns:c16="http://schemas.microsoft.com/office/drawing/2014/chart" uri="{C3380CC4-5D6E-409C-BE32-E72D297353CC}">
                  <c16:uniqueId val="{00000003-F395-4918-91CD-0298D50133FA}"/>
                </c:ext>
              </c:extLst>
            </c:dLbl>
            <c:dLbl>
              <c:idx val="2"/>
              <c:layout>
                <c:manualLayout>
                  <c:x val="-9.2136412832594675E-2"/>
                  <c:y val="5.3106179325504217E-2"/>
                </c:manualLayout>
              </c:layout>
              <c:tx>
                <c:rich>
                  <a:bodyPr/>
                  <a:lstStyle/>
                  <a:p>
                    <a:r>
                      <a:rPr lang="en-US" sz="2000" baseline="0" dirty="0"/>
                      <a:t>pneumonia</a:t>
                    </a:r>
                  </a:p>
                  <a:p>
                    <a:endParaRPr lang="en-US" sz="1050" dirty="0"/>
                  </a:p>
                </c:rich>
              </c:tx>
              <c:showLegendKey val="0"/>
              <c:showVal val="1"/>
              <c:showCatName val="1"/>
              <c:showSerName val="0"/>
              <c:showPercent val="0"/>
              <c:showBubbleSize val="0"/>
              <c:extLst>
                <c:ext xmlns:c15="http://schemas.microsoft.com/office/drawing/2012/chart" uri="{CE6537A1-D6FC-4f65-9D91-7224C49458BB}">
                  <c15:layout>
                    <c:manualLayout>
                      <c:w val="0.35462599689999835"/>
                      <c:h val="9.1492041913094041E-2"/>
                    </c:manualLayout>
                  </c15:layout>
                  <c15:showDataLabelsRange val="0"/>
                </c:ext>
                <c:ext xmlns:c16="http://schemas.microsoft.com/office/drawing/2014/chart" uri="{C3380CC4-5D6E-409C-BE32-E72D297353CC}">
                  <c16:uniqueId val="{00000005-F395-4918-91CD-0298D50133FA}"/>
                </c:ext>
              </c:extLst>
            </c:dLbl>
            <c:dLbl>
              <c:idx val="3"/>
              <c:layout>
                <c:manualLayout>
                  <c:x val="-7.179099771761896E-2"/>
                  <c:y val="7.3263149310474722E-3"/>
                </c:manualLayout>
              </c:layout>
              <c:tx>
                <c:rich>
                  <a:bodyPr rot="0" spcFirstLastPara="1" vertOverflow="ellipsis" vert="horz" wrap="square" lIns="38100" tIns="19050" rIns="38100" bIns="19050" anchor="ctr" anchorCtr="1">
                    <a:noAutofit/>
                  </a:bodyPr>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r>
                      <a:rPr lang="en-US" sz="2000" dirty="0"/>
                      <a:t>PNA</a:t>
                    </a:r>
                  </a:p>
                </c:rich>
              </c:tx>
              <c:spPr>
                <a:solidFill>
                  <a:schemeClr val="accent2">
                    <a:lumMod val="60000"/>
                    <a:lumOff val="40000"/>
                  </a:schemeClr>
                </a:solidFill>
                <a:ln>
                  <a:noFill/>
                </a:ln>
                <a:effectLst/>
              </c:spPr>
              <c:showLegendKey val="0"/>
              <c:showVal val="1"/>
              <c:showCatName val="1"/>
              <c:showSerName val="0"/>
              <c:showPercent val="0"/>
              <c:showBubbleSize val="0"/>
              <c:extLst>
                <c:ext xmlns:c15="http://schemas.microsoft.com/office/drawing/2012/chart" uri="{CE6537A1-D6FC-4f65-9D91-7224C49458BB}">
                  <c15:layout>
                    <c:manualLayout>
                      <c:w val="0.14925535471383081"/>
                      <c:h val="7.8562727429771911E-2"/>
                    </c:manualLayout>
                  </c15:layout>
                  <c15:showDataLabelsRange val="0"/>
                </c:ext>
                <c:ext xmlns:c16="http://schemas.microsoft.com/office/drawing/2014/chart" uri="{C3380CC4-5D6E-409C-BE32-E72D297353CC}">
                  <c16:uniqueId val="{00000007-F395-4918-91CD-0298D50133FA}"/>
                </c:ext>
              </c:extLst>
            </c:dLbl>
            <c:dLbl>
              <c:idx val="4"/>
              <c:delete val="1"/>
              <c:extLst>
                <c:ext xmlns:c15="http://schemas.microsoft.com/office/drawing/2012/chart" uri="{CE6537A1-D6FC-4f65-9D91-7224C49458BB}"/>
                <c:ext xmlns:c16="http://schemas.microsoft.com/office/drawing/2014/chart" uri="{C3380CC4-5D6E-409C-BE32-E72D297353CC}">
                  <c16:uniqueId val="{00000009-F395-4918-91CD-0298D50133FA}"/>
                </c:ext>
              </c:extLst>
            </c:dLbl>
            <c:dLbl>
              <c:idx val="5"/>
              <c:delete val="1"/>
              <c:extLst>
                <c:ext xmlns:c15="http://schemas.microsoft.com/office/drawing/2012/chart" uri="{CE6537A1-D6FC-4f65-9D91-7224C49458BB}"/>
                <c:ext xmlns:c16="http://schemas.microsoft.com/office/drawing/2014/chart" uri="{C3380CC4-5D6E-409C-BE32-E72D297353CC}">
                  <c16:uniqueId val="{0000000B-F395-4918-91CD-0298D50133FA}"/>
                </c:ext>
              </c:extLst>
            </c:dLbl>
            <c:dLbl>
              <c:idx val="6"/>
              <c:layout>
                <c:manualLayout>
                  <c:x val="-0.11970335569851956"/>
                  <c:y val="-4.5711085477372682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r>
                      <a:rPr lang="en-US" sz="2000" b="1" baseline="0" dirty="0">
                        <a:solidFill>
                          <a:schemeClr val="bg1"/>
                        </a:solidFill>
                      </a:rPr>
                      <a:t>IVH </a:t>
                    </a:r>
                  </a:p>
                </c:rich>
              </c:tx>
              <c:spPr>
                <a:solidFill>
                  <a:schemeClr val="accent2">
                    <a:lumMod val="60000"/>
                    <a:lumOff val="40000"/>
                  </a:schemeClr>
                </a:solidFill>
                <a:ln>
                  <a:noFill/>
                </a:ln>
                <a:effectLst/>
              </c:spPr>
              <c:showLegendKey val="0"/>
              <c:showVal val="1"/>
              <c:showCatName val="1"/>
              <c:showSerName val="0"/>
              <c:showPercent val="0"/>
              <c:showBubbleSize val="0"/>
              <c:extLst>
                <c:ext xmlns:c15="http://schemas.microsoft.com/office/drawing/2012/chart" uri="{CE6537A1-D6FC-4f65-9D91-7224C49458BB}">
                  <c15:layout>
                    <c:manualLayout>
                      <c:w val="0.1697467971789513"/>
                      <c:h val="9.0929693463266778E-2"/>
                    </c:manualLayout>
                  </c15:layout>
                  <c15:showDataLabelsRange val="0"/>
                </c:ext>
                <c:ext xmlns:c16="http://schemas.microsoft.com/office/drawing/2014/chart" uri="{C3380CC4-5D6E-409C-BE32-E72D297353CC}">
                  <c16:uniqueId val="{0000000D-F395-4918-91CD-0298D50133FA}"/>
                </c:ext>
              </c:extLst>
            </c:dLbl>
            <c:dLbl>
              <c:idx val="7"/>
              <c:delete val="1"/>
              <c:extLst>
                <c:ext xmlns:c15="http://schemas.microsoft.com/office/drawing/2012/chart" uri="{CE6537A1-D6FC-4f65-9D91-7224C49458BB}"/>
                <c:ext xmlns:c16="http://schemas.microsoft.com/office/drawing/2014/chart" uri="{C3380CC4-5D6E-409C-BE32-E72D297353CC}">
                  <c16:uniqueId val="{0000000F-F395-4918-91CD-0298D50133FA}"/>
                </c:ext>
              </c:extLst>
            </c:dLbl>
            <c:dLbl>
              <c:idx val="8"/>
              <c:delete val="1"/>
              <c:extLst>
                <c:ext xmlns:c15="http://schemas.microsoft.com/office/drawing/2012/chart" uri="{CE6537A1-D6FC-4f65-9D91-7224C49458BB}"/>
                <c:ext xmlns:c16="http://schemas.microsoft.com/office/drawing/2014/chart" uri="{C3380CC4-5D6E-409C-BE32-E72D297353CC}">
                  <c16:uniqueId val="{00000011-F395-4918-91CD-0298D50133FA}"/>
                </c:ext>
              </c:extLst>
            </c:dLbl>
            <c:dLbl>
              <c:idx val="9"/>
              <c:delete val="1"/>
              <c:extLst>
                <c:ext xmlns:c15="http://schemas.microsoft.com/office/drawing/2012/chart" uri="{CE6537A1-D6FC-4f65-9D91-7224C49458BB}"/>
                <c:ext xmlns:c16="http://schemas.microsoft.com/office/drawing/2014/chart" uri="{C3380CC4-5D6E-409C-BE32-E72D297353CC}">
                  <c16:uniqueId val="{00000013-F395-4918-91CD-0298D50133FA}"/>
                </c:ext>
              </c:extLst>
            </c:dLbl>
            <c:dLbl>
              <c:idx val="10"/>
              <c:delete val="1"/>
              <c:extLst>
                <c:ext xmlns:c15="http://schemas.microsoft.com/office/drawing/2012/chart" uri="{CE6537A1-D6FC-4f65-9D91-7224C49458BB}"/>
                <c:ext xmlns:c16="http://schemas.microsoft.com/office/drawing/2014/chart" uri="{C3380CC4-5D6E-409C-BE32-E72D297353CC}">
                  <c16:uniqueId val="{00000015-F395-4918-91CD-0298D50133FA}"/>
                </c:ext>
              </c:extLst>
            </c:dLbl>
            <c:spPr>
              <a:solidFill>
                <a:schemeClr val="accent2">
                  <a:lumMod val="60000"/>
                  <a:lumOff val="40000"/>
                </a:schemeClr>
              </a:solid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8"/>
                <c:pt idx="0">
                  <c:v>Preterm</c:v>
                </c:pt>
                <c:pt idx="1">
                  <c:v>Intrapartum</c:v>
                </c:pt>
                <c:pt idx="2">
                  <c:v>Sepsis</c:v>
                </c:pt>
                <c:pt idx="3">
                  <c:v>Pneumonia</c:v>
                </c:pt>
                <c:pt idx="4">
                  <c:v>Tetanus</c:v>
                </c:pt>
                <c:pt idx="5">
                  <c:v>Diarrhea</c:v>
                </c:pt>
                <c:pt idx="6">
                  <c:v>Congenital</c:v>
                </c:pt>
                <c:pt idx="7">
                  <c:v>Other</c:v>
                </c:pt>
              </c:strCache>
            </c:strRef>
          </c:cat>
          <c:val>
            <c:numRef>
              <c:f>Sheet1!$B$2:$B$12</c:f>
              <c:numCache>
                <c:formatCode>0.0%</c:formatCode>
                <c:ptCount val="11"/>
                <c:pt idx="0" formatCode="0%">
                  <c:v>0.36000000000000032</c:v>
                </c:pt>
                <c:pt idx="1">
                  <c:v>0.23</c:v>
                </c:pt>
                <c:pt idx="2">
                  <c:v>0.15000000000000024</c:v>
                </c:pt>
                <c:pt idx="3">
                  <c:v>5.0000000000000065E-2</c:v>
                </c:pt>
                <c:pt idx="4">
                  <c:v>2.0000000000000039E-2</c:v>
                </c:pt>
                <c:pt idx="5">
                  <c:v>1.0000000000000023E-2</c:v>
                </c:pt>
                <c:pt idx="6">
                  <c:v>0.1</c:v>
                </c:pt>
                <c:pt idx="7">
                  <c:v>8.0000000000000154E-2</c:v>
                </c:pt>
              </c:numCache>
            </c:numRef>
          </c:val>
          <c:extLst>
            <c:ext xmlns:c16="http://schemas.microsoft.com/office/drawing/2014/chart" uri="{C3380CC4-5D6E-409C-BE32-E72D297353CC}">
              <c16:uniqueId val="{00000016-F395-4918-91CD-0298D50133FA}"/>
            </c:ext>
          </c:extLst>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zero"/>
    <c:showDLblsOverMax val="0"/>
  </c:chart>
  <c:spPr>
    <a:solidFill>
      <a:schemeClr val="bg1">
        <a:lumMod val="85000"/>
      </a:schemeClr>
    </a:solidFill>
    <a:ln>
      <a:noFill/>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Child Mortality Rates</a:t>
            </a:r>
            <a:r>
              <a:rPr lang="en-US" baseline="0" dirty="0"/>
              <a:t> in 1000 live births in Ethiopia</a:t>
            </a:r>
            <a:endParaRPr lang="en-US" dirty="0"/>
          </a:p>
        </c:rich>
      </c:tx>
      <c:overlay val="0"/>
      <c:spPr>
        <a:noFill/>
        <a:ln>
          <a:noFill/>
        </a:ln>
        <a:effectLst/>
      </c:spPr>
    </c:title>
    <c:autoTitleDeleted val="0"/>
    <c:plotArea>
      <c:layout/>
      <c:lineChart>
        <c:grouping val="stacked"/>
        <c:varyColors val="0"/>
        <c:ser>
          <c:idx val="0"/>
          <c:order val="0"/>
          <c:tx>
            <c:strRef>
              <c:f>Sheet1!$B$1</c:f>
              <c:strCache>
                <c:ptCount val="1"/>
                <c:pt idx="0">
                  <c:v>Newborn Mortality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EDHS 2000</c:v>
                </c:pt>
                <c:pt idx="1">
                  <c:v>EDHS 2005</c:v>
                </c:pt>
                <c:pt idx="2">
                  <c:v>EDHS 2011</c:v>
                </c:pt>
                <c:pt idx="3">
                  <c:v>IGME 2013</c:v>
                </c:pt>
                <c:pt idx="4">
                  <c:v>IGME 2015</c:v>
                </c:pt>
              </c:strCache>
            </c:strRef>
          </c:cat>
          <c:val>
            <c:numRef>
              <c:f>Sheet1!$B$2:$B$6</c:f>
              <c:numCache>
                <c:formatCode>General</c:formatCode>
                <c:ptCount val="5"/>
                <c:pt idx="0">
                  <c:v>49</c:v>
                </c:pt>
                <c:pt idx="1">
                  <c:v>39</c:v>
                </c:pt>
                <c:pt idx="2">
                  <c:v>37</c:v>
                </c:pt>
                <c:pt idx="3">
                  <c:v>29</c:v>
                </c:pt>
                <c:pt idx="4">
                  <c:v>28</c:v>
                </c:pt>
              </c:numCache>
            </c:numRef>
          </c:val>
          <c:smooth val="0"/>
          <c:extLst>
            <c:ext xmlns:c16="http://schemas.microsoft.com/office/drawing/2014/chart" uri="{C3380CC4-5D6E-409C-BE32-E72D297353CC}">
              <c16:uniqueId val="{00000000-961C-4FE8-85C7-E25600A26B7F}"/>
            </c:ext>
          </c:extLst>
        </c:ser>
        <c:ser>
          <c:idx val="1"/>
          <c:order val="1"/>
          <c:tx>
            <c:strRef>
              <c:f>Sheet1!$C$1</c:f>
              <c:strCache>
                <c:ptCount val="1"/>
                <c:pt idx="0">
                  <c:v>Infant Mortality</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EDHS 2000</c:v>
                </c:pt>
                <c:pt idx="1">
                  <c:v>EDHS 2005</c:v>
                </c:pt>
                <c:pt idx="2">
                  <c:v>EDHS 2011</c:v>
                </c:pt>
                <c:pt idx="3">
                  <c:v>IGME 2013</c:v>
                </c:pt>
                <c:pt idx="4">
                  <c:v>IGME 2015</c:v>
                </c:pt>
              </c:strCache>
            </c:strRef>
          </c:cat>
          <c:val>
            <c:numRef>
              <c:f>Sheet1!$C$2:$C$6</c:f>
              <c:numCache>
                <c:formatCode>General</c:formatCode>
                <c:ptCount val="5"/>
                <c:pt idx="0">
                  <c:v>97</c:v>
                </c:pt>
                <c:pt idx="1">
                  <c:v>77</c:v>
                </c:pt>
                <c:pt idx="2">
                  <c:v>59</c:v>
                </c:pt>
                <c:pt idx="3">
                  <c:v>47</c:v>
                </c:pt>
                <c:pt idx="4">
                  <c:v>51</c:v>
                </c:pt>
              </c:numCache>
            </c:numRef>
          </c:val>
          <c:smooth val="0"/>
          <c:extLst>
            <c:ext xmlns:c16="http://schemas.microsoft.com/office/drawing/2014/chart" uri="{C3380CC4-5D6E-409C-BE32-E72D297353CC}">
              <c16:uniqueId val="{00000001-961C-4FE8-85C7-E25600A26B7F}"/>
            </c:ext>
          </c:extLst>
        </c:ser>
        <c:ser>
          <c:idx val="2"/>
          <c:order val="2"/>
          <c:tx>
            <c:strRef>
              <c:f>Sheet1!$D$1</c:f>
              <c:strCache>
                <c:ptCount val="1"/>
                <c:pt idx="0">
                  <c:v>Underfive Mortality</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EDHS 2000</c:v>
                </c:pt>
                <c:pt idx="1">
                  <c:v>EDHS 2005</c:v>
                </c:pt>
                <c:pt idx="2">
                  <c:v>EDHS 2011</c:v>
                </c:pt>
                <c:pt idx="3">
                  <c:v>IGME 2013</c:v>
                </c:pt>
                <c:pt idx="4">
                  <c:v>IGME 2015</c:v>
                </c:pt>
              </c:strCache>
            </c:strRef>
          </c:cat>
          <c:val>
            <c:numRef>
              <c:f>Sheet1!$D$2:$D$6</c:f>
              <c:numCache>
                <c:formatCode>General</c:formatCode>
                <c:ptCount val="5"/>
                <c:pt idx="0">
                  <c:v>167</c:v>
                </c:pt>
                <c:pt idx="1">
                  <c:v>123</c:v>
                </c:pt>
                <c:pt idx="2">
                  <c:v>88</c:v>
                </c:pt>
                <c:pt idx="3">
                  <c:v>68</c:v>
                </c:pt>
                <c:pt idx="4">
                  <c:v>59</c:v>
                </c:pt>
              </c:numCache>
            </c:numRef>
          </c:val>
          <c:smooth val="0"/>
          <c:extLst>
            <c:ext xmlns:c16="http://schemas.microsoft.com/office/drawing/2014/chart" uri="{C3380CC4-5D6E-409C-BE32-E72D297353CC}">
              <c16:uniqueId val="{00000002-961C-4FE8-85C7-E25600A26B7F}"/>
            </c:ext>
          </c:extLst>
        </c:ser>
        <c:dLbls>
          <c:showLegendKey val="0"/>
          <c:showVal val="0"/>
          <c:showCatName val="0"/>
          <c:showSerName val="0"/>
          <c:showPercent val="0"/>
          <c:showBubbleSize val="0"/>
        </c:dLbls>
        <c:marker val="1"/>
        <c:smooth val="0"/>
        <c:axId val="436320168"/>
        <c:axId val="436325656"/>
      </c:lineChart>
      <c:catAx>
        <c:axId val="436320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325656"/>
        <c:crosses val="autoZero"/>
        <c:auto val="1"/>
        <c:lblAlgn val="ctr"/>
        <c:lblOffset val="100"/>
        <c:noMultiLvlLbl val="0"/>
      </c:catAx>
      <c:valAx>
        <c:axId val="436325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320168"/>
        <c:crosses val="autoZero"/>
        <c:crossBetween val="between"/>
      </c:valAx>
      <c:spPr>
        <a:solidFill>
          <a:schemeClr val="accent1">
            <a:lumMod val="20000"/>
            <a:lumOff val="8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D2-479B-A063-1677AE928EE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D2-479B-A063-1677AE928EE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2D2-479B-A063-1677AE928EE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2D2-479B-A063-1677AE928EE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2D2-479B-A063-1677AE928EE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2D2-479B-A063-1677AE928EE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2D2-479B-A063-1677AE928EE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2D2-479B-A063-1677AE928EEF}"/>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2D2-479B-A063-1677AE928EEF}"/>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12D2-479B-A063-1677AE928EEF}"/>
              </c:ext>
            </c:extLst>
          </c:dPt>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Sheet1!$A$291:$A$300</c:f>
              <c:strCache>
                <c:ptCount val="10"/>
                <c:pt idx="0">
                  <c:v>RDS N=502(45%)</c:v>
                </c:pt>
                <c:pt idx="1">
                  <c:v>Sepsis  N=289(26%)</c:v>
                </c:pt>
                <c:pt idx="2">
                  <c:v>Asphyxia  N=151(14%)</c:v>
                </c:pt>
                <c:pt idx="3">
                  <c:v>Pneumonia N=33(3%)</c:v>
                </c:pt>
                <c:pt idx="4">
                  <c:v>Meningitis N=9(0.8%)</c:v>
                </c:pt>
                <c:pt idx="5">
                  <c:v>Cong anomalies N=38(3.8%)</c:v>
                </c:pt>
                <c:pt idx="6">
                  <c:v>IVH  N=12(1.1%)</c:v>
                </c:pt>
                <c:pt idx="7">
                  <c:v>Apnoea N=16(1.4%)</c:v>
                </c:pt>
                <c:pt idx="8">
                  <c:v>NEC  N=9(0.8%)</c:v>
                </c:pt>
                <c:pt idx="9">
                  <c:v>Others N=50(4.5%)</c:v>
                </c:pt>
              </c:strCache>
            </c:strRef>
          </c:cat>
          <c:val>
            <c:numRef>
              <c:f>Sheet1!$B$291:$B$300</c:f>
              <c:numCache>
                <c:formatCode>0.00%</c:formatCode>
                <c:ptCount val="10"/>
                <c:pt idx="0" formatCode="0%">
                  <c:v>0.45</c:v>
                </c:pt>
                <c:pt idx="1">
                  <c:v>0.26100000000000001</c:v>
                </c:pt>
                <c:pt idx="2">
                  <c:v>0.13600000000000001</c:v>
                </c:pt>
                <c:pt idx="3">
                  <c:v>0.03</c:v>
                </c:pt>
                <c:pt idx="4">
                  <c:v>8.0000000000000002E-3</c:v>
                </c:pt>
                <c:pt idx="5">
                  <c:v>3.7999999999999999E-2</c:v>
                </c:pt>
                <c:pt idx="6">
                  <c:v>1.0999999999999999E-2</c:v>
                </c:pt>
                <c:pt idx="7">
                  <c:v>1.4E-2</c:v>
                </c:pt>
                <c:pt idx="8">
                  <c:v>8.0000000000000002E-3</c:v>
                </c:pt>
                <c:pt idx="9">
                  <c:v>4.4999999999999998E-2</c:v>
                </c:pt>
              </c:numCache>
            </c:numRef>
          </c:val>
          <c:extLst>
            <c:ext xmlns:c16="http://schemas.microsoft.com/office/drawing/2014/chart" uri="{C3380CC4-5D6E-409C-BE32-E72D297353CC}">
              <c16:uniqueId val="{00000014-12D2-479B-A063-1677AE928EEF}"/>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7266587593066298"/>
          <c:y val="1.0326261300670747E-2"/>
          <c:w val="0.41066750503736943"/>
          <c:h val="0.98397674249052203"/>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1">
        <a:lumMod val="20000"/>
        <a:lumOff val="80000"/>
      </a:schemeClr>
    </a:solidFill>
    <a:ln>
      <a:noFill/>
    </a:ln>
    <a:effectLst/>
  </c:spPr>
  <c:txPr>
    <a:bodyPr/>
    <a:lstStyle/>
    <a:p>
      <a:pPr>
        <a:defRPr sz="1400"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0.34501</cdr:x>
      <cdr:y>0.09304</cdr:y>
    </cdr:from>
    <cdr:to>
      <cdr:x>0.5</cdr:x>
      <cdr:y>0.15664</cdr:y>
    </cdr:to>
    <cdr:sp macro="" textlink="">
      <cdr:nvSpPr>
        <cdr:cNvPr id="6" name="TextBox 5"/>
        <cdr:cNvSpPr txBox="1"/>
      </cdr:nvSpPr>
      <cdr:spPr>
        <a:xfrm xmlns:a="http://schemas.openxmlformats.org/drawingml/2006/main">
          <a:off x="1648496" y="413093"/>
          <a:ext cx="740535" cy="282367"/>
        </a:xfrm>
        <a:prstGeom xmlns:a="http://schemas.openxmlformats.org/drawingml/2006/main" prst="rect">
          <a:avLst/>
        </a:prstGeom>
        <a:solidFill xmlns:a="http://schemas.openxmlformats.org/drawingml/2006/main">
          <a:schemeClr val="accent2">
            <a:lumMod val="60000"/>
            <a:lumOff val="40000"/>
          </a:schemeClr>
        </a:solidFill>
      </cdr:spPr>
      <cdr:txBody>
        <a:bodyPr xmlns:a="http://schemas.openxmlformats.org/drawingml/2006/main" wrap="square" rtlCol="0"/>
        <a:lstStyle xmlns:a="http://schemas.openxmlformats.org/drawingml/2006/main"/>
        <a:p xmlns:a="http://schemas.openxmlformats.org/drawingml/2006/main">
          <a:r>
            <a:rPr lang="en-US" sz="2000" dirty="0"/>
            <a:t>NEC</a:t>
          </a:r>
        </a:p>
      </cdr:txBody>
    </cdr:sp>
  </cdr:relSizeAnchor>
  <cdr:relSizeAnchor xmlns:cdr="http://schemas.openxmlformats.org/drawingml/2006/chartDrawing">
    <cdr:from>
      <cdr:x>0.4011</cdr:x>
      <cdr:y>0.35172</cdr:y>
    </cdr:from>
    <cdr:to>
      <cdr:x>0.62526</cdr:x>
      <cdr:y>0.62304</cdr:y>
    </cdr:to>
    <cdr:sp macro="" textlink="">
      <cdr:nvSpPr>
        <cdr:cNvPr id="2" name="TextBox 1">
          <a:extLst xmlns:a="http://schemas.openxmlformats.org/drawingml/2006/main">
            <a:ext uri="{FF2B5EF4-FFF2-40B4-BE49-F238E27FC236}">
              <a16:creationId xmlns:a16="http://schemas.microsoft.com/office/drawing/2014/main" id="{416BBE40-2FED-266F-517B-00D229FA2BC4}"/>
            </a:ext>
          </a:extLst>
        </cdr:cNvPr>
        <cdr:cNvSpPr txBox="1"/>
      </cdr:nvSpPr>
      <cdr:spPr>
        <a:xfrm xmlns:a="http://schemas.openxmlformats.org/drawingml/2006/main">
          <a:off x="2551981" y="1808294"/>
          <a:ext cx="1426234" cy="1394982"/>
        </a:xfrm>
        <a:prstGeom xmlns:a="http://schemas.openxmlformats.org/drawingml/2006/main" prst="rect">
          <a:avLst/>
        </a:prstGeom>
        <a:solidFill xmlns:a="http://schemas.openxmlformats.org/drawingml/2006/main">
          <a:schemeClr val="bg2">
            <a:lumMod val="90000"/>
          </a:schemeClr>
        </a:solidFill>
      </cdr:spPr>
      <cdr:txBody>
        <a:bodyPr xmlns:a="http://schemas.openxmlformats.org/drawingml/2006/main" vertOverflow="clip" wrap="square" rtlCol="0"/>
        <a:lstStyle xmlns:a="http://schemas.openxmlformats.org/drawingml/2006/main"/>
        <a:p xmlns:a="http://schemas.openxmlformats.org/drawingml/2006/main">
          <a:pPr algn="ctr"/>
          <a:r>
            <a:rPr lang="en-US" sz="1600" dirty="0"/>
            <a:t>Prematurity</a:t>
          </a:r>
        </a:p>
        <a:p xmlns:a="http://schemas.openxmlformats.org/drawingml/2006/main">
          <a:pPr algn="ctr"/>
          <a:r>
            <a:rPr lang="en-US" sz="1600" dirty="0"/>
            <a:t>Malnutrition</a:t>
          </a:r>
        </a:p>
        <a:p xmlns:a="http://schemas.openxmlformats.org/drawingml/2006/main">
          <a:pPr algn="ctr"/>
          <a:r>
            <a:rPr lang="en-US" sz="1600" dirty="0"/>
            <a:t>Hypothermia</a:t>
          </a:r>
        </a:p>
        <a:p xmlns:a="http://schemas.openxmlformats.org/drawingml/2006/main">
          <a:pPr algn="ctr"/>
          <a:r>
            <a:rPr lang="en-US" sz="1600" dirty="0"/>
            <a:t>Hypoglycemia</a:t>
          </a:r>
        </a:p>
        <a:p xmlns:a="http://schemas.openxmlformats.org/drawingml/2006/main">
          <a:pPr algn="ctr"/>
          <a:r>
            <a:rPr lang="en-US" sz="1600" dirty="0"/>
            <a:t>Anemia</a:t>
          </a:r>
          <a:endParaRPr lang="en-GB"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43A39-C172-49B1-AE09-442123B677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9AAF146-0C54-4393-9E49-290812831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00D1EEE-063D-4627-811A-B941F8A4D4B8}"/>
              </a:ext>
            </a:extLst>
          </p:cNvPr>
          <p:cNvSpPr>
            <a:spLocks noGrp="1"/>
          </p:cNvSpPr>
          <p:nvPr>
            <p:ph type="dt" sz="half" idx="10"/>
          </p:nvPr>
        </p:nvSpPr>
        <p:spPr/>
        <p:txBody>
          <a:bodyPr/>
          <a:lstStyle/>
          <a:p>
            <a:fld id="{C2C82462-9C1C-401F-B353-9929FBF75D11}" type="datetimeFigureOut">
              <a:rPr lang="en-GB" smtClean="0"/>
              <a:t>12/10/2022</a:t>
            </a:fld>
            <a:endParaRPr lang="en-GB"/>
          </a:p>
        </p:txBody>
      </p:sp>
      <p:sp>
        <p:nvSpPr>
          <p:cNvPr id="5" name="Footer Placeholder 4">
            <a:extLst>
              <a:ext uri="{FF2B5EF4-FFF2-40B4-BE49-F238E27FC236}">
                <a16:creationId xmlns:a16="http://schemas.microsoft.com/office/drawing/2014/main" id="{A871ABD5-15DD-4FDA-B5FD-90595EE48F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72A8F4-B938-478B-B542-16DBD7368DDA}"/>
              </a:ext>
            </a:extLst>
          </p:cNvPr>
          <p:cNvSpPr>
            <a:spLocks noGrp="1"/>
          </p:cNvSpPr>
          <p:nvPr>
            <p:ph type="sldNum" sz="quarter" idx="12"/>
          </p:nvPr>
        </p:nvSpPr>
        <p:spPr/>
        <p:txBody>
          <a:bodyPr/>
          <a:lstStyle/>
          <a:p>
            <a:fld id="{BB9E82EF-3A4D-48FB-A377-87BE4D5D9E83}" type="slidenum">
              <a:rPr lang="en-GB" smtClean="0"/>
              <a:t>‹#›</a:t>
            </a:fld>
            <a:endParaRPr lang="en-GB"/>
          </a:p>
        </p:txBody>
      </p:sp>
    </p:spTree>
    <p:extLst>
      <p:ext uri="{BB962C8B-B14F-4D97-AF65-F5344CB8AC3E}">
        <p14:creationId xmlns:p14="http://schemas.microsoft.com/office/powerpoint/2010/main" val="123093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FECB-1724-41C6-8A4E-B5BE5284E49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3B3D0C-BA10-49E7-A29E-39B6B13107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A953CF-741B-4361-A223-38DA9A693269}"/>
              </a:ext>
            </a:extLst>
          </p:cNvPr>
          <p:cNvSpPr>
            <a:spLocks noGrp="1"/>
          </p:cNvSpPr>
          <p:nvPr>
            <p:ph type="dt" sz="half" idx="10"/>
          </p:nvPr>
        </p:nvSpPr>
        <p:spPr/>
        <p:txBody>
          <a:bodyPr/>
          <a:lstStyle/>
          <a:p>
            <a:fld id="{C2C82462-9C1C-401F-B353-9929FBF75D11}" type="datetimeFigureOut">
              <a:rPr lang="en-GB" smtClean="0"/>
              <a:t>12/10/2022</a:t>
            </a:fld>
            <a:endParaRPr lang="en-GB"/>
          </a:p>
        </p:txBody>
      </p:sp>
      <p:sp>
        <p:nvSpPr>
          <p:cNvPr id="5" name="Footer Placeholder 4">
            <a:extLst>
              <a:ext uri="{FF2B5EF4-FFF2-40B4-BE49-F238E27FC236}">
                <a16:creationId xmlns:a16="http://schemas.microsoft.com/office/drawing/2014/main" id="{67C6E533-661C-406F-8B4A-42DF79766C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2C8247-1BA0-4ADE-8FF3-77881B28CA29}"/>
              </a:ext>
            </a:extLst>
          </p:cNvPr>
          <p:cNvSpPr>
            <a:spLocks noGrp="1"/>
          </p:cNvSpPr>
          <p:nvPr>
            <p:ph type="sldNum" sz="quarter" idx="12"/>
          </p:nvPr>
        </p:nvSpPr>
        <p:spPr/>
        <p:txBody>
          <a:bodyPr/>
          <a:lstStyle/>
          <a:p>
            <a:fld id="{BB9E82EF-3A4D-48FB-A377-87BE4D5D9E83}" type="slidenum">
              <a:rPr lang="en-GB" smtClean="0"/>
              <a:t>‹#›</a:t>
            </a:fld>
            <a:endParaRPr lang="en-GB"/>
          </a:p>
        </p:txBody>
      </p:sp>
    </p:spTree>
    <p:extLst>
      <p:ext uri="{BB962C8B-B14F-4D97-AF65-F5344CB8AC3E}">
        <p14:creationId xmlns:p14="http://schemas.microsoft.com/office/powerpoint/2010/main" val="105157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E38CD1-065D-4FA7-9F7B-CB5F9ADFC9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1C2B00-51E6-4CB7-9C5F-0E989E8E44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8CFFD7-09E8-4DC8-B37E-AD877F9B01A3}"/>
              </a:ext>
            </a:extLst>
          </p:cNvPr>
          <p:cNvSpPr>
            <a:spLocks noGrp="1"/>
          </p:cNvSpPr>
          <p:nvPr>
            <p:ph type="dt" sz="half" idx="10"/>
          </p:nvPr>
        </p:nvSpPr>
        <p:spPr/>
        <p:txBody>
          <a:bodyPr/>
          <a:lstStyle/>
          <a:p>
            <a:fld id="{C2C82462-9C1C-401F-B353-9929FBF75D11}" type="datetimeFigureOut">
              <a:rPr lang="en-GB" smtClean="0"/>
              <a:t>12/10/2022</a:t>
            </a:fld>
            <a:endParaRPr lang="en-GB"/>
          </a:p>
        </p:txBody>
      </p:sp>
      <p:sp>
        <p:nvSpPr>
          <p:cNvPr id="5" name="Footer Placeholder 4">
            <a:extLst>
              <a:ext uri="{FF2B5EF4-FFF2-40B4-BE49-F238E27FC236}">
                <a16:creationId xmlns:a16="http://schemas.microsoft.com/office/drawing/2014/main" id="{9A1084C2-9A10-4513-BC24-219AA28D08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FABC93-752D-438D-A9CC-2E2412AF4D59}"/>
              </a:ext>
            </a:extLst>
          </p:cNvPr>
          <p:cNvSpPr>
            <a:spLocks noGrp="1"/>
          </p:cNvSpPr>
          <p:nvPr>
            <p:ph type="sldNum" sz="quarter" idx="12"/>
          </p:nvPr>
        </p:nvSpPr>
        <p:spPr/>
        <p:txBody>
          <a:bodyPr/>
          <a:lstStyle/>
          <a:p>
            <a:fld id="{BB9E82EF-3A4D-48FB-A377-87BE4D5D9E83}" type="slidenum">
              <a:rPr lang="en-GB" smtClean="0"/>
              <a:t>‹#›</a:t>
            </a:fld>
            <a:endParaRPr lang="en-GB"/>
          </a:p>
        </p:txBody>
      </p:sp>
    </p:spTree>
    <p:extLst>
      <p:ext uri="{BB962C8B-B14F-4D97-AF65-F5344CB8AC3E}">
        <p14:creationId xmlns:p14="http://schemas.microsoft.com/office/powerpoint/2010/main" val="2840058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GB"/>
              <a:t>24/02/2022</a:t>
            </a:r>
            <a:endParaRPr lang="en-US"/>
          </a:p>
        </p:txBody>
      </p:sp>
      <p:sp>
        <p:nvSpPr>
          <p:cNvPr id="5" name="Footer Placeholder 4"/>
          <p:cNvSpPr>
            <a:spLocks noGrp="1"/>
          </p:cNvSpPr>
          <p:nvPr>
            <p:ph type="ftr" sz="quarter" idx="11"/>
          </p:nvPr>
        </p:nvSpPr>
        <p:spPr/>
        <p:txBody>
          <a:bodyPr/>
          <a:lstStyle/>
          <a:p>
            <a:r>
              <a:rPr lang="en-US"/>
              <a:t>EPS conference</a:t>
            </a:r>
          </a:p>
        </p:txBody>
      </p:sp>
      <p:sp>
        <p:nvSpPr>
          <p:cNvPr id="6" name="Slide Number Placeholder 5"/>
          <p:cNvSpPr>
            <a:spLocks noGrp="1"/>
          </p:cNvSpPr>
          <p:nvPr>
            <p:ph type="sldNum" sz="quarter" idx="12"/>
          </p:nvPr>
        </p:nvSpPr>
        <p:spPr/>
        <p:txBody>
          <a:bodyPr/>
          <a:lstStyle/>
          <a:p>
            <a:fld id="{8AB2AE14-6020-4A04-BD60-F981DF07A9E5}" type="slidenum">
              <a:rPr lang="en-US" smtClean="0"/>
              <a:t>‹#›</a:t>
            </a:fld>
            <a:endParaRPr lang="en-US"/>
          </a:p>
        </p:txBody>
      </p:sp>
    </p:spTree>
    <p:extLst>
      <p:ext uri="{BB962C8B-B14F-4D97-AF65-F5344CB8AC3E}">
        <p14:creationId xmlns:p14="http://schemas.microsoft.com/office/powerpoint/2010/main" val="1422859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GB"/>
              <a:t>24/02/2022</a:t>
            </a:r>
            <a:endParaRPr lang="en-US"/>
          </a:p>
        </p:txBody>
      </p:sp>
      <p:sp>
        <p:nvSpPr>
          <p:cNvPr id="5" name="Footer Placeholder 4"/>
          <p:cNvSpPr>
            <a:spLocks noGrp="1"/>
          </p:cNvSpPr>
          <p:nvPr>
            <p:ph type="ftr" sz="quarter" idx="11"/>
          </p:nvPr>
        </p:nvSpPr>
        <p:spPr/>
        <p:txBody>
          <a:bodyPr/>
          <a:lstStyle/>
          <a:p>
            <a:r>
              <a:rPr lang="en-US"/>
              <a:t>EPS conference</a:t>
            </a:r>
          </a:p>
        </p:txBody>
      </p:sp>
      <p:sp>
        <p:nvSpPr>
          <p:cNvPr id="6" name="Slide Number Placeholder 5"/>
          <p:cNvSpPr>
            <a:spLocks noGrp="1"/>
          </p:cNvSpPr>
          <p:nvPr>
            <p:ph type="sldNum" sz="quarter" idx="12"/>
          </p:nvPr>
        </p:nvSpPr>
        <p:spPr/>
        <p:txBody>
          <a:bodyPr/>
          <a:lstStyle/>
          <a:p>
            <a:fld id="{8AB2AE14-6020-4A04-BD60-F981DF07A9E5}" type="slidenum">
              <a:rPr lang="en-US" smtClean="0"/>
              <a:t>‹#›</a:t>
            </a:fld>
            <a:endParaRPr lang="en-US"/>
          </a:p>
        </p:txBody>
      </p:sp>
    </p:spTree>
    <p:extLst>
      <p:ext uri="{BB962C8B-B14F-4D97-AF65-F5344CB8AC3E}">
        <p14:creationId xmlns:p14="http://schemas.microsoft.com/office/powerpoint/2010/main" val="2950615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t>24/02/2022</a:t>
            </a:r>
            <a:endParaRPr lang="en-US"/>
          </a:p>
        </p:txBody>
      </p:sp>
      <p:sp>
        <p:nvSpPr>
          <p:cNvPr id="5" name="Footer Placeholder 4"/>
          <p:cNvSpPr>
            <a:spLocks noGrp="1"/>
          </p:cNvSpPr>
          <p:nvPr>
            <p:ph type="ftr" sz="quarter" idx="11"/>
          </p:nvPr>
        </p:nvSpPr>
        <p:spPr/>
        <p:txBody>
          <a:bodyPr/>
          <a:lstStyle/>
          <a:p>
            <a:r>
              <a:rPr lang="en-US"/>
              <a:t>EPS conference</a:t>
            </a:r>
          </a:p>
        </p:txBody>
      </p:sp>
      <p:sp>
        <p:nvSpPr>
          <p:cNvPr id="6" name="Slide Number Placeholder 5"/>
          <p:cNvSpPr>
            <a:spLocks noGrp="1"/>
          </p:cNvSpPr>
          <p:nvPr>
            <p:ph type="sldNum" sz="quarter" idx="12"/>
          </p:nvPr>
        </p:nvSpPr>
        <p:spPr/>
        <p:txBody>
          <a:bodyPr/>
          <a:lstStyle/>
          <a:p>
            <a:fld id="{8AB2AE14-6020-4A04-BD60-F981DF07A9E5}" type="slidenum">
              <a:rPr lang="en-US" smtClean="0"/>
              <a:t>‹#›</a:t>
            </a:fld>
            <a:endParaRPr lang="en-US"/>
          </a:p>
        </p:txBody>
      </p:sp>
    </p:spTree>
    <p:extLst>
      <p:ext uri="{BB962C8B-B14F-4D97-AF65-F5344CB8AC3E}">
        <p14:creationId xmlns:p14="http://schemas.microsoft.com/office/powerpoint/2010/main" val="2380524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GB"/>
              <a:t>24/02/2022</a:t>
            </a:r>
            <a:endParaRPr lang="en-US"/>
          </a:p>
        </p:txBody>
      </p:sp>
      <p:sp>
        <p:nvSpPr>
          <p:cNvPr id="6" name="Footer Placeholder 5"/>
          <p:cNvSpPr>
            <a:spLocks noGrp="1"/>
          </p:cNvSpPr>
          <p:nvPr>
            <p:ph type="ftr" sz="quarter" idx="11"/>
          </p:nvPr>
        </p:nvSpPr>
        <p:spPr/>
        <p:txBody>
          <a:bodyPr/>
          <a:lstStyle/>
          <a:p>
            <a:r>
              <a:rPr lang="en-US"/>
              <a:t>EPS conference</a:t>
            </a:r>
          </a:p>
        </p:txBody>
      </p:sp>
      <p:sp>
        <p:nvSpPr>
          <p:cNvPr id="7" name="Slide Number Placeholder 6"/>
          <p:cNvSpPr>
            <a:spLocks noGrp="1"/>
          </p:cNvSpPr>
          <p:nvPr>
            <p:ph type="sldNum" sz="quarter" idx="12"/>
          </p:nvPr>
        </p:nvSpPr>
        <p:spPr/>
        <p:txBody>
          <a:bodyPr/>
          <a:lstStyle/>
          <a:p>
            <a:fld id="{8AB2AE14-6020-4A04-BD60-F981DF07A9E5}" type="slidenum">
              <a:rPr lang="en-US" smtClean="0"/>
              <a:t>‹#›</a:t>
            </a:fld>
            <a:endParaRPr lang="en-US"/>
          </a:p>
        </p:txBody>
      </p:sp>
    </p:spTree>
    <p:extLst>
      <p:ext uri="{BB962C8B-B14F-4D97-AF65-F5344CB8AC3E}">
        <p14:creationId xmlns:p14="http://schemas.microsoft.com/office/powerpoint/2010/main" val="1145343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GB"/>
              <a:t>24/02/2022</a:t>
            </a:r>
            <a:endParaRPr lang="en-US"/>
          </a:p>
        </p:txBody>
      </p:sp>
      <p:sp>
        <p:nvSpPr>
          <p:cNvPr id="8" name="Footer Placeholder 7"/>
          <p:cNvSpPr>
            <a:spLocks noGrp="1"/>
          </p:cNvSpPr>
          <p:nvPr>
            <p:ph type="ftr" sz="quarter" idx="11"/>
          </p:nvPr>
        </p:nvSpPr>
        <p:spPr/>
        <p:txBody>
          <a:bodyPr/>
          <a:lstStyle/>
          <a:p>
            <a:r>
              <a:rPr lang="en-US"/>
              <a:t>EPS conference</a:t>
            </a:r>
          </a:p>
        </p:txBody>
      </p:sp>
      <p:sp>
        <p:nvSpPr>
          <p:cNvPr id="9" name="Slide Number Placeholder 8"/>
          <p:cNvSpPr>
            <a:spLocks noGrp="1"/>
          </p:cNvSpPr>
          <p:nvPr>
            <p:ph type="sldNum" sz="quarter" idx="12"/>
          </p:nvPr>
        </p:nvSpPr>
        <p:spPr/>
        <p:txBody>
          <a:bodyPr/>
          <a:lstStyle/>
          <a:p>
            <a:fld id="{8AB2AE14-6020-4A04-BD60-F981DF07A9E5}" type="slidenum">
              <a:rPr lang="en-US" smtClean="0"/>
              <a:t>‹#›</a:t>
            </a:fld>
            <a:endParaRPr lang="en-US"/>
          </a:p>
        </p:txBody>
      </p:sp>
    </p:spTree>
    <p:extLst>
      <p:ext uri="{BB962C8B-B14F-4D97-AF65-F5344CB8AC3E}">
        <p14:creationId xmlns:p14="http://schemas.microsoft.com/office/powerpoint/2010/main" val="3564159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GB"/>
              <a:t>24/02/2022</a:t>
            </a:r>
            <a:endParaRPr lang="en-US"/>
          </a:p>
        </p:txBody>
      </p:sp>
      <p:sp>
        <p:nvSpPr>
          <p:cNvPr id="4" name="Footer Placeholder 3"/>
          <p:cNvSpPr>
            <a:spLocks noGrp="1"/>
          </p:cNvSpPr>
          <p:nvPr>
            <p:ph type="ftr" sz="quarter" idx="11"/>
          </p:nvPr>
        </p:nvSpPr>
        <p:spPr/>
        <p:txBody>
          <a:bodyPr/>
          <a:lstStyle/>
          <a:p>
            <a:r>
              <a:rPr lang="en-US"/>
              <a:t>EPS conference</a:t>
            </a:r>
          </a:p>
        </p:txBody>
      </p:sp>
      <p:sp>
        <p:nvSpPr>
          <p:cNvPr id="5" name="Slide Number Placeholder 4"/>
          <p:cNvSpPr>
            <a:spLocks noGrp="1"/>
          </p:cNvSpPr>
          <p:nvPr>
            <p:ph type="sldNum" sz="quarter" idx="12"/>
          </p:nvPr>
        </p:nvSpPr>
        <p:spPr/>
        <p:txBody>
          <a:bodyPr/>
          <a:lstStyle/>
          <a:p>
            <a:fld id="{8AB2AE14-6020-4A04-BD60-F981DF07A9E5}" type="slidenum">
              <a:rPr lang="en-US" smtClean="0"/>
              <a:t>‹#›</a:t>
            </a:fld>
            <a:endParaRPr lang="en-US"/>
          </a:p>
        </p:txBody>
      </p:sp>
    </p:spTree>
    <p:extLst>
      <p:ext uri="{BB962C8B-B14F-4D97-AF65-F5344CB8AC3E}">
        <p14:creationId xmlns:p14="http://schemas.microsoft.com/office/powerpoint/2010/main" val="1314949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a:t>24/02/2022</a:t>
            </a:r>
            <a:endParaRPr lang="en-US"/>
          </a:p>
        </p:txBody>
      </p:sp>
      <p:sp>
        <p:nvSpPr>
          <p:cNvPr id="3" name="Footer Placeholder 2"/>
          <p:cNvSpPr>
            <a:spLocks noGrp="1"/>
          </p:cNvSpPr>
          <p:nvPr>
            <p:ph type="ftr" sz="quarter" idx="11"/>
          </p:nvPr>
        </p:nvSpPr>
        <p:spPr/>
        <p:txBody>
          <a:bodyPr/>
          <a:lstStyle/>
          <a:p>
            <a:r>
              <a:rPr lang="en-US"/>
              <a:t>EPS conference</a:t>
            </a:r>
          </a:p>
        </p:txBody>
      </p:sp>
      <p:sp>
        <p:nvSpPr>
          <p:cNvPr id="4" name="Slide Number Placeholder 3"/>
          <p:cNvSpPr>
            <a:spLocks noGrp="1"/>
          </p:cNvSpPr>
          <p:nvPr>
            <p:ph type="sldNum" sz="quarter" idx="12"/>
          </p:nvPr>
        </p:nvSpPr>
        <p:spPr/>
        <p:txBody>
          <a:bodyPr/>
          <a:lstStyle/>
          <a:p>
            <a:fld id="{8AB2AE14-6020-4A04-BD60-F981DF07A9E5}" type="slidenum">
              <a:rPr lang="en-US" smtClean="0"/>
              <a:t>‹#›</a:t>
            </a:fld>
            <a:endParaRPr lang="en-US"/>
          </a:p>
        </p:txBody>
      </p:sp>
    </p:spTree>
    <p:extLst>
      <p:ext uri="{BB962C8B-B14F-4D97-AF65-F5344CB8AC3E}">
        <p14:creationId xmlns:p14="http://schemas.microsoft.com/office/powerpoint/2010/main" val="2278913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GB"/>
              <a:t>24/02/2022</a:t>
            </a:r>
            <a:endParaRPr lang="en-US"/>
          </a:p>
        </p:txBody>
      </p:sp>
      <p:sp>
        <p:nvSpPr>
          <p:cNvPr id="6" name="Footer Placeholder 5"/>
          <p:cNvSpPr>
            <a:spLocks noGrp="1"/>
          </p:cNvSpPr>
          <p:nvPr>
            <p:ph type="ftr" sz="quarter" idx="11"/>
          </p:nvPr>
        </p:nvSpPr>
        <p:spPr/>
        <p:txBody>
          <a:bodyPr/>
          <a:lstStyle/>
          <a:p>
            <a:r>
              <a:rPr lang="en-US"/>
              <a:t>EPS conference</a:t>
            </a:r>
          </a:p>
        </p:txBody>
      </p:sp>
      <p:sp>
        <p:nvSpPr>
          <p:cNvPr id="7" name="Slide Number Placeholder 6"/>
          <p:cNvSpPr>
            <a:spLocks noGrp="1"/>
          </p:cNvSpPr>
          <p:nvPr>
            <p:ph type="sldNum" sz="quarter" idx="12"/>
          </p:nvPr>
        </p:nvSpPr>
        <p:spPr/>
        <p:txBody>
          <a:bodyPr/>
          <a:lstStyle/>
          <a:p>
            <a:fld id="{8AB2AE14-6020-4A04-BD60-F981DF07A9E5}" type="slidenum">
              <a:rPr lang="en-US" smtClean="0"/>
              <a:t>‹#›</a:t>
            </a:fld>
            <a:endParaRPr lang="en-US"/>
          </a:p>
        </p:txBody>
      </p:sp>
    </p:spTree>
    <p:extLst>
      <p:ext uri="{BB962C8B-B14F-4D97-AF65-F5344CB8AC3E}">
        <p14:creationId xmlns:p14="http://schemas.microsoft.com/office/powerpoint/2010/main" val="31808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3D4C-8F33-4255-A54E-BE5B53CB7C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52ECB0-AE67-4B66-8023-516F61E5FE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137C24-2AF5-4EEB-8A81-DF4EEBDF6AA6}"/>
              </a:ext>
            </a:extLst>
          </p:cNvPr>
          <p:cNvSpPr>
            <a:spLocks noGrp="1"/>
          </p:cNvSpPr>
          <p:nvPr>
            <p:ph type="dt" sz="half" idx="10"/>
          </p:nvPr>
        </p:nvSpPr>
        <p:spPr/>
        <p:txBody>
          <a:bodyPr/>
          <a:lstStyle/>
          <a:p>
            <a:fld id="{C2C82462-9C1C-401F-B353-9929FBF75D11}" type="datetimeFigureOut">
              <a:rPr lang="en-GB" smtClean="0"/>
              <a:t>12/10/2022</a:t>
            </a:fld>
            <a:endParaRPr lang="en-GB"/>
          </a:p>
        </p:txBody>
      </p:sp>
      <p:sp>
        <p:nvSpPr>
          <p:cNvPr id="5" name="Footer Placeholder 4">
            <a:extLst>
              <a:ext uri="{FF2B5EF4-FFF2-40B4-BE49-F238E27FC236}">
                <a16:creationId xmlns:a16="http://schemas.microsoft.com/office/drawing/2014/main" id="{DE219272-6351-4D55-82B8-6317DB00A6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B8D910-7AC0-4C6B-89D0-FCC50150EAC3}"/>
              </a:ext>
            </a:extLst>
          </p:cNvPr>
          <p:cNvSpPr>
            <a:spLocks noGrp="1"/>
          </p:cNvSpPr>
          <p:nvPr>
            <p:ph type="sldNum" sz="quarter" idx="12"/>
          </p:nvPr>
        </p:nvSpPr>
        <p:spPr/>
        <p:txBody>
          <a:bodyPr/>
          <a:lstStyle/>
          <a:p>
            <a:fld id="{BB9E82EF-3A4D-48FB-A377-87BE4D5D9E83}" type="slidenum">
              <a:rPr lang="en-GB" smtClean="0"/>
              <a:t>‹#›</a:t>
            </a:fld>
            <a:endParaRPr lang="en-GB"/>
          </a:p>
        </p:txBody>
      </p:sp>
    </p:spTree>
    <p:extLst>
      <p:ext uri="{BB962C8B-B14F-4D97-AF65-F5344CB8AC3E}">
        <p14:creationId xmlns:p14="http://schemas.microsoft.com/office/powerpoint/2010/main" val="13969382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GB"/>
              <a:t>24/02/2022</a:t>
            </a:r>
            <a:endParaRPr lang="en-US"/>
          </a:p>
        </p:txBody>
      </p:sp>
      <p:sp>
        <p:nvSpPr>
          <p:cNvPr id="6" name="Footer Placeholder 5"/>
          <p:cNvSpPr>
            <a:spLocks noGrp="1"/>
          </p:cNvSpPr>
          <p:nvPr>
            <p:ph type="ftr" sz="quarter" idx="11"/>
          </p:nvPr>
        </p:nvSpPr>
        <p:spPr/>
        <p:txBody>
          <a:bodyPr/>
          <a:lstStyle/>
          <a:p>
            <a:r>
              <a:rPr lang="en-US"/>
              <a:t>EPS conference</a:t>
            </a:r>
          </a:p>
        </p:txBody>
      </p:sp>
      <p:sp>
        <p:nvSpPr>
          <p:cNvPr id="7" name="Slide Number Placeholder 6"/>
          <p:cNvSpPr>
            <a:spLocks noGrp="1"/>
          </p:cNvSpPr>
          <p:nvPr>
            <p:ph type="sldNum" sz="quarter" idx="12"/>
          </p:nvPr>
        </p:nvSpPr>
        <p:spPr/>
        <p:txBody>
          <a:bodyPr/>
          <a:lstStyle/>
          <a:p>
            <a:fld id="{8AB2AE14-6020-4A04-BD60-F981DF07A9E5}" type="slidenum">
              <a:rPr lang="en-US" smtClean="0"/>
              <a:t>‹#›</a:t>
            </a:fld>
            <a:endParaRPr lang="en-US"/>
          </a:p>
        </p:txBody>
      </p:sp>
    </p:spTree>
    <p:extLst>
      <p:ext uri="{BB962C8B-B14F-4D97-AF65-F5344CB8AC3E}">
        <p14:creationId xmlns:p14="http://schemas.microsoft.com/office/powerpoint/2010/main" val="1448572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GB"/>
              <a:t>24/02/2022</a:t>
            </a:r>
            <a:endParaRPr lang="en-US"/>
          </a:p>
        </p:txBody>
      </p:sp>
      <p:sp>
        <p:nvSpPr>
          <p:cNvPr id="5" name="Footer Placeholder 4"/>
          <p:cNvSpPr>
            <a:spLocks noGrp="1"/>
          </p:cNvSpPr>
          <p:nvPr>
            <p:ph type="ftr" sz="quarter" idx="11"/>
          </p:nvPr>
        </p:nvSpPr>
        <p:spPr/>
        <p:txBody>
          <a:bodyPr/>
          <a:lstStyle/>
          <a:p>
            <a:r>
              <a:rPr lang="en-US"/>
              <a:t>EPS conference</a:t>
            </a:r>
          </a:p>
        </p:txBody>
      </p:sp>
      <p:sp>
        <p:nvSpPr>
          <p:cNvPr id="6" name="Slide Number Placeholder 5"/>
          <p:cNvSpPr>
            <a:spLocks noGrp="1"/>
          </p:cNvSpPr>
          <p:nvPr>
            <p:ph type="sldNum" sz="quarter" idx="12"/>
          </p:nvPr>
        </p:nvSpPr>
        <p:spPr/>
        <p:txBody>
          <a:bodyPr/>
          <a:lstStyle/>
          <a:p>
            <a:fld id="{8AB2AE14-6020-4A04-BD60-F981DF07A9E5}" type="slidenum">
              <a:rPr lang="en-US" smtClean="0"/>
              <a:t>‹#›</a:t>
            </a:fld>
            <a:endParaRPr lang="en-US"/>
          </a:p>
        </p:txBody>
      </p:sp>
    </p:spTree>
    <p:extLst>
      <p:ext uri="{BB962C8B-B14F-4D97-AF65-F5344CB8AC3E}">
        <p14:creationId xmlns:p14="http://schemas.microsoft.com/office/powerpoint/2010/main" val="27501286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GB"/>
              <a:t>24/02/2022</a:t>
            </a:r>
            <a:endParaRPr lang="en-US"/>
          </a:p>
        </p:txBody>
      </p:sp>
      <p:sp>
        <p:nvSpPr>
          <p:cNvPr id="5" name="Footer Placeholder 4"/>
          <p:cNvSpPr>
            <a:spLocks noGrp="1"/>
          </p:cNvSpPr>
          <p:nvPr>
            <p:ph type="ftr" sz="quarter" idx="11"/>
          </p:nvPr>
        </p:nvSpPr>
        <p:spPr/>
        <p:txBody>
          <a:bodyPr/>
          <a:lstStyle/>
          <a:p>
            <a:r>
              <a:rPr lang="en-US"/>
              <a:t>EPS conference</a:t>
            </a:r>
          </a:p>
        </p:txBody>
      </p:sp>
      <p:sp>
        <p:nvSpPr>
          <p:cNvPr id="6" name="Slide Number Placeholder 5"/>
          <p:cNvSpPr>
            <a:spLocks noGrp="1"/>
          </p:cNvSpPr>
          <p:nvPr>
            <p:ph type="sldNum" sz="quarter" idx="12"/>
          </p:nvPr>
        </p:nvSpPr>
        <p:spPr/>
        <p:txBody>
          <a:bodyPr/>
          <a:lstStyle/>
          <a:p>
            <a:fld id="{8AB2AE14-6020-4A04-BD60-F981DF07A9E5}" type="slidenum">
              <a:rPr lang="en-US" smtClean="0"/>
              <a:t>‹#›</a:t>
            </a:fld>
            <a:endParaRPr lang="en-US"/>
          </a:p>
        </p:txBody>
      </p:sp>
    </p:spTree>
    <p:extLst>
      <p:ext uri="{BB962C8B-B14F-4D97-AF65-F5344CB8AC3E}">
        <p14:creationId xmlns:p14="http://schemas.microsoft.com/office/powerpoint/2010/main" val="2094150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9DCF-7D6B-43FC-A5C4-817647B0C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A636F2-7747-4E30-AD7A-E26C1E9B7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FB3DD4-6C04-4ED6-89B8-233321822C9D}"/>
              </a:ext>
            </a:extLst>
          </p:cNvPr>
          <p:cNvSpPr>
            <a:spLocks noGrp="1"/>
          </p:cNvSpPr>
          <p:nvPr>
            <p:ph type="dt" sz="half" idx="10"/>
          </p:nvPr>
        </p:nvSpPr>
        <p:spPr/>
        <p:txBody>
          <a:bodyPr/>
          <a:lstStyle/>
          <a:p>
            <a:fld id="{FDC34311-1271-4801-9146-026526B30EBD}" type="datetimeFigureOut">
              <a:rPr lang="en-US" smtClean="0"/>
              <a:t>12-Oct-22</a:t>
            </a:fld>
            <a:endParaRPr lang="en-US"/>
          </a:p>
        </p:txBody>
      </p:sp>
      <p:sp>
        <p:nvSpPr>
          <p:cNvPr id="5" name="Footer Placeholder 4">
            <a:extLst>
              <a:ext uri="{FF2B5EF4-FFF2-40B4-BE49-F238E27FC236}">
                <a16:creationId xmlns:a16="http://schemas.microsoft.com/office/drawing/2014/main" id="{417F57A4-BA63-40D8-A4D2-6F14E1AE8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E34CE-164F-49E2-918F-0BB678466350}"/>
              </a:ext>
            </a:extLst>
          </p:cNvPr>
          <p:cNvSpPr>
            <a:spLocks noGrp="1"/>
          </p:cNvSpPr>
          <p:nvPr>
            <p:ph type="sldNum" sz="quarter" idx="12"/>
          </p:nvPr>
        </p:nvSpPr>
        <p:spPr/>
        <p:txBody>
          <a:bodyPr/>
          <a:lstStyle/>
          <a:p>
            <a:fld id="{1C1AB167-DEB1-4DD4-A78D-659B98C5884A}" type="slidenum">
              <a:rPr lang="en-US" smtClean="0"/>
              <a:t>‹#›</a:t>
            </a:fld>
            <a:endParaRPr lang="en-US"/>
          </a:p>
        </p:txBody>
      </p:sp>
    </p:spTree>
    <p:extLst>
      <p:ext uri="{BB962C8B-B14F-4D97-AF65-F5344CB8AC3E}">
        <p14:creationId xmlns:p14="http://schemas.microsoft.com/office/powerpoint/2010/main" val="3237697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4437-A51F-404C-A0DB-6A59F6DF1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9B5C89-4FAA-4CA5-85A4-B9CE6C1F5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5CA07-D12A-464D-BCF0-BAC2FADCAE0C}"/>
              </a:ext>
            </a:extLst>
          </p:cNvPr>
          <p:cNvSpPr>
            <a:spLocks noGrp="1"/>
          </p:cNvSpPr>
          <p:nvPr>
            <p:ph type="dt" sz="half" idx="10"/>
          </p:nvPr>
        </p:nvSpPr>
        <p:spPr/>
        <p:txBody>
          <a:bodyPr/>
          <a:lstStyle/>
          <a:p>
            <a:fld id="{FDC34311-1271-4801-9146-026526B30EBD}" type="datetimeFigureOut">
              <a:rPr lang="en-US" smtClean="0"/>
              <a:t>12-Oct-22</a:t>
            </a:fld>
            <a:endParaRPr lang="en-US"/>
          </a:p>
        </p:txBody>
      </p:sp>
      <p:sp>
        <p:nvSpPr>
          <p:cNvPr id="5" name="Footer Placeholder 4">
            <a:extLst>
              <a:ext uri="{FF2B5EF4-FFF2-40B4-BE49-F238E27FC236}">
                <a16:creationId xmlns:a16="http://schemas.microsoft.com/office/drawing/2014/main" id="{8AD0AAAF-08C4-4079-91C5-5583FD175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BDE99-BB41-4C29-8A96-8EEBB797EE2A}"/>
              </a:ext>
            </a:extLst>
          </p:cNvPr>
          <p:cNvSpPr>
            <a:spLocks noGrp="1"/>
          </p:cNvSpPr>
          <p:nvPr>
            <p:ph type="sldNum" sz="quarter" idx="12"/>
          </p:nvPr>
        </p:nvSpPr>
        <p:spPr/>
        <p:txBody>
          <a:bodyPr/>
          <a:lstStyle/>
          <a:p>
            <a:fld id="{1C1AB167-DEB1-4DD4-A78D-659B98C5884A}" type="slidenum">
              <a:rPr lang="en-US" smtClean="0"/>
              <a:t>‹#›</a:t>
            </a:fld>
            <a:endParaRPr lang="en-US"/>
          </a:p>
        </p:txBody>
      </p:sp>
    </p:spTree>
    <p:extLst>
      <p:ext uri="{BB962C8B-B14F-4D97-AF65-F5344CB8AC3E}">
        <p14:creationId xmlns:p14="http://schemas.microsoft.com/office/powerpoint/2010/main" val="4174052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DA19-4BA7-47AC-AFBD-188757EB39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125B04-31E5-4A6A-9EFE-CEA8C6EFF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3592CE-77D0-449F-B709-A4DE501C7565}"/>
              </a:ext>
            </a:extLst>
          </p:cNvPr>
          <p:cNvSpPr>
            <a:spLocks noGrp="1"/>
          </p:cNvSpPr>
          <p:nvPr>
            <p:ph type="dt" sz="half" idx="10"/>
          </p:nvPr>
        </p:nvSpPr>
        <p:spPr/>
        <p:txBody>
          <a:bodyPr/>
          <a:lstStyle/>
          <a:p>
            <a:fld id="{FDC34311-1271-4801-9146-026526B30EBD}" type="datetimeFigureOut">
              <a:rPr lang="en-US" smtClean="0"/>
              <a:t>12-Oct-22</a:t>
            </a:fld>
            <a:endParaRPr lang="en-US"/>
          </a:p>
        </p:txBody>
      </p:sp>
      <p:sp>
        <p:nvSpPr>
          <p:cNvPr id="5" name="Footer Placeholder 4">
            <a:extLst>
              <a:ext uri="{FF2B5EF4-FFF2-40B4-BE49-F238E27FC236}">
                <a16:creationId xmlns:a16="http://schemas.microsoft.com/office/drawing/2014/main" id="{294FE954-3F1C-423C-BFA3-636CE4AC8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0FBB4-418C-4354-87B2-ED56360B8374}"/>
              </a:ext>
            </a:extLst>
          </p:cNvPr>
          <p:cNvSpPr>
            <a:spLocks noGrp="1"/>
          </p:cNvSpPr>
          <p:nvPr>
            <p:ph type="sldNum" sz="quarter" idx="12"/>
          </p:nvPr>
        </p:nvSpPr>
        <p:spPr/>
        <p:txBody>
          <a:bodyPr/>
          <a:lstStyle/>
          <a:p>
            <a:fld id="{1C1AB167-DEB1-4DD4-A78D-659B98C5884A}" type="slidenum">
              <a:rPr lang="en-US" smtClean="0"/>
              <a:t>‹#›</a:t>
            </a:fld>
            <a:endParaRPr lang="en-US"/>
          </a:p>
        </p:txBody>
      </p:sp>
    </p:spTree>
    <p:extLst>
      <p:ext uri="{BB962C8B-B14F-4D97-AF65-F5344CB8AC3E}">
        <p14:creationId xmlns:p14="http://schemas.microsoft.com/office/powerpoint/2010/main" val="31853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8BD9-289A-486D-8A1E-FECBC5F275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03CF6-D947-430F-952C-2CE56311E8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6FA3DE-B890-4F90-9C41-E107795A00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47BECC-0ABF-48EC-836F-A815DCC73DEB}"/>
              </a:ext>
            </a:extLst>
          </p:cNvPr>
          <p:cNvSpPr>
            <a:spLocks noGrp="1"/>
          </p:cNvSpPr>
          <p:nvPr>
            <p:ph type="dt" sz="half" idx="10"/>
          </p:nvPr>
        </p:nvSpPr>
        <p:spPr/>
        <p:txBody>
          <a:bodyPr/>
          <a:lstStyle/>
          <a:p>
            <a:fld id="{FDC34311-1271-4801-9146-026526B30EBD}" type="datetimeFigureOut">
              <a:rPr lang="en-US" smtClean="0"/>
              <a:t>12-Oct-22</a:t>
            </a:fld>
            <a:endParaRPr lang="en-US"/>
          </a:p>
        </p:txBody>
      </p:sp>
      <p:sp>
        <p:nvSpPr>
          <p:cNvPr id="6" name="Footer Placeholder 5">
            <a:extLst>
              <a:ext uri="{FF2B5EF4-FFF2-40B4-BE49-F238E27FC236}">
                <a16:creationId xmlns:a16="http://schemas.microsoft.com/office/drawing/2014/main" id="{5C801080-183B-4F3C-B224-EEA0C60A6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29088-2832-43D8-B85A-EFBB9C35576A}"/>
              </a:ext>
            </a:extLst>
          </p:cNvPr>
          <p:cNvSpPr>
            <a:spLocks noGrp="1"/>
          </p:cNvSpPr>
          <p:nvPr>
            <p:ph type="sldNum" sz="quarter" idx="12"/>
          </p:nvPr>
        </p:nvSpPr>
        <p:spPr/>
        <p:txBody>
          <a:bodyPr/>
          <a:lstStyle/>
          <a:p>
            <a:fld id="{1C1AB167-DEB1-4DD4-A78D-659B98C5884A}" type="slidenum">
              <a:rPr lang="en-US" smtClean="0"/>
              <a:t>‹#›</a:t>
            </a:fld>
            <a:endParaRPr lang="en-US"/>
          </a:p>
        </p:txBody>
      </p:sp>
    </p:spTree>
    <p:extLst>
      <p:ext uri="{BB962C8B-B14F-4D97-AF65-F5344CB8AC3E}">
        <p14:creationId xmlns:p14="http://schemas.microsoft.com/office/powerpoint/2010/main" val="1529499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84F3-DBD3-4ABE-B2B8-6FCFEC99F3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2BD11B-64A9-45DB-9CD7-FFC832D00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CFCA79-1206-49A3-AC79-7127A867DB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5DB084-C342-418F-A4C4-477BB7E5FD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1E1E4B-8576-4EE1-A25B-3195001599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547AC7-417B-4E7C-891D-DF6A0681370C}"/>
              </a:ext>
            </a:extLst>
          </p:cNvPr>
          <p:cNvSpPr>
            <a:spLocks noGrp="1"/>
          </p:cNvSpPr>
          <p:nvPr>
            <p:ph type="dt" sz="half" idx="10"/>
          </p:nvPr>
        </p:nvSpPr>
        <p:spPr/>
        <p:txBody>
          <a:bodyPr/>
          <a:lstStyle/>
          <a:p>
            <a:fld id="{FDC34311-1271-4801-9146-026526B30EBD}" type="datetimeFigureOut">
              <a:rPr lang="en-US" smtClean="0"/>
              <a:t>12-Oct-22</a:t>
            </a:fld>
            <a:endParaRPr lang="en-US"/>
          </a:p>
        </p:txBody>
      </p:sp>
      <p:sp>
        <p:nvSpPr>
          <p:cNvPr id="8" name="Footer Placeholder 7">
            <a:extLst>
              <a:ext uri="{FF2B5EF4-FFF2-40B4-BE49-F238E27FC236}">
                <a16:creationId xmlns:a16="http://schemas.microsoft.com/office/drawing/2014/main" id="{0725F40E-34D3-4F03-956B-FBBB52FCD8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88ED8F-3562-4113-8EBC-E6E1131CF46B}"/>
              </a:ext>
            </a:extLst>
          </p:cNvPr>
          <p:cNvSpPr>
            <a:spLocks noGrp="1"/>
          </p:cNvSpPr>
          <p:nvPr>
            <p:ph type="sldNum" sz="quarter" idx="12"/>
          </p:nvPr>
        </p:nvSpPr>
        <p:spPr/>
        <p:txBody>
          <a:bodyPr/>
          <a:lstStyle/>
          <a:p>
            <a:fld id="{1C1AB167-DEB1-4DD4-A78D-659B98C5884A}" type="slidenum">
              <a:rPr lang="en-US" smtClean="0"/>
              <a:t>‹#›</a:t>
            </a:fld>
            <a:endParaRPr lang="en-US"/>
          </a:p>
        </p:txBody>
      </p:sp>
    </p:spTree>
    <p:extLst>
      <p:ext uri="{BB962C8B-B14F-4D97-AF65-F5344CB8AC3E}">
        <p14:creationId xmlns:p14="http://schemas.microsoft.com/office/powerpoint/2010/main" val="31598019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1CCB-0B95-4EA8-8A5B-88AE44F10E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5EE8D5-88D4-4E19-BEE2-EAFFE377CE8C}"/>
              </a:ext>
            </a:extLst>
          </p:cNvPr>
          <p:cNvSpPr>
            <a:spLocks noGrp="1"/>
          </p:cNvSpPr>
          <p:nvPr>
            <p:ph type="dt" sz="half" idx="10"/>
          </p:nvPr>
        </p:nvSpPr>
        <p:spPr/>
        <p:txBody>
          <a:bodyPr/>
          <a:lstStyle/>
          <a:p>
            <a:fld id="{FDC34311-1271-4801-9146-026526B30EBD}" type="datetimeFigureOut">
              <a:rPr lang="en-US" smtClean="0"/>
              <a:t>12-Oct-22</a:t>
            </a:fld>
            <a:endParaRPr lang="en-US"/>
          </a:p>
        </p:txBody>
      </p:sp>
      <p:sp>
        <p:nvSpPr>
          <p:cNvPr id="4" name="Footer Placeholder 3">
            <a:extLst>
              <a:ext uri="{FF2B5EF4-FFF2-40B4-BE49-F238E27FC236}">
                <a16:creationId xmlns:a16="http://schemas.microsoft.com/office/drawing/2014/main" id="{9D46DDDC-5119-4614-B139-EAFD5F5537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1B58F4-8A5C-435D-92EE-D45060CF8CEC}"/>
              </a:ext>
            </a:extLst>
          </p:cNvPr>
          <p:cNvSpPr>
            <a:spLocks noGrp="1"/>
          </p:cNvSpPr>
          <p:nvPr>
            <p:ph type="sldNum" sz="quarter" idx="12"/>
          </p:nvPr>
        </p:nvSpPr>
        <p:spPr/>
        <p:txBody>
          <a:bodyPr/>
          <a:lstStyle/>
          <a:p>
            <a:fld id="{1C1AB167-DEB1-4DD4-A78D-659B98C5884A}" type="slidenum">
              <a:rPr lang="en-US" smtClean="0"/>
              <a:t>‹#›</a:t>
            </a:fld>
            <a:endParaRPr lang="en-US"/>
          </a:p>
        </p:txBody>
      </p:sp>
    </p:spTree>
    <p:extLst>
      <p:ext uri="{BB962C8B-B14F-4D97-AF65-F5344CB8AC3E}">
        <p14:creationId xmlns:p14="http://schemas.microsoft.com/office/powerpoint/2010/main" val="3794150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F29EB-EFF5-42B5-8A78-5C3D3A123A48}"/>
              </a:ext>
            </a:extLst>
          </p:cNvPr>
          <p:cNvSpPr>
            <a:spLocks noGrp="1"/>
          </p:cNvSpPr>
          <p:nvPr>
            <p:ph type="dt" sz="half" idx="10"/>
          </p:nvPr>
        </p:nvSpPr>
        <p:spPr/>
        <p:txBody>
          <a:bodyPr/>
          <a:lstStyle/>
          <a:p>
            <a:fld id="{FDC34311-1271-4801-9146-026526B30EBD}" type="datetimeFigureOut">
              <a:rPr lang="en-US" smtClean="0"/>
              <a:t>12-Oct-22</a:t>
            </a:fld>
            <a:endParaRPr lang="en-US"/>
          </a:p>
        </p:txBody>
      </p:sp>
      <p:sp>
        <p:nvSpPr>
          <p:cNvPr id="3" name="Footer Placeholder 2">
            <a:extLst>
              <a:ext uri="{FF2B5EF4-FFF2-40B4-BE49-F238E27FC236}">
                <a16:creationId xmlns:a16="http://schemas.microsoft.com/office/drawing/2014/main" id="{AB79D23A-0D3C-4612-B441-C2D580F08F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733B4D-99C2-4DC8-ACAB-4545E52C2186}"/>
              </a:ext>
            </a:extLst>
          </p:cNvPr>
          <p:cNvSpPr>
            <a:spLocks noGrp="1"/>
          </p:cNvSpPr>
          <p:nvPr>
            <p:ph type="sldNum" sz="quarter" idx="12"/>
          </p:nvPr>
        </p:nvSpPr>
        <p:spPr/>
        <p:txBody>
          <a:bodyPr/>
          <a:lstStyle/>
          <a:p>
            <a:fld id="{1C1AB167-DEB1-4DD4-A78D-659B98C5884A}" type="slidenum">
              <a:rPr lang="en-US" smtClean="0"/>
              <a:t>‹#›</a:t>
            </a:fld>
            <a:endParaRPr lang="en-US"/>
          </a:p>
        </p:txBody>
      </p:sp>
    </p:spTree>
    <p:extLst>
      <p:ext uri="{BB962C8B-B14F-4D97-AF65-F5344CB8AC3E}">
        <p14:creationId xmlns:p14="http://schemas.microsoft.com/office/powerpoint/2010/main" val="96348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C96A-EF68-4F0B-A0E6-3C42A31D95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6FE8C13-87EE-4D81-BB88-5B3AA5038F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AA4558-C49D-466A-BCE3-8081892E0821}"/>
              </a:ext>
            </a:extLst>
          </p:cNvPr>
          <p:cNvSpPr>
            <a:spLocks noGrp="1"/>
          </p:cNvSpPr>
          <p:nvPr>
            <p:ph type="dt" sz="half" idx="10"/>
          </p:nvPr>
        </p:nvSpPr>
        <p:spPr/>
        <p:txBody>
          <a:bodyPr/>
          <a:lstStyle/>
          <a:p>
            <a:fld id="{C2C82462-9C1C-401F-B353-9929FBF75D11}" type="datetimeFigureOut">
              <a:rPr lang="en-GB" smtClean="0"/>
              <a:t>12/10/2022</a:t>
            </a:fld>
            <a:endParaRPr lang="en-GB"/>
          </a:p>
        </p:txBody>
      </p:sp>
      <p:sp>
        <p:nvSpPr>
          <p:cNvPr id="5" name="Footer Placeholder 4">
            <a:extLst>
              <a:ext uri="{FF2B5EF4-FFF2-40B4-BE49-F238E27FC236}">
                <a16:creationId xmlns:a16="http://schemas.microsoft.com/office/drawing/2014/main" id="{A6B3DE89-E68C-47A0-9F15-1DA194CD19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994B22-354F-436B-A978-1DC978C57B85}"/>
              </a:ext>
            </a:extLst>
          </p:cNvPr>
          <p:cNvSpPr>
            <a:spLocks noGrp="1"/>
          </p:cNvSpPr>
          <p:nvPr>
            <p:ph type="sldNum" sz="quarter" idx="12"/>
          </p:nvPr>
        </p:nvSpPr>
        <p:spPr/>
        <p:txBody>
          <a:bodyPr/>
          <a:lstStyle/>
          <a:p>
            <a:fld id="{BB9E82EF-3A4D-48FB-A377-87BE4D5D9E83}" type="slidenum">
              <a:rPr lang="en-GB" smtClean="0"/>
              <a:t>‹#›</a:t>
            </a:fld>
            <a:endParaRPr lang="en-GB"/>
          </a:p>
        </p:txBody>
      </p:sp>
    </p:spTree>
    <p:extLst>
      <p:ext uri="{BB962C8B-B14F-4D97-AF65-F5344CB8AC3E}">
        <p14:creationId xmlns:p14="http://schemas.microsoft.com/office/powerpoint/2010/main" val="36004373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5513-2791-4573-BF96-1895472B3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04DBE2-9E82-4AE3-AFC3-67491C51B1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F08CB-8E88-47B6-BE32-D5C51F869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B8D12E-3223-42B6-B89D-9B57AC23135F}"/>
              </a:ext>
            </a:extLst>
          </p:cNvPr>
          <p:cNvSpPr>
            <a:spLocks noGrp="1"/>
          </p:cNvSpPr>
          <p:nvPr>
            <p:ph type="dt" sz="half" idx="10"/>
          </p:nvPr>
        </p:nvSpPr>
        <p:spPr/>
        <p:txBody>
          <a:bodyPr/>
          <a:lstStyle/>
          <a:p>
            <a:fld id="{FDC34311-1271-4801-9146-026526B30EBD}" type="datetimeFigureOut">
              <a:rPr lang="en-US" smtClean="0"/>
              <a:t>12-Oct-22</a:t>
            </a:fld>
            <a:endParaRPr lang="en-US"/>
          </a:p>
        </p:txBody>
      </p:sp>
      <p:sp>
        <p:nvSpPr>
          <p:cNvPr id="6" name="Footer Placeholder 5">
            <a:extLst>
              <a:ext uri="{FF2B5EF4-FFF2-40B4-BE49-F238E27FC236}">
                <a16:creationId xmlns:a16="http://schemas.microsoft.com/office/drawing/2014/main" id="{CDC8B39E-C40C-4BD6-B8EF-EA79B9FB8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65685-5E4C-4013-BFE3-03A36D458B0E}"/>
              </a:ext>
            </a:extLst>
          </p:cNvPr>
          <p:cNvSpPr>
            <a:spLocks noGrp="1"/>
          </p:cNvSpPr>
          <p:nvPr>
            <p:ph type="sldNum" sz="quarter" idx="12"/>
          </p:nvPr>
        </p:nvSpPr>
        <p:spPr/>
        <p:txBody>
          <a:bodyPr/>
          <a:lstStyle/>
          <a:p>
            <a:fld id="{1C1AB167-DEB1-4DD4-A78D-659B98C5884A}" type="slidenum">
              <a:rPr lang="en-US" smtClean="0"/>
              <a:t>‹#›</a:t>
            </a:fld>
            <a:endParaRPr lang="en-US"/>
          </a:p>
        </p:txBody>
      </p:sp>
    </p:spTree>
    <p:extLst>
      <p:ext uri="{BB962C8B-B14F-4D97-AF65-F5344CB8AC3E}">
        <p14:creationId xmlns:p14="http://schemas.microsoft.com/office/powerpoint/2010/main" val="12344482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5D6E-AC1B-4565-9DC0-210CE5191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FEA471-E20F-4AB1-9326-1D1A9B91D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7DC934-A3AF-4D1E-B849-91305BB06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9B847-BF75-4280-9B45-151DEC602AB9}"/>
              </a:ext>
            </a:extLst>
          </p:cNvPr>
          <p:cNvSpPr>
            <a:spLocks noGrp="1"/>
          </p:cNvSpPr>
          <p:nvPr>
            <p:ph type="dt" sz="half" idx="10"/>
          </p:nvPr>
        </p:nvSpPr>
        <p:spPr/>
        <p:txBody>
          <a:bodyPr/>
          <a:lstStyle/>
          <a:p>
            <a:fld id="{FDC34311-1271-4801-9146-026526B30EBD}" type="datetimeFigureOut">
              <a:rPr lang="en-US" smtClean="0"/>
              <a:t>12-Oct-22</a:t>
            </a:fld>
            <a:endParaRPr lang="en-US"/>
          </a:p>
        </p:txBody>
      </p:sp>
      <p:sp>
        <p:nvSpPr>
          <p:cNvPr id="6" name="Footer Placeholder 5">
            <a:extLst>
              <a:ext uri="{FF2B5EF4-FFF2-40B4-BE49-F238E27FC236}">
                <a16:creationId xmlns:a16="http://schemas.microsoft.com/office/drawing/2014/main" id="{E348A2BA-0749-4F65-8789-A92CC6C9C4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C2A32-5DA6-4D7A-B096-1344F666ABBE}"/>
              </a:ext>
            </a:extLst>
          </p:cNvPr>
          <p:cNvSpPr>
            <a:spLocks noGrp="1"/>
          </p:cNvSpPr>
          <p:nvPr>
            <p:ph type="sldNum" sz="quarter" idx="12"/>
          </p:nvPr>
        </p:nvSpPr>
        <p:spPr/>
        <p:txBody>
          <a:bodyPr/>
          <a:lstStyle/>
          <a:p>
            <a:fld id="{1C1AB167-DEB1-4DD4-A78D-659B98C5884A}" type="slidenum">
              <a:rPr lang="en-US" smtClean="0"/>
              <a:t>‹#›</a:t>
            </a:fld>
            <a:endParaRPr lang="en-US"/>
          </a:p>
        </p:txBody>
      </p:sp>
    </p:spTree>
    <p:extLst>
      <p:ext uri="{BB962C8B-B14F-4D97-AF65-F5344CB8AC3E}">
        <p14:creationId xmlns:p14="http://schemas.microsoft.com/office/powerpoint/2010/main" val="1483482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6B77-FB33-47F1-929B-47310C863D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D36AAF-5BAA-41A2-A619-777B037B4F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787B7-3480-40BE-9CCA-95CB44514061}"/>
              </a:ext>
            </a:extLst>
          </p:cNvPr>
          <p:cNvSpPr>
            <a:spLocks noGrp="1"/>
          </p:cNvSpPr>
          <p:nvPr>
            <p:ph type="dt" sz="half" idx="10"/>
          </p:nvPr>
        </p:nvSpPr>
        <p:spPr/>
        <p:txBody>
          <a:bodyPr/>
          <a:lstStyle/>
          <a:p>
            <a:fld id="{FDC34311-1271-4801-9146-026526B30EBD}" type="datetimeFigureOut">
              <a:rPr lang="en-US" smtClean="0"/>
              <a:t>12-Oct-22</a:t>
            </a:fld>
            <a:endParaRPr lang="en-US"/>
          </a:p>
        </p:txBody>
      </p:sp>
      <p:sp>
        <p:nvSpPr>
          <p:cNvPr id="5" name="Footer Placeholder 4">
            <a:extLst>
              <a:ext uri="{FF2B5EF4-FFF2-40B4-BE49-F238E27FC236}">
                <a16:creationId xmlns:a16="http://schemas.microsoft.com/office/drawing/2014/main" id="{C40F6376-55CB-4918-AC2D-B99ABB7D9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E0CA1-F868-4B40-B48B-5B9CFBF6D45D}"/>
              </a:ext>
            </a:extLst>
          </p:cNvPr>
          <p:cNvSpPr>
            <a:spLocks noGrp="1"/>
          </p:cNvSpPr>
          <p:nvPr>
            <p:ph type="sldNum" sz="quarter" idx="12"/>
          </p:nvPr>
        </p:nvSpPr>
        <p:spPr/>
        <p:txBody>
          <a:bodyPr/>
          <a:lstStyle/>
          <a:p>
            <a:fld id="{1C1AB167-DEB1-4DD4-A78D-659B98C5884A}" type="slidenum">
              <a:rPr lang="en-US" smtClean="0"/>
              <a:t>‹#›</a:t>
            </a:fld>
            <a:endParaRPr lang="en-US"/>
          </a:p>
        </p:txBody>
      </p:sp>
    </p:spTree>
    <p:extLst>
      <p:ext uri="{BB962C8B-B14F-4D97-AF65-F5344CB8AC3E}">
        <p14:creationId xmlns:p14="http://schemas.microsoft.com/office/powerpoint/2010/main" val="40571324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38BD76-27A7-43EF-91D2-8518EEB86A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69456F-D473-42F1-8B41-A0EF3FF786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68521-C5E6-4EE1-AA1E-2813122A0D10}"/>
              </a:ext>
            </a:extLst>
          </p:cNvPr>
          <p:cNvSpPr>
            <a:spLocks noGrp="1"/>
          </p:cNvSpPr>
          <p:nvPr>
            <p:ph type="dt" sz="half" idx="10"/>
          </p:nvPr>
        </p:nvSpPr>
        <p:spPr/>
        <p:txBody>
          <a:bodyPr/>
          <a:lstStyle/>
          <a:p>
            <a:fld id="{FDC34311-1271-4801-9146-026526B30EBD}" type="datetimeFigureOut">
              <a:rPr lang="en-US" smtClean="0"/>
              <a:t>12-Oct-22</a:t>
            </a:fld>
            <a:endParaRPr lang="en-US"/>
          </a:p>
        </p:txBody>
      </p:sp>
      <p:sp>
        <p:nvSpPr>
          <p:cNvPr id="5" name="Footer Placeholder 4">
            <a:extLst>
              <a:ext uri="{FF2B5EF4-FFF2-40B4-BE49-F238E27FC236}">
                <a16:creationId xmlns:a16="http://schemas.microsoft.com/office/drawing/2014/main" id="{4865F0B6-12F0-43F8-9AA4-369841D91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5B692-CEE5-4872-8C67-32D039FAB36C}"/>
              </a:ext>
            </a:extLst>
          </p:cNvPr>
          <p:cNvSpPr>
            <a:spLocks noGrp="1"/>
          </p:cNvSpPr>
          <p:nvPr>
            <p:ph type="sldNum" sz="quarter" idx="12"/>
          </p:nvPr>
        </p:nvSpPr>
        <p:spPr/>
        <p:txBody>
          <a:bodyPr/>
          <a:lstStyle/>
          <a:p>
            <a:fld id="{1C1AB167-DEB1-4DD4-A78D-659B98C5884A}" type="slidenum">
              <a:rPr lang="en-US" smtClean="0"/>
              <a:t>‹#›</a:t>
            </a:fld>
            <a:endParaRPr lang="en-US"/>
          </a:p>
        </p:txBody>
      </p:sp>
    </p:spTree>
    <p:extLst>
      <p:ext uri="{BB962C8B-B14F-4D97-AF65-F5344CB8AC3E}">
        <p14:creationId xmlns:p14="http://schemas.microsoft.com/office/powerpoint/2010/main" val="42159666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r>
              <a:rPr lang="en-US"/>
              <a:t>20/05/2019</a:t>
            </a:r>
            <a:endParaRPr lang="en-GB"/>
          </a:p>
        </p:txBody>
      </p:sp>
      <p:sp>
        <p:nvSpPr>
          <p:cNvPr id="5" name="Footer Placeholder 4"/>
          <p:cNvSpPr>
            <a:spLocks noGrp="1"/>
          </p:cNvSpPr>
          <p:nvPr>
            <p:ph type="ftr" sz="quarter" idx="11"/>
          </p:nvPr>
        </p:nvSpPr>
        <p:spPr/>
        <p:txBody>
          <a:bodyPr/>
          <a:lstStyle/>
          <a:p>
            <a:r>
              <a:rPr lang="en-GB"/>
              <a:t>SIP Project</a:t>
            </a:r>
            <a:endParaRPr lang="en-GB" dirty="0"/>
          </a:p>
        </p:txBody>
      </p:sp>
      <p:sp>
        <p:nvSpPr>
          <p:cNvPr id="6" name="Slide Number Placeholder 5"/>
          <p:cNvSpPr>
            <a:spLocks noGrp="1"/>
          </p:cNvSpPr>
          <p:nvPr>
            <p:ph type="sldNum" sz="quarter" idx="12"/>
          </p:nvPr>
        </p:nvSpPr>
        <p:spPr/>
        <p:txBody>
          <a:bodyPr/>
          <a:lstStyle/>
          <a:p>
            <a:fld id="{9C729815-E0B0-4BEF-9281-2F0D1BC59EC4}" type="slidenum">
              <a:rPr lang="en-GB" smtClean="0"/>
              <a:t>‹#›</a:t>
            </a:fld>
            <a:endParaRPr lang="en-GB"/>
          </a:p>
        </p:txBody>
      </p:sp>
      <p:pic>
        <p:nvPicPr>
          <p:cNvPr id="1026" name="Picture 2" descr="File:Addis Ababa University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049" y="-170765"/>
            <a:ext cx="2063751" cy="234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4847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a:t>20/05/2019</a:t>
            </a:r>
            <a:endParaRPr lang="en-GB"/>
          </a:p>
        </p:txBody>
      </p:sp>
      <p:sp>
        <p:nvSpPr>
          <p:cNvPr id="5" name="Footer Placeholder 4"/>
          <p:cNvSpPr>
            <a:spLocks noGrp="1"/>
          </p:cNvSpPr>
          <p:nvPr>
            <p:ph type="ftr" sz="quarter" idx="11"/>
          </p:nvPr>
        </p:nvSpPr>
        <p:spPr/>
        <p:txBody>
          <a:bodyPr/>
          <a:lstStyle/>
          <a:p>
            <a:r>
              <a:rPr lang="en-GB"/>
              <a:t>SIP Project</a:t>
            </a:r>
          </a:p>
        </p:txBody>
      </p:sp>
      <p:sp>
        <p:nvSpPr>
          <p:cNvPr id="6" name="Slide Number Placeholder 5"/>
          <p:cNvSpPr>
            <a:spLocks noGrp="1"/>
          </p:cNvSpPr>
          <p:nvPr>
            <p:ph type="sldNum" sz="quarter" idx="12"/>
          </p:nvPr>
        </p:nvSpPr>
        <p:spPr/>
        <p:txBody>
          <a:bodyPr/>
          <a:lstStyle/>
          <a:p>
            <a:fld id="{9C729815-E0B0-4BEF-9281-2F0D1BC59EC4}" type="slidenum">
              <a:rPr lang="en-GB" smtClean="0"/>
              <a:t>‹#›</a:t>
            </a:fld>
            <a:endParaRPr lang="en-GB"/>
          </a:p>
        </p:txBody>
      </p:sp>
    </p:spTree>
    <p:extLst>
      <p:ext uri="{BB962C8B-B14F-4D97-AF65-F5344CB8AC3E}">
        <p14:creationId xmlns:p14="http://schemas.microsoft.com/office/powerpoint/2010/main" val="26866056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20/05/2019</a:t>
            </a:r>
            <a:endParaRPr lang="en-GB"/>
          </a:p>
        </p:txBody>
      </p:sp>
      <p:sp>
        <p:nvSpPr>
          <p:cNvPr id="5" name="Footer Placeholder 4"/>
          <p:cNvSpPr>
            <a:spLocks noGrp="1"/>
          </p:cNvSpPr>
          <p:nvPr>
            <p:ph type="ftr" sz="quarter" idx="11"/>
          </p:nvPr>
        </p:nvSpPr>
        <p:spPr/>
        <p:txBody>
          <a:bodyPr/>
          <a:lstStyle/>
          <a:p>
            <a:r>
              <a:rPr lang="en-GB"/>
              <a:t>SIP Project</a:t>
            </a:r>
          </a:p>
        </p:txBody>
      </p:sp>
      <p:sp>
        <p:nvSpPr>
          <p:cNvPr id="6" name="Slide Number Placeholder 5"/>
          <p:cNvSpPr>
            <a:spLocks noGrp="1"/>
          </p:cNvSpPr>
          <p:nvPr>
            <p:ph type="sldNum" sz="quarter" idx="12"/>
          </p:nvPr>
        </p:nvSpPr>
        <p:spPr/>
        <p:txBody>
          <a:bodyPr/>
          <a:lstStyle/>
          <a:p>
            <a:fld id="{9C729815-E0B0-4BEF-9281-2F0D1BC59EC4}" type="slidenum">
              <a:rPr lang="en-GB" smtClean="0"/>
              <a:t>‹#›</a:t>
            </a:fld>
            <a:endParaRPr lang="en-GB"/>
          </a:p>
        </p:txBody>
      </p:sp>
    </p:spTree>
    <p:extLst>
      <p:ext uri="{BB962C8B-B14F-4D97-AF65-F5344CB8AC3E}">
        <p14:creationId xmlns:p14="http://schemas.microsoft.com/office/powerpoint/2010/main" val="3096371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r>
              <a:rPr lang="en-US"/>
              <a:t>20/05/2019</a:t>
            </a:r>
            <a:endParaRPr lang="en-GB"/>
          </a:p>
        </p:txBody>
      </p:sp>
      <p:sp>
        <p:nvSpPr>
          <p:cNvPr id="6" name="Footer Placeholder 5"/>
          <p:cNvSpPr>
            <a:spLocks noGrp="1"/>
          </p:cNvSpPr>
          <p:nvPr>
            <p:ph type="ftr" sz="quarter" idx="11"/>
          </p:nvPr>
        </p:nvSpPr>
        <p:spPr/>
        <p:txBody>
          <a:bodyPr/>
          <a:lstStyle/>
          <a:p>
            <a:r>
              <a:rPr lang="en-GB"/>
              <a:t>SIP Project</a:t>
            </a:r>
          </a:p>
        </p:txBody>
      </p:sp>
      <p:sp>
        <p:nvSpPr>
          <p:cNvPr id="7" name="Slide Number Placeholder 6"/>
          <p:cNvSpPr>
            <a:spLocks noGrp="1"/>
          </p:cNvSpPr>
          <p:nvPr>
            <p:ph type="sldNum" sz="quarter" idx="12"/>
          </p:nvPr>
        </p:nvSpPr>
        <p:spPr/>
        <p:txBody>
          <a:bodyPr/>
          <a:lstStyle/>
          <a:p>
            <a:fld id="{9C729815-E0B0-4BEF-9281-2F0D1BC59EC4}" type="slidenum">
              <a:rPr lang="en-GB" smtClean="0"/>
              <a:t>‹#›</a:t>
            </a:fld>
            <a:endParaRPr lang="en-GB"/>
          </a:p>
        </p:txBody>
      </p:sp>
    </p:spTree>
    <p:extLst>
      <p:ext uri="{BB962C8B-B14F-4D97-AF65-F5344CB8AC3E}">
        <p14:creationId xmlns:p14="http://schemas.microsoft.com/office/powerpoint/2010/main" val="2627197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r>
              <a:rPr lang="en-US"/>
              <a:t>20/05/2019</a:t>
            </a:r>
            <a:endParaRPr lang="en-GB"/>
          </a:p>
        </p:txBody>
      </p:sp>
      <p:sp>
        <p:nvSpPr>
          <p:cNvPr id="8" name="Footer Placeholder 7"/>
          <p:cNvSpPr>
            <a:spLocks noGrp="1"/>
          </p:cNvSpPr>
          <p:nvPr>
            <p:ph type="ftr" sz="quarter" idx="11"/>
          </p:nvPr>
        </p:nvSpPr>
        <p:spPr/>
        <p:txBody>
          <a:bodyPr/>
          <a:lstStyle/>
          <a:p>
            <a:r>
              <a:rPr lang="en-GB"/>
              <a:t>SIP Project</a:t>
            </a:r>
          </a:p>
        </p:txBody>
      </p:sp>
      <p:sp>
        <p:nvSpPr>
          <p:cNvPr id="9" name="Slide Number Placeholder 8"/>
          <p:cNvSpPr>
            <a:spLocks noGrp="1"/>
          </p:cNvSpPr>
          <p:nvPr>
            <p:ph type="sldNum" sz="quarter" idx="12"/>
          </p:nvPr>
        </p:nvSpPr>
        <p:spPr/>
        <p:txBody>
          <a:bodyPr/>
          <a:lstStyle/>
          <a:p>
            <a:fld id="{9C729815-E0B0-4BEF-9281-2F0D1BC59EC4}" type="slidenum">
              <a:rPr lang="en-GB" smtClean="0"/>
              <a:t>‹#›</a:t>
            </a:fld>
            <a:endParaRPr lang="en-GB"/>
          </a:p>
        </p:txBody>
      </p:sp>
    </p:spTree>
    <p:extLst>
      <p:ext uri="{BB962C8B-B14F-4D97-AF65-F5344CB8AC3E}">
        <p14:creationId xmlns:p14="http://schemas.microsoft.com/office/powerpoint/2010/main" val="28887747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r>
              <a:rPr lang="en-US"/>
              <a:t>20/05/2019</a:t>
            </a:r>
            <a:endParaRPr lang="en-GB"/>
          </a:p>
        </p:txBody>
      </p:sp>
      <p:sp>
        <p:nvSpPr>
          <p:cNvPr id="4" name="Footer Placeholder 3"/>
          <p:cNvSpPr>
            <a:spLocks noGrp="1"/>
          </p:cNvSpPr>
          <p:nvPr>
            <p:ph type="ftr" sz="quarter" idx="11"/>
          </p:nvPr>
        </p:nvSpPr>
        <p:spPr/>
        <p:txBody>
          <a:bodyPr/>
          <a:lstStyle/>
          <a:p>
            <a:r>
              <a:rPr lang="en-GB"/>
              <a:t>SIP Project</a:t>
            </a:r>
          </a:p>
        </p:txBody>
      </p:sp>
      <p:sp>
        <p:nvSpPr>
          <p:cNvPr id="5" name="Slide Number Placeholder 4"/>
          <p:cNvSpPr>
            <a:spLocks noGrp="1"/>
          </p:cNvSpPr>
          <p:nvPr>
            <p:ph type="sldNum" sz="quarter" idx="12"/>
          </p:nvPr>
        </p:nvSpPr>
        <p:spPr/>
        <p:txBody>
          <a:bodyPr/>
          <a:lstStyle/>
          <a:p>
            <a:fld id="{9C729815-E0B0-4BEF-9281-2F0D1BC59EC4}" type="slidenum">
              <a:rPr lang="en-GB" smtClean="0"/>
              <a:t>‹#›</a:t>
            </a:fld>
            <a:endParaRPr lang="en-GB"/>
          </a:p>
        </p:txBody>
      </p:sp>
    </p:spTree>
    <p:extLst>
      <p:ext uri="{BB962C8B-B14F-4D97-AF65-F5344CB8AC3E}">
        <p14:creationId xmlns:p14="http://schemas.microsoft.com/office/powerpoint/2010/main" val="327582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B77-366C-4A00-82AD-41F557FE8B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CAACA6-5805-45E8-B291-AE29F81893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F5EF671-9DBC-4743-B21E-17DEC84768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A685C4E-84E3-426B-A738-865CF44B2215}"/>
              </a:ext>
            </a:extLst>
          </p:cNvPr>
          <p:cNvSpPr>
            <a:spLocks noGrp="1"/>
          </p:cNvSpPr>
          <p:nvPr>
            <p:ph type="dt" sz="half" idx="10"/>
          </p:nvPr>
        </p:nvSpPr>
        <p:spPr/>
        <p:txBody>
          <a:bodyPr/>
          <a:lstStyle/>
          <a:p>
            <a:fld id="{C2C82462-9C1C-401F-B353-9929FBF75D11}" type="datetimeFigureOut">
              <a:rPr lang="en-GB" smtClean="0"/>
              <a:t>12/10/2022</a:t>
            </a:fld>
            <a:endParaRPr lang="en-GB"/>
          </a:p>
        </p:txBody>
      </p:sp>
      <p:sp>
        <p:nvSpPr>
          <p:cNvPr id="6" name="Footer Placeholder 5">
            <a:extLst>
              <a:ext uri="{FF2B5EF4-FFF2-40B4-BE49-F238E27FC236}">
                <a16:creationId xmlns:a16="http://schemas.microsoft.com/office/drawing/2014/main" id="{53387236-534E-4244-8718-A8FDADF8C1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2104A5-9F3F-454F-849A-40A39534C832}"/>
              </a:ext>
            </a:extLst>
          </p:cNvPr>
          <p:cNvSpPr>
            <a:spLocks noGrp="1"/>
          </p:cNvSpPr>
          <p:nvPr>
            <p:ph type="sldNum" sz="quarter" idx="12"/>
          </p:nvPr>
        </p:nvSpPr>
        <p:spPr/>
        <p:txBody>
          <a:bodyPr/>
          <a:lstStyle/>
          <a:p>
            <a:fld id="{BB9E82EF-3A4D-48FB-A377-87BE4D5D9E83}" type="slidenum">
              <a:rPr lang="en-GB" smtClean="0"/>
              <a:t>‹#›</a:t>
            </a:fld>
            <a:endParaRPr lang="en-GB"/>
          </a:p>
        </p:txBody>
      </p:sp>
    </p:spTree>
    <p:extLst>
      <p:ext uri="{BB962C8B-B14F-4D97-AF65-F5344CB8AC3E}">
        <p14:creationId xmlns:p14="http://schemas.microsoft.com/office/powerpoint/2010/main" val="21178634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20/05/2019</a:t>
            </a:r>
            <a:endParaRPr lang="en-GB"/>
          </a:p>
        </p:txBody>
      </p:sp>
      <p:sp>
        <p:nvSpPr>
          <p:cNvPr id="3" name="Footer Placeholder 2"/>
          <p:cNvSpPr>
            <a:spLocks noGrp="1"/>
          </p:cNvSpPr>
          <p:nvPr>
            <p:ph type="ftr" sz="quarter" idx="11"/>
          </p:nvPr>
        </p:nvSpPr>
        <p:spPr/>
        <p:txBody>
          <a:bodyPr/>
          <a:lstStyle/>
          <a:p>
            <a:r>
              <a:rPr lang="en-GB"/>
              <a:t>SIP Project</a:t>
            </a:r>
          </a:p>
        </p:txBody>
      </p:sp>
      <p:sp>
        <p:nvSpPr>
          <p:cNvPr id="4" name="Slide Number Placeholder 3"/>
          <p:cNvSpPr>
            <a:spLocks noGrp="1"/>
          </p:cNvSpPr>
          <p:nvPr>
            <p:ph type="sldNum" sz="quarter" idx="12"/>
          </p:nvPr>
        </p:nvSpPr>
        <p:spPr/>
        <p:txBody>
          <a:bodyPr/>
          <a:lstStyle/>
          <a:p>
            <a:fld id="{9C729815-E0B0-4BEF-9281-2F0D1BC59EC4}" type="slidenum">
              <a:rPr lang="en-GB" smtClean="0"/>
              <a:t>‹#›</a:t>
            </a:fld>
            <a:endParaRPr lang="en-GB"/>
          </a:p>
        </p:txBody>
      </p:sp>
    </p:spTree>
    <p:extLst>
      <p:ext uri="{BB962C8B-B14F-4D97-AF65-F5344CB8AC3E}">
        <p14:creationId xmlns:p14="http://schemas.microsoft.com/office/powerpoint/2010/main" val="42509493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20/05/2019</a:t>
            </a:r>
            <a:endParaRPr lang="en-GB"/>
          </a:p>
        </p:txBody>
      </p:sp>
      <p:sp>
        <p:nvSpPr>
          <p:cNvPr id="6" name="Footer Placeholder 5"/>
          <p:cNvSpPr>
            <a:spLocks noGrp="1"/>
          </p:cNvSpPr>
          <p:nvPr>
            <p:ph type="ftr" sz="quarter" idx="11"/>
          </p:nvPr>
        </p:nvSpPr>
        <p:spPr/>
        <p:txBody>
          <a:bodyPr/>
          <a:lstStyle/>
          <a:p>
            <a:r>
              <a:rPr lang="en-GB"/>
              <a:t>SIP Project</a:t>
            </a:r>
          </a:p>
        </p:txBody>
      </p:sp>
      <p:sp>
        <p:nvSpPr>
          <p:cNvPr id="7" name="Slide Number Placeholder 6"/>
          <p:cNvSpPr>
            <a:spLocks noGrp="1"/>
          </p:cNvSpPr>
          <p:nvPr>
            <p:ph type="sldNum" sz="quarter" idx="12"/>
          </p:nvPr>
        </p:nvSpPr>
        <p:spPr/>
        <p:txBody>
          <a:bodyPr/>
          <a:lstStyle/>
          <a:p>
            <a:fld id="{9C729815-E0B0-4BEF-9281-2F0D1BC59EC4}" type="slidenum">
              <a:rPr lang="en-GB" smtClean="0"/>
              <a:t>‹#›</a:t>
            </a:fld>
            <a:endParaRPr lang="en-GB"/>
          </a:p>
        </p:txBody>
      </p:sp>
    </p:spTree>
    <p:extLst>
      <p:ext uri="{BB962C8B-B14F-4D97-AF65-F5344CB8AC3E}">
        <p14:creationId xmlns:p14="http://schemas.microsoft.com/office/powerpoint/2010/main" val="9914029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20/05/2019</a:t>
            </a:r>
            <a:endParaRPr lang="en-GB"/>
          </a:p>
        </p:txBody>
      </p:sp>
      <p:sp>
        <p:nvSpPr>
          <p:cNvPr id="6" name="Footer Placeholder 5"/>
          <p:cNvSpPr>
            <a:spLocks noGrp="1"/>
          </p:cNvSpPr>
          <p:nvPr>
            <p:ph type="ftr" sz="quarter" idx="11"/>
          </p:nvPr>
        </p:nvSpPr>
        <p:spPr/>
        <p:txBody>
          <a:bodyPr/>
          <a:lstStyle/>
          <a:p>
            <a:r>
              <a:rPr lang="en-GB"/>
              <a:t>SIP Project</a:t>
            </a:r>
          </a:p>
        </p:txBody>
      </p:sp>
      <p:sp>
        <p:nvSpPr>
          <p:cNvPr id="7" name="Slide Number Placeholder 6"/>
          <p:cNvSpPr>
            <a:spLocks noGrp="1"/>
          </p:cNvSpPr>
          <p:nvPr>
            <p:ph type="sldNum" sz="quarter" idx="12"/>
          </p:nvPr>
        </p:nvSpPr>
        <p:spPr/>
        <p:txBody>
          <a:bodyPr/>
          <a:lstStyle/>
          <a:p>
            <a:fld id="{9C729815-E0B0-4BEF-9281-2F0D1BC59EC4}" type="slidenum">
              <a:rPr lang="en-GB" smtClean="0"/>
              <a:t>‹#›</a:t>
            </a:fld>
            <a:endParaRPr lang="en-GB"/>
          </a:p>
        </p:txBody>
      </p:sp>
    </p:spTree>
    <p:extLst>
      <p:ext uri="{BB962C8B-B14F-4D97-AF65-F5344CB8AC3E}">
        <p14:creationId xmlns:p14="http://schemas.microsoft.com/office/powerpoint/2010/main" val="9805663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a:t>20/05/2019</a:t>
            </a:r>
            <a:endParaRPr lang="en-GB"/>
          </a:p>
        </p:txBody>
      </p:sp>
      <p:sp>
        <p:nvSpPr>
          <p:cNvPr id="5" name="Footer Placeholder 4"/>
          <p:cNvSpPr>
            <a:spLocks noGrp="1"/>
          </p:cNvSpPr>
          <p:nvPr>
            <p:ph type="ftr" sz="quarter" idx="11"/>
          </p:nvPr>
        </p:nvSpPr>
        <p:spPr/>
        <p:txBody>
          <a:bodyPr/>
          <a:lstStyle/>
          <a:p>
            <a:r>
              <a:rPr lang="en-GB"/>
              <a:t>SIP Project</a:t>
            </a:r>
          </a:p>
        </p:txBody>
      </p:sp>
      <p:sp>
        <p:nvSpPr>
          <p:cNvPr id="6" name="Slide Number Placeholder 5"/>
          <p:cNvSpPr>
            <a:spLocks noGrp="1"/>
          </p:cNvSpPr>
          <p:nvPr>
            <p:ph type="sldNum" sz="quarter" idx="12"/>
          </p:nvPr>
        </p:nvSpPr>
        <p:spPr/>
        <p:txBody>
          <a:bodyPr/>
          <a:lstStyle/>
          <a:p>
            <a:fld id="{9C729815-E0B0-4BEF-9281-2F0D1BC59EC4}" type="slidenum">
              <a:rPr lang="en-GB" smtClean="0"/>
              <a:t>‹#›</a:t>
            </a:fld>
            <a:endParaRPr lang="en-GB"/>
          </a:p>
        </p:txBody>
      </p:sp>
    </p:spTree>
    <p:extLst>
      <p:ext uri="{BB962C8B-B14F-4D97-AF65-F5344CB8AC3E}">
        <p14:creationId xmlns:p14="http://schemas.microsoft.com/office/powerpoint/2010/main" val="11789901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a:t>20/05/2019</a:t>
            </a:r>
            <a:endParaRPr lang="en-GB"/>
          </a:p>
        </p:txBody>
      </p:sp>
      <p:sp>
        <p:nvSpPr>
          <p:cNvPr id="5" name="Footer Placeholder 4"/>
          <p:cNvSpPr>
            <a:spLocks noGrp="1"/>
          </p:cNvSpPr>
          <p:nvPr>
            <p:ph type="ftr" sz="quarter" idx="11"/>
          </p:nvPr>
        </p:nvSpPr>
        <p:spPr/>
        <p:txBody>
          <a:bodyPr/>
          <a:lstStyle/>
          <a:p>
            <a:r>
              <a:rPr lang="en-GB"/>
              <a:t>SIP Project</a:t>
            </a:r>
          </a:p>
        </p:txBody>
      </p:sp>
      <p:sp>
        <p:nvSpPr>
          <p:cNvPr id="6" name="Slide Number Placeholder 5"/>
          <p:cNvSpPr>
            <a:spLocks noGrp="1"/>
          </p:cNvSpPr>
          <p:nvPr>
            <p:ph type="sldNum" sz="quarter" idx="12"/>
          </p:nvPr>
        </p:nvSpPr>
        <p:spPr/>
        <p:txBody>
          <a:bodyPr/>
          <a:lstStyle/>
          <a:p>
            <a:fld id="{9C729815-E0B0-4BEF-9281-2F0D1BC59EC4}" type="slidenum">
              <a:rPr lang="en-GB" smtClean="0"/>
              <a:t>‹#›</a:t>
            </a:fld>
            <a:endParaRPr lang="en-GB"/>
          </a:p>
        </p:txBody>
      </p:sp>
    </p:spTree>
    <p:extLst>
      <p:ext uri="{BB962C8B-B14F-4D97-AF65-F5344CB8AC3E}">
        <p14:creationId xmlns:p14="http://schemas.microsoft.com/office/powerpoint/2010/main" val="19326909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79968" y="968188"/>
            <a:ext cx="11032067" cy="51548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9787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5E16-1D56-4EE4-B813-929873D5085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704353-612F-4B06-87BA-CEEB438220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CCD1F-B078-4D11-B930-7042D8238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121A40A-2F59-460A-9BE3-1233ACF69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BD952B-9F43-4980-A13F-10931DF0A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621BC3A-18D4-4FE5-A10E-14D5517E8E3C}"/>
              </a:ext>
            </a:extLst>
          </p:cNvPr>
          <p:cNvSpPr>
            <a:spLocks noGrp="1"/>
          </p:cNvSpPr>
          <p:nvPr>
            <p:ph type="dt" sz="half" idx="10"/>
          </p:nvPr>
        </p:nvSpPr>
        <p:spPr/>
        <p:txBody>
          <a:bodyPr/>
          <a:lstStyle/>
          <a:p>
            <a:fld id="{C2C82462-9C1C-401F-B353-9929FBF75D11}" type="datetimeFigureOut">
              <a:rPr lang="en-GB" smtClean="0"/>
              <a:t>12/10/2022</a:t>
            </a:fld>
            <a:endParaRPr lang="en-GB"/>
          </a:p>
        </p:txBody>
      </p:sp>
      <p:sp>
        <p:nvSpPr>
          <p:cNvPr id="8" name="Footer Placeholder 7">
            <a:extLst>
              <a:ext uri="{FF2B5EF4-FFF2-40B4-BE49-F238E27FC236}">
                <a16:creationId xmlns:a16="http://schemas.microsoft.com/office/drawing/2014/main" id="{1D20201A-E833-46B1-8CBE-794DE6C062A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E77DE43-BB39-48EE-9DA0-11C103351356}"/>
              </a:ext>
            </a:extLst>
          </p:cNvPr>
          <p:cNvSpPr>
            <a:spLocks noGrp="1"/>
          </p:cNvSpPr>
          <p:nvPr>
            <p:ph type="sldNum" sz="quarter" idx="12"/>
          </p:nvPr>
        </p:nvSpPr>
        <p:spPr/>
        <p:txBody>
          <a:bodyPr/>
          <a:lstStyle/>
          <a:p>
            <a:fld id="{BB9E82EF-3A4D-48FB-A377-87BE4D5D9E83}" type="slidenum">
              <a:rPr lang="en-GB" smtClean="0"/>
              <a:t>‹#›</a:t>
            </a:fld>
            <a:endParaRPr lang="en-GB"/>
          </a:p>
        </p:txBody>
      </p:sp>
    </p:spTree>
    <p:extLst>
      <p:ext uri="{BB962C8B-B14F-4D97-AF65-F5344CB8AC3E}">
        <p14:creationId xmlns:p14="http://schemas.microsoft.com/office/powerpoint/2010/main" val="222439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C1A8-1B7A-4BB5-AE17-5D9C163612B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6454001-8732-4D14-A571-6413BE8F8CF2}"/>
              </a:ext>
            </a:extLst>
          </p:cNvPr>
          <p:cNvSpPr>
            <a:spLocks noGrp="1"/>
          </p:cNvSpPr>
          <p:nvPr>
            <p:ph type="dt" sz="half" idx="10"/>
          </p:nvPr>
        </p:nvSpPr>
        <p:spPr/>
        <p:txBody>
          <a:bodyPr/>
          <a:lstStyle/>
          <a:p>
            <a:fld id="{C2C82462-9C1C-401F-B353-9929FBF75D11}" type="datetimeFigureOut">
              <a:rPr lang="en-GB" smtClean="0"/>
              <a:t>12/10/2022</a:t>
            </a:fld>
            <a:endParaRPr lang="en-GB"/>
          </a:p>
        </p:txBody>
      </p:sp>
      <p:sp>
        <p:nvSpPr>
          <p:cNvPr id="4" name="Footer Placeholder 3">
            <a:extLst>
              <a:ext uri="{FF2B5EF4-FFF2-40B4-BE49-F238E27FC236}">
                <a16:creationId xmlns:a16="http://schemas.microsoft.com/office/drawing/2014/main" id="{B91742B9-7FD2-457F-B70D-3DEC6E7D7E4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871DEA-D93D-4D47-92A7-A8EDA18A78B9}"/>
              </a:ext>
            </a:extLst>
          </p:cNvPr>
          <p:cNvSpPr>
            <a:spLocks noGrp="1"/>
          </p:cNvSpPr>
          <p:nvPr>
            <p:ph type="sldNum" sz="quarter" idx="12"/>
          </p:nvPr>
        </p:nvSpPr>
        <p:spPr/>
        <p:txBody>
          <a:bodyPr/>
          <a:lstStyle/>
          <a:p>
            <a:fld id="{BB9E82EF-3A4D-48FB-A377-87BE4D5D9E83}" type="slidenum">
              <a:rPr lang="en-GB" smtClean="0"/>
              <a:t>‹#›</a:t>
            </a:fld>
            <a:endParaRPr lang="en-GB"/>
          </a:p>
        </p:txBody>
      </p:sp>
    </p:spTree>
    <p:extLst>
      <p:ext uri="{BB962C8B-B14F-4D97-AF65-F5344CB8AC3E}">
        <p14:creationId xmlns:p14="http://schemas.microsoft.com/office/powerpoint/2010/main" val="230787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5A58E9-D65E-4F90-A171-A1C4F99CF2BA}"/>
              </a:ext>
            </a:extLst>
          </p:cNvPr>
          <p:cNvSpPr>
            <a:spLocks noGrp="1"/>
          </p:cNvSpPr>
          <p:nvPr>
            <p:ph type="dt" sz="half" idx="10"/>
          </p:nvPr>
        </p:nvSpPr>
        <p:spPr/>
        <p:txBody>
          <a:bodyPr/>
          <a:lstStyle/>
          <a:p>
            <a:fld id="{C2C82462-9C1C-401F-B353-9929FBF75D11}" type="datetimeFigureOut">
              <a:rPr lang="en-GB" smtClean="0"/>
              <a:t>12/10/2022</a:t>
            </a:fld>
            <a:endParaRPr lang="en-GB"/>
          </a:p>
        </p:txBody>
      </p:sp>
      <p:sp>
        <p:nvSpPr>
          <p:cNvPr id="3" name="Footer Placeholder 2">
            <a:extLst>
              <a:ext uri="{FF2B5EF4-FFF2-40B4-BE49-F238E27FC236}">
                <a16:creationId xmlns:a16="http://schemas.microsoft.com/office/drawing/2014/main" id="{E62E5308-6EFA-4736-96CB-CA53DAEAEF1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1675E93-1514-48C9-93BC-57D65E5B2A8F}"/>
              </a:ext>
            </a:extLst>
          </p:cNvPr>
          <p:cNvSpPr>
            <a:spLocks noGrp="1"/>
          </p:cNvSpPr>
          <p:nvPr>
            <p:ph type="sldNum" sz="quarter" idx="12"/>
          </p:nvPr>
        </p:nvSpPr>
        <p:spPr/>
        <p:txBody>
          <a:bodyPr/>
          <a:lstStyle/>
          <a:p>
            <a:fld id="{BB9E82EF-3A4D-48FB-A377-87BE4D5D9E83}" type="slidenum">
              <a:rPr lang="en-GB" smtClean="0"/>
              <a:t>‹#›</a:t>
            </a:fld>
            <a:endParaRPr lang="en-GB"/>
          </a:p>
        </p:txBody>
      </p:sp>
    </p:spTree>
    <p:extLst>
      <p:ext uri="{BB962C8B-B14F-4D97-AF65-F5344CB8AC3E}">
        <p14:creationId xmlns:p14="http://schemas.microsoft.com/office/powerpoint/2010/main" val="357217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599B-56CD-4004-91DD-C01FFC9657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C527FCD-4CCC-4364-8C4A-52A07BF9F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431D242-7853-49D4-84F5-247B853E0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F850C-FA9E-47D7-B9B5-DDEF28E934B2}"/>
              </a:ext>
            </a:extLst>
          </p:cNvPr>
          <p:cNvSpPr>
            <a:spLocks noGrp="1"/>
          </p:cNvSpPr>
          <p:nvPr>
            <p:ph type="dt" sz="half" idx="10"/>
          </p:nvPr>
        </p:nvSpPr>
        <p:spPr/>
        <p:txBody>
          <a:bodyPr/>
          <a:lstStyle/>
          <a:p>
            <a:fld id="{C2C82462-9C1C-401F-B353-9929FBF75D11}" type="datetimeFigureOut">
              <a:rPr lang="en-GB" smtClean="0"/>
              <a:t>12/10/2022</a:t>
            </a:fld>
            <a:endParaRPr lang="en-GB"/>
          </a:p>
        </p:txBody>
      </p:sp>
      <p:sp>
        <p:nvSpPr>
          <p:cNvPr id="6" name="Footer Placeholder 5">
            <a:extLst>
              <a:ext uri="{FF2B5EF4-FFF2-40B4-BE49-F238E27FC236}">
                <a16:creationId xmlns:a16="http://schemas.microsoft.com/office/drawing/2014/main" id="{946DF26C-4D90-4BAE-8FFB-14F8A4721A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5D576D-F095-4091-B2B4-605133154376}"/>
              </a:ext>
            </a:extLst>
          </p:cNvPr>
          <p:cNvSpPr>
            <a:spLocks noGrp="1"/>
          </p:cNvSpPr>
          <p:nvPr>
            <p:ph type="sldNum" sz="quarter" idx="12"/>
          </p:nvPr>
        </p:nvSpPr>
        <p:spPr/>
        <p:txBody>
          <a:bodyPr/>
          <a:lstStyle/>
          <a:p>
            <a:fld id="{BB9E82EF-3A4D-48FB-A377-87BE4D5D9E83}" type="slidenum">
              <a:rPr lang="en-GB" smtClean="0"/>
              <a:t>‹#›</a:t>
            </a:fld>
            <a:endParaRPr lang="en-GB"/>
          </a:p>
        </p:txBody>
      </p:sp>
    </p:spTree>
    <p:extLst>
      <p:ext uri="{BB962C8B-B14F-4D97-AF65-F5344CB8AC3E}">
        <p14:creationId xmlns:p14="http://schemas.microsoft.com/office/powerpoint/2010/main" val="39130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F173-0B4C-49E6-9C30-B880FB36D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B19A9BB-16A2-473F-A5BA-1E04C6E9D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A7FA3CD-74FD-41EE-B1CA-CAEC1DAB4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1389B-A325-466D-8584-20EA3C0786CA}"/>
              </a:ext>
            </a:extLst>
          </p:cNvPr>
          <p:cNvSpPr>
            <a:spLocks noGrp="1"/>
          </p:cNvSpPr>
          <p:nvPr>
            <p:ph type="dt" sz="half" idx="10"/>
          </p:nvPr>
        </p:nvSpPr>
        <p:spPr/>
        <p:txBody>
          <a:bodyPr/>
          <a:lstStyle/>
          <a:p>
            <a:fld id="{C2C82462-9C1C-401F-B353-9929FBF75D11}" type="datetimeFigureOut">
              <a:rPr lang="en-GB" smtClean="0"/>
              <a:t>12/10/2022</a:t>
            </a:fld>
            <a:endParaRPr lang="en-GB"/>
          </a:p>
        </p:txBody>
      </p:sp>
      <p:sp>
        <p:nvSpPr>
          <p:cNvPr id="6" name="Footer Placeholder 5">
            <a:extLst>
              <a:ext uri="{FF2B5EF4-FFF2-40B4-BE49-F238E27FC236}">
                <a16:creationId xmlns:a16="http://schemas.microsoft.com/office/drawing/2014/main" id="{F115C303-16F7-41D0-8D56-5C09EB4772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7C5184-2661-410F-8385-D539AD2EB14E}"/>
              </a:ext>
            </a:extLst>
          </p:cNvPr>
          <p:cNvSpPr>
            <a:spLocks noGrp="1"/>
          </p:cNvSpPr>
          <p:nvPr>
            <p:ph type="sldNum" sz="quarter" idx="12"/>
          </p:nvPr>
        </p:nvSpPr>
        <p:spPr/>
        <p:txBody>
          <a:bodyPr/>
          <a:lstStyle/>
          <a:p>
            <a:fld id="{BB9E82EF-3A4D-48FB-A377-87BE4D5D9E83}" type="slidenum">
              <a:rPr lang="en-GB" smtClean="0"/>
              <a:t>‹#›</a:t>
            </a:fld>
            <a:endParaRPr lang="en-GB"/>
          </a:p>
        </p:txBody>
      </p:sp>
    </p:spTree>
    <p:extLst>
      <p:ext uri="{BB962C8B-B14F-4D97-AF65-F5344CB8AC3E}">
        <p14:creationId xmlns:p14="http://schemas.microsoft.com/office/powerpoint/2010/main" val="193731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C9729E-5B1E-48D4-BC8F-F8B8404A09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849A16-E59C-4A12-8EF2-7312FF366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E530A4-4A85-4AA7-8146-3025AF9CC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82462-9C1C-401F-B353-9929FBF75D11}" type="datetimeFigureOut">
              <a:rPr lang="en-GB" smtClean="0"/>
              <a:t>12/10/2022</a:t>
            </a:fld>
            <a:endParaRPr lang="en-GB"/>
          </a:p>
        </p:txBody>
      </p:sp>
      <p:sp>
        <p:nvSpPr>
          <p:cNvPr id="5" name="Footer Placeholder 4">
            <a:extLst>
              <a:ext uri="{FF2B5EF4-FFF2-40B4-BE49-F238E27FC236}">
                <a16:creationId xmlns:a16="http://schemas.microsoft.com/office/drawing/2014/main" id="{DAB95F77-4011-439D-AEAA-EFF8EA734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B965216-33E9-41CE-8612-98D4F1F6CB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E82EF-3A4D-48FB-A377-87BE4D5D9E83}" type="slidenum">
              <a:rPr lang="en-GB" smtClean="0"/>
              <a:t>‹#›</a:t>
            </a:fld>
            <a:endParaRPr lang="en-GB"/>
          </a:p>
        </p:txBody>
      </p:sp>
    </p:spTree>
    <p:extLst>
      <p:ext uri="{BB962C8B-B14F-4D97-AF65-F5344CB8AC3E}">
        <p14:creationId xmlns:p14="http://schemas.microsoft.com/office/powerpoint/2010/main" val="2675642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24/02/2022</a:t>
            </a: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EPS conference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2AE14-6020-4A04-BD60-F981DF07A9E5}" type="slidenum">
              <a:rPr lang="en-US" smtClean="0"/>
              <a:t>‹#›</a:t>
            </a:fld>
            <a:endParaRPr lang="en-US"/>
          </a:p>
        </p:txBody>
      </p:sp>
    </p:spTree>
    <p:extLst>
      <p:ext uri="{BB962C8B-B14F-4D97-AF65-F5344CB8AC3E}">
        <p14:creationId xmlns:p14="http://schemas.microsoft.com/office/powerpoint/2010/main" val="3935297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D2F125-0540-484C-9871-2CCD8FB017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82B573-C279-4D08-B657-CE7B014C8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30C0D-116F-4430-8A1F-F7248E677E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34311-1271-4801-9146-026526B30EBD}" type="datetimeFigureOut">
              <a:rPr lang="en-US" smtClean="0"/>
              <a:t>12-Oct-22</a:t>
            </a:fld>
            <a:endParaRPr lang="en-US"/>
          </a:p>
        </p:txBody>
      </p:sp>
      <p:sp>
        <p:nvSpPr>
          <p:cNvPr id="5" name="Footer Placeholder 4">
            <a:extLst>
              <a:ext uri="{FF2B5EF4-FFF2-40B4-BE49-F238E27FC236}">
                <a16:creationId xmlns:a16="http://schemas.microsoft.com/office/drawing/2014/main" id="{54C034D9-DA84-47E8-A416-915AFC59B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C392EC-E2A7-44B5-929E-681CC262A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AB167-DEB1-4DD4-A78D-659B98C5884A}" type="slidenum">
              <a:rPr lang="en-US" smtClean="0"/>
              <a:t>‹#›</a:t>
            </a:fld>
            <a:endParaRPr lang="en-US"/>
          </a:p>
        </p:txBody>
      </p:sp>
    </p:spTree>
    <p:extLst>
      <p:ext uri="{BB962C8B-B14F-4D97-AF65-F5344CB8AC3E}">
        <p14:creationId xmlns:p14="http://schemas.microsoft.com/office/powerpoint/2010/main" val="795411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20/05/2019</a:t>
            </a:r>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SIP Project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29815-E0B0-4BEF-9281-2F0D1BC59EC4}" type="slidenum">
              <a:rPr lang="en-GB" smtClean="0"/>
              <a:t>‹#›</a:t>
            </a:fld>
            <a:endParaRPr lang="en-GB"/>
          </a:p>
        </p:txBody>
      </p:sp>
    </p:spTree>
    <p:extLst>
      <p:ext uri="{BB962C8B-B14F-4D97-AF65-F5344CB8AC3E}">
        <p14:creationId xmlns:p14="http://schemas.microsoft.com/office/powerpoint/2010/main" val="37174243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ournals.sagepub.com/doi/full/10.1177/2333794X20957655"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https://www.thelancet.com/journals/langlo/article/PIIS2214-109X(19)30220-7/fulltext"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journals.sagepub.com/doi/10.1177/2333794X20937851"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journals.sagepub.com/doi/10.1177/2333794X21990344"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2.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Triangle 3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4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C7138-8FA4-49F6-A6D5-1C199FE21C6E}"/>
              </a:ext>
            </a:extLst>
          </p:cNvPr>
          <p:cNvSpPr>
            <a:spLocks noGrp="1"/>
          </p:cNvSpPr>
          <p:nvPr>
            <p:ph type="ctrTitle"/>
          </p:nvPr>
        </p:nvSpPr>
        <p:spPr>
          <a:xfrm>
            <a:off x="708592" y="1384066"/>
            <a:ext cx="10747352" cy="1582469"/>
          </a:xfrm>
        </p:spPr>
        <p:txBody>
          <a:bodyPr anchor="b">
            <a:normAutofit fontScale="90000"/>
          </a:bodyPr>
          <a:lstStyle/>
          <a:p>
            <a:br>
              <a:rPr lang="en-US" sz="4000" dirty="0"/>
            </a:br>
            <a:r>
              <a:rPr lang="en-US" sz="5300" b="1" dirty="0">
                <a:solidFill>
                  <a:srgbClr val="FF0000"/>
                </a:solidFill>
              </a:rPr>
              <a:t>National RMNCHAY-ARM </a:t>
            </a:r>
            <a:br>
              <a:rPr lang="en-US" sz="5300" b="1" dirty="0">
                <a:solidFill>
                  <a:srgbClr val="FF0000"/>
                </a:solidFill>
              </a:rPr>
            </a:br>
            <a:r>
              <a:rPr lang="en-US" sz="5300" b="1" dirty="0">
                <a:solidFill>
                  <a:srgbClr val="FF0000"/>
                </a:solidFill>
              </a:rPr>
              <a:t>Findings of the SIP project</a:t>
            </a:r>
            <a:endParaRPr lang="en-GB" sz="5300" b="1" dirty="0">
              <a:solidFill>
                <a:srgbClr val="FF0000"/>
              </a:solidFill>
            </a:endParaRPr>
          </a:p>
        </p:txBody>
      </p:sp>
      <p:sp>
        <p:nvSpPr>
          <p:cNvPr id="3" name="Subtitle 2">
            <a:extLst>
              <a:ext uri="{FF2B5EF4-FFF2-40B4-BE49-F238E27FC236}">
                <a16:creationId xmlns:a16="http://schemas.microsoft.com/office/drawing/2014/main" id="{5CFF2433-BF31-4EF0-8380-D7E117B0811B}"/>
              </a:ext>
            </a:extLst>
          </p:cNvPr>
          <p:cNvSpPr>
            <a:spLocks noGrp="1"/>
          </p:cNvSpPr>
          <p:nvPr>
            <p:ph type="subTitle" idx="1"/>
          </p:nvPr>
        </p:nvSpPr>
        <p:spPr>
          <a:xfrm>
            <a:off x="686416" y="4895954"/>
            <a:ext cx="6120448" cy="978414"/>
          </a:xfrm>
          <a:solidFill>
            <a:schemeClr val="accent1">
              <a:lumMod val="40000"/>
              <a:lumOff val="60000"/>
            </a:schemeClr>
          </a:solidFill>
        </p:spPr>
        <p:txBody>
          <a:bodyPr anchor="t">
            <a:normAutofit/>
          </a:bodyPr>
          <a:lstStyle/>
          <a:p>
            <a:pPr marL="342900" indent="-342900" algn="l">
              <a:buFont typeface="Arial" panose="020B0604020202020204" pitchFamily="34" charset="0"/>
              <a:buChar char="•"/>
            </a:pPr>
            <a:r>
              <a:rPr lang="en-US" dirty="0"/>
              <a:t>SIP stands for “Study of Illness in Preterms”</a:t>
            </a:r>
          </a:p>
          <a:p>
            <a:pPr marL="342900" indent="-342900" algn="l">
              <a:buFont typeface="Arial" panose="020B0604020202020204" pitchFamily="34" charset="0"/>
              <a:buChar char="•"/>
            </a:pPr>
            <a:r>
              <a:rPr lang="en-US" dirty="0"/>
              <a:t>Based on 19 published articles, &amp; 1 pending</a:t>
            </a:r>
            <a:endParaRPr lang="en-GB" dirty="0"/>
          </a:p>
        </p:txBody>
      </p:sp>
      <p:sp>
        <p:nvSpPr>
          <p:cNvPr id="5" name="TextBox 4">
            <a:extLst>
              <a:ext uri="{FF2B5EF4-FFF2-40B4-BE49-F238E27FC236}">
                <a16:creationId xmlns:a16="http://schemas.microsoft.com/office/drawing/2014/main" id="{F9010190-74C1-4D4A-AF3D-08C32D596C03}"/>
              </a:ext>
            </a:extLst>
          </p:cNvPr>
          <p:cNvSpPr txBox="1"/>
          <p:nvPr/>
        </p:nvSpPr>
        <p:spPr>
          <a:xfrm>
            <a:off x="7323925" y="4070209"/>
            <a:ext cx="3559834" cy="369332"/>
          </a:xfrm>
          <a:prstGeom prst="rect">
            <a:avLst/>
          </a:prstGeom>
          <a:solidFill>
            <a:schemeClr val="bg1">
              <a:lumMod val="95000"/>
            </a:schemeClr>
          </a:solidFill>
        </p:spPr>
        <p:txBody>
          <a:bodyPr wrap="square" rtlCol="0">
            <a:spAutoFit/>
          </a:bodyPr>
          <a:lstStyle/>
          <a:p>
            <a:r>
              <a:rPr lang="en-US" dirty="0"/>
              <a:t>Lulu M Muhe, MD,PHD (Professor)</a:t>
            </a:r>
            <a:endParaRPr lang="en-GB" dirty="0"/>
          </a:p>
        </p:txBody>
      </p:sp>
    </p:spTree>
    <p:extLst>
      <p:ext uri="{BB962C8B-B14F-4D97-AF65-F5344CB8AC3E}">
        <p14:creationId xmlns:p14="http://schemas.microsoft.com/office/powerpoint/2010/main" val="251022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777" y="0"/>
            <a:ext cx="8142782" cy="734096"/>
          </a:xfrm>
          <a:solidFill>
            <a:schemeClr val="accent2">
              <a:lumMod val="20000"/>
              <a:lumOff val="80000"/>
            </a:schemeClr>
          </a:solidFill>
        </p:spPr>
        <p:txBody>
          <a:bodyPr>
            <a:normAutofit/>
          </a:bodyPr>
          <a:lstStyle/>
          <a:p>
            <a:r>
              <a:rPr lang="en-GB" b="1" dirty="0">
                <a:solidFill>
                  <a:schemeClr val="tx1"/>
                </a:solidFill>
              </a:rPr>
              <a:t>Admission hypothermia vs mortality</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20/05/2019</a:t>
            </a:r>
          </a:p>
        </p:txBody>
      </p:sp>
      <p:graphicFrame>
        <p:nvGraphicFramePr>
          <p:cNvPr id="7" name="Content Placeholder 6"/>
          <p:cNvGraphicFramePr>
            <a:graphicFrameLocks noGrp="1"/>
          </p:cNvGraphicFramePr>
          <p:nvPr>
            <p:ph idx="1"/>
          </p:nvPr>
        </p:nvGraphicFramePr>
        <p:xfrm>
          <a:off x="192504" y="236138"/>
          <a:ext cx="10951055" cy="6555695"/>
        </p:xfrm>
        <a:graphic>
          <a:graphicData uri="http://schemas.openxmlformats.org/drawingml/2006/table">
            <a:tbl>
              <a:tblPr firstRow="1" firstCol="1" bandRow="1"/>
              <a:tblGrid>
                <a:gridCol w="2665485">
                  <a:extLst>
                    <a:ext uri="{9D8B030D-6E8A-4147-A177-3AD203B41FA5}">
                      <a16:colId xmlns:a16="http://schemas.microsoft.com/office/drawing/2014/main" val="20000"/>
                    </a:ext>
                  </a:extLst>
                </a:gridCol>
                <a:gridCol w="1988537">
                  <a:extLst>
                    <a:ext uri="{9D8B030D-6E8A-4147-A177-3AD203B41FA5}">
                      <a16:colId xmlns:a16="http://schemas.microsoft.com/office/drawing/2014/main" val="20001"/>
                    </a:ext>
                  </a:extLst>
                </a:gridCol>
                <a:gridCol w="1551341">
                  <a:extLst>
                    <a:ext uri="{9D8B030D-6E8A-4147-A177-3AD203B41FA5}">
                      <a16:colId xmlns:a16="http://schemas.microsoft.com/office/drawing/2014/main" val="20002"/>
                    </a:ext>
                  </a:extLst>
                </a:gridCol>
                <a:gridCol w="1523136">
                  <a:extLst>
                    <a:ext uri="{9D8B030D-6E8A-4147-A177-3AD203B41FA5}">
                      <a16:colId xmlns:a16="http://schemas.microsoft.com/office/drawing/2014/main" val="20003"/>
                    </a:ext>
                  </a:extLst>
                </a:gridCol>
                <a:gridCol w="1748784">
                  <a:extLst>
                    <a:ext uri="{9D8B030D-6E8A-4147-A177-3AD203B41FA5}">
                      <a16:colId xmlns:a16="http://schemas.microsoft.com/office/drawing/2014/main" val="20004"/>
                    </a:ext>
                  </a:extLst>
                </a:gridCol>
                <a:gridCol w="1473772">
                  <a:extLst>
                    <a:ext uri="{9D8B030D-6E8A-4147-A177-3AD203B41FA5}">
                      <a16:colId xmlns:a16="http://schemas.microsoft.com/office/drawing/2014/main" val="20005"/>
                    </a:ext>
                  </a:extLst>
                </a:gridCol>
              </a:tblGrid>
              <a:tr h="570213">
                <a:tc>
                  <a:txBody>
                    <a:bodyPr/>
                    <a:lstStyle/>
                    <a:p>
                      <a:pPr algn="l">
                        <a:lnSpc>
                          <a:spcPct val="150000"/>
                        </a:lnSpc>
                        <a:spcAft>
                          <a:spcPts val="0"/>
                        </a:spcAft>
                      </a:pPr>
                      <a:endParaRPr lang="en-GB" sz="1000" dirty="0">
                        <a:effectLst/>
                        <a:latin typeface="+mn-lt"/>
                        <a:ea typeface="Times New Roman" panose="02020603050405020304" pitchFamily="18" charset="0"/>
                      </a:endParaRPr>
                    </a:p>
                  </a:txBody>
                  <a:tcPr marL="59814" marR="59814" marT="0" marB="0" anchor="b">
                    <a:lnL>
                      <a:noFill/>
                    </a:lnL>
                    <a:lnR>
                      <a:noFill/>
                    </a:lnR>
                    <a:lnT>
                      <a:noFill/>
                    </a:lnT>
                    <a:lnB w="28575" cap="flat" cmpd="dbl" algn="ctr">
                      <a:solidFill>
                        <a:srgbClr val="000000"/>
                      </a:solidFill>
                      <a:prstDash val="solid"/>
                      <a:round/>
                      <a:headEnd type="none" w="med" len="med"/>
                      <a:tailEnd type="none" w="med" len="med"/>
                    </a:lnB>
                    <a:solidFill>
                      <a:schemeClr val="bg1"/>
                    </a:solidFill>
                  </a:tcPr>
                </a:tc>
                <a:tc>
                  <a:txBody>
                    <a:bodyPr/>
                    <a:lstStyle/>
                    <a:p>
                      <a:pPr algn="l">
                        <a:lnSpc>
                          <a:spcPct val="150000"/>
                        </a:lnSpc>
                        <a:spcAft>
                          <a:spcPts val="0"/>
                        </a:spcAft>
                      </a:pPr>
                      <a:r>
                        <a:rPr lang="en-US" sz="1000">
                          <a:solidFill>
                            <a:srgbClr val="000000"/>
                          </a:solidFill>
                          <a:effectLst/>
                          <a:latin typeface="+mn-lt"/>
                          <a:ea typeface="Times New Roman" panose="02020603050405020304" pitchFamily="18" charset="0"/>
                          <a:cs typeface="Times New Roman" panose="02020603050405020304" pitchFamily="18" charset="0"/>
                        </a:rPr>
                        <a:t> </a:t>
                      </a:r>
                      <a:endParaRPr lang="en-GB" sz="1000">
                        <a:effectLst/>
                        <a:latin typeface="+mn-lt"/>
                        <a:ea typeface="Times New Roman" panose="02020603050405020304" pitchFamily="18" charset="0"/>
                      </a:endParaRPr>
                    </a:p>
                  </a:txBody>
                  <a:tcPr marL="59814" marR="59814" marT="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1000">
                          <a:solidFill>
                            <a:srgbClr val="000000"/>
                          </a:solidFill>
                          <a:effectLst/>
                          <a:latin typeface="+mn-lt"/>
                          <a:ea typeface="Times New Roman" panose="02020603050405020304" pitchFamily="18" charset="0"/>
                          <a:cs typeface="Times New Roman" panose="02020603050405020304" pitchFamily="18" charset="0"/>
                        </a:rPr>
                        <a:t> </a:t>
                      </a:r>
                      <a:endParaRPr lang="en-GB" sz="1000">
                        <a:effectLst/>
                        <a:latin typeface="+mn-lt"/>
                        <a:ea typeface="Times New Roman" panose="02020603050405020304" pitchFamily="18" charset="0"/>
                      </a:endParaRPr>
                    </a:p>
                  </a:txBody>
                  <a:tcPr marL="59814" marR="59814" marT="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1000">
                          <a:solidFill>
                            <a:srgbClr val="000000"/>
                          </a:solidFill>
                          <a:effectLst/>
                          <a:latin typeface="+mn-lt"/>
                          <a:ea typeface="Times New Roman" panose="02020603050405020304" pitchFamily="18" charset="0"/>
                          <a:cs typeface="Times New Roman" panose="02020603050405020304" pitchFamily="18" charset="0"/>
                        </a:rPr>
                        <a:t> </a:t>
                      </a:r>
                      <a:endParaRPr lang="en-GB" sz="1000">
                        <a:effectLst/>
                        <a:latin typeface="+mn-lt"/>
                        <a:ea typeface="Times New Roman" panose="02020603050405020304" pitchFamily="18" charset="0"/>
                      </a:endParaRPr>
                    </a:p>
                  </a:txBody>
                  <a:tcPr marL="59814" marR="59814" marT="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1000" dirty="0">
                          <a:solidFill>
                            <a:srgbClr val="000000"/>
                          </a:solidFill>
                          <a:effectLst/>
                          <a:latin typeface="+mn-lt"/>
                          <a:ea typeface="Times New Roman" panose="02020603050405020304" pitchFamily="18" charset="0"/>
                          <a:cs typeface="Times New Roman" panose="02020603050405020304" pitchFamily="18" charset="0"/>
                        </a:rPr>
                        <a:t> </a:t>
                      </a:r>
                      <a:endParaRPr lang="en-GB" sz="1000" dirty="0">
                        <a:effectLst/>
                        <a:latin typeface="+mn-lt"/>
                        <a:ea typeface="Times New Roman" panose="02020603050405020304" pitchFamily="18" charset="0"/>
                      </a:endParaRPr>
                    </a:p>
                  </a:txBody>
                  <a:tcPr marL="59814" marR="59814" marT="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1000">
                          <a:solidFill>
                            <a:srgbClr val="000000"/>
                          </a:solidFill>
                          <a:effectLst/>
                          <a:latin typeface="+mn-lt"/>
                          <a:ea typeface="Times New Roman" panose="02020603050405020304" pitchFamily="18" charset="0"/>
                          <a:cs typeface="Times New Roman" panose="02020603050405020304" pitchFamily="18" charset="0"/>
                        </a:rPr>
                        <a:t> </a:t>
                      </a:r>
                      <a:endParaRPr lang="en-GB" sz="1000">
                        <a:effectLst/>
                        <a:latin typeface="+mn-lt"/>
                        <a:ea typeface="Times New Roman" panose="02020603050405020304" pitchFamily="18" charset="0"/>
                      </a:endParaRPr>
                    </a:p>
                  </a:txBody>
                  <a:tcPr marL="59814" marR="59814" marT="0" marB="0" anchor="b">
                    <a:lnL>
                      <a:noFill/>
                    </a:lnL>
                    <a:lnR>
                      <a:noFill/>
                    </a:lnR>
                    <a:lnT>
                      <a:noFill/>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4907">
                <a:tc>
                  <a:txBody>
                    <a:bodyPr/>
                    <a:lstStyle/>
                    <a:p>
                      <a:pPr algn="l">
                        <a:lnSpc>
                          <a:spcPct val="150000"/>
                        </a:lnSpc>
                        <a:spcAft>
                          <a:spcPts val="0"/>
                        </a:spcAft>
                      </a:pPr>
                      <a:r>
                        <a:rPr lang="en-US" sz="2800" b="1" dirty="0">
                          <a:solidFill>
                            <a:schemeClr val="tx1"/>
                          </a:solidFill>
                          <a:effectLst/>
                          <a:latin typeface="+mn-lt"/>
                          <a:ea typeface="Times New Roman" panose="02020603050405020304" pitchFamily="18" charset="0"/>
                        </a:rPr>
                        <a:t>Temperature</a:t>
                      </a:r>
                      <a:endParaRPr lang="en-GB" sz="2800" b="1" dirty="0">
                        <a:solidFill>
                          <a:schemeClr val="tx1"/>
                        </a:solidFill>
                        <a:effectLst/>
                        <a:latin typeface="+mn-lt"/>
                        <a:ea typeface="Times New Roman" panose="02020603050405020304" pitchFamily="18" charset="0"/>
                      </a:endParaRPr>
                    </a:p>
                  </a:txBody>
                  <a:tcPr marL="59814" marR="5981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lnSpc>
                          <a:spcPct val="150000"/>
                        </a:lnSpc>
                        <a:spcAft>
                          <a:spcPts val="0"/>
                        </a:spcAft>
                      </a:pPr>
                      <a:r>
                        <a:rPr lang="en-US" sz="2800" b="1" dirty="0">
                          <a:solidFill>
                            <a:schemeClr val="tx1"/>
                          </a:solidFill>
                          <a:effectLst/>
                          <a:latin typeface="+mn-lt"/>
                          <a:ea typeface="Times New Roman" panose="02020603050405020304" pitchFamily="18" charset="0"/>
                        </a:rPr>
                        <a:t> # </a:t>
                      </a:r>
                      <a:r>
                        <a:rPr lang="en-US" sz="2800" b="1" dirty="0" err="1">
                          <a:solidFill>
                            <a:schemeClr val="tx1"/>
                          </a:solidFill>
                          <a:effectLst/>
                          <a:latin typeface="+mn-lt"/>
                          <a:ea typeface="Times New Roman" panose="02020603050405020304" pitchFamily="18" charset="0"/>
                        </a:rPr>
                        <a:t>preterms</a:t>
                      </a:r>
                      <a:r>
                        <a:rPr lang="en-US" sz="2800" b="1" dirty="0">
                          <a:solidFill>
                            <a:schemeClr val="tx1"/>
                          </a:solidFill>
                          <a:effectLst/>
                          <a:latin typeface="+mn-lt"/>
                          <a:ea typeface="Times New Roman" panose="02020603050405020304" pitchFamily="18" charset="0"/>
                        </a:rPr>
                        <a:t> </a:t>
                      </a:r>
                      <a:endParaRPr lang="en-GB" sz="2800" b="1" dirty="0">
                        <a:solidFill>
                          <a:schemeClr val="tx1"/>
                        </a:solidFill>
                        <a:effectLst/>
                        <a:latin typeface="+mn-lt"/>
                        <a:ea typeface="Times New Roman" panose="02020603050405020304" pitchFamily="18" charset="0"/>
                      </a:endParaRPr>
                    </a:p>
                  </a:txBody>
                  <a:tcPr marL="59814" marR="5981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lnSpc>
                          <a:spcPct val="150000"/>
                        </a:lnSpc>
                        <a:spcAft>
                          <a:spcPts val="0"/>
                        </a:spcAft>
                      </a:pPr>
                      <a:r>
                        <a:rPr lang="en-US" sz="2800" b="1" baseline="0" dirty="0">
                          <a:solidFill>
                            <a:schemeClr val="tx1"/>
                          </a:solidFill>
                          <a:effectLst/>
                          <a:latin typeface="+mn-lt"/>
                          <a:ea typeface="Times New Roman" panose="02020603050405020304" pitchFamily="18" charset="0"/>
                        </a:rPr>
                        <a:t> # </a:t>
                      </a:r>
                      <a:r>
                        <a:rPr lang="en-US" sz="2800" b="1" dirty="0">
                          <a:solidFill>
                            <a:schemeClr val="tx1"/>
                          </a:solidFill>
                          <a:effectLst/>
                          <a:latin typeface="+mn-lt"/>
                          <a:ea typeface="Times New Roman" panose="02020603050405020304" pitchFamily="18" charset="0"/>
                        </a:rPr>
                        <a:t>Died</a:t>
                      </a:r>
                      <a:endParaRPr lang="en-GB" sz="2800" b="1" dirty="0">
                        <a:solidFill>
                          <a:schemeClr val="tx1"/>
                        </a:solidFill>
                        <a:effectLst/>
                        <a:latin typeface="+mn-lt"/>
                        <a:ea typeface="Times New Roman" panose="02020603050405020304" pitchFamily="18" charset="0"/>
                      </a:endParaRPr>
                    </a:p>
                  </a:txBody>
                  <a:tcPr marL="59814" marR="5981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lnSpc>
                          <a:spcPct val="150000"/>
                        </a:lnSpc>
                        <a:spcAft>
                          <a:spcPts val="0"/>
                        </a:spcAft>
                      </a:pPr>
                      <a:r>
                        <a:rPr lang="en-US" sz="2800" b="1" dirty="0">
                          <a:solidFill>
                            <a:schemeClr val="tx1"/>
                          </a:solidFill>
                          <a:effectLst/>
                          <a:latin typeface="+mn-lt"/>
                          <a:ea typeface="Times New Roman" panose="02020603050405020304" pitchFamily="18" charset="0"/>
                        </a:rPr>
                        <a:t>%</a:t>
                      </a:r>
                      <a:r>
                        <a:rPr lang="en-US" sz="2800" b="1" baseline="0" dirty="0">
                          <a:solidFill>
                            <a:schemeClr val="tx1"/>
                          </a:solidFill>
                          <a:effectLst/>
                          <a:latin typeface="+mn-lt"/>
                          <a:ea typeface="Times New Roman" panose="02020603050405020304" pitchFamily="18" charset="0"/>
                        </a:rPr>
                        <a:t> died</a:t>
                      </a:r>
                      <a:endParaRPr lang="en-GB" sz="2800" b="1" dirty="0">
                        <a:solidFill>
                          <a:schemeClr val="tx1"/>
                        </a:solidFill>
                        <a:effectLst/>
                        <a:latin typeface="+mn-lt"/>
                        <a:ea typeface="Times New Roman" panose="02020603050405020304" pitchFamily="18" charset="0"/>
                      </a:endParaRPr>
                    </a:p>
                  </a:txBody>
                  <a:tcPr marL="59814" marR="5981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lnSpc>
                          <a:spcPct val="150000"/>
                        </a:lnSpc>
                        <a:spcAft>
                          <a:spcPts val="0"/>
                        </a:spcAft>
                      </a:pPr>
                      <a:r>
                        <a:rPr lang="en-US" sz="2800" b="1" dirty="0">
                          <a:solidFill>
                            <a:schemeClr val="tx1"/>
                          </a:solidFill>
                          <a:effectLst/>
                          <a:latin typeface="+mn-lt"/>
                          <a:ea typeface="Times New Roman" panose="02020603050405020304" pitchFamily="18" charset="0"/>
                        </a:rPr>
                        <a:t>OR</a:t>
                      </a:r>
                      <a:endParaRPr lang="en-GB" sz="2800" b="1" dirty="0">
                        <a:solidFill>
                          <a:schemeClr val="tx1"/>
                        </a:solidFill>
                        <a:effectLst/>
                        <a:latin typeface="+mn-lt"/>
                        <a:ea typeface="Times New Roman" panose="02020603050405020304" pitchFamily="18" charset="0"/>
                      </a:endParaRPr>
                    </a:p>
                  </a:txBody>
                  <a:tcPr marL="59814" marR="5981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lnSpc>
                          <a:spcPct val="150000"/>
                        </a:lnSpc>
                        <a:spcAft>
                          <a:spcPts val="0"/>
                        </a:spcAft>
                      </a:pPr>
                      <a:r>
                        <a:rPr lang="en-US" sz="2800" b="1" dirty="0">
                          <a:solidFill>
                            <a:schemeClr val="tx1"/>
                          </a:solidFill>
                          <a:effectLst/>
                          <a:latin typeface="+mn-lt"/>
                          <a:ea typeface="Times New Roman" panose="02020603050405020304" pitchFamily="18" charset="0"/>
                        </a:rPr>
                        <a:t>P-value</a:t>
                      </a:r>
                      <a:endParaRPr lang="en-GB" sz="2800" b="1" dirty="0">
                        <a:solidFill>
                          <a:schemeClr val="tx1"/>
                        </a:solidFill>
                        <a:effectLst/>
                        <a:latin typeface="+mn-lt"/>
                        <a:ea typeface="Times New Roman" panose="02020603050405020304" pitchFamily="18" charset="0"/>
                      </a:endParaRPr>
                    </a:p>
                  </a:txBody>
                  <a:tcPr marL="59814" marR="5981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679586">
                <a:tc>
                  <a:txBody>
                    <a:bodyPr/>
                    <a:lstStyle/>
                    <a:p>
                      <a:pPr algn="l">
                        <a:lnSpc>
                          <a:spcPct val="150000"/>
                        </a:lnSpc>
                        <a:spcAft>
                          <a:spcPts val="0"/>
                        </a:spcAft>
                      </a:pPr>
                      <a:r>
                        <a:rPr lang="en-US" sz="2800" b="0" dirty="0">
                          <a:solidFill>
                            <a:schemeClr val="tx1"/>
                          </a:solidFill>
                          <a:effectLst/>
                          <a:latin typeface="+mn-lt"/>
                          <a:ea typeface="Times New Roman" panose="02020603050405020304" pitchFamily="18" charset="0"/>
                        </a:rPr>
                        <a:t>36.5-37.5</a:t>
                      </a:r>
                      <a:r>
                        <a:rPr lang="en-US" sz="2800" b="0" baseline="30000" dirty="0">
                          <a:solidFill>
                            <a:schemeClr val="tx1"/>
                          </a:solidFill>
                          <a:effectLst/>
                          <a:latin typeface="+mn-lt"/>
                          <a:ea typeface="Times New Roman" panose="02020603050405020304" pitchFamily="18" charset="0"/>
                        </a:rPr>
                        <a:t>o</a:t>
                      </a:r>
                      <a:r>
                        <a:rPr lang="en-US" sz="2800" b="0" baseline="0" dirty="0">
                          <a:solidFill>
                            <a:schemeClr val="tx1"/>
                          </a:solidFill>
                          <a:effectLst/>
                          <a:latin typeface="+mn-lt"/>
                          <a:ea typeface="Times New Roman" panose="02020603050405020304" pitchFamily="18" charset="0"/>
                        </a:rPr>
                        <a:t>Celsius</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710</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136</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19.15</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gridSpan="2">
                  <a:txBody>
                    <a:bodyPr/>
                    <a:lstStyle/>
                    <a:p>
                      <a:pPr algn="l">
                        <a:lnSpc>
                          <a:spcPct val="150000"/>
                        </a:lnSpc>
                        <a:spcAft>
                          <a:spcPts val="0"/>
                        </a:spcAft>
                      </a:pPr>
                      <a:r>
                        <a:rPr lang="en-US" sz="2800" b="0" dirty="0">
                          <a:solidFill>
                            <a:schemeClr val="tx1"/>
                          </a:solidFill>
                          <a:effectLst/>
                          <a:latin typeface="+mn-lt"/>
                          <a:ea typeface="Times New Roman" panose="02020603050405020304" pitchFamily="18" charset="0"/>
                        </a:rPr>
                        <a:t>Reference (normal)</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hMerge="1">
                  <a:txBody>
                    <a:bodyPr/>
                    <a:lstStyle/>
                    <a:p>
                      <a:pPr algn="l">
                        <a:lnSpc>
                          <a:spcPct val="150000"/>
                        </a:lnSpc>
                        <a:spcAft>
                          <a:spcPts val="0"/>
                        </a:spcAft>
                      </a:pPr>
                      <a:endParaRPr lang="en-GB" sz="2400" b="0" dirty="0">
                        <a:solidFill>
                          <a:schemeClr val="tx1"/>
                        </a:solidFill>
                        <a:effectLst/>
                        <a:latin typeface="+mn-lt"/>
                        <a:ea typeface="Times New Roman" panose="02020603050405020304" pitchFamily="18" charset="0"/>
                      </a:endParaRPr>
                    </a:p>
                  </a:txBody>
                  <a:tcPr marL="59814" marR="59814"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1850">
                <a:tc>
                  <a:txBody>
                    <a:bodyPr/>
                    <a:lstStyle/>
                    <a:p>
                      <a:pPr algn="l">
                        <a:lnSpc>
                          <a:spcPct val="150000"/>
                        </a:lnSpc>
                        <a:spcAft>
                          <a:spcPts val="0"/>
                        </a:spcAft>
                      </a:pPr>
                      <a:r>
                        <a:rPr lang="en-US" sz="2800" b="0" dirty="0">
                          <a:solidFill>
                            <a:schemeClr val="tx1"/>
                          </a:solidFill>
                          <a:effectLst/>
                          <a:latin typeface="+mn-lt"/>
                          <a:ea typeface="Times New Roman" panose="02020603050405020304" pitchFamily="18" charset="0"/>
                        </a:rPr>
                        <a:t>36.0-36.4</a:t>
                      </a:r>
                      <a:r>
                        <a:rPr lang="en-US" sz="2800" b="0" baseline="30000" dirty="0">
                          <a:solidFill>
                            <a:schemeClr val="tx1"/>
                          </a:solidFill>
                          <a:effectLst/>
                          <a:latin typeface="+mn-lt"/>
                          <a:ea typeface="Times New Roman" panose="02020603050405020304" pitchFamily="18" charset="0"/>
                        </a:rPr>
                        <a:t>o</a:t>
                      </a:r>
                      <a:r>
                        <a:rPr lang="en-US" sz="2800" b="0" baseline="0" dirty="0">
                          <a:solidFill>
                            <a:schemeClr val="tx1"/>
                          </a:solidFill>
                          <a:effectLst/>
                          <a:latin typeface="+mn-lt"/>
                          <a:ea typeface="Times New Roman" panose="02020603050405020304" pitchFamily="18" charset="0"/>
                        </a:rPr>
                        <a:t>Celsius</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603</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a:solidFill>
                            <a:schemeClr val="tx1"/>
                          </a:solidFill>
                          <a:effectLst/>
                          <a:latin typeface="+mn-lt"/>
                          <a:ea typeface="Times New Roman" panose="02020603050405020304" pitchFamily="18" charset="0"/>
                        </a:rPr>
                        <a:t>144</a:t>
                      </a:r>
                      <a:endParaRPr lang="en-GB" sz="2800" b="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23.88</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1.32</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0.038</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58185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800" b="0" dirty="0">
                          <a:solidFill>
                            <a:schemeClr val="tx1"/>
                          </a:solidFill>
                          <a:effectLst/>
                          <a:latin typeface="+mn-lt"/>
                          <a:ea typeface="Times New Roman" panose="02020603050405020304" pitchFamily="18" charset="0"/>
                        </a:rPr>
                        <a:t>35.0-35.9</a:t>
                      </a:r>
                      <a:r>
                        <a:rPr lang="en-US" sz="2800" b="0" baseline="30000" dirty="0">
                          <a:solidFill>
                            <a:schemeClr val="tx1"/>
                          </a:solidFill>
                          <a:effectLst/>
                          <a:latin typeface="+mn-lt"/>
                          <a:ea typeface="Times New Roman" panose="02020603050405020304" pitchFamily="18" charset="0"/>
                        </a:rPr>
                        <a:t>o</a:t>
                      </a:r>
                      <a:r>
                        <a:rPr lang="en-US" sz="2800" b="0" baseline="0" dirty="0">
                          <a:solidFill>
                            <a:schemeClr val="tx1"/>
                          </a:solidFill>
                          <a:effectLst/>
                          <a:latin typeface="+mn-lt"/>
                          <a:ea typeface="Times New Roman" panose="02020603050405020304" pitchFamily="18" charset="0"/>
                        </a:rPr>
                        <a:t>Celsius</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1,023</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278</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27.17</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1.57</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0.000</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58185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800" b="0" dirty="0">
                          <a:solidFill>
                            <a:schemeClr val="tx1"/>
                          </a:solidFill>
                          <a:effectLst/>
                          <a:latin typeface="+mn-lt"/>
                          <a:ea typeface="Times New Roman" panose="02020603050405020304" pitchFamily="18" charset="0"/>
                        </a:rPr>
                        <a:t>34.0-34.9</a:t>
                      </a:r>
                      <a:r>
                        <a:rPr lang="en-US" sz="2800" b="0" baseline="30000" dirty="0">
                          <a:solidFill>
                            <a:schemeClr val="tx1"/>
                          </a:solidFill>
                          <a:effectLst/>
                          <a:latin typeface="+mn-lt"/>
                          <a:ea typeface="Times New Roman" panose="02020603050405020304" pitchFamily="18" charset="0"/>
                        </a:rPr>
                        <a:t>o</a:t>
                      </a:r>
                      <a:r>
                        <a:rPr lang="en-US" sz="2800" b="0" baseline="0" dirty="0">
                          <a:solidFill>
                            <a:schemeClr val="tx1"/>
                          </a:solidFill>
                          <a:effectLst/>
                          <a:latin typeface="+mn-lt"/>
                          <a:ea typeface="Times New Roman" panose="02020603050405020304" pitchFamily="18" charset="0"/>
                        </a:rPr>
                        <a:t>Celsius</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a:solidFill>
                            <a:schemeClr val="tx1"/>
                          </a:solidFill>
                          <a:effectLst/>
                          <a:latin typeface="+mn-lt"/>
                          <a:ea typeface="Times New Roman" panose="02020603050405020304" pitchFamily="18" charset="0"/>
                        </a:rPr>
                        <a:t>848</a:t>
                      </a:r>
                      <a:endParaRPr lang="en-GB" sz="2800" b="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a:solidFill>
                            <a:schemeClr val="tx1"/>
                          </a:solidFill>
                          <a:effectLst/>
                          <a:latin typeface="+mn-lt"/>
                          <a:ea typeface="Times New Roman" panose="02020603050405020304" pitchFamily="18" charset="0"/>
                        </a:rPr>
                        <a:t>270</a:t>
                      </a:r>
                      <a:endParaRPr lang="en-GB" sz="2800" b="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31.84</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1.97</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0.000</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r h="581850">
                <a:tc>
                  <a:txBody>
                    <a:bodyPr/>
                    <a:lstStyle/>
                    <a:p>
                      <a:pPr algn="l">
                        <a:lnSpc>
                          <a:spcPct val="150000"/>
                        </a:lnSpc>
                        <a:spcAft>
                          <a:spcPts val="0"/>
                        </a:spcAft>
                      </a:pPr>
                      <a:r>
                        <a:rPr lang="en-US" sz="2800" b="0" dirty="0">
                          <a:solidFill>
                            <a:schemeClr val="tx1"/>
                          </a:solidFill>
                          <a:effectLst/>
                          <a:latin typeface="+mn-lt"/>
                          <a:ea typeface="Times New Roman" panose="02020603050405020304" pitchFamily="18" charset="0"/>
                        </a:rPr>
                        <a:t>33.0-33.9</a:t>
                      </a:r>
                      <a:r>
                        <a:rPr lang="en-US" sz="2800" b="0" baseline="30000" dirty="0">
                          <a:solidFill>
                            <a:schemeClr val="tx1"/>
                          </a:solidFill>
                          <a:effectLst/>
                          <a:latin typeface="+mn-lt"/>
                          <a:ea typeface="Times New Roman" panose="02020603050405020304" pitchFamily="18" charset="0"/>
                        </a:rPr>
                        <a:t>o</a:t>
                      </a:r>
                      <a:r>
                        <a:rPr lang="en-US" sz="2800" b="0" baseline="0" dirty="0">
                          <a:solidFill>
                            <a:schemeClr val="tx1"/>
                          </a:solidFill>
                          <a:effectLst/>
                          <a:latin typeface="+mn-lt"/>
                          <a:ea typeface="Times New Roman" panose="02020603050405020304" pitchFamily="18" charset="0"/>
                        </a:rPr>
                        <a:t>Celsius</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a:solidFill>
                            <a:schemeClr val="tx1"/>
                          </a:solidFill>
                          <a:effectLst/>
                          <a:latin typeface="+mn-lt"/>
                          <a:ea typeface="Times New Roman" panose="02020603050405020304" pitchFamily="18" charset="0"/>
                        </a:rPr>
                        <a:t>345</a:t>
                      </a:r>
                      <a:endParaRPr lang="en-GB" sz="2800" b="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a:solidFill>
                            <a:schemeClr val="tx1"/>
                          </a:solidFill>
                          <a:effectLst/>
                          <a:latin typeface="+mn-lt"/>
                          <a:ea typeface="Times New Roman" panose="02020603050405020304" pitchFamily="18" charset="0"/>
                        </a:rPr>
                        <a:t>139</a:t>
                      </a:r>
                      <a:endParaRPr lang="en-GB" sz="2800" b="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a:solidFill>
                            <a:schemeClr val="tx1"/>
                          </a:solidFill>
                          <a:effectLst/>
                          <a:latin typeface="+mn-lt"/>
                          <a:ea typeface="Times New Roman" panose="02020603050405020304" pitchFamily="18" charset="0"/>
                        </a:rPr>
                        <a:t>40.29</a:t>
                      </a:r>
                      <a:endParaRPr lang="en-GB" sz="2800" b="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2.85</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0.000</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58185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800" b="0" dirty="0">
                          <a:solidFill>
                            <a:schemeClr val="tx1"/>
                          </a:solidFill>
                          <a:effectLst/>
                          <a:latin typeface="+mn-lt"/>
                          <a:ea typeface="Times New Roman" panose="02020603050405020304" pitchFamily="18" charset="0"/>
                        </a:rPr>
                        <a:t>32-32.9</a:t>
                      </a:r>
                      <a:r>
                        <a:rPr lang="en-US" sz="2800" b="0" baseline="30000" dirty="0">
                          <a:solidFill>
                            <a:schemeClr val="tx1"/>
                          </a:solidFill>
                          <a:effectLst/>
                          <a:latin typeface="+mn-lt"/>
                          <a:ea typeface="Times New Roman" panose="02020603050405020304" pitchFamily="18" charset="0"/>
                        </a:rPr>
                        <a:t>o</a:t>
                      </a:r>
                      <a:r>
                        <a:rPr lang="en-US" sz="2800" b="0" baseline="0" dirty="0">
                          <a:solidFill>
                            <a:schemeClr val="tx1"/>
                          </a:solidFill>
                          <a:effectLst/>
                          <a:latin typeface="+mn-lt"/>
                          <a:ea typeface="Times New Roman" panose="02020603050405020304" pitchFamily="18" charset="0"/>
                        </a:rPr>
                        <a:t>Celsius</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a:solidFill>
                            <a:schemeClr val="tx1"/>
                          </a:solidFill>
                          <a:effectLst/>
                          <a:latin typeface="+mn-lt"/>
                          <a:ea typeface="Times New Roman" panose="02020603050405020304" pitchFamily="18" charset="0"/>
                        </a:rPr>
                        <a:t>166</a:t>
                      </a:r>
                      <a:endParaRPr lang="en-GB" sz="2800" b="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a:solidFill>
                            <a:schemeClr val="tx1"/>
                          </a:solidFill>
                          <a:effectLst/>
                          <a:latin typeface="+mn-lt"/>
                          <a:ea typeface="Times New Roman" panose="02020603050405020304" pitchFamily="18" charset="0"/>
                        </a:rPr>
                        <a:t>105</a:t>
                      </a:r>
                      <a:endParaRPr lang="en-GB" sz="2800" b="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a:solidFill>
                            <a:schemeClr val="tx1"/>
                          </a:solidFill>
                          <a:effectLst/>
                          <a:latin typeface="+mn-lt"/>
                          <a:ea typeface="Times New Roman" panose="02020603050405020304" pitchFamily="18" charset="0"/>
                        </a:rPr>
                        <a:t>63.25</a:t>
                      </a:r>
                      <a:endParaRPr lang="en-GB" sz="2800" b="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7.26</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0.000</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7"/>
                  </a:ext>
                </a:extLst>
              </a:tr>
              <a:tr h="53166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800" b="0" dirty="0">
                          <a:solidFill>
                            <a:schemeClr val="tx1"/>
                          </a:solidFill>
                          <a:effectLst/>
                          <a:latin typeface="+mn-lt"/>
                          <a:ea typeface="Times New Roman" panose="02020603050405020304" pitchFamily="18" charset="0"/>
                        </a:rPr>
                        <a:t>&lt;32</a:t>
                      </a:r>
                      <a:r>
                        <a:rPr lang="en-US" sz="2800" b="0" baseline="30000" dirty="0">
                          <a:solidFill>
                            <a:schemeClr val="tx1"/>
                          </a:solidFill>
                          <a:effectLst/>
                          <a:latin typeface="+mn-lt"/>
                          <a:ea typeface="Times New Roman" panose="02020603050405020304" pitchFamily="18" charset="0"/>
                        </a:rPr>
                        <a:t>o</a:t>
                      </a:r>
                      <a:r>
                        <a:rPr lang="en-US" sz="2800" b="0" baseline="0" dirty="0">
                          <a:solidFill>
                            <a:schemeClr val="tx1"/>
                          </a:solidFill>
                          <a:effectLst/>
                          <a:latin typeface="+mn-lt"/>
                          <a:ea typeface="Times New Roman" panose="02020603050405020304" pitchFamily="18" charset="0"/>
                        </a:rPr>
                        <a:t>Celsius</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6</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3</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50</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4.22</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0.08</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8"/>
                  </a:ext>
                </a:extLst>
              </a:tr>
              <a:tr h="563229">
                <a:tc>
                  <a:txBody>
                    <a:bodyPr/>
                    <a:lstStyle/>
                    <a:p>
                      <a:pPr algn="l">
                        <a:lnSpc>
                          <a:spcPct val="150000"/>
                        </a:lnSpc>
                        <a:spcAft>
                          <a:spcPts val="0"/>
                        </a:spcAft>
                      </a:pPr>
                      <a:r>
                        <a:rPr lang="en-GB" sz="2800" b="0" dirty="0">
                          <a:solidFill>
                            <a:schemeClr val="tx1"/>
                          </a:solidFill>
                          <a:effectLst/>
                          <a:latin typeface="+mn-lt"/>
                          <a:ea typeface="Times New Roman" panose="02020603050405020304" pitchFamily="18" charset="0"/>
                        </a:rPr>
                        <a:t>Data missing</a:t>
                      </a: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GB" sz="2800" b="0" dirty="0">
                          <a:solidFill>
                            <a:schemeClr val="tx1"/>
                          </a:solidFill>
                          <a:effectLst/>
                          <a:latin typeface="+mn-lt"/>
                          <a:ea typeface="Times New Roman" panose="02020603050405020304" pitchFamily="18" charset="0"/>
                        </a:rPr>
                        <a:t>94</a:t>
                      </a: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GB" sz="2800" b="0" dirty="0">
                          <a:solidFill>
                            <a:schemeClr val="tx1"/>
                          </a:solidFill>
                          <a:effectLst/>
                          <a:latin typeface="+mn-lt"/>
                          <a:ea typeface="Times New Roman" panose="02020603050405020304" pitchFamily="18" charset="0"/>
                        </a:rPr>
                        <a:t>18</a:t>
                      </a: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10"/>
                  </a:ext>
                </a:extLst>
              </a:tr>
              <a:tr h="531660">
                <a:tc>
                  <a:txBody>
                    <a:bodyPr/>
                    <a:lstStyle/>
                    <a:p>
                      <a:pPr algn="l">
                        <a:lnSpc>
                          <a:spcPct val="150000"/>
                        </a:lnSpc>
                        <a:spcAft>
                          <a:spcPts val="0"/>
                        </a:spcAft>
                      </a:pPr>
                      <a:r>
                        <a:rPr lang="en-US" sz="2800" b="0" dirty="0">
                          <a:solidFill>
                            <a:schemeClr val="tx1"/>
                          </a:solidFill>
                          <a:effectLst/>
                          <a:latin typeface="+mn-lt"/>
                          <a:ea typeface="Times New Roman" panose="02020603050405020304" pitchFamily="18" charset="0"/>
                        </a:rPr>
                        <a:t>Total</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3852</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US" sz="2800" b="0" dirty="0">
                          <a:solidFill>
                            <a:schemeClr val="tx1"/>
                          </a:solidFill>
                          <a:effectLst/>
                          <a:latin typeface="+mn-lt"/>
                          <a:ea typeface="Times New Roman" panose="02020603050405020304" pitchFamily="18" charset="0"/>
                        </a:rPr>
                        <a:t>1,091</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chemeClr val="bg2"/>
                    </a:solidFill>
                  </a:tcPr>
                </a:tc>
                <a:tc>
                  <a:txBody>
                    <a:bodyPr/>
                    <a:lstStyle/>
                    <a:p>
                      <a:pPr algn="r">
                        <a:lnSpc>
                          <a:spcPct val="150000"/>
                        </a:lnSpc>
                        <a:spcAft>
                          <a:spcPts val="0"/>
                        </a:spcAft>
                      </a:pPr>
                      <a:r>
                        <a:rPr lang="en-GB" sz="2800" b="0" dirty="0">
                          <a:solidFill>
                            <a:schemeClr val="tx1"/>
                          </a:solidFill>
                          <a:effectLst/>
                          <a:latin typeface="+mn-lt"/>
                          <a:ea typeface="Times New Roman" panose="02020603050405020304" pitchFamily="18" charset="0"/>
                        </a:rPr>
                        <a:t>28.3</a:t>
                      </a: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chemeClr val="bg2"/>
                    </a:solidFill>
                  </a:tcPr>
                </a:tc>
                <a:tc>
                  <a:txBody>
                    <a:bodyPr/>
                    <a:lstStyle/>
                    <a:p>
                      <a:pPr algn="l">
                        <a:lnSpc>
                          <a:spcPct val="150000"/>
                        </a:lnSpc>
                        <a:spcAft>
                          <a:spcPts val="0"/>
                        </a:spcAft>
                      </a:pPr>
                      <a:r>
                        <a:rPr lang="en-US" sz="2800" b="0" dirty="0">
                          <a:solidFill>
                            <a:schemeClr val="tx1"/>
                          </a:solidFill>
                          <a:effectLst/>
                          <a:latin typeface="+mn-lt"/>
                          <a:ea typeface="Times New Roman" panose="02020603050405020304" pitchFamily="18" charset="0"/>
                        </a:rPr>
                        <a:t> </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chemeClr val="bg2"/>
                    </a:solidFill>
                  </a:tcPr>
                </a:tc>
                <a:tc>
                  <a:txBody>
                    <a:bodyPr/>
                    <a:lstStyle/>
                    <a:p>
                      <a:pPr algn="l">
                        <a:lnSpc>
                          <a:spcPct val="150000"/>
                        </a:lnSpc>
                        <a:spcAft>
                          <a:spcPts val="0"/>
                        </a:spcAft>
                      </a:pPr>
                      <a:r>
                        <a:rPr lang="en-US" sz="2800" b="0" dirty="0">
                          <a:solidFill>
                            <a:schemeClr val="tx1"/>
                          </a:solidFill>
                          <a:effectLst/>
                          <a:latin typeface="+mn-lt"/>
                          <a:ea typeface="Times New Roman" panose="02020603050405020304" pitchFamily="18" charset="0"/>
                        </a:rPr>
                        <a:t> </a:t>
                      </a:r>
                      <a:endParaRPr lang="en-GB" sz="2800" b="0" dirty="0">
                        <a:solidFill>
                          <a:schemeClr val="tx1"/>
                        </a:solidFill>
                        <a:effectLst/>
                        <a:latin typeface="+mn-lt"/>
                        <a:ea typeface="Times New Roman" panose="02020603050405020304" pitchFamily="18" charset="0"/>
                      </a:endParaRPr>
                    </a:p>
                  </a:txBody>
                  <a:tcPr marL="59814" marR="598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SIP Project</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3559" y="5801027"/>
            <a:ext cx="1011237"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37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448827-5271-89C6-D276-60E3BC14AF46}"/>
              </a:ext>
            </a:extLst>
          </p:cNvPr>
          <p:cNvPicPr>
            <a:picLocks noChangeAspect="1"/>
          </p:cNvPicPr>
          <p:nvPr/>
        </p:nvPicPr>
        <p:blipFill>
          <a:blip r:embed="rId2"/>
          <a:stretch>
            <a:fillRect/>
          </a:stretch>
        </p:blipFill>
        <p:spPr>
          <a:xfrm>
            <a:off x="6306207" y="181309"/>
            <a:ext cx="5005899" cy="6676691"/>
          </a:xfrm>
          <a:prstGeom prst="rect">
            <a:avLst/>
          </a:prstGeom>
        </p:spPr>
      </p:pic>
      <p:pic>
        <p:nvPicPr>
          <p:cNvPr id="5" name="Picture 4">
            <a:extLst>
              <a:ext uri="{FF2B5EF4-FFF2-40B4-BE49-F238E27FC236}">
                <a16:creationId xmlns:a16="http://schemas.microsoft.com/office/drawing/2014/main" id="{3511C21A-39F0-5571-6BD6-AA67F1592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05" y="1738568"/>
            <a:ext cx="5564712" cy="2360465"/>
          </a:xfrm>
          <a:prstGeom prst="rect">
            <a:avLst/>
          </a:prstGeom>
        </p:spPr>
      </p:pic>
    </p:spTree>
    <p:extLst>
      <p:ext uri="{BB962C8B-B14F-4D97-AF65-F5344CB8AC3E}">
        <p14:creationId xmlns:p14="http://schemas.microsoft.com/office/powerpoint/2010/main" val="370738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C922E9-EA14-44E8-A619-138E4AF0BDCA}"/>
              </a:ext>
            </a:extLst>
          </p:cNvPr>
          <p:cNvSpPr>
            <a:spLocks noGrp="1"/>
          </p:cNvSpPr>
          <p:nvPr>
            <p:ph type="title"/>
          </p:nvPr>
        </p:nvSpPr>
        <p:spPr>
          <a:xfrm>
            <a:off x="1113790" y="596496"/>
            <a:ext cx="8074815" cy="1165629"/>
          </a:xfrm>
        </p:spPr>
        <p:txBody>
          <a:bodyPr anchor="ctr">
            <a:normAutofit/>
          </a:bodyPr>
          <a:lstStyle/>
          <a:p>
            <a:r>
              <a:rPr lang="en-US" sz="6700" dirty="0"/>
              <a:t>SIP recommendations</a:t>
            </a:r>
            <a:endParaRPr lang="en-GB" sz="6700" dirty="0"/>
          </a:p>
        </p:txBody>
      </p:sp>
      <p:sp>
        <p:nvSpPr>
          <p:cNvPr id="3" name="Content Placeholder 2">
            <a:extLst>
              <a:ext uri="{FF2B5EF4-FFF2-40B4-BE49-F238E27FC236}">
                <a16:creationId xmlns:a16="http://schemas.microsoft.com/office/drawing/2014/main" id="{36AB5139-E0C0-4E01-B268-6E5E2CEB7BF0}"/>
              </a:ext>
            </a:extLst>
          </p:cNvPr>
          <p:cNvSpPr>
            <a:spLocks noGrp="1"/>
          </p:cNvSpPr>
          <p:nvPr>
            <p:ph idx="1"/>
          </p:nvPr>
        </p:nvSpPr>
        <p:spPr>
          <a:xfrm>
            <a:off x="641773" y="1788904"/>
            <a:ext cx="10220667" cy="4469032"/>
          </a:xfrm>
        </p:spPr>
        <p:txBody>
          <a:bodyPr anchor="t">
            <a:normAutofit lnSpcReduction="10000"/>
          </a:bodyPr>
          <a:lstStyle/>
          <a:p>
            <a:r>
              <a:rPr lang="en-GB" sz="1800" dirty="0"/>
              <a:t>To have a </a:t>
            </a:r>
            <a:r>
              <a:rPr lang="en-GB" sz="1800" b="1" i="1" dirty="0"/>
              <a:t>POLICY DIALOGUE</a:t>
            </a:r>
            <a:r>
              <a:rPr lang="en-GB" sz="1800" dirty="0"/>
              <a:t> with policy makers to make sure that the necessary policy and practice- change including review and revision of hospital clinical management protocols are happening</a:t>
            </a:r>
          </a:p>
          <a:p>
            <a:r>
              <a:rPr lang="en-GB" sz="1800" dirty="0"/>
              <a:t>To strengthen the supportive infrastructure and </a:t>
            </a:r>
            <a:r>
              <a:rPr lang="en-GB" sz="1800" b="1" i="1" dirty="0"/>
              <a:t>HIGH IMPACT LOW COST INTERVENTIONS </a:t>
            </a:r>
            <a:r>
              <a:rPr lang="en-GB" sz="1800" dirty="0"/>
              <a:t>including: </a:t>
            </a:r>
          </a:p>
          <a:p>
            <a:pPr lvl="1"/>
            <a:r>
              <a:rPr lang="en-GB" sz="1800" dirty="0"/>
              <a:t>skin-to-skin thermal care (KMC), expand/strengthen warm chain system</a:t>
            </a:r>
          </a:p>
          <a:p>
            <a:pPr lvl="1"/>
            <a:r>
              <a:rPr lang="en-GB" sz="1800" dirty="0"/>
              <a:t>early and exclusive breastfeeding, parenteral nutrition, </a:t>
            </a:r>
          </a:p>
          <a:p>
            <a:pPr lvl="1"/>
            <a:r>
              <a:rPr lang="en-GB" sz="1800" dirty="0"/>
              <a:t>blended oxygen, bubble CPAP for preterms and </a:t>
            </a:r>
          </a:p>
          <a:p>
            <a:pPr lvl="1"/>
            <a:r>
              <a:rPr lang="en-GB" sz="1800" dirty="0"/>
              <a:t>Strengthen diagnostics including introducing a new pathological tool – MITS (Minimally Invasive Tissue Sampling</a:t>
            </a:r>
          </a:p>
          <a:p>
            <a:r>
              <a:rPr lang="en-GB" sz="1800" dirty="0"/>
              <a:t>To improve </a:t>
            </a:r>
            <a:r>
              <a:rPr lang="en-GB" sz="1800" b="1" i="1" dirty="0"/>
              <a:t>CAPACITY OF HEALTH PROFESSIONALS </a:t>
            </a:r>
            <a:r>
              <a:rPr lang="en-GB" sz="1800" dirty="0"/>
              <a:t>to provide adequate and advanced inpatient quality newborn care, including infection prevention and control activities</a:t>
            </a:r>
          </a:p>
          <a:p>
            <a:r>
              <a:rPr lang="en-GB" sz="1800" dirty="0"/>
              <a:t>To strengthen and </a:t>
            </a:r>
            <a:r>
              <a:rPr lang="en-GB" sz="1800" b="1" dirty="0"/>
              <a:t>IMPROVE TREATMENT OF THE COMMON CAUSES OF PRETERM NEONATAL DEATHS </a:t>
            </a:r>
            <a:r>
              <a:rPr lang="en-GB" sz="1800" dirty="0"/>
              <a:t>by ensuring access to CPAP, effective antibiotics (by monitoring antimicrobial susceptibility regularly) and prompt and effective resuscitation.</a:t>
            </a:r>
          </a:p>
          <a:p>
            <a:r>
              <a:rPr lang="en-GB" sz="1800" dirty="0"/>
              <a:t>To strengthen the </a:t>
            </a:r>
            <a:r>
              <a:rPr lang="en-GB" sz="1800" b="1" dirty="0"/>
              <a:t>COMMUNITY BASED NEWBORN CARE </a:t>
            </a:r>
            <a:r>
              <a:rPr lang="en-GB" sz="1800" dirty="0"/>
              <a:t>approach and community engagement; Using the existing Health Extension platform, to strengthen the social mobilization activities.</a:t>
            </a:r>
          </a:p>
        </p:txBody>
      </p:sp>
    </p:spTree>
    <p:extLst>
      <p:ext uri="{BB962C8B-B14F-4D97-AF65-F5344CB8AC3E}">
        <p14:creationId xmlns:p14="http://schemas.microsoft.com/office/powerpoint/2010/main" val="427212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9D6C-BB5B-4750-A574-338E05700468}"/>
              </a:ext>
            </a:extLst>
          </p:cNvPr>
          <p:cNvSpPr>
            <a:spLocks noGrp="1"/>
          </p:cNvSpPr>
          <p:nvPr>
            <p:ph type="title"/>
          </p:nvPr>
        </p:nvSpPr>
        <p:spPr>
          <a:xfrm>
            <a:off x="184484" y="268873"/>
            <a:ext cx="11823031" cy="1325563"/>
          </a:xfrm>
        </p:spPr>
        <p:txBody>
          <a:bodyPr/>
          <a:lstStyle/>
          <a:p>
            <a:pPr algn="ctr"/>
            <a:r>
              <a:rPr lang="en-US" b="1" dirty="0">
                <a:solidFill>
                  <a:srgbClr val="FF0000"/>
                </a:solidFill>
              </a:rPr>
              <a:t>Dissemination workshop</a:t>
            </a:r>
            <a:endParaRPr lang="en-GB" b="1" dirty="0">
              <a:solidFill>
                <a:srgbClr val="FF0000"/>
              </a:solidFill>
            </a:endParaRPr>
          </a:p>
        </p:txBody>
      </p:sp>
      <p:sp>
        <p:nvSpPr>
          <p:cNvPr id="3" name="Content Placeholder 2">
            <a:extLst>
              <a:ext uri="{FF2B5EF4-FFF2-40B4-BE49-F238E27FC236}">
                <a16:creationId xmlns:a16="http://schemas.microsoft.com/office/drawing/2014/main" id="{E3056253-A8BC-4A40-B393-15B287CC4992}"/>
              </a:ext>
            </a:extLst>
          </p:cNvPr>
          <p:cNvSpPr>
            <a:spLocks noGrp="1"/>
          </p:cNvSpPr>
          <p:nvPr>
            <p:ph idx="1"/>
          </p:nvPr>
        </p:nvSpPr>
        <p:spPr>
          <a:xfrm>
            <a:off x="1308538" y="1450428"/>
            <a:ext cx="9632731" cy="3074276"/>
          </a:xfrm>
        </p:spPr>
        <p:txBody>
          <a:bodyPr>
            <a:normAutofit fontScale="92500" lnSpcReduction="10000"/>
          </a:bodyPr>
          <a:lstStyle/>
          <a:p>
            <a:r>
              <a:rPr lang="en-US" sz="4000" dirty="0"/>
              <a:t>Produce policy brief for dialogue with policy makers</a:t>
            </a:r>
          </a:p>
          <a:p>
            <a:r>
              <a:rPr lang="en-US" sz="4000" dirty="0"/>
              <a:t>Identify areas which can be incorporated to the current available guidelines and protocols</a:t>
            </a:r>
          </a:p>
          <a:p>
            <a:r>
              <a:rPr lang="en-US" sz="4000" dirty="0"/>
              <a:t>Identify potential areas for implementation research</a:t>
            </a:r>
            <a:endParaRPr lang="en-GB" sz="4000" dirty="0"/>
          </a:p>
        </p:txBody>
      </p:sp>
    </p:spTree>
    <p:extLst>
      <p:ext uri="{BB962C8B-B14F-4D97-AF65-F5344CB8AC3E}">
        <p14:creationId xmlns:p14="http://schemas.microsoft.com/office/powerpoint/2010/main" val="1178798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C00AB1-11C1-49C5-A19F-F9EBFE2F3DB9}"/>
              </a:ext>
            </a:extLst>
          </p:cNvPr>
          <p:cNvSpPr>
            <a:spLocks noGrp="1"/>
          </p:cNvSpPr>
          <p:nvPr>
            <p:ph type="title"/>
          </p:nvPr>
        </p:nvSpPr>
        <p:spPr>
          <a:xfrm>
            <a:off x="686834" y="1153572"/>
            <a:ext cx="3200400" cy="4461163"/>
          </a:xfrm>
        </p:spPr>
        <p:txBody>
          <a:bodyPr>
            <a:normAutofit/>
          </a:bodyPr>
          <a:lstStyle/>
          <a:p>
            <a:r>
              <a:rPr lang="en-US" sz="4100" dirty="0">
                <a:solidFill>
                  <a:srgbClr val="FFFFFF"/>
                </a:solidFill>
              </a:rPr>
              <a:t>Dissemination workshop</a:t>
            </a:r>
            <a:endParaRPr lang="en-GB" sz="41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2095448-87EE-4845-9FCB-BB471E013F6B}"/>
              </a:ext>
            </a:extLst>
          </p:cNvPr>
          <p:cNvSpPr>
            <a:spLocks noGrp="1"/>
          </p:cNvSpPr>
          <p:nvPr>
            <p:ph idx="1"/>
          </p:nvPr>
        </p:nvSpPr>
        <p:spPr>
          <a:xfrm>
            <a:off x="3996905" y="161025"/>
            <a:ext cx="7962483" cy="6573329"/>
          </a:xfrm>
        </p:spPr>
        <p:txBody>
          <a:bodyPr anchor="ctr">
            <a:normAutofit/>
          </a:bodyPr>
          <a:lstStyle/>
          <a:p>
            <a:r>
              <a:rPr lang="en-US" sz="2000" dirty="0"/>
              <a:t>Plenary presentations – summary of the 5 articles, literature review of recent publications after SIP, grey literature in regional and federal MOH documents, etc.)</a:t>
            </a:r>
          </a:p>
          <a:p>
            <a:pPr lvl="1"/>
            <a:r>
              <a:rPr lang="en-GB" sz="2000" dirty="0"/>
              <a:t>Hypothermia - prevention and care</a:t>
            </a:r>
          </a:p>
          <a:p>
            <a:pPr lvl="1"/>
            <a:r>
              <a:rPr lang="en-GB" sz="2000" dirty="0"/>
              <a:t>Nutritional interventions</a:t>
            </a:r>
          </a:p>
          <a:p>
            <a:pPr lvl="1"/>
            <a:r>
              <a:rPr lang="en-GB" sz="2000" dirty="0"/>
              <a:t>RDS, oxygen delivery, blended oxygen and CPAP</a:t>
            </a:r>
          </a:p>
          <a:p>
            <a:pPr lvl="1"/>
            <a:r>
              <a:rPr lang="en-GB" sz="2000" dirty="0"/>
              <a:t>Hospital infection control (and monitoring of microbial resistance)</a:t>
            </a:r>
          </a:p>
          <a:p>
            <a:pPr lvl="1"/>
            <a:r>
              <a:rPr lang="en-GB" sz="2000" dirty="0"/>
              <a:t>ANC dexamethasone use to accelerate lung maturity</a:t>
            </a:r>
          </a:p>
          <a:p>
            <a:r>
              <a:rPr lang="en-US" sz="2000" dirty="0"/>
              <a:t>Group work on each of the topic areas</a:t>
            </a:r>
          </a:p>
          <a:p>
            <a:pPr lvl="1"/>
            <a:r>
              <a:rPr lang="en-US" sz="2000" dirty="0"/>
              <a:t>Current situation in Ethiopia: What are the barriers and potential solutions for scale up in Ethiopia?</a:t>
            </a:r>
          </a:p>
          <a:p>
            <a:pPr lvl="1"/>
            <a:r>
              <a:rPr lang="en-US" sz="2000" dirty="0"/>
              <a:t>Are there low-cost innovations that can help boost implementation?</a:t>
            </a:r>
          </a:p>
          <a:p>
            <a:pPr lvl="1"/>
            <a:r>
              <a:rPr lang="en-US" sz="2000" dirty="0"/>
              <a:t>Group identified gaps and suggestions at </a:t>
            </a:r>
            <a:r>
              <a:rPr lang="en-US" sz="2000" b="1" dirty="0"/>
              <a:t>policy level, facility level and community level</a:t>
            </a:r>
          </a:p>
          <a:p>
            <a:pPr lvl="1"/>
            <a:r>
              <a:rPr lang="en-US" sz="2000" dirty="0"/>
              <a:t>Any funding opportunities for implementation research of a package of prevention and treatment</a:t>
            </a:r>
          </a:p>
          <a:p>
            <a:r>
              <a:rPr lang="en-US" sz="2000" dirty="0"/>
              <a:t>Discussions on way forward and closing with recommendations</a:t>
            </a:r>
            <a:endParaRPr lang="en-GB" sz="2000" dirty="0"/>
          </a:p>
        </p:txBody>
      </p:sp>
    </p:spTree>
    <p:extLst>
      <p:ext uri="{BB962C8B-B14F-4D97-AF65-F5344CB8AC3E}">
        <p14:creationId xmlns:p14="http://schemas.microsoft.com/office/powerpoint/2010/main" val="52995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7B06-7FE2-4432-B3A2-86834F8B9215}"/>
              </a:ext>
            </a:extLst>
          </p:cNvPr>
          <p:cNvSpPr>
            <a:spLocks noGrp="1"/>
          </p:cNvSpPr>
          <p:nvPr>
            <p:ph type="title"/>
          </p:nvPr>
        </p:nvSpPr>
        <p:spPr>
          <a:xfrm>
            <a:off x="1376289" y="123092"/>
            <a:ext cx="10972800" cy="1143000"/>
          </a:xfrm>
        </p:spPr>
        <p:txBody>
          <a:bodyPr/>
          <a:lstStyle/>
          <a:p>
            <a:r>
              <a:rPr lang="en-GB" b="1" dirty="0">
                <a:solidFill>
                  <a:srgbClr val="FF0000"/>
                </a:solidFill>
              </a:rPr>
              <a:t>Hypothermia</a:t>
            </a:r>
          </a:p>
        </p:txBody>
      </p:sp>
      <p:sp>
        <p:nvSpPr>
          <p:cNvPr id="3" name="Content Placeholder 2">
            <a:extLst>
              <a:ext uri="{FF2B5EF4-FFF2-40B4-BE49-F238E27FC236}">
                <a16:creationId xmlns:a16="http://schemas.microsoft.com/office/drawing/2014/main" id="{0B581A0D-7DDD-4439-9543-30D23D07564F}"/>
              </a:ext>
            </a:extLst>
          </p:cNvPr>
          <p:cNvSpPr>
            <a:spLocks noGrp="1"/>
          </p:cNvSpPr>
          <p:nvPr>
            <p:ph idx="1"/>
          </p:nvPr>
        </p:nvSpPr>
        <p:spPr>
          <a:xfrm>
            <a:off x="281796" y="1121434"/>
            <a:ext cx="11300604" cy="5356737"/>
          </a:xfrm>
        </p:spPr>
        <p:txBody>
          <a:bodyPr>
            <a:normAutofit fontScale="62500" lnSpcReduction="20000"/>
          </a:bodyPr>
          <a:lstStyle/>
          <a:p>
            <a:pPr marL="0" indent="0">
              <a:buNone/>
            </a:pPr>
            <a:r>
              <a:rPr lang="en-GB" sz="3400" b="1" dirty="0"/>
              <a:t>Problems identified</a:t>
            </a:r>
            <a:r>
              <a:rPr lang="en-GB" dirty="0"/>
              <a:t>:</a:t>
            </a:r>
          </a:p>
          <a:p>
            <a:r>
              <a:rPr lang="en-GB" dirty="0"/>
              <a:t>High prevalence of hypothermia at tertiary facilities (80%)</a:t>
            </a:r>
          </a:p>
          <a:p>
            <a:r>
              <a:rPr lang="en-GB" dirty="0"/>
              <a:t>Low coverage of known interventions for thermal control. This is primarily due to poor health care providers behaviour and poor health care seeking behaviour of the communities</a:t>
            </a:r>
            <a:r>
              <a:rPr lang="en-GB" dirty="0">
                <a:highlight>
                  <a:srgbClr val="FFFF00"/>
                </a:highlight>
              </a:rPr>
              <a:t> </a:t>
            </a:r>
          </a:p>
          <a:p>
            <a:pPr marL="0" indent="0">
              <a:buNone/>
            </a:pPr>
            <a:endParaRPr lang="en-GB" sz="2300" dirty="0"/>
          </a:p>
          <a:p>
            <a:pPr marL="0" indent="0">
              <a:buNone/>
            </a:pPr>
            <a:r>
              <a:rPr lang="en-GB" sz="2300" dirty="0"/>
              <a:t>Hypothermia in Preterm Newborns: Impact on Survival. </a:t>
            </a:r>
            <a:r>
              <a:rPr lang="en-GB" sz="2300" dirty="0">
                <a:hlinkClick r:id="rId2"/>
              </a:rPr>
              <a:t>https://journals.sagepub.com/doi/full/10.1177/2333794X20957655</a:t>
            </a:r>
            <a:r>
              <a:rPr lang="en-GB" sz="2300" dirty="0"/>
              <a:t> </a:t>
            </a:r>
          </a:p>
          <a:p>
            <a:pPr marL="0" indent="0">
              <a:buNone/>
            </a:pPr>
            <a:endParaRPr lang="en-GB" b="1" dirty="0"/>
          </a:p>
          <a:p>
            <a:pPr marL="0" indent="0">
              <a:buNone/>
            </a:pPr>
            <a:r>
              <a:rPr lang="en-GB" b="1" dirty="0"/>
              <a:t>Policy level interventions</a:t>
            </a:r>
          </a:p>
          <a:p>
            <a:r>
              <a:rPr lang="en-GB" dirty="0"/>
              <a:t>Review and revise current guideline on thermal control and hypothermia management to initiate continuous KMC i.e., Immediate KMC, conventional KMC and community KMC at discharge or at home (This may require IR)</a:t>
            </a:r>
          </a:p>
          <a:p>
            <a:r>
              <a:rPr lang="en-GB" dirty="0"/>
              <a:t>Initiate integrated refresher training and provide necessary supplies and conduct supportive supervision regularly (TSS)</a:t>
            </a:r>
          </a:p>
          <a:p>
            <a:pPr marL="0" indent="0">
              <a:buNone/>
            </a:pPr>
            <a:endParaRPr lang="en-GB" dirty="0"/>
          </a:p>
          <a:p>
            <a:pPr marL="0" indent="0">
              <a:buNone/>
            </a:pPr>
            <a:r>
              <a:rPr lang="en-GB" sz="4000" b="1" dirty="0"/>
              <a:t>Potential implementation research</a:t>
            </a:r>
            <a:endParaRPr lang="en-GB" b="1" dirty="0"/>
          </a:p>
          <a:p>
            <a:r>
              <a:rPr lang="en-GB" dirty="0"/>
              <a:t>Continuous KMC (immediate KMC followed by community KMC)</a:t>
            </a:r>
          </a:p>
          <a:p>
            <a:r>
              <a:rPr lang="en-GB" dirty="0"/>
              <a:t>Introduction of new tool and technology for thermal control</a:t>
            </a:r>
          </a:p>
          <a:p>
            <a:endParaRPr lang="en-GB" dirty="0"/>
          </a:p>
          <a:p>
            <a:endParaRPr lang="en-GB" dirty="0"/>
          </a:p>
        </p:txBody>
      </p:sp>
      <p:sp>
        <p:nvSpPr>
          <p:cNvPr id="4" name="Date Placeholder 3">
            <a:extLst>
              <a:ext uri="{FF2B5EF4-FFF2-40B4-BE49-F238E27FC236}">
                <a16:creationId xmlns:a16="http://schemas.microsoft.com/office/drawing/2014/main" id="{88E29D0B-1572-4358-89FF-C950EE96BFF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24/02/2022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21097D66-649B-4B6E-A8F7-E699E4F6FD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EPS conference</a:t>
            </a:r>
          </a:p>
        </p:txBody>
      </p:sp>
      <p:sp>
        <p:nvSpPr>
          <p:cNvPr id="6" name="Slide Number Placeholder 5">
            <a:extLst>
              <a:ext uri="{FF2B5EF4-FFF2-40B4-BE49-F238E27FC236}">
                <a16:creationId xmlns:a16="http://schemas.microsoft.com/office/drawing/2014/main" id="{D16377D8-DAD3-4477-8E72-4F7869EB20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2AE14-6020-4A04-BD60-F981DF07A9E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0800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7B06-7FE2-4432-B3A2-86834F8B9215}"/>
              </a:ext>
            </a:extLst>
          </p:cNvPr>
          <p:cNvSpPr>
            <a:spLocks noGrp="1"/>
          </p:cNvSpPr>
          <p:nvPr>
            <p:ph type="title"/>
          </p:nvPr>
        </p:nvSpPr>
        <p:spPr>
          <a:xfrm>
            <a:off x="1376289" y="123092"/>
            <a:ext cx="10972800" cy="1143000"/>
          </a:xfrm>
        </p:spPr>
        <p:txBody>
          <a:bodyPr/>
          <a:lstStyle/>
          <a:p>
            <a:r>
              <a:rPr lang="en-GB" b="1" dirty="0">
                <a:solidFill>
                  <a:srgbClr val="FF0000"/>
                </a:solidFill>
              </a:rPr>
              <a:t>Hypothermia</a:t>
            </a:r>
          </a:p>
        </p:txBody>
      </p:sp>
      <p:sp>
        <p:nvSpPr>
          <p:cNvPr id="3" name="Content Placeholder 2">
            <a:extLst>
              <a:ext uri="{FF2B5EF4-FFF2-40B4-BE49-F238E27FC236}">
                <a16:creationId xmlns:a16="http://schemas.microsoft.com/office/drawing/2014/main" id="{0B581A0D-7DDD-4439-9543-30D23D07564F}"/>
              </a:ext>
            </a:extLst>
          </p:cNvPr>
          <p:cNvSpPr>
            <a:spLocks noGrp="1"/>
          </p:cNvSpPr>
          <p:nvPr>
            <p:ph idx="1"/>
          </p:nvPr>
        </p:nvSpPr>
        <p:spPr>
          <a:xfrm>
            <a:off x="149525" y="1266092"/>
            <a:ext cx="11789433" cy="5212079"/>
          </a:xfrm>
        </p:spPr>
        <p:txBody>
          <a:bodyPr>
            <a:normAutofit fontScale="85000" lnSpcReduction="10000"/>
          </a:bodyPr>
          <a:lstStyle/>
          <a:p>
            <a:pPr marL="0" indent="0">
              <a:buNone/>
            </a:pPr>
            <a:r>
              <a:rPr lang="en-GB" u="sng" dirty="0"/>
              <a:t>Facility readiness (actions at the facility level)</a:t>
            </a:r>
          </a:p>
          <a:p>
            <a:pPr marL="0" indent="0">
              <a:buNone/>
            </a:pPr>
            <a:r>
              <a:rPr lang="en-GB" dirty="0"/>
              <a:t>•	Increase the number of trained staff at all levels</a:t>
            </a:r>
          </a:p>
          <a:p>
            <a:pPr marL="0" indent="0">
              <a:buNone/>
            </a:pPr>
            <a:r>
              <a:rPr lang="en-GB" dirty="0"/>
              <a:t>•	Provide regular refresher trainings at all levels</a:t>
            </a:r>
          </a:p>
          <a:p>
            <a:pPr marL="0" indent="0">
              <a:buNone/>
            </a:pPr>
            <a:r>
              <a:rPr lang="en-GB" dirty="0"/>
              <a:t>•	Identify essential supplies for thermal control and ensure regular availability</a:t>
            </a:r>
          </a:p>
          <a:p>
            <a:endParaRPr lang="en-GB" dirty="0"/>
          </a:p>
          <a:p>
            <a:pPr marL="0" indent="0">
              <a:buNone/>
            </a:pPr>
            <a:r>
              <a:rPr lang="en-GB" u="sng" dirty="0"/>
              <a:t>Demand generation (improve service utilization)</a:t>
            </a:r>
          </a:p>
          <a:p>
            <a:pPr marL="400050" lvl="1" indent="0">
              <a:buNone/>
            </a:pPr>
            <a:r>
              <a:rPr lang="en-GB" dirty="0"/>
              <a:t>•	Provide refresher training to HEWs</a:t>
            </a:r>
          </a:p>
          <a:p>
            <a:pPr marL="400050" lvl="1" indent="0">
              <a:buNone/>
            </a:pPr>
            <a:r>
              <a:rPr lang="en-GB" dirty="0"/>
              <a:t>•	 Awareness creation at the community level on prevention and control of hypothermia </a:t>
            </a:r>
          </a:p>
          <a:p>
            <a:pPr marL="400050" lvl="1" indent="0">
              <a:buNone/>
            </a:pPr>
            <a:r>
              <a:rPr lang="en-GB" dirty="0"/>
              <a:t>•	Improve access for thermal control with emphasis at PHC and HP level</a:t>
            </a:r>
          </a:p>
          <a:p>
            <a:pPr marL="400050" lvl="1" indent="0">
              <a:buNone/>
            </a:pPr>
            <a:r>
              <a:rPr lang="en-GB" dirty="0"/>
              <a:t>•	Train and deploy the Women Development Group to steer the overall health care work for preterm babies at the community level </a:t>
            </a:r>
          </a:p>
          <a:p>
            <a:endParaRPr lang="en-GB" dirty="0"/>
          </a:p>
        </p:txBody>
      </p:sp>
      <p:sp>
        <p:nvSpPr>
          <p:cNvPr id="4" name="Date Placeholder 3">
            <a:extLst>
              <a:ext uri="{FF2B5EF4-FFF2-40B4-BE49-F238E27FC236}">
                <a16:creationId xmlns:a16="http://schemas.microsoft.com/office/drawing/2014/main" id="{88E29D0B-1572-4358-89FF-C950EE96BFF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24/02/2022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21097D66-649B-4B6E-A8F7-E699E4F6FD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EPS conference</a:t>
            </a:r>
          </a:p>
        </p:txBody>
      </p:sp>
      <p:sp>
        <p:nvSpPr>
          <p:cNvPr id="6" name="Slide Number Placeholder 5">
            <a:extLst>
              <a:ext uri="{FF2B5EF4-FFF2-40B4-BE49-F238E27FC236}">
                <a16:creationId xmlns:a16="http://schemas.microsoft.com/office/drawing/2014/main" id="{D16377D8-DAD3-4477-8E72-4F7869EB20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2AE14-6020-4A04-BD60-F981DF07A9E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08034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F477-5ABD-49C3-813F-C77006629E43}"/>
              </a:ext>
            </a:extLst>
          </p:cNvPr>
          <p:cNvSpPr>
            <a:spLocks noGrp="1"/>
          </p:cNvSpPr>
          <p:nvPr>
            <p:ph type="title"/>
          </p:nvPr>
        </p:nvSpPr>
        <p:spPr>
          <a:xfrm>
            <a:off x="618977" y="136524"/>
            <a:ext cx="10972800" cy="1072980"/>
          </a:xfrm>
        </p:spPr>
        <p:txBody>
          <a:bodyPr>
            <a:normAutofit fontScale="90000"/>
          </a:bodyPr>
          <a:lstStyle/>
          <a:p>
            <a:r>
              <a:rPr lang="en-GB" sz="4000" b="1" dirty="0">
                <a:solidFill>
                  <a:srgbClr val="FF0000"/>
                </a:solidFill>
              </a:rPr>
              <a:t>Sepsis, bacterial isolates, and antimicrobial resistance</a:t>
            </a:r>
            <a:br>
              <a:rPr lang="en-GB" dirty="0"/>
            </a:br>
            <a:endParaRPr lang="en-GB" dirty="0"/>
          </a:p>
        </p:txBody>
      </p:sp>
      <p:sp>
        <p:nvSpPr>
          <p:cNvPr id="3" name="Content Placeholder 2">
            <a:extLst>
              <a:ext uri="{FF2B5EF4-FFF2-40B4-BE49-F238E27FC236}">
                <a16:creationId xmlns:a16="http://schemas.microsoft.com/office/drawing/2014/main" id="{75800CDB-2A60-4D4D-89B4-713E04BBDAC0}"/>
              </a:ext>
            </a:extLst>
          </p:cNvPr>
          <p:cNvSpPr>
            <a:spLocks noGrp="1"/>
          </p:cNvSpPr>
          <p:nvPr>
            <p:ph idx="1"/>
          </p:nvPr>
        </p:nvSpPr>
        <p:spPr>
          <a:xfrm>
            <a:off x="182879" y="1023668"/>
            <a:ext cx="11853846" cy="5609249"/>
          </a:xfrm>
        </p:spPr>
        <p:txBody>
          <a:bodyPr>
            <a:normAutofit fontScale="55000" lnSpcReduction="20000"/>
          </a:bodyPr>
          <a:lstStyle/>
          <a:p>
            <a:pPr marL="0" indent="0">
              <a:buNone/>
            </a:pPr>
            <a:r>
              <a:rPr lang="en-GB" sz="3800" b="1" dirty="0"/>
              <a:t>Problems identified:</a:t>
            </a:r>
          </a:p>
          <a:p>
            <a:r>
              <a:rPr lang="en-GB" dirty="0"/>
              <a:t>Alarmingly high prevalence of AMR (more than 80% resistance to recommended antibiotics- ampicillin and gentamicin)</a:t>
            </a:r>
          </a:p>
          <a:p>
            <a:r>
              <a:rPr lang="en-GB" dirty="0"/>
              <a:t>High prevalence of hospital acquired infections</a:t>
            </a:r>
          </a:p>
          <a:p>
            <a:r>
              <a:rPr lang="en-GB" dirty="0"/>
              <a:t>Shortage of recommended second-level antibiotics</a:t>
            </a:r>
          </a:p>
          <a:p>
            <a:pPr marL="0" indent="0">
              <a:buNone/>
            </a:pPr>
            <a:endParaRPr lang="en-GB" dirty="0"/>
          </a:p>
          <a:p>
            <a:pPr marL="0" indent="0">
              <a:buNone/>
            </a:pPr>
            <a:r>
              <a:rPr lang="en-GB" sz="2900" dirty="0"/>
              <a:t>Bacterial Isolates and Resistance Patterns in Preterm Infants with Sepsis in Selected Hospitals in Ethiopia: A Longitudinal Observational Study. DOI:10.1177/2333794X20953318  </a:t>
            </a:r>
          </a:p>
          <a:p>
            <a:pPr marL="0" indent="0">
              <a:buNone/>
            </a:pPr>
            <a:endParaRPr lang="en-GB" sz="3800" b="1" dirty="0"/>
          </a:p>
          <a:p>
            <a:pPr marL="0" indent="0">
              <a:buNone/>
            </a:pPr>
            <a:r>
              <a:rPr lang="en-GB" sz="3800" b="1" dirty="0"/>
              <a:t>Policy level interventions</a:t>
            </a:r>
          </a:p>
          <a:p>
            <a:pPr marL="0" indent="0">
              <a:buNone/>
            </a:pPr>
            <a:r>
              <a:rPr lang="en-GB" dirty="0"/>
              <a:t>•Review and revise the national guideline for first-line &amp; second-line antibiotics to treat neonatal sepsis/PSBI</a:t>
            </a:r>
          </a:p>
          <a:p>
            <a:pPr marL="0" indent="0">
              <a:buNone/>
            </a:pPr>
            <a:r>
              <a:rPr lang="en-GB" dirty="0"/>
              <a:t>•Review and revise the national guideline on infection prevention and control (developing/including NICU IPC guidelines as it is a specialized unit)</a:t>
            </a:r>
          </a:p>
          <a:p>
            <a:pPr marL="0" indent="0">
              <a:buNone/>
            </a:pPr>
            <a:r>
              <a:rPr lang="en-GB" dirty="0"/>
              <a:t>•Develop a national neonatal sepsis screening and diagnostic tool</a:t>
            </a:r>
          </a:p>
          <a:p>
            <a:pPr marL="0" indent="0">
              <a:buNone/>
            </a:pPr>
            <a:r>
              <a:rPr lang="en-GB" dirty="0"/>
              <a:t>•Strengthen AMR surveillance at national and sub-national levels sentinel sites including health centers and health posts where empirical sepsis treatment with ampicillin-gentamicin combination is practiced</a:t>
            </a:r>
          </a:p>
          <a:p>
            <a:pPr marL="0" indent="0">
              <a:buNone/>
            </a:pPr>
            <a:endParaRPr lang="en-GB" sz="4200" b="1" dirty="0"/>
          </a:p>
          <a:p>
            <a:pPr marL="0" indent="0">
              <a:buNone/>
            </a:pPr>
            <a:r>
              <a:rPr lang="en-GB" sz="4200" b="1" dirty="0"/>
              <a:t>Potential implementation research ideas</a:t>
            </a:r>
          </a:p>
          <a:p>
            <a:pPr marL="0" indent="0">
              <a:buNone/>
            </a:pPr>
            <a:r>
              <a:rPr lang="en-GB" dirty="0"/>
              <a:t>•Develop and test new screening tool for neonatal sepsis at the hospital level (such as serial micro-ESR, C-reactive protein, procalcitonin, and other acute phase reactants)</a:t>
            </a:r>
          </a:p>
          <a:p>
            <a:pPr marL="0" indent="0">
              <a:buNone/>
            </a:pPr>
            <a:r>
              <a:rPr lang="en-GB" dirty="0"/>
              <a:t>•Evaluate a package of interventions to reduce mortality from sepsis (PSBI) at NICU’s in higher hospitals versus primary level</a:t>
            </a:r>
          </a:p>
          <a:p>
            <a:pPr marL="0" indent="0">
              <a:buNone/>
            </a:pPr>
            <a:endParaRPr lang="en-GB" dirty="0"/>
          </a:p>
          <a:p>
            <a:pPr marL="0" indent="0">
              <a:buNone/>
            </a:pPr>
            <a:endParaRPr lang="en-GB" dirty="0"/>
          </a:p>
          <a:p>
            <a:endParaRPr lang="en-GB" dirty="0"/>
          </a:p>
        </p:txBody>
      </p:sp>
      <p:sp>
        <p:nvSpPr>
          <p:cNvPr id="4" name="Date Placeholder 3">
            <a:extLst>
              <a:ext uri="{FF2B5EF4-FFF2-40B4-BE49-F238E27FC236}">
                <a16:creationId xmlns:a16="http://schemas.microsoft.com/office/drawing/2014/main" id="{797C3F8E-F0E5-4E63-B7A2-352DACF64A9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24/02/2022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7FF98389-3454-48B6-9FF7-26933A0E298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EPS conference</a:t>
            </a:r>
          </a:p>
        </p:txBody>
      </p:sp>
      <p:sp>
        <p:nvSpPr>
          <p:cNvPr id="6" name="Slide Number Placeholder 5">
            <a:extLst>
              <a:ext uri="{FF2B5EF4-FFF2-40B4-BE49-F238E27FC236}">
                <a16:creationId xmlns:a16="http://schemas.microsoft.com/office/drawing/2014/main" id="{AEFCC0B8-580A-418C-9EE3-3418B70B8B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2AE14-6020-4A04-BD60-F981DF07A9E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6834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F477-5ABD-49C3-813F-C77006629E43}"/>
              </a:ext>
            </a:extLst>
          </p:cNvPr>
          <p:cNvSpPr>
            <a:spLocks noGrp="1"/>
          </p:cNvSpPr>
          <p:nvPr>
            <p:ph type="title"/>
          </p:nvPr>
        </p:nvSpPr>
        <p:spPr>
          <a:xfrm>
            <a:off x="609600" y="344658"/>
            <a:ext cx="10972800" cy="1072980"/>
          </a:xfrm>
        </p:spPr>
        <p:txBody>
          <a:bodyPr>
            <a:normAutofit fontScale="90000"/>
          </a:bodyPr>
          <a:lstStyle/>
          <a:p>
            <a:r>
              <a:rPr lang="en-GB" sz="4000" b="1" dirty="0">
                <a:solidFill>
                  <a:srgbClr val="FF0000"/>
                </a:solidFill>
              </a:rPr>
              <a:t>Sepsis, bacterial isolates, and antimicrobial resistance</a:t>
            </a:r>
            <a:br>
              <a:rPr lang="en-GB" dirty="0"/>
            </a:br>
            <a:endParaRPr lang="en-GB" dirty="0"/>
          </a:p>
        </p:txBody>
      </p:sp>
      <p:sp>
        <p:nvSpPr>
          <p:cNvPr id="3" name="Content Placeholder 2">
            <a:extLst>
              <a:ext uri="{FF2B5EF4-FFF2-40B4-BE49-F238E27FC236}">
                <a16:creationId xmlns:a16="http://schemas.microsoft.com/office/drawing/2014/main" id="{75800CDB-2A60-4D4D-89B4-713E04BBDAC0}"/>
              </a:ext>
            </a:extLst>
          </p:cNvPr>
          <p:cNvSpPr>
            <a:spLocks noGrp="1"/>
          </p:cNvSpPr>
          <p:nvPr>
            <p:ph idx="1"/>
          </p:nvPr>
        </p:nvSpPr>
        <p:spPr>
          <a:xfrm>
            <a:off x="182879" y="1512277"/>
            <a:ext cx="11844997" cy="5120640"/>
          </a:xfrm>
        </p:spPr>
        <p:txBody>
          <a:bodyPr>
            <a:normAutofit fontScale="70000" lnSpcReduction="20000"/>
          </a:bodyPr>
          <a:lstStyle/>
          <a:p>
            <a:pPr marL="0" marR="0" indent="0">
              <a:lnSpc>
                <a:spcPct val="107000"/>
              </a:lnSpc>
              <a:spcBef>
                <a:spcPts val="0"/>
              </a:spcBef>
              <a:spcAft>
                <a:spcPts val="800"/>
              </a:spcAft>
              <a:buNone/>
            </a:pPr>
            <a:r>
              <a:rPr lang="en-GB" sz="3200" b="1" dirty="0">
                <a:effectLst/>
                <a:latin typeface="Calibri" panose="020F0502020204030204" pitchFamily="34" charset="0"/>
                <a:ea typeface="Calibri" panose="020F0502020204030204" pitchFamily="34" charset="0"/>
                <a:cs typeface="Calibri" panose="020F0502020204030204" pitchFamily="34" charset="0"/>
              </a:rPr>
              <a:t>Facility readiness (actions at the facility level)</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3200" dirty="0">
                <a:effectLst/>
                <a:latin typeface="Calibri" panose="020F0502020204030204" pitchFamily="34" charset="0"/>
                <a:ea typeface="Calibri" panose="020F0502020204030204" pitchFamily="34" charset="0"/>
                <a:cs typeface="Calibri" panose="020F0502020204030204" pitchFamily="34" charset="0"/>
              </a:rPr>
              <a:t>Increase the number of trained staff at all levels</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3200" dirty="0">
                <a:effectLst/>
                <a:latin typeface="Calibri" panose="020F0502020204030204" pitchFamily="34" charset="0"/>
                <a:ea typeface="Calibri" panose="020F0502020204030204" pitchFamily="34" charset="0"/>
                <a:cs typeface="Calibri" panose="020F0502020204030204" pitchFamily="34" charset="0"/>
              </a:rPr>
              <a:t>Provide regular refresher training at all levels</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3200" dirty="0">
                <a:effectLst/>
                <a:latin typeface="Calibri" panose="020F0502020204030204" pitchFamily="34" charset="0"/>
                <a:ea typeface="Calibri" panose="020F0502020204030204" pitchFamily="34" charset="0"/>
                <a:cs typeface="Calibri" panose="020F0502020204030204" pitchFamily="34" charset="0"/>
              </a:rPr>
              <a:t>Ensure regular supply of first line and second-line antibiotics</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3200" dirty="0">
                <a:effectLst/>
                <a:latin typeface="Calibri" panose="020F0502020204030204" pitchFamily="34" charset="0"/>
                <a:ea typeface="Calibri" panose="020F0502020204030204" pitchFamily="34" charset="0"/>
                <a:cs typeface="Calibri" panose="020F0502020204030204" pitchFamily="34" charset="0"/>
              </a:rPr>
              <a:t>Ensure supplies for infection prevention and control (water supply, soap, disinfectants etc)</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3200" dirty="0">
                <a:effectLst/>
                <a:latin typeface="Calibri" panose="020F0502020204030204" pitchFamily="34" charset="0"/>
                <a:ea typeface="Calibri" panose="020F0502020204030204" pitchFamily="34" charset="0"/>
                <a:cs typeface="Calibri" panose="020F0502020204030204" pitchFamily="34" charset="0"/>
              </a:rPr>
              <a:t>Reinforce quality assurance and control measures on infection prevention activities</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GB" sz="3200" b="1" dirty="0">
                <a:effectLst/>
                <a:latin typeface="Calibri" panose="020F0502020204030204" pitchFamily="34" charset="0"/>
                <a:ea typeface="Calibri" panose="020F0502020204030204" pitchFamily="34" charset="0"/>
                <a:cs typeface="Calibri" panose="020F0502020204030204" pitchFamily="34" charset="0"/>
              </a:rPr>
              <a:t>Demand generation (improve service utilization)</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3200" dirty="0">
                <a:effectLst/>
                <a:latin typeface="Calibri" panose="020F0502020204030204" pitchFamily="34" charset="0"/>
                <a:ea typeface="Calibri" panose="020F0502020204030204" pitchFamily="34" charset="0"/>
                <a:cs typeface="Calibri" panose="020F0502020204030204" pitchFamily="34" charset="0"/>
              </a:rPr>
              <a:t>Provide refresher training to HEWs on early screening, management and referral and AMR, infection prevention and control and rational use of antibiotics</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3200" dirty="0">
                <a:effectLst/>
                <a:latin typeface="Calibri" panose="020F0502020204030204" pitchFamily="34" charset="0"/>
                <a:ea typeface="Calibri" panose="020F0502020204030204" pitchFamily="34" charset="0"/>
                <a:cs typeface="Calibri" panose="020F0502020204030204" pitchFamily="34" charset="0"/>
              </a:rPr>
              <a:t>Improve access to neonatal sepsis screening and management through task shifting and management</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3200" dirty="0">
                <a:effectLst/>
                <a:latin typeface="Calibri" panose="020F0502020204030204" pitchFamily="34" charset="0"/>
                <a:ea typeface="Calibri" panose="020F0502020204030204" pitchFamily="34" charset="0"/>
                <a:cs typeface="Calibri" panose="020F0502020204030204" pitchFamily="34" charset="0"/>
              </a:rPr>
              <a:t>Improve community awareness on danger signs of sepsis and improve health care seeking behaviour of the community.</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GB" sz="3200" dirty="0">
                <a:effectLst/>
                <a:latin typeface="Calibri" panose="020F0502020204030204" pitchFamily="34" charset="0"/>
                <a:ea typeface="Calibri" panose="020F0502020204030204" pitchFamily="34" charset="0"/>
                <a:cs typeface="Calibri" panose="020F0502020204030204" pitchFamily="34" charset="0"/>
              </a:rPr>
              <a:t>Train and deploy women development group</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a:p>
            <a:endParaRPr lang="en-GB" dirty="0"/>
          </a:p>
        </p:txBody>
      </p:sp>
      <p:sp>
        <p:nvSpPr>
          <p:cNvPr id="4" name="Date Placeholder 3">
            <a:extLst>
              <a:ext uri="{FF2B5EF4-FFF2-40B4-BE49-F238E27FC236}">
                <a16:creationId xmlns:a16="http://schemas.microsoft.com/office/drawing/2014/main" id="{797C3F8E-F0E5-4E63-B7A2-352DACF64A9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24/02/2022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7FF98389-3454-48B6-9FF7-26933A0E298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EPS conference</a:t>
            </a:r>
          </a:p>
        </p:txBody>
      </p:sp>
      <p:sp>
        <p:nvSpPr>
          <p:cNvPr id="6" name="Slide Number Placeholder 5">
            <a:extLst>
              <a:ext uri="{FF2B5EF4-FFF2-40B4-BE49-F238E27FC236}">
                <a16:creationId xmlns:a16="http://schemas.microsoft.com/office/drawing/2014/main" id="{AEFCC0B8-580A-418C-9EE3-3418B70B8B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2AE14-6020-4A04-BD60-F981DF07A9E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89615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7ECA-D27A-4347-9744-0C81860EB710}"/>
              </a:ext>
            </a:extLst>
          </p:cNvPr>
          <p:cNvSpPr>
            <a:spLocks noGrp="1"/>
          </p:cNvSpPr>
          <p:nvPr>
            <p:ph type="title"/>
          </p:nvPr>
        </p:nvSpPr>
        <p:spPr>
          <a:xfrm>
            <a:off x="440788" y="147711"/>
            <a:ext cx="10972800" cy="1143000"/>
          </a:xfrm>
        </p:spPr>
        <p:txBody>
          <a:bodyPr>
            <a:normAutofit fontScale="90000"/>
          </a:bodyPr>
          <a:lstStyle/>
          <a:p>
            <a:r>
              <a:rPr lang="en-GB" b="1" dirty="0">
                <a:solidFill>
                  <a:srgbClr val="FF0000"/>
                </a:solidFill>
              </a:rPr>
              <a:t>Respiratory Distress Syndrome (RDS)</a:t>
            </a:r>
            <a:br>
              <a:rPr lang="en-GB" b="1" dirty="0">
                <a:solidFill>
                  <a:srgbClr val="FF0000"/>
                </a:solidFill>
              </a:rPr>
            </a:br>
            <a:endParaRPr lang="en-GB" b="1" dirty="0">
              <a:solidFill>
                <a:srgbClr val="FF0000"/>
              </a:solidFill>
            </a:endParaRPr>
          </a:p>
        </p:txBody>
      </p:sp>
      <p:sp>
        <p:nvSpPr>
          <p:cNvPr id="3" name="Content Placeholder 2">
            <a:extLst>
              <a:ext uri="{FF2B5EF4-FFF2-40B4-BE49-F238E27FC236}">
                <a16:creationId xmlns:a16="http://schemas.microsoft.com/office/drawing/2014/main" id="{E9770B0F-BF17-45B7-9407-2E4B4B91B384}"/>
              </a:ext>
            </a:extLst>
          </p:cNvPr>
          <p:cNvSpPr>
            <a:spLocks noGrp="1"/>
          </p:cNvSpPr>
          <p:nvPr>
            <p:ph idx="1"/>
          </p:nvPr>
        </p:nvSpPr>
        <p:spPr>
          <a:xfrm>
            <a:off x="276045" y="885645"/>
            <a:ext cx="11840927" cy="5221857"/>
          </a:xfrm>
        </p:spPr>
        <p:txBody>
          <a:bodyPr>
            <a:normAutofit fontScale="62500" lnSpcReduction="20000"/>
          </a:bodyPr>
          <a:lstStyle/>
          <a:p>
            <a:pPr marL="0" indent="0">
              <a:buNone/>
            </a:pPr>
            <a:r>
              <a:rPr lang="en-GB" b="1" dirty="0"/>
              <a:t>Problems identified:</a:t>
            </a:r>
          </a:p>
          <a:p>
            <a:r>
              <a:rPr lang="en-GB" dirty="0"/>
              <a:t>Lack of recognition of RDS as a major newborn health problem despite being responsible for 45% of preterm deaths</a:t>
            </a:r>
          </a:p>
          <a:p>
            <a:r>
              <a:rPr lang="en-GB" dirty="0"/>
              <a:t>Low coverage of interventions targeting prevention and management of RDS</a:t>
            </a:r>
          </a:p>
          <a:p>
            <a:pPr marL="0" indent="0">
              <a:buNone/>
            </a:pPr>
            <a:endParaRPr lang="en-GB" b="1" dirty="0"/>
          </a:p>
          <a:p>
            <a:pPr marL="0" indent="0">
              <a:buNone/>
            </a:pPr>
            <a:r>
              <a:rPr lang="en-GB" sz="2900" dirty="0"/>
              <a:t>Major causes of death in preterm infants in selected hospitals in Ethiopia (SIP): a prospective, cross-sectional, observational study. </a:t>
            </a:r>
            <a:r>
              <a:rPr lang="en-GB" sz="2900" dirty="0">
                <a:hlinkClick r:id="rId2"/>
              </a:rPr>
              <a:t>https://www.thelancet.com/journals/langlo/article/PIIS2214-109X(19)30220-7/fulltext</a:t>
            </a:r>
            <a:r>
              <a:rPr lang="en-GB" sz="2900" dirty="0"/>
              <a:t>  </a:t>
            </a:r>
          </a:p>
          <a:p>
            <a:pPr marL="0" indent="0">
              <a:buNone/>
            </a:pPr>
            <a:endParaRPr lang="en-GB" sz="2900" dirty="0"/>
          </a:p>
          <a:p>
            <a:pPr marL="0" indent="0">
              <a:buNone/>
            </a:pPr>
            <a:r>
              <a:rPr lang="en-GB" b="1" dirty="0"/>
              <a:t>Policy level interventions:</a:t>
            </a:r>
          </a:p>
          <a:p>
            <a:r>
              <a:rPr lang="en-GB" dirty="0"/>
              <a:t>Develop a national operational guideline for prevention and management of RDS at all levels</a:t>
            </a:r>
          </a:p>
          <a:p>
            <a:r>
              <a:rPr lang="en-GB" dirty="0"/>
              <a:t>Develop criteria to diagnose RDS</a:t>
            </a:r>
          </a:p>
          <a:p>
            <a:r>
              <a:rPr lang="en-GB" dirty="0"/>
              <a:t>Avail the necessary inputs and supplies that are necessary to prevent and manage RDS at all levels including supply of oxygen and CPAP equipment </a:t>
            </a:r>
          </a:p>
          <a:p>
            <a:pPr marL="0" indent="0">
              <a:buNone/>
            </a:pPr>
            <a:endParaRPr lang="en-GB" b="1" dirty="0"/>
          </a:p>
          <a:p>
            <a:pPr marL="0" indent="0">
              <a:buNone/>
            </a:pPr>
            <a:r>
              <a:rPr lang="en-GB" b="1" dirty="0"/>
              <a:t>Potential implementation research:</a:t>
            </a:r>
          </a:p>
          <a:p>
            <a:r>
              <a:rPr lang="en-GB" dirty="0"/>
              <a:t>Introduction of non-invasive (aerosolized) surfactant at hospital level</a:t>
            </a:r>
          </a:p>
          <a:p>
            <a:r>
              <a:rPr lang="en-GB" dirty="0"/>
              <a:t>Evaluate and monitor the outcome of preterm infants with RDS managed using CPAP at scale</a:t>
            </a:r>
          </a:p>
          <a:p>
            <a:endParaRPr lang="en-GB" dirty="0"/>
          </a:p>
        </p:txBody>
      </p:sp>
      <p:sp>
        <p:nvSpPr>
          <p:cNvPr id="4" name="Date Placeholder 3">
            <a:extLst>
              <a:ext uri="{FF2B5EF4-FFF2-40B4-BE49-F238E27FC236}">
                <a16:creationId xmlns:a16="http://schemas.microsoft.com/office/drawing/2014/main" id="{297CAEC9-6DC9-40C0-B0F4-5018774CEBB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24/02/2022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70DBD2C4-4D29-4CE7-974D-862DD91E50B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EPS conference</a:t>
            </a:r>
          </a:p>
        </p:txBody>
      </p:sp>
      <p:sp>
        <p:nvSpPr>
          <p:cNvPr id="6" name="Slide Number Placeholder 5">
            <a:extLst>
              <a:ext uri="{FF2B5EF4-FFF2-40B4-BE49-F238E27FC236}">
                <a16:creationId xmlns:a16="http://schemas.microsoft.com/office/drawing/2014/main" id="{5EDF8393-9E72-40FA-8D6E-A4BEECD32B7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2AE14-6020-4A04-BD60-F981DF07A9E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0505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707"/>
            <a:ext cx="8229600" cy="1143000"/>
          </a:xfrm>
          <a:solidFill>
            <a:schemeClr val="bg1">
              <a:lumMod val="95000"/>
            </a:schemeClr>
          </a:solidFill>
        </p:spPr>
        <p:txBody>
          <a:bodyPr/>
          <a:lstStyle/>
          <a:p>
            <a:r>
              <a:rPr lang="en-GB" dirty="0">
                <a:solidFill>
                  <a:schemeClr val="tx1"/>
                </a:solidFill>
              </a:rPr>
              <a:t>Collaborating Institutions</a:t>
            </a:r>
          </a:p>
        </p:txBody>
      </p:sp>
      <p:sp>
        <p:nvSpPr>
          <p:cNvPr id="3" name="Content Placeholder 2"/>
          <p:cNvSpPr>
            <a:spLocks noGrp="1"/>
          </p:cNvSpPr>
          <p:nvPr>
            <p:ph sz="half" idx="1"/>
          </p:nvPr>
        </p:nvSpPr>
        <p:spPr>
          <a:xfrm>
            <a:off x="1676400" y="1295401"/>
            <a:ext cx="4343400" cy="4830763"/>
          </a:xfrm>
        </p:spPr>
        <p:txBody>
          <a:bodyPr>
            <a:noAutofit/>
          </a:bodyPr>
          <a:lstStyle/>
          <a:p>
            <a:r>
              <a:rPr lang="en-GB" sz="3600" dirty="0"/>
              <a:t>AAU (TAH, GMH)</a:t>
            </a:r>
          </a:p>
          <a:p>
            <a:r>
              <a:rPr lang="en-GB" sz="3600" dirty="0"/>
              <a:t>Jimma University</a:t>
            </a:r>
          </a:p>
          <a:p>
            <a:r>
              <a:rPr lang="en-GB" sz="3600" dirty="0"/>
              <a:t>St. Paul’s Hospital </a:t>
            </a:r>
          </a:p>
          <a:p>
            <a:r>
              <a:rPr lang="en-GB" sz="3600" dirty="0"/>
              <a:t>Gondar University</a:t>
            </a:r>
          </a:p>
          <a:p>
            <a:r>
              <a:rPr lang="en-GB" sz="3600" dirty="0" err="1"/>
              <a:t>Zewditu</a:t>
            </a:r>
            <a:r>
              <a:rPr lang="en-GB" sz="3600" dirty="0"/>
              <a:t> Hospital</a:t>
            </a:r>
          </a:p>
          <a:p>
            <a:r>
              <a:rPr lang="en-GB" sz="3600" dirty="0" err="1"/>
              <a:t>Makelle</a:t>
            </a:r>
            <a:r>
              <a:rPr lang="en-GB" sz="3600" dirty="0"/>
              <a:t> Hospital</a:t>
            </a:r>
          </a:p>
          <a:p>
            <a:r>
              <a:rPr lang="en-GB" sz="3600" dirty="0"/>
              <a:t>EPS</a:t>
            </a:r>
          </a:p>
          <a:p>
            <a:r>
              <a:rPr lang="en-GB" sz="3600" dirty="0"/>
              <a:t>FMOH</a:t>
            </a:r>
          </a:p>
          <a:p>
            <a:pPr marL="0" indent="0">
              <a:buNone/>
            </a:pPr>
            <a:endParaRPr lang="en-GB" sz="3600" dirty="0"/>
          </a:p>
        </p:txBody>
      </p:sp>
      <p:sp>
        <p:nvSpPr>
          <p:cNvPr id="4" name="Content Placeholder 3"/>
          <p:cNvSpPr>
            <a:spLocks noGrp="1"/>
          </p:cNvSpPr>
          <p:nvPr>
            <p:ph sz="half" idx="2"/>
          </p:nvPr>
        </p:nvSpPr>
        <p:spPr>
          <a:xfrm>
            <a:off x="5791200" y="1143001"/>
            <a:ext cx="4800600" cy="4983163"/>
          </a:xfrm>
        </p:spPr>
        <p:txBody>
          <a:bodyPr>
            <a:normAutofit/>
          </a:bodyPr>
          <a:lstStyle/>
          <a:p>
            <a:r>
              <a:rPr lang="en-GB" sz="3200" dirty="0"/>
              <a:t>Bill and Melinda Gates Foundation</a:t>
            </a:r>
          </a:p>
          <a:p>
            <a:r>
              <a:rPr lang="en-GB" sz="3200" dirty="0"/>
              <a:t>RTI International, USA</a:t>
            </a:r>
          </a:p>
          <a:p>
            <a:r>
              <a:rPr lang="en-GB" sz="3200" dirty="0"/>
              <a:t>Columbia University, US</a:t>
            </a:r>
          </a:p>
          <a:p>
            <a:r>
              <a:rPr lang="en-GB" sz="3200" dirty="0"/>
              <a:t>Geneva University</a:t>
            </a:r>
          </a:p>
          <a:p>
            <a:r>
              <a:rPr lang="en-GB" sz="3200" dirty="0"/>
              <a:t>Nehru Medical College, India</a:t>
            </a:r>
          </a:p>
          <a:p>
            <a:r>
              <a:rPr lang="en-GB" sz="3200" dirty="0" err="1"/>
              <a:t>IsGlobal</a:t>
            </a:r>
            <a:r>
              <a:rPr lang="en-GB" sz="3200" dirty="0"/>
              <a:t> Barcelona, Spain</a:t>
            </a:r>
          </a:p>
          <a:p>
            <a:r>
              <a:rPr lang="en-GB" sz="3200" dirty="0"/>
              <a:t>AAP, USA</a:t>
            </a:r>
          </a:p>
          <a:p>
            <a:endParaRPr lang="en-GB"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20/05/2019</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SIP Project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680" y="5842919"/>
            <a:ext cx="1011237"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527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7ECA-D27A-4347-9744-0C81860EB710}"/>
              </a:ext>
            </a:extLst>
          </p:cNvPr>
          <p:cNvSpPr>
            <a:spLocks noGrp="1"/>
          </p:cNvSpPr>
          <p:nvPr>
            <p:ph type="title"/>
          </p:nvPr>
        </p:nvSpPr>
        <p:spPr>
          <a:xfrm>
            <a:off x="440788" y="147711"/>
            <a:ext cx="10972800" cy="1143000"/>
          </a:xfrm>
        </p:spPr>
        <p:txBody>
          <a:bodyPr>
            <a:normAutofit fontScale="90000"/>
          </a:bodyPr>
          <a:lstStyle/>
          <a:p>
            <a:r>
              <a:rPr lang="en-GB" b="1" dirty="0">
                <a:solidFill>
                  <a:srgbClr val="FF0000"/>
                </a:solidFill>
              </a:rPr>
              <a:t>Respiratory Distress Syndrome (RDS)</a:t>
            </a:r>
            <a:br>
              <a:rPr lang="en-GB" b="1" dirty="0">
                <a:solidFill>
                  <a:srgbClr val="FF0000"/>
                </a:solidFill>
              </a:rPr>
            </a:br>
            <a:endParaRPr lang="en-GB" b="1" dirty="0">
              <a:solidFill>
                <a:srgbClr val="FF0000"/>
              </a:solidFill>
            </a:endParaRPr>
          </a:p>
        </p:txBody>
      </p:sp>
      <p:sp>
        <p:nvSpPr>
          <p:cNvPr id="3" name="Content Placeholder 2">
            <a:extLst>
              <a:ext uri="{FF2B5EF4-FFF2-40B4-BE49-F238E27FC236}">
                <a16:creationId xmlns:a16="http://schemas.microsoft.com/office/drawing/2014/main" id="{E9770B0F-BF17-45B7-9407-2E4B4B91B384}"/>
              </a:ext>
            </a:extLst>
          </p:cNvPr>
          <p:cNvSpPr>
            <a:spLocks noGrp="1"/>
          </p:cNvSpPr>
          <p:nvPr>
            <p:ph idx="1"/>
          </p:nvPr>
        </p:nvSpPr>
        <p:spPr>
          <a:xfrm>
            <a:off x="84405" y="1195754"/>
            <a:ext cx="12041945" cy="5767754"/>
          </a:xfrm>
        </p:spPr>
        <p:txBody>
          <a:bodyPr>
            <a:normAutofit fontScale="92500" lnSpcReduction="10000"/>
          </a:bodyPr>
          <a:lstStyle/>
          <a:p>
            <a:pPr marL="0" indent="0">
              <a:buNone/>
            </a:pPr>
            <a:r>
              <a:rPr lang="en-GB" u="sng" dirty="0"/>
              <a:t>Facility readiness </a:t>
            </a:r>
            <a:r>
              <a:rPr lang="en-GB" dirty="0"/>
              <a:t>(actions at the facility level)</a:t>
            </a:r>
          </a:p>
          <a:p>
            <a:r>
              <a:rPr lang="en-GB" sz="2600" dirty="0"/>
              <a:t>Increase the number of trained staff at all levels on oxygen administration, use of pulse oximetry, use of CPAP machine.</a:t>
            </a:r>
          </a:p>
          <a:p>
            <a:r>
              <a:rPr lang="en-GB" sz="2600" dirty="0"/>
              <a:t>Provide regular refresher training at all levels on RDS prevention and management</a:t>
            </a:r>
          </a:p>
          <a:p>
            <a:r>
              <a:rPr lang="en-GB" sz="2600" dirty="0"/>
              <a:t>Ensure regular supply of oxygen concentrator, nasal prongs, blended oxygen supply, pulse oximeters, apnoea monitors, CPAP machines</a:t>
            </a:r>
          </a:p>
          <a:p>
            <a:r>
              <a:rPr lang="en-GB" sz="2600" dirty="0"/>
              <a:t>Monitor arterial blood gas/capillary blood gas analysis machines and conduct proper interpretation to prevent and manage oxygen toxicity</a:t>
            </a:r>
          </a:p>
          <a:p>
            <a:r>
              <a:rPr lang="en-GB" sz="2600" dirty="0"/>
              <a:t>Establish central equipment maintenance system at all levels for all problems </a:t>
            </a:r>
          </a:p>
          <a:p>
            <a:pPr marL="0" indent="0">
              <a:buNone/>
            </a:pPr>
            <a:endParaRPr lang="en-GB" sz="2600" dirty="0"/>
          </a:p>
          <a:p>
            <a:pPr marL="0" indent="0">
              <a:buNone/>
            </a:pPr>
            <a:r>
              <a:rPr lang="en-GB" u="sng" dirty="0"/>
              <a:t>Demand generation </a:t>
            </a:r>
            <a:r>
              <a:rPr lang="en-GB" dirty="0"/>
              <a:t>(improve service utilization)</a:t>
            </a:r>
          </a:p>
          <a:p>
            <a:pPr marL="0" indent="0">
              <a:buNone/>
            </a:pPr>
            <a:r>
              <a:rPr lang="en-GB" dirty="0"/>
              <a:t>•	</a:t>
            </a:r>
            <a:r>
              <a:rPr lang="en-GB" sz="2600" dirty="0"/>
              <a:t>Refresher training of HEWs on prevention and management of preterm complications</a:t>
            </a:r>
          </a:p>
          <a:p>
            <a:pPr marL="0" indent="0">
              <a:buNone/>
            </a:pPr>
            <a:r>
              <a:rPr lang="en-GB" sz="2600" dirty="0"/>
              <a:t>•	Improve access for prevention and management of preterm complications </a:t>
            </a:r>
          </a:p>
        </p:txBody>
      </p:sp>
      <p:sp>
        <p:nvSpPr>
          <p:cNvPr id="4" name="Date Placeholder 3">
            <a:extLst>
              <a:ext uri="{FF2B5EF4-FFF2-40B4-BE49-F238E27FC236}">
                <a16:creationId xmlns:a16="http://schemas.microsoft.com/office/drawing/2014/main" id="{297CAEC9-6DC9-40C0-B0F4-5018774CEBB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24/02/2022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70DBD2C4-4D29-4CE7-974D-862DD91E50B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EPS conference</a:t>
            </a:r>
          </a:p>
        </p:txBody>
      </p:sp>
      <p:sp>
        <p:nvSpPr>
          <p:cNvPr id="6" name="Slide Number Placeholder 5">
            <a:extLst>
              <a:ext uri="{FF2B5EF4-FFF2-40B4-BE49-F238E27FC236}">
                <a16:creationId xmlns:a16="http://schemas.microsoft.com/office/drawing/2014/main" id="{5EDF8393-9E72-40FA-8D6E-A4BEECD32B7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2AE14-6020-4A04-BD60-F981DF07A9E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9986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911D-2761-4A07-B796-3E5A73C9AA56}"/>
              </a:ext>
            </a:extLst>
          </p:cNvPr>
          <p:cNvSpPr>
            <a:spLocks noGrp="1"/>
          </p:cNvSpPr>
          <p:nvPr>
            <p:ph type="title"/>
          </p:nvPr>
        </p:nvSpPr>
        <p:spPr/>
        <p:txBody>
          <a:bodyPr/>
          <a:lstStyle/>
          <a:p>
            <a:r>
              <a:rPr lang="en-US" b="1" dirty="0">
                <a:solidFill>
                  <a:srgbClr val="FF0000"/>
                </a:solidFill>
              </a:rPr>
              <a:t>Preterm nutrition</a:t>
            </a:r>
            <a:endParaRPr lang="en-GB" b="1" dirty="0">
              <a:solidFill>
                <a:srgbClr val="FF0000"/>
              </a:solidFill>
            </a:endParaRPr>
          </a:p>
        </p:txBody>
      </p:sp>
      <p:sp>
        <p:nvSpPr>
          <p:cNvPr id="3" name="Content Placeholder 2">
            <a:extLst>
              <a:ext uri="{FF2B5EF4-FFF2-40B4-BE49-F238E27FC236}">
                <a16:creationId xmlns:a16="http://schemas.microsoft.com/office/drawing/2014/main" id="{1E4F4132-EBB8-4000-9C97-F0787BC74C58}"/>
              </a:ext>
            </a:extLst>
          </p:cNvPr>
          <p:cNvSpPr>
            <a:spLocks noGrp="1"/>
          </p:cNvSpPr>
          <p:nvPr>
            <p:ph idx="1"/>
          </p:nvPr>
        </p:nvSpPr>
        <p:spPr>
          <a:xfrm>
            <a:off x="270294" y="1417639"/>
            <a:ext cx="11312106" cy="4708526"/>
          </a:xfrm>
        </p:spPr>
        <p:txBody>
          <a:bodyPr>
            <a:normAutofit fontScale="77500" lnSpcReduction="20000"/>
          </a:bodyPr>
          <a:lstStyle/>
          <a:p>
            <a:pPr marL="0" indent="0">
              <a:buNone/>
            </a:pPr>
            <a:r>
              <a:rPr lang="en-GB" u="sng" dirty="0"/>
              <a:t>Problems identified:</a:t>
            </a:r>
          </a:p>
          <a:p>
            <a:r>
              <a:rPr lang="en-GB" dirty="0"/>
              <a:t>High prevalence of extrauterine growth restriction</a:t>
            </a:r>
          </a:p>
          <a:p>
            <a:r>
              <a:rPr lang="en-GB" dirty="0"/>
              <a:t>Delayed initiation of enteral feeding</a:t>
            </a:r>
          </a:p>
          <a:p>
            <a:r>
              <a:rPr lang="en-GB" dirty="0"/>
              <a:t>Lack of breast milk fortification guideline</a:t>
            </a:r>
          </a:p>
          <a:p>
            <a:r>
              <a:rPr lang="en-GB" dirty="0"/>
              <a:t>Lack of parenteral nutrition service for preterm infants</a:t>
            </a:r>
          </a:p>
          <a:p>
            <a:r>
              <a:rPr lang="en-GB" dirty="0"/>
              <a:t>Lack of breast milk bank</a:t>
            </a:r>
          </a:p>
          <a:p>
            <a:pPr marL="0" indent="0">
              <a:buNone/>
            </a:pPr>
            <a:endParaRPr lang="en-GB" sz="2600" dirty="0"/>
          </a:p>
          <a:p>
            <a:pPr marL="0" indent="0">
              <a:buNone/>
            </a:pPr>
            <a:r>
              <a:rPr lang="en-GB" sz="2600" dirty="0"/>
              <a:t>Preterm Nutrition and Clinical Outcomes. </a:t>
            </a:r>
            <a:r>
              <a:rPr lang="en-GB" sz="2600" dirty="0">
                <a:hlinkClick r:id="rId2"/>
              </a:rPr>
              <a:t>https://journals.sagepub.com/doi/10.1177/2333794X20937851</a:t>
            </a:r>
            <a:r>
              <a:rPr lang="en-GB" sz="2600" dirty="0"/>
              <a:t> </a:t>
            </a:r>
          </a:p>
          <a:p>
            <a:pPr marL="0" indent="0">
              <a:buNone/>
            </a:pPr>
            <a:endParaRPr lang="en-GB" u="sng" dirty="0"/>
          </a:p>
          <a:p>
            <a:pPr marL="0" indent="0">
              <a:buNone/>
            </a:pPr>
            <a:r>
              <a:rPr lang="en-GB" u="sng" dirty="0"/>
              <a:t>Policy level interventions</a:t>
            </a:r>
          </a:p>
          <a:p>
            <a:r>
              <a:rPr lang="en-GB" dirty="0"/>
              <a:t>Develop operational guideline for preterm nutrition care and management</a:t>
            </a:r>
          </a:p>
          <a:p>
            <a:r>
              <a:rPr lang="en-GB" dirty="0"/>
              <a:t>Establish breast milk bank at national and regional levels</a:t>
            </a:r>
          </a:p>
          <a:p>
            <a:endParaRPr lang="en-GB" dirty="0"/>
          </a:p>
        </p:txBody>
      </p:sp>
      <p:sp>
        <p:nvSpPr>
          <p:cNvPr id="4" name="Date Placeholder 3">
            <a:extLst>
              <a:ext uri="{FF2B5EF4-FFF2-40B4-BE49-F238E27FC236}">
                <a16:creationId xmlns:a16="http://schemas.microsoft.com/office/drawing/2014/main" id="{CB7981B4-9DEE-4515-968A-C8177326E576}"/>
              </a:ext>
            </a:extLst>
          </p:cNvPr>
          <p:cNvSpPr>
            <a:spLocks noGrp="1"/>
          </p:cNvSpPr>
          <p:nvPr>
            <p:ph type="dt" sz="half" idx="10"/>
          </p:nvPr>
        </p:nvSpPr>
        <p:spPr/>
        <p:txBody>
          <a:bodyPr/>
          <a:lstStyle/>
          <a:p>
            <a:r>
              <a:rPr lang="en-GB"/>
              <a:t>24/02/2022</a:t>
            </a:r>
            <a:endParaRPr lang="en-US"/>
          </a:p>
        </p:txBody>
      </p:sp>
      <p:sp>
        <p:nvSpPr>
          <p:cNvPr id="5" name="Footer Placeholder 4">
            <a:extLst>
              <a:ext uri="{FF2B5EF4-FFF2-40B4-BE49-F238E27FC236}">
                <a16:creationId xmlns:a16="http://schemas.microsoft.com/office/drawing/2014/main" id="{E0F1C0B9-92B4-4B34-A107-B4FCB39D2400}"/>
              </a:ext>
            </a:extLst>
          </p:cNvPr>
          <p:cNvSpPr>
            <a:spLocks noGrp="1"/>
          </p:cNvSpPr>
          <p:nvPr>
            <p:ph type="ftr" sz="quarter" idx="11"/>
          </p:nvPr>
        </p:nvSpPr>
        <p:spPr/>
        <p:txBody>
          <a:bodyPr/>
          <a:lstStyle/>
          <a:p>
            <a:r>
              <a:rPr lang="en-US"/>
              <a:t>EPS conference</a:t>
            </a:r>
          </a:p>
        </p:txBody>
      </p:sp>
      <p:sp>
        <p:nvSpPr>
          <p:cNvPr id="6" name="Slide Number Placeholder 5">
            <a:extLst>
              <a:ext uri="{FF2B5EF4-FFF2-40B4-BE49-F238E27FC236}">
                <a16:creationId xmlns:a16="http://schemas.microsoft.com/office/drawing/2014/main" id="{3DE34DAA-516B-4C3A-BC56-CB1BF33DD1D9}"/>
              </a:ext>
            </a:extLst>
          </p:cNvPr>
          <p:cNvSpPr>
            <a:spLocks noGrp="1"/>
          </p:cNvSpPr>
          <p:nvPr>
            <p:ph type="sldNum" sz="quarter" idx="12"/>
          </p:nvPr>
        </p:nvSpPr>
        <p:spPr/>
        <p:txBody>
          <a:bodyPr/>
          <a:lstStyle/>
          <a:p>
            <a:fld id="{8AB2AE14-6020-4A04-BD60-F981DF07A9E5}" type="slidenum">
              <a:rPr lang="en-US" smtClean="0"/>
              <a:t>21</a:t>
            </a:fld>
            <a:endParaRPr lang="en-US"/>
          </a:p>
        </p:txBody>
      </p:sp>
    </p:spTree>
    <p:extLst>
      <p:ext uri="{BB962C8B-B14F-4D97-AF65-F5344CB8AC3E}">
        <p14:creationId xmlns:p14="http://schemas.microsoft.com/office/powerpoint/2010/main" val="1494164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911D-2761-4A07-B796-3E5A73C9AA56}"/>
              </a:ext>
            </a:extLst>
          </p:cNvPr>
          <p:cNvSpPr>
            <a:spLocks noGrp="1"/>
          </p:cNvSpPr>
          <p:nvPr>
            <p:ph type="title"/>
          </p:nvPr>
        </p:nvSpPr>
        <p:spPr/>
        <p:txBody>
          <a:bodyPr/>
          <a:lstStyle/>
          <a:p>
            <a:r>
              <a:rPr lang="en-US" b="1" dirty="0">
                <a:solidFill>
                  <a:srgbClr val="FF0000"/>
                </a:solidFill>
              </a:rPr>
              <a:t>Preterm nutrition</a:t>
            </a:r>
            <a:endParaRPr lang="en-GB" b="1" dirty="0">
              <a:solidFill>
                <a:srgbClr val="FF0000"/>
              </a:solidFill>
            </a:endParaRPr>
          </a:p>
        </p:txBody>
      </p:sp>
      <p:sp>
        <p:nvSpPr>
          <p:cNvPr id="3" name="Content Placeholder 2">
            <a:extLst>
              <a:ext uri="{FF2B5EF4-FFF2-40B4-BE49-F238E27FC236}">
                <a16:creationId xmlns:a16="http://schemas.microsoft.com/office/drawing/2014/main" id="{1E4F4132-EBB8-4000-9C97-F0787BC74C58}"/>
              </a:ext>
            </a:extLst>
          </p:cNvPr>
          <p:cNvSpPr>
            <a:spLocks noGrp="1"/>
          </p:cNvSpPr>
          <p:nvPr>
            <p:ph idx="1"/>
          </p:nvPr>
        </p:nvSpPr>
        <p:spPr>
          <a:xfrm>
            <a:off x="241539" y="1417639"/>
            <a:ext cx="11685917" cy="4938712"/>
          </a:xfrm>
        </p:spPr>
        <p:txBody>
          <a:bodyPr>
            <a:normAutofit fontScale="55000" lnSpcReduction="20000"/>
          </a:bodyPr>
          <a:lstStyle/>
          <a:p>
            <a:pPr marL="0" indent="0">
              <a:buNone/>
            </a:pPr>
            <a:r>
              <a:rPr lang="en-GB" u="sng" dirty="0"/>
              <a:t>Facility readiness </a:t>
            </a:r>
            <a:r>
              <a:rPr lang="en-GB" dirty="0"/>
              <a:t>(actions at the facility level)</a:t>
            </a:r>
          </a:p>
          <a:p>
            <a:r>
              <a:rPr lang="en-GB" dirty="0"/>
              <a:t>Include Preterm nutrition management in the pre-service training Program: Increase the number of trained staff on preterm nutrition including early initiation of breast feeding, growth monitoring and nutritional interventions.</a:t>
            </a:r>
          </a:p>
          <a:p>
            <a:r>
              <a:rPr lang="en-GB" dirty="0"/>
              <a:t>Provide regular refresher training on growth monitoring and management of preterm nutrition at all levels </a:t>
            </a:r>
          </a:p>
          <a:p>
            <a:r>
              <a:rPr lang="en-GB" dirty="0"/>
              <a:t>Ensure regular supply of breast milk fortification, parenteral nutrition supplies, preterm feeding equipment and supplies etc.</a:t>
            </a:r>
          </a:p>
          <a:p>
            <a:pPr marL="0" indent="0">
              <a:buNone/>
            </a:pPr>
            <a:endParaRPr lang="en-GB" u="sng" dirty="0"/>
          </a:p>
          <a:p>
            <a:pPr marL="0" indent="0">
              <a:buNone/>
            </a:pPr>
            <a:r>
              <a:rPr lang="en-GB" u="sng" dirty="0"/>
              <a:t>Demand generation</a:t>
            </a:r>
            <a:r>
              <a:rPr lang="en-GB" dirty="0"/>
              <a:t> (improve service utilization)</a:t>
            </a:r>
          </a:p>
          <a:p>
            <a:r>
              <a:rPr lang="en-GB" dirty="0"/>
              <a:t>Provide Refresher training for HEWs on growth monitoring and management of preterm nutrition</a:t>
            </a:r>
          </a:p>
          <a:p>
            <a:r>
              <a:rPr lang="en-GB" dirty="0"/>
              <a:t>Improve access and quality for prevention and management of preterm nutrition.</a:t>
            </a:r>
          </a:p>
          <a:p>
            <a:endParaRPr lang="en-GB" dirty="0"/>
          </a:p>
          <a:p>
            <a:pPr marL="0" indent="0">
              <a:buNone/>
            </a:pPr>
            <a:r>
              <a:rPr lang="en-GB" u="sng" dirty="0"/>
              <a:t>Potential Implementation Research ideas</a:t>
            </a:r>
          </a:p>
          <a:p>
            <a:endParaRPr lang="en-GB" dirty="0"/>
          </a:p>
          <a:p>
            <a:r>
              <a:rPr lang="en-GB" dirty="0"/>
              <a:t>The use of growth curve in NICU, calculating the percentage of weight loss- would it improve the nutritional support?</a:t>
            </a:r>
          </a:p>
          <a:p>
            <a:r>
              <a:rPr lang="en-GB" dirty="0"/>
              <a:t>Rapid advancement of BM feeding, higher versus standard volume (? RCT)</a:t>
            </a:r>
          </a:p>
          <a:p>
            <a:r>
              <a:rPr lang="en-GB" dirty="0"/>
              <a:t>Operational feasibility of breast milk fortification in the Ethiopian context</a:t>
            </a:r>
          </a:p>
          <a:p>
            <a:endParaRPr lang="en-GB" dirty="0"/>
          </a:p>
        </p:txBody>
      </p:sp>
      <p:sp>
        <p:nvSpPr>
          <p:cNvPr id="4" name="Date Placeholder 3">
            <a:extLst>
              <a:ext uri="{FF2B5EF4-FFF2-40B4-BE49-F238E27FC236}">
                <a16:creationId xmlns:a16="http://schemas.microsoft.com/office/drawing/2014/main" id="{CB7981B4-9DEE-4515-968A-C8177326E57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24/02/2022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E0F1C0B9-92B4-4B34-A107-B4FCB39D240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EPS conference</a:t>
            </a:r>
          </a:p>
        </p:txBody>
      </p:sp>
      <p:sp>
        <p:nvSpPr>
          <p:cNvPr id="6" name="Slide Number Placeholder 5">
            <a:extLst>
              <a:ext uri="{FF2B5EF4-FFF2-40B4-BE49-F238E27FC236}">
                <a16:creationId xmlns:a16="http://schemas.microsoft.com/office/drawing/2014/main" id="{3DE34DAA-516B-4C3A-BC56-CB1BF33DD1D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2AE14-6020-4A04-BD60-F981DF07A9E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5803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1EE7-04F1-4CC0-9C28-6EADB93BC7E3}"/>
              </a:ext>
            </a:extLst>
          </p:cNvPr>
          <p:cNvSpPr>
            <a:spLocks noGrp="1"/>
          </p:cNvSpPr>
          <p:nvPr>
            <p:ph type="title"/>
          </p:nvPr>
        </p:nvSpPr>
        <p:spPr/>
        <p:txBody>
          <a:bodyPr/>
          <a:lstStyle/>
          <a:p>
            <a:r>
              <a:rPr lang="en-GB" b="1" dirty="0">
                <a:solidFill>
                  <a:srgbClr val="FF0000"/>
                </a:solidFill>
              </a:rPr>
              <a:t>Antenatal corticosteroids</a:t>
            </a:r>
          </a:p>
        </p:txBody>
      </p:sp>
      <p:sp>
        <p:nvSpPr>
          <p:cNvPr id="3" name="Content Placeholder 2">
            <a:extLst>
              <a:ext uri="{FF2B5EF4-FFF2-40B4-BE49-F238E27FC236}">
                <a16:creationId xmlns:a16="http://schemas.microsoft.com/office/drawing/2014/main" id="{311B4926-F703-4819-99BB-0E424E2FFEF7}"/>
              </a:ext>
            </a:extLst>
          </p:cNvPr>
          <p:cNvSpPr>
            <a:spLocks noGrp="1"/>
          </p:cNvSpPr>
          <p:nvPr>
            <p:ph idx="1"/>
          </p:nvPr>
        </p:nvSpPr>
        <p:spPr>
          <a:xfrm>
            <a:off x="189781" y="1299713"/>
            <a:ext cx="11392619" cy="4826451"/>
          </a:xfrm>
        </p:spPr>
        <p:txBody>
          <a:bodyPr>
            <a:normAutofit fontScale="77500" lnSpcReduction="20000"/>
          </a:bodyPr>
          <a:lstStyle/>
          <a:p>
            <a:pPr marL="0" indent="0">
              <a:buNone/>
            </a:pPr>
            <a:r>
              <a:rPr lang="en-GB" u="sng" dirty="0"/>
              <a:t>Problems identified</a:t>
            </a:r>
            <a:r>
              <a:rPr lang="en-GB" dirty="0"/>
              <a:t>:</a:t>
            </a:r>
          </a:p>
          <a:p>
            <a:r>
              <a:rPr lang="en-GB" dirty="0"/>
              <a:t>Low coverage at the national and sub-national level </a:t>
            </a:r>
          </a:p>
          <a:p>
            <a:r>
              <a:rPr lang="en-GB" dirty="0"/>
              <a:t>Most deliveries happening at PHC level</a:t>
            </a:r>
          </a:p>
          <a:p>
            <a:r>
              <a:rPr lang="en-GB" dirty="0"/>
              <a:t>Lack of clarity on the global standard recommendations and use of ANCS</a:t>
            </a:r>
          </a:p>
          <a:p>
            <a:pPr marL="0" indent="0">
              <a:buNone/>
            </a:pPr>
            <a:endParaRPr lang="en-GB" sz="2600" dirty="0"/>
          </a:p>
          <a:p>
            <a:pPr marL="0" indent="0">
              <a:buNone/>
            </a:pPr>
            <a:r>
              <a:rPr lang="en-GB" sz="2600" dirty="0"/>
              <a:t>Antenatal Steroid Utilization in Ethiopia. </a:t>
            </a:r>
            <a:r>
              <a:rPr lang="en-GB" sz="2600" dirty="0">
                <a:hlinkClick r:id="rId2"/>
              </a:rPr>
              <a:t>https://journals.sagepub.com/doi/10.1177/2333794X21990344</a:t>
            </a:r>
            <a:r>
              <a:rPr lang="en-GB" sz="2600" dirty="0"/>
              <a:t> </a:t>
            </a:r>
          </a:p>
          <a:p>
            <a:pPr marL="0" indent="0">
              <a:buNone/>
            </a:pPr>
            <a:endParaRPr lang="en-GB" u="sng" dirty="0"/>
          </a:p>
          <a:p>
            <a:pPr marL="0" indent="0">
              <a:buNone/>
            </a:pPr>
            <a:r>
              <a:rPr lang="en-GB" u="sng" dirty="0"/>
              <a:t>Policy level interventions</a:t>
            </a:r>
          </a:p>
          <a:p>
            <a:r>
              <a:rPr lang="en-GB" dirty="0"/>
              <a:t>Clarifying message on standard recommendations of ANCC from HQ to all levels</a:t>
            </a:r>
          </a:p>
          <a:p>
            <a:r>
              <a:rPr lang="en-GB" dirty="0"/>
              <a:t>Develop national screening protocol for Antenatal corticosteroids</a:t>
            </a:r>
          </a:p>
          <a:p>
            <a:r>
              <a:rPr lang="en-GB" dirty="0"/>
              <a:t>Policy guidance for task shifting to allow PHCs to initiate Antenatal corticosteroids</a:t>
            </a:r>
          </a:p>
          <a:p>
            <a:r>
              <a:rPr lang="en-GB" dirty="0"/>
              <a:t>Develop new training guidelines and provide training followed by provision of essential supplies and supportive supervision </a:t>
            </a:r>
          </a:p>
          <a:p>
            <a:endParaRPr lang="en-GB" dirty="0"/>
          </a:p>
        </p:txBody>
      </p:sp>
      <p:sp>
        <p:nvSpPr>
          <p:cNvPr id="4" name="Date Placeholder 3">
            <a:extLst>
              <a:ext uri="{FF2B5EF4-FFF2-40B4-BE49-F238E27FC236}">
                <a16:creationId xmlns:a16="http://schemas.microsoft.com/office/drawing/2014/main" id="{1D713F44-47BB-48C8-8207-FA1EF09726CB}"/>
              </a:ext>
            </a:extLst>
          </p:cNvPr>
          <p:cNvSpPr>
            <a:spLocks noGrp="1"/>
          </p:cNvSpPr>
          <p:nvPr>
            <p:ph type="dt" sz="half" idx="10"/>
          </p:nvPr>
        </p:nvSpPr>
        <p:spPr/>
        <p:txBody>
          <a:bodyPr/>
          <a:lstStyle/>
          <a:p>
            <a:r>
              <a:rPr lang="en-GB"/>
              <a:t>24/02/2022</a:t>
            </a:r>
            <a:endParaRPr lang="en-US"/>
          </a:p>
        </p:txBody>
      </p:sp>
      <p:sp>
        <p:nvSpPr>
          <p:cNvPr id="5" name="Footer Placeholder 4">
            <a:extLst>
              <a:ext uri="{FF2B5EF4-FFF2-40B4-BE49-F238E27FC236}">
                <a16:creationId xmlns:a16="http://schemas.microsoft.com/office/drawing/2014/main" id="{F64A890F-CD14-4769-A744-17FB4D6469CE}"/>
              </a:ext>
            </a:extLst>
          </p:cNvPr>
          <p:cNvSpPr>
            <a:spLocks noGrp="1"/>
          </p:cNvSpPr>
          <p:nvPr>
            <p:ph type="ftr" sz="quarter" idx="11"/>
          </p:nvPr>
        </p:nvSpPr>
        <p:spPr/>
        <p:txBody>
          <a:bodyPr/>
          <a:lstStyle/>
          <a:p>
            <a:r>
              <a:rPr lang="en-US"/>
              <a:t>EPS conference</a:t>
            </a:r>
          </a:p>
        </p:txBody>
      </p:sp>
      <p:sp>
        <p:nvSpPr>
          <p:cNvPr id="6" name="Slide Number Placeholder 5">
            <a:extLst>
              <a:ext uri="{FF2B5EF4-FFF2-40B4-BE49-F238E27FC236}">
                <a16:creationId xmlns:a16="http://schemas.microsoft.com/office/drawing/2014/main" id="{4EEE36DF-C10D-471B-9648-B2CCE79B853E}"/>
              </a:ext>
            </a:extLst>
          </p:cNvPr>
          <p:cNvSpPr>
            <a:spLocks noGrp="1"/>
          </p:cNvSpPr>
          <p:nvPr>
            <p:ph type="sldNum" sz="quarter" idx="12"/>
          </p:nvPr>
        </p:nvSpPr>
        <p:spPr/>
        <p:txBody>
          <a:bodyPr/>
          <a:lstStyle/>
          <a:p>
            <a:fld id="{8AB2AE14-6020-4A04-BD60-F981DF07A9E5}" type="slidenum">
              <a:rPr lang="en-US" smtClean="0"/>
              <a:t>23</a:t>
            </a:fld>
            <a:endParaRPr lang="en-US"/>
          </a:p>
        </p:txBody>
      </p:sp>
    </p:spTree>
    <p:extLst>
      <p:ext uri="{BB962C8B-B14F-4D97-AF65-F5344CB8AC3E}">
        <p14:creationId xmlns:p14="http://schemas.microsoft.com/office/powerpoint/2010/main" val="1366520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1EE7-04F1-4CC0-9C28-6EADB93BC7E3}"/>
              </a:ext>
            </a:extLst>
          </p:cNvPr>
          <p:cNvSpPr>
            <a:spLocks noGrp="1"/>
          </p:cNvSpPr>
          <p:nvPr>
            <p:ph type="title"/>
          </p:nvPr>
        </p:nvSpPr>
        <p:spPr/>
        <p:txBody>
          <a:bodyPr/>
          <a:lstStyle/>
          <a:p>
            <a:r>
              <a:rPr lang="en-GB" b="1" dirty="0">
                <a:solidFill>
                  <a:srgbClr val="FF0000"/>
                </a:solidFill>
              </a:rPr>
              <a:t>Antenatal corticosteroids</a:t>
            </a:r>
          </a:p>
        </p:txBody>
      </p:sp>
      <p:sp>
        <p:nvSpPr>
          <p:cNvPr id="3" name="Content Placeholder 2">
            <a:extLst>
              <a:ext uri="{FF2B5EF4-FFF2-40B4-BE49-F238E27FC236}">
                <a16:creationId xmlns:a16="http://schemas.microsoft.com/office/drawing/2014/main" id="{311B4926-F703-4819-99BB-0E424E2FFEF7}"/>
              </a:ext>
            </a:extLst>
          </p:cNvPr>
          <p:cNvSpPr>
            <a:spLocks noGrp="1"/>
          </p:cNvSpPr>
          <p:nvPr>
            <p:ph idx="1"/>
          </p:nvPr>
        </p:nvSpPr>
        <p:spPr/>
        <p:txBody>
          <a:bodyPr>
            <a:normAutofit fontScale="62500" lnSpcReduction="20000"/>
          </a:bodyPr>
          <a:lstStyle/>
          <a:p>
            <a:pPr marL="0" indent="0">
              <a:buNone/>
            </a:pPr>
            <a:r>
              <a:rPr lang="en-GB" u="sng" dirty="0"/>
              <a:t>Facility readiness </a:t>
            </a:r>
            <a:r>
              <a:rPr lang="en-GB" dirty="0"/>
              <a:t>(actions at the facility level)</a:t>
            </a:r>
          </a:p>
          <a:p>
            <a:r>
              <a:rPr lang="en-GB" dirty="0"/>
              <a:t>Increase the number of trained staff at all levels</a:t>
            </a:r>
          </a:p>
          <a:p>
            <a:r>
              <a:rPr lang="en-GB" dirty="0"/>
              <a:t>Provide regular refresher training at all levels</a:t>
            </a:r>
          </a:p>
          <a:p>
            <a:r>
              <a:rPr lang="en-GB" dirty="0"/>
              <a:t>Ensure regular supply of dexamethasone</a:t>
            </a:r>
          </a:p>
          <a:p>
            <a:r>
              <a:rPr lang="en-GB" dirty="0"/>
              <a:t>Initiate mobile applications for ANC corticosteroids</a:t>
            </a:r>
          </a:p>
          <a:p>
            <a:r>
              <a:rPr lang="en-GB" dirty="0"/>
              <a:t>Strengthen the collaboration between obstetricians and paediatricians at facility level</a:t>
            </a:r>
          </a:p>
          <a:p>
            <a:endParaRPr lang="en-GB" dirty="0"/>
          </a:p>
          <a:p>
            <a:pPr marL="0" indent="0">
              <a:buNone/>
            </a:pPr>
            <a:r>
              <a:rPr lang="en-GB" u="sng" dirty="0"/>
              <a:t>Demand generation </a:t>
            </a:r>
            <a:r>
              <a:rPr lang="en-GB" dirty="0"/>
              <a:t>(improve service utilization)</a:t>
            </a:r>
          </a:p>
          <a:p>
            <a:r>
              <a:rPr lang="en-GB" dirty="0"/>
              <a:t>Provide refresher training to HEWs on ANC, preterm delivery and use of antenatal corticosteroids</a:t>
            </a:r>
          </a:p>
          <a:p>
            <a:r>
              <a:rPr lang="en-GB" dirty="0"/>
              <a:t>Improve access to ANC and service for preterm deliveries. Through task shifting</a:t>
            </a:r>
          </a:p>
          <a:p>
            <a:endParaRPr lang="en-GB" dirty="0"/>
          </a:p>
          <a:p>
            <a:pPr marL="0" indent="0">
              <a:buNone/>
            </a:pPr>
            <a:r>
              <a:rPr lang="en-GB" u="sng" dirty="0"/>
              <a:t>Potential Implementation Research ideas</a:t>
            </a:r>
          </a:p>
          <a:p>
            <a:r>
              <a:rPr lang="en-GB" dirty="0"/>
              <a:t>Test for possible task shifting: Initiation of antenatal corticosteroids at PHC level (potential for RCT)</a:t>
            </a:r>
          </a:p>
          <a:p>
            <a:endParaRPr lang="en-GB" dirty="0"/>
          </a:p>
        </p:txBody>
      </p:sp>
      <p:sp>
        <p:nvSpPr>
          <p:cNvPr id="4" name="Date Placeholder 3">
            <a:extLst>
              <a:ext uri="{FF2B5EF4-FFF2-40B4-BE49-F238E27FC236}">
                <a16:creationId xmlns:a16="http://schemas.microsoft.com/office/drawing/2014/main" id="{1D713F44-47BB-48C8-8207-FA1EF09726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24/02/2022</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F64A890F-CD14-4769-A744-17FB4D6469C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EPS conference</a:t>
            </a:r>
          </a:p>
        </p:txBody>
      </p:sp>
      <p:sp>
        <p:nvSpPr>
          <p:cNvPr id="6" name="Slide Number Placeholder 5">
            <a:extLst>
              <a:ext uri="{FF2B5EF4-FFF2-40B4-BE49-F238E27FC236}">
                <a16:creationId xmlns:a16="http://schemas.microsoft.com/office/drawing/2014/main" id="{4EEE36DF-C10D-471B-9648-B2CCE79B853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2AE14-6020-4A04-BD60-F981DF07A9E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34511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50F0-4723-4253-B8E1-1D4EFE337227}"/>
              </a:ext>
            </a:extLst>
          </p:cNvPr>
          <p:cNvSpPr>
            <a:spLocks noGrp="1"/>
          </p:cNvSpPr>
          <p:nvPr>
            <p:ph type="title"/>
          </p:nvPr>
        </p:nvSpPr>
        <p:spPr/>
        <p:txBody>
          <a:bodyPr/>
          <a:lstStyle/>
          <a:p>
            <a:r>
              <a:rPr lang="en-US" b="1" dirty="0">
                <a:solidFill>
                  <a:srgbClr val="FF0000"/>
                </a:solidFill>
              </a:rPr>
              <a:t>Cross-cutting intervention</a:t>
            </a:r>
            <a:r>
              <a:rPr lang="en-US" dirty="0">
                <a:solidFill>
                  <a:srgbClr val="FF0000"/>
                </a:solidFill>
              </a:rPr>
              <a:t>s</a:t>
            </a:r>
            <a:endParaRPr lang="en-GB" dirty="0">
              <a:solidFill>
                <a:srgbClr val="FF0000"/>
              </a:solidFill>
            </a:endParaRPr>
          </a:p>
        </p:txBody>
      </p:sp>
      <p:sp>
        <p:nvSpPr>
          <p:cNvPr id="3" name="Content Placeholder 2">
            <a:extLst>
              <a:ext uri="{FF2B5EF4-FFF2-40B4-BE49-F238E27FC236}">
                <a16:creationId xmlns:a16="http://schemas.microsoft.com/office/drawing/2014/main" id="{1123AB4B-B4FC-4C5E-905D-F0C5CB4E7F3B}"/>
              </a:ext>
            </a:extLst>
          </p:cNvPr>
          <p:cNvSpPr>
            <a:spLocks noGrp="1"/>
          </p:cNvSpPr>
          <p:nvPr>
            <p:ph idx="1"/>
          </p:nvPr>
        </p:nvSpPr>
        <p:spPr>
          <a:xfrm>
            <a:off x="511834" y="1582948"/>
            <a:ext cx="11680166" cy="4915618"/>
          </a:xfrm>
        </p:spPr>
        <p:txBody>
          <a:bodyPr>
            <a:normAutofit fontScale="85000" lnSpcReduction="10000"/>
          </a:bodyPr>
          <a:lstStyle/>
          <a:p>
            <a:r>
              <a:rPr lang="en-GB" dirty="0"/>
              <a:t>Expansion and improvement of Infrastructure for newborn care (e.g., proximity of NICU to the delivery room, space versus number of babies, different rooms for different purposes).</a:t>
            </a:r>
          </a:p>
          <a:p>
            <a:r>
              <a:rPr lang="en-GB" dirty="0"/>
              <a:t>Integrated cluster mentorship program for newborns through vertical integration and network of care</a:t>
            </a:r>
          </a:p>
          <a:p>
            <a:r>
              <a:rPr lang="en-GB" dirty="0"/>
              <a:t>Develop and design for quality assurance and control programs for newborn health care at all levels.</a:t>
            </a:r>
          </a:p>
          <a:p>
            <a:r>
              <a:rPr lang="en-GB" dirty="0"/>
              <a:t>Introduce digital technology to improve newborn health outcome</a:t>
            </a:r>
          </a:p>
          <a:p>
            <a:r>
              <a:rPr lang="en-GB" dirty="0"/>
              <a:t>Design and develop monitoring learning and evaluation framework for newborn health at all levels.</a:t>
            </a:r>
          </a:p>
          <a:p>
            <a:r>
              <a:rPr lang="en-GB" dirty="0"/>
              <a:t>Strengthen the communication and referral system for newborn health care </a:t>
            </a:r>
          </a:p>
          <a:p>
            <a:endParaRPr lang="en-GB" dirty="0"/>
          </a:p>
        </p:txBody>
      </p:sp>
      <p:sp>
        <p:nvSpPr>
          <p:cNvPr id="4" name="Date Placeholder 3">
            <a:extLst>
              <a:ext uri="{FF2B5EF4-FFF2-40B4-BE49-F238E27FC236}">
                <a16:creationId xmlns:a16="http://schemas.microsoft.com/office/drawing/2014/main" id="{04383960-0115-403B-ACA9-726EB563121B}"/>
              </a:ext>
            </a:extLst>
          </p:cNvPr>
          <p:cNvSpPr>
            <a:spLocks noGrp="1"/>
          </p:cNvSpPr>
          <p:nvPr>
            <p:ph type="dt" sz="half" idx="10"/>
          </p:nvPr>
        </p:nvSpPr>
        <p:spPr/>
        <p:txBody>
          <a:bodyPr/>
          <a:lstStyle/>
          <a:p>
            <a:r>
              <a:rPr lang="en-GB"/>
              <a:t>24/02/2022</a:t>
            </a:r>
            <a:endParaRPr lang="en-US"/>
          </a:p>
        </p:txBody>
      </p:sp>
      <p:sp>
        <p:nvSpPr>
          <p:cNvPr id="5" name="Footer Placeholder 4">
            <a:extLst>
              <a:ext uri="{FF2B5EF4-FFF2-40B4-BE49-F238E27FC236}">
                <a16:creationId xmlns:a16="http://schemas.microsoft.com/office/drawing/2014/main" id="{C6A577D6-4181-4A95-89A5-8B8208805933}"/>
              </a:ext>
            </a:extLst>
          </p:cNvPr>
          <p:cNvSpPr>
            <a:spLocks noGrp="1"/>
          </p:cNvSpPr>
          <p:nvPr>
            <p:ph type="ftr" sz="quarter" idx="11"/>
          </p:nvPr>
        </p:nvSpPr>
        <p:spPr/>
        <p:txBody>
          <a:bodyPr/>
          <a:lstStyle/>
          <a:p>
            <a:r>
              <a:rPr lang="en-US"/>
              <a:t>EPS conference</a:t>
            </a:r>
          </a:p>
        </p:txBody>
      </p:sp>
      <p:sp>
        <p:nvSpPr>
          <p:cNvPr id="6" name="Slide Number Placeholder 5">
            <a:extLst>
              <a:ext uri="{FF2B5EF4-FFF2-40B4-BE49-F238E27FC236}">
                <a16:creationId xmlns:a16="http://schemas.microsoft.com/office/drawing/2014/main" id="{54E9AFC1-4610-4706-B137-0DEC69B1226C}"/>
              </a:ext>
            </a:extLst>
          </p:cNvPr>
          <p:cNvSpPr>
            <a:spLocks noGrp="1"/>
          </p:cNvSpPr>
          <p:nvPr>
            <p:ph type="sldNum" sz="quarter" idx="12"/>
          </p:nvPr>
        </p:nvSpPr>
        <p:spPr/>
        <p:txBody>
          <a:bodyPr/>
          <a:lstStyle/>
          <a:p>
            <a:fld id="{8AB2AE14-6020-4A04-BD60-F981DF07A9E5}" type="slidenum">
              <a:rPr lang="en-US" smtClean="0"/>
              <a:t>25</a:t>
            </a:fld>
            <a:endParaRPr lang="en-US"/>
          </a:p>
        </p:txBody>
      </p:sp>
    </p:spTree>
    <p:extLst>
      <p:ext uri="{BB962C8B-B14F-4D97-AF65-F5344CB8AC3E}">
        <p14:creationId xmlns:p14="http://schemas.microsoft.com/office/powerpoint/2010/main" val="576154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51D2-AD49-DCA2-E76C-CB0AC7FAFCC8}"/>
              </a:ext>
            </a:extLst>
          </p:cNvPr>
          <p:cNvSpPr>
            <a:spLocks noGrp="1"/>
          </p:cNvSpPr>
          <p:nvPr>
            <p:ph type="title"/>
          </p:nvPr>
        </p:nvSpPr>
        <p:spPr>
          <a:xfrm>
            <a:off x="963084" y="2975768"/>
            <a:ext cx="10363200" cy="1362075"/>
          </a:xfrm>
        </p:spPr>
        <p:txBody>
          <a:bodyPr>
            <a:normAutofit/>
          </a:bodyPr>
          <a:lstStyle/>
          <a:p>
            <a:pPr algn="ctr"/>
            <a:r>
              <a:rPr lang="en-US" sz="5400" dirty="0">
                <a:solidFill>
                  <a:srgbClr val="FF0000"/>
                </a:solidFill>
              </a:rPr>
              <a:t>Thank you</a:t>
            </a:r>
            <a:endParaRPr lang="en-GB" sz="5400" dirty="0">
              <a:solidFill>
                <a:srgbClr val="FF0000"/>
              </a:solidFill>
            </a:endParaRPr>
          </a:p>
        </p:txBody>
      </p:sp>
      <p:sp>
        <p:nvSpPr>
          <p:cNvPr id="3" name="Text Placeholder 2">
            <a:extLst>
              <a:ext uri="{FF2B5EF4-FFF2-40B4-BE49-F238E27FC236}">
                <a16:creationId xmlns:a16="http://schemas.microsoft.com/office/drawing/2014/main" id="{03EA3BCE-2FC8-EB20-09C6-3385DC6C5871}"/>
              </a:ext>
            </a:extLst>
          </p:cNvPr>
          <p:cNvSpPr>
            <a:spLocks noGrp="1"/>
          </p:cNvSpPr>
          <p:nvPr>
            <p:ph type="body" idx="1"/>
          </p:nvPr>
        </p:nvSpPr>
        <p:spPr/>
        <p:txBody>
          <a:bodyPr/>
          <a:lstStyle/>
          <a:p>
            <a:endParaRPr lang="en-GB" dirty="0"/>
          </a:p>
        </p:txBody>
      </p:sp>
      <p:sp>
        <p:nvSpPr>
          <p:cNvPr id="4" name="Date Placeholder 3">
            <a:extLst>
              <a:ext uri="{FF2B5EF4-FFF2-40B4-BE49-F238E27FC236}">
                <a16:creationId xmlns:a16="http://schemas.microsoft.com/office/drawing/2014/main" id="{D8871A1E-9ED7-2D6B-A3A4-9E9B49269492}"/>
              </a:ext>
            </a:extLst>
          </p:cNvPr>
          <p:cNvSpPr>
            <a:spLocks noGrp="1"/>
          </p:cNvSpPr>
          <p:nvPr>
            <p:ph type="dt" sz="half" idx="10"/>
          </p:nvPr>
        </p:nvSpPr>
        <p:spPr/>
        <p:txBody>
          <a:bodyPr/>
          <a:lstStyle/>
          <a:p>
            <a:r>
              <a:rPr lang="en-GB"/>
              <a:t>24/02/2022</a:t>
            </a:r>
            <a:endParaRPr lang="en-US"/>
          </a:p>
        </p:txBody>
      </p:sp>
      <p:sp>
        <p:nvSpPr>
          <p:cNvPr id="5" name="Footer Placeholder 4">
            <a:extLst>
              <a:ext uri="{FF2B5EF4-FFF2-40B4-BE49-F238E27FC236}">
                <a16:creationId xmlns:a16="http://schemas.microsoft.com/office/drawing/2014/main" id="{F37DF789-46C1-89C3-FDAA-31C0FEF24D0F}"/>
              </a:ext>
            </a:extLst>
          </p:cNvPr>
          <p:cNvSpPr>
            <a:spLocks noGrp="1"/>
          </p:cNvSpPr>
          <p:nvPr>
            <p:ph type="ftr" sz="quarter" idx="11"/>
          </p:nvPr>
        </p:nvSpPr>
        <p:spPr/>
        <p:txBody>
          <a:bodyPr/>
          <a:lstStyle/>
          <a:p>
            <a:r>
              <a:rPr lang="en-US"/>
              <a:t>EPS conference</a:t>
            </a:r>
          </a:p>
        </p:txBody>
      </p:sp>
      <p:sp>
        <p:nvSpPr>
          <p:cNvPr id="6" name="Slide Number Placeholder 5">
            <a:extLst>
              <a:ext uri="{FF2B5EF4-FFF2-40B4-BE49-F238E27FC236}">
                <a16:creationId xmlns:a16="http://schemas.microsoft.com/office/drawing/2014/main" id="{9E7EABC9-B7E8-6DCE-1ECD-B8A21122CFCF}"/>
              </a:ext>
            </a:extLst>
          </p:cNvPr>
          <p:cNvSpPr>
            <a:spLocks noGrp="1"/>
          </p:cNvSpPr>
          <p:nvPr>
            <p:ph type="sldNum" sz="quarter" idx="12"/>
          </p:nvPr>
        </p:nvSpPr>
        <p:spPr/>
        <p:txBody>
          <a:bodyPr/>
          <a:lstStyle/>
          <a:p>
            <a:fld id="{8AB2AE14-6020-4A04-BD60-F981DF07A9E5}" type="slidenum">
              <a:rPr lang="en-US" smtClean="0"/>
              <a:t>26</a:t>
            </a:fld>
            <a:endParaRPr lang="en-US"/>
          </a:p>
        </p:txBody>
      </p:sp>
    </p:spTree>
    <p:extLst>
      <p:ext uri="{BB962C8B-B14F-4D97-AF65-F5344CB8AC3E}">
        <p14:creationId xmlns:p14="http://schemas.microsoft.com/office/powerpoint/2010/main" val="162314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09"/>
            <a:ext cx="10515600" cy="1325563"/>
          </a:xfrm>
        </p:spPr>
        <p:txBody>
          <a:bodyPr/>
          <a:lstStyle/>
          <a:p>
            <a:pPr algn="ctr"/>
            <a:r>
              <a:rPr lang="en-GB" b="1" dirty="0">
                <a:solidFill>
                  <a:srgbClr val="FF0000"/>
                </a:solidFill>
              </a:rPr>
              <a:t>Primary objective of the SIP project</a:t>
            </a:r>
            <a:endParaRPr lang="en-GB" b="1" dirty="0"/>
          </a:p>
        </p:txBody>
      </p:sp>
      <p:sp>
        <p:nvSpPr>
          <p:cNvPr id="3" name="Content Placeholder 2"/>
          <p:cNvSpPr>
            <a:spLocks noGrp="1"/>
          </p:cNvSpPr>
          <p:nvPr>
            <p:ph sz="half" idx="1"/>
          </p:nvPr>
        </p:nvSpPr>
        <p:spPr>
          <a:xfrm>
            <a:off x="46008" y="1132935"/>
            <a:ext cx="4692769" cy="2296065"/>
          </a:xfrm>
        </p:spPr>
        <p:txBody>
          <a:bodyPr>
            <a:normAutofit/>
          </a:bodyPr>
          <a:lstStyle/>
          <a:p>
            <a:pPr>
              <a:buFont typeface="Wingdings" panose="05000000000000000000" pitchFamily="2" charset="2"/>
              <a:buChar char="v"/>
            </a:pPr>
            <a:r>
              <a:rPr lang="en-GB" sz="3200" dirty="0"/>
              <a:t>To determine the major causes of death in preterm </a:t>
            </a:r>
            <a:r>
              <a:rPr lang="en-GB" sz="3200" u="sng" dirty="0"/>
              <a:t>hospitalized infants </a:t>
            </a:r>
            <a:r>
              <a:rPr lang="en-GB" sz="3200" dirty="0"/>
              <a:t>in Ethiopia based on </a:t>
            </a:r>
            <a:r>
              <a:rPr lang="en-GB" sz="3200" u="sng" dirty="0"/>
              <a:t>standard protocols.</a:t>
            </a:r>
          </a:p>
          <a:p>
            <a:pPr marL="0" indent="0">
              <a:buNone/>
            </a:pPr>
            <a:endParaRPr lang="en-GB" dirty="0"/>
          </a:p>
        </p:txBody>
      </p:sp>
      <p:graphicFrame>
        <p:nvGraphicFramePr>
          <p:cNvPr id="9" name="Content Placeholder 4"/>
          <p:cNvGraphicFramePr>
            <a:graphicFrameLocks noGrp="1"/>
          </p:cNvGraphicFramePr>
          <p:nvPr>
            <p:ph sz="half" idx="2"/>
            <p:extLst>
              <p:ext uri="{D42A27DB-BD31-4B8C-83A1-F6EECF244321}">
                <p14:modId xmlns:p14="http://schemas.microsoft.com/office/powerpoint/2010/main" val="3197632751"/>
              </p:ext>
            </p:extLst>
          </p:nvPr>
        </p:nvGraphicFramePr>
        <p:xfrm>
          <a:off x="4888302" y="1132935"/>
          <a:ext cx="6362467" cy="5141343"/>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20/05/2019</a:t>
            </a: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SIP Project</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0763" y="5834063"/>
            <a:ext cx="1011237"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C778369-4EF3-3F2A-0DE3-9A053D4060AF}"/>
              </a:ext>
            </a:extLst>
          </p:cNvPr>
          <p:cNvPicPr>
            <a:picLocks noChangeAspect="1"/>
          </p:cNvPicPr>
          <p:nvPr/>
        </p:nvPicPr>
        <p:blipFill>
          <a:blip r:embed="rId4"/>
          <a:stretch>
            <a:fillRect/>
          </a:stretch>
        </p:blipFill>
        <p:spPr>
          <a:xfrm>
            <a:off x="92015" y="3525234"/>
            <a:ext cx="4430615" cy="2926726"/>
          </a:xfrm>
          <a:prstGeom prst="rect">
            <a:avLst/>
          </a:prstGeom>
        </p:spPr>
      </p:pic>
    </p:spTree>
    <p:extLst>
      <p:ext uri="{BB962C8B-B14F-4D97-AF65-F5344CB8AC3E}">
        <p14:creationId xmlns:p14="http://schemas.microsoft.com/office/powerpoint/2010/main" val="303447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4C56-5072-EC99-DEA8-485812372ECC}"/>
              </a:ext>
            </a:extLst>
          </p:cNvPr>
          <p:cNvSpPr>
            <a:spLocks noGrp="1"/>
          </p:cNvSpPr>
          <p:nvPr>
            <p:ph type="title"/>
          </p:nvPr>
        </p:nvSpPr>
        <p:spPr>
          <a:xfrm>
            <a:off x="162910" y="121389"/>
            <a:ext cx="10515600" cy="1325563"/>
          </a:xfrm>
        </p:spPr>
        <p:txBody>
          <a:bodyPr/>
          <a:lstStyle/>
          <a:p>
            <a:r>
              <a:rPr lang="en-US" dirty="0">
                <a:solidFill>
                  <a:srgbClr val="FF0000"/>
                </a:solidFill>
              </a:rPr>
              <a:t>Why determining the major causes of preterm morality is significant</a:t>
            </a:r>
            <a:endParaRPr lang="en-GB" dirty="0">
              <a:solidFill>
                <a:srgbClr val="FF0000"/>
              </a:solidFill>
            </a:endParaRPr>
          </a:p>
        </p:txBody>
      </p:sp>
      <p:sp>
        <p:nvSpPr>
          <p:cNvPr id="3" name="Content Placeholder 2">
            <a:extLst>
              <a:ext uri="{FF2B5EF4-FFF2-40B4-BE49-F238E27FC236}">
                <a16:creationId xmlns:a16="http://schemas.microsoft.com/office/drawing/2014/main" id="{F196E50B-A29F-748B-7222-3AFBB416D7F8}"/>
              </a:ext>
            </a:extLst>
          </p:cNvPr>
          <p:cNvSpPr>
            <a:spLocks noGrp="1"/>
          </p:cNvSpPr>
          <p:nvPr>
            <p:ph idx="1"/>
          </p:nvPr>
        </p:nvSpPr>
        <p:spPr>
          <a:xfrm>
            <a:off x="381001" y="1576552"/>
            <a:ext cx="7036675" cy="5030459"/>
          </a:xfrm>
        </p:spPr>
        <p:txBody>
          <a:bodyPr>
            <a:normAutofit fontScale="92500" lnSpcReduction="20000"/>
          </a:bodyPr>
          <a:lstStyle/>
          <a:p>
            <a:r>
              <a:rPr lang="en-GB" dirty="0"/>
              <a:t>Every year, an estimated 15 million infants are born preterm (before 37 completed weeks of gestation), </a:t>
            </a:r>
          </a:p>
          <a:p>
            <a:r>
              <a:rPr lang="en-GB" dirty="0"/>
              <a:t>In 2017, 2.5 million newborn deaths occurred globally accounting for 47% of under-five deaths.  Just over one third of these deaths resulted from preterm-related causes.</a:t>
            </a:r>
          </a:p>
          <a:p>
            <a:r>
              <a:rPr lang="en-GB" dirty="0"/>
              <a:t>Complications of preterm birth are the leading cause of under-five mortality (18%).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Accurate data on the COD could facilitate the development of interventions and the prioritization of scarce resources to implement the package at scale. To address the gaps in data on causes of death among preterm births, we conducted a study to describe the major causes of preterm mortality in Ethiopia.</a:t>
            </a:r>
            <a:endParaRPr kumimoji="0" lang="en-US" sz="3000" b="0" i="0" u="none" strike="noStrike" kern="1200" cap="none" spc="0" normalizeH="0" baseline="0" noProof="0" dirty="0">
              <a:ln>
                <a:noFill/>
              </a:ln>
              <a:solidFill>
                <a:prstClr val="black"/>
              </a:solidFill>
              <a:effectLst/>
              <a:uLnTx/>
              <a:uFillTx/>
              <a:latin typeface="Calibri"/>
              <a:ea typeface="+mn-ea"/>
              <a:cs typeface="+mn-cs"/>
            </a:endParaRPr>
          </a:p>
          <a:p>
            <a:endParaRPr lang="en-GB" dirty="0"/>
          </a:p>
        </p:txBody>
      </p:sp>
      <p:sp>
        <p:nvSpPr>
          <p:cNvPr id="4" name="Date Placeholder 3">
            <a:extLst>
              <a:ext uri="{FF2B5EF4-FFF2-40B4-BE49-F238E27FC236}">
                <a16:creationId xmlns:a16="http://schemas.microsoft.com/office/drawing/2014/main" id="{A4A46837-9A60-5B9B-AC77-3DB8172C8D12}"/>
              </a:ext>
            </a:extLst>
          </p:cNvPr>
          <p:cNvSpPr>
            <a:spLocks noGrp="1"/>
          </p:cNvSpPr>
          <p:nvPr>
            <p:ph type="dt" sz="half" idx="10"/>
          </p:nvPr>
        </p:nvSpPr>
        <p:spPr/>
        <p:txBody>
          <a:bodyPr/>
          <a:lstStyle/>
          <a:p>
            <a:r>
              <a:rPr lang="en-US"/>
              <a:t>20/05/2019</a:t>
            </a:r>
            <a:endParaRPr lang="en-GB"/>
          </a:p>
        </p:txBody>
      </p:sp>
      <p:sp>
        <p:nvSpPr>
          <p:cNvPr id="5" name="Footer Placeholder 4">
            <a:extLst>
              <a:ext uri="{FF2B5EF4-FFF2-40B4-BE49-F238E27FC236}">
                <a16:creationId xmlns:a16="http://schemas.microsoft.com/office/drawing/2014/main" id="{D994F1C8-B276-720E-3311-51BE2878B757}"/>
              </a:ext>
            </a:extLst>
          </p:cNvPr>
          <p:cNvSpPr>
            <a:spLocks noGrp="1"/>
          </p:cNvSpPr>
          <p:nvPr>
            <p:ph type="ftr" sz="quarter" idx="11"/>
          </p:nvPr>
        </p:nvSpPr>
        <p:spPr/>
        <p:txBody>
          <a:bodyPr/>
          <a:lstStyle/>
          <a:p>
            <a:r>
              <a:rPr lang="en-GB"/>
              <a:t>SIP Project</a:t>
            </a:r>
          </a:p>
        </p:txBody>
      </p:sp>
      <p:pic>
        <p:nvPicPr>
          <p:cNvPr id="8" name="Picture 7" descr="Text&#10;&#10;Description automatically generated">
            <a:extLst>
              <a:ext uri="{FF2B5EF4-FFF2-40B4-BE49-F238E27FC236}">
                <a16:creationId xmlns:a16="http://schemas.microsoft.com/office/drawing/2014/main" id="{B9944642-F7E9-B28A-F182-F3B109F4A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448" y="1066691"/>
            <a:ext cx="4611414" cy="5030459"/>
          </a:xfrm>
          <a:prstGeom prst="rect">
            <a:avLst/>
          </a:prstGeom>
        </p:spPr>
      </p:pic>
    </p:spTree>
    <p:extLst>
      <p:ext uri="{BB962C8B-B14F-4D97-AF65-F5344CB8AC3E}">
        <p14:creationId xmlns:p14="http://schemas.microsoft.com/office/powerpoint/2010/main" val="321015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5" y="0"/>
            <a:ext cx="10515600" cy="1325563"/>
          </a:xfrm>
        </p:spPr>
        <p:txBody>
          <a:bodyPr>
            <a:normAutofit/>
          </a:bodyPr>
          <a:lstStyle/>
          <a:p>
            <a:pPr algn="ctr"/>
            <a:r>
              <a:rPr lang="en-GB" sz="4800" b="1" dirty="0">
                <a:solidFill>
                  <a:srgbClr val="FF0000"/>
                </a:solidFill>
              </a:rPr>
              <a:t>Secondary objectives</a:t>
            </a:r>
          </a:p>
        </p:txBody>
      </p:sp>
      <p:sp>
        <p:nvSpPr>
          <p:cNvPr id="3" name="Content Placeholder 2"/>
          <p:cNvSpPr>
            <a:spLocks noGrp="1"/>
          </p:cNvSpPr>
          <p:nvPr>
            <p:ph idx="1"/>
          </p:nvPr>
        </p:nvSpPr>
        <p:spPr>
          <a:xfrm>
            <a:off x="271337" y="1325563"/>
            <a:ext cx="11870579" cy="5030787"/>
          </a:xfrm>
          <a:solidFill>
            <a:schemeClr val="bg1">
              <a:lumMod val="95000"/>
            </a:schemeClr>
          </a:solidFill>
        </p:spPr>
        <p:txBody>
          <a:bodyPr>
            <a:normAutofit fontScale="92500" lnSpcReduction="10000"/>
          </a:bodyPr>
          <a:lstStyle/>
          <a:p>
            <a:r>
              <a:rPr lang="en-GB" sz="3500" dirty="0"/>
              <a:t>To identify maternal/obstetric factors for preterm birth, preterm complications and mortality</a:t>
            </a:r>
          </a:p>
          <a:p>
            <a:pPr lvl="0"/>
            <a:r>
              <a:rPr lang="en-GB" sz="3500" dirty="0"/>
              <a:t>To assess clinical events against final diagnosis and outcomes such as hypothermia, malnutrition, etc.</a:t>
            </a:r>
          </a:p>
          <a:p>
            <a:pPr lvl="0"/>
            <a:r>
              <a:rPr lang="en-GB" sz="3500" dirty="0"/>
              <a:t>To compare standard autopsy with Minimally Invasive Tissue sampling</a:t>
            </a:r>
          </a:p>
          <a:p>
            <a:pPr lvl="0"/>
            <a:r>
              <a:rPr lang="en-GB" sz="3500" dirty="0">
                <a:effectLst/>
              </a:rPr>
              <a:t>To assess blood/CSF culture positive sepsis and susceptibility profiles</a:t>
            </a:r>
          </a:p>
          <a:p>
            <a:pPr lvl="0"/>
            <a:r>
              <a:rPr lang="en-GB" sz="3500" dirty="0">
                <a:effectLst/>
              </a:rPr>
              <a:t>To assess chest </a:t>
            </a:r>
            <a:r>
              <a:rPr lang="en-GB" sz="3500">
                <a:effectLst/>
              </a:rPr>
              <a:t>x-ray positivity </a:t>
            </a:r>
            <a:r>
              <a:rPr lang="en-GB" sz="3500" dirty="0">
                <a:effectLst/>
              </a:rPr>
              <a:t>for RDS</a:t>
            </a:r>
          </a:p>
          <a:p>
            <a:pPr lvl="0"/>
            <a:r>
              <a:rPr lang="en-GB" sz="3500" dirty="0">
                <a:effectLst/>
              </a:rPr>
              <a:t>To </a:t>
            </a:r>
            <a:r>
              <a:rPr lang="en-GB" sz="3500" dirty="0"/>
              <a:t>compare</a:t>
            </a:r>
            <a:r>
              <a:rPr lang="en-GB" sz="3500" dirty="0">
                <a:effectLst/>
              </a:rPr>
              <a:t> ultrasound positive IVH diagnoses with autopsy proven cases</a:t>
            </a:r>
            <a:endParaRPr lang="en-GB" dirty="0"/>
          </a:p>
          <a:p>
            <a:pPr marL="0" lvl="0" indent="0">
              <a:buNone/>
            </a:pPr>
            <a:endParaRPr lang="en-GB" dirty="0">
              <a:effectLst/>
            </a:endParaRPr>
          </a:p>
          <a:p>
            <a:pPr marL="0" indent="0">
              <a:buNone/>
            </a:pPr>
            <a:endParaRPr lang="en-GB"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20/05/2019</a:t>
            </a: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SIP Project</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0679" y="5821184"/>
            <a:ext cx="1011237"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31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 Under-five Mortality (71% Reduction since 1990) (FMOH of Ethiopia)</a:t>
            </a:r>
          </a:p>
        </p:txBody>
      </p:sp>
      <p:graphicFrame>
        <p:nvGraphicFramePr>
          <p:cNvPr id="8" name="Content Placeholder 7"/>
          <p:cNvGraphicFramePr>
            <a:graphicFrameLocks noGrp="1"/>
          </p:cNvGraphicFramePr>
          <p:nvPr>
            <p:ph idx="1"/>
          </p:nvPr>
        </p:nvGraphicFramePr>
        <p:xfrm>
          <a:off x="1418897" y="1765737"/>
          <a:ext cx="9033641" cy="4477407"/>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20/05/2019</a:t>
            </a: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SIP Project</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437" y="5808305"/>
            <a:ext cx="1011237"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59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nvGraphicFramePr>
        <p:xfrm>
          <a:off x="0" y="523220"/>
          <a:ext cx="12192000" cy="647000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0" y="0"/>
            <a:ext cx="12192000" cy="584775"/>
          </a:xfrm>
          <a:prstGeom prst="rect">
            <a:avLst/>
          </a:prstGeom>
          <a:solidFill>
            <a:schemeClr val="accent4">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Calibri"/>
                <a:ea typeface="+mn-ea"/>
                <a:cs typeface="+mn-cs"/>
              </a:rPr>
              <a:t>Distribution of Primary COD of Preterm Infants (N=1109)</a:t>
            </a: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502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20/05/2019</a:t>
            </a: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SIP Project</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7801" y="5804282"/>
            <a:ext cx="1011237"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92275" y="230195"/>
            <a:ext cx="1056430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Distribution of Contributory Causes of Death of Preterm Infants-Maternal Conditions (N=1109)*</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561912945"/>
              </p:ext>
            </p:extLst>
          </p:nvPr>
        </p:nvGraphicFramePr>
        <p:xfrm>
          <a:off x="937530" y="978795"/>
          <a:ext cx="10319049" cy="5074164"/>
        </p:xfrm>
        <a:graphic>
          <a:graphicData uri="http://schemas.openxmlformats.org/drawingml/2006/table">
            <a:tbl>
              <a:tblPr firstRow="1" firstCol="1" bandRow="1">
                <a:tableStyleId>{5C22544A-7EE6-4342-B048-85BDC9FD1C3A}</a:tableStyleId>
              </a:tblPr>
              <a:tblGrid>
                <a:gridCol w="3295257">
                  <a:extLst>
                    <a:ext uri="{9D8B030D-6E8A-4147-A177-3AD203B41FA5}">
                      <a16:colId xmlns:a16="http://schemas.microsoft.com/office/drawing/2014/main" val="20000"/>
                    </a:ext>
                  </a:extLst>
                </a:gridCol>
                <a:gridCol w="1345694">
                  <a:extLst>
                    <a:ext uri="{9D8B030D-6E8A-4147-A177-3AD203B41FA5}">
                      <a16:colId xmlns:a16="http://schemas.microsoft.com/office/drawing/2014/main" val="20001"/>
                    </a:ext>
                  </a:extLst>
                </a:gridCol>
                <a:gridCol w="1560927">
                  <a:extLst>
                    <a:ext uri="{9D8B030D-6E8A-4147-A177-3AD203B41FA5}">
                      <a16:colId xmlns:a16="http://schemas.microsoft.com/office/drawing/2014/main" val="20002"/>
                    </a:ext>
                  </a:extLst>
                </a:gridCol>
                <a:gridCol w="1404615">
                  <a:extLst>
                    <a:ext uri="{9D8B030D-6E8A-4147-A177-3AD203B41FA5}">
                      <a16:colId xmlns:a16="http://schemas.microsoft.com/office/drawing/2014/main" val="20003"/>
                    </a:ext>
                  </a:extLst>
                </a:gridCol>
                <a:gridCol w="1403513">
                  <a:extLst>
                    <a:ext uri="{9D8B030D-6E8A-4147-A177-3AD203B41FA5}">
                      <a16:colId xmlns:a16="http://schemas.microsoft.com/office/drawing/2014/main" val="20004"/>
                    </a:ext>
                  </a:extLst>
                </a:gridCol>
                <a:gridCol w="1309043">
                  <a:extLst>
                    <a:ext uri="{9D8B030D-6E8A-4147-A177-3AD203B41FA5}">
                      <a16:colId xmlns:a16="http://schemas.microsoft.com/office/drawing/2014/main" val="20005"/>
                    </a:ext>
                  </a:extLst>
                </a:gridCol>
              </a:tblGrid>
              <a:tr h="669873">
                <a:tc>
                  <a:txBody>
                    <a:bodyPr/>
                    <a:lstStyle/>
                    <a:p>
                      <a:pPr marL="0" marR="103505" algn="ctr">
                        <a:lnSpc>
                          <a:spcPct val="130000"/>
                        </a:lnSpc>
                        <a:spcBef>
                          <a:spcPts val="0"/>
                        </a:spcBef>
                        <a:spcAft>
                          <a:spcPts val="0"/>
                        </a:spcAft>
                      </a:pPr>
                      <a:r>
                        <a:rPr lang="en-US" sz="1800" dirty="0">
                          <a:effectLst/>
                        </a:rPr>
                        <a:t>Contributory COD</a:t>
                      </a:r>
                      <a:endParaRPr lang="en-US" sz="1800" dirty="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dirty="0">
                          <a:effectLst/>
                        </a:rPr>
                        <a:t>&lt;28 weeks</a:t>
                      </a:r>
                      <a:endParaRPr lang="en-US" sz="1800" dirty="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dirty="0">
                          <a:effectLst/>
                        </a:rPr>
                        <a:t>28-31 weeks</a:t>
                      </a:r>
                      <a:endParaRPr lang="en-US" sz="1800" dirty="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dirty="0">
                          <a:effectLst/>
                        </a:rPr>
                        <a:t>32-&gt;35 weeks</a:t>
                      </a:r>
                      <a:endParaRPr lang="en-US" sz="1800" dirty="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35- &lt;37 weeks</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All</a:t>
                      </a:r>
                      <a:endParaRPr lang="en-US" sz="1800">
                        <a:effectLst/>
                        <a:latin typeface="Arial"/>
                        <a:ea typeface="Arial"/>
                        <a:cs typeface="Arial"/>
                      </a:endParaRPr>
                    </a:p>
                  </a:txBody>
                  <a:tcPr marL="68580" marR="68580" marT="0" marB="0"/>
                </a:tc>
                <a:extLst>
                  <a:ext uri="{0D108BD9-81ED-4DB2-BD59-A6C34878D82A}">
                    <a16:rowId xmlns:a16="http://schemas.microsoft.com/office/drawing/2014/main" val="10000"/>
                  </a:ext>
                </a:extLst>
              </a:tr>
              <a:tr h="669873">
                <a:tc>
                  <a:txBody>
                    <a:bodyPr/>
                    <a:lstStyle/>
                    <a:p>
                      <a:pPr marL="0" marR="103505" algn="ctr">
                        <a:lnSpc>
                          <a:spcPct val="130000"/>
                        </a:lnSpc>
                        <a:spcBef>
                          <a:spcPts val="0"/>
                        </a:spcBef>
                        <a:spcAft>
                          <a:spcPts val="0"/>
                        </a:spcAft>
                      </a:pPr>
                      <a:r>
                        <a:rPr lang="en-US" sz="1800">
                          <a:effectLst/>
                        </a:rPr>
                        <a:t>Pre-eclampsia and eclampsia</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11(4.8%)</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117(51.1%)</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dirty="0">
                          <a:effectLst/>
                        </a:rPr>
                        <a:t>90(39.3%)</a:t>
                      </a:r>
                      <a:endParaRPr lang="en-US" sz="1800" dirty="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dirty="0">
                          <a:effectLst/>
                        </a:rPr>
                        <a:t>11(4.8%)</a:t>
                      </a:r>
                      <a:endParaRPr lang="en-US" sz="1800" dirty="0">
                        <a:effectLst/>
                        <a:latin typeface="Arial"/>
                        <a:ea typeface="Arial"/>
                        <a:cs typeface="Arial"/>
                      </a:endParaRPr>
                    </a:p>
                  </a:txBody>
                  <a:tcPr marL="68580" marR="68580" marT="0" marB="0"/>
                </a:tc>
                <a:tc>
                  <a:txBody>
                    <a:bodyPr/>
                    <a:lstStyle/>
                    <a:p>
                      <a:pPr marL="0" marR="0" algn="ctr">
                        <a:lnSpc>
                          <a:spcPct val="115000"/>
                        </a:lnSpc>
                        <a:spcBef>
                          <a:spcPts val="0"/>
                        </a:spcBef>
                        <a:spcAft>
                          <a:spcPts val="0"/>
                        </a:spcAft>
                      </a:pPr>
                      <a:r>
                        <a:rPr lang="en-US" sz="1800" dirty="0">
                          <a:effectLst/>
                        </a:rPr>
                        <a:t>229 (21%)</a:t>
                      </a:r>
                      <a:endParaRPr lang="en-US" sz="1800" dirty="0">
                        <a:effectLst/>
                        <a:latin typeface="Calibri"/>
                        <a:ea typeface="Calibri"/>
                        <a:cs typeface="Arial"/>
                      </a:endParaRPr>
                    </a:p>
                  </a:txBody>
                  <a:tcPr marL="68580" marR="68580" marT="0" marB="0" anchor="b"/>
                </a:tc>
                <a:extLst>
                  <a:ext uri="{0D108BD9-81ED-4DB2-BD59-A6C34878D82A}">
                    <a16:rowId xmlns:a16="http://schemas.microsoft.com/office/drawing/2014/main" val="10001"/>
                  </a:ext>
                </a:extLst>
              </a:tr>
              <a:tr h="669873">
                <a:tc>
                  <a:txBody>
                    <a:bodyPr/>
                    <a:lstStyle/>
                    <a:p>
                      <a:pPr marL="0" marR="103505" algn="ctr">
                        <a:lnSpc>
                          <a:spcPct val="130000"/>
                        </a:lnSpc>
                        <a:spcBef>
                          <a:spcPts val="0"/>
                        </a:spcBef>
                        <a:spcAft>
                          <a:spcPts val="0"/>
                        </a:spcAft>
                      </a:pPr>
                      <a:r>
                        <a:rPr lang="en-US" sz="1800">
                          <a:effectLst/>
                        </a:rPr>
                        <a:t>Antenatal hemorrhage</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10(11.8%)</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46(54.1%)</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20(23.5%)</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dirty="0">
                          <a:effectLst/>
                        </a:rPr>
                        <a:t>9(10.6%)</a:t>
                      </a:r>
                      <a:endParaRPr lang="en-US" sz="1800" dirty="0">
                        <a:effectLst/>
                        <a:latin typeface="Arial"/>
                        <a:ea typeface="Arial"/>
                        <a:cs typeface="Arial"/>
                      </a:endParaRPr>
                    </a:p>
                  </a:txBody>
                  <a:tcPr marL="68580" marR="68580" marT="0" marB="0"/>
                </a:tc>
                <a:tc>
                  <a:txBody>
                    <a:bodyPr/>
                    <a:lstStyle/>
                    <a:p>
                      <a:pPr marL="0" marR="0" algn="ctr">
                        <a:lnSpc>
                          <a:spcPct val="115000"/>
                        </a:lnSpc>
                        <a:spcBef>
                          <a:spcPts val="0"/>
                        </a:spcBef>
                        <a:spcAft>
                          <a:spcPts val="0"/>
                        </a:spcAft>
                      </a:pPr>
                      <a:r>
                        <a:rPr lang="en-US" sz="1800" dirty="0">
                          <a:effectLst/>
                        </a:rPr>
                        <a:t>85 (8%)</a:t>
                      </a:r>
                      <a:endParaRPr lang="en-US" sz="1800" dirty="0">
                        <a:effectLst/>
                        <a:latin typeface="Calibri"/>
                        <a:ea typeface="Calibri"/>
                        <a:cs typeface="Arial"/>
                      </a:endParaRPr>
                    </a:p>
                  </a:txBody>
                  <a:tcPr marL="68580" marR="68580" marT="0" marB="0" anchor="b"/>
                </a:tc>
                <a:extLst>
                  <a:ext uri="{0D108BD9-81ED-4DB2-BD59-A6C34878D82A}">
                    <a16:rowId xmlns:a16="http://schemas.microsoft.com/office/drawing/2014/main" val="10002"/>
                  </a:ext>
                </a:extLst>
              </a:tr>
              <a:tr h="669873">
                <a:tc>
                  <a:txBody>
                    <a:bodyPr/>
                    <a:lstStyle/>
                    <a:p>
                      <a:pPr marL="0" marR="103505" algn="ctr">
                        <a:lnSpc>
                          <a:spcPct val="130000"/>
                        </a:lnSpc>
                        <a:spcBef>
                          <a:spcPts val="0"/>
                        </a:spcBef>
                        <a:spcAft>
                          <a:spcPts val="0"/>
                        </a:spcAft>
                      </a:pPr>
                      <a:r>
                        <a:rPr lang="en-US" sz="1800">
                          <a:effectLst/>
                        </a:rPr>
                        <a:t>Maternal fever</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3(7.7%)</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15(38.5%)</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18(46.2%)</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dirty="0">
                          <a:effectLst/>
                        </a:rPr>
                        <a:t>3(7.7%)</a:t>
                      </a:r>
                      <a:endParaRPr lang="en-US" sz="1800" dirty="0">
                        <a:effectLst/>
                        <a:latin typeface="Arial"/>
                        <a:ea typeface="Arial"/>
                        <a:cs typeface="Arial"/>
                      </a:endParaRPr>
                    </a:p>
                  </a:txBody>
                  <a:tcPr marL="68580" marR="68580" marT="0" marB="0"/>
                </a:tc>
                <a:tc>
                  <a:txBody>
                    <a:bodyPr/>
                    <a:lstStyle/>
                    <a:p>
                      <a:pPr marL="0" marR="0" algn="ctr">
                        <a:lnSpc>
                          <a:spcPct val="115000"/>
                        </a:lnSpc>
                        <a:spcBef>
                          <a:spcPts val="0"/>
                        </a:spcBef>
                        <a:spcAft>
                          <a:spcPts val="0"/>
                        </a:spcAft>
                      </a:pPr>
                      <a:r>
                        <a:rPr lang="en-US" sz="1800" dirty="0">
                          <a:effectLst/>
                        </a:rPr>
                        <a:t>39 (4%)</a:t>
                      </a:r>
                      <a:endParaRPr lang="en-US" sz="1800" dirty="0">
                        <a:effectLst/>
                        <a:latin typeface="Calibri"/>
                        <a:ea typeface="Calibri"/>
                        <a:cs typeface="Arial"/>
                      </a:endParaRPr>
                    </a:p>
                  </a:txBody>
                  <a:tcPr marL="68580" marR="68580" marT="0" marB="0" anchor="b"/>
                </a:tc>
                <a:extLst>
                  <a:ext uri="{0D108BD9-81ED-4DB2-BD59-A6C34878D82A}">
                    <a16:rowId xmlns:a16="http://schemas.microsoft.com/office/drawing/2014/main" val="10003"/>
                  </a:ext>
                </a:extLst>
              </a:tr>
              <a:tr h="669873">
                <a:tc>
                  <a:txBody>
                    <a:bodyPr/>
                    <a:lstStyle/>
                    <a:p>
                      <a:pPr marL="0" marR="103505" algn="ctr">
                        <a:lnSpc>
                          <a:spcPct val="130000"/>
                        </a:lnSpc>
                        <a:spcBef>
                          <a:spcPts val="0"/>
                        </a:spcBef>
                        <a:spcAft>
                          <a:spcPts val="0"/>
                        </a:spcAft>
                      </a:pPr>
                      <a:r>
                        <a:rPr lang="en-US" sz="1800">
                          <a:effectLst/>
                        </a:rPr>
                        <a:t>Chorioamnionitis</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7(13.5%)</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26(50.0%)</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15(28.9%)</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dirty="0">
                          <a:effectLst/>
                        </a:rPr>
                        <a:t>4(7.7%)</a:t>
                      </a:r>
                      <a:endParaRPr lang="en-US" sz="1800" dirty="0">
                        <a:effectLst/>
                        <a:latin typeface="Arial"/>
                        <a:ea typeface="Arial"/>
                        <a:cs typeface="Arial"/>
                      </a:endParaRPr>
                    </a:p>
                  </a:txBody>
                  <a:tcPr marL="68580" marR="68580" marT="0" marB="0"/>
                </a:tc>
                <a:tc>
                  <a:txBody>
                    <a:bodyPr/>
                    <a:lstStyle/>
                    <a:p>
                      <a:pPr marL="0" marR="0" algn="ctr">
                        <a:lnSpc>
                          <a:spcPct val="115000"/>
                        </a:lnSpc>
                        <a:spcBef>
                          <a:spcPts val="0"/>
                        </a:spcBef>
                        <a:spcAft>
                          <a:spcPts val="0"/>
                        </a:spcAft>
                      </a:pPr>
                      <a:r>
                        <a:rPr lang="en-US" sz="1800" dirty="0">
                          <a:effectLst/>
                        </a:rPr>
                        <a:t>52 (5%)</a:t>
                      </a:r>
                      <a:endParaRPr lang="en-US" sz="1800" dirty="0">
                        <a:effectLst/>
                        <a:latin typeface="Calibri"/>
                        <a:ea typeface="Calibri"/>
                        <a:cs typeface="Arial"/>
                      </a:endParaRPr>
                    </a:p>
                  </a:txBody>
                  <a:tcPr marL="68580" marR="68580" marT="0" marB="0" anchor="b"/>
                </a:tc>
                <a:extLst>
                  <a:ext uri="{0D108BD9-81ED-4DB2-BD59-A6C34878D82A}">
                    <a16:rowId xmlns:a16="http://schemas.microsoft.com/office/drawing/2014/main" val="10004"/>
                  </a:ext>
                </a:extLst>
              </a:tr>
              <a:tr h="319949">
                <a:tc>
                  <a:txBody>
                    <a:bodyPr/>
                    <a:lstStyle/>
                    <a:p>
                      <a:pPr marL="0" marR="103505" algn="ctr">
                        <a:lnSpc>
                          <a:spcPct val="130000"/>
                        </a:lnSpc>
                        <a:spcBef>
                          <a:spcPts val="0"/>
                        </a:spcBef>
                        <a:spcAft>
                          <a:spcPts val="0"/>
                        </a:spcAft>
                      </a:pPr>
                      <a:r>
                        <a:rPr lang="en-US" sz="1800">
                          <a:effectLst/>
                        </a:rPr>
                        <a:t>Cord prolapsed</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0</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4(36.0%)</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3(27.3%)</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4(36.4%)</a:t>
                      </a:r>
                      <a:endParaRPr lang="en-US" sz="1800">
                        <a:effectLst/>
                        <a:latin typeface="Arial"/>
                        <a:ea typeface="Arial"/>
                        <a:cs typeface="Arial"/>
                      </a:endParaRPr>
                    </a:p>
                  </a:txBody>
                  <a:tcPr marL="68580" marR="68580" marT="0" marB="0"/>
                </a:tc>
                <a:tc>
                  <a:txBody>
                    <a:bodyPr/>
                    <a:lstStyle/>
                    <a:p>
                      <a:pPr marL="0" marR="0" algn="ctr">
                        <a:lnSpc>
                          <a:spcPct val="115000"/>
                        </a:lnSpc>
                        <a:spcBef>
                          <a:spcPts val="0"/>
                        </a:spcBef>
                        <a:spcAft>
                          <a:spcPts val="0"/>
                        </a:spcAft>
                      </a:pPr>
                      <a:r>
                        <a:rPr lang="en-US" sz="1800" dirty="0">
                          <a:effectLst/>
                        </a:rPr>
                        <a:t>11</a:t>
                      </a:r>
                      <a:endParaRPr lang="en-US" sz="1800" dirty="0">
                        <a:effectLst/>
                        <a:latin typeface="Calibri"/>
                        <a:ea typeface="Calibri"/>
                        <a:cs typeface="Arial"/>
                      </a:endParaRPr>
                    </a:p>
                  </a:txBody>
                  <a:tcPr marL="68580" marR="68580" marT="0" marB="0" anchor="b"/>
                </a:tc>
                <a:extLst>
                  <a:ext uri="{0D108BD9-81ED-4DB2-BD59-A6C34878D82A}">
                    <a16:rowId xmlns:a16="http://schemas.microsoft.com/office/drawing/2014/main" val="10005"/>
                  </a:ext>
                </a:extLst>
              </a:tr>
              <a:tr h="349008">
                <a:tc>
                  <a:txBody>
                    <a:bodyPr/>
                    <a:lstStyle/>
                    <a:p>
                      <a:pPr marL="0" marR="103505" algn="ctr">
                        <a:lnSpc>
                          <a:spcPct val="130000"/>
                        </a:lnSpc>
                        <a:spcBef>
                          <a:spcPts val="0"/>
                        </a:spcBef>
                        <a:spcAft>
                          <a:spcPts val="0"/>
                        </a:spcAft>
                      </a:pPr>
                      <a:r>
                        <a:rPr lang="en-US" sz="1800">
                          <a:effectLst/>
                        </a:rPr>
                        <a:t>Signs of fetal distress</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0</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5(55.6%)</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2(22.2%)</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tabLst>
                          <a:tab pos="497205" algn="l"/>
                        </a:tabLst>
                      </a:pPr>
                      <a:r>
                        <a:rPr lang="en-US" sz="1800">
                          <a:effectLst/>
                        </a:rPr>
                        <a:t>2(22.2%)</a:t>
                      </a:r>
                      <a:endParaRPr lang="en-US" sz="1800">
                        <a:effectLst/>
                        <a:latin typeface="Arial"/>
                        <a:ea typeface="Arial"/>
                        <a:cs typeface="Arial"/>
                      </a:endParaRPr>
                    </a:p>
                  </a:txBody>
                  <a:tcPr marL="68580" marR="68580" marT="0" marB="0"/>
                </a:tc>
                <a:tc>
                  <a:txBody>
                    <a:bodyPr/>
                    <a:lstStyle/>
                    <a:p>
                      <a:pPr marL="0" marR="0" algn="ctr">
                        <a:lnSpc>
                          <a:spcPct val="115000"/>
                        </a:lnSpc>
                        <a:spcBef>
                          <a:spcPts val="0"/>
                        </a:spcBef>
                        <a:spcAft>
                          <a:spcPts val="0"/>
                        </a:spcAft>
                      </a:pPr>
                      <a:r>
                        <a:rPr lang="en-US" sz="1800" dirty="0">
                          <a:effectLst/>
                        </a:rPr>
                        <a:t>9</a:t>
                      </a:r>
                      <a:endParaRPr lang="en-US" sz="1800" dirty="0">
                        <a:effectLst/>
                        <a:latin typeface="Calibri"/>
                        <a:ea typeface="Calibri"/>
                        <a:cs typeface="Arial"/>
                      </a:endParaRPr>
                    </a:p>
                  </a:txBody>
                  <a:tcPr marL="68580" marR="68580" marT="0" marB="0" anchor="b"/>
                </a:tc>
                <a:extLst>
                  <a:ext uri="{0D108BD9-81ED-4DB2-BD59-A6C34878D82A}">
                    <a16:rowId xmlns:a16="http://schemas.microsoft.com/office/drawing/2014/main" val="10006"/>
                  </a:ext>
                </a:extLst>
              </a:tr>
              <a:tr h="360324">
                <a:tc>
                  <a:txBody>
                    <a:bodyPr/>
                    <a:lstStyle/>
                    <a:p>
                      <a:pPr marL="0" marR="103505" algn="ctr">
                        <a:lnSpc>
                          <a:spcPct val="130000"/>
                        </a:lnSpc>
                        <a:spcBef>
                          <a:spcPts val="0"/>
                        </a:spcBef>
                        <a:spcAft>
                          <a:spcPts val="0"/>
                        </a:spcAft>
                      </a:pPr>
                      <a:r>
                        <a:rPr lang="en-US" sz="1800">
                          <a:effectLst/>
                        </a:rPr>
                        <a:t>Obstructed labor</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0</a:t>
                      </a:r>
                      <a:endParaRPr lang="en-US" sz="1800">
                        <a:effectLst/>
                        <a:latin typeface="Arial"/>
                        <a:ea typeface="Arial"/>
                        <a:cs typeface="Arial"/>
                      </a:endParaRPr>
                    </a:p>
                  </a:txBody>
                  <a:tcPr marL="68580" marR="68580" marT="0" marB="0"/>
                </a:tc>
                <a:tc>
                  <a:txBody>
                    <a:bodyPr/>
                    <a:lstStyle/>
                    <a:p>
                      <a:pPr marL="0" marR="103505" algn="ctr">
                        <a:lnSpc>
                          <a:spcPct val="150000"/>
                        </a:lnSpc>
                        <a:spcBef>
                          <a:spcPts val="0"/>
                        </a:spcBef>
                        <a:spcAft>
                          <a:spcPts val="0"/>
                        </a:spcAft>
                      </a:pPr>
                      <a:r>
                        <a:rPr lang="en-US" sz="1800">
                          <a:effectLst/>
                        </a:rPr>
                        <a:t>2(50.0%)</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0</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2(50%)</a:t>
                      </a:r>
                      <a:endParaRPr lang="en-US" sz="1800">
                        <a:effectLst/>
                        <a:latin typeface="Arial"/>
                        <a:ea typeface="Arial"/>
                        <a:cs typeface="Arial"/>
                      </a:endParaRPr>
                    </a:p>
                  </a:txBody>
                  <a:tcPr marL="68580" marR="68580" marT="0" marB="0"/>
                </a:tc>
                <a:tc>
                  <a:txBody>
                    <a:bodyPr/>
                    <a:lstStyle/>
                    <a:p>
                      <a:pPr marL="0" marR="0" algn="ctr">
                        <a:lnSpc>
                          <a:spcPct val="115000"/>
                        </a:lnSpc>
                        <a:spcBef>
                          <a:spcPts val="0"/>
                        </a:spcBef>
                        <a:spcAft>
                          <a:spcPts val="0"/>
                        </a:spcAft>
                      </a:pPr>
                      <a:r>
                        <a:rPr lang="en-US" sz="1800" dirty="0">
                          <a:effectLst/>
                        </a:rPr>
                        <a:t>4</a:t>
                      </a:r>
                      <a:endParaRPr lang="en-US" sz="1800" dirty="0">
                        <a:effectLst/>
                        <a:latin typeface="Calibri"/>
                        <a:ea typeface="Calibri"/>
                        <a:cs typeface="Arial"/>
                      </a:endParaRPr>
                    </a:p>
                  </a:txBody>
                  <a:tcPr marL="68580" marR="68580" marT="0" marB="0" anchor="b"/>
                </a:tc>
                <a:extLst>
                  <a:ext uri="{0D108BD9-81ED-4DB2-BD59-A6C34878D82A}">
                    <a16:rowId xmlns:a16="http://schemas.microsoft.com/office/drawing/2014/main" val="10007"/>
                  </a:ext>
                </a:extLst>
              </a:tr>
              <a:tr h="669873">
                <a:tc>
                  <a:txBody>
                    <a:bodyPr/>
                    <a:lstStyle/>
                    <a:p>
                      <a:pPr marL="0" marR="103505" algn="ctr">
                        <a:lnSpc>
                          <a:spcPct val="130000"/>
                        </a:lnSpc>
                        <a:spcBef>
                          <a:spcPts val="0"/>
                        </a:spcBef>
                        <a:spcAft>
                          <a:spcPts val="0"/>
                        </a:spcAft>
                      </a:pPr>
                      <a:r>
                        <a:rPr lang="en-US" sz="1800">
                          <a:effectLst/>
                        </a:rPr>
                        <a:t>Others</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21(7.5%)</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126(44.8%)</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95(33.8%)</a:t>
                      </a:r>
                      <a:endParaRPr lang="en-US" sz="18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1800">
                          <a:effectLst/>
                        </a:rPr>
                        <a:t>39(13.9%)</a:t>
                      </a:r>
                      <a:endParaRPr lang="en-US" sz="1800">
                        <a:effectLst/>
                        <a:latin typeface="Arial"/>
                        <a:ea typeface="Arial"/>
                        <a:cs typeface="Arial"/>
                      </a:endParaRPr>
                    </a:p>
                  </a:txBody>
                  <a:tcPr marL="68580" marR="68580" marT="0" marB="0"/>
                </a:tc>
                <a:tc>
                  <a:txBody>
                    <a:bodyPr/>
                    <a:lstStyle/>
                    <a:p>
                      <a:pPr marL="0" marR="0" algn="ctr">
                        <a:lnSpc>
                          <a:spcPct val="115000"/>
                        </a:lnSpc>
                        <a:spcBef>
                          <a:spcPts val="0"/>
                        </a:spcBef>
                        <a:spcAft>
                          <a:spcPts val="0"/>
                        </a:spcAft>
                      </a:pPr>
                      <a:r>
                        <a:rPr lang="en-US" sz="1800" dirty="0">
                          <a:effectLst/>
                        </a:rPr>
                        <a:t>281</a:t>
                      </a:r>
                      <a:endParaRPr lang="en-US" sz="1800" dirty="0">
                        <a:effectLst/>
                        <a:latin typeface="Calibri"/>
                        <a:ea typeface="Calibri"/>
                        <a:cs typeface="Arial"/>
                      </a:endParaRPr>
                    </a:p>
                  </a:txBody>
                  <a:tcPr marL="68580" marR="68580" marT="0"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4773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20/05/2019</a:t>
            </a: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SIP Project</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0680" y="5817161"/>
            <a:ext cx="1011237"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195210"/>
            <a:ext cx="1214191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Distribution of Contributory Causes of Death of Preterm Infants- Neonatal Conditions (N=1109)*</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233256618"/>
              </p:ext>
            </p:extLst>
          </p:nvPr>
        </p:nvGraphicFramePr>
        <p:xfrm>
          <a:off x="914399" y="953041"/>
          <a:ext cx="10783615" cy="5260177"/>
        </p:xfrm>
        <a:graphic>
          <a:graphicData uri="http://schemas.openxmlformats.org/drawingml/2006/table">
            <a:tbl>
              <a:tblPr firstRow="1" firstCol="1" bandRow="1">
                <a:tableStyleId>{5C22544A-7EE6-4342-B048-85BDC9FD1C3A}</a:tableStyleId>
              </a:tblPr>
              <a:tblGrid>
                <a:gridCol w="2268703">
                  <a:extLst>
                    <a:ext uri="{9D8B030D-6E8A-4147-A177-3AD203B41FA5}">
                      <a16:colId xmlns:a16="http://schemas.microsoft.com/office/drawing/2014/main" val="20000"/>
                    </a:ext>
                  </a:extLst>
                </a:gridCol>
                <a:gridCol w="1781817">
                  <a:extLst>
                    <a:ext uri="{9D8B030D-6E8A-4147-A177-3AD203B41FA5}">
                      <a16:colId xmlns:a16="http://schemas.microsoft.com/office/drawing/2014/main" val="20001"/>
                    </a:ext>
                  </a:extLst>
                </a:gridCol>
                <a:gridCol w="1781817">
                  <a:extLst>
                    <a:ext uri="{9D8B030D-6E8A-4147-A177-3AD203B41FA5}">
                      <a16:colId xmlns:a16="http://schemas.microsoft.com/office/drawing/2014/main" val="20002"/>
                    </a:ext>
                  </a:extLst>
                </a:gridCol>
                <a:gridCol w="1944113">
                  <a:extLst>
                    <a:ext uri="{9D8B030D-6E8A-4147-A177-3AD203B41FA5}">
                      <a16:colId xmlns:a16="http://schemas.microsoft.com/office/drawing/2014/main" val="20003"/>
                    </a:ext>
                  </a:extLst>
                </a:gridCol>
                <a:gridCol w="1620665">
                  <a:extLst>
                    <a:ext uri="{9D8B030D-6E8A-4147-A177-3AD203B41FA5}">
                      <a16:colId xmlns:a16="http://schemas.microsoft.com/office/drawing/2014/main" val="20004"/>
                    </a:ext>
                  </a:extLst>
                </a:gridCol>
                <a:gridCol w="1386500">
                  <a:extLst>
                    <a:ext uri="{9D8B030D-6E8A-4147-A177-3AD203B41FA5}">
                      <a16:colId xmlns:a16="http://schemas.microsoft.com/office/drawing/2014/main" val="20005"/>
                    </a:ext>
                  </a:extLst>
                </a:gridCol>
              </a:tblGrid>
              <a:tr h="834786">
                <a:tc>
                  <a:txBody>
                    <a:bodyPr/>
                    <a:lstStyle/>
                    <a:p>
                      <a:pPr marL="0" marR="103505">
                        <a:lnSpc>
                          <a:spcPct val="130000"/>
                        </a:lnSpc>
                        <a:spcBef>
                          <a:spcPts val="0"/>
                        </a:spcBef>
                        <a:spcAft>
                          <a:spcPts val="0"/>
                        </a:spcAft>
                      </a:pPr>
                      <a:r>
                        <a:rPr lang="en-US" sz="2000" dirty="0">
                          <a:effectLst/>
                        </a:rPr>
                        <a:t>Contributory COD</a:t>
                      </a:r>
                      <a:endParaRPr lang="en-US" sz="2000" dirty="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GB" sz="2000">
                          <a:effectLst/>
                        </a:rPr>
                        <a:t>&lt;28 weeks</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GB" sz="2000" dirty="0">
                          <a:effectLst/>
                        </a:rPr>
                        <a:t>28-31</a:t>
                      </a:r>
                      <a:endParaRPr lang="en-US" sz="2000" dirty="0">
                        <a:effectLst/>
                      </a:endParaRPr>
                    </a:p>
                    <a:p>
                      <a:pPr marL="0" marR="103505" algn="ctr">
                        <a:lnSpc>
                          <a:spcPct val="130000"/>
                        </a:lnSpc>
                        <a:spcBef>
                          <a:spcPts val="0"/>
                        </a:spcBef>
                        <a:spcAft>
                          <a:spcPts val="0"/>
                        </a:spcAft>
                      </a:pPr>
                      <a:r>
                        <a:rPr lang="en-GB" sz="2000" dirty="0">
                          <a:effectLst/>
                        </a:rPr>
                        <a:t> weeks</a:t>
                      </a:r>
                      <a:endParaRPr lang="en-US" sz="2000" dirty="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GB" sz="2000" dirty="0">
                          <a:effectLst/>
                        </a:rPr>
                        <a:t>32-&lt;35</a:t>
                      </a:r>
                      <a:endParaRPr lang="en-US" sz="2000" dirty="0">
                        <a:effectLst/>
                      </a:endParaRPr>
                    </a:p>
                    <a:p>
                      <a:pPr marL="0" marR="103505" algn="ctr">
                        <a:lnSpc>
                          <a:spcPct val="130000"/>
                        </a:lnSpc>
                        <a:spcBef>
                          <a:spcPts val="0"/>
                        </a:spcBef>
                        <a:spcAft>
                          <a:spcPts val="0"/>
                        </a:spcAft>
                      </a:pPr>
                      <a:r>
                        <a:rPr lang="en-GB" sz="2000" dirty="0">
                          <a:effectLst/>
                        </a:rPr>
                        <a:t>weeks</a:t>
                      </a:r>
                      <a:endParaRPr lang="en-US" sz="2000" dirty="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35- &lt;37</a:t>
                      </a:r>
                    </a:p>
                    <a:p>
                      <a:pPr marL="0" marR="103505" algn="ctr">
                        <a:lnSpc>
                          <a:spcPct val="130000"/>
                        </a:lnSpc>
                        <a:spcBef>
                          <a:spcPts val="0"/>
                        </a:spcBef>
                        <a:spcAft>
                          <a:spcPts val="0"/>
                        </a:spcAft>
                      </a:pPr>
                      <a:r>
                        <a:rPr lang="en-US" sz="2000">
                          <a:effectLst/>
                        </a:rPr>
                        <a:t>weeks</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All (N)</a:t>
                      </a:r>
                      <a:endParaRPr lang="en-US" sz="2000">
                        <a:effectLst/>
                        <a:latin typeface="Arial"/>
                        <a:ea typeface="Arial"/>
                        <a:cs typeface="Arial"/>
                      </a:endParaRPr>
                    </a:p>
                  </a:txBody>
                  <a:tcPr marL="68580" marR="68580" marT="0" marB="0"/>
                </a:tc>
                <a:extLst>
                  <a:ext uri="{0D108BD9-81ED-4DB2-BD59-A6C34878D82A}">
                    <a16:rowId xmlns:a16="http://schemas.microsoft.com/office/drawing/2014/main" val="10000"/>
                  </a:ext>
                </a:extLst>
              </a:tr>
              <a:tr h="398716">
                <a:tc>
                  <a:txBody>
                    <a:bodyPr/>
                    <a:lstStyle/>
                    <a:p>
                      <a:pPr marL="0" marR="103505">
                        <a:lnSpc>
                          <a:spcPct val="130000"/>
                        </a:lnSpc>
                        <a:spcBef>
                          <a:spcPts val="0"/>
                        </a:spcBef>
                        <a:spcAft>
                          <a:spcPts val="0"/>
                        </a:spcAft>
                      </a:pPr>
                      <a:r>
                        <a:rPr lang="en-US" sz="2000">
                          <a:effectLst/>
                        </a:rPr>
                        <a:t>Hypothermia</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71 (9.2%)</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369 (47.9%)</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dirty="0">
                          <a:effectLst/>
                        </a:rPr>
                        <a:t>237 (30.8%)</a:t>
                      </a:r>
                      <a:endParaRPr lang="en-US" sz="2000" dirty="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93 (12.1%)</a:t>
                      </a:r>
                      <a:endParaRPr lang="en-US" sz="2000">
                        <a:effectLst/>
                        <a:latin typeface="Arial"/>
                        <a:ea typeface="Arial"/>
                        <a:cs typeface="Arial"/>
                      </a:endParaRPr>
                    </a:p>
                  </a:txBody>
                  <a:tcPr marL="68580" marR="68580" marT="0" marB="0"/>
                </a:tc>
                <a:tc>
                  <a:txBody>
                    <a:bodyPr/>
                    <a:lstStyle/>
                    <a:p>
                      <a:pPr marL="0" marR="0" algn="ctr">
                        <a:lnSpc>
                          <a:spcPct val="115000"/>
                        </a:lnSpc>
                        <a:spcBef>
                          <a:spcPts val="0"/>
                        </a:spcBef>
                        <a:spcAft>
                          <a:spcPts val="1000"/>
                        </a:spcAft>
                      </a:pPr>
                      <a:r>
                        <a:rPr lang="en-US" sz="2000" dirty="0">
                          <a:effectLst/>
                        </a:rPr>
                        <a:t>770 (69%)</a:t>
                      </a:r>
                      <a:endParaRPr lang="en-US" sz="2000" dirty="0">
                        <a:effectLst/>
                        <a:latin typeface="Calibri"/>
                        <a:ea typeface="Calibri"/>
                        <a:cs typeface="Arial"/>
                      </a:endParaRPr>
                    </a:p>
                  </a:txBody>
                  <a:tcPr marL="68580" marR="68580" marT="0" marB="0" anchor="b"/>
                </a:tc>
                <a:extLst>
                  <a:ext uri="{0D108BD9-81ED-4DB2-BD59-A6C34878D82A}">
                    <a16:rowId xmlns:a16="http://schemas.microsoft.com/office/drawing/2014/main" val="10001"/>
                  </a:ext>
                </a:extLst>
              </a:tr>
              <a:tr h="398716">
                <a:tc>
                  <a:txBody>
                    <a:bodyPr/>
                    <a:lstStyle/>
                    <a:p>
                      <a:pPr marL="0" marR="103505">
                        <a:lnSpc>
                          <a:spcPct val="130000"/>
                        </a:lnSpc>
                        <a:spcBef>
                          <a:spcPts val="0"/>
                        </a:spcBef>
                        <a:spcAft>
                          <a:spcPts val="0"/>
                        </a:spcAft>
                      </a:pPr>
                      <a:r>
                        <a:rPr lang="en-US" sz="2000">
                          <a:effectLst/>
                        </a:rPr>
                        <a:t>Apnoea</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38 (10.6%)</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185 (51.4%)</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109 (30.3%)</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dirty="0">
                          <a:effectLst/>
                        </a:rPr>
                        <a:t>28 (7.8%)</a:t>
                      </a:r>
                      <a:endParaRPr lang="en-US" sz="2000" dirty="0">
                        <a:effectLst/>
                        <a:latin typeface="Arial"/>
                        <a:ea typeface="Arial"/>
                        <a:cs typeface="Arial"/>
                      </a:endParaRPr>
                    </a:p>
                  </a:txBody>
                  <a:tcPr marL="68580" marR="68580" marT="0" marB="0"/>
                </a:tc>
                <a:tc>
                  <a:txBody>
                    <a:bodyPr/>
                    <a:lstStyle/>
                    <a:p>
                      <a:pPr marL="0" marR="0" algn="ctr">
                        <a:lnSpc>
                          <a:spcPct val="115000"/>
                        </a:lnSpc>
                        <a:spcBef>
                          <a:spcPts val="0"/>
                        </a:spcBef>
                        <a:spcAft>
                          <a:spcPts val="1000"/>
                        </a:spcAft>
                      </a:pPr>
                      <a:r>
                        <a:rPr lang="en-US" sz="2000" dirty="0">
                          <a:effectLst/>
                        </a:rPr>
                        <a:t>360(32%)</a:t>
                      </a:r>
                      <a:endParaRPr lang="en-US" sz="2000" dirty="0">
                        <a:effectLst/>
                        <a:latin typeface="Calibri"/>
                        <a:ea typeface="Calibri"/>
                        <a:cs typeface="Arial"/>
                      </a:endParaRPr>
                    </a:p>
                  </a:txBody>
                  <a:tcPr marL="68580" marR="68580" marT="0" marB="0" anchor="b"/>
                </a:tc>
                <a:extLst>
                  <a:ext uri="{0D108BD9-81ED-4DB2-BD59-A6C34878D82A}">
                    <a16:rowId xmlns:a16="http://schemas.microsoft.com/office/drawing/2014/main" val="10002"/>
                  </a:ext>
                </a:extLst>
              </a:tr>
              <a:tr h="398716">
                <a:tc>
                  <a:txBody>
                    <a:bodyPr/>
                    <a:lstStyle/>
                    <a:p>
                      <a:pPr marL="0" marR="103505">
                        <a:lnSpc>
                          <a:spcPct val="130000"/>
                        </a:lnSpc>
                        <a:spcBef>
                          <a:spcPts val="0"/>
                        </a:spcBef>
                        <a:spcAft>
                          <a:spcPts val="0"/>
                        </a:spcAft>
                      </a:pPr>
                      <a:r>
                        <a:rPr lang="en-US" sz="2000">
                          <a:effectLst/>
                        </a:rPr>
                        <a:t>RDS</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29 (8.4%)</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166 (48.3%)</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104 (30.2%)</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dirty="0">
                          <a:effectLst/>
                        </a:rPr>
                        <a:t>45 (13.1%)</a:t>
                      </a:r>
                      <a:endParaRPr lang="en-US" sz="2000" dirty="0">
                        <a:effectLst/>
                        <a:latin typeface="Arial"/>
                        <a:ea typeface="Arial"/>
                        <a:cs typeface="Arial"/>
                      </a:endParaRPr>
                    </a:p>
                  </a:txBody>
                  <a:tcPr marL="68580" marR="68580" marT="0" marB="0"/>
                </a:tc>
                <a:tc>
                  <a:txBody>
                    <a:bodyPr/>
                    <a:lstStyle/>
                    <a:p>
                      <a:pPr marL="0" marR="0" algn="ctr">
                        <a:lnSpc>
                          <a:spcPct val="115000"/>
                        </a:lnSpc>
                        <a:spcBef>
                          <a:spcPts val="0"/>
                        </a:spcBef>
                        <a:spcAft>
                          <a:spcPts val="1000"/>
                        </a:spcAft>
                      </a:pPr>
                      <a:r>
                        <a:rPr lang="en-US" sz="2000" dirty="0">
                          <a:effectLst/>
                        </a:rPr>
                        <a:t>344 (31%)</a:t>
                      </a:r>
                      <a:endParaRPr lang="en-US" sz="2000" dirty="0">
                        <a:effectLst/>
                        <a:latin typeface="Calibri"/>
                        <a:ea typeface="Calibri"/>
                        <a:cs typeface="Arial"/>
                      </a:endParaRPr>
                    </a:p>
                  </a:txBody>
                  <a:tcPr marL="68580" marR="68580" marT="0" marB="0" anchor="b"/>
                </a:tc>
                <a:extLst>
                  <a:ext uri="{0D108BD9-81ED-4DB2-BD59-A6C34878D82A}">
                    <a16:rowId xmlns:a16="http://schemas.microsoft.com/office/drawing/2014/main" val="10003"/>
                  </a:ext>
                </a:extLst>
              </a:tr>
              <a:tr h="398716">
                <a:tc>
                  <a:txBody>
                    <a:bodyPr/>
                    <a:lstStyle/>
                    <a:p>
                      <a:pPr marL="0" marR="103505">
                        <a:lnSpc>
                          <a:spcPct val="130000"/>
                        </a:lnSpc>
                        <a:spcBef>
                          <a:spcPts val="0"/>
                        </a:spcBef>
                        <a:spcAft>
                          <a:spcPts val="0"/>
                        </a:spcAft>
                      </a:pPr>
                      <a:r>
                        <a:rPr lang="en-US" sz="2000">
                          <a:effectLst/>
                        </a:rPr>
                        <a:t>Sepsis</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14 (8.5%)</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73 (44.5%)</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52 (31.7%)</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dirty="0">
                          <a:effectLst/>
                        </a:rPr>
                        <a:t>25 (15.2%)</a:t>
                      </a:r>
                      <a:endParaRPr lang="en-US" sz="2000" dirty="0">
                        <a:effectLst/>
                        <a:latin typeface="Arial"/>
                        <a:ea typeface="Arial"/>
                        <a:cs typeface="Arial"/>
                      </a:endParaRPr>
                    </a:p>
                  </a:txBody>
                  <a:tcPr marL="68580" marR="68580" marT="0" marB="0"/>
                </a:tc>
                <a:tc>
                  <a:txBody>
                    <a:bodyPr/>
                    <a:lstStyle/>
                    <a:p>
                      <a:pPr marL="0" marR="0" algn="ctr">
                        <a:lnSpc>
                          <a:spcPct val="115000"/>
                        </a:lnSpc>
                        <a:spcBef>
                          <a:spcPts val="0"/>
                        </a:spcBef>
                        <a:spcAft>
                          <a:spcPts val="1000"/>
                        </a:spcAft>
                      </a:pPr>
                      <a:r>
                        <a:rPr lang="en-US" sz="2000">
                          <a:effectLst/>
                        </a:rPr>
                        <a:t>164</a:t>
                      </a:r>
                      <a:endParaRPr lang="en-US" sz="2000">
                        <a:effectLst/>
                        <a:latin typeface="Calibri"/>
                        <a:ea typeface="Calibri"/>
                        <a:cs typeface="Arial"/>
                      </a:endParaRPr>
                    </a:p>
                  </a:txBody>
                  <a:tcPr marL="68580" marR="68580" marT="0" marB="0" anchor="b"/>
                </a:tc>
                <a:extLst>
                  <a:ext uri="{0D108BD9-81ED-4DB2-BD59-A6C34878D82A}">
                    <a16:rowId xmlns:a16="http://schemas.microsoft.com/office/drawing/2014/main" val="10004"/>
                  </a:ext>
                </a:extLst>
              </a:tr>
              <a:tr h="836947">
                <a:tc>
                  <a:txBody>
                    <a:bodyPr/>
                    <a:lstStyle/>
                    <a:p>
                      <a:pPr marL="0" marR="103505">
                        <a:lnSpc>
                          <a:spcPct val="130000"/>
                        </a:lnSpc>
                        <a:spcBef>
                          <a:spcPts val="0"/>
                        </a:spcBef>
                        <a:spcAft>
                          <a:spcPts val="0"/>
                        </a:spcAft>
                      </a:pPr>
                      <a:r>
                        <a:rPr lang="en-US" sz="2000">
                          <a:effectLst/>
                        </a:rPr>
                        <a:t>Hyperbilirubinemia  (Jaundice)</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10 (8.2%)</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43 (35.2%)</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44 (36.1%)</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dirty="0">
                          <a:effectLst/>
                        </a:rPr>
                        <a:t>25 (20.5%)</a:t>
                      </a:r>
                      <a:endParaRPr lang="en-US" sz="2000" dirty="0">
                        <a:effectLst/>
                        <a:latin typeface="Arial"/>
                        <a:ea typeface="Arial"/>
                        <a:cs typeface="Arial"/>
                      </a:endParaRPr>
                    </a:p>
                  </a:txBody>
                  <a:tcPr marL="68580" marR="68580" marT="0" marB="0"/>
                </a:tc>
                <a:tc>
                  <a:txBody>
                    <a:bodyPr/>
                    <a:lstStyle/>
                    <a:p>
                      <a:pPr marL="0" marR="0" algn="ctr">
                        <a:lnSpc>
                          <a:spcPct val="115000"/>
                        </a:lnSpc>
                        <a:spcBef>
                          <a:spcPts val="0"/>
                        </a:spcBef>
                        <a:spcAft>
                          <a:spcPts val="1000"/>
                        </a:spcAft>
                      </a:pPr>
                      <a:r>
                        <a:rPr lang="en-US" sz="2000">
                          <a:effectLst/>
                        </a:rPr>
                        <a:t>122</a:t>
                      </a:r>
                      <a:endParaRPr lang="en-US" sz="2000">
                        <a:effectLst/>
                        <a:latin typeface="Calibri"/>
                        <a:ea typeface="Calibri"/>
                        <a:cs typeface="Arial"/>
                      </a:endParaRPr>
                    </a:p>
                  </a:txBody>
                  <a:tcPr marL="68580" marR="68580" marT="0" marB="0" anchor="b"/>
                </a:tc>
                <a:extLst>
                  <a:ext uri="{0D108BD9-81ED-4DB2-BD59-A6C34878D82A}">
                    <a16:rowId xmlns:a16="http://schemas.microsoft.com/office/drawing/2014/main" val="10005"/>
                  </a:ext>
                </a:extLst>
              </a:tr>
              <a:tr h="398716">
                <a:tc>
                  <a:txBody>
                    <a:bodyPr/>
                    <a:lstStyle/>
                    <a:p>
                      <a:pPr marL="0" marR="103505">
                        <a:lnSpc>
                          <a:spcPct val="130000"/>
                        </a:lnSpc>
                        <a:spcBef>
                          <a:spcPts val="0"/>
                        </a:spcBef>
                        <a:spcAft>
                          <a:spcPts val="0"/>
                        </a:spcAft>
                      </a:pPr>
                      <a:r>
                        <a:rPr lang="en-US" sz="2000">
                          <a:effectLst/>
                        </a:rPr>
                        <a:t>Anemia</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10 (9.8%)</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45 (44.1%)</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32 (31.4%)</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dirty="0">
                          <a:effectLst/>
                        </a:rPr>
                        <a:t>15 (14.7%)</a:t>
                      </a:r>
                      <a:endParaRPr lang="en-US" sz="2000" dirty="0">
                        <a:effectLst/>
                        <a:latin typeface="Arial"/>
                        <a:ea typeface="Arial"/>
                        <a:cs typeface="Arial"/>
                      </a:endParaRPr>
                    </a:p>
                  </a:txBody>
                  <a:tcPr marL="68580" marR="68580" marT="0" marB="0"/>
                </a:tc>
                <a:tc>
                  <a:txBody>
                    <a:bodyPr/>
                    <a:lstStyle/>
                    <a:p>
                      <a:pPr marL="0" marR="0" algn="ctr">
                        <a:lnSpc>
                          <a:spcPct val="115000"/>
                        </a:lnSpc>
                        <a:spcBef>
                          <a:spcPts val="0"/>
                        </a:spcBef>
                        <a:spcAft>
                          <a:spcPts val="1000"/>
                        </a:spcAft>
                      </a:pPr>
                      <a:r>
                        <a:rPr lang="en-US" sz="2000">
                          <a:effectLst/>
                        </a:rPr>
                        <a:t>102</a:t>
                      </a:r>
                      <a:endParaRPr lang="en-US" sz="2000">
                        <a:effectLst/>
                        <a:latin typeface="Calibri"/>
                        <a:ea typeface="Calibri"/>
                        <a:cs typeface="Arial"/>
                      </a:endParaRPr>
                    </a:p>
                  </a:txBody>
                  <a:tcPr marL="68580" marR="68580" marT="0" marB="0" anchor="b"/>
                </a:tc>
                <a:extLst>
                  <a:ext uri="{0D108BD9-81ED-4DB2-BD59-A6C34878D82A}">
                    <a16:rowId xmlns:a16="http://schemas.microsoft.com/office/drawing/2014/main" val="10006"/>
                  </a:ext>
                </a:extLst>
              </a:tr>
              <a:tr h="398716">
                <a:tc>
                  <a:txBody>
                    <a:bodyPr/>
                    <a:lstStyle/>
                    <a:p>
                      <a:pPr marL="0" marR="103505">
                        <a:lnSpc>
                          <a:spcPct val="130000"/>
                        </a:lnSpc>
                        <a:spcBef>
                          <a:spcPts val="0"/>
                        </a:spcBef>
                        <a:spcAft>
                          <a:spcPts val="0"/>
                        </a:spcAft>
                      </a:pPr>
                      <a:r>
                        <a:rPr lang="en-US" sz="2000">
                          <a:effectLst/>
                        </a:rPr>
                        <a:t>Asphyxia</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7 (7.1%)</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47 (47.5%)</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34 (34.3%)</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dirty="0">
                          <a:effectLst/>
                        </a:rPr>
                        <a:t>11 (11.1%)</a:t>
                      </a:r>
                      <a:endParaRPr lang="en-US" sz="2000" dirty="0">
                        <a:effectLst/>
                        <a:latin typeface="Arial"/>
                        <a:ea typeface="Arial"/>
                        <a:cs typeface="Arial"/>
                      </a:endParaRPr>
                    </a:p>
                  </a:txBody>
                  <a:tcPr marL="68580" marR="68580" marT="0" marB="0"/>
                </a:tc>
                <a:tc>
                  <a:txBody>
                    <a:bodyPr/>
                    <a:lstStyle/>
                    <a:p>
                      <a:pPr marL="0" marR="0" algn="ctr">
                        <a:lnSpc>
                          <a:spcPct val="115000"/>
                        </a:lnSpc>
                        <a:spcBef>
                          <a:spcPts val="0"/>
                        </a:spcBef>
                        <a:spcAft>
                          <a:spcPts val="1000"/>
                        </a:spcAft>
                      </a:pPr>
                      <a:r>
                        <a:rPr lang="en-US" sz="2000">
                          <a:effectLst/>
                        </a:rPr>
                        <a:t>99</a:t>
                      </a:r>
                      <a:endParaRPr lang="en-US" sz="2000">
                        <a:effectLst/>
                        <a:latin typeface="Calibri"/>
                        <a:ea typeface="Calibri"/>
                        <a:cs typeface="Arial"/>
                      </a:endParaRPr>
                    </a:p>
                  </a:txBody>
                  <a:tcPr marL="68580" marR="68580" marT="0" marB="0" anchor="b"/>
                </a:tc>
                <a:extLst>
                  <a:ext uri="{0D108BD9-81ED-4DB2-BD59-A6C34878D82A}">
                    <a16:rowId xmlns:a16="http://schemas.microsoft.com/office/drawing/2014/main" val="10007"/>
                  </a:ext>
                </a:extLst>
              </a:tr>
              <a:tr h="398716">
                <a:tc>
                  <a:txBody>
                    <a:bodyPr/>
                    <a:lstStyle/>
                    <a:p>
                      <a:pPr marL="0" marR="103505">
                        <a:lnSpc>
                          <a:spcPct val="130000"/>
                        </a:lnSpc>
                        <a:spcBef>
                          <a:spcPts val="0"/>
                        </a:spcBef>
                        <a:spcAft>
                          <a:spcPts val="0"/>
                        </a:spcAft>
                      </a:pPr>
                      <a:r>
                        <a:rPr lang="en-US" sz="2000">
                          <a:effectLst/>
                        </a:rPr>
                        <a:t>Hypoglycemia</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4 (5.4%)</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30 (40.5%)</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26 (35.1%)</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dirty="0">
                          <a:effectLst/>
                        </a:rPr>
                        <a:t>14 (18.9%)</a:t>
                      </a:r>
                      <a:endParaRPr lang="en-US" sz="2000" dirty="0">
                        <a:effectLst/>
                        <a:latin typeface="Arial"/>
                        <a:ea typeface="Arial"/>
                        <a:cs typeface="Arial"/>
                      </a:endParaRPr>
                    </a:p>
                  </a:txBody>
                  <a:tcPr marL="68580" marR="68580" marT="0" marB="0"/>
                </a:tc>
                <a:tc>
                  <a:txBody>
                    <a:bodyPr/>
                    <a:lstStyle/>
                    <a:p>
                      <a:pPr marL="0" marR="0" algn="ctr">
                        <a:lnSpc>
                          <a:spcPct val="115000"/>
                        </a:lnSpc>
                        <a:spcBef>
                          <a:spcPts val="0"/>
                        </a:spcBef>
                        <a:spcAft>
                          <a:spcPts val="1000"/>
                        </a:spcAft>
                      </a:pPr>
                      <a:r>
                        <a:rPr lang="en-US" sz="2000">
                          <a:effectLst/>
                        </a:rPr>
                        <a:t>74</a:t>
                      </a:r>
                      <a:endParaRPr lang="en-US" sz="2000">
                        <a:effectLst/>
                        <a:latin typeface="Calibri"/>
                        <a:ea typeface="Calibri"/>
                        <a:cs typeface="Arial"/>
                      </a:endParaRPr>
                    </a:p>
                  </a:txBody>
                  <a:tcPr marL="68580" marR="68580" marT="0" marB="0" anchor="b"/>
                </a:tc>
                <a:extLst>
                  <a:ext uri="{0D108BD9-81ED-4DB2-BD59-A6C34878D82A}">
                    <a16:rowId xmlns:a16="http://schemas.microsoft.com/office/drawing/2014/main" val="10008"/>
                  </a:ext>
                </a:extLst>
              </a:tr>
              <a:tr h="398716">
                <a:tc>
                  <a:txBody>
                    <a:bodyPr/>
                    <a:lstStyle/>
                    <a:p>
                      <a:pPr marL="0" marR="103505">
                        <a:lnSpc>
                          <a:spcPct val="130000"/>
                        </a:lnSpc>
                        <a:spcBef>
                          <a:spcPts val="0"/>
                        </a:spcBef>
                        <a:spcAft>
                          <a:spcPts val="0"/>
                        </a:spcAft>
                      </a:pPr>
                      <a:r>
                        <a:rPr lang="en-US" sz="2000">
                          <a:effectLst/>
                        </a:rPr>
                        <a:t>IVH</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6 (8.8%)</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37 (54.4%)</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21 (30.9%)</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dirty="0">
                          <a:effectLst/>
                        </a:rPr>
                        <a:t>4 (5.9%)</a:t>
                      </a:r>
                      <a:endParaRPr lang="en-US" sz="2000" dirty="0">
                        <a:effectLst/>
                        <a:latin typeface="Arial"/>
                        <a:ea typeface="Arial"/>
                        <a:cs typeface="Arial"/>
                      </a:endParaRPr>
                    </a:p>
                  </a:txBody>
                  <a:tcPr marL="68580" marR="68580" marT="0" marB="0"/>
                </a:tc>
                <a:tc>
                  <a:txBody>
                    <a:bodyPr/>
                    <a:lstStyle/>
                    <a:p>
                      <a:pPr marL="0" marR="0" algn="ctr">
                        <a:lnSpc>
                          <a:spcPct val="115000"/>
                        </a:lnSpc>
                        <a:spcBef>
                          <a:spcPts val="0"/>
                        </a:spcBef>
                        <a:spcAft>
                          <a:spcPts val="1000"/>
                        </a:spcAft>
                      </a:pPr>
                      <a:r>
                        <a:rPr lang="en-US" sz="2000" dirty="0">
                          <a:effectLst/>
                        </a:rPr>
                        <a:t>68</a:t>
                      </a:r>
                      <a:endParaRPr lang="en-US" sz="2000" dirty="0">
                        <a:effectLst/>
                        <a:latin typeface="Calibri"/>
                        <a:ea typeface="Calibri"/>
                        <a:cs typeface="Arial"/>
                      </a:endParaRPr>
                    </a:p>
                  </a:txBody>
                  <a:tcPr marL="68580" marR="68580" marT="0" marB="0" anchor="b"/>
                </a:tc>
                <a:extLst>
                  <a:ext uri="{0D108BD9-81ED-4DB2-BD59-A6C34878D82A}">
                    <a16:rowId xmlns:a16="http://schemas.microsoft.com/office/drawing/2014/main" val="10009"/>
                  </a:ext>
                </a:extLst>
              </a:tr>
              <a:tr h="398716">
                <a:tc>
                  <a:txBody>
                    <a:bodyPr/>
                    <a:lstStyle/>
                    <a:p>
                      <a:pPr marL="0" marR="103505">
                        <a:lnSpc>
                          <a:spcPct val="130000"/>
                        </a:lnSpc>
                        <a:spcBef>
                          <a:spcPts val="0"/>
                        </a:spcBef>
                        <a:spcAft>
                          <a:spcPts val="0"/>
                        </a:spcAft>
                      </a:pPr>
                      <a:r>
                        <a:rPr lang="en-US" sz="2000">
                          <a:effectLst/>
                        </a:rPr>
                        <a:t>Pneumonia</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5 (8.9%)</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19 (33.9%)</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19 (33.9%)</a:t>
                      </a:r>
                      <a:endParaRPr lang="en-US" sz="2000">
                        <a:effectLst/>
                        <a:latin typeface="Arial"/>
                        <a:ea typeface="Arial"/>
                        <a:cs typeface="Arial"/>
                      </a:endParaRPr>
                    </a:p>
                  </a:txBody>
                  <a:tcPr marL="68580" marR="68580" marT="0" marB="0"/>
                </a:tc>
                <a:tc>
                  <a:txBody>
                    <a:bodyPr/>
                    <a:lstStyle/>
                    <a:p>
                      <a:pPr marL="0" marR="103505" algn="ctr">
                        <a:lnSpc>
                          <a:spcPct val="130000"/>
                        </a:lnSpc>
                        <a:spcBef>
                          <a:spcPts val="0"/>
                        </a:spcBef>
                        <a:spcAft>
                          <a:spcPts val="0"/>
                        </a:spcAft>
                      </a:pPr>
                      <a:r>
                        <a:rPr lang="en-US" sz="2000">
                          <a:effectLst/>
                        </a:rPr>
                        <a:t>13 (23.2%)</a:t>
                      </a:r>
                      <a:endParaRPr lang="en-US" sz="2000">
                        <a:effectLst/>
                        <a:latin typeface="Arial"/>
                        <a:ea typeface="Arial"/>
                        <a:cs typeface="Arial"/>
                      </a:endParaRPr>
                    </a:p>
                  </a:txBody>
                  <a:tcPr marL="68580" marR="68580" marT="0" marB="0"/>
                </a:tc>
                <a:tc>
                  <a:txBody>
                    <a:bodyPr/>
                    <a:lstStyle/>
                    <a:p>
                      <a:pPr marL="0" marR="0" algn="ctr">
                        <a:lnSpc>
                          <a:spcPct val="115000"/>
                        </a:lnSpc>
                        <a:spcBef>
                          <a:spcPts val="0"/>
                        </a:spcBef>
                        <a:spcAft>
                          <a:spcPts val="1000"/>
                        </a:spcAft>
                      </a:pPr>
                      <a:r>
                        <a:rPr lang="en-US" sz="2000" dirty="0">
                          <a:effectLst/>
                        </a:rPr>
                        <a:t>56</a:t>
                      </a:r>
                      <a:endParaRPr lang="en-US" sz="2000" dirty="0">
                        <a:effectLst/>
                        <a:latin typeface="Calibri"/>
                        <a:ea typeface="Calibri"/>
                        <a:cs typeface="Arial"/>
                      </a:endParaRPr>
                    </a:p>
                  </a:txBody>
                  <a:tcPr marL="68580" marR="68580" marT="0"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93651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2608</Words>
  <Application>Microsoft Office PowerPoint</Application>
  <PresentationFormat>Widescreen</PresentationFormat>
  <Paragraphs>460</Paragraphs>
  <Slides>26</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26</vt:i4>
      </vt:variant>
    </vt:vector>
  </HeadingPairs>
  <TitlesOfParts>
    <vt:vector size="35" baseType="lpstr">
      <vt:lpstr>Arial</vt:lpstr>
      <vt:lpstr>Calibri</vt:lpstr>
      <vt:lpstr>Calibri Light</vt:lpstr>
      <vt:lpstr>Symbol</vt:lpstr>
      <vt:lpstr>Wingdings</vt:lpstr>
      <vt:lpstr>Office Theme</vt:lpstr>
      <vt:lpstr>3_Office Theme</vt:lpstr>
      <vt:lpstr>1_Office Theme</vt:lpstr>
      <vt:lpstr>2_Office Theme</vt:lpstr>
      <vt:lpstr> National RMNCHAY-ARM  Findings of the SIP project</vt:lpstr>
      <vt:lpstr>Collaborating Institutions</vt:lpstr>
      <vt:lpstr>Primary objective of the SIP project</vt:lpstr>
      <vt:lpstr>Why determining the major causes of preterm morality is significant</vt:lpstr>
      <vt:lpstr>Secondary objectives</vt:lpstr>
      <vt:lpstr>Background: Under-five Mortality (71% Reduction since 1990) (FMOH of Ethiopia)</vt:lpstr>
      <vt:lpstr>PowerPoint Presentation</vt:lpstr>
      <vt:lpstr>PowerPoint Presentation</vt:lpstr>
      <vt:lpstr>PowerPoint Presentation</vt:lpstr>
      <vt:lpstr>Admission hypothermia vs mortality</vt:lpstr>
      <vt:lpstr>PowerPoint Presentation</vt:lpstr>
      <vt:lpstr>SIP recommendations</vt:lpstr>
      <vt:lpstr>Dissemination workshop</vt:lpstr>
      <vt:lpstr>Dissemination workshop</vt:lpstr>
      <vt:lpstr>Hypothermia</vt:lpstr>
      <vt:lpstr>Hypothermia</vt:lpstr>
      <vt:lpstr>Sepsis, bacterial isolates, and antimicrobial resistance </vt:lpstr>
      <vt:lpstr>Sepsis, bacterial isolates, and antimicrobial resistance </vt:lpstr>
      <vt:lpstr>Respiratory Distress Syndrome (RDS) </vt:lpstr>
      <vt:lpstr>Respiratory Distress Syndrome (RDS) </vt:lpstr>
      <vt:lpstr>Preterm nutrition</vt:lpstr>
      <vt:lpstr>Preterm nutrition</vt:lpstr>
      <vt:lpstr>Antenatal corticosteroids</vt:lpstr>
      <vt:lpstr>Antenatal corticosteroids</vt:lpstr>
      <vt:lpstr>Cross-cutting interventions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the results from SIP Publications</dc:title>
  <dc:creator>Lulu Mussa</dc:creator>
  <cp:lastModifiedBy>Lulu Mussa</cp:lastModifiedBy>
  <cp:revision>8</cp:revision>
  <dcterms:created xsi:type="dcterms:W3CDTF">2021-09-09T07:37:32Z</dcterms:created>
  <dcterms:modified xsi:type="dcterms:W3CDTF">2022-10-12T12:39:57Z</dcterms:modified>
</cp:coreProperties>
</file>