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84D6B-C659-4D47-9834-F5F7AF4E7A7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73992-B703-4B04-BBEE-616BC0E5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4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8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2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40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5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3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5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5">
              <a:lumMod val="50000"/>
            </a:schemeClr>
          </a:fgClr>
          <a:bgClr>
            <a:schemeClr val="accent5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9429-78C8-4EC3-9CCC-AF1BA5FC106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B90-C412-40F6-A3D2-813F11EB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7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The All Analysis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400" b="1" dirty="0" smtClean="0">
                <a:latin typeface="Blackadder ITC" pitchFamily="82" charset="0"/>
              </a:rPr>
              <a:t>For</a:t>
            </a:r>
            <a:r>
              <a:rPr lang="en-IN" dirty="0" smtClean="0">
                <a:latin typeface="Blackadder ITC" pitchFamily="82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Blackadder ITC" pitchFamily="82" charset="0"/>
              </a:rPr>
              <a:t>Exploratory Data Analysis - Loan Defaulter Segmentation.py</a:t>
            </a:r>
            <a:endParaRPr lang="en-IN" b="1" dirty="0">
              <a:solidFill>
                <a:srgbClr val="FFC000"/>
              </a:solidFill>
              <a:latin typeface="Blackadder ITC" pitchFamily="82" charset="0"/>
            </a:endParaRPr>
          </a:p>
        </p:txBody>
      </p:sp>
      <p:sp>
        <p:nvSpPr>
          <p:cNvPr id="4" name="AutoShape 4" descr="47,376 Data Analyst Stock Photos - Free &amp; Royalty-Free Stoc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47,376 Data Analyst Stock Photos - Free &amp; Royalty-Free Stock ..."/>
          <p:cNvSpPr>
            <a:spLocks noChangeAspect="1" noChangeArrowheads="1"/>
          </p:cNvSpPr>
          <p:nvPr/>
        </p:nvSpPr>
        <p:spPr bwMode="auto">
          <a:xfrm>
            <a:off x="1115616" y="4791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47,376 Data Analyst Stock Photos - Free &amp; Royalty-Free Stock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75" y="596901"/>
            <a:ext cx="2088232" cy="1236233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82" y="280975"/>
            <a:ext cx="2304256" cy="217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669807" y="5949280"/>
            <a:ext cx="286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-IMRAT RAM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458" y="620688"/>
            <a:ext cx="72905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ost of the customers have taken cash loan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ustomers who have taken cash loans are less likely to</a:t>
            </a:r>
          </a:p>
          <a:p>
            <a:r>
              <a:rPr lang="en-US" sz="2400" dirty="0" smtClean="0"/>
              <a:t>     default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CODE_GENDER 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000" dirty="0" smtClean="0"/>
              <a:t>most of the loans have been taken by female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default rate for females are just ~7% which is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safer and lesser than male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6458" y="3356992"/>
            <a:ext cx="387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/>
              <a:t>  </a:t>
            </a: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NAME_TYPE_SUITE</a:t>
            </a:r>
            <a:r>
              <a:rPr lang="en-IN" sz="2400" b="1" dirty="0" smtClean="0"/>
              <a:t>: 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3780309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U</a:t>
            </a:r>
            <a:r>
              <a:rPr lang="en-US" sz="2000" dirty="0" err="1" smtClean="0"/>
              <a:t>nacompanied</a:t>
            </a:r>
            <a:r>
              <a:rPr lang="en-US" sz="2000" dirty="0" smtClean="0"/>
              <a:t> people had </a:t>
            </a:r>
            <a:r>
              <a:rPr lang="en-US" sz="2000" dirty="0" err="1" smtClean="0"/>
              <a:t>tanke</a:t>
            </a:r>
            <a:r>
              <a:rPr lang="en-US" sz="2000" dirty="0" smtClean="0"/>
              <a:t> most of the loans and the default rate is ~8.5% which is still okay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6118" y="467707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NAME_INCOME_TYPE </a:t>
            </a:r>
            <a:r>
              <a:rPr lang="en-IN" sz="2400" b="1" dirty="0" smtClean="0"/>
              <a:t>: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17236" y="5158125"/>
            <a:ext cx="573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safest segments are working, commercial associates and pensioners.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0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836712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NAME_EDUCATION_TYPE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52477" y="1306669"/>
            <a:ext cx="57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Higher education is the safest segment to give the loan </a:t>
            </a:r>
          </a:p>
          <a:p>
            <a:r>
              <a:rPr lang="en-US" dirty="0"/>
              <a:t> </a:t>
            </a:r>
            <a:r>
              <a:rPr lang="en-US" dirty="0" smtClean="0"/>
              <a:t>       with a default rate of less than 5%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357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NAME_FAMILY_STATUS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3429" y="2764693"/>
            <a:ext cx="53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Married people are safe to target, default rate is 8%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501008"/>
            <a:ext cx="37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NAME_HOUSING_TYPE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994" y="3962673"/>
            <a:ext cx="607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People having house/ apartment are safe to give the loan</a:t>
            </a:r>
          </a:p>
          <a:p>
            <a:r>
              <a:rPr lang="en-US" dirty="0" smtClean="0"/>
              <a:t>       with default rate of ~8%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76008" y="4797152"/>
            <a:ext cx="296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OCCUPATION_TYPE: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6363" y="5199534"/>
            <a:ext cx="5574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Low-Skill </a:t>
            </a:r>
            <a:r>
              <a:rPr lang="en-US" dirty="0" err="1" smtClean="0"/>
              <a:t>Laboreres</a:t>
            </a:r>
            <a:r>
              <a:rPr lang="en-US" dirty="0" smtClean="0"/>
              <a:t> and drivers are highest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Accountants are less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Core staff, Managers and Laborers are safer to target </a:t>
            </a:r>
          </a:p>
          <a:p>
            <a:r>
              <a:rPr lang="en-US" dirty="0"/>
              <a:t> </a:t>
            </a:r>
            <a:r>
              <a:rPr lang="en-US" dirty="0" smtClean="0"/>
              <a:t>      with a default rate of &lt;= 7.5 to 10%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4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92696"/>
            <a:ext cx="326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ORGANIZATION_TYPE: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153118"/>
            <a:ext cx="4833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Transport type 3 highest defaulter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Others, Business Entity Type 3, Self Employed </a:t>
            </a:r>
          </a:p>
          <a:p>
            <a:r>
              <a:rPr lang="en-US" dirty="0" smtClean="0"/>
              <a:t>       are good to go with default rate around 10 %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537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Uni-variate</a:t>
            </a:r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numeric variables analysis: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0422" y="2738537"/>
            <a:ext cx="7592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ost of the loans were given for the goods price ranging between 0 to 1 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ost of the loans were given for the credit amount of 0 to 1 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ost of the customers are paying annuity of 0 to 50 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ostly the customers have income between 0 to 1 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293096"/>
            <a:ext cx="2765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bivariate analysis: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8996" y="4941168"/>
            <a:ext cx="6654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AMT_CREDIT and AMT_GOODS_PRICE are linearly </a:t>
            </a:r>
            <a:r>
              <a:rPr lang="en-US" dirty="0" err="1" smtClean="0"/>
              <a:t>corelated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if the AMT_CREDIT increases the defaulters are decreasing</a:t>
            </a:r>
          </a:p>
          <a:p>
            <a:r>
              <a:rPr lang="en-US" dirty="0" smtClean="0"/>
              <a:t>2.    People having income less than or equals to 1 ml, are more </a:t>
            </a:r>
          </a:p>
          <a:p>
            <a:r>
              <a:rPr lang="en-US" dirty="0" smtClean="0"/>
              <a:t>        like to take loans out of which who are taking loan of less than</a:t>
            </a:r>
          </a:p>
          <a:p>
            <a:r>
              <a:rPr lang="en-US" dirty="0" smtClean="0"/>
              <a:t>       1.5 million, </a:t>
            </a:r>
            <a:r>
              <a:rPr lang="en-US" dirty="0" err="1" smtClean="0"/>
              <a:t>coudl</a:t>
            </a:r>
            <a:r>
              <a:rPr lang="en-US" dirty="0" smtClean="0"/>
              <a:t> turn out to be defaulters. we can target income</a:t>
            </a:r>
          </a:p>
          <a:p>
            <a:r>
              <a:rPr lang="en-US" dirty="0" smtClean="0"/>
              <a:t>       below 1 million and loan </a:t>
            </a:r>
            <a:r>
              <a:rPr lang="en-US" dirty="0" err="1" smtClean="0"/>
              <a:t>maount</a:t>
            </a:r>
            <a:r>
              <a:rPr lang="en-US" dirty="0" smtClean="0"/>
              <a:t> greater than 1.5 million</a:t>
            </a:r>
          </a:p>
        </p:txBody>
      </p:sp>
    </p:spTree>
    <p:extLst>
      <p:ext uri="{BB962C8B-B14F-4D97-AF65-F5344CB8AC3E}">
        <p14:creationId xmlns:p14="http://schemas.microsoft.com/office/powerpoint/2010/main" val="24565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4046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eople having children 1 to less than 5 are  safer to give the loan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People who can pay the annuity of 100K are more like to get the loan and that's </a:t>
            </a:r>
            <a:r>
              <a:rPr lang="en-US" dirty="0" err="1" smtClean="0"/>
              <a:t>upto</a:t>
            </a:r>
            <a:r>
              <a:rPr lang="en-US" dirty="0" smtClean="0"/>
              <a:t> less than 2ml (safer segment)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348880"/>
            <a:ext cx="3662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nalysis on merged data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140968"/>
            <a:ext cx="6307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 the repairing purpose customers had applied mostly prev.</a:t>
            </a:r>
          </a:p>
          <a:p>
            <a:r>
              <a:rPr lang="en-US" dirty="0" smtClean="0"/>
              <a:t>      and the same </a:t>
            </a:r>
            <a:r>
              <a:rPr lang="en-US" dirty="0" err="1" smtClean="0"/>
              <a:t>puspose</a:t>
            </a:r>
            <a:r>
              <a:rPr lang="en-US" dirty="0" smtClean="0"/>
              <a:t> has most number of cancelations</a:t>
            </a:r>
          </a:p>
          <a:p>
            <a:r>
              <a:rPr lang="en-US" dirty="0" smtClean="0"/>
              <a:t>2.   Most of the app. which were prev. either canceled or refused </a:t>
            </a:r>
          </a:p>
          <a:p>
            <a:r>
              <a:rPr lang="en-US" dirty="0" smtClean="0"/>
              <a:t>       80-90% of them are </a:t>
            </a:r>
            <a:r>
              <a:rPr lang="en-US" dirty="0" err="1" smtClean="0"/>
              <a:t>repayer</a:t>
            </a:r>
            <a:r>
              <a:rPr lang="en-US" dirty="0" smtClean="0"/>
              <a:t> in the current data</a:t>
            </a:r>
          </a:p>
          <a:p>
            <a:r>
              <a:rPr lang="en-US" dirty="0" smtClean="0"/>
              <a:t>3.    Offers which were unused prev. now have maximum number</a:t>
            </a:r>
          </a:p>
          <a:p>
            <a:r>
              <a:rPr lang="en-US" dirty="0"/>
              <a:t> </a:t>
            </a:r>
            <a:r>
              <a:rPr lang="en-US" dirty="0" smtClean="0"/>
              <a:t>      of defaulters despite of having high income band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0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43619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Conclusion/Insights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020217"/>
            <a:ext cx="475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Bank should target the customers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556792"/>
            <a:ext cx="80291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aving low income i.e. below 1 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orking in Others, Business Entity Type 3, Self Employed  org.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orking as Accountants, Core staff, Managers and Laborers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aving house/</a:t>
            </a:r>
            <a:r>
              <a:rPr lang="en-US" dirty="0" err="1" smtClean="0"/>
              <a:t>appartment</a:t>
            </a:r>
            <a:r>
              <a:rPr lang="en-US" dirty="0" smtClean="0"/>
              <a:t> and are married and having children not more than 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Highly educated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referably 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</a:t>
            </a:r>
            <a:r>
              <a:rPr lang="en-US" dirty="0" err="1" smtClean="0"/>
              <a:t>nacompanied</a:t>
            </a:r>
            <a:r>
              <a:rPr lang="en-US" dirty="0" smtClean="0"/>
              <a:t> people can be safer -  default rate is ~8.5%</a:t>
            </a:r>
          </a:p>
        </p:txBody>
      </p:sp>
    </p:spTree>
    <p:extLst>
      <p:ext uri="{BB962C8B-B14F-4D97-AF65-F5344CB8AC3E}">
        <p14:creationId xmlns:p14="http://schemas.microsoft.com/office/powerpoint/2010/main" val="7671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4748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Amount segment recommended: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340768"/>
            <a:ext cx="6153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credit amount should not be more than 1 ml</a:t>
            </a:r>
          </a:p>
          <a:p>
            <a:r>
              <a:rPr lang="en-US" dirty="0" smtClean="0"/>
              <a:t>2.        annuity can be made of 50K (depending on the eligibility)</a:t>
            </a:r>
          </a:p>
          <a:p>
            <a:r>
              <a:rPr lang="en-US" dirty="0"/>
              <a:t>3</a:t>
            </a:r>
            <a:r>
              <a:rPr lang="en-US" dirty="0" smtClean="0"/>
              <a:t>.    Income bracket could be below 1 ml</a:t>
            </a:r>
          </a:p>
          <a:p>
            <a:r>
              <a:rPr lang="en-US" dirty="0" smtClean="0"/>
              <a:t>4.    80-90% of the customer who were prev. canceled/refused,</a:t>
            </a:r>
          </a:p>
          <a:p>
            <a:r>
              <a:rPr lang="en-US" dirty="0"/>
              <a:t> </a:t>
            </a:r>
            <a:r>
              <a:rPr lang="en-US" dirty="0" smtClean="0"/>
              <a:t>        are </a:t>
            </a:r>
            <a:r>
              <a:rPr lang="en-US" dirty="0" err="1" smtClean="0"/>
              <a:t>repayers</a:t>
            </a:r>
            <a:r>
              <a:rPr lang="en-US" dirty="0" smtClean="0"/>
              <a:t>. Bank can do the analysis and can consider </a:t>
            </a:r>
          </a:p>
          <a:p>
            <a:r>
              <a:rPr lang="en-US" dirty="0" smtClean="0"/>
              <a:t>          to give loan to these segments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429000"/>
            <a:ext cx="204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/>
              <a:t>Precautions:</a:t>
            </a:r>
            <a:endParaRPr lang="en-IN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005064"/>
            <a:ext cx="6637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org. Transport type 3 should be avoided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Low-Skill </a:t>
            </a:r>
            <a:r>
              <a:rPr lang="en-US" dirty="0" err="1" smtClean="0"/>
              <a:t>Laboreres</a:t>
            </a:r>
            <a:r>
              <a:rPr lang="en-US" dirty="0" smtClean="0"/>
              <a:t> and drivers  should be avoided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offers prev. unused and high income customer should be avoided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0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633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All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Organization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All Analysis</dc:title>
  <dc:creator>Customer</dc:creator>
  <cp:lastModifiedBy>Customer</cp:lastModifiedBy>
  <cp:revision>7</cp:revision>
  <dcterms:created xsi:type="dcterms:W3CDTF">2024-08-07T15:59:28Z</dcterms:created>
  <dcterms:modified xsi:type="dcterms:W3CDTF">2024-08-07T17:03:51Z</dcterms:modified>
</cp:coreProperties>
</file>