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7" r:id="rId7"/>
    <p:sldId id="270" r:id="rId8"/>
    <p:sldId id="271" r:id="rId9"/>
    <p:sldId id="262" r:id="rId10"/>
    <p:sldId id="268" r:id="rId11"/>
    <p:sldId id="269"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02-02-2019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02-02-2019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02-02-2019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02-02-2019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02-02-2019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a:t> Ravi </a:t>
            </a:r>
            <a:r>
              <a:rPr lang="en-IN" sz="1800" dirty="0" err="1"/>
              <a:t>Biradar</a:t>
            </a:r>
            <a:endParaRPr lang="en-IN" sz="1800" dirty="0"/>
          </a:p>
          <a:p>
            <a:pPr marL="457200" indent="-457200" algn="l">
              <a:buFont typeface="+mj-lt"/>
              <a:buAutoNum type="arabicPeriod"/>
            </a:pPr>
            <a:r>
              <a:rPr lang="en-IN" sz="1800" dirty="0"/>
              <a:t> </a:t>
            </a:r>
            <a:r>
              <a:rPr lang="en-IN" sz="1800" dirty="0" err="1"/>
              <a:t>Tanmaya</a:t>
            </a:r>
            <a:r>
              <a:rPr lang="en-IN" sz="1800" dirty="0"/>
              <a:t> Ray</a:t>
            </a:r>
          </a:p>
          <a:p>
            <a:pPr marL="457200" indent="-457200" algn="l">
              <a:buFont typeface="+mj-lt"/>
              <a:buAutoNum type="arabicPeriod"/>
            </a:pPr>
            <a:r>
              <a:rPr lang="en-IN" sz="1800" dirty="0"/>
              <a:t> Ashish </a:t>
            </a:r>
            <a:r>
              <a:rPr lang="en-IN" sz="1800" dirty="0" err="1"/>
              <a:t>Hota</a:t>
            </a:r>
            <a:endParaRPr lang="en-IN" sz="1800" dirty="0"/>
          </a:p>
          <a:p>
            <a:pPr marL="457200" indent="-457200" algn="l">
              <a:buFont typeface="+mj-lt"/>
              <a:buAutoNum type="arabicPeriod"/>
            </a:pPr>
            <a:r>
              <a:rPr lang="en-IN" sz="1800" dirty="0"/>
              <a:t> </a:t>
            </a:r>
            <a:r>
              <a:rPr lang="en-IN" sz="1800" dirty="0" err="1"/>
              <a:t>SivaRamaKrishnaReddy</a:t>
            </a:r>
            <a:r>
              <a:rPr lang="en-IN" sz="1800" dirty="0"/>
              <a:t>. V</a:t>
            </a:r>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6075" y="826248"/>
            <a:ext cx="8049296" cy="5448955"/>
          </a:xfrm>
          <a:ln>
            <a:solidFill>
              <a:srgbClr val="FF0000"/>
            </a:solidFill>
          </a:ln>
        </p:spPr>
      </p:pic>
      <p:sp>
        <p:nvSpPr>
          <p:cNvPr id="7" name="Title 1"/>
          <p:cNvSpPr>
            <a:spLocks noGrp="1"/>
          </p:cNvSpPr>
          <p:nvPr>
            <p:ph type="title"/>
          </p:nvPr>
        </p:nvSpPr>
        <p:spPr>
          <a:xfrm>
            <a:off x="1291016" y="215078"/>
            <a:ext cx="4156748" cy="712202"/>
          </a:xfrm>
          <a:ln>
            <a:noFill/>
          </a:ln>
        </p:spPr>
        <p:txBody>
          <a:bodyPr>
            <a:normAutofit/>
          </a:bodyPr>
          <a:lstStyle/>
          <a:p>
            <a:r>
              <a:rPr lang="en-IN" sz="3200" b="1" dirty="0"/>
              <a:t>Country Analysis</a:t>
            </a:r>
            <a:endParaRPr lang="en-IN" sz="3200" i="1" dirty="0"/>
          </a:p>
        </p:txBody>
      </p:sp>
      <p:sp>
        <p:nvSpPr>
          <p:cNvPr id="4" name="Rectangle 3"/>
          <p:cNvSpPr/>
          <p:nvPr/>
        </p:nvSpPr>
        <p:spPr>
          <a:xfrm>
            <a:off x="2614412" y="6275203"/>
            <a:ext cx="6344990" cy="369332"/>
          </a:xfrm>
          <a:prstGeom prst="rect">
            <a:avLst/>
          </a:prstGeom>
        </p:spPr>
        <p:txBody>
          <a:bodyPr wrap="square">
            <a:spAutoFit/>
          </a:bodyPr>
          <a:lstStyle/>
          <a:p>
            <a:r>
              <a:rPr lang="en-IN" b="1" dirty="0"/>
              <a:t>Plot 2: Country wise raised amount USD in venture funding type</a:t>
            </a:r>
          </a:p>
        </p:txBody>
      </p:sp>
    </p:spTree>
    <p:extLst>
      <p:ext uri="{BB962C8B-B14F-4D97-AF65-F5344CB8AC3E}">
        <p14:creationId xmlns:p14="http://schemas.microsoft.com/office/powerpoint/2010/main" val="3733554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9390" y="811370"/>
            <a:ext cx="4976120" cy="5567467"/>
          </a:xfrm>
          <a:ln>
            <a:solidFill>
              <a:srgbClr val="FF0000"/>
            </a:solidFill>
          </a:ln>
        </p:spPr>
      </p:pic>
      <p:sp>
        <p:nvSpPr>
          <p:cNvPr id="7" name="Title 1"/>
          <p:cNvSpPr>
            <a:spLocks noGrp="1"/>
          </p:cNvSpPr>
          <p:nvPr>
            <p:ph type="title"/>
          </p:nvPr>
        </p:nvSpPr>
        <p:spPr>
          <a:xfrm>
            <a:off x="1291016" y="215078"/>
            <a:ext cx="4156748" cy="712202"/>
          </a:xfrm>
          <a:ln>
            <a:noFill/>
          </a:ln>
        </p:spPr>
        <p:txBody>
          <a:bodyPr>
            <a:normAutofit/>
          </a:bodyPr>
          <a:lstStyle/>
          <a:p>
            <a:r>
              <a:rPr lang="en-IN" sz="3200" b="1" dirty="0"/>
              <a:t>Sector Analysis</a:t>
            </a:r>
            <a:endParaRPr lang="en-IN" sz="3200" i="1" dirty="0"/>
          </a:p>
        </p:txBody>
      </p:sp>
      <p:sp>
        <p:nvSpPr>
          <p:cNvPr id="4" name="Rectangle 3"/>
          <p:cNvSpPr/>
          <p:nvPr/>
        </p:nvSpPr>
        <p:spPr>
          <a:xfrm>
            <a:off x="2768958" y="6436792"/>
            <a:ext cx="6465195" cy="369332"/>
          </a:xfrm>
          <a:prstGeom prst="rect">
            <a:avLst/>
          </a:prstGeom>
        </p:spPr>
        <p:txBody>
          <a:bodyPr wrap="square">
            <a:spAutoFit/>
          </a:bodyPr>
          <a:lstStyle/>
          <a:p>
            <a:r>
              <a:rPr lang="en-IN" b="1" dirty="0"/>
              <a:t>Plot 3: Sector wise investment of each country USA, GBR and IND </a:t>
            </a:r>
          </a:p>
        </p:txBody>
      </p:sp>
    </p:spTree>
    <p:extLst>
      <p:ext uri="{BB962C8B-B14F-4D97-AF65-F5344CB8AC3E}">
        <p14:creationId xmlns:p14="http://schemas.microsoft.com/office/powerpoint/2010/main" val="1057818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464" y="927280"/>
            <a:ext cx="11168742" cy="5666703"/>
          </a:xfrm>
        </p:spPr>
        <p:txBody>
          <a:bodyPr>
            <a:normAutofit/>
          </a:bodyPr>
          <a:lstStyle/>
          <a:p>
            <a:pPr>
              <a:buFont typeface="Wingdings" panose="05000000000000000000" pitchFamily="2" charset="2"/>
              <a:buChar char="Ø"/>
            </a:pPr>
            <a:r>
              <a:rPr lang="en-IN" sz="2000" dirty="0"/>
              <a:t>For the investment type, Spark Funds should invest in venture funding as they only want to invest in between 5-15 million.</a:t>
            </a:r>
          </a:p>
          <a:p>
            <a:pPr>
              <a:buFont typeface="Wingdings" panose="05000000000000000000" pitchFamily="2" charset="2"/>
              <a:buChar char="Ø"/>
            </a:pPr>
            <a:endParaRPr lang="en-IN" sz="2000" dirty="0"/>
          </a:p>
          <a:p>
            <a:pPr marL="0" indent="0">
              <a:buNone/>
            </a:pPr>
            <a:endParaRPr lang="en-IN" sz="2000" dirty="0"/>
          </a:p>
          <a:p>
            <a:pPr>
              <a:buFont typeface="Wingdings" panose="05000000000000000000" pitchFamily="2" charset="2"/>
              <a:buChar char="Ø"/>
            </a:pPr>
            <a:r>
              <a:rPr lang="en-IN" sz="2000" dirty="0"/>
              <a:t> Spark funds can invest in United states of America, Great Britain and India for the venture funding type as they are the top 3 English speaking countries with the highest investment.</a:t>
            </a:r>
          </a:p>
          <a:p>
            <a:pPr>
              <a:buFont typeface="Wingdings" panose="05000000000000000000" pitchFamily="2" charset="2"/>
              <a:buChar char="Ø"/>
            </a:pPr>
            <a:endParaRPr lang="en-IN" sz="2000" dirty="0"/>
          </a:p>
          <a:p>
            <a:pPr marL="0" indent="0">
              <a:buNone/>
            </a:pPr>
            <a:endParaRPr lang="en-IN" sz="2000" dirty="0"/>
          </a:p>
          <a:p>
            <a:pPr>
              <a:buFont typeface="Wingdings" panose="05000000000000000000" pitchFamily="2" charset="2"/>
              <a:buChar char="Ø"/>
            </a:pPr>
            <a:r>
              <a:rPr lang="en-IN" sz="2000" dirty="0"/>
              <a:t>We choose the Others Sector for all the 3 countries and venture funding type to invest in. As it has highest number of investments in all the 3 countries.</a:t>
            </a:r>
          </a:p>
          <a:p>
            <a:pPr marL="0" indent="0">
              <a:buNone/>
            </a:pPr>
            <a:endParaRPr lang="en-IN" sz="2000" dirty="0"/>
          </a:p>
        </p:txBody>
      </p:sp>
      <p:sp>
        <p:nvSpPr>
          <p:cNvPr id="6" name="Title 1"/>
          <p:cNvSpPr>
            <a:spLocks noGrp="1"/>
          </p:cNvSpPr>
          <p:nvPr>
            <p:ph type="title"/>
          </p:nvPr>
        </p:nvSpPr>
        <p:spPr>
          <a:xfrm>
            <a:off x="1291016" y="215078"/>
            <a:ext cx="4156748" cy="712202"/>
          </a:xfrm>
          <a:ln>
            <a:noFill/>
          </a:ln>
        </p:spPr>
        <p:txBody>
          <a:bodyPr>
            <a:normAutofit/>
          </a:bodyPr>
          <a:lstStyle/>
          <a:p>
            <a:r>
              <a:rPr lang="en-IN" sz="3200" b="1" dirty="0"/>
              <a:t>Conclusion</a:t>
            </a:r>
            <a:endParaRPr lang="en-IN" sz="3200" i="1" dirty="0"/>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706" y="1339772"/>
            <a:ext cx="11353464" cy="4739056"/>
          </a:xfrm>
        </p:spPr>
        <p:txBody>
          <a:bodyPr>
            <a:normAutofit fontScale="77500" lnSpcReduction="20000"/>
          </a:bodyPr>
          <a:lstStyle/>
          <a:p>
            <a:pPr marL="0" indent="0" algn="just">
              <a:lnSpc>
                <a:spcPct val="210000"/>
              </a:lnSpc>
              <a:buNone/>
            </a:pPr>
            <a:r>
              <a:rPr lang="en-US" sz="2600" dirty="0"/>
              <a:t>In this present project, we work for Spark Funds an asset management company. Spark Funds wants to make investment in a few English speaking countries between 5 to 15 million USD per round of investment. To take the investment decision effectively, Spark Funds is to identify the best sectors, countries and suitable investment type where other investors are investing. As part of the analysis, we have done Investment type analysis to identify the best funding type, Country analysis to choose the best country which has been invested heavily in the past and Sector analysis to pinpoint the finest sectors for distribution of investments across eight main sectors. For doing analysis and visualization we use PYTHON and TABLEAU respectively. </a:t>
            </a:r>
          </a:p>
          <a:p>
            <a:pPr marL="0" indent="0">
              <a:buNone/>
            </a:pPr>
            <a:endParaRPr lang="en-IN" sz="1400" dirty="0"/>
          </a:p>
        </p:txBody>
      </p:sp>
      <p:sp>
        <p:nvSpPr>
          <p:cNvPr id="4" name="Title 1"/>
          <p:cNvSpPr txBox="1">
            <a:spLocks/>
          </p:cNvSpPr>
          <p:nvPr/>
        </p:nvSpPr>
        <p:spPr>
          <a:xfrm>
            <a:off x="1265902" y="356745"/>
            <a:ext cx="1825028" cy="63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200" b="1" dirty="0"/>
              <a:t>Abstract</a:t>
            </a:r>
            <a:endParaRPr lang="en-IN" sz="32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282219" y="307838"/>
            <a:ext cx="977686" cy="41613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start</a:t>
            </a:r>
          </a:p>
        </p:txBody>
      </p:sp>
      <p:sp>
        <p:nvSpPr>
          <p:cNvPr id="19" name="Rectangle 18"/>
          <p:cNvSpPr/>
          <p:nvPr/>
        </p:nvSpPr>
        <p:spPr>
          <a:xfrm>
            <a:off x="1451808" y="1133214"/>
            <a:ext cx="3116686" cy="4634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0000"/>
                </a:solidFill>
                <a:latin typeface="Times New Roman" panose="02020603050405020304" pitchFamily="18" charset="0"/>
                <a:cs typeface="Times New Roman" panose="02020603050405020304" pitchFamily="18" charset="0"/>
              </a:rPr>
              <a:t>Input: </a:t>
            </a:r>
            <a:r>
              <a:rPr lang="en-US" sz="1400" dirty="0">
                <a:latin typeface="Times New Roman" panose="02020603050405020304" pitchFamily="18" charset="0"/>
                <a:cs typeface="Times New Roman" panose="02020603050405020304" pitchFamily="18" charset="0"/>
              </a:rPr>
              <a:t>Reading companies.txt and rounds2.csv files</a:t>
            </a:r>
          </a:p>
        </p:txBody>
      </p:sp>
      <p:sp>
        <p:nvSpPr>
          <p:cNvPr id="26" name="Rectangle 25"/>
          <p:cNvSpPr/>
          <p:nvPr/>
        </p:nvSpPr>
        <p:spPr>
          <a:xfrm>
            <a:off x="1451808" y="2370523"/>
            <a:ext cx="3116686" cy="69095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Merge Data Frames companies to rounds2 and create master_frame</a:t>
            </a:r>
          </a:p>
          <a:p>
            <a:pPr algn="ctr"/>
            <a:r>
              <a:rPr lang="en-US" sz="1400" b="1" dirty="0">
                <a:solidFill>
                  <a:srgbClr val="FFC000"/>
                </a:solidFill>
                <a:latin typeface="Times New Roman" panose="02020603050405020304" pitchFamily="18" charset="0"/>
                <a:cs typeface="Times New Roman" panose="02020603050405020304" pitchFamily="18" charset="0"/>
              </a:rPr>
              <a:t>(Check Point – 1)</a:t>
            </a:r>
          </a:p>
        </p:txBody>
      </p:sp>
      <p:sp>
        <p:nvSpPr>
          <p:cNvPr id="28" name="Rectangle 27"/>
          <p:cNvSpPr/>
          <p:nvPr/>
        </p:nvSpPr>
        <p:spPr>
          <a:xfrm>
            <a:off x="243979" y="4776936"/>
            <a:ext cx="1576061" cy="13682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FF00"/>
                </a:solidFill>
                <a:latin typeface="Times New Roman" panose="02020603050405020304" pitchFamily="18" charset="0"/>
                <a:cs typeface="Times New Roman" panose="02020603050405020304" pitchFamily="18" charset="0"/>
              </a:rPr>
              <a:t>Output: </a:t>
            </a:r>
            <a:r>
              <a:rPr lang="en-US" sz="1400" dirty="0">
                <a:latin typeface="Times New Roman" panose="02020603050405020304" pitchFamily="18" charset="0"/>
                <a:cs typeface="Times New Roman" panose="02020603050405020304" pitchFamily="18" charset="0"/>
              </a:rPr>
              <a:t>Investment type Analysis &amp; Identify the best funding type</a:t>
            </a:r>
          </a:p>
          <a:p>
            <a:pPr algn="ctr"/>
            <a:r>
              <a:rPr lang="en-US" sz="1400" b="1" dirty="0">
                <a:solidFill>
                  <a:srgbClr val="FFC000"/>
                </a:solidFill>
                <a:latin typeface="Times New Roman" panose="02020603050405020304" pitchFamily="18" charset="0"/>
                <a:cs typeface="Times New Roman" panose="02020603050405020304" pitchFamily="18" charset="0"/>
              </a:rPr>
              <a:t>(Check Point – 2)</a:t>
            </a:r>
          </a:p>
        </p:txBody>
      </p:sp>
      <p:sp>
        <p:nvSpPr>
          <p:cNvPr id="30" name="Rectangle 29"/>
          <p:cNvSpPr/>
          <p:nvPr/>
        </p:nvSpPr>
        <p:spPr>
          <a:xfrm>
            <a:off x="4204405" y="4772262"/>
            <a:ext cx="1672539" cy="113870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FF00"/>
                </a:solidFill>
                <a:latin typeface="Times New Roman" panose="02020603050405020304" pitchFamily="18" charset="0"/>
                <a:cs typeface="Times New Roman" panose="02020603050405020304" pitchFamily="18" charset="0"/>
              </a:rPr>
              <a:t>Output: </a:t>
            </a:r>
            <a:r>
              <a:rPr lang="en-US" sz="1400" dirty="0">
                <a:latin typeface="Times New Roman" panose="02020603050405020304" pitchFamily="18" charset="0"/>
                <a:cs typeface="Times New Roman" panose="02020603050405020304" pitchFamily="18" charset="0"/>
              </a:rPr>
              <a:t>Country Analysis &amp; Identify Top 3 English Speaking Countries </a:t>
            </a:r>
            <a:r>
              <a:rPr lang="en-US" sz="1400" b="1" dirty="0">
                <a:solidFill>
                  <a:srgbClr val="FFC000"/>
                </a:solidFill>
                <a:latin typeface="Times New Roman" panose="02020603050405020304" pitchFamily="18" charset="0"/>
                <a:cs typeface="Times New Roman" panose="02020603050405020304" pitchFamily="18" charset="0"/>
              </a:rPr>
              <a:t>(Check Point – 3)</a:t>
            </a:r>
          </a:p>
        </p:txBody>
      </p:sp>
      <p:sp>
        <p:nvSpPr>
          <p:cNvPr id="31" name="Rectangle 30"/>
          <p:cNvSpPr/>
          <p:nvPr/>
        </p:nvSpPr>
        <p:spPr>
          <a:xfrm>
            <a:off x="6282219" y="5646573"/>
            <a:ext cx="1483402" cy="7067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0000"/>
                </a:solidFill>
                <a:latin typeface="Times New Roman" panose="02020603050405020304" pitchFamily="18" charset="0"/>
                <a:cs typeface="Times New Roman" panose="02020603050405020304" pitchFamily="18" charset="0"/>
              </a:rPr>
              <a:t>Input: </a:t>
            </a:r>
            <a:r>
              <a:rPr lang="en-US" sz="1400" dirty="0">
                <a:latin typeface="Times New Roman" panose="02020603050405020304" pitchFamily="18" charset="0"/>
                <a:cs typeface="Times New Roman" panose="02020603050405020304" pitchFamily="18" charset="0"/>
              </a:rPr>
              <a:t>Reading  mapping.csv file</a:t>
            </a:r>
          </a:p>
        </p:txBody>
      </p:sp>
      <p:sp>
        <p:nvSpPr>
          <p:cNvPr id="35" name="Rectangle 34"/>
          <p:cNvSpPr/>
          <p:nvPr/>
        </p:nvSpPr>
        <p:spPr>
          <a:xfrm>
            <a:off x="7182205" y="3805727"/>
            <a:ext cx="1712758" cy="111309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FF00"/>
                </a:solidFill>
                <a:latin typeface="Times New Roman" panose="02020603050405020304" pitchFamily="18" charset="0"/>
                <a:cs typeface="Times New Roman" panose="02020603050405020304" pitchFamily="18" charset="0"/>
              </a:rPr>
              <a:t>Output</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Sector Analysis-1 &amp; </a:t>
            </a:r>
          </a:p>
          <a:p>
            <a:pPr algn="ctr"/>
            <a:r>
              <a:rPr lang="en-US" sz="1400" dirty="0">
                <a:latin typeface="Times New Roman" panose="02020603050405020304" pitchFamily="18" charset="0"/>
                <a:cs typeface="Times New Roman" panose="02020603050405020304" pitchFamily="18" charset="0"/>
              </a:rPr>
              <a:t>determining the main sector</a:t>
            </a:r>
          </a:p>
          <a:p>
            <a:pPr algn="ctr"/>
            <a:r>
              <a:rPr lang="en-US" sz="1400" b="1" dirty="0">
                <a:solidFill>
                  <a:srgbClr val="FFC000"/>
                </a:solidFill>
                <a:latin typeface="Times New Roman" panose="02020603050405020304" pitchFamily="18" charset="0"/>
                <a:cs typeface="Times New Roman" panose="02020603050405020304" pitchFamily="18" charset="0"/>
              </a:rPr>
              <a:t>(Check Point – 4)</a:t>
            </a:r>
          </a:p>
        </p:txBody>
      </p:sp>
      <p:sp>
        <p:nvSpPr>
          <p:cNvPr id="36" name="Rectangle 35"/>
          <p:cNvSpPr/>
          <p:nvPr/>
        </p:nvSpPr>
        <p:spPr>
          <a:xfrm>
            <a:off x="10380372" y="3659171"/>
            <a:ext cx="1741715" cy="125964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FF00"/>
                </a:solidFill>
                <a:latin typeface="Times New Roman" panose="02020603050405020304" pitchFamily="18" charset="0"/>
                <a:cs typeface="Times New Roman" panose="02020603050405020304" pitchFamily="18" charset="0"/>
              </a:rPr>
              <a:t>Output: </a:t>
            </a:r>
            <a:r>
              <a:rPr lang="en-US" sz="1400" dirty="0">
                <a:latin typeface="Times New Roman" panose="02020603050405020304" pitchFamily="18" charset="0"/>
                <a:cs typeface="Times New Roman" panose="02020603050405020304" pitchFamily="18" charset="0"/>
              </a:rPr>
              <a:t>Sector wise investment analysis -2 of D1, D2 and D3 Data  Frames</a:t>
            </a:r>
          </a:p>
          <a:p>
            <a:pPr algn="ctr"/>
            <a:r>
              <a:rPr lang="en-US" sz="1400" b="1" dirty="0">
                <a:solidFill>
                  <a:srgbClr val="FFC000"/>
                </a:solidFill>
                <a:latin typeface="Times New Roman" panose="02020603050405020304" pitchFamily="18" charset="0"/>
                <a:cs typeface="Times New Roman" panose="02020603050405020304" pitchFamily="18" charset="0"/>
              </a:rPr>
              <a:t>(Check Point – 5)</a:t>
            </a:r>
          </a:p>
        </p:txBody>
      </p:sp>
      <p:sp>
        <p:nvSpPr>
          <p:cNvPr id="37" name="Rectangle 36"/>
          <p:cNvSpPr/>
          <p:nvPr/>
        </p:nvSpPr>
        <p:spPr>
          <a:xfrm>
            <a:off x="8802261" y="6023213"/>
            <a:ext cx="1896584" cy="4755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FF00"/>
                </a:solidFill>
                <a:latin typeface="Times New Roman" panose="02020603050405020304" pitchFamily="18" charset="0"/>
                <a:cs typeface="Times New Roman" panose="02020603050405020304" pitchFamily="18" charset="0"/>
              </a:rPr>
              <a:t>Output: </a:t>
            </a:r>
            <a:r>
              <a:rPr lang="en-US" sz="1400" dirty="0">
                <a:latin typeface="Times New Roman" panose="02020603050405020304" pitchFamily="18" charset="0"/>
                <a:cs typeface="Times New Roman" panose="02020603050405020304" pitchFamily="18" charset="0"/>
              </a:rPr>
              <a:t>Plots </a:t>
            </a:r>
          </a:p>
          <a:p>
            <a:pPr algn="ctr"/>
            <a:r>
              <a:rPr lang="en-US" sz="1400" dirty="0">
                <a:latin typeface="Times New Roman" panose="02020603050405020304" pitchFamily="18" charset="0"/>
                <a:cs typeface="Times New Roman" panose="02020603050405020304" pitchFamily="18" charset="0"/>
              </a:rPr>
              <a:t>(Check Point – 6)</a:t>
            </a:r>
          </a:p>
        </p:txBody>
      </p:sp>
      <p:sp>
        <p:nvSpPr>
          <p:cNvPr id="60" name="Rectangle 59"/>
          <p:cNvSpPr/>
          <p:nvPr/>
        </p:nvSpPr>
        <p:spPr>
          <a:xfrm>
            <a:off x="7366715" y="2315752"/>
            <a:ext cx="4172755" cy="6156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 Merge Data Frames </a:t>
            </a:r>
          </a:p>
          <a:p>
            <a:pPr algn="ctr"/>
            <a:r>
              <a:rPr lang="en-US" sz="1400" dirty="0">
                <a:latin typeface="Times New Roman" panose="02020603050405020304" pitchFamily="18" charset="0"/>
                <a:cs typeface="Times New Roman" panose="02020603050405020304" pitchFamily="18" charset="0"/>
              </a:rPr>
              <a:t>master_frame and mapping  &amp; create final_df</a:t>
            </a:r>
          </a:p>
        </p:txBody>
      </p:sp>
      <p:sp>
        <p:nvSpPr>
          <p:cNvPr id="62" name="Rectangle 61"/>
          <p:cNvSpPr/>
          <p:nvPr/>
        </p:nvSpPr>
        <p:spPr>
          <a:xfrm>
            <a:off x="1877498" y="3805727"/>
            <a:ext cx="2265305" cy="5022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 Cleaning and Analysis of master_frame Data Frame</a:t>
            </a:r>
          </a:p>
        </p:txBody>
      </p:sp>
      <p:cxnSp>
        <p:nvCxnSpPr>
          <p:cNvPr id="34" name="Straight Arrow Connector 33"/>
          <p:cNvCxnSpPr>
            <a:stCxn id="2" idx="2"/>
          </p:cNvCxnSpPr>
          <p:nvPr/>
        </p:nvCxnSpPr>
        <p:spPr>
          <a:xfrm>
            <a:off x="6771062" y="723969"/>
            <a:ext cx="0" cy="20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3010150" y="927279"/>
            <a:ext cx="3760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010150" y="927279"/>
            <a:ext cx="0" cy="205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3010147" y="4308026"/>
            <a:ext cx="2" cy="241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1136468" y="4547681"/>
            <a:ext cx="1873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1136468" y="4528341"/>
            <a:ext cx="2" cy="241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3010147" y="4528341"/>
            <a:ext cx="2030527" cy="19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5040674" y="4547681"/>
            <a:ext cx="2" cy="241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876944" y="5341615"/>
            <a:ext cx="610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87562" y="5341615"/>
            <a:ext cx="0" cy="304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6864439" y="2744931"/>
            <a:ext cx="0" cy="2901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0" idx="2"/>
          </p:cNvCxnSpPr>
          <p:nvPr/>
        </p:nvCxnSpPr>
        <p:spPr>
          <a:xfrm flipH="1">
            <a:off x="9453092" y="2931416"/>
            <a:ext cx="1" cy="36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7992233" y="3309870"/>
            <a:ext cx="1460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endCxn id="35" idx="0"/>
          </p:cNvCxnSpPr>
          <p:nvPr/>
        </p:nvCxnSpPr>
        <p:spPr>
          <a:xfrm>
            <a:off x="8038584" y="3322749"/>
            <a:ext cx="0" cy="482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9453092" y="3309871"/>
            <a:ext cx="1944711" cy="1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11397803" y="3322749"/>
            <a:ext cx="0" cy="336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35" idx="2"/>
          </p:cNvCxnSpPr>
          <p:nvPr/>
        </p:nvCxnSpPr>
        <p:spPr>
          <a:xfrm>
            <a:off x="8038584" y="4918819"/>
            <a:ext cx="0" cy="727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8038584" y="5646573"/>
            <a:ext cx="12470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H="1">
            <a:off x="9279230" y="5646573"/>
            <a:ext cx="6438" cy="376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11539470" y="4918819"/>
            <a:ext cx="0" cy="727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10315977" y="5646573"/>
            <a:ext cx="12234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10315977" y="5646573"/>
            <a:ext cx="0" cy="376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28" idx="2"/>
          </p:cNvCxnSpPr>
          <p:nvPr/>
        </p:nvCxnSpPr>
        <p:spPr>
          <a:xfrm flipH="1">
            <a:off x="1032009" y="6145193"/>
            <a:ext cx="1" cy="59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1032009" y="6748533"/>
            <a:ext cx="4148926" cy="3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V="1">
            <a:off x="9903854" y="6498770"/>
            <a:ext cx="0" cy="19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30" idx="2"/>
          </p:cNvCxnSpPr>
          <p:nvPr/>
        </p:nvCxnSpPr>
        <p:spPr>
          <a:xfrm flipH="1">
            <a:off x="5040674" y="5910968"/>
            <a:ext cx="1" cy="797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V="1">
            <a:off x="5180935" y="6708521"/>
            <a:ext cx="4722919" cy="46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Title 1"/>
          <p:cNvSpPr>
            <a:spLocks noGrp="1"/>
          </p:cNvSpPr>
          <p:nvPr>
            <p:ph type="title"/>
          </p:nvPr>
        </p:nvSpPr>
        <p:spPr>
          <a:xfrm>
            <a:off x="1205504" y="112449"/>
            <a:ext cx="2456735" cy="634928"/>
          </a:xfrm>
        </p:spPr>
        <p:txBody>
          <a:bodyPr>
            <a:normAutofit/>
          </a:bodyPr>
          <a:lstStyle/>
          <a:p>
            <a:r>
              <a:rPr lang="en-IN" sz="3200" b="1" dirty="0"/>
              <a:t>Flow Chart</a:t>
            </a:r>
            <a:endParaRPr lang="en-IN" sz="3200" dirty="0"/>
          </a:p>
        </p:txBody>
      </p:sp>
      <p:cxnSp>
        <p:nvCxnSpPr>
          <p:cNvPr id="5" name="Straight Arrow Connector 4">
            <a:extLst>
              <a:ext uri="{FF2B5EF4-FFF2-40B4-BE49-F238E27FC236}">
                <a16:creationId xmlns:a16="http://schemas.microsoft.com/office/drawing/2014/main" id="{6689AC59-AF5F-4F92-AA04-8C219EC08BFE}"/>
              </a:ext>
            </a:extLst>
          </p:cNvPr>
          <p:cNvCxnSpPr>
            <a:stCxn id="19" idx="2"/>
            <a:endCxn id="26" idx="0"/>
          </p:cNvCxnSpPr>
          <p:nvPr/>
        </p:nvCxnSpPr>
        <p:spPr>
          <a:xfrm>
            <a:off x="3010151" y="1596659"/>
            <a:ext cx="0" cy="773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210BA8-EB6E-43CE-B2B4-6BA6C1644998}"/>
              </a:ext>
            </a:extLst>
          </p:cNvPr>
          <p:cNvCxnSpPr>
            <a:stCxn id="26" idx="2"/>
            <a:endCxn id="62" idx="0"/>
          </p:cNvCxnSpPr>
          <p:nvPr/>
        </p:nvCxnSpPr>
        <p:spPr>
          <a:xfrm>
            <a:off x="3010151" y="3061475"/>
            <a:ext cx="0" cy="744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F2AA110-6D07-4472-AC64-7E617B3A54AD}"/>
              </a:ext>
            </a:extLst>
          </p:cNvPr>
          <p:cNvCxnSpPr/>
          <p:nvPr/>
        </p:nvCxnSpPr>
        <p:spPr>
          <a:xfrm>
            <a:off x="6864439" y="2744931"/>
            <a:ext cx="502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107" y="253714"/>
            <a:ext cx="4723418" cy="634928"/>
          </a:xfrm>
        </p:spPr>
        <p:txBody>
          <a:bodyPr>
            <a:normAutofit/>
          </a:bodyPr>
          <a:lstStyle/>
          <a:p>
            <a:r>
              <a:rPr lang="en-IN" sz="3200" b="1" dirty="0"/>
              <a:t>Investment Type Analysis</a:t>
            </a:r>
            <a:endParaRPr lang="en-IN" sz="3200" dirty="0"/>
          </a:p>
        </p:txBody>
      </p:sp>
      <p:sp>
        <p:nvSpPr>
          <p:cNvPr id="3" name="Content Placeholder 2"/>
          <p:cNvSpPr>
            <a:spLocks noGrp="1"/>
          </p:cNvSpPr>
          <p:nvPr>
            <p:ph idx="1"/>
          </p:nvPr>
        </p:nvSpPr>
        <p:spPr>
          <a:xfrm>
            <a:off x="236882" y="1855755"/>
            <a:ext cx="5352932" cy="4570803"/>
          </a:xfrm>
        </p:spPr>
        <p:txBody>
          <a:bodyPr>
            <a:normAutofit/>
          </a:bodyPr>
          <a:lstStyle/>
          <a:p>
            <a:pPr algn="just">
              <a:buFont typeface="Wingdings" panose="05000000000000000000" pitchFamily="2" charset="2"/>
              <a:buChar char="Ø"/>
            </a:pPr>
            <a:r>
              <a:rPr lang="en-IN" sz="2000" dirty="0"/>
              <a:t>Spark Funds wants to choose one of the four investment types </a:t>
            </a:r>
            <a:r>
              <a:rPr lang="en-IN" sz="2000" b="1" dirty="0"/>
              <a:t>Seed</a:t>
            </a:r>
            <a:r>
              <a:rPr lang="en-IN" sz="2000" dirty="0"/>
              <a:t>, </a:t>
            </a:r>
            <a:r>
              <a:rPr lang="en-IN" sz="2000" b="1" dirty="0"/>
              <a:t>Angel, Venture </a:t>
            </a:r>
            <a:r>
              <a:rPr lang="en-IN" sz="2000" dirty="0"/>
              <a:t>and</a:t>
            </a:r>
            <a:r>
              <a:rPr lang="en-IN" sz="2000" b="1" dirty="0"/>
              <a:t> Private equity </a:t>
            </a:r>
            <a:r>
              <a:rPr lang="en-IN" sz="2000" dirty="0"/>
              <a:t>whose average values of investments between 5 to 15 million USD.</a:t>
            </a:r>
            <a:endParaRPr lang="en-IN" sz="2000" b="1" dirty="0"/>
          </a:p>
          <a:p>
            <a:pPr algn="just">
              <a:buFont typeface="Wingdings" panose="05000000000000000000" pitchFamily="2" charset="2"/>
              <a:buChar char="Ø"/>
            </a:pPr>
            <a:endParaRPr lang="en-IN" sz="2000" b="1" dirty="0"/>
          </a:p>
          <a:p>
            <a:pPr algn="just">
              <a:buFont typeface="Wingdings" panose="05000000000000000000" pitchFamily="2" charset="2"/>
              <a:buChar char="Ø"/>
            </a:pPr>
            <a:r>
              <a:rPr lang="en-IN" sz="2000" dirty="0"/>
              <a:t>We have calculated the average values of investments for each of four funding types from the </a:t>
            </a:r>
            <a:r>
              <a:rPr lang="en-IN" sz="2000" b="1" dirty="0"/>
              <a:t>master_frame </a:t>
            </a:r>
            <a:r>
              <a:rPr lang="en-IN" sz="2000" dirty="0"/>
              <a:t>data frame </a:t>
            </a:r>
          </a:p>
          <a:p>
            <a:pPr marL="0" indent="0" algn="just">
              <a:buNone/>
            </a:pPr>
            <a:endParaRPr lang="en-IN" sz="2000" dirty="0"/>
          </a:p>
          <a:p>
            <a:pPr algn="just">
              <a:buFont typeface="Wingdings" panose="05000000000000000000" pitchFamily="2" charset="2"/>
              <a:buChar char="Ø"/>
            </a:pPr>
            <a:r>
              <a:rPr lang="en-IN" sz="2000" dirty="0"/>
              <a:t>Clearly, from the Table-1, Venture Funding Type shows 11.73 million USD which falls under 5 to 15 million USD and is the most suitable funding type where Spark Funds can invest.</a:t>
            </a:r>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IN" sz="2000" b="1" dirty="0"/>
          </a:p>
          <a:p>
            <a:pPr>
              <a:buFont typeface="Wingdings" panose="05000000000000000000" pitchFamily="2" charset="2"/>
              <a:buChar char="Ø"/>
            </a:pPr>
            <a:endParaRPr lang="en-IN" sz="2000" b="1" dirty="0"/>
          </a:p>
          <a:p>
            <a:pPr>
              <a:buFont typeface="Wingdings" panose="05000000000000000000" pitchFamily="2" charset="2"/>
              <a:buChar char="Ø"/>
            </a:pPr>
            <a:endParaRPr lang="en-IN" sz="1400" b="1" dirty="0"/>
          </a:p>
          <a:p>
            <a:pPr marL="0" indent="0">
              <a:buNone/>
            </a:pPr>
            <a:endParaRPr lang="en-IN" sz="1400" b="1" dirty="0"/>
          </a:p>
          <a:p>
            <a:pPr marL="0" indent="0">
              <a:buNone/>
            </a:pPr>
            <a:endParaRPr lang="en-IN" sz="2000" dirty="0"/>
          </a:p>
          <a:p>
            <a:pPr>
              <a:buFont typeface="Wingdings" panose="05000000000000000000" pitchFamily="2" charset="2"/>
              <a:buChar char="Ø"/>
            </a:pPr>
            <a:endParaRPr lang="en-IN" sz="2000" dirty="0"/>
          </a:p>
        </p:txBody>
      </p:sp>
      <p:graphicFrame>
        <p:nvGraphicFramePr>
          <p:cNvPr id="5" name="Table 4"/>
          <p:cNvGraphicFramePr>
            <a:graphicFrameLocks noGrp="1"/>
          </p:cNvGraphicFramePr>
          <p:nvPr>
            <p:extLst>
              <p:ext uri="{D42A27DB-BD31-4B8C-83A1-F6EECF244321}">
                <p14:modId xmlns:p14="http://schemas.microsoft.com/office/powerpoint/2010/main" val="457983645"/>
              </p:ext>
            </p:extLst>
          </p:nvPr>
        </p:nvGraphicFramePr>
        <p:xfrm>
          <a:off x="5848106" y="2435487"/>
          <a:ext cx="6068812" cy="2293087"/>
        </p:xfrm>
        <a:graphic>
          <a:graphicData uri="http://schemas.openxmlformats.org/drawingml/2006/table">
            <a:tbl>
              <a:tblPr firstRow="1" bandRow="1">
                <a:tableStyleId>{00A15C55-8517-42AA-B614-E9B94910E393}</a:tableStyleId>
              </a:tblPr>
              <a:tblGrid>
                <a:gridCol w="3034406">
                  <a:extLst>
                    <a:ext uri="{9D8B030D-6E8A-4147-A177-3AD203B41FA5}">
                      <a16:colId xmlns:a16="http://schemas.microsoft.com/office/drawing/2014/main" val="20000"/>
                    </a:ext>
                  </a:extLst>
                </a:gridCol>
                <a:gridCol w="3034406">
                  <a:extLst>
                    <a:ext uri="{9D8B030D-6E8A-4147-A177-3AD203B41FA5}">
                      <a16:colId xmlns:a16="http://schemas.microsoft.com/office/drawing/2014/main" val="20001"/>
                    </a:ext>
                  </a:extLst>
                </a:gridCol>
              </a:tblGrid>
              <a:tr h="648199">
                <a:tc>
                  <a:txBody>
                    <a:bodyPr/>
                    <a:lstStyle/>
                    <a:p>
                      <a:pPr algn="ctr"/>
                      <a:r>
                        <a:rPr lang="en-US" dirty="0"/>
                        <a:t>Funding Type</a:t>
                      </a:r>
                    </a:p>
                  </a:txBody>
                  <a:tcPr/>
                </a:tc>
                <a:tc>
                  <a:txBody>
                    <a:bodyPr/>
                    <a:lstStyle/>
                    <a:p>
                      <a:pPr algn="ctr"/>
                      <a:r>
                        <a:rPr lang="en-US" dirty="0"/>
                        <a:t>Average Funding Amount</a:t>
                      </a:r>
                    </a:p>
                    <a:p>
                      <a:pPr algn="ctr"/>
                      <a:r>
                        <a:rPr lang="en-US" dirty="0"/>
                        <a:t>(million USD)</a:t>
                      </a:r>
                    </a:p>
                  </a:txBody>
                  <a:tcPr/>
                </a:tc>
                <a:extLst>
                  <a:ext uri="{0D108BD9-81ED-4DB2-BD59-A6C34878D82A}">
                    <a16:rowId xmlns:a16="http://schemas.microsoft.com/office/drawing/2014/main" val="10000"/>
                  </a:ext>
                </a:extLst>
              </a:tr>
              <a:tr h="411222">
                <a:tc>
                  <a:txBody>
                    <a:bodyPr/>
                    <a:lstStyle/>
                    <a:p>
                      <a:pPr algn="ctr"/>
                      <a:r>
                        <a:rPr lang="en-US" dirty="0"/>
                        <a:t>Seed</a:t>
                      </a:r>
                    </a:p>
                  </a:txBody>
                  <a:tcPr/>
                </a:tc>
                <a:tc>
                  <a:txBody>
                    <a:bodyPr/>
                    <a:lstStyle/>
                    <a:p>
                      <a:pPr algn="ctr"/>
                      <a:r>
                        <a:rPr lang="en-US" dirty="0"/>
                        <a:t>0.75</a:t>
                      </a:r>
                    </a:p>
                  </a:txBody>
                  <a:tcPr/>
                </a:tc>
                <a:extLst>
                  <a:ext uri="{0D108BD9-81ED-4DB2-BD59-A6C34878D82A}">
                    <a16:rowId xmlns:a16="http://schemas.microsoft.com/office/drawing/2014/main" val="10001"/>
                  </a:ext>
                </a:extLst>
              </a:tr>
              <a:tr h="411222">
                <a:tc>
                  <a:txBody>
                    <a:bodyPr/>
                    <a:lstStyle/>
                    <a:p>
                      <a:pPr algn="ctr"/>
                      <a:r>
                        <a:rPr lang="en-US" dirty="0"/>
                        <a:t>Angel</a:t>
                      </a:r>
                    </a:p>
                  </a:txBody>
                  <a:tcPr/>
                </a:tc>
                <a:tc>
                  <a:txBody>
                    <a:bodyPr/>
                    <a:lstStyle/>
                    <a:p>
                      <a:pPr algn="ctr"/>
                      <a:r>
                        <a:rPr lang="en-US" dirty="0"/>
                        <a:t>0.97</a:t>
                      </a:r>
                    </a:p>
                  </a:txBody>
                  <a:tcPr/>
                </a:tc>
                <a:extLst>
                  <a:ext uri="{0D108BD9-81ED-4DB2-BD59-A6C34878D82A}">
                    <a16:rowId xmlns:a16="http://schemas.microsoft.com/office/drawing/2014/main" val="10002"/>
                  </a:ext>
                </a:extLst>
              </a:tr>
              <a:tr h="411222">
                <a:tc>
                  <a:txBody>
                    <a:bodyPr/>
                    <a:lstStyle/>
                    <a:p>
                      <a:pPr algn="ctr"/>
                      <a:r>
                        <a:rPr lang="en-US" b="1" dirty="0"/>
                        <a:t>Venture</a:t>
                      </a:r>
                    </a:p>
                  </a:txBody>
                  <a:tcPr/>
                </a:tc>
                <a:tc>
                  <a:txBody>
                    <a:bodyPr/>
                    <a:lstStyle/>
                    <a:p>
                      <a:pPr algn="ctr"/>
                      <a:r>
                        <a:rPr lang="en-US" b="1" dirty="0"/>
                        <a:t>11.73</a:t>
                      </a:r>
                    </a:p>
                  </a:txBody>
                  <a:tcPr/>
                </a:tc>
                <a:extLst>
                  <a:ext uri="{0D108BD9-81ED-4DB2-BD59-A6C34878D82A}">
                    <a16:rowId xmlns:a16="http://schemas.microsoft.com/office/drawing/2014/main" val="10003"/>
                  </a:ext>
                </a:extLst>
              </a:tr>
              <a:tr h="411222">
                <a:tc>
                  <a:txBody>
                    <a:bodyPr/>
                    <a:lstStyle/>
                    <a:p>
                      <a:pPr algn="ctr"/>
                      <a:r>
                        <a:rPr lang="en-US" dirty="0"/>
                        <a:t>Private Equity</a:t>
                      </a:r>
                    </a:p>
                  </a:txBody>
                  <a:tcPr/>
                </a:tc>
                <a:tc>
                  <a:txBody>
                    <a:bodyPr/>
                    <a:lstStyle/>
                    <a:p>
                      <a:pPr algn="ctr"/>
                      <a:r>
                        <a:rPr lang="en-US" dirty="0"/>
                        <a:t>73.93</a:t>
                      </a:r>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5692845" y="4728574"/>
            <a:ext cx="6379335" cy="369332"/>
          </a:xfrm>
          <a:prstGeom prst="rect">
            <a:avLst/>
          </a:prstGeom>
        </p:spPr>
        <p:txBody>
          <a:bodyPr wrap="square">
            <a:spAutoFit/>
          </a:bodyPr>
          <a:lstStyle/>
          <a:p>
            <a:r>
              <a:rPr lang="en-IN" b="1" dirty="0"/>
              <a:t>Table 1: Average values of Investments for each of Funding Types</a:t>
            </a:r>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75107" y="253714"/>
            <a:ext cx="4723418" cy="63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200" b="1" dirty="0"/>
              <a:t>Country Analysis</a:t>
            </a:r>
            <a:endParaRPr lang="en-IN" sz="3200" dirty="0"/>
          </a:p>
        </p:txBody>
      </p:sp>
      <p:graphicFrame>
        <p:nvGraphicFramePr>
          <p:cNvPr id="6" name="Table 5"/>
          <p:cNvGraphicFramePr>
            <a:graphicFrameLocks noGrp="1"/>
          </p:cNvGraphicFramePr>
          <p:nvPr>
            <p:extLst>
              <p:ext uri="{D42A27DB-BD31-4B8C-83A1-F6EECF244321}">
                <p14:modId xmlns:p14="http://schemas.microsoft.com/office/powerpoint/2010/main" val="3162444023"/>
              </p:ext>
            </p:extLst>
          </p:nvPr>
        </p:nvGraphicFramePr>
        <p:xfrm>
          <a:off x="5241700" y="2319577"/>
          <a:ext cx="6778248" cy="1855458"/>
        </p:xfrm>
        <a:graphic>
          <a:graphicData uri="http://schemas.openxmlformats.org/drawingml/2006/table">
            <a:tbl>
              <a:tblPr firstRow="1" bandRow="1">
                <a:tableStyleId>{93296810-A885-4BE3-A3E7-6D5BEEA58F35}</a:tableStyleId>
              </a:tblPr>
              <a:tblGrid>
                <a:gridCol w="3389124">
                  <a:extLst>
                    <a:ext uri="{9D8B030D-6E8A-4147-A177-3AD203B41FA5}">
                      <a16:colId xmlns:a16="http://schemas.microsoft.com/office/drawing/2014/main" val="20000"/>
                    </a:ext>
                  </a:extLst>
                </a:gridCol>
                <a:gridCol w="3389124">
                  <a:extLst>
                    <a:ext uri="{9D8B030D-6E8A-4147-A177-3AD203B41FA5}">
                      <a16:colId xmlns:a16="http://schemas.microsoft.com/office/drawing/2014/main" val="20001"/>
                    </a:ext>
                  </a:extLst>
                </a:gridCol>
              </a:tblGrid>
              <a:tr h="612613">
                <a:tc>
                  <a:txBody>
                    <a:bodyPr/>
                    <a:lstStyle/>
                    <a:p>
                      <a:pPr algn="ctr"/>
                      <a:r>
                        <a:rPr lang="en-US" dirty="0"/>
                        <a:t>Funding Type</a:t>
                      </a:r>
                    </a:p>
                  </a:txBody>
                  <a:tcPr/>
                </a:tc>
                <a:tc>
                  <a:txBody>
                    <a:bodyPr/>
                    <a:lstStyle/>
                    <a:p>
                      <a:pPr algn="ctr"/>
                      <a:r>
                        <a:rPr lang="en-US" dirty="0"/>
                        <a:t>Average Funding Amount</a:t>
                      </a:r>
                    </a:p>
                    <a:p>
                      <a:pPr algn="ctr"/>
                      <a:r>
                        <a:rPr lang="en-US" dirty="0"/>
                        <a:t>(million USD)</a:t>
                      </a:r>
                    </a:p>
                  </a:txBody>
                  <a:tcPr/>
                </a:tc>
                <a:extLst>
                  <a:ext uri="{0D108BD9-81ED-4DB2-BD59-A6C34878D82A}">
                    <a16:rowId xmlns:a16="http://schemas.microsoft.com/office/drawing/2014/main" val="10000"/>
                  </a:ext>
                </a:extLst>
              </a:tr>
              <a:tr h="388646">
                <a:tc>
                  <a:txBody>
                    <a:bodyPr/>
                    <a:lstStyle/>
                    <a:p>
                      <a:pPr algn="ctr"/>
                      <a:r>
                        <a:rPr lang="en-US" dirty="0"/>
                        <a:t>Top English</a:t>
                      </a:r>
                      <a:r>
                        <a:rPr lang="en-US" baseline="0" dirty="0"/>
                        <a:t> Speaking Country</a:t>
                      </a:r>
                      <a:endParaRPr lang="en-US" dirty="0"/>
                    </a:p>
                  </a:txBody>
                  <a:tcPr/>
                </a:tc>
                <a:tc>
                  <a:txBody>
                    <a:bodyPr/>
                    <a:lstStyle/>
                    <a:p>
                      <a:pPr algn="ctr"/>
                      <a:r>
                        <a:rPr lang="en-US" dirty="0"/>
                        <a:t>USA (United</a:t>
                      </a:r>
                      <a:r>
                        <a:rPr lang="en-US" baseline="0" dirty="0"/>
                        <a:t> State of America)</a:t>
                      </a:r>
                      <a:endParaRPr lang="en-US" dirty="0"/>
                    </a:p>
                  </a:txBody>
                  <a:tcPr/>
                </a:tc>
                <a:extLst>
                  <a:ext uri="{0D108BD9-81ED-4DB2-BD59-A6C34878D82A}">
                    <a16:rowId xmlns:a16="http://schemas.microsoft.com/office/drawing/2014/main" val="10001"/>
                  </a:ext>
                </a:extLst>
              </a:tr>
              <a:tr h="438086">
                <a:tc>
                  <a:txBody>
                    <a:bodyPr/>
                    <a:lstStyle/>
                    <a:p>
                      <a:pPr algn="ctr"/>
                      <a:r>
                        <a:rPr lang="en-US" dirty="0"/>
                        <a:t>Second English</a:t>
                      </a:r>
                      <a:r>
                        <a:rPr lang="en-US" baseline="0" dirty="0"/>
                        <a:t> Speaking Country</a:t>
                      </a:r>
                      <a:endParaRPr lang="en-US" dirty="0"/>
                    </a:p>
                  </a:txBody>
                  <a:tcPr/>
                </a:tc>
                <a:tc>
                  <a:txBody>
                    <a:bodyPr/>
                    <a:lstStyle/>
                    <a:p>
                      <a:pPr algn="ctr"/>
                      <a:r>
                        <a:rPr lang="en-US" dirty="0"/>
                        <a:t>GBR (Great Britain)</a:t>
                      </a:r>
                    </a:p>
                  </a:txBody>
                  <a:tcPr/>
                </a:tc>
                <a:extLst>
                  <a:ext uri="{0D108BD9-81ED-4DB2-BD59-A6C34878D82A}">
                    <a16:rowId xmlns:a16="http://schemas.microsoft.com/office/drawing/2014/main" val="10002"/>
                  </a:ext>
                </a:extLst>
              </a:tr>
              <a:tr h="388646">
                <a:tc>
                  <a:txBody>
                    <a:bodyPr/>
                    <a:lstStyle/>
                    <a:p>
                      <a:pPr algn="ctr"/>
                      <a:r>
                        <a:rPr lang="en-US" dirty="0"/>
                        <a:t>Third English</a:t>
                      </a:r>
                      <a:r>
                        <a:rPr lang="en-US" baseline="0" dirty="0"/>
                        <a:t> Speaking Country</a:t>
                      </a:r>
                      <a:endParaRPr lang="en-US" dirty="0"/>
                    </a:p>
                  </a:txBody>
                  <a:tcPr/>
                </a:tc>
                <a:tc>
                  <a:txBody>
                    <a:bodyPr/>
                    <a:lstStyle/>
                    <a:p>
                      <a:pPr algn="ctr"/>
                      <a:r>
                        <a:rPr lang="en-US" dirty="0"/>
                        <a:t>IND</a:t>
                      </a:r>
                      <a:r>
                        <a:rPr lang="en-US" baseline="0" dirty="0"/>
                        <a:t> (India)</a:t>
                      </a:r>
                      <a:endParaRPr lang="en-US" b="1" dirty="0"/>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6860196" y="4277813"/>
            <a:ext cx="4069341" cy="369332"/>
          </a:xfrm>
          <a:prstGeom prst="rect">
            <a:avLst/>
          </a:prstGeom>
        </p:spPr>
        <p:txBody>
          <a:bodyPr wrap="square">
            <a:spAutoFit/>
          </a:bodyPr>
          <a:lstStyle/>
          <a:p>
            <a:r>
              <a:rPr lang="en-IN" b="1" dirty="0"/>
              <a:t>Table 2: Top 3 English Speaking Countries</a:t>
            </a:r>
          </a:p>
        </p:txBody>
      </p:sp>
      <p:sp>
        <p:nvSpPr>
          <p:cNvPr id="8" name="Rectangle 7"/>
          <p:cNvSpPr/>
          <p:nvPr/>
        </p:nvSpPr>
        <p:spPr>
          <a:xfrm>
            <a:off x="240405" y="1534614"/>
            <a:ext cx="5001295" cy="4093428"/>
          </a:xfrm>
          <a:prstGeom prst="rect">
            <a:avLst/>
          </a:prstGeom>
        </p:spPr>
        <p:txBody>
          <a:bodyPr wrap="square">
            <a:spAutoFit/>
          </a:bodyPr>
          <a:lstStyle/>
          <a:p>
            <a:pPr marL="285750" indent="-285750" algn="just">
              <a:buFont typeface="Wingdings" panose="05000000000000000000" pitchFamily="2" charset="2"/>
              <a:buChar char="Ø"/>
            </a:pPr>
            <a:r>
              <a:rPr lang="en-US" sz="2000" dirty="0">
                <a:solidFill>
                  <a:srgbClr val="333333"/>
                </a:solidFill>
                <a:latin typeface="Times New Roman" panose="02020603050405020304" pitchFamily="18" charset="0"/>
                <a:cs typeface="Times New Roman" panose="02020603050405020304" pitchFamily="18" charset="0"/>
              </a:rPr>
              <a:t>Spark Funds wants to invest in countries with the highest amount of funding for the chosen investment type </a:t>
            </a:r>
            <a:r>
              <a:rPr lang="en-US" sz="2000" b="1" dirty="0">
                <a:solidFill>
                  <a:srgbClr val="333333"/>
                </a:solidFill>
                <a:latin typeface="Times New Roman" panose="02020603050405020304" pitchFamily="18" charset="0"/>
                <a:cs typeface="Times New Roman" panose="02020603050405020304" pitchFamily="18" charset="0"/>
              </a:rPr>
              <a:t>Venture.</a:t>
            </a:r>
          </a:p>
          <a:p>
            <a:pPr marL="285750" indent="-285750" algn="just">
              <a:buFont typeface="Wingdings" panose="05000000000000000000" pitchFamily="2" charset="2"/>
              <a:buChar char="Ø"/>
            </a:pPr>
            <a:endParaRPr lang="en-US" sz="2000" b="1"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the chosen investment type </a:t>
            </a:r>
            <a:r>
              <a:rPr lang="en-US" sz="2000" b="1" dirty="0">
                <a:latin typeface="Times New Roman" panose="02020603050405020304" pitchFamily="18" charset="0"/>
                <a:cs typeface="Times New Roman" panose="02020603050405020304" pitchFamily="18" charset="0"/>
              </a:rPr>
              <a:t>Venture</a:t>
            </a:r>
            <a:r>
              <a:rPr lang="en-US" sz="2000" dirty="0">
                <a:latin typeface="Times New Roman" panose="02020603050405020304" pitchFamily="18" charset="0"/>
                <a:cs typeface="Times New Roman" panose="02020603050405020304" pitchFamily="18" charset="0"/>
              </a:rPr>
              <a:t> We have identified top 9 countries based on the total investment amount each country has received.</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Spark Funds has a constraint to invest only in English-speaking countries, we select first three English-speaking countries among the top 9 countries. </a:t>
            </a:r>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094704"/>
            <a:ext cx="11168742" cy="1751527"/>
          </a:xfrm>
        </p:spPr>
        <p:txBody>
          <a:bodyPr>
            <a:normAutofit fontScale="25000" lnSpcReduction="20000"/>
          </a:bodyPr>
          <a:lstStyle/>
          <a:p>
            <a:pPr>
              <a:buFont typeface="Wingdings" panose="05000000000000000000" pitchFamily="2" charset="2"/>
              <a:buChar char="Ø"/>
            </a:pPr>
            <a:r>
              <a:rPr lang="en-IN" sz="8000" dirty="0"/>
              <a:t>In Sector Analysis, the main objective is to achieve Spark Funds invest in eight of one sectors listed in the mapping.csv file where maximum number of people are investing.</a:t>
            </a:r>
          </a:p>
          <a:p>
            <a:pPr>
              <a:buFont typeface="Wingdings" panose="05000000000000000000" pitchFamily="2" charset="2"/>
              <a:buChar char="Ø"/>
            </a:pPr>
            <a:endParaRPr lang="en-IN" sz="8000" dirty="0"/>
          </a:p>
          <a:p>
            <a:pPr>
              <a:buFont typeface="Wingdings" panose="05000000000000000000" pitchFamily="2" charset="2"/>
              <a:buChar char="Ø"/>
            </a:pPr>
            <a:r>
              <a:rPr lang="en-IN" sz="8000" dirty="0"/>
              <a:t>The </a:t>
            </a:r>
            <a:r>
              <a:rPr lang="en-IN" sz="8000" b="1" dirty="0"/>
              <a:t>category_list</a:t>
            </a:r>
            <a:r>
              <a:rPr lang="en-IN" sz="8000" dirty="0"/>
              <a:t> column in </a:t>
            </a:r>
            <a:r>
              <a:rPr lang="en-IN" sz="8000" b="1" dirty="0"/>
              <a:t>master_frame</a:t>
            </a:r>
            <a:r>
              <a:rPr lang="en-IN" sz="8000" dirty="0"/>
              <a:t> DF, has multiple sub-sectors separated by a pipe ( vertical bar </a:t>
            </a:r>
            <a:r>
              <a:rPr lang="en-IN" sz="8000" b="1" dirty="0"/>
              <a:t>| </a:t>
            </a:r>
            <a:r>
              <a:rPr lang="en-IN" sz="8000" dirty="0"/>
              <a:t>) and the first string before the vertical bar will be considered as </a:t>
            </a:r>
            <a:r>
              <a:rPr lang="en-IN" sz="8000" b="1" dirty="0"/>
              <a:t>primary_sector.</a:t>
            </a:r>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dirty="0"/>
          </a:p>
          <a:p>
            <a:pPr>
              <a:buFont typeface="Wingdings" panose="05000000000000000000" pitchFamily="2" charset="2"/>
              <a:buChar char="Ø"/>
            </a:pPr>
            <a:endParaRPr lang="en-IN" sz="1400" dirty="0"/>
          </a:p>
          <a:p>
            <a:pPr>
              <a:buFont typeface="Wingdings" panose="05000000000000000000" pitchFamily="2" charset="2"/>
              <a:buChar char="Ø"/>
            </a:pPr>
            <a:endParaRPr lang="en-IN" sz="1400" dirty="0"/>
          </a:p>
          <a:p>
            <a:pPr>
              <a:buFont typeface="Wingdings" panose="05000000000000000000" pitchFamily="2" charset="2"/>
              <a:buChar char="Ø"/>
            </a:pPr>
            <a:endParaRPr lang="en-IN" sz="1400" dirty="0"/>
          </a:p>
          <a:p>
            <a:pPr>
              <a:buFont typeface="Wingdings" panose="05000000000000000000" pitchFamily="2" charset="2"/>
              <a:buChar char="Ø"/>
            </a:pPr>
            <a:endParaRPr lang="en-IN" sz="1400" dirty="0"/>
          </a:p>
          <a:p>
            <a:pPr marL="0" indent="0">
              <a:buNone/>
            </a:pPr>
            <a:r>
              <a:rPr lang="en-IN" sz="1400" dirty="0"/>
              <a:t>		</a:t>
            </a:r>
          </a:p>
          <a:p>
            <a:pPr marL="0" indent="0">
              <a:buNone/>
            </a:pPr>
            <a:endParaRPr lang="en-IN" sz="1400" dirty="0"/>
          </a:p>
          <a:p>
            <a:pPr marL="0" indent="0">
              <a:buNone/>
            </a:pPr>
            <a:endParaRPr lang="en-IN" sz="1400" dirty="0"/>
          </a:p>
          <a:p>
            <a:pPr>
              <a:buFont typeface="Wingdings" panose="05000000000000000000" pitchFamily="2" charset="2"/>
              <a:buChar char="Ø"/>
            </a:pPr>
            <a:endParaRPr lang="en-IN" sz="1400" dirty="0"/>
          </a:p>
        </p:txBody>
      </p:sp>
      <p:sp>
        <p:nvSpPr>
          <p:cNvPr id="5" name="Title 1"/>
          <p:cNvSpPr txBox="1">
            <a:spLocks/>
          </p:cNvSpPr>
          <p:nvPr/>
        </p:nvSpPr>
        <p:spPr>
          <a:xfrm>
            <a:off x="1175107" y="253714"/>
            <a:ext cx="4723418" cy="63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200" b="1" dirty="0"/>
              <a:t>Sector Analysis</a:t>
            </a:r>
            <a:endParaRPr lang="en-IN" sz="3200" dirty="0"/>
          </a:p>
        </p:txBody>
      </p:sp>
      <p:graphicFrame>
        <p:nvGraphicFramePr>
          <p:cNvPr id="2" name="Table 1"/>
          <p:cNvGraphicFramePr>
            <a:graphicFrameLocks noGrp="1"/>
          </p:cNvGraphicFramePr>
          <p:nvPr>
            <p:extLst>
              <p:ext uri="{D42A27DB-BD31-4B8C-83A1-F6EECF244321}">
                <p14:modId xmlns:p14="http://schemas.microsoft.com/office/powerpoint/2010/main" val="2234774711"/>
              </p:ext>
            </p:extLst>
          </p:nvPr>
        </p:nvGraphicFramePr>
        <p:xfrm>
          <a:off x="404949" y="2963714"/>
          <a:ext cx="11623918" cy="741680"/>
        </p:xfrm>
        <a:graphic>
          <a:graphicData uri="http://schemas.openxmlformats.org/drawingml/2006/table">
            <a:tbl>
              <a:tblPr firstRow="1" bandRow="1">
                <a:tableStyleId>{5C22544A-7EE6-4342-B048-85BDC9FD1C3A}</a:tableStyleId>
              </a:tblPr>
              <a:tblGrid>
                <a:gridCol w="5811959">
                  <a:extLst>
                    <a:ext uri="{9D8B030D-6E8A-4147-A177-3AD203B41FA5}">
                      <a16:colId xmlns:a16="http://schemas.microsoft.com/office/drawing/2014/main" val="20000"/>
                    </a:ext>
                  </a:extLst>
                </a:gridCol>
                <a:gridCol w="5811959">
                  <a:extLst>
                    <a:ext uri="{9D8B030D-6E8A-4147-A177-3AD203B41FA5}">
                      <a16:colId xmlns:a16="http://schemas.microsoft.com/office/drawing/2014/main" val="20001"/>
                    </a:ext>
                  </a:extLst>
                </a:gridCol>
              </a:tblGrid>
              <a:tr h="370840">
                <a:tc>
                  <a:txBody>
                    <a:bodyPr/>
                    <a:lstStyle/>
                    <a:p>
                      <a:pPr algn="ctr"/>
                      <a:r>
                        <a:rPr lang="en-IN" sz="1800" dirty="0"/>
                        <a:t>category _list </a:t>
                      </a:r>
                      <a:endParaRPr lang="en-US" dirty="0"/>
                    </a:p>
                  </a:txBody>
                  <a:tcPr/>
                </a:tc>
                <a:tc>
                  <a:txBody>
                    <a:bodyPr/>
                    <a:lstStyle/>
                    <a:p>
                      <a:pPr algn="ctr"/>
                      <a:r>
                        <a:rPr lang="en-US" dirty="0"/>
                        <a:t>primary_sector</a:t>
                      </a:r>
                    </a:p>
                  </a:txBody>
                  <a:tcPr/>
                </a:tc>
                <a:extLst>
                  <a:ext uri="{0D108BD9-81ED-4DB2-BD59-A6C34878D82A}">
                    <a16:rowId xmlns:a16="http://schemas.microsoft.com/office/drawing/2014/main" val="10000"/>
                  </a:ext>
                </a:extLst>
              </a:tr>
              <a:tr h="370840">
                <a:tc>
                  <a:txBody>
                    <a:bodyPr/>
                    <a:lstStyle/>
                    <a:p>
                      <a:pPr algn="ctr"/>
                      <a:r>
                        <a:rPr lang="en-IN" sz="1800" dirty="0"/>
                        <a:t>Application Platforms </a:t>
                      </a:r>
                      <a:r>
                        <a:rPr lang="en-IN" sz="1800" b="1" dirty="0"/>
                        <a:t>|</a:t>
                      </a:r>
                      <a:r>
                        <a:rPr lang="en-IN" sz="1800" dirty="0"/>
                        <a:t> Real Time </a:t>
                      </a:r>
                      <a:r>
                        <a:rPr lang="en-IN" sz="1800" b="1" dirty="0"/>
                        <a:t>|</a:t>
                      </a:r>
                      <a:r>
                        <a:rPr lang="en-IN" sz="1800" dirty="0"/>
                        <a:t> Social Network</a:t>
                      </a:r>
                      <a:r>
                        <a:rPr lang="en-IN" sz="1800" baseline="0" dirty="0"/>
                        <a:t> Media</a:t>
                      </a:r>
                      <a:endParaRPr lang="en-US" dirty="0"/>
                    </a:p>
                  </a:txBody>
                  <a:tcPr/>
                </a:tc>
                <a:tc>
                  <a:txBody>
                    <a:bodyPr/>
                    <a:lstStyle/>
                    <a:p>
                      <a:pPr algn="ctr"/>
                      <a:r>
                        <a:rPr lang="en-US" dirty="0"/>
                        <a:t>Application Platforms</a:t>
                      </a:r>
                    </a:p>
                  </a:txBody>
                  <a:tcPr/>
                </a:tc>
                <a:extLst>
                  <a:ext uri="{0D108BD9-81ED-4DB2-BD59-A6C34878D82A}">
                    <a16:rowId xmlns:a16="http://schemas.microsoft.com/office/drawing/2014/main" val="10001"/>
                  </a:ext>
                </a:extLst>
              </a:tr>
            </a:tbl>
          </a:graphicData>
        </a:graphic>
      </p:graphicFrame>
      <p:sp>
        <p:nvSpPr>
          <p:cNvPr id="6" name="Content Placeholder 2"/>
          <p:cNvSpPr txBox="1">
            <a:spLocks/>
          </p:cNvSpPr>
          <p:nvPr/>
        </p:nvSpPr>
        <p:spPr>
          <a:xfrm>
            <a:off x="404949" y="4260760"/>
            <a:ext cx="11168742" cy="2178676"/>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8000" dirty="0"/>
              <a:t>From the above table </a:t>
            </a:r>
            <a:r>
              <a:rPr lang="en-IN" sz="8000" b="1" dirty="0"/>
              <a:t>Application Platforms </a:t>
            </a:r>
            <a:r>
              <a:rPr lang="en-IN" sz="8000" dirty="0"/>
              <a:t>will be considered as </a:t>
            </a:r>
            <a:r>
              <a:rPr lang="en-IN" sz="8000" b="1" dirty="0"/>
              <a:t>primary_sector</a:t>
            </a:r>
          </a:p>
          <a:p>
            <a:pPr>
              <a:buFont typeface="Wingdings" panose="05000000000000000000" pitchFamily="2" charset="2"/>
              <a:buChar char="Ø"/>
            </a:pPr>
            <a:endParaRPr lang="en-IN" sz="8000" dirty="0"/>
          </a:p>
          <a:p>
            <a:pPr>
              <a:buFont typeface="Wingdings" panose="05000000000000000000" pitchFamily="2" charset="2"/>
              <a:buChar char="Ø"/>
            </a:pPr>
            <a:r>
              <a:rPr lang="en-IN" sz="8000" dirty="0"/>
              <a:t>We have extracted each the </a:t>
            </a:r>
            <a:r>
              <a:rPr lang="en-IN" sz="8000" b="1" dirty="0"/>
              <a:t>primary_sector</a:t>
            </a:r>
            <a:r>
              <a:rPr lang="en-IN" sz="8000" dirty="0"/>
              <a:t> of each category list from the </a:t>
            </a:r>
            <a:r>
              <a:rPr lang="en-IN" sz="8000" b="1" dirty="0"/>
              <a:t>category_list</a:t>
            </a:r>
            <a:r>
              <a:rPr lang="en-IN" sz="8000" dirty="0"/>
              <a:t> column</a:t>
            </a:r>
          </a:p>
          <a:p>
            <a:pPr>
              <a:buFont typeface="Wingdings" panose="05000000000000000000" pitchFamily="2" charset="2"/>
              <a:buChar char="Ø"/>
            </a:pPr>
            <a:endParaRPr lang="en-IN" sz="8000" dirty="0"/>
          </a:p>
          <a:p>
            <a:pPr>
              <a:buFont typeface="Wingdings" panose="05000000000000000000" pitchFamily="2" charset="2"/>
              <a:buChar char="Ø"/>
            </a:pPr>
            <a:r>
              <a:rPr lang="en-IN" sz="8000" dirty="0"/>
              <a:t>Then we have merged </a:t>
            </a:r>
            <a:r>
              <a:rPr lang="en-IN" sz="8000" b="1" dirty="0"/>
              <a:t>mapping.csv</a:t>
            </a:r>
            <a:r>
              <a:rPr lang="en-IN" sz="8000" dirty="0"/>
              <a:t> file to map each </a:t>
            </a:r>
            <a:r>
              <a:rPr lang="en-IN" sz="8000" b="1" dirty="0"/>
              <a:t>primary_sector</a:t>
            </a:r>
            <a:r>
              <a:rPr lang="en-IN" sz="8000" dirty="0"/>
              <a:t> of </a:t>
            </a:r>
            <a:r>
              <a:rPr lang="en-IN" sz="8000" b="1" dirty="0"/>
              <a:t>master_frame</a:t>
            </a:r>
            <a:r>
              <a:rPr lang="en-IN" sz="8000" dirty="0"/>
              <a:t> DF to on of the eight main sectors</a:t>
            </a:r>
          </a:p>
          <a:p>
            <a:pPr>
              <a:buFont typeface="Wingdings" panose="05000000000000000000" pitchFamily="2" charset="2"/>
              <a:buChar char="Ø"/>
            </a:pPr>
            <a:endParaRPr lang="en-IN" sz="6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dirty="0"/>
          </a:p>
          <a:p>
            <a:pPr>
              <a:buFont typeface="Wingdings" panose="05000000000000000000" pitchFamily="2" charset="2"/>
              <a:buChar char="Ø"/>
            </a:pPr>
            <a:endParaRPr lang="en-IN" sz="1400" dirty="0"/>
          </a:p>
          <a:p>
            <a:pPr>
              <a:buFont typeface="Wingdings" panose="05000000000000000000" pitchFamily="2" charset="2"/>
              <a:buChar char="Ø"/>
            </a:pPr>
            <a:endParaRPr lang="en-IN" sz="1400" dirty="0"/>
          </a:p>
          <a:p>
            <a:pPr>
              <a:buFont typeface="Wingdings" panose="05000000000000000000" pitchFamily="2" charset="2"/>
              <a:buChar char="Ø"/>
            </a:pPr>
            <a:endParaRPr lang="en-IN" sz="1400" dirty="0"/>
          </a:p>
          <a:p>
            <a:pPr>
              <a:buFont typeface="Wingdings" panose="05000000000000000000" pitchFamily="2" charset="2"/>
              <a:buChar char="Ø"/>
            </a:pPr>
            <a:endParaRPr lang="en-IN" sz="1400" dirty="0"/>
          </a:p>
          <a:p>
            <a:pPr marL="0" indent="0">
              <a:buFont typeface="Arial" panose="020B0604020202020204" pitchFamily="34" charset="0"/>
              <a:buNone/>
            </a:pPr>
            <a:r>
              <a:rPr lang="en-IN" sz="1400" dirty="0"/>
              <a:t>		</a:t>
            </a:r>
          </a:p>
          <a:p>
            <a:pPr marL="0" indent="0">
              <a:buFont typeface="Arial" panose="020B0604020202020204" pitchFamily="34" charset="0"/>
              <a:buNone/>
            </a:pPr>
            <a:endParaRPr lang="en-IN" sz="1400" dirty="0"/>
          </a:p>
          <a:p>
            <a:pPr marL="0" indent="0">
              <a:buFont typeface="Arial" panose="020B0604020202020204" pitchFamily="34" charset="0"/>
              <a:buNone/>
            </a:pPr>
            <a:endParaRPr lang="en-IN" sz="1400" dirty="0"/>
          </a:p>
          <a:p>
            <a:pPr>
              <a:buFont typeface="Wingdings" panose="05000000000000000000" pitchFamily="2" charset="2"/>
              <a:buChar char="Ø"/>
            </a:pPr>
            <a:endParaRPr lang="en-IN" sz="1400" dirty="0"/>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980" y="1790162"/>
            <a:ext cx="11168742" cy="3953815"/>
          </a:xfrm>
        </p:spPr>
        <p:txBody>
          <a:bodyPr>
            <a:normAutofit fontScale="25000" lnSpcReduction="20000"/>
          </a:bodyPr>
          <a:lstStyle/>
          <a:p>
            <a:pPr>
              <a:buFont typeface="Wingdings" panose="05000000000000000000" pitchFamily="2" charset="2"/>
              <a:buChar char="Ø"/>
            </a:pPr>
            <a:r>
              <a:rPr lang="en-IN" sz="8000" dirty="0"/>
              <a:t>Now we know that the top three English-speaking countries (USA, GBR and IND) and the most suitable funding type (Venture) for Spark Funds.</a:t>
            </a:r>
          </a:p>
          <a:p>
            <a:pPr>
              <a:buFont typeface="Wingdings" panose="05000000000000000000" pitchFamily="2" charset="2"/>
              <a:buChar char="Ø"/>
            </a:pPr>
            <a:endParaRPr lang="en-IN" sz="8000" dirty="0"/>
          </a:p>
          <a:p>
            <a:pPr>
              <a:buFont typeface="Wingdings" panose="05000000000000000000" pitchFamily="2" charset="2"/>
              <a:buChar char="Ø"/>
            </a:pPr>
            <a:endParaRPr lang="en-IN" sz="8000" dirty="0"/>
          </a:p>
          <a:p>
            <a:pPr>
              <a:buFont typeface="Wingdings" panose="05000000000000000000" pitchFamily="2" charset="2"/>
              <a:buChar char="Ø"/>
            </a:pPr>
            <a:endParaRPr lang="en-IN" sz="8000" dirty="0"/>
          </a:p>
          <a:p>
            <a:pPr>
              <a:buFont typeface="Wingdings" panose="05000000000000000000" pitchFamily="2" charset="2"/>
              <a:buChar char="Ø"/>
            </a:pPr>
            <a:r>
              <a:rPr lang="en-IN" sz="8000" dirty="0"/>
              <a:t>Our aim is to find out the most heavily invested </a:t>
            </a:r>
            <a:r>
              <a:rPr lang="en-IN" sz="8000" b="1" dirty="0"/>
              <a:t>main sectors </a:t>
            </a:r>
            <a:r>
              <a:rPr lang="en-IN" sz="8000" dirty="0"/>
              <a:t>in each of the three countries for </a:t>
            </a:r>
            <a:r>
              <a:rPr lang="en-IN" sz="8000" b="1" dirty="0"/>
              <a:t>Venture</a:t>
            </a:r>
            <a:r>
              <a:rPr lang="en-IN" sz="8000" dirty="0"/>
              <a:t> funding type and investment range of </a:t>
            </a:r>
            <a:r>
              <a:rPr lang="en-IN" sz="8000" b="1" dirty="0"/>
              <a:t>5 – 15 million USD</a:t>
            </a:r>
            <a:r>
              <a:rPr lang="en-IN" sz="8000" dirty="0"/>
              <a:t>. </a:t>
            </a:r>
          </a:p>
          <a:p>
            <a:pPr>
              <a:buFont typeface="Wingdings" panose="05000000000000000000" pitchFamily="2" charset="2"/>
              <a:buChar char="Ø"/>
            </a:pPr>
            <a:endParaRPr lang="en-IN" sz="8000" dirty="0"/>
          </a:p>
          <a:p>
            <a:pPr>
              <a:buFont typeface="Wingdings" panose="05000000000000000000" pitchFamily="2" charset="2"/>
              <a:buChar char="Ø"/>
            </a:pPr>
            <a:endParaRPr lang="en-IN" sz="8000" dirty="0"/>
          </a:p>
          <a:p>
            <a:pPr>
              <a:buFont typeface="Wingdings" panose="05000000000000000000" pitchFamily="2" charset="2"/>
              <a:buChar char="Ø"/>
            </a:pPr>
            <a:endParaRPr lang="en-IN" sz="8000" dirty="0"/>
          </a:p>
          <a:p>
            <a:pPr>
              <a:buFont typeface="Wingdings" panose="05000000000000000000" pitchFamily="2" charset="2"/>
              <a:buChar char="Ø"/>
            </a:pPr>
            <a:r>
              <a:rPr lang="en-IN" sz="8000" dirty="0"/>
              <a:t>For this we have created three data frames </a:t>
            </a:r>
            <a:r>
              <a:rPr lang="en-IN" sz="8000" b="1" dirty="0"/>
              <a:t>D1, D2 </a:t>
            </a:r>
            <a:r>
              <a:rPr lang="en-IN" sz="8000" dirty="0"/>
              <a:t>and </a:t>
            </a:r>
            <a:r>
              <a:rPr lang="en-IN" sz="8000" b="1" dirty="0"/>
              <a:t>D3 </a:t>
            </a:r>
            <a:r>
              <a:rPr lang="en-IN" sz="8000" dirty="0"/>
              <a:t>for each of the three countries containing the observations of </a:t>
            </a:r>
            <a:r>
              <a:rPr lang="en-IN" sz="8000" b="1" dirty="0"/>
              <a:t>Venture</a:t>
            </a:r>
            <a:r>
              <a:rPr lang="en-IN" sz="8000" dirty="0"/>
              <a:t> funding type falling within the </a:t>
            </a:r>
            <a:r>
              <a:rPr lang="en-IN" sz="8000" b="1" dirty="0"/>
              <a:t>5 – 15 million USD </a:t>
            </a:r>
            <a:r>
              <a:rPr lang="en-IN" sz="8000" dirty="0"/>
              <a:t>range.</a:t>
            </a:r>
          </a:p>
          <a:p>
            <a:pPr>
              <a:buFont typeface="Wingdings" panose="05000000000000000000" pitchFamily="2" charset="2"/>
              <a:buChar char="Ø"/>
            </a:pPr>
            <a:endParaRPr lang="en-IN" sz="4200" b="1" dirty="0"/>
          </a:p>
          <a:p>
            <a:pPr>
              <a:buFont typeface="Wingdings" panose="05000000000000000000" pitchFamily="2" charset="2"/>
              <a:buChar char="Ø"/>
            </a:pPr>
            <a:endParaRPr lang="en-IN" sz="42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b="1" dirty="0"/>
          </a:p>
          <a:p>
            <a:pPr>
              <a:buFont typeface="Wingdings" panose="05000000000000000000" pitchFamily="2" charset="2"/>
              <a:buChar char="Ø"/>
            </a:pPr>
            <a:endParaRPr lang="en-IN" sz="1400" dirty="0"/>
          </a:p>
          <a:p>
            <a:pPr>
              <a:buFont typeface="Wingdings" panose="05000000000000000000" pitchFamily="2" charset="2"/>
              <a:buChar char="Ø"/>
            </a:pPr>
            <a:endParaRPr lang="en-IN" sz="1400" dirty="0"/>
          </a:p>
          <a:p>
            <a:pPr>
              <a:buFont typeface="Wingdings" panose="05000000000000000000" pitchFamily="2" charset="2"/>
              <a:buChar char="Ø"/>
            </a:pPr>
            <a:endParaRPr lang="en-IN" sz="1400" dirty="0"/>
          </a:p>
          <a:p>
            <a:pPr>
              <a:buFont typeface="Wingdings" panose="05000000000000000000" pitchFamily="2" charset="2"/>
              <a:buChar char="Ø"/>
            </a:pPr>
            <a:endParaRPr lang="en-IN" sz="1400" dirty="0"/>
          </a:p>
          <a:p>
            <a:pPr>
              <a:buFont typeface="Wingdings" panose="05000000000000000000" pitchFamily="2" charset="2"/>
              <a:buChar char="Ø"/>
            </a:pPr>
            <a:endParaRPr lang="en-IN" sz="1400" dirty="0"/>
          </a:p>
          <a:p>
            <a:pPr marL="0" indent="0">
              <a:buNone/>
            </a:pPr>
            <a:r>
              <a:rPr lang="en-IN" sz="1400" dirty="0"/>
              <a:t>		</a:t>
            </a:r>
          </a:p>
          <a:p>
            <a:pPr marL="0" indent="0">
              <a:buNone/>
            </a:pPr>
            <a:endParaRPr lang="en-IN" sz="1400" dirty="0"/>
          </a:p>
          <a:p>
            <a:pPr marL="0" indent="0">
              <a:buNone/>
            </a:pPr>
            <a:endParaRPr lang="en-IN" sz="1400" dirty="0"/>
          </a:p>
          <a:p>
            <a:pPr>
              <a:buFont typeface="Wingdings" panose="05000000000000000000" pitchFamily="2" charset="2"/>
              <a:buChar char="Ø"/>
            </a:pPr>
            <a:endParaRPr lang="en-IN" sz="1400" dirty="0"/>
          </a:p>
        </p:txBody>
      </p:sp>
      <p:sp>
        <p:nvSpPr>
          <p:cNvPr id="5" name="Title 1"/>
          <p:cNvSpPr txBox="1">
            <a:spLocks/>
          </p:cNvSpPr>
          <p:nvPr/>
        </p:nvSpPr>
        <p:spPr>
          <a:xfrm>
            <a:off x="1175107" y="253714"/>
            <a:ext cx="4723418" cy="63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200" b="1" dirty="0"/>
              <a:t>Sector Analysis</a:t>
            </a:r>
            <a:endParaRPr lang="en-IN" sz="3200" dirty="0"/>
          </a:p>
        </p:txBody>
      </p:sp>
    </p:spTree>
    <p:extLst>
      <p:ext uri="{BB962C8B-B14F-4D97-AF65-F5344CB8AC3E}">
        <p14:creationId xmlns:p14="http://schemas.microsoft.com/office/powerpoint/2010/main" val="296104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75107" y="253714"/>
            <a:ext cx="4723418" cy="63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200" b="1" dirty="0"/>
              <a:t>Sector Analysis</a:t>
            </a:r>
            <a:endParaRPr lang="en-IN" sz="3200" dirty="0"/>
          </a:p>
        </p:txBody>
      </p:sp>
      <p:graphicFrame>
        <p:nvGraphicFramePr>
          <p:cNvPr id="4" name="Table 3"/>
          <p:cNvGraphicFramePr>
            <a:graphicFrameLocks noGrp="1"/>
          </p:cNvGraphicFramePr>
          <p:nvPr>
            <p:extLst>
              <p:ext uri="{D42A27DB-BD31-4B8C-83A1-F6EECF244321}">
                <p14:modId xmlns:p14="http://schemas.microsoft.com/office/powerpoint/2010/main" val="1895027522"/>
              </p:ext>
            </p:extLst>
          </p:nvPr>
        </p:nvGraphicFramePr>
        <p:xfrm>
          <a:off x="257578" y="978794"/>
          <a:ext cx="11797047" cy="5120640"/>
        </p:xfrm>
        <a:graphic>
          <a:graphicData uri="http://schemas.openxmlformats.org/drawingml/2006/table">
            <a:tbl>
              <a:tblPr firstRow="1" bandRow="1">
                <a:tableStyleId>{72833802-FEF1-4C79-8D5D-14CF1EAF98D9}</a:tableStyleId>
              </a:tblPr>
              <a:tblGrid>
                <a:gridCol w="4534239">
                  <a:extLst>
                    <a:ext uri="{9D8B030D-6E8A-4147-A177-3AD203B41FA5}">
                      <a16:colId xmlns:a16="http://schemas.microsoft.com/office/drawing/2014/main" val="20000"/>
                    </a:ext>
                  </a:extLst>
                </a:gridCol>
                <a:gridCol w="2467749">
                  <a:extLst>
                    <a:ext uri="{9D8B030D-6E8A-4147-A177-3AD203B41FA5}">
                      <a16:colId xmlns:a16="http://schemas.microsoft.com/office/drawing/2014/main" val="20001"/>
                    </a:ext>
                  </a:extLst>
                </a:gridCol>
                <a:gridCol w="2407561">
                  <a:extLst>
                    <a:ext uri="{9D8B030D-6E8A-4147-A177-3AD203B41FA5}">
                      <a16:colId xmlns:a16="http://schemas.microsoft.com/office/drawing/2014/main" val="20002"/>
                    </a:ext>
                  </a:extLst>
                </a:gridCol>
                <a:gridCol w="2387498">
                  <a:extLst>
                    <a:ext uri="{9D8B030D-6E8A-4147-A177-3AD203B41FA5}">
                      <a16:colId xmlns:a16="http://schemas.microsoft.com/office/drawing/2014/main" val="20003"/>
                    </a:ext>
                  </a:extLst>
                </a:gridCol>
              </a:tblGrid>
              <a:tr h="370840">
                <a:tc>
                  <a:txBody>
                    <a:bodyPr/>
                    <a:lstStyle/>
                    <a:p>
                      <a:pPr algn="l"/>
                      <a:endParaRPr lang="en-US" b="1" dirty="0"/>
                    </a:p>
                  </a:txBody>
                  <a:tcPr>
                    <a:lnB w="12700" cap="flat" cmpd="sng" algn="ctr">
                      <a:solidFill>
                        <a:schemeClr val="tx1"/>
                      </a:solidFill>
                      <a:prstDash val="solid"/>
                      <a:round/>
                      <a:headEnd type="none" w="med" len="med"/>
                      <a:tailEnd type="none" w="med" len="med"/>
                    </a:lnB>
                  </a:tcPr>
                </a:tc>
                <a:tc>
                  <a:txBody>
                    <a:bodyPr/>
                    <a:lstStyle/>
                    <a:p>
                      <a:pPr algn="ctr"/>
                      <a:r>
                        <a:rPr lang="en-US" dirty="0"/>
                        <a:t>USA</a:t>
                      </a:r>
                    </a:p>
                  </a:txBody>
                  <a:tcPr>
                    <a:lnB w="12700" cap="flat" cmpd="sng" algn="ctr">
                      <a:solidFill>
                        <a:schemeClr val="tx1"/>
                      </a:solidFill>
                      <a:prstDash val="solid"/>
                      <a:round/>
                      <a:headEnd type="none" w="med" len="med"/>
                      <a:tailEnd type="none" w="med" len="med"/>
                    </a:lnB>
                  </a:tcPr>
                </a:tc>
                <a:tc>
                  <a:txBody>
                    <a:bodyPr/>
                    <a:lstStyle/>
                    <a:p>
                      <a:pPr algn="ctr"/>
                      <a:r>
                        <a:rPr lang="en-US" dirty="0"/>
                        <a:t>GBR</a:t>
                      </a:r>
                    </a:p>
                  </a:txBody>
                  <a:tcPr>
                    <a:lnB w="12700" cap="flat" cmpd="sng" algn="ctr">
                      <a:solidFill>
                        <a:schemeClr val="tx1"/>
                      </a:solidFill>
                      <a:prstDash val="solid"/>
                      <a:round/>
                      <a:headEnd type="none" w="med" len="med"/>
                      <a:tailEnd type="none" w="med" len="med"/>
                    </a:lnB>
                  </a:tcPr>
                </a:tc>
                <a:tc>
                  <a:txBody>
                    <a:bodyPr/>
                    <a:lstStyle/>
                    <a:p>
                      <a:pPr algn="ctr"/>
                      <a:r>
                        <a:rPr lang="en-US" dirty="0"/>
                        <a:t>IND</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l"/>
                      <a:r>
                        <a:rPr lang="en-US" sz="1600" b="1" dirty="0"/>
                        <a:t>1. Total Number of Investments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37996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2265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982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a:r>
                        <a:rPr lang="en-US" sz="1600" b="1" dirty="0"/>
                        <a:t>2. Total amount of investment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444377974114.21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22700168685.37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16173379146.85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l"/>
                      <a:r>
                        <a:rPr lang="en-US" sz="1600" b="1" dirty="0"/>
                        <a:t>3. Top Sector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Others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Others</a:t>
                      </a:r>
                    </a:p>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Others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l"/>
                      <a:r>
                        <a:rPr lang="en-US" sz="1600" b="1" dirty="0"/>
                        <a:t>4. Second-best</a:t>
                      </a:r>
                      <a:r>
                        <a:rPr lang="en-US" sz="1600" b="1" baseline="0" dirty="0"/>
                        <a:t> Sector</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Cleantech/Semiconductors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Social,</a:t>
                      </a:r>
                      <a:r>
                        <a:rPr lang="en-US" sz="1600" baseline="0" dirty="0"/>
                        <a:t> Finance, Analytics, Advertising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Social,</a:t>
                      </a:r>
                      <a:r>
                        <a:rPr lang="en-US" sz="1600" baseline="0" dirty="0"/>
                        <a:t> Finance, Analytics, Advertising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l"/>
                      <a:r>
                        <a:rPr lang="en-US" sz="1600" b="1" dirty="0"/>
                        <a:t>5. Third-best Sector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a:t>Social,</a:t>
                      </a:r>
                      <a:r>
                        <a:rPr lang="en-US" sz="1600" baseline="0"/>
                        <a:t> Finance, Analytics, Advertising</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Cleantech/Semiconductors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News,</a:t>
                      </a:r>
                      <a:r>
                        <a:rPr lang="en-US" sz="1600" baseline="0" dirty="0"/>
                        <a:t> Search and Messaging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l"/>
                      <a:r>
                        <a:rPr lang="en-US" sz="1600" b="1" dirty="0"/>
                        <a:t>6. Number of Investments in the</a:t>
                      </a:r>
                      <a:r>
                        <a:rPr lang="en-US" sz="1600" b="1" baseline="0" dirty="0"/>
                        <a:t> T</a:t>
                      </a:r>
                      <a:r>
                        <a:rPr lang="en-US" sz="1600" b="1" dirty="0"/>
                        <a:t>op Sectors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8772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332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l"/>
                      <a:r>
                        <a:rPr lang="en-US" sz="1600" b="1" dirty="0"/>
                        <a:t>7. Number of Investment in the Second</a:t>
                      </a:r>
                      <a:r>
                        <a:rPr lang="en-US" sz="1600" b="1" baseline="0" dirty="0"/>
                        <a:t>-best Sector</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8263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481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193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algn="l"/>
                      <a:r>
                        <a:rPr lang="en-US" sz="1600" b="1" dirty="0"/>
                        <a:t>8. Number of Investment in the Third-best Sector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7811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466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840">
                <a:tc>
                  <a:txBody>
                    <a:bodyPr/>
                    <a:lstStyle/>
                    <a:p>
                      <a:pPr algn="l"/>
                      <a:r>
                        <a:rPr lang="en-US" sz="1600" b="1" dirty="0"/>
                        <a:t>9.</a:t>
                      </a:r>
                      <a:r>
                        <a:rPr lang="en-US" sz="1600" b="1" baseline="0" dirty="0"/>
                        <a:t> For the Top count-wise, which company received the highest investment?</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err="1"/>
                        <a:t>SoFi</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err="1"/>
                        <a:t>OneWeb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err="1"/>
                        <a:t>Flipkart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840">
                <a:tc>
                  <a:txBody>
                    <a:bodyPr/>
                    <a:lstStyle/>
                    <a:p>
                      <a:pPr algn="l"/>
                      <a:r>
                        <a:rPr lang="en-US" sz="1600" b="1" dirty="0"/>
                        <a:t>10. For the second-best</a:t>
                      </a:r>
                      <a:r>
                        <a:rPr lang="en-US" sz="1600" b="1" baseline="0" dirty="0"/>
                        <a:t> sector count-wise, which company received the highest investment?</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err="1"/>
                        <a:t>Freescale</a:t>
                      </a:r>
                      <a:r>
                        <a:rPr lang="en-US" sz="1600" dirty="0"/>
                        <a:t> Semiconductor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err="1"/>
                        <a:t>Mereo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ShopClues.com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sp>
        <p:nvSpPr>
          <p:cNvPr id="6" name="Rectangle 5"/>
          <p:cNvSpPr/>
          <p:nvPr/>
        </p:nvSpPr>
        <p:spPr>
          <a:xfrm>
            <a:off x="3769266" y="6196765"/>
            <a:ext cx="4069341" cy="369332"/>
          </a:xfrm>
          <a:prstGeom prst="rect">
            <a:avLst/>
          </a:prstGeom>
        </p:spPr>
        <p:txBody>
          <a:bodyPr wrap="square">
            <a:spAutoFit/>
          </a:bodyPr>
          <a:lstStyle/>
          <a:p>
            <a:r>
              <a:rPr lang="en-IN" b="1" dirty="0"/>
              <a:t>Table 3: Sector-wise Investment Analysis</a:t>
            </a:r>
          </a:p>
        </p:txBody>
      </p:sp>
    </p:spTree>
    <p:extLst>
      <p:ext uri="{BB962C8B-B14F-4D97-AF65-F5344CB8AC3E}">
        <p14:creationId xmlns:p14="http://schemas.microsoft.com/office/powerpoint/2010/main" val="3273121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5178" y="927280"/>
            <a:ext cx="3949519" cy="5331852"/>
          </a:xfrm>
          <a:ln>
            <a:solidFill>
              <a:srgbClr val="FF0000"/>
            </a:solidFill>
          </a:ln>
        </p:spPr>
      </p:pic>
      <p:sp>
        <p:nvSpPr>
          <p:cNvPr id="8" name="Title 1"/>
          <p:cNvSpPr>
            <a:spLocks noGrp="1"/>
          </p:cNvSpPr>
          <p:nvPr>
            <p:ph type="title"/>
          </p:nvPr>
        </p:nvSpPr>
        <p:spPr>
          <a:xfrm>
            <a:off x="1291016" y="215078"/>
            <a:ext cx="4839328" cy="712202"/>
          </a:xfrm>
          <a:ln>
            <a:noFill/>
          </a:ln>
        </p:spPr>
        <p:txBody>
          <a:bodyPr>
            <a:normAutofit fontScale="90000"/>
          </a:bodyPr>
          <a:lstStyle/>
          <a:p>
            <a:r>
              <a:rPr lang="en-IN" sz="3600" b="1" dirty="0"/>
              <a:t>Investment Type Analysis</a:t>
            </a:r>
            <a:endParaRPr lang="en-IN" sz="3600" i="1" dirty="0"/>
          </a:p>
        </p:txBody>
      </p:sp>
      <p:sp>
        <p:nvSpPr>
          <p:cNvPr id="5" name="Rectangle 4"/>
          <p:cNvSpPr/>
          <p:nvPr/>
        </p:nvSpPr>
        <p:spPr>
          <a:xfrm>
            <a:off x="3475340" y="6259132"/>
            <a:ext cx="5310007" cy="369332"/>
          </a:xfrm>
          <a:prstGeom prst="rect">
            <a:avLst/>
          </a:prstGeom>
        </p:spPr>
        <p:txBody>
          <a:bodyPr wrap="square">
            <a:spAutoFit/>
          </a:bodyPr>
          <a:lstStyle/>
          <a:p>
            <a:r>
              <a:rPr lang="en-IN" b="1" dirty="0"/>
              <a:t>Plot 1: Investment type and Avg. raised amount USD</a:t>
            </a:r>
          </a:p>
        </p:txBody>
      </p:sp>
    </p:spTree>
    <p:extLst>
      <p:ext uri="{BB962C8B-B14F-4D97-AF65-F5344CB8AC3E}">
        <p14:creationId xmlns:p14="http://schemas.microsoft.com/office/powerpoint/2010/main" val="17398568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797</TotalTime>
  <Words>1022</Words>
  <Application>Microsoft Office PowerPoint</Application>
  <PresentationFormat>Widescreen</PresentationFormat>
  <Paragraphs>215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INVESTMENT CASE STUDY   SUBMISSION </vt:lpstr>
      <vt:lpstr>PowerPoint Presentation</vt:lpstr>
      <vt:lpstr>Flow Chart</vt:lpstr>
      <vt:lpstr>Investment Type Analysis</vt:lpstr>
      <vt:lpstr>PowerPoint Presentation</vt:lpstr>
      <vt:lpstr>PowerPoint Presentation</vt:lpstr>
      <vt:lpstr>PowerPoint Presentation</vt:lpstr>
      <vt:lpstr>PowerPoint Presentation</vt:lpstr>
      <vt:lpstr>Investment Type Analysis</vt:lpstr>
      <vt:lpstr>Country Analysis</vt:lpstr>
      <vt:lpstr>Sector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Biradar, Ravi</cp:lastModifiedBy>
  <cp:revision>75</cp:revision>
  <dcterms:created xsi:type="dcterms:W3CDTF">2016-06-09T08:16:28Z</dcterms:created>
  <dcterms:modified xsi:type="dcterms:W3CDTF">2019-02-02T09:58:29Z</dcterms:modified>
</cp:coreProperties>
</file>