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3" r:id="rId9"/>
    <p:sldId id="274" r:id="rId10"/>
    <p:sldId id="276" r:id="rId11"/>
    <p:sldId id="264" r:id="rId12"/>
    <p:sldId id="265" r:id="rId13"/>
    <p:sldId id="266" r:id="rId14"/>
    <p:sldId id="267" r:id="rId15"/>
    <p:sldId id="277" r:id="rId16"/>
    <p:sldId id="278" r:id="rId17"/>
    <p:sldId id="268" r:id="rId18"/>
    <p:sldId id="272" r:id="rId19"/>
    <p:sldId id="281" r:id="rId20"/>
    <p:sldId id="282" r:id="rId21"/>
    <p:sldId id="270" r:id="rId22"/>
    <p:sldId id="271" r:id="rId23"/>
    <p:sldId id="280" r:id="rId24"/>
    <p:sldId id="283" r:id="rId25"/>
    <p:sldId id="284" r:id="rId26"/>
    <p:sldId id="285" r:id="rId27"/>
    <p:sldId id="28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76"/>
    <p:restoredTop sz="94612"/>
  </p:normalViewPr>
  <p:slideViewPr>
    <p:cSldViewPr snapToGrid="0" snapToObjects="1">
      <p:cViewPr>
        <p:scale>
          <a:sx n="77" d="100"/>
          <a:sy n="77" d="100"/>
        </p:scale>
        <p:origin x="-2280" y="7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121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72E9C-921A-F84B-96F0-BE0D2E29BA43}" type="datetimeFigureOut">
              <a:rPr lang="en-US" smtClean="0"/>
              <a:t>8/27/18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0AED4-35E0-7A48-A607-C8BCE21CF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3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0AED4-35E0-7A48-A607-C8BCE21CF1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25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8/27/18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8/27/18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8/27/18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8/27/18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8/27/18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8/27/18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w3schools.com/tags/tag_dl.asp" TargetMode="External"/><Relationship Id="rId20" Type="http://schemas.openxmlformats.org/officeDocument/2006/relationships/hyperlink" Target="https://www.w3schools.com/tags/tag_main.asp" TargetMode="External"/><Relationship Id="rId21" Type="http://schemas.openxmlformats.org/officeDocument/2006/relationships/hyperlink" Target="https://www.w3schools.com/tags/tag_nav.asp" TargetMode="External"/><Relationship Id="rId22" Type="http://schemas.openxmlformats.org/officeDocument/2006/relationships/hyperlink" Target="https://www.w3schools.com/tags/tag_noscript.asp" TargetMode="External"/><Relationship Id="rId23" Type="http://schemas.openxmlformats.org/officeDocument/2006/relationships/hyperlink" Target="https://www.w3schools.com/tags/tag_ol.asp" TargetMode="External"/><Relationship Id="rId24" Type="http://schemas.openxmlformats.org/officeDocument/2006/relationships/hyperlink" Target="https://www.w3schools.com/tags/tag_output.asp" TargetMode="External"/><Relationship Id="rId25" Type="http://schemas.openxmlformats.org/officeDocument/2006/relationships/hyperlink" Target="https://www.w3schools.com/tags/tag_p.asp" TargetMode="External"/><Relationship Id="rId26" Type="http://schemas.openxmlformats.org/officeDocument/2006/relationships/hyperlink" Target="https://www.w3schools.com/tags/tag_pre.asp" TargetMode="External"/><Relationship Id="rId27" Type="http://schemas.openxmlformats.org/officeDocument/2006/relationships/hyperlink" Target="https://www.w3schools.com/tags/tag_section.asp" TargetMode="External"/><Relationship Id="rId28" Type="http://schemas.openxmlformats.org/officeDocument/2006/relationships/hyperlink" Target="https://www.w3schools.com/tags/tag_table.asp" TargetMode="External"/><Relationship Id="rId29" Type="http://schemas.openxmlformats.org/officeDocument/2006/relationships/hyperlink" Target="https://www.w3schools.com/tags/tag_tfoot.asp" TargetMode="External"/><Relationship Id="rId30" Type="http://schemas.openxmlformats.org/officeDocument/2006/relationships/hyperlink" Target="https://www.w3schools.com/tags/tag_ul.asp" TargetMode="External"/><Relationship Id="rId31" Type="http://schemas.openxmlformats.org/officeDocument/2006/relationships/hyperlink" Target="https://www.w3schools.com/tags/tag_video.asp" TargetMode="External"/><Relationship Id="rId10" Type="http://schemas.openxmlformats.org/officeDocument/2006/relationships/hyperlink" Target="https://www.w3schools.com/tags/tag_dt.asp" TargetMode="External"/><Relationship Id="rId11" Type="http://schemas.openxmlformats.org/officeDocument/2006/relationships/hyperlink" Target="https://www.w3schools.com/tags/tag_fieldset.asp" TargetMode="External"/><Relationship Id="rId12" Type="http://schemas.openxmlformats.org/officeDocument/2006/relationships/hyperlink" Target="https://www.w3schools.com/tags/tag_figcaption.asp" TargetMode="External"/><Relationship Id="rId13" Type="http://schemas.openxmlformats.org/officeDocument/2006/relationships/hyperlink" Target="https://www.w3schools.com/tags/tag_figure.asp" TargetMode="External"/><Relationship Id="rId14" Type="http://schemas.openxmlformats.org/officeDocument/2006/relationships/hyperlink" Target="https://www.w3schools.com/tags/tag_footer.asp" TargetMode="External"/><Relationship Id="rId15" Type="http://schemas.openxmlformats.org/officeDocument/2006/relationships/hyperlink" Target="https://www.w3schools.com/tags/tag_form.asp" TargetMode="External"/><Relationship Id="rId16" Type="http://schemas.openxmlformats.org/officeDocument/2006/relationships/hyperlink" Target="https://www.w3schools.com/tags/tag_hn.asp" TargetMode="External"/><Relationship Id="rId17" Type="http://schemas.openxmlformats.org/officeDocument/2006/relationships/hyperlink" Target="https://www.w3schools.com/tags/tag_header.asp" TargetMode="External"/><Relationship Id="rId18" Type="http://schemas.openxmlformats.org/officeDocument/2006/relationships/hyperlink" Target="https://www.w3schools.com/tags/tag_hr.asp" TargetMode="External"/><Relationship Id="rId19" Type="http://schemas.openxmlformats.org/officeDocument/2006/relationships/hyperlink" Target="https://www.w3schools.com/tags/tag_li.as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schools.com/tags/tag_address.asp" TargetMode="External"/><Relationship Id="rId3" Type="http://schemas.openxmlformats.org/officeDocument/2006/relationships/hyperlink" Target="https://www.w3schools.com/tags/tag_article.asp" TargetMode="External"/><Relationship Id="rId4" Type="http://schemas.openxmlformats.org/officeDocument/2006/relationships/hyperlink" Target="https://www.w3schools.com/tags/tag_aside.asp" TargetMode="External"/><Relationship Id="rId5" Type="http://schemas.openxmlformats.org/officeDocument/2006/relationships/hyperlink" Target="https://www.w3schools.com/tags/tag_blockquote.asp" TargetMode="External"/><Relationship Id="rId6" Type="http://schemas.openxmlformats.org/officeDocument/2006/relationships/hyperlink" Target="https://www.w3schools.com/tags/tag_canvas.asp" TargetMode="External"/><Relationship Id="rId7" Type="http://schemas.openxmlformats.org/officeDocument/2006/relationships/hyperlink" Target="https://www.w3schools.com/tags/tag_dd.asp" TargetMode="External"/><Relationship Id="rId8" Type="http://schemas.openxmlformats.org/officeDocument/2006/relationships/hyperlink" Target="https://www.w3schools.com/tags/tag_div.asp" TargetMode="External"/></Relationships>
</file>

<file path=ppt/slides/_rels/slide4.xml.rels><?xml version="1.0" encoding="UTF-8" standalone="yes"?>
<Relationships xmlns="http://schemas.openxmlformats.org/package/2006/relationships"><Relationship Id="rId20" Type="http://schemas.openxmlformats.org/officeDocument/2006/relationships/hyperlink" Target="https://www.w3schools.com/tags/tag_object.asp" TargetMode="External"/><Relationship Id="rId21" Type="http://schemas.openxmlformats.org/officeDocument/2006/relationships/hyperlink" Target="https://www.w3schools.com/tags/tag_q.asp" TargetMode="External"/><Relationship Id="rId22" Type="http://schemas.openxmlformats.org/officeDocument/2006/relationships/hyperlink" Target="https://www.w3schools.com/tags/tag_samp.asp" TargetMode="External"/><Relationship Id="rId23" Type="http://schemas.openxmlformats.org/officeDocument/2006/relationships/hyperlink" Target="https://www.w3schools.com/tags/tag_script.asp" TargetMode="External"/><Relationship Id="rId24" Type="http://schemas.openxmlformats.org/officeDocument/2006/relationships/hyperlink" Target="https://www.w3schools.com/tags/tag_select.asp" TargetMode="External"/><Relationship Id="rId25" Type="http://schemas.openxmlformats.org/officeDocument/2006/relationships/hyperlink" Target="https://www.w3schools.com/tags/tag_small.asp" TargetMode="External"/><Relationship Id="rId26" Type="http://schemas.openxmlformats.org/officeDocument/2006/relationships/hyperlink" Target="https://www.w3schools.com/tags/tag_span.asp" TargetMode="External"/><Relationship Id="rId27" Type="http://schemas.openxmlformats.org/officeDocument/2006/relationships/hyperlink" Target="https://www.w3schools.com/tags/tag_strong.asp" TargetMode="External"/><Relationship Id="rId28" Type="http://schemas.openxmlformats.org/officeDocument/2006/relationships/hyperlink" Target="https://www.w3schools.com/tags/tag_sub.asp" TargetMode="External"/><Relationship Id="rId29" Type="http://schemas.openxmlformats.org/officeDocument/2006/relationships/hyperlink" Target="https://www.w3schools.com/tags/tag_sup.as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schools.com/tags/tag_a.asp" TargetMode="External"/><Relationship Id="rId3" Type="http://schemas.openxmlformats.org/officeDocument/2006/relationships/hyperlink" Target="https://www.w3schools.com/tags/tag_abbr.asp" TargetMode="External"/><Relationship Id="rId4" Type="http://schemas.openxmlformats.org/officeDocument/2006/relationships/hyperlink" Target="https://www.w3schools.com/tags/tag_acronym.asp" TargetMode="External"/><Relationship Id="rId5" Type="http://schemas.openxmlformats.org/officeDocument/2006/relationships/hyperlink" Target="https://www.w3schools.com/tags/tag_b.asp" TargetMode="External"/><Relationship Id="rId30" Type="http://schemas.openxmlformats.org/officeDocument/2006/relationships/hyperlink" Target="https://www.w3schools.com/tags/tag_textarea.asp" TargetMode="External"/><Relationship Id="rId31" Type="http://schemas.openxmlformats.org/officeDocument/2006/relationships/hyperlink" Target="https://www.w3schools.com/tags/tag_time.asp" TargetMode="External"/><Relationship Id="rId32" Type="http://schemas.openxmlformats.org/officeDocument/2006/relationships/hyperlink" Target="https://www.w3schools.com/tags/tag_tt.asp" TargetMode="External"/><Relationship Id="rId9" Type="http://schemas.openxmlformats.org/officeDocument/2006/relationships/hyperlink" Target="https://www.w3schools.com/tags/tag_button.asp" TargetMode="External"/><Relationship Id="rId6" Type="http://schemas.openxmlformats.org/officeDocument/2006/relationships/hyperlink" Target="https://www.w3schools.com/tags/tag_bdo.asp" TargetMode="External"/><Relationship Id="rId7" Type="http://schemas.openxmlformats.org/officeDocument/2006/relationships/hyperlink" Target="https://www.w3schools.com/tags/tag_big.asp" TargetMode="External"/><Relationship Id="rId8" Type="http://schemas.openxmlformats.org/officeDocument/2006/relationships/hyperlink" Target="https://www.w3schools.com/tags/tag_br.asp" TargetMode="External"/><Relationship Id="rId33" Type="http://schemas.openxmlformats.org/officeDocument/2006/relationships/hyperlink" Target="https://www.w3schools.com/tags/tag_var.asp" TargetMode="External"/><Relationship Id="rId10" Type="http://schemas.openxmlformats.org/officeDocument/2006/relationships/hyperlink" Target="https://www.w3schools.com/tags/tag_cite.asp" TargetMode="External"/><Relationship Id="rId11" Type="http://schemas.openxmlformats.org/officeDocument/2006/relationships/hyperlink" Target="https://www.w3schools.com/tags/tag_code.asp" TargetMode="External"/><Relationship Id="rId12" Type="http://schemas.openxmlformats.org/officeDocument/2006/relationships/hyperlink" Target="https://www.w3schools.com/tags/tag_dfn.asp" TargetMode="External"/><Relationship Id="rId13" Type="http://schemas.openxmlformats.org/officeDocument/2006/relationships/hyperlink" Target="https://www.w3schools.com/tags/tag_em.asp" TargetMode="External"/><Relationship Id="rId14" Type="http://schemas.openxmlformats.org/officeDocument/2006/relationships/hyperlink" Target="https://www.w3schools.com/tags/tag_i.asp" TargetMode="External"/><Relationship Id="rId15" Type="http://schemas.openxmlformats.org/officeDocument/2006/relationships/hyperlink" Target="https://www.w3schools.com/tags/tag_img.asp" TargetMode="External"/><Relationship Id="rId16" Type="http://schemas.openxmlformats.org/officeDocument/2006/relationships/hyperlink" Target="https://www.w3schools.com/tags/tag_input.asp" TargetMode="External"/><Relationship Id="rId17" Type="http://schemas.openxmlformats.org/officeDocument/2006/relationships/hyperlink" Target="https://www.w3schools.com/tags/tag_kbd.asp" TargetMode="External"/><Relationship Id="rId18" Type="http://schemas.openxmlformats.org/officeDocument/2006/relationships/hyperlink" Target="https://www.w3schools.com/tags/tag_label.asp" TargetMode="External"/><Relationship Id="rId19" Type="http://schemas.openxmlformats.org/officeDocument/2006/relationships/hyperlink" Target="https://www.w3schools.com/tags/tag_map.as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36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484632"/>
            <a:ext cx="10058400" cy="56875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html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/>
              <a:t>h2&gt;Using The class Attribute in JavaScript&lt;/h2</a:t>
            </a:r>
            <a:r>
              <a:rPr lang="en-US" dirty="0" smtClean="0"/>
              <a:t>&gt;    &lt;</a:t>
            </a:r>
            <a:r>
              <a:rPr lang="en-US" dirty="0"/>
              <a:t>p&gt;Click the button, to hide all elements with the class name "city", with </a:t>
            </a:r>
            <a:r>
              <a:rPr lang="en-US" dirty="0" smtClean="0"/>
              <a:t>JavaScript</a:t>
            </a:r>
            <a:r>
              <a:rPr lang="en-US" dirty="0"/>
              <a:t>:&lt;/p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button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myFunction</a:t>
            </a:r>
            <a:r>
              <a:rPr lang="en-US" dirty="0"/>
              <a:t>()"&gt;Hide elements&lt;/button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h2 class="city"&gt;London&lt;/h2</a:t>
            </a:r>
            <a:r>
              <a:rPr lang="en-US" dirty="0" smtClean="0"/>
              <a:t>&gt; </a:t>
            </a:r>
            <a:r>
              <a:rPr lang="en-US" dirty="0"/>
              <a:t> </a:t>
            </a:r>
            <a:r>
              <a:rPr lang="en-US" dirty="0" smtClean="0"/>
              <a:t> &lt;</a:t>
            </a:r>
            <a:r>
              <a:rPr lang="en-US" dirty="0"/>
              <a:t>p&gt;London is the capital of England.&lt;/p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/>
              <a:t>h2 class="city"&gt;Paris&lt;/h2</a:t>
            </a:r>
            <a:r>
              <a:rPr lang="en-US" dirty="0" smtClean="0"/>
              <a:t>&gt; &lt;</a:t>
            </a:r>
            <a:r>
              <a:rPr lang="en-US" dirty="0"/>
              <a:t>p&gt;Paris is the capital of France.&lt;/p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/>
              <a:t>h2 class="city"&gt;Tokyo&lt;/h2</a:t>
            </a:r>
            <a:r>
              <a:rPr lang="en-US" dirty="0" smtClean="0"/>
              <a:t>&gt;  &lt;</a:t>
            </a:r>
            <a:r>
              <a:rPr lang="en-US" dirty="0"/>
              <a:t>p&gt;Tokyo is the capital of Japan.&lt;/p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script&gt;function </a:t>
            </a:r>
            <a:r>
              <a:rPr lang="en-US" dirty="0" err="1"/>
              <a:t>myFunction</a:t>
            </a:r>
            <a:r>
              <a:rPr lang="en-US" dirty="0"/>
              <a:t>() {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x = </a:t>
            </a:r>
            <a:r>
              <a:rPr lang="en-US" dirty="0" err="1"/>
              <a:t>document.getElementsByClassName</a:t>
            </a:r>
            <a:r>
              <a:rPr lang="en-US" dirty="0"/>
              <a:t>("city");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for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x.length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x[</a:t>
            </a:r>
            <a:r>
              <a:rPr lang="en-US" dirty="0" err="1" smtClean="0"/>
              <a:t>i</a:t>
            </a:r>
            <a:r>
              <a:rPr lang="en-US" dirty="0"/>
              <a:t>].</a:t>
            </a:r>
            <a:r>
              <a:rPr lang="en-US" dirty="0" err="1"/>
              <a:t>style.display</a:t>
            </a:r>
            <a:r>
              <a:rPr lang="en-US" dirty="0"/>
              <a:t> = "none";  </a:t>
            </a:r>
            <a:r>
              <a:rPr lang="en-US" dirty="0" smtClean="0"/>
              <a:t>}}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script&gt;&lt;/body&gt;&lt;/html&gt;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835626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id attribute specifies a unique id for an HTML </a:t>
            </a:r>
            <a:r>
              <a:rPr lang="en-US" dirty="0" smtClean="0"/>
              <a:t>element.</a:t>
            </a:r>
          </a:p>
          <a:p>
            <a:r>
              <a:rPr lang="en-US" dirty="0" smtClean="0"/>
              <a:t>The </a:t>
            </a:r>
            <a:r>
              <a:rPr lang="en-US" dirty="0"/>
              <a:t>value must be unique within the HTML </a:t>
            </a:r>
            <a:r>
              <a:rPr lang="en-US" dirty="0" smtClean="0"/>
              <a:t>document.</a:t>
            </a:r>
            <a:endParaRPr lang="en-US" dirty="0"/>
          </a:p>
          <a:p>
            <a:r>
              <a:rPr lang="en-US" dirty="0"/>
              <a:t>The id value can be used by CSS and JavaScript to perform certain tasks for a unique element with the specified id value.</a:t>
            </a:r>
          </a:p>
          <a:p>
            <a:r>
              <a:rPr lang="en-US" dirty="0"/>
              <a:t>In CSS, to select an element with a specific id, write a hash (#) character, followed by the id of the element: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291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Bookmarks with ID and </a:t>
            </a:r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Bookmarks - jump </a:t>
            </a:r>
            <a:r>
              <a:rPr lang="en-US" dirty="0"/>
              <a:t>to specific parts of a Web page.</a:t>
            </a:r>
          </a:p>
          <a:p>
            <a:r>
              <a:rPr lang="en-US" dirty="0" smtClean="0"/>
              <a:t>To </a:t>
            </a:r>
            <a:r>
              <a:rPr lang="en-US" dirty="0"/>
              <a:t>make a </a:t>
            </a:r>
            <a:r>
              <a:rPr lang="en-US" dirty="0" smtClean="0"/>
              <a:t>bookmark: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the </a:t>
            </a:r>
            <a:r>
              <a:rPr lang="en-US" dirty="0" smtClean="0"/>
              <a:t>bookmark</a:t>
            </a:r>
          </a:p>
          <a:p>
            <a:pPr marL="274320" lvl="1" indent="0">
              <a:buNone/>
            </a:pPr>
            <a:r>
              <a:rPr lang="en-US" dirty="0" smtClean="0"/>
              <a:t>e.g.: </a:t>
            </a:r>
            <a:r>
              <a:rPr lang="pt-BR" dirty="0">
                <a:solidFill>
                  <a:srgbClr val="FF0000"/>
                </a:solidFill>
              </a:rPr>
              <a:t>&lt;h2 id="C4"&gt;</a:t>
            </a:r>
            <a:r>
              <a:rPr lang="pt-BR" dirty="0"/>
              <a:t>Chapter 4</a:t>
            </a:r>
            <a:r>
              <a:rPr lang="pt-BR" dirty="0">
                <a:solidFill>
                  <a:srgbClr val="FF0000"/>
                </a:solidFill>
              </a:rPr>
              <a:t>&lt;/h2&gt;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Add </a:t>
            </a:r>
            <a:r>
              <a:rPr lang="en-US" dirty="0"/>
              <a:t>a link to </a:t>
            </a:r>
            <a:r>
              <a:rPr lang="en-US" dirty="0" smtClean="0"/>
              <a:t>bookmark form within the page</a:t>
            </a:r>
          </a:p>
          <a:p>
            <a:pPr marL="274320" lvl="1" indent="0">
              <a:buNone/>
            </a:pPr>
            <a:r>
              <a:rPr lang="en-US" dirty="0" smtClean="0"/>
              <a:t>e.g.: </a:t>
            </a:r>
            <a:r>
              <a:rPr lang="en-US" dirty="0">
                <a:solidFill>
                  <a:srgbClr val="FF0000"/>
                </a:solidFill>
              </a:rPr>
              <a:t>&lt;a 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>
                <a:solidFill>
                  <a:srgbClr val="FF0000"/>
                </a:solidFill>
              </a:rPr>
              <a:t>="#C4"&gt;</a:t>
            </a:r>
            <a:r>
              <a:rPr lang="en-US" dirty="0"/>
              <a:t>Jump to Chapter 4</a:t>
            </a:r>
            <a:r>
              <a:rPr lang="en-US" dirty="0">
                <a:solidFill>
                  <a:srgbClr val="FF0000"/>
                </a:solidFill>
              </a:rPr>
              <a:t>&lt;/a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 lvl="1"/>
            <a:r>
              <a:rPr lang="en-US" dirty="0"/>
              <a:t>Or, add a link to the bookmark </a:t>
            </a:r>
            <a:r>
              <a:rPr lang="en-US" dirty="0" smtClean="0"/>
              <a:t>from </a:t>
            </a:r>
            <a:r>
              <a:rPr lang="en-US" dirty="0"/>
              <a:t>another </a:t>
            </a:r>
            <a:r>
              <a:rPr lang="en-US" dirty="0" smtClean="0"/>
              <a:t>page</a:t>
            </a:r>
          </a:p>
          <a:p>
            <a:pPr marL="274320" lvl="1" indent="0">
              <a:buNone/>
            </a:pPr>
            <a:r>
              <a:rPr lang="en-US" dirty="0" smtClean="0"/>
              <a:t>e.g.: </a:t>
            </a:r>
            <a:r>
              <a:rPr lang="en-US" dirty="0">
                <a:solidFill>
                  <a:srgbClr val="FF0000"/>
                </a:solidFill>
              </a:rPr>
              <a:t>&lt;a 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>
                <a:solidFill>
                  <a:srgbClr val="FF0000"/>
                </a:solidFill>
              </a:rPr>
              <a:t>="html_demo.html#C4"&gt;</a:t>
            </a:r>
            <a:r>
              <a:rPr lang="en-US" dirty="0"/>
              <a:t>Jump to Chapter 4</a:t>
            </a:r>
            <a:r>
              <a:rPr lang="en-US" dirty="0">
                <a:solidFill>
                  <a:srgbClr val="FF0000"/>
                </a:solidFill>
              </a:rPr>
              <a:t>&lt;/a&gt;</a:t>
            </a:r>
          </a:p>
          <a:p>
            <a:r>
              <a:rPr lang="en-US" dirty="0"/>
              <a:t>When the link is clicked, the page will scroll to the location with the bookmark.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73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iframe</a:t>
            </a:r>
            <a:r>
              <a:rPr lang="en-US" dirty="0"/>
              <a:t> is used to display a web page within a web page.</a:t>
            </a:r>
          </a:p>
          <a:p>
            <a:r>
              <a:rPr lang="en-US" dirty="0" smtClean="0"/>
              <a:t>An </a:t>
            </a:r>
            <a:r>
              <a:rPr lang="en-US" dirty="0"/>
              <a:t>HTML </a:t>
            </a:r>
            <a:r>
              <a:rPr lang="en-US" dirty="0" err="1"/>
              <a:t>iframe</a:t>
            </a:r>
            <a:r>
              <a:rPr lang="en-US" dirty="0"/>
              <a:t> is defined with the &lt;</a:t>
            </a:r>
            <a:r>
              <a:rPr lang="en-US" dirty="0" err="1"/>
              <a:t>iframe</a:t>
            </a:r>
            <a:r>
              <a:rPr lang="en-US" dirty="0"/>
              <a:t>&gt; </a:t>
            </a:r>
            <a:r>
              <a:rPr lang="en-US" dirty="0" smtClean="0"/>
              <a:t>tag</a:t>
            </a:r>
          </a:p>
          <a:p>
            <a:pPr marL="0" indent="0">
              <a:buNone/>
            </a:pPr>
            <a:r>
              <a:rPr lang="en-US" dirty="0" smtClean="0"/>
              <a:t>e.g.: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iframe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="</a:t>
            </a:r>
            <a:r>
              <a:rPr lang="en-US" i="1" dirty="0">
                <a:solidFill>
                  <a:srgbClr val="FF0000"/>
                </a:solidFill>
              </a:rPr>
              <a:t>URL</a:t>
            </a:r>
            <a:r>
              <a:rPr lang="en-US" dirty="0" smtClean="0">
                <a:solidFill>
                  <a:srgbClr val="FF0000"/>
                </a:solidFill>
              </a:rPr>
              <a:t>"&gt;   &lt;/</a:t>
            </a:r>
            <a:r>
              <a:rPr lang="en-US" dirty="0" err="1">
                <a:solidFill>
                  <a:srgbClr val="FF0000"/>
                </a:solidFill>
              </a:rPr>
              <a:t>iframe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dirty="0"/>
              <a:t>The </a:t>
            </a:r>
            <a:r>
              <a:rPr lang="en-US" i="1" dirty="0" err="1"/>
              <a:t>src</a:t>
            </a:r>
            <a:r>
              <a:rPr lang="en-US" dirty="0"/>
              <a:t> attribute specifies the URL (web address) of the inline frame page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Set height and width</a:t>
            </a:r>
            <a:endParaRPr lang="en-US" dirty="0"/>
          </a:p>
          <a:p>
            <a:r>
              <a:rPr lang="en-US" dirty="0" err="1" smtClean="0"/>
              <a:t>E.g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&lt;!DOCTYPE html&gt;&lt;html&gt;&lt;body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iframe 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="</a:t>
            </a:r>
            <a:r>
              <a:rPr lang="en-US" dirty="0" err="1">
                <a:solidFill>
                  <a:srgbClr val="FF0000"/>
                </a:solidFill>
              </a:rPr>
              <a:t>demo_iframe.htm</a:t>
            </a:r>
            <a:r>
              <a:rPr lang="en-US" dirty="0">
                <a:solidFill>
                  <a:srgbClr val="FF0000"/>
                </a:solidFill>
              </a:rPr>
              <a:t>" height="200" width="300</a:t>
            </a:r>
            <a:r>
              <a:rPr lang="en-US" dirty="0" smtClean="0">
                <a:solidFill>
                  <a:srgbClr val="FF0000"/>
                </a:solidFill>
              </a:rPr>
              <a:t>"&gt;  &lt;/</a:t>
            </a:r>
            <a:r>
              <a:rPr lang="en-US" dirty="0">
                <a:solidFill>
                  <a:srgbClr val="FF0000"/>
                </a:solidFill>
              </a:rPr>
              <a:t>iframe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dirty="0">
                <a:solidFill>
                  <a:srgbClr val="FF0000"/>
                </a:solidFill>
              </a:rPr>
              <a:t>&lt;/body&gt;&lt;/html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/>
          </a:p>
          <a:p>
            <a:r>
              <a:rPr lang="en-US" dirty="0" smtClean="0"/>
              <a:t>By default an iframe has a border.</a:t>
            </a:r>
          </a:p>
        </p:txBody>
      </p:sp>
    </p:spTree>
    <p:extLst>
      <p:ext uri="{BB962C8B-B14F-4D97-AF65-F5344CB8AC3E}">
        <p14:creationId xmlns:p14="http://schemas.microsoft.com/office/powerpoint/2010/main" val="1175700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makes HTML pages more dynamic and interactive</a:t>
            </a:r>
            <a:r>
              <a:rPr lang="en-US" dirty="0" smtClean="0"/>
              <a:t>.</a:t>
            </a:r>
          </a:p>
          <a:p>
            <a:r>
              <a:rPr lang="en-US" dirty="0"/>
              <a:t>The &lt;script&gt; tag is used to define a client-side script (JavaScript).</a:t>
            </a:r>
          </a:p>
          <a:p>
            <a:r>
              <a:rPr lang="en-US" dirty="0"/>
              <a:t>The &lt;script&gt; element either contains scripting statements, or it points to an external script file through the </a:t>
            </a:r>
            <a:r>
              <a:rPr lang="en-US" dirty="0" err="1"/>
              <a:t>src</a:t>
            </a:r>
            <a:r>
              <a:rPr lang="en-US" dirty="0"/>
              <a:t> attribute.</a:t>
            </a:r>
          </a:p>
          <a:p>
            <a:r>
              <a:rPr lang="en-US" dirty="0"/>
              <a:t>Common uses for JavaScript are image manipulation, form validation, and dynamic changes of content.</a:t>
            </a:r>
          </a:p>
          <a:p>
            <a:r>
              <a:rPr lang="en-US" dirty="0"/>
              <a:t>To select an HTML element, JavaScript very often uses the </a:t>
            </a:r>
            <a:r>
              <a:rPr lang="en-US" dirty="0" err="1"/>
              <a:t>document.getElementById</a:t>
            </a:r>
            <a:r>
              <a:rPr lang="en-US" dirty="0"/>
              <a:t>() 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88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 paths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154044"/>
              </p:ext>
            </p:extLst>
          </p:nvPr>
        </p:nvGraphicFramePr>
        <p:xfrm>
          <a:off x="1069975" y="2120900"/>
          <a:ext cx="1005840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Path</a:t>
                      </a:r>
                    </a:p>
                  </a:txBody>
                  <a:tcPr marL="203200" marR="101600" marT="101600" marB="1016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101600" marR="101600" marT="101600" marB="1016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&lt;img src="picture.jpg"&gt;</a:t>
                      </a:r>
                    </a:p>
                  </a:txBody>
                  <a:tcPr marL="203200" marR="101600" marT="101600" marB="1016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picture.jpg is located in the same folder as the current page</a:t>
                      </a:r>
                    </a:p>
                  </a:txBody>
                  <a:tcPr marL="101600" marR="101600" marT="101600" marB="1016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&lt;img src="images/picture.jpg"&gt;</a:t>
                      </a:r>
                    </a:p>
                  </a:txBody>
                  <a:tcPr marL="203200" marR="101600" marT="101600" marB="1016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picture.jpg is located in the images folder in the current folder</a:t>
                      </a:r>
                    </a:p>
                  </a:txBody>
                  <a:tcPr marL="101600" marR="101600" marT="101600" marB="1016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&lt;img src="/images/picture.jpg"&gt;</a:t>
                      </a:r>
                    </a:p>
                  </a:txBody>
                  <a:tcPr marL="203200" marR="101600" marT="101600" marB="1016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picture.jpg</a:t>
                      </a:r>
                      <a:r>
                        <a:rPr lang="en-US" dirty="0">
                          <a:effectLst/>
                        </a:rPr>
                        <a:t> is located in the images folder at the root of the current web</a:t>
                      </a:r>
                    </a:p>
                  </a:txBody>
                  <a:tcPr marL="101600" marR="101600" marT="101600" marB="1016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&lt;img src="../picture.jpg"&gt;</a:t>
                      </a:r>
                    </a:p>
                  </a:txBody>
                  <a:tcPr marL="203200" marR="101600" marT="101600" marB="1016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picture.jpg</a:t>
                      </a:r>
                      <a:r>
                        <a:rPr lang="en-US" dirty="0">
                          <a:effectLst/>
                        </a:rPr>
                        <a:t> is located in the folder one level up from the current folder</a:t>
                      </a:r>
                    </a:p>
                  </a:txBody>
                  <a:tcPr marL="101600" marR="101600" marT="101600" marB="1016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297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 </a:t>
            </a:r>
            <a:r>
              <a:rPr lang="en-US" dirty="0" smtClean="0"/>
              <a:t>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file path describes the location of a file in a web site's folder structure.</a:t>
            </a:r>
          </a:p>
          <a:p>
            <a:r>
              <a:rPr lang="en-US" dirty="0"/>
              <a:t>File paths are used when linking to external files like:</a:t>
            </a:r>
          </a:p>
          <a:p>
            <a:pPr lvl="1"/>
            <a:r>
              <a:rPr lang="en-US" dirty="0"/>
              <a:t>Web pages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r>
              <a:rPr lang="en-US" dirty="0"/>
              <a:t>Style sheets</a:t>
            </a:r>
          </a:p>
          <a:p>
            <a:pPr lvl="1"/>
            <a:r>
              <a:rPr lang="en-US" dirty="0" err="1"/>
              <a:t>JavaScripts</a:t>
            </a:r>
            <a:endParaRPr lang="en-US" dirty="0"/>
          </a:p>
          <a:p>
            <a:r>
              <a:rPr lang="en-US" dirty="0"/>
              <a:t>An </a:t>
            </a:r>
            <a:r>
              <a:rPr lang="en-US" b="1" dirty="0"/>
              <a:t>absolute </a:t>
            </a:r>
            <a:r>
              <a:rPr lang="en-US" b="1" dirty="0" smtClean="0"/>
              <a:t>file </a:t>
            </a:r>
            <a:r>
              <a:rPr lang="en-US" b="1" dirty="0"/>
              <a:t>path</a:t>
            </a:r>
            <a:r>
              <a:rPr lang="en-US" dirty="0"/>
              <a:t> is the full URL to an internet </a:t>
            </a:r>
            <a:r>
              <a:rPr lang="en-US" dirty="0" smtClean="0"/>
              <a:t>file.</a:t>
            </a:r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relative file path </a:t>
            </a:r>
            <a:r>
              <a:rPr lang="en-US" dirty="0"/>
              <a:t>points to a file relative to the current page</a:t>
            </a:r>
            <a:r>
              <a:rPr lang="en-US" dirty="0" smtClean="0"/>
              <a:t>.</a:t>
            </a:r>
          </a:p>
          <a:p>
            <a:r>
              <a:rPr lang="en-US" dirty="0"/>
              <a:t>It is best practice to use relative file paths (if possible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760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&lt;head&gt; tag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The &lt;head&gt; element is a container for metadata (data about data) </a:t>
            </a:r>
          </a:p>
          <a:p>
            <a:pPr eaLnBrk="1" hangingPunct="1"/>
            <a:r>
              <a:rPr lang="en-US" dirty="0" smtClean="0"/>
              <a:t>It is placed between the &lt;html&gt; tag and the &lt;body&gt; tag.</a:t>
            </a:r>
          </a:p>
          <a:p>
            <a:pPr eaLnBrk="1" hangingPunct="1"/>
            <a:r>
              <a:rPr lang="en-US" dirty="0" smtClean="0"/>
              <a:t>HTML metadata is data about the HTML document. </a:t>
            </a:r>
          </a:p>
          <a:p>
            <a:pPr eaLnBrk="1" hangingPunct="1"/>
            <a:r>
              <a:rPr lang="en-US" dirty="0" smtClean="0"/>
              <a:t>Metadata is not displayed.</a:t>
            </a:r>
          </a:p>
          <a:p>
            <a:r>
              <a:rPr lang="en-US" dirty="0"/>
              <a:t>Metadata typically define the document title, character set, styles, links, scripts, and other meta information.</a:t>
            </a:r>
          </a:p>
          <a:p>
            <a:r>
              <a:rPr lang="en-US" dirty="0"/>
              <a:t>The following tags describe metadata: </a:t>
            </a:r>
            <a:endParaRPr lang="en-US" dirty="0" smtClean="0"/>
          </a:p>
          <a:p>
            <a:pPr lvl="1"/>
            <a:r>
              <a:rPr lang="en-US" dirty="0" smtClean="0"/>
              <a:t>&lt;</a:t>
            </a:r>
            <a:r>
              <a:rPr lang="en-US" dirty="0"/>
              <a:t>title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&lt;style&gt;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meta</a:t>
            </a:r>
            <a:r>
              <a:rPr lang="en-US" dirty="0" smtClean="0"/>
              <a:t>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01035" y="4787153"/>
            <a:ext cx="18499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charset="0"/>
              <a:buChar char="•"/>
            </a:pPr>
            <a:r>
              <a:rPr lang="en-US" dirty="0"/>
              <a:t>&lt;link&gt;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&lt;script&gt;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&lt;base&gt;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06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&lt;meta&gt;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Used to specify </a:t>
            </a:r>
          </a:p>
          <a:p>
            <a:pPr lvl="1" eaLnBrk="1" hangingPunct="1"/>
            <a:r>
              <a:rPr lang="en-US" smtClean="0"/>
              <a:t>which character set is used</a:t>
            </a:r>
          </a:p>
          <a:p>
            <a:pPr lvl="1" eaLnBrk="1" hangingPunct="1"/>
            <a:r>
              <a:rPr lang="en-US" smtClean="0"/>
              <a:t>page description keywords</a:t>
            </a:r>
          </a:p>
          <a:p>
            <a:pPr lvl="1" eaLnBrk="1" hangingPunct="1"/>
            <a:r>
              <a:rPr lang="en-US" smtClean="0"/>
              <a:t>Author</a:t>
            </a:r>
          </a:p>
          <a:p>
            <a:pPr lvl="1" eaLnBrk="1" hangingPunct="1"/>
            <a:r>
              <a:rPr lang="en-US" smtClean="0"/>
              <a:t>metadata</a:t>
            </a:r>
          </a:p>
          <a:p>
            <a:pPr eaLnBrk="1" hangingPunct="1"/>
            <a:endParaRPr lang="en-US" smtClean="0"/>
          </a:p>
        </p:txBody>
      </p:sp>
      <p:sp>
        <p:nvSpPr>
          <p:cNvPr id="53252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Metadata is used by browsers (how to display content), by search engines (keywords), and other web services.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39357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html &lt;meta&gt;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10049256" cy="3977640"/>
          </a:xfrm>
        </p:spPr>
        <p:txBody>
          <a:bodyPr>
            <a:normAutofit/>
          </a:bodyPr>
          <a:lstStyle/>
          <a:p>
            <a:r>
              <a:rPr lang="en-US" dirty="0"/>
              <a:t>Define the character set used:</a:t>
            </a:r>
            <a:endParaRPr lang="en-US" dirty="0" smtClean="0"/>
          </a:p>
          <a:p>
            <a:pPr lvl="1"/>
            <a:r>
              <a:rPr lang="en-US" dirty="0" smtClean="0"/>
              <a:t>&lt;</a:t>
            </a:r>
            <a:r>
              <a:rPr lang="en-US" dirty="0"/>
              <a:t>meta </a:t>
            </a:r>
            <a:r>
              <a:rPr lang="en-US" dirty="0" smtClean="0"/>
              <a:t>charset</a:t>
            </a:r>
            <a:r>
              <a:rPr lang="en-US" dirty="0"/>
              <a:t>="UTF-8</a:t>
            </a:r>
            <a:r>
              <a:rPr lang="en-US" dirty="0" smtClean="0"/>
              <a:t>"&gt;</a:t>
            </a:r>
          </a:p>
          <a:p>
            <a:r>
              <a:rPr lang="en-US" dirty="0"/>
              <a:t>Define a description of your web page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&lt;meta name="description" </a:t>
            </a:r>
            <a:r>
              <a:rPr lang="en-US" dirty="0" smtClean="0"/>
              <a:t>content=“HTML Tutorial”&gt;</a:t>
            </a:r>
          </a:p>
          <a:p>
            <a:r>
              <a:rPr lang="en-US" dirty="0"/>
              <a:t>Define keywords for search engines: </a:t>
            </a:r>
          </a:p>
          <a:p>
            <a:pPr lvl="1"/>
            <a:r>
              <a:rPr lang="en-US" dirty="0"/>
              <a:t>&lt;meta name="keywords" content="HTML, CSS, XML, JavaScript"&gt;</a:t>
            </a:r>
          </a:p>
          <a:p>
            <a:r>
              <a:rPr lang="en-US" dirty="0"/>
              <a:t>Define the author of a page: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meta name="author" content="John Doe"&gt; </a:t>
            </a:r>
            <a:endParaRPr lang="en-US" dirty="0" smtClean="0"/>
          </a:p>
          <a:p>
            <a:r>
              <a:rPr lang="en-US" dirty="0"/>
              <a:t>Refresh document every 30 seconds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&lt;meta </a:t>
            </a:r>
            <a:r>
              <a:rPr lang="en-US" dirty="0" smtClean="0"/>
              <a:t>http-</a:t>
            </a:r>
            <a:r>
              <a:rPr lang="en-US" dirty="0" err="1" smtClean="0"/>
              <a:t>equiv</a:t>
            </a:r>
            <a:r>
              <a:rPr lang="en-US" dirty="0" smtClean="0"/>
              <a:t> ="</a:t>
            </a:r>
            <a:r>
              <a:rPr lang="en-US" dirty="0"/>
              <a:t>refresh" content="30"&gt;</a:t>
            </a:r>
          </a:p>
        </p:txBody>
      </p:sp>
    </p:spTree>
    <p:extLst>
      <p:ext uri="{BB962C8B-B14F-4D97-AF65-F5344CB8AC3E}">
        <p14:creationId xmlns:p14="http://schemas.microsoft.com/office/powerpoint/2010/main" val="615549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Block &amp; Inline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 </a:t>
            </a:r>
            <a:r>
              <a:rPr lang="en-US" dirty="0"/>
              <a:t>HTML element has a default display value depending on what type of element it is. The default display </a:t>
            </a:r>
            <a:r>
              <a:rPr lang="en-US" dirty="0" smtClean="0"/>
              <a:t>value for most elements is </a:t>
            </a:r>
            <a:r>
              <a:rPr lang="en-US" i="1" dirty="0" smtClean="0"/>
              <a:t>block</a:t>
            </a:r>
            <a:r>
              <a:rPr lang="en-US" dirty="0" smtClean="0"/>
              <a:t> or </a:t>
            </a:r>
            <a:r>
              <a:rPr lang="en-US" i="1" dirty="0" smtClean="0"/>
              <a:t>inline</a:t>
            </a:r>
            <a:r>
              <a:rPr lang="en-US" dirty="0" smtClean="0"/>
              <a:t>.</a:t>
            </a:r>
          </a:p>
          <a:p>
            <a:r>
              <a:rPr lang="en-US" dirty="0"/>
              <a:t>Block-level Elements</a:t>
            </a:r>
          </a:p>
          <a:p>
            <a:pPr lvl="1"/>
            <a:r>
              <a:rPr lang="en-US" dirty="0" smtClean="0"/>
              <a:t>It always </a:t>
            </a:r>
            <a:r>
              <a:rPr lang="en-US" dirty="0"/>
              <a:t>starts on a new </a:t>
            </a:r>
            <a:r>
              <a:rPr lang="en-US" dirty="0" smtClean="0"/>
              <a:t>line.</a:t>
            </a:r>
          </a:p>
          <a:p>
            <a:pPr lvl="1"/>
            <a:r>
              <a:rPr lang="en-US" dirty="0" smtClean="0"/>
              <a:t>Takes </a:t>
            </a:r>
            <a:r>
              <a:rPr lang="en-US" dirty="0"/>
              <a:t>up the full width available (stretches out to the left and right as far as it can</a:t>
            </a:r>
            <a:r>
              <a:rPr lang="en-US" dirty="0" smtClean="0"/>
              <a:t>).</a:t>
            </a:r>
          </a:p>
          <a:p>
            <a:r>
              <a:rPr lang="en-US" dirty="0" smtClean="0"/>
              <a:t>Inline Elements</a:t>
            </a:r>
          </a:p>
          <a:p>
            <a:pPr lvl="1"/>
            <a:r>
              <a:rPr lang="en-US" dirty="0" smtClean="0"/>
              <a:t>Does </a:t>
            </a:r>
            <a:r>
              <a:rPr lang="en-US" dirty="0"/>
              <a:t>not start on a new </a:t>
            </a:r>
            <a:r>
              <a:rPr lang="en-US" dirty="0" smtClean="0"/>
              <a:t>line.</a:t>
            </a:r>
          </a:p>
          <a:p>
            <a:pPr lvl="1"/>
            <a:r>
              <a:rPr lang="en-US" dirty="0" smtClean="0"/>
              <a:t>Takes </a:t>
            </a:r>
            <a:r>
              <a:rPr lang="en-US" dirty="0"/>
              <a:t>up as much width as necessary</a:t>
            </a:r>
            <a:r>
              <a:rPr lang="en-US" dirty="0" smtClean="0"/>
              <a:t>.</a:t>
            </a:r>
          </a:p>
          <a:p>
            <a:r>
              <a:rPr lang="en-US" dirty="0"/>
              <a:t>Except in very special cases, a block </a:t>
            </a:r>
            <a:r>
              <a:rPr lang="en-US" dirty="0" smtClean="0"/>
              <a:t>element should </a:t>
            </a:r>
            <a:r>
              <a:rPr lang="en-US" dirty="0"/>
              <a:t>never be inside an inline element.</a:t>
            </a:r>
          </a:p>
        </p:txBody>
      </p:sp>
    </p:spTree>
    <p:extLst>
      <p:ext uri="{BB962C8B-B14F-4D97-AF65-F5344CB8AC3E}">
        <p14:creationId xmlns:p14="http://schemas.microsoft.com/office/powerpoint/2010/main" val="137307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html &lt;meta&gt; element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194560"/>
            <a:ext cx="10049256" cy="39776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viewport is the user's visible area of a web page. It varies with the device, and will be smaller on a mobile phone than on a computer screen</a:t>
            </a:r>
            <a:r>
              <a:rPr lang="en-US" dirty="0" smtClean="0"/>
              <a:t>.</a:t>
            </a:r>
          </a:p>
          <a:p>
            <a:r>
              <a:rPr lang="en-US" dirty="0"/>
              <a:t>HTML5 introduced a method to let web designers take control </a:t>
            </a:r>
            <a:r>
              <a:rPr lang="en-US" dirty="0" smtClean="0"/>
              <a:t>over </a:t>
            </a:r>
            <a:r>
              <a:rPr lang="en-US" dirty="0"/>
              <a:t>the </a:t>
            </a:r>
            <a:r>
              <a:rPr lang="en-US" dirty="0" smtClean="0"/>
              <a:t>viewport</a:t>
            </a:r>
            <a:r>
              <a:rPr lang="en-US" dirty="0"/>
              <a:t>, through the &lt;meta&gt; tag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E.g.: </a:t>
            </a:r>
          </a:p>
          <a:p>
            <a:r>
              <a:rPr lang="en-US" dirty="0"/>
              <a:t>&lt;meta name="viewport" content="width=device-width, initial-scale=1.0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It gives </a:t>
            </a:r>
            <a:r>
              <a:rPr lang="en-US" dirty="0"/>
              <a:t>the browser instructions on how to control the page's dimensions and scaling.</a:t>
            </a:r>
          </a:p>
          <a:p>
            <a:r>
              <a:rPr lang="en-US" dirty="0"/>
              <a:t>The width=device-width part sets the width of the page to follow the screen-width of the device (which will vary depending on the device).</a:t>
            </a:r>
          </a:p>
          <a:p>
            <a:r>
              <a:rPr lang="en-US" dirty="0"/>
              <a:t>The initial-scale=1.0 part sets the initial zoom level when the page is first loaded by the browser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103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&lt;title&gt;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The &lt;title&gt; element defines the title of the document, and is required in all HTML/XHTML documents.</a:t>
            </a:r>
          </a:p>
          <a:p>
            <a:pPr eaLnBrk="1" hangingPunct="1"/>
            <a:r>
              <a:rPr lang="en-US" smtClean="0"/>
              <a:t>The &lt;title&gt; element:</a:t>
            </a:r>
          </a:p>
          <a:p>
            <a:pPr lvl="1" eaLnBrk="1" hangingPunct="1"/>
            <a:r>
              <a:rPr lang="en-US" smtClean="0"/>
              <a:t>defines a title in the browser tab</a:t>
            </a:r>
          </a:p>
          <a:p>
            <a:pPr lvl="1" eaLnBrk="1" hangingPunct="1"/>
            <a:r>
              <a:rPr lang="en-US" smtClean="0"/>
              <a:t>provides a title for the page when it is added to favorites</a:t>
            </a:r>
          </a:p>
          <a:p>
            <a:pPr lvl="1" eaLnBrk="1" hangingPunct="1"/>
            <a:r>
              <a:rPr lang="en-US" smtClean="0"/>
              <a:t>displays a title for the page in search engine results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2278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&lt;title&gt;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/>
              <a:t>&lt;!DOCTYPE html</a:t>
            </a:r>
            <a:r>
              <a:rPr lang="en-US" dirty="0" smtClean="0"/>
              <a:t>&gt;</a:t>
            </a:r>
          </a:p>
          <a:p>
            <a:pPr marL="0" indent="0">
              <a:buNone/>
              <a:defRPr/>
            </a:pPr>
            <a:r>
              <a:rPr lang="en-US" dirty="0" smtClean="0"/>
              <a:t>&lt;</a:t>
            </a:r>
            <a:r>
              <a:rPr lang="en-US" dirty="0"/>
              <a:t>html&gt;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  &lt;title&gt;Page </a:t>
            </a:r>
            <a:r>
              <a:rPr lang="en-US" dirty="0" smtClean="0"/>
              <a:t>Title</a:t>
            </a:r>
            <a:r>
              <a:rPr lang="en-US" dirty="0"/>
              <a:t>&lt;/title&gt;</a:t>
            </a:r>
            <a:br>
              <a:rPr lang="en-US" dirty="0"/>
            </a:br>
            <a:r>
              <a:rPr lang="en-US" dirty="0"/>
              <a:t>&lt;/head</a:t>
            </a:r>
            <a:r>
              <a:rPr lang="en-US" dirty="0" smtClean="0"/>
              <a:t>&gt;</a:t>
            </a:r>
          </a:p>
          <a:p>
            <a:pPr marL="0" indent="0">
              <a:buNone/>
              <a:defRPr/>
            </a:pPr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52228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28694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&lt;style&gt; &amp; &lt;Link&gt;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&lt;style&gt; </a:t>
            </a:r>
            <a:r>
              <a:rPr lang="en-US" dirty="0" smtClean="0"/>
              <a:t>element </a:t>
            </a:r>
            <a:r>
              <a:rPr lang="en-US" dirty="0"/>
              <a:t>is used to define style information for a single HTML page:</a:t>
            </a:r>
            <a:endParaRPr lang="en-US" dirty="0" smtClean="0"/>
          </a:p>
          <a:p>
            <a:r>
              <a:rPr lang="en-US" dirty="0"/>
              <a:t>&lt;style&gt;</a:t>
            </a:r>
            <a:br>
              <a:rPr lang="en-US" dirty="0"/>
            </a:br>
            <a:r>
              <a:rPr lang="en-US" dirty="0"/>
              <a:t>  body {background-color: </a:t>
            </a:r>
            <a:r>
              <a:rPr lang="en-US" dirty="0" err="1"/>
              <a:t>powderblue</a:t>
            </a:r>
            <a:r>
              <a:rPr lang="en-US" dirty="0"/>
              <a:t>;}</a:t>
            </a:r>
            <a:br>
              <a:rPr lang="en-US" dirty="0"/>
            </a:br>
            <a:r>
              <a:rPr lang="en-US" dirty="0"/>
              <a:t>  h1 {color: red;}</a:t>
            </a:r>
            <a:br>
              <a:rPr lang="en-US" dirty="0"/>
            </a:br>
            <a:r>
              <a:rPr lang="en-US" dirty="0"/>
              <a:t>  p {color: blue;}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smtClean="0"/>
              <a:t>style&gt;</a:t>
            </a:r>
          </a:p>
          <a:p>
            <a:r>
              <a:rPr lang="en-US" dirty="0"/>
              <a:t>The &lt;link&gt; element is used to link to external style sheets</a:t>
            </a:r>
            <a:r>
              <a:rPr lang="en-US" dirty="0" smtClean="0"/>
              <a:t>:</a:t>
            </a:r>
          </a:p>
          <a:p>
            <a:r>
              <a:rPr lang="en-US" dirty="0"/>
              <a:t>&lt;link </a:t>
            </a:r>
            <a:r>
              <a:rPr lang="en-US" dirty="0" err="1"/>
              <a:t>rel</a:t>
            </a:r>
            <a:r>
              <a:rPr lang="en-US" dirty="0"/>
              <a:t>="stylesheet" 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mystyle.css</a:t>
            </a:r>
            <a:r>
              <a:rPr lang="en-US" dirty="0"/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1957862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Omitting &lt;html&gt;, &lt;head&gt; </a:t>
            </a:r>
            <a:r>
              <a:rPr lang="en-US" dirty="0" smtClean="0"/>
              <a:t>&amp; &lt;</a:t>
            </a:r>
            <a:r>
              <a:rPr lang="en-US" dirty="0"/>
              <a:t>body</a:t>
            </a:r>
            <a:r>
              <a:rPr lang="en-US" dirty="0" smtClean="0"/>
              <a:t>&gt;?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According </a:t>
            </a:r>
            <a:r>
              <a:rPr lang="en-US" dirty="0"/>
              <a:t>to the HTML5 standard; the &lt;html&gt;, the &lt;body&gt;, and the &lt;head&gt; tag can be omitted.</a:t>
            </a:r>
          </a:p>
          <a:p>
            <a:r>
              <a:rPr lang="en-US" dirty="0"/>
              <a:t>The following code will validate as HTML5:</a:t>
            </a:r>
          </a:p>
          <a:p>
            <a:r>
              <a:rPr lang="en-US" dirty="0"/>
              <a:t>&lt;!DOCTYPE html&gt;</a:t>
            </a:r>
            <a:br>
              <a:rPr lang="en-US" dirty="0"/>
            </a:br>
            <a:r>
              <a:rPr lang="en-US" dirty="0"/>
              <a:t>&lt;title&gt;Page Title&lt;/title&gt;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&lt;h1&gt;This is a heading&lt;/h1&gt;</a:t>
            </a:r>
            <a:br>
              <a:rPr lang="en-US" dirty="0"/>
            </a:br>
            <a:r>
              <a:rPr lang="en-US" dirty="0"/>
              <a:t>&lt;p&gt;This is a paragraph.&lt;/p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7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Layout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47334"/>
              </p:ext>
            </p:extLst>
          </p:nvPr>
        </p:nvGraphicFramePr>
        <p:xfrm>
          <a:off x="4531596" y="2121408"/>
          <a:ext cx="6806963" cy="4398967"/>
        </p:xfrm>
        <a:graphic>
          <a:graphicData uri="http://schemas.openxmlformats.org/drawingml/2006/table">
            <a:tbl>
              <a:tblPr/>
              <a:tblGrid>
                <a:gridCol w="6806963"/>
              </a:tblGrid>
              <a:tr h="4398967"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Websites often display content in multiple columns (like a magazine or newspaper).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HTML5 offers new semantic elements that define the different parts of a web page: </a:t>
                      </a:r>
                      <a:endParaRPr kumimoji="0" lang="en-US" altLang="en-US" sz="14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fontAlgn="t">
                        <a:buFont typeface="Arial" charset="0"/>
                        <a:buChar char="•"/>
                      </a:pPr>
                      <a:endParaRPr lang="en-US" sz="1700" dirty="0" smtClean="0">
                        <a:effectLst/>
                      </a:endParaRPr>
                    </a:p>
                    <a:p>
                      <a:pPr fontAlgn="t">
                        <a:buFont typeface="Arial" charset="0"/>
                        <a:buChar char="•"/>
                      </a:pPr>
                      <a:r>
                        <a:rPr lang="en-US" sz="1700" dirty="0" smtClean="0">
                          <a:effectLst/>
                        </a:rPr>
                        <a:t>&lt;</a:t>
                      </a:r>
                      <a:r>
                        <a:rPr lang="en-US" sz="1700" dirty="0">
                          <a:effectLst/>
                        </a:rPr>
                        <a:t>header&gt; - Defines a header for a document or a section</a:t>
                      </a:r>
                    </a:p>
                    <a:p>
                      <a:pPr fontAlgn="t">
                        <a:buFont typeface="Arial" charset="0"/>
                        <a:buChar char="•"/>
                      </a:pPr>
                      <a:r>
                        <a:rPr lang="en-US" sz="1700" dirty="0">
                          <a:effectLst/>
                        </a:rPr>
                        <a:t>&lt;</a:t>
                      </a:r>
                      <a:r>
                        <a:rPr lang="en-US" sz="1700" dirty="0" err="1">
                          <a:effectLst/>
                        </a:rPr>
                        <a:t>nav</a:t>
                      </a:r>
                      <a:r>
                        <a:rPr lang="en-US" sz="1700" dirty="0">
                          <a:effectLst/>
                        </a:rPr>
                        <a:t>&gt; - Defines a container for navigation links</a:t>
                      </a:r>
                    </a:p>
                    <a:p>
                      <a:pPr fontAlgn="t">
                        <a:buFont typeface="Arial" charset="0"/>
                        <a:buChar char="•"/>
                      </a:pPr>
                      <a:r>
                        <a:rPr lang="en-US" sz="1700" dirty="0">
                          <a:effectLst/>
                        </a:rPr>
                        <a:t>&lt;section&gt; - Defines a section in a document</a:t>
                      </a:r>
                    </a:p>
                    <a:p>
                      <a:pPr fontAlgn="t">
                        <a:buFont typeface="Arial" charset="0"/>
                        <a:buChar char="•"/>
                      </a:pPr>
                      <a:r>
                        <a:rPr lang="en-US" sz="1700" dirty="0">
                          <a:effectLst/>
                        </a:rPr>
                        <a:t>&lt;article&gt; - Defines an independent self-contained article</a:t>
                      </a:r>
                    </a:p>
                    <a:p>
                      <a:pPr fontAlgn="t">
                        <a:buFont typeface="Arial" charset="0"/>
                        <a:buChar char="•"/>
                      </a:pPr>
                      <a:r>
                        <a:rPr lang="en-US" sz="1700" dirty="0">
                          <a:effectLst/>
                        </a:rPr>
                        <a:t>&lt;aside&gt; - Defines content aside from the content (like a sidebar)</a:t>
                      </a:r>
                    </a:p>
                    <a:p>
                      <a:pPr fontAlgn="t">
                        <a:buFont typeface="Arial" charset="0"/>
                        <a:buChar char="•"/>
                      </a:pPr>
                      <a:r>
                        <a:rPr lang="en-US" sz="1700" dirty="0">
                          <a:effectLst/>
                        </a:rPr>
                        <a:t>&lt;footer&gt; - Defines a footer for a document or a section</a:t>
                      </a:r>
                    </a:p>
                    <a:p>
                      <a:pPr fontAlgn="t">
                        <a:buFont typeface="Arial" charset="0"/>
                        <a:buChar char="•"/>
                      </a:pPr>
                      <a:r>
                        <a:rPr lang="en-US" sz="1700" dirty="0">
                          <a:effectLst/>
                        </a:rPr>
                        <a:t>&lt;details&gt; - Defines additional details</a:t>
                      </a:r>
                    </a:p>
                    <a:p>
                      <a:pPr fontAlgn="t">
                        <a:buFont typeface="Arial" charset="0"/>
                        <a:buChar char="•"/>
                      </a:pPr>
                      <a:r>
                        <a:rPr lang="en-US" sz="1700" dirty="0">
                          <a:effectLst/>
                        </a:rPr>
                        <a:t>&lt;summary&gt; - Defines a heading for the &lt;details&gt; element</a:t>
                      </a:r>
                    </a:p>
                  </a:txBody>
                  <a:tcPr marL="84210" marR="84210" marT="42105" marB="421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TML5 Semantic Elem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57" y="2093976"/>
            <a:ext cx="3461748" cy="407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448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Layout </a:t>
            </a:r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are four different ways to create multicolumn layouts. Each way has its pros and cons:</a:t>
            </a:r>
          </a:p>
          <a:p>
            <a:pPr lvl="1"/>
            <a:r>
              <a:rPr lang="en-US" dirty="0"/>
              <a:t>HTML tables (not recommended)</a:t>
            </a:r>
          </a:p>
          <a:p>
            <a:pPr lvl="1"/>
            <a:r>
              <a:rPr lang="en-US" dirty="0"/>
              <a:t>CSS float property</a:t>
            </a:r>
          </a:p>
          <a:p>
            <a:pPr lvl="1"/>
            <a:r>
              <a:rPr lang="en-US" dirty="0"/>
              <a:t>CSS flexbox</a:t>
            </a:r>
          </a:p>
          <a:p>
            <a:pPr lvl="1"/>
            <a:r>
              <a:rPr lang="en-US" dirty="0"/>
              <a:t>CSS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95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Layout Techniques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HTML </a:t>
            </a:r>
            <a:r>
              <a:rPr lang="en-US" dirty="0" smtClean="0"/>
              <a:t>Tables: The </a:t>
            </a:r>
            <a:r>
              <a:rPr lang="en-US" dirty="0"/>
              <a:t>&lt;table&gt; element was not designed to be a layout tool!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purpose of the &lt;table&gt; element is to display tabular data. So, do not use tables for your page layout! They will bring a mess into your code. </a:t>
            </a:r>
          </a:p>
          <a:p>
            <a:r>
              <a:rPr lang="en-US" dirty="0"/>
              <a:t>CSS </a:t>
            </a:r>
            <a:r>
              <a:rPr lang="en-US" dirty="0" smtClean="0"/>
              <a:t>Frameworks:</a:t>
            </a:r>
            <a:r>
              <a:rPr lang="en-US" dirty="0"/>
              <a:t> </a:t>
            </a:r>
            <a:r>
              <a:rPr lang="en-US" dirty="0" smtClean="0"/>
              <a:t>If </a:t>
            </a:r>
            <a:r>
              <a:rPr lang="en-US" dirty="0"/>
              <a:t>you want to create your layout fast, you can use a </a:t>
            </a:r>
            <a:r>
              <a:rPr lang="en-US" dirty="0" smtClean="0"/>
              <a:t>framework.</a:t>
            </a:r>
          </a:p>
          <a:p>
            <a:r>
              <a:rPr lang="en-US" dirty="0"/>
              <a:t>CSS </a:t>
            </a:r>
            <a:r>
              <a:rPr lang="en-US" dirty="0" smtClean="0"/>
              <a:t>Floats: It </a:t>
            </a:r>
            <a:r>
              <a:rPr lang="en-US" dirty="0"/>
              <a:t>is common to do entire web layouts using the CSS float property. </a:t>
            </a:r>
            <a:endParaRPr lang="en-US" dirty="0" smtClean="0"/>
          </a:p>
          <a:p>
            <a:pPr lvl="1"/>
            <a:r>
              <a:rPr lang="en-US" dirty="0" smtClean="0"/>
              <a:t>Float </a:t>
            </a:r>
            <a:r>
              <a:rPr lang="en-US" dirty="0"/>
              <a:t>is easy to learn - you just need to remember how the float and clear properties work. </a:t>
            </a:r>
            <a:endParaRPr lang="en-US" dirty="0" smtClean="0"/>
          </a:p>
          <a:p>
            <a:pPr lvl="1"/>
            <a:r>
              <a:rPr lang="en-US" b="1" dirty="0" smtClean="0"/>
              <a:t>Disadvantages</a:t>
            </a:r>
            <a:r>
              <a:rPr lang="en-US" b="1" dirty="0"/>
              <a:t>:</a:t>
            </a:r>
            <a:r>
              <a:rPr lang="en-US" dirty="0"/>
              <a:t> Floating elements are tied to the document flow, which may harm the flexibility. </a:t>
            </a:r>
            <a:endParaRPr lang="en-US" dirty="0" smtClean="0"/>
          </a:p>
          <a:p>
            <a:r>
              <a:rPr lang="en-US" dirty="0"/>
              <a:t>CSS </a:t>
            </a:r>
            <a:r>
              <a:rPr lang="en-US" dirty="0" smtClean="0"/>
              <a:t>Flexbox: Flexbox </a:t>
            </a:r>
            <a:r>
              <a:rPr lang="en-US" dirty="0"/>
              <a:t>is a new layout mode in CSS3.</a:t>
            </a:r>
          </a:p>
          <a:p>
            <a:pPr lvl="1"/>
            <a:r>
              <a:rPr lang="en-US" dirty="0"/>
              <a:t>Use of flexbox ensures that elements behave predictably when the page layout must accommodate different screen sizes and different display devices. </a:t>
            </a:r>
            <a:endParaRPr lang="en-US" dirty="0" smtClean="0"/>
          </a:p>
          <a:p>
            <a:pPr lvl="1"/>
            <a:r>
              <a:rPr lang="en-US" b="1" dirty="0" smtClean="0"/>
              <a:t>Disadvantages</a:t>
            </a:r>
            <a:r>
              <a:rPr lang="en-US" b="1" dirty="0"/>
              <a:t>:</a:t>
            </a:r>
            <a:r>
              <a:rPr lang="en-US" dirty="0"/>
              <a:t> Does not work in IE10 and earlier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5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Level Elements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4038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>
                <a:hlinkClick r:id="rId2"/>
              </a:rPr>
              <a:t>&lt;address&gt;</a:t>
            </a:r>
            <a:endParaRPr lang="en-US" u="sng" dirty="0"/>
          </a:p>
          <a:p>
            <a:r>
              <a:rPr lang="en-US" u="sng" dirty="0">
                <a:solidFill>
                  <a:srgbClr val="FF0000"/>
                </a:solidFill>
                <a:hlinkClick r:id="rId3"/>
              </a:rPr>
              <a:t>&lt;article&gt;</a:t>
            </a:r>
            <a:endParaRPr lang="en-US" u="sng" dirty="0">
              <a:solidFill>
                <a:srgbClr val="FF0000"/>
              </a:solidFill>
            </a:endParaRPr>
          </a:p>
          <a:p>
            <a:r>
              <a:rPr lang="en-US" u="sng" dirty="0">
                <a:hlinkClick r:id="rId4"/>
              </a:rPr>
              <a:t>&lt;aside&gt;</a:t>
            </a:r>
            <a:endParaRPr lang="en-US" u="sng" dirty="0"/>
          </a:p>
          <a:p>
            <a:r>
              <a:rPr lang="en-US" u="sng" dirty="0">
                <a:hlinkClick r:id="rId5"/>
              </a:rPr>
              <a:t>&lt;</a:t>
            </a:r>
            <a:r>
              <a:rPr lang="en-US" u="sng" dirty="0" err="1">
                <a:hlinkClick r:id="rId5"/>
              </a:rPr>
              <a:t>blockquote</a:t>
            </a:r>
            <a:r>
              <a:rPr lang="en-US" u="sng" dirty="0">
                <a:hlinkClick r:id="rId5"/>
              </a:rPr>
              <a:t>&gt;</a:t>
            </a:r>
            <a:endParaRPr lang="en-US" u="sng" dirty="0"/>
          </a:p>
          <a:p>
            <a:r>
              <a:rPr lang="en-US" u="sng" dirty="0">
                <a:hlinkClick r:id="rId6"/>
              </a:rPr>
              <a:t>&lt;canvas&gt;</a:t>
            </a:r>
            <a:endParaRPr lang="en-US" u="sng" dirty="0"/>
          </a:p>
          <a:p>
            <a:r>
              <a:rPr lang="en-US" u="sng" dirty="0">
                <a:hlinkClick r:id="rId7"/>
              </a:rPr>
              <a:t>&lt;</a:t>
            </a:r>
            <a:r>
              <a:rPr lang="en-US" u="sng" dirty="0" err="1">
                <a:hlinkClick r:id="rId7"/>
              </a:rPr>
              <a:t>dd</a:t>
            </a:r>
            <a:r>
              <a:rPr lang="en-US" u="sng" dirty="0">
                <a:hlinkClick r:id="rId7"/>
              </a:rPr>
              <a:t>&gt;</a:t>
            </a:r>
            <a:endParaRPr lang="en-US" u="sng" dirty="0"/>
          </a:p>
          <a:p>
            <a:r>
              <a:rPr lang="en-US" u="sng" dirty="0">
                <a:hlinkClick r:id="rId8"/>
              </a:rPr>
              <a:t>&lt;div&gt;</a:t>
            </a:r>
            <a:endParaRPr lang="en-US" u="sng" dirty="0"/>
          </a:p>
          <a:p>
            <a:r>
              <a:rPr lang="en-US" u="sng" dirty="0">
                <a:hlinkClick r:id="rId9"/>
              </a:rPr>
              <a:t>&lt;dl&gt;</a:t>
            </a:r>
            <a:endParaRPr lang="en-US" u="sng" dirty="0"/>
          </a:p>
          <a:p>
            <a:r>
              <a:rPr lang="en-US" u="sng" dirty="0">
                <a:hlinkClick r:id="rId10"/>
              </a:rPr>
              <a:t>&lt;</a:t>
            </a:r>
            <a:r>
              <a:rPr lang="en-US" u="sng" dirty="0" err="1">
                <a:hlinkClick r:id="rId10"/>
              </a:rPr>
              <a:t>dt</a:t>
            </a:r>
            <a:r>
              <a:rPr lang="en-US" u="sng" dirty="0">
                <a:hlinkClick r:id="rId10"/>
              </a:rPr>
              <a:t>&gt;</a:t>
            </a:r>
            <a:endParaRPr lang="en-US" u="sng" dirty="0"/>
          </a:p>
          <a:p>
            <a:r>
              <a:rPr lang="en-US" u="sng" dirty="0">
                <a:hlinkClick r:id="rId11"/>
              </a:rPr>
              <a:t>&lt;</a:t>
            </a:r>
            <a:r>
              <a:rPr lang="en-US" u="sng" dirty="0" err="1">
                <a:hlinkClick r:id="rId11"/>
              </a:rPr>
              <a:t>fieldset</a:t>
            </a:r>
            <a:r>
              <a:rPr lang="en-US" u="sng" dirty="0">
                <a:hlinkClick r:id="rId11"/>
              </a:rPr>
              <a:t>&gt;</a:t>
            </a:r>
            <a:endParaRPr lang="en-US" u="sng" dirty="0"/>
          </a:p>
          <a:p>
            <a:r>
              <a:rPr lang="en-US" u="sng" dirty="0">
                <a:hlinkClick r:id="rId12"/>
              </a:rPr>
              <a:t>&lt;</a:t>
            </a:r>
            <a:r>
              <a:rPr lang="en-US" u="sng" dirty="0" err="1">
                <a:hlinkClick r:id="rId12"/>
              </a:rPr>
              <a:t>figcaption</a:t>
            </a:r>
            <a:r>
              <a:rPr lang="en-US" u="sng" dirty="0">
                <a:hlinkClick r:id="rId12"/>
              </a:rPr>
              <a:t>&gt;</a:t>
            </a:r>
            <a:endParaRPr lang="en-US" u="sng" dirty="0"/>
          </a:p>
          <a:p>
            <a:r>
              <a:rPr lang="en-US" u="sng" dirty="0">
                <a:hlinkClick r:id="rId13"/>
              </a:rPr>
              <a:t>&lt;figure&gt;</a:t>
            </a:r>
            <a:endParaRPr lang="en-US" u="sng" dirty="0"/>
          </a:p>
          <a:p>
            <a:r>
              <a:rPr lang="en-US" u="sng" dirty="0">
                <a:hlinkClick r:id="rId14"/>
              </a:rPr>
              <a:t>&lt;footer&gt;</a:t>
            </a:r>
            <a:endParaRPr lang="en-US" u="sng" dirty="0"/>
          </a:p>
          <a:p>
            <a:r>
              <a:rPr lang="en-US" u="sng" dirty="0">
                <a:hlinkClick r:id="rId15"/>
              </a:rPr>
              <a:t>&lt;form&gt;</a:t>
            </a:r>
            <a:endParaRPr lang="en-US" u="sng" dirty="0"/>
          </a:p>
          <a:p>
            <a:endParaRPr lang="en-US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48400" y="1600200"/>
            <a:ext cx="4038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hlinkClick r:id="rId16"/>
              </a:rPr>
              <a:t>&lt;h1&gt;-&lt;h6&gt;</a:t>
            </a:r>
            <a:endParaRPr lang="en-US" u="sng" dirty="0"/>
          </a:p>
          <a:p>
            <a:r>
              <a:rPr lang="en-US" u="sng" dirty="0">
                <a:hlinkClick r:id="rId17"/>
              </a:rPr>
              <a:t>&lt;header&gt;</a:t>
            </a:r>
            <a:endParaRPr lang="en-US" u="sng" dirty="0"/>
          </a:p>
          <a:p>
            <a:r>
              <a:rPr lang="en-US" u="sng" dirty="0">
                <a:hlinkClick r:id="rId18"/>
              </a:rPr>
              <a:t>&lt;</a:t>
            </a:r>
            <a:r>
              <a:rPr lang="en-US" u="sng" dirty="0" err="1">
                <a:hlinkClick r:id="rId18"/>
              </a:rPr>
              <a:t>hr</a:t>
            </a:r>
            <a:r>
              <a:rPr lang="en-US" u="sng" dirty="0">
                <a:hlinkClick r:id="rId18"/>
              </a:rPr>
              <a:t>&gt;</a:t>
            </a:r>
            <a:endParaRPr lang="en-US" u="sng" dirty="0"/>
          </a:p>
          <a:p>
            <a:r>
              <a:rPr lang="en-US" u="sng" dirty="0">
                <a:hlinkClick r:id="rId19"/>
              </a:rPr>
              <a:t>&lt;li&gt;</a:t>
            </a:r>
            <a:endParaRPr lang="en-US" u="sng" dirty="0"/>
          </a:p>
          <a:p>
            <a:r>
              <a:rPr lang="en-US" u="sng" dirty="0">
                <a:hlinkClick r:id="rId20"/>
              </a:rPr>
              <a:t>&lt;main&gt;</a:t>
            </a:r>
            <a:endParaRPr lang="en-US" u="sng" dirty="0"/>
          </a:p>
          <a:p>
            <a:r>
              <a:rPr lang="en-US" u="sng" dirty="0">
                <a:hlinkClick r:id="rId21"/>
              </a:rPr>
              <a:t>&lt;</a:t>
            </a:r>
            <a:r>
              <a:rPr lang="en-US" u="sng" dirty="0" err="1">
                <a:hlinkClick r:id="rId21"/>
              </a:rPr>
              <a:t>nav</a:t>
            </a:r>
            <a:r>
              <a:rPr lang="en-US" u="sng" dirty="0">
                <a:hlinkClick r:id="rId21"/>
              </a:rPr>
              <a:t>&gt;</a:t>
            </a:r>
            <a:endParaRPr lang="en-US" u="sng" dirty="0"/>
          </a:p>
          <a:p>
            <a:r>
              <a:rPr lang="en-US" u="sng" dirty="0">
                <a:hlinkClick r:id="rId22"/>
              </a:rPr>
              <a:t>&lt;</a:t>
            </a:r>
            <a:r>
              <a:rPr lang="en-US" u="sng" dirty="0" err="1">
                <a:hlinkClick r:id="rId22"/>
              </a:rPr>
              <a:t>noscript</a:t>
            </a:r>
            <a:r>
              <a:rPr lang="en-US" u="sng" dirty="0">
                <a:hlinkClick r:id="rId22"/>
              </a:rPr>
              <a:t>&gt;</a:t>
            </a:r>
            <a:endParaRPr lang="en-US" u="sng" dirty="0"/>
          </a:p>
          <a:p>
            <a:r>
              <a:rPr lang="en-US" u="sng" dirty="0">
                <a:hlinkClick r:id="rId23"/>
              </a:rPr>
              <a:t>&lt;</a:t>
            </a:r>
            <a:r>
              <a:rPr lang="en-US" u="sng" dirty="0" err="1">
                <a:hlinkClick r:id="rId23"/>
              </a:rPr>
              <a:t>ol</a:t>
            </a:r>
            <a:r>
              <a:rPr lang="en-US" u="sng" dirty="0">
                <a:hlinkClick r:id="rId23"/>
              </a:rPr>
              <a:t>&gt;</a:t>
            </a:r>
            <a:endParaRPr lang="en-US" u="sng" dirty="0"/>
          </a:p>
          <a:p>
            <a:r>
              <a:rPr lang="en-US" u="sng" dirty="0">
                <a:hlinkClick r:id="rId24"/>
              </a:rPr>
              <a:t>&lt;output&gt;</a:t>
            </a:r>
            <a:endParaRPr lang="en-US" u="sng" dirty="0"/>
          </a:p>
          <a:p>
            <a:r>
              <a:rPr lang="en-US" u="sng" dirty="0">
                <a:hlinkClick r:id="rId25"/>
              </a:rPr>
              <a:t>&lt;p&gt;</a:t>
            </a:r>
            <a:endParaRPr lang="en-US" u="sng" dirty="0"/>
          </a:p>
          <a:p>
            <a:r>
              <a:rPr lang="en-US" u="sng" dirty="0">
                <a:hlinkClick r:id="rId26"/>
              </a:rPr>
              <a:t>&lt;pre&gt;</a:t>
            </a:r>
            <a:endParaRPr lang="en-US" u="sng" dirty="0"/>
          </a:p>
          <a:p>
            <a:r>
              <a:rPr lang="en-US" u="sng" dirty="0">
                <a:hlinkClick r:id="rId27"/>
              </a:rPr>
              <a:t>&lt;section&gt;</a:t>
            </a:r>
            <a:endParaRPr lang="en-US" u="sng" dirty="0"/>
          </a:p>
          <a:p>
            <a:r>
              <a:rPr lang="en-US" u="sng" dirty="0">
                <a:hlinkClick r:id="rId28"/>
              </a:rPr>
              <a:t>&lt;table&gt;</a:t>
            </a:r>
            <a:endParaRPr lang="en-US" u="sng" dirty="0"/>
          </a:p>
          <a:p>
            <a:r>
              <a:rPr lang="en-US" u="sng" dirty="0">
                <a:hlinkClick r:id="rId29"/>
              </a:rPr>
              <a:t>&lt;</a:t>
            </a:r>
            <a:r>
              <a:rPr lang="en-US" u="sng" dirty="0" err="1">
                <a:hlinkClick r:id="rId29"/>
              </a:rPr>
              <a:t>tfoot</a:t>
            </a:r>
            <a:r>
              <a:rPr lang="en-US" u="sng" dirty="0">
                <a:hlinkClick r:id="rId29"/>
              </a:rPr>
              <a:t>&gt;</a:t>
            </a:r>
            <a:endParaRPr lang="en-US" u="sng" dirty="0"/>
          </a:p>
          <a:p>
            <a:r>
              <a:rPr lang="en-US" u="sng" dirty="0">
                <a:hlinkClick r:id="rId30"/>
              </a:rPr>
              <a:t>&lt;</a:t>
            </a:r>
            <a:r>
              <a:rPr lang="en-US" u="sng" dirty="0" err="1">
                <a:hlinkClick r:id="rId30"/>
              </a:rPr>
              <a:t>ul</a:t>
            </a:r>
            <a:r>
              <a:rPr lang="en-US" u="sng" dirty="0">
                <a:hlinkClick r:id="rId30"/>
              </a:rPr>
              <a:t>&gt;</a:t>
            </a:r>
            <a:endParaRPr lang="en-US" u="sng" dirty="0"/>
          </a:p>
          <a:p>
            <a:r>
              <a:rPr lang="en-US" u="sng" dirty="0">
                <a:hlinkClick r:id="rId31"/>
              </a:rPr>
              <a:t>&lt;video&gt;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5727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39624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&lt;a&gt;</a:t>
            </a:r>
            <a:endParaRPr lang="en-US" dirty="0"/>
          </a:p>
          <a:p>
            <a:r>
              <a:rPr lang="en-US" dirty="0">
                <a:hlinkClick r:id="rId3"/>
              </a:rPr>
              <a:t>&lt;</a:t>
            </a:r>
            <a:r>
              <a:rPr lang="en-US" dirty="0" err="1">
                <a:hlinkClick r:id="rId3"/>
              </a:rPr>
              <a:t>abbr</a:t>
            </a:r>
            <a:r>
              <a:rPr lang="en-US" dirty="0">
                <a:hlinkClick r:id="rId3"/>
              </a:rPr>
              <a:t>&gt;</a:t>
            </a:r>
            <a:endParaRPr lang="en-US" dirty="0"/>
          </a:p>
          <a:p>
            <a:r>
              <a:rPr lang="en-US" dirty="0">
                <a:hlinkClick r:id="rId4"/>
              </a:rPr>
              <a:t>&lt;acronym&gt;</a:t>
            </a:r>
            <a:endParaRPr lang="en-US" dirty="0"/>
          </a:p>
          <a:p>
            <a:r>
              <a:rPr lang="en-US" dirty="0">
                <a:hlinkClick r:id="rId5"/>
              </a:rPr>
              <a:t>&lt;b&gt;</a:t>
            </a:r>
            <a:endParaRPr lang="en-US" dirty="0"/>
          </a:p>
          <a:p>
            <a:r>
              <a:rPr lang="en-US" dirty="0">
                <a:hlinkClick r:id="rId6"/>
              </a:rPr>
              <a:t>&lt;</a:t>
            </a:r>
            <a:r>
              <a:rPr lang="en-US" dirty="0" err="1">
                <a:hlinkClick r:id="rId6"/>
              </a:rPr>
              <a:t>bdo</a:t>
            </a:r>
            <a:r>
              <a:rPr lang="en-US" dirty="0">
                <a:hlinkClick r:id="rId6"/>
              </a:rPr>
              <a:t>&gt;</a:t>
            </a:r>
            <a:endParaRPr lang="en-US" dirty="0"/>
          </a:p>
          <a:p>
            <a:r>
              <a:rPr lang="en-US" dirty="0">
                <a:hlinkClick r:id="rId7"/>
              </a:rPr>
              <a:t>&lt;big&gt;</a:t>
            </a:r>
            <a:endParaRPr lang="en-US" dirty="0"/>
          </a:p>
          <a:p>
            <a:r>
              <a:rPr lang="en-US" dirty="0">
                <a:hlinkClick r:id="rId8"/>
              </a:rPr>
              <a:t>&lt;</a:t>
            </a:r>
            <a:r>
              <a:rPr lang="en-US" dirty="0" err="1">
                <a:hlinkClick r:id="rId8"/>
              </a:rPr>
              <a:t>br</a:t>
            </a:r>
            <a:r>
              <a:rPr lang="en-US" dirty="0">
                <a:hlinkClick r:id="rId8"/>
              </a:rPr>
              <a:t>&gt;</a:t>
            </a:r>
            <a:endParaRPr lang="en-US" dirty="0"/>
          </a:p>
          <a:p>
            <a:r>
              <a:rPr lang="en-US" dirty="0">
                <a:hlinkClick r:id="rId9"/>
              </a:rPr>
              <a:t>&lt;button&gt;</a:t>
            </a:r>
            <a:endParaRPr lang="en-US" dirty="0"/>
          </a:p>
          <a:p>
            <a:r>
              <a:rPr lang="en-US" dirty="0">
                <a:hlinkClick r:id="rId10"/>
              </a:rPr>
              <a:t>&lt;cite&gt;</a:t>
            </a:r>
            <a:endParaRPr lang="en-US" dirty="0"/>
          </a:p>
          <a:p>
            <a:r>
              <a:rPr lang="en-US" dirty="0">
                <a:hlinkClick r:id="rId11"/>
              </a:rPr>
              <a:t>&lt;code&gt;</a:t>
            </a:r>
            <a:endParaRPr lang="en-US" dirty="0"/>
          </a:p>
          <a:p>
            <a:r>
              <a:rPr lang="en-US" dirty="0">
                <a:hlinkClick r:id="rId12"/>
              </a:rPr>
              <a:t>&lt;</a:t>
            </a:r>
            <a:r>
              <a:rPr lang="en-US" dirty="0" err="1">
                <a:hlinkClick r:id="rId12"/>
              </a:rPr>
              <a:t>dfn</a:t>
            </a:r>
            <a:r>
              <a:rPr lang="en-US" dirty="0">
                <a:hlinkClick r:id="rId12"/>
              </a:rPr>
              <a:t>&gt;</a:t>
            </a:r>
            <a:endParaRPr lang="en-US" dirty="0"/>
          </a:p>
          <a:p>
            <a:r>
              <a:rPr lang="en-US" dirty="0">
                <a:hlinkClick r:id="rId13"/>
              </a:rPr>
              <a:t>&lt;</a:t>
            </a:r>
            <a:r>
              <a:rPr lang="en-US" dirty="0" err="1">
                <a:hlinkClick r:id="rId13"/>
              </a:rPr>
              <a:t>em</a:t>
            </a:r>
            <a:r>
              <a:rPr lang="en-US" dirty="0">
                <a:hlinkClick r:id="rId13"/>
              </a:rPr>
              <a:t>&gt;</a:t>
            </a:r>
            <a:endParaRPr lang="en-US" dirty="0"/>
          </a:p>
          <a:p>
            <a:r>
              <a:rPr lang="en-US" dirty="0">
                <a:hlinkClick r:id="rId14"/>
              </a:rPr>
              <a:t>&lt;i&gt;</a:t>
            </a:r>
            <a:endParaRPr lang="en-US" dirty="0"/>
          </a:p>
          <a:p>
            <a:r>
              <a:rPr lang="en-US" dirty="0">
                <a:hlinkClick r:id="rId15"/>
              </a:rPr>
              <a:t>&lt;</a:t>
            </a:r>
            <a:r>
              <a:rPr lang="en-US" dirty="0" err="1">
                <a:hlinkClick r:id="rId15"/>
              </a:rPr>
              <a:t>img</a:t>
            </a:r>
            <a:r>
              <a:rPr lang="en-US" dirty="0">
                <a:hlinkClick r:id="rId15"/>
              </a:rPr>
              <a:t>&gt;</a:t>
            </a:r>
            <a:endParaRPr lang="en-US" dirty="0"/>
          </a:p>
          <a:p>
            <a:r>
              <a:rPr lang="en-US" dirty="0">
                <a:hlinkClick r:id="rId16"/>
              </a:rPr>
              <a:t>&lt;input&gt;</a:t>
            </a:r>
            <a:endParaRPr lang="en-US" dirty="0"/>
          </a:p>
          <a:p>
            <a:r>
              <a:rPr lang="en-US" dirty="0">
                <a:hlinkClick r:id="rId17"/>
              </a:rPr>
              <a:t>&lt;</a:t>
            </a:r>
            <a:r>
              <a:rPr lang="en-US" dirty="0" err="1">
                <a:hlinkClick r:id="rId17"/>
              </a:rPr>
              <a:t>kbd</a:t>
            </a:r>
            <a:r>
              <a:rPr lang="en-US" dirty="0" smtClean="0">
                <a:hlinkClick r:id="rId17"/>
              </a:rPr>
              <a:t>&gt;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600200"/>
            <a:ext cx="3962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18"/>
              </a:rPr>
              <a:t>&lt;label&gt;</a:t>
            </a:r>
            <a:endParaRPr lang="en-US" dirty="0"/>
          </a:p>
          <a:p>
            <a:r>
              <a:rPr lang="en-US" dirty="0">
                <a:hlinkClick r:id="rId19"/>
              </a:rPr>
              <a:t>&lt;map&gt;</a:t>
            </a:r>
            <a:endParaRPr lang="en-US" dirty="0"/>
          </a:p>
          <a:p>
            <a:r>
              <a:rPr lang="en-US" dirty="0">
                <a:hlinkClick r:id="rId20"/>
              </a:rPr>
              <a:t>&lt;object&gt;</a:t>
            </a:r>
            <a:endParaRPr lang="en-US" dirty="0"/>
          </a:p>
          <a:p>
            <a:r>
              <a:rPr lang="en-US" dirty="0">
                <a:hlinkClick r:id="rId21"/>
              </a:rPr>
              <a:t>&lt;q&gt;</a:t>
            </a:r>
            <a:endParaRPr lang="en-US" dirty="0"/>
          </a:p>
          <a:p>
            <a:r>
              <a:rPr lang="en-US" dirty="0">
                <a:hlinkClick r:id="rId22"/>
              </a:rPr>
              <a:t>&lt;</a:t>
            </a:r>
            <a:r>
              <a:rPr lang="en-US" dirty="0" err="1">
                <a:hlinkClick r:id="rId22"/>
              </a:rPr>
              <a:t>samp</a:t>
            </a:r>
            <a:r>
              <a:rPr lang="en-US" dirty="0">
                <a:hlinkClick r:id="rId22"/>
              </a:rPr>
              <a:t>&gt;</a:t>
            </a:r>
            <a:endParaRPr lang="en-US" dirty="0"/>
          </a:p>
          <a:p>
            <a:r>
              <a:rPr lang="en-US" dirty="0">
                <a:hlinkClick r:id="rId23"/>
              </a:rPr>
              <a:t>&lt;script&gt;</a:t>
            </a:r>
            <a:endParaRPr lang="en-US" dirty="0"/>
          </a:p>
          <a:p>
            <a:r>
              <a:rPr lang="en-US" dirty="0">
                <a:hlinkClick r:id="rId24"/>
              </a:rPr>
              <a:t>&lt;select&gt;</a:t>
            </a:r>
            <a:endParaRPr lang="en-US" dirty="0"/>
          </a:p>
          <a:p>
            <a:r>
              <a:rPr lang="en-US" dirty="0">
                <a:hlinkClick r:id="rId25"/>
              </a:rPr>
              <a:t>&lt;small&gt;</a:t>
            </a:r>
            <a:endParaRPr lang="en-US" dirty="0"/>
          </a:p>
          <a:p>
            <a:r>
              <a:rPr lang="en-US" dirty="0">
                <a:hlinkClick r:id="rId26"/>
              </a:rPr>
              <a:t>&lt;span&gt;</a:t>
            </a:r>
            <a:endParaRPr lang="en-US" dirty="0"/>
          </a:p>
          <a:p>
            <a:r>
              <a:rPr lang="en-US" dirty="0">
                <a:hlinkClick r:id="rId27"/>
              </a:rPr>
              <a:t>&lt;strong&gt;</a:t>
            </a:r>
            <a:endParaRPr lang="en-US" dirty="0"/>
          </a:p>
          <a:p>
            <a:r>
              <a:rPr lang="en-US" dirty="0">
                <a:hlinkClick r:id="rId28"/>
              </a:rPr>
              <a:t>&lt;sub&gt;</a:t>
            </a:r>
            <a:endParaRPr lang="en-US" dirty="0"/>
          </a:p>
          <a:p>
            <a:r>
              <a:rPr lang="en-US" dirty="0">
                <a:hlinkClick r:id="rId29"/>
              </a:rPr>
              <a:t>&lt;sup&gt;</a:t>
            </a:r>
            <a:endParaRPr lang="en-US" dirty="0"/>
          </a:p>
          <a:p>
            <a:r>
              <a:rPr lang="en-US" dirty="0">
                <a:hlinkClick r:id="rId30"/>
              </a:rPr>
              <a:t>&lt;</a:t>
            </a:r>
            <a:r>
              <a:rPr lang="en-US" dirty="0" err="1">
                <a:hlinkClick r:id="rId30"/>
              </a:rPr>
              <a:t>textarea</a:t>
            </a:r>
            <a:r>
              <a:rPr lang="en-US" dirty="0">
                <a:hlinkClick r:id="rId30"/>
              </a:rPr>
              <a:t>&gt;</a:t>
            </a:r>
            <a:endParaRPr lang="en-US" dirty="0"/>
          </a:p>
          <a:p>
            <a:r>
              <a:rPr lang="en-US" dirty="0">
                <a:hlinkClick r:id="rId31"/>
              </a:rPr>
              <a:t>&lt;time&gt;</a:t>
            </a:r>
            <a:endParaRPr lang="en-US" dirty="0"/>
          </a:p>
          <a:p>
            <a:r>
              <a:rPr lang="en-US" dirty="0">
                <a:hlinkClick r:id="rId32"/>
              </a:rPr>
              <a:t>&lt;</a:t>
            </a:r>
            <a:r>
              <a:rPr lang="en-US" dirty="0" err="1">
                <a:hlinkClick r:id="rId32"/>
              </a:rPr>
              <a:t>tt</a:t>
            </a:r>
            <a:r>
              <a:rPr lang="en-US" dirty="0">
                <a:hlinkClick r:id="rId32"/>
              </a:rPr>
              <a:t>&gt;</a:t>
            </a:r>
            <a:endParaRPr lang="en-US" dirty="0"/>
          </a:p>
          <a:p>
            <a:r>
              <a:rPr lang="en-US" dirty="0">
                <a:hlinkClick r:id="rId33"/>
              </a:rPr>
              <a:t>&lt;</a:t>
            </a:r>
            <a:r>
              <a:rPr lang="en-US" dirty="0" err="1">
                <a:hlinkClick r:id="rId33"/>
              </a:rPr>
              <a:t>var</a:t>
            </a:r>
            <a:r>
              <a:rPr lang="en-US" dirty="0">
                <a:hlinkClick r:id="rId33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4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&lt;div&gt;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All-purpose </a:t>
            </a:r>
            <a:r>
              <a:rPr lang="en-US" dirty="0"/>
              <a:t>container for organizing and referencing </a:t>
            </a:r>
            <a:r>
              <a:rPr lang="en-US" dirty="0" smtClean="0"/>
              <a:t>collections of </a:t>
            </a:r>
            <a:r>
              <a:rPr lang="en-US" dirty="0"/>
              <a:t>other document </a:t>
            </a:r>
            <a:r>
              <a:rPr lang="en-US" dirty="0" smtClean="0"/>
              <a:t>elements. It is a </a:t>
            </a:r>
            <a:r>
              <a:rPr lang="en-US" i="1" dirty="0" smtClean="0"/>
              <a:t>block element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Defines a section in a document (block-level).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Ex: </a:t>
            </a:r>
            <a:r>
              <a:rPr lang="en-US" dirty="0">
                <a:solidFill>
                  <a:srgbClr val="FF0000"/>
                </a:solidFill>
              </a:rPr>
              <a:t>&lt;div&gt;</a:t>
            </a:r>
            <a:r>
              <a:rPr lang="en-US" dirty="0"/>
              <a:t>Hello</a:t>
            </a:r>
            <a:r>
              <a:rPr lang="en-US" dirty="0">
                <a:solidFill>
                  <a:srgbClr val="FF0000"/>
                </a:solidFill>
              </a:rPr>
              <a:t>&lt;/div&gt;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     &lt;</a:t>
            </a:r>
            <a:r>
              <a:rPr lang="en-US" dirty="0">
                <a:solidFill>
                  <a:srgbClr val="FF0000"/>
                </a:solidFill>
              </a:rPr>
              <a:t>div&gt;</a:t>
            </a:r>
            <a:r>
              <a:rPr lang="en-US" dirty="0"/>
              <a:t>World</a:t>
            </a:r>
            <a:r>
              <a:rPr lang="en-US" dirty="0">
                <a:solidFill>
                  <a:srgbClr val="FF0000"/>
                </a:solidFill>
              </a:rPr>
              <a:t>&lt;/div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dirty="0"/>
              <a:t>No required attributes, but style, class and id are common.</a:t>
            </a:r>
          </a:p>
          <a:p>
            <a:r>
              <a:rPr lang="en-US" dirty="0"/>
              <a:t>When used together with CSS, the &lt;div&gt; element can be used to style blocks of content</a:t>
            </a:r>
          </a:p>
          <a:p>
            <a:pPr marL="0" indent="0">
              <a:buNone/>
            </a:pPr>
            <a:r>
              <a:rPr lang="en-US" dirty="0" smtClean="0"/>
              <a:t>Ex: </a:t>
            </a:r>
            <a:r>
              <a:rPr lang="en-US" sz="2200" dirty="0">
                <a:solidFill>
                  <a:srgbClr val="FF0000"/>
                </a:solidFill>
              </a:rPr>
              <a:t>&lt;div </a:t>
            </a:r>
            <a:r>
              <a:rPr lang="en-US" sz="2200" dirty="0"/>
              <a:t>style="background-xolor:black;color:white;padding:20px;"</a:t>
            </a:r>
            <a:r>
              <a:rPr lang="en-US" sz="2200" dirty="0">
                <a:solidFill>
                  <a:srgbClr val="FF0000"/>
                </a:solidFill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  <a:r>
              <a:rPr lang="en-US" sz="2200" dirty="0"/>
              <a:t>      </a:t>
            </a:r>
            <a:r>
              <a:rPr lang="en-US" sz="2200" dirty="0">
                <a:solidFill>
                  <a:srgbClr val="FF0000"/>
                </a:solidFill>
              </a:rPr>
              <a:t>&lt;h2&gt;</a:t>
            </a:r>
            <a:r>
              <a:rPr lang="en-US" sz="2200" dirty="0"/>
              <a:t>London</a:t>
            </a:r>
            <a:r>
              <a:rPr lang="en-US" sz="2200" dirty="0">
                <a:solidFill>
                  <a:srgbClr val="FF0000"/>
                </a:solidFill>
              </a:rPr>
              <a:t>&lt;/h2&gt;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       </a:t>
            </a:r>
            <a:r>
              <a:rPr lang="en-US" sz="2200" dirty="0">
                <a:solidFill>
                  <a:srgbClr val="FF0000"/>
                </a:solidFill>
              </a:rPr>
              <a:t>&lt;p&gt;</a:t>
            </a:r>
            <a:r>
              <a:rPr lang="en-US" sz="2200" dirty="0"/>
              <a:t>London is the capital city of England. It is the most populous city in the United Kingdom, with a metropolitan area of over 13 million inhabitants.</a:t>
            </a:r>
            <a:r>
              <a:rPr lang="en-US" sz="2200" dirty="0">
                <a:solidFill>
                  <a:srgbClr val="FF0000"/>
                </a:solidFill>
              </a:rPr>
              <a:t>&lt;/p&gt;       &lt;/div&gt;</a:t>
            </a:r>
          </a:p>
        </p:txBody>
      </p:sp>
    </p:spTree>
    <p:extLst>
      <p:ext uri="{BB962C8B-B14F-4D97-AF65-F5344CB8AC3E}">
        <p14:creationId xmlns:p14="http://schemas.microsoft.com/office/powerpoint/2010/main" val="40359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&lt;</a:t>
            </a:r>
            <a:r>
              <a:rPr lang="en-US" dirty="0"/>
              <a:t>span</a:t>
            </a:r>
            <a:r>
              <a:rPr lang="en-US" dirty="0" smtClean="0"/>
              <a:t>&gt;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an inline element.</a:t>
            </a:r>
          </a:p>
          <a:p>
            <a:r>
              <a:rPr lang="en-US" dirty="0" smtClean="0"/>
              <a:t>Defines a section in a document.</a:t>
            </a:r>
          </a:p>
          <a:p>
            <a:r>
              <a:rPr lang="en-US" dirty="0" smtClean="0"/>
              <a:t>It is often </a:t>
            </a:r>
            <a:r>
              <a:rPr lang="en-US" dirty="0"/>
              <a:t>used as a container for some text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Ex: </a:t>
            </a:r>
            <a:r>
              <a:rPr lang="en-US" dirty="0">
                <a:solidFill>
                  <a:srgbClr val="FF0000"/>
                </a:solidFill>
              </a:rPr>
              <a:t>&lt;span&gt;</a:t>
            </a:r>
            <a:r>
              <a:rPr lang="en-US" dirty="0"/>
              <a:t>Hello</a:t>
            </a:r>
            <a:r>
              <a:rPr lang="en-US" dirty="0">
                <a:solidFill>
                  <a:srgbClr val="FF0000"/>
                </a:solidFill>
              </a:rPr>
              <a:t>&lt;/span&gt;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     &lt;</a:t>
            </a:r>
            <a:r>
              <a:rPr lang="en-US" dirty="0">
                <a:solidFill>
                  <a:srgbClr val="FF0000"/>
                </a:solidFill>
              </a:rPr>
              <a:t>span&gt;</a:t>
            </a:r>
            <a:r>
              <a:rPr lang="en-US" dirty="0"/>
              <a:t>World</a:t>
            </a:r>
            <a:r>
              <a:rPr lang="en-US" dirty="0">
                <a:solidFill>
                  <a:srgbClr val="FF0000"/>
                </a:solidFill>
              </a:rPr>
              <a:t>&lt;/span&gt;</a:t>
            </a:r>
          </a:p>
          <a:p>
            <a:r>
              <a:rPr lang="en-US" dirty="0" smtClean="0"/>
              <a:t>Has no </a:t>
            </a:r>
            <a:r>
              <a:rPr lang="en-US" dirty="0"/>
              <a:t>required attributes, but style, class and id are common.</a:t>
            </a:r>
          </a:p>
          <a:p>
            <a:r>
              <a:rPr lang="en-US" dirty="0"/>
              <a:t>When used together with CSS, the &lt;span&gt; element can be used to style parts of the </a:t>
            </a:r>
            <a:r>
              <a:rPr lang="en-US" dirty="0" smtClean="0"/>
              <a:t>text.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Ex: </a:t>
            </a:r>
            <a:r>
              <a:rPr lang="en-US" dirty="0">
                <a:solidFill>
                  <a:srgbClr val="FF0000"/>
                </a:solidFill>
              </a:rPr>
              <a:t>&lt;h1&gt;</a:t>
            </a:r>
            <a:r>
              <a:rPr lang="en-US" dirty="0"/>
              <a:t>My </a:t>
            </a:r>
            <a:r>
              <a:rPr lang="en-US" dirty="0">
                <a:solidFill>
                  <a:srgbClr val="FF0000"/>
                </a:solidFill>
              </a:rPr>
              <a:t>&lt;span style="</a:t>
            </a:r>
            <a:r>
              <a:rPr lang="en-US" dirty="0" err="1">
                <a:solidFill>
                  <a:srgbClr val="FF0000"/>
                </a:solidFill>
              </a:rPr>
              <a:t>color:red</a:t>
            </a:r>
            <a:r>
              <a:rPr lang="en-US" dirty="0">
                <a:solidFill>
                  <a:srgbClr val="FF0000"/>
                </a:solidFill>
              </a:rPr>
              <a:t>"&gt;</a:t>
            </a:r>
            <a:r>
              <a:rPr lang="en-US" dirty="0"/>
              <a:t>Important</a:t>
            </a:r>
            <a:r>
              <a:rPr lang="en-US" dirty="0">
                <a:solidFill>
                  <a:srgbClr val="FF0000"/>
                </a:solidFill>
              </a:rPr>
              <a:t>&lt;/span&gt; </a:t>
            </a:r>
            <a:r>
              <a:rPr lang="en-US" dirty="0"/>
              <a:t>Heading</a:t>
            </a:r>
            <a:r>
              <a:rPr lang="en-US" dirty="0">
                <a:solidFill>
                  <a:srgbClr val="FF0000"/>
                </a:solidFill>
              </a:rPr>
              <a:t>&lt;/h1&gt;</a:t>
            </a:r>
          </a:p>
        </p:txBody>
      </p:sp>
    </p:spTree>
    <p:extLst>
      <p:ext uri="{BB962C8B-B14F-4D97-AF65-F5344CB8AC3E}">
        <p14:creationId xmlns:p14="http://schemas.microsoft.com/office/powerpoint/2010/main" val="1387722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block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HTML5 specification has new </a:t>
            </a:r>
            <a:r>
              <a:rPr lang="en-US" dirty="0" smtClean="0"/>
              <a:t>block elements </a:t>
            </a:r>
            <a:r>
              <a:rPr lang="en-US" dirty="0"/>
              <a:t>for specific types of </a:t>
            </a:r>
            <a:r>
              <a:rPr lang="en-US" dirty="0" smtClean="0"/>
              <a:t>divisions.</a:t>
            </a:r>
          </a:p>
          <a:p>
            <a:r>
              <a:rPr lang="en-US" dirty="0" smtClean="0"/>
              <a:t>For example, the section:</a:t>
            </a:r>
          </a:p>
          <a:p>
            <a:pPr lvl="1"/>
            <a:r>
              <a:rPr lang="en-US" dirty="0" smtClean="0"/>
              <a:t>Section </a:t>
            </a:r>
          </a:p>
          <a:p>
            <a:pPr lvl="1"/>
            <a:r>
              <a:rPr lang="en-US" dirty="0" smtClean="0"/>
              <a:t>Header </a:t>
            </a:r>
          </a:p>
          <a:p>
            <a:pPr lvl="1"/>
            <a:r>
              <a:rPr lang="en-US" dirty="0" smtClean="0"/>
              <a:t>Footer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289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class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class attribute specifies one or more class names for an HTML element.</a:t>
            </a:r>
          </a:p>
          <a:p>
            <a:r>
              <a:rPr lang="en-US" dirty="0"/>
              <a:t>The class name can be used by CSS and JavaScript to perform certain tasks for elements with the specified class name.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2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609600"/>
            <a:ext cx="10058400" cy="5562600"/>
          </a:xfrm>
        </p:spPr>
        <p:txBody>
          <a:bodyPr/>
          <a:lstStyle/>
          <a:p>
            <a:r>
              <a:rPr lang="en-US" dirty="0"/>
              <a:t>&lt;style&gt;</a:t>
            </a:r>
            <a:br>
              <a:rPr lang="en-US" dirty="0"/>
            </a:br>
            <a:r>
              <a:rPr lang="en-US" b="1" dirty="0"/>
              <a:t>.city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   background-color: tomato;</a:t>
            </a:r>
            <a:br>
              <a:rPr lang="en-US" dirty="0"/>
            </a:br>
            <a:r>
              <a:rPr lang="en-US" dirty="0"/>
              <a:t>    color: white;</a:t>
            </a:r>
            <a:br>
              <a:rPr lang="en-US" dirty="0"/>
            </a:br>
            <a:r>
              <a:rPr lang="en-US" dirty="0"/>
              <a:t>    padding: 10px;</a:t>
            </a:r>
            <a:br>
              <a:rPr lang="en-US" dirty="0"/>
            </a:br>
            <a:r>
              <a:rPr lang="en-US" dirty="0"/>
              <a:t>} </a:t>
            </a:r>
            <a:br>
              <a:rPr lang="en-US" dirty="0"/>
            </a:br>
            <a:r>
              <a:rPr lang="en-US" dirty="0"/>
              <a:t>&lt;/style&gt;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&lt;h2 </a:t>
            </a:r>
            <a:r>
              <a:rPr lang="en-US" b="1" dirty="0"/>
              <a:t>class="city"</a:t>
            </a:r>
            <a:r>
              <a:rPr lang="en-US" dirty="0"/>
              <a:t>&gt;London&lt;/h2&gt;</a:t>
            </a:r>
            <a:br>
              <a:rPr lang="en-US" dirty="0"/>
            </a:br>
            <a:r>
              <a:rPr lang="en-US" dirty="0"/>
              <a:t>&lt;p&gt;London is the capital of England.&lt;/p&gt;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&lt;h2 </a:t>
            </a:r>
            <a:r>
              <a:rPr lang="en-US" b="1" dirty="0"/>
              <a:t>class="city"</a:t>
            </a:r>
            <a:r>
              <a:rPr lang="en-US" dirty="0"/>
              <a:t>&gt;Paris&lt;/h2&gt;</a:t>
            </a:r>
            <a:br>
              <a:rPr lang="en-US" dirty="0"/>
            </a:br>
            <a:r>
              <a:rPr lang="en-US" dirty="0"/>
              <a:t>&lt;p&gt;Paris is the capital of France.&lt;/p&gt;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&lt;h2 </a:t>
            </a:r>
            <a:r>
              <a:rPr lang="en-US" b="1" dirty="0"/>
              <a:t>class="city"</a:t>
            </a:r>
            <a:r>
              <a:rPr lang="en-US" dirty="0"/>
              <a:t>&gt;Tokyo&lt;/h2&gt;</a:t>
            </a:r>
            <a:br>
              <a:rPr lang="en-US" dirty="0"/>
            </a:br>
            <a:r>
              <a:rPr lang="en-US" dirty="0"/>
              <a:t>&lt;p&gt;Tokyo is the capital of Japan.&lt;/p&gt;</a:t>
            </a:r>
          </a:p>
        </p:txBody>
      </p:sp>
    </p:spTree>
    <p:extLst>
      <p:ext uri="{BB962C8B-B14F-4D97-AF65-F5344CB8AC3E}">
        <p14:creationId xmlns:p14="http://schemas.microsoft.com/office/powerpoint/2010/main" val="1655446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170</TotalTime>
  <Words>1054</Words>
  <Application>Microsoft Macintosh PowerPoint</Application>
  <PresentationFormat>Widescreen</PresentationFormat>
  <Paragraphs>253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Calibri</vt:lpstr>
      <vt:lpstr>Rockwell</vt:lpstr>
      <vt:lpstr>Rockwell Condensed</vt:lpstr>
      <vt:lpstr>Rockwell Extra Bold</vt:lpstr>
      <vt:lpstr>Wingdings</vt:lpstr>
      <vt:lpstr>Arial</vt:lpstr>
      <vt:lpstr>Wood Type</vt:lpstr>
      <vt:lpstr>HTML</vt:lpstr>
      <vt:lpstr>HTML Block &amp; Inline Elements</vt:lpstr>
      <vt:lpstr>Block Level Elements </vt:lpstr>
      <vt:lpstr>Inline Elements</vt:lpstr>
      <vt:lpstr>The &lt;div&gt; element</vt:lpstr>
      <vt:lpstr>The &lt;span&gt; element</vt:lpstr>
      <vt:lpstr>New block elements</vt:lpstr>
      <vt:lpstr>The class attribute</vt:lpstr>
      <vt:lpstr>PowerPoint Presentation</vt:lpstr>
      <vt:lpstr>PowerPoint Presentation</vt:lpstr>
      <vt:lpstr>The Id Attribute</vt:lpstr>
      <vt:lpstr>Bookmarks with ID and Links</vt:lpstr>
      <vt:lpstr>IFrames</vt:lpstr>
      <vt:lpstr>Javascript</vt:lpstr>
      <vt:lpstr>Html file paths</vt:lpstr>
      <vt:lpstr>HTML File Paths</vt:lpstr>
      <vt:lpstr>The &lt;head&gt; tag</vt:lpstr>
      <vt:lpstr>&lt;meta&gt;</vt:lpstr>
      <vt:lpstr>The html &lt;meta&gt; element</vt:lpstr>
      <vt:lpstr>The html &lt;meta&gt; element</vt:lpstr>
      <vt:lpstr>&lt;title&gt;</vt:lpstr>
      <vt:lpstr>&lt;title&gt;</vt:lpstr>
      <vt:lpstr>The &lt;style&gt; &amp; &lt;Link&gt; Elements</vt:lpstr>
      <vt:lpstr>Omitting &lt;html&gt;, &lt;head&gt; &amp; &lt;body&gt;?</vt:lpstr>
      <vt:lpstr>HTML Layout Elements</vt:lpstr>
      <vt:lpstr>HTML Layout Techniques</vt:lpstr>
      <vt:lpstr>HTML Layout Techniques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Priyanshu Srivastava</dc:creator>
  <cp:lastModifiedBy>Priyanshu Srivastava</cp:lastModifiedBy>
  <cp:revision>12</cp:revision>
  <dcterms:created xsi:type="dcterms:W3CDTF">2018-08-27T14:38:12Z</dcterms:created>
  <dcterms:modified xsi:type="dcterms:W3CDTF">2018-08-27T17:33:22Z</dcterms:modified>
</cp:coreProperties>
</file>