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8288000" cy="10287000"/>
  <p:notesSz cx="6858000" cy="9144000"/>
  <p:embeddedFontLst>
    <p:embeddedFont>
      <p:font typeface="Anonymous Pro" panose="020B0604020202020204" charset="0"/>
      <p:regular r:id="rId26"/>
    </p:embeddedFont>
    <p:embeddedFont>
      <p:font typeface="Barlow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 Bold" panose="020B0604020202020204" charset="0"/>
      <p:regular r:id="rId32"/>
    </p:embeddedFont>
    <p:embeddedFont>
      <p:font typeface="Squada One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.br/tutoriais/o-que-e-css-guia-basico-de-cs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0" y="0"/>
            <a:ext cx="18277276" cy="10287000"/>
          </a:xfrm>
          <a:custGeom>
            <a:avLst/>
            <a:gdLst/>
            <a:ahLst/>
            <a:cxnLst/>
            <a:rect l="l" t="t" r="r" b="b"/>
            <a:pathLst>
              <a:path w="18277276" h="10287000">
                <a:moveTo>
                  <a:pt x="0" y="0"/>
                </a:moveTo>
                <a:lnTo>
                  <a:pt x="18277276" y="0"/>
                </a:lnTo>
                <a:lnTo>
                  <a:pt x="182772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500" y="200472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513700"/>
            <a:ext cx="18288010" cy="8773300"/>
          </a:xfrm>
          <a:custGeom>
            <a:avLst/>
            <a:gdLst/>
            <a:ahLst/>
            <a:cxnLst/>
            <a:rect l="l" t="t" r="r" b="b"/>
            <a:pathLst>
              <a:path w="18288010" h="8773300">
                <a:moveTo>
                  <a:pt x="0" y="0"/>
                </a:moveTo>
                <a:lnTo>
                  <a:pt x="18288010" y="0"/>
                </a:lnTo>
                <a:lnTo>
                  <a:pt x="18288010" y="8773300"/>
                </a:lnTo>
                <a:lnTo>
                  <a:pt x="0" y="8773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7250" b="-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08718" y="3234604"/>
            <a:ext cx="9106950" cy="97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Isabel Bustamante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7674" y="1035950"/>
            <a:ext cx="9817994" cy="219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0"/>
              </a:lnSpc>
            </a:pPr>
            <a:r>
              <a:rPr lang="en-US" sz="724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DESIGN WEB</a:t>
            </a:r>
          </a:p>
          <a:p>
            <a:pPr algn="ctr">
              <a:lnSpc>
                <a:spcPts val="8690"/>
              </a:lnSpc>
            </a:pPr>
            <a:endParaRPr lang="en-US" sz="7241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97674" y="2139588"/>
            <a:ext cx="9817994" cy="109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0"/>
              </a:lnSpc>
            </a:pPr>
            <a:r>
              <a:rPr lang="en-US" sz="7241">
                <a:solidFill>
                  <a:srgbClr val="D4D4D4"/>
                </a:solidFill>
                <a:latin typeface="Squada One"/>
                <a:ea typeface="Squada One"/>
                <a:cs typeface="Squada One"/>
                <a:sym typeface="Squada One"/>
              </a:rPr>
              <a:t>AULA 4 - INTRODUÇÃO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736" y="389659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ELEMENTOS BÁSICOS DO CSS</a:t>
            </a:r>
          </a:p>
          <a:p>
            <a:pPr algn="l">
              <a:lnSpc>
                <a:spcPts val="6840"/>
              </a:lnSpc>
            </a:pPr>
            <a:endParaRPr lang="en-US" sz="57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020469"/>
            <a:ext cx="16595237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São seletores que ajudam a especificar quais elementos HTML serão estilizados    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.class:   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É usado para selecionar elementos HTML que têm um atributo class específico.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Um elemento HTML pode ter várias classes, permitindo uma maior flexibilidade na aplicação de estilos.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678201" y="5376553"/>
            <a:ext cx="3523680" cy="3881747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352824" y="5128553"/>
            <a:ext cx="4174434" cy="4388598"/>
          </a:xfrm>
          <a:custGeom>
            <a:avLst/>
            <a:gdLst/>
            <a:ahLst/>
            <a:cxnLst/>
            <a:rect l="l" t="t" r="r" b="b"/>
            <a:pathLst>
              <a:path w="4174434" h="4388598">
                <a:moveTo>
                  <a:pt x="0" y="0"/>
                </a:moveTo>
                <a:lnTo>
                  <a:pt x="4174434" y="0"/>
                </a:lnTo>
                <a:lnTo>
                  <a:pt x="4174434" y="4388598"/>
                </a:lnTo>
                <a:lnTo>
                  <a:pt x="0" y="43885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857204" y="5376553"/>
            <a:ext cx="3523680" cy="3881747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531827" y="5143500"/>
            <a:ext cx="4174434" cy="4388598"/>
          </a:xfrm>
          <a:custGeom>
            <a:avLst/>
            <a:gdLst/>
            <a:ahLst/>
            <a:cxnLst/>
            <a:rect l="l" t="t" r="r" b="b"/>
            <a:pathLst>
              <a:path w="4174434" h="4388598">
                <a:moveTo>
                  <a:pt x="0" y="0"/>
                </a:moveTo>
                <a:lnTo>
                  <a:pt x="4174434" y="0"/>
                </a:lnTo>
                <a:lnTo>
                  <a:pt x="4174434" y="4388598"/>
                </a:lnTo>
                <a:lnTo>
                  <a:pt x="0" y="43885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786460" y="6655508"/>
            <a:ext cx="3556695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.destaque { 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 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65136" y="6655508"/>
            <a:ext cx="33221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3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 class="destaque"&gt;</a:t>
            </a:r>
          </a:p>
          <a:p>
            <a:pPr algn="l">
              <a:lnSpc>
                <a:spcPts val="2760"/>
              </a:lnSpc>
            </a:pPr>
            <a:r>
              <a:rPr lang="en-US" sz="23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Texto destacado.</a:t>
            </a:r>
          </a:p>
          <a:p>
            <a:pPr marL="0" lvl="1" indent="0" algn="l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&lt;/p&gt;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COLOR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4600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 cor do texto de um elemento.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FONT-SIZE: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4600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o tamanho da fonte de um elemento.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FONT-FAMILY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 família de fontes a ser usada para um elemento.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marL="0" lvl="1" indent="0"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FONT-FAMILY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 família de fontes a ser usada para um elemento.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marL="0" lvl="1" indent="0"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FONT-WEIGHT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2488449"/>
            <a:ext cx="1675687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 espessura da fonte normal(normal), negrito(bold), etc. para um elemento.</a:t>
            </a:r>
          </a:p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72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TEXT-ALIGN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o alinhamento do texto dentro de um elemento esquerda(left), direita(right), centralizado(center), justificado(justify).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BACKGROUND-COLOR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 cor de fundo de um elemento.</a:t>
            </a:r>
          </a:p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Pode ser em hexadecimal, rgb, rgba, hsl, hsa.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div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endParaRPr lang="en-US" sz="1630" u="none" strike="noStrike">
              <a:solidFill>
                <a:srgbClr val="1F1E1E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BORDER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as propriedades da borda de um elemento (largura, estilo e cor).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div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border: 1px solid black;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endParaRPr lang="en-US" sz="1630" u="none" strike="noStrike">
              <a:solidFill>
                <a:srgbClr val="1F1E1E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MARGIN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as margens externas de um elemento.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345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div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border: 1px solid black;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margin: 10px;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endParaRPr lang="en-US" sz="1630" u="none" strike="noStrike">
              <a:solidFill>
                <a:srgbClr val="1F1E1E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736" y="0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557976" y="1229690"/>
            <a:ext cx="5811451" cy="6401994"/>
            <a:chOff x="0" y="0"/>
            <a:chExt cx="9129144" cy="10056823"/>
          </a:xfrm>
        </p:grpSpPr>
        <p:sp>
          <p:nvSpPr>
            <p:cNvPr id="5" name="Freeform 5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4BA7A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2C82FA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028646" y="819401"/>
            <a:ext cx="6870111" cy="7222573"/>
          </a:xfrm>
          <a:custGeom>
            <a:avLst/>
            <a:gdLst/>
            <a:ahLst/>
            <a:cxnLst/>
            <a:rect l="l" t="t" r="r" b="b"/>
            <a:pathLst>
              <a:path w="6870111" h="7222573">
                <a:moveTo>
                  <a:pt x="0" y="0"/>
                </a:moveTo>
                <a:lnTo>
                  <a:pt x="6870111" y="0"/>
                </a:lnTo>
                <a:lnTo>
                  <a:pt x="6870111" y="7222572"/>
                </a:lnTo>
                <a:lnTo>
                  <a:pt x="0" y="7222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57976" y="3381225"/>
            <a:ext cx="5811451" cy="2490622"/>
          </a:xfrm>
          <a:custGeom>
            <a:avLst/>
            <a:gdLst/>
            <a:ahLst/>
            <a:cxnLst/>
            <a:rect l="l" t="t" r="r" b="b"/>
            <a:pathLst>
              <a:path w="5811451" h="2490622">
                <a:moveTo>
                  <a:pt x="0" y="0"/>
                </a:moveTo>
                <a:lnTo>
                  <a:pt x="5811451" y="0"/>
                </a:lnTo>
                <a:lnTo>
                  <a:pt x="5811451" y="2490622"/>
                </a:lnTo>
                <a:lnTo>
                  <a:pt x="0" y="24906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62302" y="1009650"/>
            <a:ext cx="8334984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Introdução ao CSS</a:t>
            </a: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5736" y="2047875"/>
            <a:ext cx="9341549" cy="721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3" lvl="1" indent="-410212" algn="l">
              <a:lnSpc>
                <a:spcPts val="4080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F3F3F3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 é chamado de linguagem Cascading Style Sheet e é usado para estilizar elementos escritos em uma linguagem de marcação como HTML. O CSS separa o conteúdo da representação visual do site. Pense na decoração da sua página. Utilizando o CSS é possível alterar a cor do texto e do fundo, fonte e espaçamento entre parágrafos. Também pode criar tabelas, usar variações de layouts, ajustar imagens para suas respectivas telas e assim por diante.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PADDING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o preenchimento interno de um elemento.</a:t>
            </a:r>
          </a:p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endParaRPr lang="en-US" sz="2800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370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div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border: 1px solid black;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margin: 10px;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5px;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endParaRPr lang="en-US" sz="1630" u="none" strike="noStrike">
              <a:solidFill>
                <a:srgbClr val="1F1E1E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DISPLAY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564" y="1885950"/>
            <a:ext cx="16756872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como um elemento é exibido (bloco, em linha, em linha de bloco, etc.).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Estilizando*/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16px;</a:t>
            </a:r>
          </a:p>
          <a:p>
            <a:pPr algn="l">
              <a:lnSpc>
                <a:spcPts val="1836"/>
              </a:lnSpc>
              <a:spcBef>
                <a:spcPct val="0"/>
              </a:spcBef>
            </a:pPr>
            <a:r>
              <a:rPr lang="en-US" sz="15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font-family: Arial, sans-serif;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font-weight: bold;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div { 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border: 1px solid black;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margin: 10px;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5px;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display: inline-block;</a:t>
            </a:r>
          </a:p>
          <a:p>
            <a:pPr algn="l">
              <a:lnSpc>
                <a:spcPts val="1956"/>
              </a:lnSpc>
              <a:spcBef>
                <a:spcPct val="0"/>
              </a:spcBef>
            </a:pPr>
            <a:r>
              <a:rPr lang="en-US" sz="163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endParaRPr lang="en-US" sz="1630" u="none" strike="noStrike">
              <a:solidFill>
                <a:srgbClr val="1F1E1E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21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&lt;title&gt;color em CSS&lt;/title&gt;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956"/>
              </a:lnSpc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956"/>
              </a:lnSpc>
              <a:spcBef>
                <a:spcPct val="0"/>
              </a:spcBef>
            </a:pPr>
            <a:r>
              <a:rPr lang="en-US" sz="16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600" y="257421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ELEMENTOS BÁSICOS DO CSS</a:t>
            </a:r>
          </a:p>
          <a:p>
            <a:pPr algn="l">
              <a:lnSpc>
                <a:spcPts val="6840"/>
              </a:lnSpc>
            </a:pPr>
            <a:endParaRPr lang="en-US" sz="57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4600" y="1885950"/>
            <a:ext cx="16756872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770" lvl="1" indent="-337885" algn="l">
              <a:lnSpc>
                <a:spcPts val="336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As &lt;div&gt; são elementos HTML usados para criar divisões ou seções em uma página da web. Elas são frequentemente usadas como contêineres para outros elementos HTML, permitindo uma estruturação e organização mais eficiente do conteúdo. Em conjunto com CSS, você pode estilizar essas &lt;div&gt; de várias maneiras para criar layouts complexos e responsivos. Aqui está um exemplo básico de como usar &lt;div&gt; com CSS: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384936" y="4626546"/>
            <a:ext cx="4204503" cy="4631754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059729" y="4319506"/>
            <a:ext cx="4854916" cy="5103991"/>
          </a:xfrm>
          <a:custGeom>
            <a:avLst/>
            <a:gdLst/>
            <a:ahLst/>
            <a:cxnLst/>
            <a:rect l="l" t="t" r="r" b="b"/>
            <a:pathLst>
              <a:path w="4854916" h="5103991">
                <a:moveTo>
                  <a:pt x="0" y="0"/>
                </a:moveTo>
                <a:lnTo>
                  <a:pt x="4854917" y="0"/>
                </a:lnTo>
                <a:lnTo>
                  <a:pt x="4854917" y="5103991"/>
                </a:lnTo>
                <a:lnTo>
                  <a:pt x="0" y="510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663513" y="4626546"/>
            <a:ext cx="4319042" cy="4757932"/>
            <a:chOff x="0" y="0"/>
            <a:chExt cx="9129144" cy="10056823"/>
          </a:xfrm>
        </p:grpSpPr>
        <p:sp>
          <p:nvSpPr>
            <p:cNvPr id="11" name="Freeform 11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8343925" y="4336127"/>
            <a:ext cx="4958217" cy="5212592"/>
          </a:xfrm>
          <a:custGeom>
            <a:avLst/>
            <a:gdLst/>
            <a:ahLst/>
            <a:cxnLst/>
            <a:rect l="l" t="t" r="r" b="b"/>
            <a:pathLst>
              <a:path w="4958217" h="5212592">
                <a:moveTo>
                  <a:pt x="0" y="0"/>
                </a:moveTo>
                <a:lnTo>
                  <a:pt x="4958217" y="0"/>
                </a:lnTo>
                <a:lnTo>
                  <a:pt x="4958217" y="5212592"/>
                </a:lnTo>
                <a:lnTo>
                  <a:pt x="0" y="5212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69893" y="4956976"/>
            <a:ext cx="3434589" cy="401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Estilizando as divs*/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.container {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width: 80%; margin: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0 auto; /* Centraliza o conteúdo */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border: 1px solid #ccc;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20px;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.header {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10px;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.main-content {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margin-top: 20px;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10px;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 .footer {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background-color: #f0f0f0;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padding: 10px; </a:t>
            </a:r>
          </a:p>
          <a:p>
            <a:pPr algn="l">
              <a:lnSpc>
                <a:spcPts val="1559"/>
              </a:lnSpc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text-align: center;</a:t>
            </a:r>
          </a:p>
          <a:p>
            <a:pPr algn="l">
              <a:lnSpc>
                <a:spcPts val="1559"/>
              </a:lnSpc>
              <a:spcBef>
                <a:spcPct val="0"/>
              </a:spcBef>
            </a:pPr>
            <a:r>
              <a:rPr lang="en-US" sz="1299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 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51047" y="4660997"/>
            <a:ext cx="4143973" cy="4597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initial-scale=1.0"&gt;&lt;title&gt;Exemplo de Divs em CSS&lt;/title&gt;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&lt;link rel="stylesheet" href="styles.css"&gt;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class="container"&gt;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class="header"&gt;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&lt;h1&gt;Meu Site&lt;/h1&gt;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class="main-content"&gt;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&lt;p&gt;Bem-vindo ao meu site!&lt;/p&gt;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&lt;div class="footer"&gt;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&lt;p&gt;Rodapé do site&lt;/p&gt;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&lt;/div&gt;</a:t>
            </a:r>
          </a:p>
          <a:p>
            <a:pPr algn="l">
              <a:lnSpc>
                <a:spcPts val="1596"/>
              </a:lnSpc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0" lvl="1" indent="0" algn="l">
              <a:lnSpc>
                <a:spcPts val="1596"/>
              </a:lnSpc>
              <a:spcBef>
                <a:spcPct val="0"/>
              </a:spcBef>
            </a:pPr>
            <a:r>
              <a:rPr lang="en-US" sz="1330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3819" y="1937238"/>
            <a:ext cx="1991312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2" tooltip="https://www.hostinger.com.br/tutoriais/o-que-e-css-guia-basico-de-css"/>
              </a:rPr>
              <a:t>https://www.hostinger.com.br/tutoriais/o-que-e-css-guia-basico-de-css</a:t>
            </a:r>
          </a:p>
          <a:p>
            <a:pPr algn="l">
              <a:lnSpc>
                <a:spcPts val="3220"/>
              </a:lnSpc>
            </a:pPr>
            <a:endParaRPr lang="en-US" sz="2300" b="1" u="sng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2" tooltip="https://www.hostinger.com.br/tutoriais/o-que-e-css-guia-basico-de-css"/>
            </a:endParaRP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https://www.w3schools.com/html/html_forms.asp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736" y="0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866775"/>
            <a:ext cx="9971552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Introdução ao 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50550"/>
            <a:ext cx="16230600" cy="694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Como o HTML é uma linguagem de marcação (o alicerce de um site) e o CSS é focado no estilo (toda a estética de um site), eles andam juntos.</a:t>
            </a:r>
          </a:p>
          <a:p>
            <a:pPr algn="just">
              <a:lnSpc>
                <a:spcPts val="3960"/>
              </a:lnSpc>
            </a:pPr>
            <a:r>
              <a:rPr lang="en-US" sz="33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CSS não é tecnicamente uma necessidade, mas provavelmente você não gostaria de olhar para um site que usa apenas HTML, pois isso pareceria completamente abandonado</a:t>
            </a:r>
          </a:p>
          <a:p>
            <a:pPr algn="just">
              <a:lnSpc>
                <a:spcPts val="3960"/>
              </a:lnSpc>
            </a:pPr>
            <a:r>
              <a:rPr lang="en-US" sz="3300">
                <a:solidFill>
                  <a:srgbClr val="F3F3F3"/>
                </a:solidFill>
                <a:latin typeface="Anonymous Pro"/>
                <a:ea typeface="Anonymous Pro"/>
                <a:cs typeface="Anonymous Pro"/>
                <a:sym typeface="Anonymous Pro"/>
              </a:rPr>
              <a:t>Você já deve ter visto um site que não carrega completamente ou tem um plano de fundo branco com texto azul e preto. Isso significa que a parte CSS do site não foi carregada corretamente ou não existe.</a:t>
            </a:r>
          </a:p>
          <a:p>
            <a:pPr algn="just">
              <a:lnSpc>
                <a:spcPts val="3960"/>
              </a:lnSpc>
            </a:pPr>
            <a:r>
              <a:rPr lang="en-US" sz="3300">
                <a:solidFill>
                  <a:srgbClr val="F3F3F3"/>
                </a:solidFill>
                <a:latin typeface="Anonymous Pro"/>
                <a:ea typeface="Anonymous Pro"/>
                <a:cs typeface="Anonymous Pro"/>
                <a:sym typeface="Anonymous Pro"/>
              </a:rPr>
              <a:t>o CSS permite que você estilize tudo em um arquivo diferente, criando assim o estilo separadamente. E, mais tarde, faça integração do arquivo CSS na parte superior da marcação HTML. Isso mantém a marcação HTML limpa e fácil de manter.</a:t>
            </a:r>
          </a:p>
          <a:p>
            <a:pPr marL="796294" lvl="1" indent="-398147" algn="just">
              <a:lnSpc>
                <a:spcPts val="3960"/>
              </a:lnSpc>
            </a:pPr>
            <a:endParaRPr lang="en-US" sz="3300">
              <a:solidFill>
                <a:srgbClr val="F3F3F3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0741" y="0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99744" y="808324"/>
            <a:ext cx="14702630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Como CSS Funciona</a:t>
            </a: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7933" y="1744533"/>
            <a:ext cx="17224416" cy="607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endParaRPr/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endParaRPr/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O CSS estipula regras para o arquivo em html. Com cada regra é possível estilizar o conteúdo todo ou somente determinados elementos. Por isso entenda, um comando básico é composto por seletor e declarações, que contém propriedade e valor.</a:t>
            </a:r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SELETOR {PROPRIEDADE: VALOR}</a:t>
            </a:r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A sintaxe do CSS é muito simples de aprender. O seletor seleciona quais elementos em html receberão a propriedade. Pode ser p (parágrafo) ou o body (corpo da sua página). Já a propriedade pode ser a cor ou algo mais específico como cor do fundo (background). E por último o valor, que determina o valor da propriedade.</a:t>
            </a:r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endParaRPr lang="en-US" sz="3100" u="none" strike="noStrike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736" y="0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09650"/>
            <a:ext cx="833498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Como CSS Funciona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62871"/>
            <a:ext cx="9482973" cy="660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Vamos simular um exemplo. Digamos que o objetivo é mudar a fonte de uma tag h1.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965199" lvl="1" indent="-4826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h1 – é o seletor. Neste caso selecionamos o h1.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FFFFFF"/>
              </a:solidFill>
              <a:latin typeface="Anonymous Pro"/>
              <a:ea typeface="Anonymous Pro"/>
              <a:cs typeface="Anonymous Pro"/>
              <a:sym typeface="Anonymous Pro"/>
            </a:endParaRPr>
          </a:p>
          <a:p>
            <a:pPr marL="965199" lvl="1" indent="-4826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 – é a declaração que contém a propriedade (font-size) e o valor é (20px).</a:t>
            </a:r>
          </a:p>
          <a:p>
            <a:pPr marL="965199" lvl="1" indent="-482600"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</a:p>
        </p:txBody>
      </p:sp>
      <p:sp>
        <p:nvSpPr>
          <p:cNvPr id="6" name="Freeform 6"/>
          <p:cNvSpPr/>
          <p:nvPr/>
        </p:nvSpPr>
        <p:spPr>
          <a:xfrm>
            <a:off x="10511673" y="1283873"/>
            <a:ext cx="6597893" cy="6936389"/>
          </a:xfrm>
          <a:custGeom>
            <a:avLst/>
            <a:gdLst/>
            <a:ahLst/>
            <a:cxnLst/>
            <a:rect l="l" t="t" r="r" b="b"/>
            <a:pathLst>
              <a:path w="6597893" h="6936389">
                <a:moveTo>
                  <a:pt x="0" y="0"/>
                </a:moveTo>
                <a:lnTo>
                  <a:pt x="6597894" y="0"/>
                </a:lnTo>
                <a:lnTo>
                  <a:pt x="6597894" y="6936390"/>
                </a:lnTo>
                <a:lnTo>
                  <a:pt x="0" y="69363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1010076" y="1689862"/>
            <a:ext cx="5524888" cy="6086312"/>
            <a:chOff x="0" y="0"/>
            <a:chExt cx="9129144" cy="10056823"/>
          </a:xfrm>
        </p:grpSpPr>
        <p:sp>
          <p:nvSpPr>
            <p:cNvPr id="8" name="Freeform 8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820599" y="4490130"/>
            <a:ext cx="7210127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h1 {</a:t>
            </a: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20px;</a:t>
            </a:r>
          </a:p>
          <a:p>
            <a:pPr marL="748035" lvl="1" indent="-374017" algn="l">
              <a:lnSpc>
                <a:spcPts val="3720"/>
              </a:lnSpc>
              <a:spcBef>
                <a:spcPct val="0"/>
              </a:spcBef>
            </a:pPr>
            <a:r>
              <a:rPr lang="en-US" sz="31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969088" y="6557858"/>
            <a:ext cx="2140479" cy="2456790"/>
          </a:xfrm>
          <a:custGeom>
            <a:avLst/>
            <a:gdLst/>
            <a:ahLst/>
            <a:cxnLst/>
            <a:rect l="l" t="t" r="r" b="b"/>
            <a:pathLst>
              <a:path w="2140479" h="2456790">
                <a:moveTo>
                  <a:pt x="0" y="0"/>
                </a:moveTo>
                <a:lnTo>
                  <a:pt x="2140479" y="0"/>
                </a:lnTo>
                <a:lnTo>
                  <a:pt x="2140479" y="2456790"/>
                </a:lnTo>
                <a:lnTo>
                  <a:pt x="0" y="2456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0505" y="48735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4079" y="1009650"/>
            <a:ext cx="14702630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ESTILOS CSS INLINE</a:t>
            </a: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976690" y="2236594"/>
            <a:ext cx="5866429" cy="6462560"/>
            <a:chOff x="0" y="0"/>
            <a:chExt cx="9129144" cy="10056823"/>
          </a:xfrm>
        </p:grpSpPr>
        <p:sp>
          <p:nvSpPr>
            <p:cNvPr id="6" name="Freeform 6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457621" y="1838474"/>
            <a:ext cx="6904569" cy="7258798"/>
          </a:xfrm>
          <a:custGeom>
            <a:avLst/>
            <a:gdLst/>
            <a:ahLst/>
            <a:cxnLst/>
            <a:rect l="l" t="t" r="r" b="b"/>
            <a:pathLst>
              <a:path w="6904569" h="7258798">
                <a:moveTo>
                  <a:pt x="0" y="0"/>
                </a:moveTo>
                <a:lnTo>
                  <a:pt x="6904568" y="0"/>
                </a:lnTo>
                <a:lnTo>
                  <a:pt x="6904568" y="7258799"/>
                </a:lnTo>
                <a:lnTo>
                  <a:pt x="0" y="72587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75554" y="2367239"/>
            <a:ext cx="5468702" cy="557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&lt;title&gt;Estilo CSS Inline&lt;/title&gt;&lt;/head&gt;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&lt;h1 style="color: green;"&gt;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Título&lt;/h1&gt;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 style="font-size: 22px;"&gt;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Este é um parágrafo com estilo definido inline.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&lt;/p&gt;</a:t>
            </a:r>
          </a:p>
          <a:p>
            <a:pPr algn="l">
              <a:lnSpc>
                <a:spcPts val="2480"/>
              </a:lnSpc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marL="498842" lvl="1" indent="-249421" algn="l">
              <a:lnSpc>
                <a:spcPts val="2480"/>
              </a:lnSpc>
              <a:spcBef>
                <a:spcPct val="0"/>
              </a:spcBef>
            </a:pPr>
            <a:r>
              <a:rPr lang="en-US" sz="2067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183042" y="6902834"/>
            <a:ext cx="2179147" cy="2501173"/>
          </a:xfrm>
          <a:custGeom>
            <a:avLst/>
            <a:gdLst/>
            <a:ahLst/>
            <a:cxnLst/>
            <a:rect l="l" t="t" r="r" b="b"/>
            <a:pathLst>
              <a:path w="2179147" h="2501173">
                <a:moveTo>
                  <a:pt x="0" y="0"/>
                </a:moveTo>
                <a:lnTo>
                  <a:pt x="2179147" y="0"/>
                </a:lnTo>
                <a:lnTo>
                  <a:pt x="2179147" y="2501173"/>
                </a:lnTo>
                <a:lnTo>
                  <a:pt x="0" y="25011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0505" y="48735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4079" y="1009650"/>
            <a:ext cx="1470263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ESTILOS CSS INTERNO</a:t>
            </a: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5973517" y="1806959"/>
            <a:ext cx="6578996" cy="7247536"/>
            <a:chOff x="0" y="0"/>
            <a:chExt cx="9129144" cy="10056823"/>
          </a:xfrm>
        </p:grpSpPr>
        <p:sp>
          <p:nvSpPr>
            <p:cNvPr id="6" name="Freeform 6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8" name="Freeform 8"/>
          <p:cNvSpPr/>
          <p:nvPr/>
        </p:nvSpPr>
        <p:spPr>
          <a:xfrm rot="5400000" flipH="1">
            <a:off x="5418995" y="1553907"/>
            <a:ext cx="7688040" cy="8082464"/>
          </a:xfrm>
          <a:custGeom>
            <a:avLst/>
            <a:gdLst/>
            <a:ahLst/>
            <a:cxnLst/>
            <a:rect l="l" t="t" r="r" b="b"/>
            <a:pathLst>
              <a:path w="7688040" h="8082464">
                <a:moveTo>
                  <a:pt x="7688040" y="0"/>
                </a:moveTo>
                <a:lnTo>
                  <a:pt x="0" y="0"/>
                </a:lnTo>
                <a:lnTo>
                  <a:pt x="0" y="8082464"/>
                </a:lnTo>
                <a:lnTo>
                  <a:pt x="7688040" y="8082464"/>
                </a:lnTo>
                <a:lnTo>
                  <a:pt x="768804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837368" y="2254930"/>
            <a:ext cx="6145074" cy="6619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name="viewport" content="width=device-width, initial-scale=1.0"&gt;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&lt;title&gt;Estilo CSS Interno&lt;/title&gt;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&lt;style&gt;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CSS interno */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h1 {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blue;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18px;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 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&lt;/style&gt;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&lt;h1&gt;Título&lt;/h1&gt;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&lt;p&gt;Este é um parágrafo com estilo definido internamente.&lt;/p&gt;</a:t>
            </a:r>
          </a:p>
          <a:p>
            <a:pPr algn="l">
              <a:lnSpc>
                <a:spcPts val="2305"/>
              </a:lnSpc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algn="l">
              <a:lnSpc>
                <a:spcPts val="2305"/>
              </a:lnSpc>
              <a:spcBef>
                <a:spcPct val="0"/>
              </a:spcBef>
            </a:pPr>
            <a:r>
              <a:rPr lang="en-US" sz="192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524918" y="7914756"/>
            <a:ext cx="1779329" cy="2042272"/>
          </a:xfrm>
          <a:custGeom>
            <a:avLst/>
            <a:gdLst/>
            <a:ahLst/>
            <a:cxnLst/>
            <a:rect l="l" t="t" r="r" b="b"/>
            <a:pathLst>
              <a:path w="1779329" h="2042272">
                <a:moveTo>
                  <a:pt x="0" y="0"/>
                </a:moveTo>
                <a:lnTo>
                  <a:pt x="1779329" y="0"/>
                </a:lnTo>
                <a:lnTo>
                  <a:pt x="1779329" y="2042272"/>
                </a:lnTo>
                <a:lnTo>
                  <a:pt x="0" y="2042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0505" y="48735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4079" y="1009650"/>
            <a:ext cx="1470263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ESTILOS CSS EXTERNO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027320" y="2664455"/>
            <a:ext cx="5357049" cy="5901418"/>
            <a:chOff x="0" y="0"/>
            <a:chExt cx="9129144" cy="10056823"/>
          </a:xfrm>
        </p:grpSpPr>
        <p:sp>
          <p:nvSpPr>
            <p:cNvPr id="6" name="Freeform 6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501784" y="2246724"/>
            <a:ext cx="6408121" cy="6736881"/>
          </a:xfrm>
          <a:custGeom>
            <a:avLst/>
            <a:gdLst/>
            <a:ahLst/>
            <a:cxnLst/>
            <a:rect l="l" t="t" r="r" b="b"/>
            <a:pathLst>
              <a:path w="6408121" h="6736881">
                <a:moveTo>
                  <a:pt x="0" y="0"/>
                </a:moveTo>
                <a:lnTo>
                  <a:pt x="6408121" y="0"/>
                </a:lnTo>
                <a:lnTo>
                  <a:pt x="6408121" y="6736881"/>
                </a:lnTo>
                <a:lnTo>
                  <a:pt x="0" y="67368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86682" y="2664455"/>
            <a:ext cx="5417461" cy="5967968"/>
            <a:chOff x="0" y="0"/>
            <a:chExt cx="9129144" cy="10056823"/>
          </a:xfrm>
        </p:grpSpPr>
        <p:sp>
          <p:nvSpPr>
            <p:cNvPr id="10" name="Freeform 10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9105395" y="2246724"/>
            <a:ext cx="6408121" cy="6736881"/>
          </a:xfrm>
          <a:custGeom>
            <a:avLst/>
            <a:gdLst/>
            <a:ahLst/>
            <a:cxnLst/>
            <a:rect l="l" t="t" r="r" b="b"/>
            <a:pathLst>
              <a:path w="6408121" h="6736881">
                <a:moveTo>
                  <a:pt x="0" y="0"/>
                </a:moveTo>
                <a:lnTo>
                  <a:pt x="6408121" y="0"/>
                </a:lnTo>
                <a:lnTo>
                  <a:pt x="6408121" y="6736881"/>
                </a:lnTo>
                <a:lnTo>
                  <a:pt x="0" y="67368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339903" y="4247589"/>
            <a:ext cx="6864640" cy="272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/* styles.css */</a:t>
            </a:r>
          </a:p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h1 { </a:t>
            </a:r>
          </a:p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red; </a:t>
            </a:r>
          </a:p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 </a:t>
            </a:r>
          </a:p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p { </a:t>
            </a:r>
          </a:p>
          <a:p>
            <a:pPr algn="l">
              <a:lnSpc>
                <a:spcPts val="3114"/>
              </a:lnSpc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font-size: 20px; </a:t>
            </a:r>
          </a:p>
          <a:p>
            <a:pPr marL="626176" lvl="1" indent="-313088" algn="l">
              <a:lnSpc>
                <a:spcPts val="3114"/>
              </a:lnSpc>
              <a:spcBef>
                <a:spcPct val="0"/>
              </a:spcBef>
            </a:pPr>
            <a:r>
              <a:rPr lang="en-US" sz="259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94614" y="3141236"/>
            <a:ext cx="5109529" cy="4928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&lt;!DOCTYPE html&gt;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&lt;html lang="pt"&gt;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&lt;head&gt;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&lt;meta charset="UTF-8"&gt;&lt;meta name="viewport" content="width=device-width, initial-scale=1.0"&gt;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&lt;title&gt;Estilo CSS Externo&lt;/title&gt;&lt;link rel="stylesheet" href="styles.css"&gt;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&lt;/head&gt;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&lt;body&gt;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&lt;h1&gt;Título&lt;/h1&gt;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&lt;p&gt;Este é um parágrafo com estilo definido externamente.&lt;/p&gt;</a:t>
            </a:r>
          </a:p>
          <a:p>
            <a:pPr algn="l">
              <a:lnSpc>
                <a:spcPts val="2317"/>
              </a:lnSpc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&lt;/body&gt;</a:t>
            </a:r>
          </a:p>
          <a:p>
            <a:pPr algn="l">
              <a:lnSpc>
                <a:spcPts val="2317"/>
              </a:lnSpc>
              <a:spcBef>
                <a:spcPct val="0"/>
              </a:spcBef>
            </a:pPr>
            <a:r>
              <a:rPr lang="en-US" sz="1931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&lt;/html&gt;</a:t>
            </a:r>
          </a:p>
        </p:txBody>
      </p:sp>
      <p:sp>
        <p:nvSpPr>
          <p:cNvPr id="15" name="Freeform 15"/>
          <p:cNvSpPr/>
          <p:nvPr/>
        </p:nvSpPr>
        <p:spPr>
          <a:xfrm>
            <a:off x="7181952" y="7574221"/>
            <a:ext cx="1727953" cy="1983304"/>
          </a:xfrm>
          <a:custGeom>
            <a:avLst/>
            <a:gdLst/>
            <a:ahLst/>
            <a:cxnLst/>
            <a:rect l="l" t="t" r="r" b="b"/>
            <a:pathLst>
              <a:path w="1727953" h="1983304">
                <a:moveTo>
                  <a:pt x="0" y="0"/>
                </a:moveTo>
                <a:lnTo>
                  <a:pt x="1727953" y="0"/>
                </a:lnTo>
                <a:lnTo>
                  <a:pt x="1727953" y="1983304"/>
                </a:lnTo>
                <a:lnTo>
                  <a:pt x="0" y="198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785562" y="7574221"/>
            <a:ext cx="1727953" cy="1983304"/>
          </a:xfrm>
          <a:custGeom>
            <a:avLst/>
            <a:gdLst/>
            <a:ahLst/>
            <a:cxnLst/>
            <a:rect l="l" t="t" r="r" b="b"/>
            <a:pathLst>
              <a:path w="1727953" h="1983304">
                <a:moveTo>
                  <a:pt x="0" y="0"/>
                </a:moveTo>
                <a:lnTo>
                  <a:pt x="1727954" y="0"/>
                </a:lnTo>
                <a:lnTo>
                  <a:pt x="1727954" y="1983304"/>
                </a:lnTo>
                <a:lnTo>
                  <a:pt x="0" y="1983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E3DCF">
                <a:alpha val="100000"/>
              </a:srgbClr>
            </a:gs>
            <a:gs pos="100000">
              <a:srgbClr val="2EE6C4">
                <a:alpha val="100000"/>
              </a:srgbClr>
            </a:gs>
          </a:gsLst>
          <a:lin ang="54007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660" y="0"/>
            <a:ext cx="19434664" cy="12068988"/>
          </a:xfrm>
          <a:custGeom>
            <a:avLst/>
            <a:gdLst/>
            <a:ahLst/>
            <a:cxnLst/>
            <a:rect l="l" t="t" r="r" b="b"/>
            <a:pathLst>
              <a:path w="19434664" h="12068988">
                <a:moveTo>
                  <a:pt x="0" y="0"/>
                </a:moveTo>
                <a:lnTo>
                  <a:pt x="19434664" y="0"/>
                </a:lnTo>
                <a:lnTo>
                  <a:pt x="19434664" y="12068988"/>
                </a:lnTo>
                <a:lnTo>
                  <a:pt x="0" y="12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736" y="389659"/>
            <a:ext cx="17018800" cy="10238265"/>
          </a:xfrm>
          <a:custGeom>
            <a:avLst/>
            <a:gdLst/>
            <a:ahLst/>
            <a:cxnLst/>
            <a:rect l="l" t="t" r="r" b="b"/>
            <a:pathLst>
              <a:path w="17018800" h="10238265">
                <a:moveTo>
                  <a:pt x="0" y="0"/>
                </a:moveTo>
                <a:lnTo>
                  <a:pt x="17018800" y="0"/>
                </a:lnTo>
                <a:lnTo>
                  <a:pt x="17018800" y="10238265"/>
                </a:lnTo>
                <a:lnTo>
                  <a:pt x="0" y="10238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2302" y="1028700"/>
            <a:ext cx="11243959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0"/>
              </a:lnSpc>
            </a:pPr>
            <a:r>
              <a:rPr lang="en-US" sz="57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ELEMENTOS BÁSICOS DO CSS</a:t>
            </a:r>
          </a:p>
          <a:p>
            <a:pPr algn="l">
              <a:lnSpc>
                <a:spcPts val="6840"/>
              </a:lnSpc>
            </a:pPr>
            <a:endParaRPr lang="en-US" sz="57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6381" y="2109128"/>
            <a:ext cx="16595237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São seletores que ajudam a especificar quais elementos HTML serão estilizados    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#id 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É usado para selecionar um elemento HTML com um atributo id específico, cada elemento HTML pode ter um único id e este id deve ser único na página. Não é recomendado repetir o mesmo id em vários elementos.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678201" y="5376553"/>
            <a:ext cx="3523680" cy="3881747"/>
            <a:chOff x="0" y="0"/>
            <a:chExt cx="9129144" cy="10056823"/>
          </a:xfrm>
        </p:grpSpPr>
        <p:sp>
          <p:nvSpPr>
            <p:cNvPr id="7" name="Freeform 7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3352824" y="5128553"/>
            <a:ext cx="4174434" cy="4388598"/>
          </a:xfrm>
          <a:custGeom>
            <a:avLst/>
            <a:gdLst/>
            <a:ahLst/>
            <a:cxnLst/>
            <a:rect l="l" t="t" r="r" b="b"/>
            <a:pathLst>
              <a:path w="4174434" h="4388598">
                <a:moveTo>
                  <a:pt x="0" y="0"/>
                </a:moveTo>
                <a:lnTo>
                  <a:pt x="4174434" y="0"/>
                </a:lnTo>
                <a:lnTo>
                  <a:pt x="4174434" y="4388598"/>
                </a:lnTo>
                <a:lnTo>
                  <a:pt x="0" y="43885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70444" y="6899647"/>
            <a:ext cx="2903605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2"/>
              </a:lnSpc>
            </a:pPr>
            <a:r>
              <a:rPr lang="en-US" sz="273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#titulo { </a:t>
            </a:r>
          </a:p>
          <a:p>
            <a:pPr algn="l">
              <a:lnSpc>
                <a:spcPts val="3282"/>
              </a:lnSpc>
            </a:pPr>
            <a:r>
              <a:rPr lang="en-US" sz="273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color: blue; </a:t>
            </a:r>
          </a:p>
          <a:p>
            <a:pPr algn="l">
              <a:lnSpc>
                <a:spcPts val="3282"/>
              </a:lnSpc>
              <a:spcBef>
                <a:spcPct val="0"/>
              </a:spcBef>
            </a:pPr>
            <a:r>
              <a:rPr lang="en-US" sz="2735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}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857204" y="5376553"/>
            <a:ext cx="3523680" cy="3881747"/>
            <a:chOff x="0" y="0"/>
            <a:chExt cx="9129144" cy="10056823"/>
          </a:xfrm>
        </p:grpSpPr>
        <p:sp>
          <p:nvSpPr>
            <p:cNvPr id="12" name="Freeform 12"/>
            <p:cNvSpPr/>
            <p:nvPr/>
          </p:nvSpPr>
          <p:spPr>
            <a:xfrm>
              <a:off x="33909" y="34792"/>
              <a:ext cx="9061450" cy="9987312"/>
            </a:xfrm>
            <a:custGeom>
              <a:avLst/>
              <a:gdLst/>
              <a:ahLst/>
              <a:cxnLst/>
              <a:rect l="l" t="t" r="r" b="b"/>
              <a:pathLst>
                <a:path w="9061450" h="9987312">
                  <a:moveTo>
                    <a:pt x="0" y="0"/>
                  </a:moveTo>
                  <a:lnTo>
                    <a:pt x="9061450" y="0"/>
                  </a:lnTo>
                  <a:lnTo>
                    <a:pt x="9061450" y="9987313"/>
                  </a:lnTo>
                  <a:lnTo>
                    <a:pt x="0" y="9987313"/>
                  </a:lnTo>
                  <a:close/>
                </a:path>
              </a:pathLst>
            </a:custGeom>
            <a:solidFill>
              <a:srgbClr val="F7F8F7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9129268" cy="10056895"/>
            </a:xfrm>
            <a:custGeom>
              <a:avLst/>
              <a:gdLst/>
              <a:ahLst/>
              <a:cxnLst/>
              <a:rect l="l" t="t" r="r" b="b"/>
              <a:pathLst>
                <a:path w="9129268" h="10056895">
                  <a:moveTo>
                    <a:pt x="33909" y="0"/>
                  </a:moveTo>
                  <a:lnTo>
                    <a:pt x="9095359" y="0"/>
                  </a:lnTo>
                  <a:cubicBezTo>
                    <a:pt x="9114028" y="0"/>
                    <a:pt x="9129268" y="15507"/>
                    <a:pt x="9129268" y="34792"/>
                  </a:cubicBezTo>
                  <a:lnTo>
                    <a:pt x="9129268" y="10022105"/>
                  </a:lnTo>
                  <a:cubicBezTo>
                    <a:pt x="9129268" y="10041260"/>
                    <a:pt x="9114155" y="10056895"/>
                    <a:pt x="9095359" y="10056895"/>
                  </a:cubicBezTo>
                  <a:lnTo>
                    <a:pt x="33909" y="10056895"/>
                  </a:lnTo>
                  <a:cubicBezTo>
                    <a:pt x="15240" y="10056895"/>
                    <a:pt x="0" y="10041390"/>
                    <a:pt x="0" y="10022105"/>
                  </a:cubicBezTo>
                  <a:lnTo>
                    <a:pt x="0" y="34792"/>
                  </a:lnTo>
                  <a:cubicBezTo>
                    <a:pt x="0" y="15507"/>
                    <a:pt x="15113" y="0"/>
                    <a:pt x="33909" y="0"/>
                  </a:cubicBezTo>
                  <a:moveTo>
                    <a:pt x="33909" y="69454"/>
                  </a:moveTo>
                  <a:lnTo>
                    <a:pt x="33909" y="34792"/>
                  </a:lnTo>
                  <a:lnTo>
                    <a:pt x="67691" y="34792"/>
                  </a:lnTo>
                  <a:lnTo>
                    <a:pt x="67691" y="10022105"/>
                  </a:lnTo>
                  <a:lnTo>
                    <a:pt x="33909" y="10022105"/>
                  </a:lnTo>
                  <a:lnTo>
                    <a:pt x="33909" y="9987313"/>
                  </a:lnTo>
                  <a:lnTo>
                    <a:pt x="9095359" y="9987313"/>
                  </a:lnTo>
                  <a:lnTo>
                    <a:pt x="9095359" y="10022105"/>
                  </a:lnTo>
                  <a:lnTo>
                    <a:pt x="9061450" y="10022105"/>
                  </a:lnTo>
                  <a:lnTo>
                    <a:pt x="9061450" y="34792"/>
                  </a:lnTo>
                  <a:lnTo>
                    <a:pt x="9095359" y="34792"/>
                  </a:lnTo>
                  <a:lnTo>
                    <a:pt x="9095359" y="69454"/>
                  </a:lnTo>
                  <a:lnTo>
                    <a:pt x="33909" y="69454"/>
                  </a:lnTo>
                  <a:close/>
                </a:path>
              </a:pathLst>
            </a:custGeom>
            <a:solidFill>
              <a:srgbClr val="F7F8F7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8531827" y="5143500"/>
            <a:ext cx="4174434" cy="4388598"/>
          </a:xfrm>
          <a:custGeom>
            <a:avLst/>
            <a:gdLst/>
            <a:ahLst/>
            <a:cxnLst/>
            <a:rect l="l" t="t" r="r" b="b"/>
            <a:pathLst>
              <a:path w="4174434" h="4388598">
                <a:moveTo>
                  <a:pt x="0" y="0"/>
                </a:moveTo>
                <a:lnTo>
                  <a:pt x="4174434" y="0"/>
                </a:lnTo>
                <a:lnTo>
                  <a:pt x="4174434" y="4388598"/>
                </a:lnTo>
                <a:lnTo>
                  <a:pt x="0" y="43885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058777" y="6766853"/>
            <a:ext cx="332210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&lt;h1 id="titulo"&gt;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Título</a:t>
            </a:r>
          </a:p>
          <a:p>
            <a:pPr marL="0" lvl="1" indent="0" algn="l">
              <a:lnSpc>
                <a:spcPts val="3240"/>
              </a:lnSpc>
              <a:spcBef>
                <a:spcPct val="0"/>
              </a:spcBef>
            </a:pPr>
            <a:r>
              <a:rPr lang="en-US" sz="2700" u="none" strike="noStrike">
                <a:solidFill>
                  <a:srgbClr val="1F1E1E"/>
                </a:solidFill>
                <a:latin typeface="Anonymous Pro"/>
                <a:ea typeface="Anonymous Pro"/>
                <a:cs typeface="Anonymous Pro"/>
                <a:sym typeface="Anonymous Pro"/>
              </a:rPr>
              <a:t>&lt;/h1&gt;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504992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69" y="0"/>
                </a:lnTo>
                <a:lnTo>
                  <a:pt x="1201269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325988" y="8568906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8"/>
                </a:lnTo>
                <a:lnTo>
                  <a:pt x="0" y="1378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543365" y="-2912689"/>
            <a:ext cx="1201269" cy="1378788"/>
          </a:xfrm>
          <a:custGeom>
            <a:avLst/>
            <a:gdLst/>
            <a:ahLst/>
            <a:cxnLst/>
            <a:rect l="l" t="t" r="r" b="b"/>
            <a:pathLst>
              <a:path w="1201269" h="1378788">
                <a:moveTo>
                  <a:pt x="0" y="0"/>
                </a:moveTo>
                <a:lnTo>
                  <a:pt x="1201270" y="0"/>
                </a:lnTo>
                <a:lnTo>
                  <a:pt x="1201270" y="1378789"/>
                </a:lnTo>
                <a:lnTo>
                  <a:pt x="0" y="13787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2709</Words>
  <Application>Microsoft Office PowerPoint</Application>
  <PresentationFormat>Personalizar</PresentationFormat>
  <Paragraphs>472</Paragraphs>
  <Slides>23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Calibri</vt:lpstr>
      <vt:lpstr>Barlow</vt:lpstr>
      <vt:lpstr>Squada One</vt:lpstr>
      <vt:lpstr>Anonymous Pro</vt:lpstr>
      <vt:lpstr>Arial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Aula Introdução a CSS</dc:title>
  <cp:lastModifiedBy>SENAC</cp:lastModifiedBy>
  <cp:revision>2</cp:revision>
  <dcterms:created xsi:type="dcterms:W3CDTF">2006-08-16T00:00:00Z</dcterms:created>
  <dcterms:modified xsi:type="dcterms:W3CDTF">2024-09-17T23:08:13Z</dcterms:modified>
  <dc:identifier>DAGAO4SuDkg</dc:identifier>
</cp:coreProperties>
</file>