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2" r:id="rId5"/>
    <p:sldId id="257" r:id="rId6"/>
    <p:sldId id="258" r:id="rId7"/>
    <p:sldId id="259" r:id="rId8"/>
    <p:sldId id="260" r:id="rId9"/>
    <p:sldId id="261" r:id="rId10"/>
    <p:sldId id="264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00" autoAdjust="0"/>
    <p:restoredTop sz="94660"/>
  </p:normalViewPr>
  <p:slideViewPr>
    <p:cSldViewPr snapToGrid="0">
      <p:cViewPr>
        <p:scale>
          <a:sx n="100" d="100"/>
          <a:sy n="100" d="100"/>
        </p:scale>
        <p:origin x="-571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8D64-219A-4F49-8D47-1E1943CBDA45}" type="datetimeFigureOut">
              <a:rPr lang="hu-HU" smtClean="0"/>
              <a:t>2016.12.07.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ECB7-EA35-4BBD-B197-CD58D4F544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886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8D64-219A-4F49-8D47-1E1943CBDA45}" type="datetimeFigureOut">
              <a:rPr lang="hu-HU" smtClean="0"/>
              <a:t>2016.12.07.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ECB7-EA35-4BBD-B197-CD58D4F544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850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8D64-219A-4F49-8D47-1E1943CBDA45}" type="datetimeFigureOut">
              <a:rPr lang="hu-HU" smtClean="0"/>
              <a:t>2016.12.07.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ECB7-EA35-4BBD-B197-CD58D4F544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452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8D64-219A-4F49-8D47-1E1943CBDA45}" type="datetimeFigureOut">
              <a:rPr lang="hu-HU" smtClean="0"/>
              <a:t>2016.12.07.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ECB7-EA35-4BBD-B197-CD58D4F544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925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8D64-219A-4F49-8D47-1E1943CBDA45}" type="datetimeFigureOut">
              <a:rPr lang="hu-HU" smtClean="0"/>
              <a:t>2016.12.07.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ECB7-EA35-4BBD-B197-CD58D4F544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766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8D64-219A-4F49-8D47-1E1943CBDA45}" type="datetimeFigureOut">
              <a:rPr lang="hu-HU" smtClean="0"/>
              <a:t>2016.12.07.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ECB7-EA35-4BBD-B197-CD58D4F544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806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8D64-219A-4F49-8D47-1E1943CBDA45}" type="datetimeFigureOut">
              <a:rPr lang="hu-HU" smtClean="0"/>
              <a:t>2016.12.07.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ECB7-EA35-4BBD-B197-CD58D4F544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682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8D64-219A-4F49-8D47-1E1943CBDA45}" type="datetimeFigureOut">
              <a:rPr lang="hu-HU" smtClean="0"/>
              <a:t>2016.12.07.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ECB7-EA35-4BBD-B197-CD58D4F544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914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8D64-219A-4F49-8D47-1E1943CBDA45}" type="datetimeFigureOut">
              <a:rPr lang="hu-HU" smtClean="0"/>
              <a:t>2016.12.07.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ECB7-EA35-4BBD-B197-CD58D4F544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267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8D64-219A-4F49-8D47-1E1943CBDA45}" type="datetimeFigureOut">
              <a:rPr lang="hu-HU" smtClean="0"/>
              <a:t>2016.12.07.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ECB7-EA35-4BBD-B197-CD58D4F544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361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8D64-219A-4F49-8D47-1E1943CBDA45}" type="datetimeFigureOut">
              <a:rPr lang="hu-HU" smtClean="0"/>
              <a:t>2016.12.07.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ECB7-EA35-4BBD-B197-CD58D4F544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137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18D64-219A-4F49-8D47-1E1943CBDA45}" type="datetimeFigureOut">
              <a:rPr lang="hu-HU" smtClean="0"/>
              <a:t>2016.12.07.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1ECB7-EA35-4BBD-B197-CD58D4F544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25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rem.fmea/brainstorming-user.php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rem.fmea/brainstorming-user.php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1059979" y="221584"/>
            <a:ext cx="8234305" cy="6586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Program neve:  		VOC  </a:t>
            </a:r>
            <a:r>
              <a:rPr lang="hu-HU" sz="1200" dirty="0"/>
              <a:t>Voice of the </a:t>
            </a:r>
            <a:r>
              <a:rPr lang="hu-HU" sz="1200" dirty="0" err="1"/>
              <a:t>Custemer</a:t>
            </a:r>
            <a:endParaRPr lang="hu-HU" sz="1200" dirty="0"/>
          </a:p>
          <a:p>
            <a:endParaRPr lang="hu-HU" sz="1200" dirty="0"/>
          </a:p>
          <a:p>
            <a:r>
              <a:rPr lang="hu-HU" sz="1200" dirty="0"/>
              <a:t>Komplex rendszerek minősítése, fejlesztése</a:t>
            </a:r>
          </a:p>
          <a:p>
            <a:pPr marL="808038" indent="-228600" defTabSz="1077913">
              <a:buFont typeface="+mj-lt"/>
              <a:buAutoNum type="arabicPeriod"/>
              <a:tabLst>
                <a:tab pos="1341438" algn="l"/>
              </a:tabLst>
            </a:pPr>
            <a:r>
              <a:rPr lang="hu-HU" sz="1200" b="1" dirty="0"/>
              <a:t>Minősítő rendszer meghatározása  	(jelenlegi megbízás)</a:t>
            </a:r>
          </a:p>
          <a:p>
            <a:pPr marL="808038" indent="-228600" defTabSz="1431925">
              <a:buFont typeface="+mj-lt"/>
              <a:buAutoNum type="arabicPeriod"/>
              <a:tabLst>
                <a:tab pos="1341438" algn="l"/>
              </a:tabLst>
            </a:pPr>
            <a:r>
              <a:rPr lang="hu-HU" sz="1200" dirty="0"/>
              <a:t>Alternatívák minősítése	</a:t>
            </a:r>
          </a:p>
          <a:p>
            <a:pPr marL="808038" indent="-228600" defTabSz="1431925">
              <a:buFont typeface="+mj-lt"/>
              <a:buAutoNum type="arabicPeriod"/>
              <a:tabLst>
                <a:tab pos="1341438" algn="l"/>
              </a:tabLst>
            </a:pPr>
            <a:r>
              <a:rPr lang="hu-HU" sz="1200" dirty="0"/>
              <a:t>Alternatívák fejlesztése	</a:t>
            </a:r>
          </a:p>
          <a:p>
            <a:pPr marL="1203325" defTabSz="1431925">
              <a:tabLst>
                <a:tab pos="1341438" algn="l"/>
              </a:tabLst>
            </a:pPr>
            <a:endParaRPr lang="hu-HU" sz="1200" dirty="0"/>
          </a:p>
          <a:p>
            <a:pPr marL="1203325" defTabSz="1431925">
              <a:tabLst>
                <a:tab pos="1609725" algn="l"/>
              </a:tabLst>
            </a:pPr>
            <a:r>
              <a:rPr lang="hu-HU" sz="1400" b="1" dirty="0"/>
              <a:t>	Minősítő rendszer meghatározása </a:t>
            </a:r>
            <a:r>
              <a:rPr lang="hu-HU" sz="1200" dirty="0"/>
              <a:t>	</a:t>
            </a:r>
          </a:p>
          <a:p>
            <a:r>
              <a:rPr lang="hu-HU" sz="1200" dirty="0"/>
              <a:t>Cél:  strukturált és súlyozott lista (</a:t>
            </a:r>
            <a:r>
              <a:rPr lang="hu-HU" sz="1200" dirty="0" smtClean="0"/>
              <a:t>Pl. </a:t>
            </a:r>
            <a:r>
              <a:rPr lang="hu-HU" sz="1200" dirty="0"/>
              <a:t>szempontrendszer) előállítása. Három szintű fastruktúra: ág, alág, levél. </a:t>
            </a:r>
          </a:p>
          <a:p>
            <a:r>
              <a:rPr lang="hu-HU" sz="1200" dirty="0"/>
              <a:t>Módszer: Online brain storming. A résztvevők bármilyen internetre kapcsolódó eszközzel (mobil, laptop…) vehetnek részt</a:t>
            </a:r>
          </a:p>
          <a:p>
            <a:r>
              <a:rPr lang="hu-HU" sz="1200" dirty="0"/>
              <a:t>A résztvevők maximális száma: 50 fő</a:t>
            </a:r>
          </a:p>
          <a:p>
            <a:r>
              <a:rPr lang="hu-HU" sz="1200" dirty="0"/>
              <a:t>	</a:t>
            </a:r>
          </a:p>
          <a:p>
            <a:r>
              <a:rPr lang="hu-HU" sz="1200" b="1" dirty="0"/>
              <a:t>Lépések:	1. Regisztráció, bejelentkezés</a:t>
            </a:r>
          </a:p>
          <a:p>
            <a:endParaRPr lang="hu-HU" sz="1200" b="1" dirty="0"/>
          </a:p>
          <a:p>
            <a:r>
              <a:rPr lang="hu-HU" sz="1200" dirty="0"/>
              <a:t>	</a:t>
            </a:r>
            <a:r>
              <a:rPr lang="hu-HU" sz="1200" b="1" dirty="0"/>
              <a:t>2. Struktúra elemek bevitele:</a:t>
            </a:r>
          </a:p>
          <a:p>
            <a:r>
              <a:rPr lang="hu-HU" sz="1200" dirty="0"/>
              <a:t>		- szint kiválasztása</a:t>
            </a:r>
          </a:p>
          <a:p>
            <a:r>
              <a:rPr lang="hu-HU" sz="1200" dirty="0"/>
              <a:t>		- bevitel </a:t>
            </a:r>
          </a:p>
          <a:p>
            <a:r>
              <a:rPr lang="hu-HU" sz="1200" dirty="0"/>
              <a:t>	</a:t>
            </a:r>
          </a:p>
          <a:p>
            <a:r>
              <a:rPr lang="hu-HU" sz="1200" b="1" dirty="0"/>
              <a:t>	     Egy elem bevitele után meg kell  adni annak tulajdonságait is</a:t>
            </a:r>
            <a:endParaRPr lang="hu-HU" sz="1200" dirty="0"/>
          </a:p>
          <a:p>
            <a:r>
              <a:rPr lang="hu-HU" sz="1200" dirty="0"/>
              <a:t>		</a:t>
            </a:r>
            <a:r>
              <a:rPr lang="hu-HU" sz="1200" dirty="0" smtClean="0"/>
              <a:t>- dimenzió</a:t>
            </a:r>
          </a:p>
          <a:p>
            <a:r>
              <a:rPr lang="hu-HU" sz="1200" dirty="0"/>
              <a:t>	</a:t>
            </a:r>
            <a:r>
              <a:rPr lang="hu-HU" sz="1200" dirty="0" smtClean="0"/>
              <a:t>	- </a:t>
            </a:r>
            <a:r>
              <a:rPr lang="hu-HU" sz="1200" dirty="0"/>
              <a:t>kizáró érték</a:t>
            </a:r>
          </a:p>
          <a:p>
            <a:r>
              <a:rPr lang="hu-HU" sz="1200" dirty="0"/>
              <a:t>		- ideális érték</a:t>
            </a:r>
          </a:p>
          <a:p>
            <a:r>
              <a:rPr lang="hu-HU" sz="1200" dirty="0"/>
              <a:t>		- függvény </a:t>
            </a:r>
            <a:r>
              <a:rPr lang="hu-HU" sz="1200" dirty="0" smtClean="0"/>
              <a:t>típusa (1-8 kódszám)</a:t>
            </a:r>
            <a:endParaRPr lang="hu-HU" sz="1200" dirty="0"/>
          </a:p>
          <a:p>
            <a:r>
              <a:rPr lang="hu-HU" sz="1200" dirty="0"/>
              <a:t>		Az </a:t>
            </a:r>
            <a:r>
              <a:rPr lang="hu-HU" sz="1200" dirty="0" err="1"/>
              <a:t>al-részekkel</a:t>
            </a:r>
            <a:r>
              <a:rPr lang="hu-HU" sz="1200" dirty="0"/>
              <a:t> rendelkező elemnek nem kell (nem lehet) megadni tulajdonságokat</a:t>
            </a:r>
          </a:p>
          <a:p>
            <a:r>
              <a:rPr lang="hu-HU" sz="1200" dirty="0"/>
              <a:t>	</a:t>
            </a:r>
          </a:p>
          <a:p>
            <a:r>
              <a:rPr lang="hu-HU" sz="1200" b="1" dirty="0"/>
              <a:t>	3. Az adminisztrátor lezárja a bevitelt </a:t>
            </a:r>
            <a:r>
              <a:rPr lang="hu-HU" sz="1200" dirty="0"/>
              <a:t>és lehetővé teszi a fontosság szerinti rendezést</a:t>
            </a:r>
            <a:r>
              <a:rPr lang="hu-HU" sz="1200" b="1" dirty="0"/>
              <a:t>.</a:t>
            </a:r>
          </a:p>
          <a:p>
            <a:endParaRPr lang="hu-HU" sz="1200" b="1" dirty="0"/>
          </a:p>
          <a:p>
            <a:r>
              <a:rPr lang="hu-HU" sz="1200" dirty="0"/>
              <a:t>	</a:t>
            </a:r>
            <a:r>
              <a:rPr lang="hu-HU" sz="1200" b="1" dirty="0"/>
              <a:t>4. Rendezés fontossági sorrendbe </a:t>
            </a:r>
            <a:r>
              <a:rPr lang="hu-HU" sz="1200" dirty="0"/>
              <a:t>„fogd és vidd” módszerrel </a:t>
            </a:r>
          </a:p>
          <a:p>
            <a:endParaRPr lang="hu-HU" sz="1200" dirty="0"/>
          </a:p>
          <a:p>
            <a:r>
              <a:rPr lang="hu-HU" sz="1200" dirty="0"/>
              <a:t>	</a:t>
            </a:r>
            <a:r>
              <a:rPr lang="hu-HU" sz="1200" b="1" dirty="0"/>
              <a:t>5. Az adminisztrátor lezárja a rendezést és lehetővé teszi a súlyozást. </a:t>
            </a:r>
            <a:r>
              <a:rPr lang="hu-HU" sz="1200" dirty="0" err="1"/>
              <a:t>Usereknél</a:t>
            </a:r>
            <a:r>
              <a:rPr lang="hu-HU" sz="1200" dirty="0"/>
              <a:t> az „ág” hisztogramja jelenik meg.</a:t>
            </a:r>
          </a:p>
          <a:p>
            <a:endParaRPr lang="hu-HU" sz="1200" b="1" dirty="0"/>
          </a:p>
          <a:p>
            <a:r>
              <a:rPr lang="hu-HU" sz="1200" b="1" dirty="0"/>
              <a:t>	6. Súlyozás  </a:t>
            </a:r>
            <a:r>
              <a:rPr lang="hu-HU" sz="1200" dirty="0"/>
              <a:t>Hisztogram oszlopok magasságának beállítása a fontosságnak megfelelően érintéssel vagy egérrel.</a:t>
            </a:r>
          </a:p>
          <a:p>
            <a:r>
              <a:rPr lang="hu-HU" sz="1200" dirty="0"/>
              <a:t>	    Minden </a:t>
            </a:r>
            <a:r>
              <a:rPr lang="hu-HU" sz="1200" dirty="0" err="1"/>
              <a:t>user</a:t>
            </a:r>
            <a:r>
              <a:rPr lang="hu-HU" sz="1200" dirty="0"/>
              <a:t> beállítja a struktúra minden elemétnek súlyát (fontosságát)</a:t>
            </a:r>
          </a:p>
          <a:p>
            <a:endParaRPr lang="hu-HU" sz="1200" dirty="0"/>
          </a:p>
          <a:p>
            <a:r>
              <a:rPr lang="hu-HU" sz="1200" dirty="0"/>
              <a:t>	</a:t>
            </a:r>
            <a:r>
              <a:rPr lang="hu-HU" sz="1200" b="1" dirty="0"/>
              <a:t>7. Az adminisztrátor lezárja a súlyozást.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2970964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06" y="0"/>
            <a:ext cx="9380755" cy="669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zövegdoboz 2"/>
              <p:cNvSpPr txBox="1"/>
              <p:nvPr/>
            </p:nvSpPr>
            <p:spPr>
              <a:xfrm>
                <a:off x="5648326" y="5705921"/>
                <a:ext cx="6772274" cy="1169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hu-H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hu-HU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Szövegdoboz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326" y="5705921"/>
                <a:ext cx="6772274" cy="11699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40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soportba foglalás 2"/>
          <p:cNvGrpSpPr/>
          <p:nvPr/>
        </p:nvGrpSpPr>
        <p:grpSpPr>
          <a:xfrm>
            <a:off x="1196831" y="1091374"/>
            <a:ext cx="8315165" cy="5318388"/>
            <a:chOff x="620362" y="813079"/>
            <a:chExt cx="8315165" cy="5318388"/>
          </a:xfrm>
        </p:grpSpPr>
        <p:sp>
          <p:nvSpPr>
            <p:cNvPr id="5" name="Ellipszis 4"/>
            <p:cNvSpPr/>
            <p:nvPr/>
          </p:nvSpPr>
          <p:spPr>
            <a:xfrm>
              <a:off x="629415" y="1368125"/>
              <a:ext cx="1350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05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Téglalap 5"/>
            <p:cNvSpPr/>
            <p:nvPr/>
          </p:nvSpPr>
          <p:spPr>
            <a:xfrm>
              <a:off x="626713" y="1748709"/>
              <a:ext cx="1350000" cy="216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1050" dirty="0">
                  <a:solidFill>
                    <a:schemeClr val="tx1"/>
                  </a:solidFill>
                </a:rPr>
                <a:t>Bevitel</a:t>
              </a:r>
            </a:p>
          </p:txBody>
        </p:sp>
        <p:sp>
          <p:nvSpPr>
            <p:cNvPr id="7" name="Téglalap 6"/>
            <p:cNvSpPr/>
            <p:nvPr/>
          </p:nvSpPr>
          <p:spPr>
            <a:xfrm>
              <a:off x="3504190" y="3257929"/>
              <a:ext cx="1350000" cy="216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1050" dirty="0">
                  <a:solidFill>
                    <a:schemeClr val="tx1"/>
                  </a:solidFill>
                </a:rPr>
                <a:t>Rendezés</a:t>
              </a:r>
            </a:p>
          </p:txBody>
        </p:sp>
        <p:sp>
          <p:nvSpPr>
            <p:cNvPr id="8" name="Téglalap 7"/>
            <p:cNvSpPr/>
            <p:nvPr/>
          </p:nvSpPr>
          <p:spPr>
            <a:xfrm>
              <a:off x="5801152" y="4376104"/>
              <a:ext cx="1350000" cy="216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1050" dirty="0">
                  <a:solidFill>
                    <a:schemeClr val="tx1"/>
                  </a:solidFill>
                </a:rPr>
                <a:t>Súlyozás</a:t>
              </a:r>
            </a:p>
          </p:txBody>
        </p:sp>
        <p:sp>
          <p:nvSpPr>
            <p:cNvPr id="9" name="Téglalap 8"/>
            <p:cNvSpPr/>
            <p:nvPr/>
          </p:nvSpPr>
          <p:spPr>
            <a:xfrm>
              <a:off x="2139746" y="2505470"/>
              <a:ext cx="526070" cy="216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1050" dirty="0">
                  <a:solidFill>
                    <a:schemeClr val="tx1"/>
                  </a:solidFill>
                </a:rPr>
                <a:t>Frissít</a:t>
              </a:r>
            </a:p>
          </p:txBody>
        </p:sp>
        <p:cxnSp>
          <p:nvCxnSpPr>
            <p:cNvPr id="10" name="Egyenes összekötő nyíllal 9"/>
            <p:cNvCxnSpPr/>
            <p:nvPr/>
          </p:nvCxnSpPr>
          <p:spPr>
            <a:xfrm>
              <a:off x="1304415" y="1584125"/>
              <a:ext cx="0" cy="1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nyíllal 10"/>
            <p:cNvCxnSpPr/>
            <p:nvPr/>
          </p:nvCxnSpPr>
          <p:spPr>
            <a:xfrm>
              <a:off x="1299011" y="2346485"/>
              <a:ext cx="0" cy="1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nyíllal 11"/>
            <p:cNvCxnSpPr/>
            <p:nvPr/>
          </p:nvCxnSpPr>
          <p:spPr>
            <a:xfrm>
              <a:off x="1304415" y="3101418"/>
              <a:ext cx="0" cy="1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nyíllal 12"/>
            <p:cNvCxnSpPr/>
            <p:nvPr/>
          </p:nvCxnSpPr>
          <p:spPr>
            <a:xfrm>
              <a:off x="4179190" y="3473929"/>
              <a:ext cx="0" cy="1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nyíllal 13"/>
            <p:cNvCxnSpPr/>
            <p:nvPr/>
          </p:nvCxnSpPr>
          <p:spPr>
            <a:xfrm>
              <a:off x="4179190" y="3857934"/>
              <a:ext cx="0" cy="1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nyíllal 14"/>
            <p:cNvCxnSpPr/>
            <p:nvPr/>
          </p:nvCxnSpPr>
          <p:spPr>
            <a:xfrm>
              <a:off x="4180118" y="4231339"/>
              <a:ext cx="0" cy="1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nyíllal 15"/>
            <p:cNvCxnSpPr/>
            <p:nvPr/>
          </p:nvCxnSpPr>
          <p:spPr>
            <a:xfrm>
              <a:off x="6476152" y="4588860"/>
              <a:ext cx="0" cy="1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olyamatábra: Előkészítés 16"/>
            <p:cNvSpPr/>
            <p:nvPr/>
          </p:nvSpPr>
          <p:spPr>
            <a:xfrm>
              <a:off x="629415" y="2505470"/>
              <a:ext cx="1350000" cy="216000"/>
            </a:xfrm>
            <a:prstGeom prst="flowChartPreparat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1050" dirty="0">
                  <a:solidFill>
                    <a:schemeClr val="tx1"/>
                  </a:solidFill>
                </a:rPr>
                <a:t>Frissít?</a:t>
              </a:r>
            </a:p>
          </p:txBody>
        </p:sp>
        <p:sp>
          <p:nvSpPr>
            <p:cNvPr id="18" name="Folyamatábra: Előkészítés 17"/>
            <p:cNvSpPr/>
            <p:nvPr/>
          </p:nvSpPr>
          <p:spPr>
            <a:xfrm>
              <a:off x="629415" y="2118809"/>
              <a:ext cx="1350000" cy="216000"/>
            </a:xfrm>
            <a:prstGeom prst="flowChartPreparat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1050" dirty="0">
                  <a:solidFill>
                    <a:schemeClr val="tx1"/>
                  </a:solidFill>
                </a:rPr>
                <a:t>Kilép?</a:t>
              </a:r>
            </a:p>
          </p:txBody>
        </p:sp>
        <p:cxnSp>
          <p:nvCxnSpPr>
            <p:cNvPr id="19" name="Egyenes összekötő nyíllal 18"/>
            <p:cNvCxnSpPr/>
            <p:nvPr/>
          </p:nvCxnSpPr>
          <p:spPr>
            <a:xfrm>
              <a:off x="1301713" y="1962125"/>
              <a:ext cx="0" cy="1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nyíllal 19"/>
            <p:cNvCxnSpPr/>
            <p:nvPr/>
          </p:nvCxnSpPr>
          <p:spPr>
            <a:xfrm>
              <a:off x="1299011" y="2721470"/>
              <a:ext cx="0" cy="1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olyamatábra: Előkészítés 20"/>
            <p:cNvSpPr/>
            <p:nvPr/>
          </p:nvSpPr>
          <p:spPr>
            <a:xfrm>
              <a:off x="3504190" y="4391757"/>
              <a:ext cx="1350000" cy="216000"/>
            </a:xfrm>
            <a:prstGeom prst="flowChartPreparati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1050" dirty="0">
                  <a:solidFill>
                    <a:schemeClr val="tx1"/>
                  </a:solidFill>
                </a:rPr>
                <a:t>R. Lezárás?</a:t>
              </a:r>
            </a:p>
          </p:txBody>
        </p:sp>
        <p:sp>
          <p:nvSpPr>
            <p:cNvPr id="22" name="Folyamatábra: Előkészítés 21"/>
            <p:cNvSpPr/>
            <p:nvPr/>
          </p:nvSpPr>
          <p:spPr>
            <a:xfrm>
              <a:off x="620363" y="3269778"/>
              <a:ext cx="1350000" cy="216000"/>
            </a:xfrm>
            <a:prstGeom prst="flowChartPreparati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1050" dirty="0">
                  <a:solidFill>
                    <a:schemeClr val="tx1"/>
                  </a:solidFill>
                </a:rPr>
                <a:t>B. Lezárás?</a:t>
              </a:r>
            </a:p>
          </p:txBody>
        </p:sp>
        <p:cxnSp>
          <p:nvCxnSpPr>
            <p:cNvPr id="23" name="Szögletes összekötő 22"/>
            <p:cNvCxnSpPr/>
            <p:nvPr/>
          </p:nvCxnSpPr>
          <p:spPr>
            <a:xfrm rot="5400000">
              <a:off x="1821248" y="2208596"/>
              <a:ext cx="54000" cy="11070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Csoportba foglalás 23"/>
            <p:cNvGrpSpPr/>
            <p:nvPr/>
          </p:nvGrpSpPr>
          <p:grpSpPr>
            <a:xfrm>
              <a:off x="624010" y="2885419"/>
              <a:ext cx="1790618" cy="280571"/>
              <a:chOff x="3040733" y="2081717"/>
              <a:chExt cx="2387490" cy="374095"/>
            </a:xfrm>
          </p:grpSpPr>
          <p:sp>
            <p:nvSpPr>
              <p:cNvPr id="71" name="Téglalap 70"/>
              <p:cNvSpPr/>
              <p:nvPr/>
            </p:nvSpPr>
            <p:spPr>
              <a:xfrm>
                <a:off x="5065464" y="2087600"/>
                <a:ext cx="362759" cy="288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hu-HU" sz="1050" dirty="0">
                    <a:solidFill>
                      <a:schemeClr val="tx1"/>
                    </a:solidFill>
                  </a:rPr>
                  <a:t>Fa</a:t>
                </a:r>
              </a:p>
            </p:txBody>
          </p:sp>
          <p:sp>
            <p:nvSpPr>
              <p:cNvPr id="72" name="Folyamatábra: Előkészítés 71"/>
              <p:cNvSpPr/>
              <p:nvPr/>
            </p:nvSpPr>
            <p:spPr>
              <a:xfrm>
                <a:off x="3040733" y="2081717"/>
                <a:ext cx="1800000" cy="288000"/>
              </a:xfrm>
              <a:prstGeom prst="flowChartPreparat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hu-HU" sz="975" dirty="0">
                    <a:solidFill>
                      <a:schemeClr val="tx1"/>
                    </a:solidFill>
                  </a:rPr>
                  <a:t>Fastruktúra?</a:t>
                </a:r>
              </a:p>
            </p:txBody>
          </p:sp>
          <p:cxnSp>
            <p:nvCxnSpPr>
              <p:cNvPr id="73" name="Egyenes összekötő nyíllal 72"/>
              <p:cNvCxnSpPr/>
              <p:nvPr/>
            </p:nvCxnSpPr>
            <p:spPr>
              <a:xfrm rot="16200000" flipH="1">
                <a:off x="4952336" y="2116251"/>
                <a:ext cx="0" cy="21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zögletes összekötő 73"/>
              <p:cNvCxnSpPr/>
              <p:nvPr/>
            </p:nvCxnSpPr>
            <p:spPr>
              <a:xfrm rot="5400000">
                <a:off x="4563853" y="1771812"/>
                <a:ext cx="72000" cy="1296000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Egyenes összekötő nyíllal 24"/>
            <p:cNvCxnSpPr/>
            <p:nvPr/>
          </p:nvCxnSpPr>
          <p:spPr>
            <a:xfrm rot="16200000" flipH="1">
              <a:off x="2057713" y="2532470"/>
              <a:ext cx="0" cy="1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Csoportba foglalás 25"/>
            <p:cNvGrpSpPr/>
            <p:nvPr/>
          </p:nvGrpSpPr>
          <p:grpSpPr>
            <a:xfrm>
              <a:off x="3492723" y="4016058"/>
              <a:ext cx="1790618" cy="280571"/>
              <a:chOff x="3040733" y="2081717"/>
              <a:chExt cx="2387490" cy="374095"/>
            </a:xfrm>
          </p:grpSpPr>
          <p:sp>
            <p:nvSpPr>
              <p:cNvPr id="67" name="Téglalap 66"/>
              <p:cNvSpPr/>
              <p:nvPr/>
            </p:nvSpPr>
            <p:spPr>
              <a:xfrm>
                <a:off x="5065464" y="2087600"/>
                <a:ext cx="362759" cy="288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hu-HU" sz="1050" dirty="0">
                    <a:solidFill>
                      <a:schemeClr val="tx1"/>
                    </a:solidFill>
                  </a:rPr>
                  <a:t>Fa</a:t>
                </a:r>
              </a:p>
            </p:txBody>
          </p:sp>
          <p:sp>
            <p:nvSpPr>
              <p:cNvPr id="68" name="Folyamatábra: Előkészítés 67"/>
              <p:cNvSpPr/>
              <p:nvPr/>
            </p:nvSpPr>
            <p:spPr>
              <a:xfrm>
                <a:off x="3040733" y="2081717"/>
                <a:ext cx="1800000" cy="288000"/>
              </a:xfrm>
              <a:prstGeom prst="flowChartPreparat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hu-HU" sz="975" dirty="0">
                    <a:solidFill>
                      <a:schemeClr val="tx1"/>
                    </a:solidFill>
                  </a:rPr>
                  <a:t>Fastruktúra?</a:t>
                </a:r>
              </a:p>
            </p:txBody>
          </p:sp>
          <p:cxnSp>
            <p:nvCxnSpPr>
              <p:cNvPr id="69" name="Egyenes összekötő nyíllal 68"/>
              <p:cNvCxnSpPr/>
              <p:nvPr/>
            </p:nvCxnSpPr>
            <p:spPr>
              <a:xfrm rot="16200000" flipH="1">
                <a:off x="4952336" y="2116251"/>
                <a:ext cx="0" cy="21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zögletes összekötő 69"/>
              <p:cNvCxnSpPr/>
              <p:nvPr/>
            </p:nvCxnSpPr>
            <p:spPr>
              <a:xfrm rot="5400000">
                <a:off x="4563853" y="1771812"/>
                <a:ext cx="72000" cy="1296000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Egyenes összekötő nyíllal 26"/>
            <p:cNvCxnSpPr/>
            <p:nvPr/>
          </p:nvCxnSpPr>
          <p:spPr>
            <a:xfrm>
              <a:off x="8255303" y="2172926"/>
              <a:ext cx="0" cy="33563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gyenes összekötő nyíllal 27"/>
            <p:cNvCxnSpPr/>
            <p:nvPr/>
          </p:nvCxnSpPr>
          <p:spPr>
            <a:xfrm>
              <a:off x="1970363" y="2230671"/>
              <a:ext cx="628494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Csoportba foglalás 28"/>
            <p:cNvGrpSpPr/>
            <p:nvPr/>
          </p:nvGrpSpPr>
          <p:grpSpPr>
            <a:xfrm>
              <a:off x="3504190" y="3639146"/>
              <a:ext cx="4751114" cy="216000"/>
              <a:chOff x="4672253" y="3780481"/>
              <a:chExt cx="6334818" cy="288000"/>
            </a:xfrm>
          </p:grpSpPr>
          <p:sp>
            <p:nvSpPr>
              <p:cNvPr id="65" name="Folyamatábra: Előkészítés 64"/>
              <p:cNvSpPr/>
              <p:nvPr/>
            </p:nvSpPr>
            <p:spPr>
              <a:xfrm>
                <a:off x="4672253" y="3780481"/>
                <a:ext cx="1800000" cy="288000"/>
              </a:xfrm>
              <a:prstGeom prst="flowChartPreparat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hu-HU" sz="1050" dirty="0">
                    <a:solidFill>
                      <a:schemeClr val="tx1"/>
                    </a:solidFill>
                  </a:rPr>
                  <a:t>Kilép?</a:t>
                </a:r>
              </a:p>
            </p:txBody>
          </p:sp>
          <p:cxnSp>
            <p:nvCxnSpPr>
              <p:cNvPr id="66" name="Egyenes összekötő nyíllal 65"/>
              <p:cNvCxnSpPr/>
              <p:nvPr/>
            </p:nvCxnSpPr>
            <p:spPr>
              <a:xfrm>
                <a:off x="6472253" y="3930453"/>
                <a:ext cx="453481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Csoportba foglalás 29"/>
            <p:cNvGrpSpPr/>
            <p:nvPr/>
          </p:nvGrpSpPr>
          <p:grpSpPr>
            <a:xfrm>
              <a:off x="5806375" y="4738767"/>
              <a:ext cx="2454152" cy="216000"/>
              <a:chOff x="7734869" y="5305835"/>
              <a:chExt cx="3272202" cy="288000"/>
            </a:xfrm>
          </p:grpSpPr>
          <p:sp>
            <p:nvSpPr>
              <p:cNvPr id="63" name="Folyamatábra: Előkészítés 62"/>
              <p:cNvSpPr/>
              <p:nvPr/>
            </p:nvSpPr>
            <p:spPr>
              <a:xfrm>
                <a:off x="7734869" y="5305835"/>
                <a:ext cx="1800000" cy="288000"/>
              </a:xfrm>
              <a:prstGeom prst="flowChartPreparat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hu-HU" sz="1050" dirty="0">
                    <a:solidFill>
                      <a:schemeClr val="tx1"/>
                    </a:solidFill>
                  </a:rPr>
                  <a:t>Kilép?</a:t>
                </a:r>
              </a:p>
            </p:txBody>
          </p:sp>
          <p:cxnSp>
            <p:nvCxnSpPr>
              <p:cNvPr id="64" name="Egyenes összekötő nyíllal 63"/>
              <p:cNvCxnSpPr/>
              <p:nvPr/>
            </p:nvCxnSpPr>
            <p:spPr>
              <a:xfrm>
                <a:off x="9534869" y="5449835"/>
                <a:ext cx="147220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zögletes összekötő 30"/>
            <p:cNvCxnSpPr>
              <a:stCxn id="22" idx="1"/>
              <a:endCxn id="6" idx="1"/>
            </p:cNvCxnSpPr>
            <p:nvPr/>
          </p:nvCxnSpPr>
          <p:spPr>
            <a:xfrm rot="10800000" flipH="1">
              <a:off x="620362" y="1856709"/>
              <a:ext cx="6350" cy="1521069"/>
            </a:xfrm>
            <a:prstGeom prst="bentConnector3">
              <a:avLst>
                <a:gd name="adj1" fmla="val -269989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gyenes összekötő nyíllal 31"/>
            <p:cNvCxnSpPr/>
            <p:nvPr/>
          </p:nvCxnSpPr>
          <p:spPr>
            <a:xfrm>
              <a:off x="1983359" y="3368404"/>
              <a:ext cx="152083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gyenes összekötő nyíllal 32"/>
            <p:cNvCxnSpPr/>
            <p:nvPr/>
          </p:nvCxnSpPr>
          <p:spPr>
            <a:xfrm flipV="1">
              <a:off x="4843449" y="4490779"/>
              <a:ext cx="9577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zögletes összekötő 33"/>
            <p:cNvCxnSpPr>
              <a:stCxn id="21" idx="1"/>
            </p:cNvCxnSpPr>
            <p:nvPr/>
          </p:nvCxnSpPr>
          <p:spPr>
            <a:xfrm rot="10800000">
              <a:off x="3238330" y="3365930"/>
              <a:ext cx="265860" cy="113382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gyenes összekötő nyíllal 34"/>
            <p:cNvCxnSpPr/>
            <p:nvPr/>
          </p:nvCxnSpPr>
          <p:spPr>
            <a:xfrm>
              <a:off x="6488912" y="4967354"/>
              <a:ext cx="0" cy="1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Szövegdoboz 35"/>
            <p:cNvSpPr txBox="1"/>
            <p:nvPr/>
          </p:nvSpPr>
          <p:spPr>
            <a:xfrm>
              <a:off x="719329" y="834963"/>
              <a:ext cx="122180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350" b="1" dirty="0"/>
                <a:t>B  E  V  I  T  E  L</a:t>
              </a:r>
            </a:p>
          </p:txBody>
        </p:sp>
        <p:sp>
          <p:nvSpPr>
            <p:cNvPr id="37" name="Szövegdoboz 36"/>
            <p:cNvSpPr txBox="1"/>
            <p:nvPr/>
          </p:nvSpPr>
          <p:spPr>
            <a:xfrm>
              <a:off x="3462777" y="813079"/>
              <a:ext cx="146386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350" b="1" dirty="0"/>
                <a:t>R  E  N  D  E  Z  É  S</a:t>
              </a:r>
            </a:p>
          </p:txBody>
        </p:sp>
        <p:sp>
          <p:nvSpPr>
            <p:cNvPr id="38" name="Szövegdoboz 37"/>
            <p:cNvSpPr txBox="1"/>
            <p:nvPr/>
          </p:nvSpPr>
          <p:spPr>
            <a:xfrm>
              <a:off x="5847101" y="830186"/>
              <a:ext cx="146867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350" b="1" dirty="0"/>
                <a:t>S  Ú  L  Y  O  Z  Á  S</a:t>
              </a:r>
            </a:p>
          </p:txBody>
        </p:sp>
        <p:sp>
          <p:nvSpPr>
            <p:cNvPr id="39" name="Folyamatábra: Előkészítés 38"/>
            <p:cNvSpPr/>
            <p:nvPr/>
          </p:nvSpPr>
          <p:spPr>
            <a:xfrm>
              <a:off x="5833130" y="5521779"/>
              <a:ext cx="1350000" cy="216000"/>
            </a:xfrm>
            <a:prstGeom prst="flowChartPreparati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1050" dirty="0" smtClean="0">
                  <a:solidFill>
                    <a:schemeClr val="tx1"/>
                  </a:solidFill>
                </a:rPr>
                <a:t>s. </a:t>
              </a:r>
              <a:r>
                <a:rPr lang="hu-HU" sz="1050" dirty="0">
                  <a:solidFill>
                    <a:schemeClr val="tx1"/>
                  </a:solidFill>
                </a:rPr>
                <a:t>Lezárás?</a:t>
              </a:r>
            </a:p>
          </p:txBody>
        </p:sp>
        <p:cxnSp>
          <p:nvCxnSpPr>
            <p:cNvPr id="40" name="Egyenes összekötő nyíllal 39"/>
            <p:cNvCxnSpPr/>
            <p:nvPr/>
          </p:nvCxnSpPr>
          <p:spPr>
            <a:xfrm>
              <a:off x="6509520" y="5348294"/>
              <a:ext cx="0" cy="1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gyenes összekötő nyíllal 40"/>
            <p:cNvCxnSpPr/>
            <p:nvPr/>
          </p:nvCxnSpPr>
          <p:spPr>
            <a:xfrm>
              <a:off x="7183130" y="5627602"/>
              <a:ext cx="3971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gyenes összekötő nyíllal 41"/>
            <p:cNvCxnSpPr/>
            <p:nvPr/>
          </p:nvCxnSpPr>
          <p:spPr>
            <a:xfrm flipH="1">
              <a:off x="5216845" y="5625558"/>
              <a:ext cx="6162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gyenes összekötő nyíllal 42"/>
            <p:cNvCxnSpPr/>
            <p:nvPr/>
          </p:nvCxnSpPr>
          <p:spPr>
            <a:xfrm flipV="1">
              <a:off x="5216845" y="4484104"/>
              <a:ext cx="0" cy="11456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Csoportba foglalás 43"/>
            <p:cNvGrpSpPr/>
            <p:nvPr/>
          </p:nvGrpSpPr>
          <p:grpSpPr>
            <a:xfrm>
              <a:off x="5830404" y="5128988"/>
              <a:ext cx="1790618" cy="280571"/>
              <a:chOff x="3040733" y="2081717"/>
              <a:chExt cx="2387490" cy="374095"/>
            </a:xfrm>
          </p:grpSpPr>
          <p:sp>
            <p:nvSpPr>
              <p:cNvPr id="59" name="Téglalap 58"/>
              <p:cNvSpPr/>
              <p:nvPr/>
            </p:nvSpPr>
            <p:spPr>
              <a:xfrm>
                <a:off x="5065464" y="2087600"/>
                <a:ext cx="362759" cy="288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hu-HU" sz="1050" dirty="0">
                    <a:solidFill>
                      <a:schemeClr val="tx1"/>
                    </a:solidFill>
                  </a:rPr>
                  <a:t>Fa</a:t>
                </a:r>
              </a:p>
            </p:txBody>
          </p:sp>
          <p:sp>
            <p:nvSpPr>
              <p:cNvPr id="60" name="Folyamatábra: Előkészítés 59"/>
              <p:cNvSpPr/>
              <p:nvPr/>
            </p:nvSpPr>
            <p:spPr>
              <a:xfrm>
                <a:off x="3040733" y="2081717"/>
                <a:ext cx="1800000" cy="288000"/>
              </a:xfrm>
              <a:prstGeom prst="flowChartPreparat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hu-HU" sz="975" dirty="0">
                    <a:solidFill>
                      <a:schemeClr val="tx1"/>
                    </a:solidFill>
                  </a:rPr>
                  <a:t>Fastruktúra?</a:t>
                </a:r>
              </a:p>
            </p:txBody>
          </p:sp>
          <p:cxnSp>
            <p:nvCxnSpPr>
              <p:cNvPr id="61" name="Egyenes összekötő nyíllal 60"/>
              <p:cNvCxnSpPr/>
              <p:nvPr/>
            </p:nvCxnSpPr>
            <p:spPr>
              <a:xfrm rot="16200000" flipH="1">
                <a:off x="4952336" y="2116251"/>
                <a:ext cx="0" cy="21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zögletes összekötő 61"/>
              <p:cNvCxnSpPr/>
              <p:nvPr/>
            </p:nvCxnSpPr>
            <p:spPr>
              <a:xfrm rot="5400000">
                <a:off x="4563853" y="1771812"/>
                <a:ext cx="72000" cy="1296000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Szövegdoboz 44"/>
            <p:cNvSpPr txBox="1"/>
            <p:nvPr/>
          </p:nvSpPr>
          <p:spPr>
            <a:xfrm>
              <a:off x="7104626" y="5441024"/>
              <a:ext cx="2167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000" dirty="0" smtClean="0"/>
                <a:t>i</a:t>
              </a:r>
              <a:endParaRPr lang="hu-HU" sz="1000" dirty="0"/>
            </a:p>
          </p:txBody>
        </p:sp>
        <p:sp>
          <p:nvSpPr>
            <p:cNvPr id="46" name="Szövegdoboz 45"/>
            <p:cNvSpPr txBox="1"/>
            <p:nvPr/>
          </p:nvSpPr>
          <p:spPr>
            <a:xfrm>
              <a:off x="7111612" y="5058063"/>
              <a:ext cx="2167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000" dirty="0" smtClean="0"/>
                <a:t>i</a:t>
              </a:r>
              <a:endParaRPr lang="hu-HU" sz="1000" dirty="0"/>
            </a:p>
          </p:txBody>
        </p:sp>
        <p:sp>
          <p:nvSpPr>
            <p:cNvPr id="47" name="Szövegdoboz 46"/>
            <p:cNvSpPr txBox="1"/>
            <p:nvPr/>
          </p:nvSpPr>
          <p:spPr>
            <a:xfrm>
              <a:off x="7074767" y="4650635"/>
              <a:ext cx="2167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000" dirty="0" smtClean="0"/>
                <a:t>i</a:t>
              </a:r>
              <a:endParaRPr lang="hu-HU" sz="1000" dirty="0"/>
            </a:p>
          </p:txBody>
        </p:sp>
        <p:sp>
          <p:nvSpPr>
            <p:cNvPr id="48" name="Szövegdoboz 47"/>
            <p:cNvSpPr txBox="1"/>
            <p:nvPr/>
          </p:nvSpPr>
          <p:spPr>
            <a:xfrm>
              <a:off x="4759160" y="4296629"/>
              <a:ext cx="2167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000" dirty="0" smtClean="0"/>
                <a:t>i</a:t>
              </a:r>
              <a:endParaRPr lang="hu-HU" sz="1000" dirty="0"/>
            </a:p>
          </p:txBody>
        </p:sp>
        <p:sp>
          <p:nvSpPr>
            <p:cNvPr id="49" name="Szövegdoboz 48"/>
            <p:cNvSpPr txBox="1"/>
            <p:nvPr/>
          </p:nvSpPr>
          <p:spPr>
            <a:xfrm>
              <a:off x="4745827" y="3931203"/>
              <a:ext cx="2167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000" dirty="0" smtClean="0"/>
                <a:t>i</a:t>
              </a:r>
              <a:endParaRPr lang="hu-HU" sz="1000" dirty="0"/>
            </a:p>
          </p:txBody>
        </p:sp>
        <p:sp>
          <p:nvSpPr>
            <p:cNvPr id="50" name="Szövegdoboz 49"/>
            <p:cNvSpPr txBox="1"/>
            <p:nvPr/>
          </p:nvSpPr>
          <p:spPr>
            <a:xfrm>
              <a:off x="4772393" y="3569057"/>
              <a:ext cx="2167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000" dirty="0" smtClean="0"/>
                <a:t>i</a:t>
              </a:r>
              <a:endParaRPr lang="hu-HU" sz="1000" dirty="0"/>
            </a:p>
          </p:txBody>
        </p:sp>
        <p:sp>
          <p:nvSpPr>
            <p:cNvPr id="51" name="Szövegdoboz 50"/>
            <p:cNvSpPr txBox="1"/>
            <p:nvPr/>
          </p:nvSpPr>
          <p:spPr>
            <a:xfrm>
              <a:off x="1909846" y="3192102"/>
              <a:ext cx="2167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000" dirty="0" smtClean="0"/>
                <a:t>i</a:t>
              </a:r>
              <a:endParaRPr lang="hu-HU" sz="1000" dirty="0"/>
            </a:p>
          </p:txBody>
        </p:sp>
        <p:sp>
          <p:nvSpPr>
            <p:cNvPr id="52" name="Szövegdoboz 51"/>
            <p:cNvSpPr txBox="1"/>
            <p:nvPr/>
          </p:nvSpPr>
          <p:spPr>
            <a:xfrm>
              <a:off x="1874996" y="2805448"/>
              <a:ext cx="2167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000" dirty="0" smtClean="0"/>
                <a:t>i</a:t>
              </a:r>
              <a:endParaRPr lang="hu-HU" sz="1000" dirty="0"/>
            </a:p>
          </p:txBody>
        </p:sp>
        <p:sp>
          <p:nvSpPr>
            <p:cNvPr id="53" name="Szövegdoboz 52"/>
            <p:cNvSpPr txBox="1"/>
            <p:nvPr/>
          </p:nvSpPr>
          <p:spPr>
            <a:xfrm>
              <a:off x="2027396" y="2957848"/>
              <a:ext cx="2167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000" dirty="0" smtClean="0"/>
                <a:t>i</a:t>
              </a:r>
              <a:endParaRPr lang="hu-HU" sz="1000" dirty="0"/>
            </a:p>
          </p:txBody>
        </p:sp>
        <p:sp>
          <p:nvSpPr>
            <p:cNvPr id="54" name="Szövegdoboz 53"/>
            <p:cNvSpPr txBox="1"/>
            <p:nvPr/>
          </p:nvSpPr>
          <p:spPr>
            <a:xfrm>
              <a:off x="1875355" y="2427017"/>
              <a:ext cx="2167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000" dirty="0" smtClean="0"/>
                <a:t>i</a:t>
              </a:r>
              <a:endParaRPr lang="hu-HU" sz="1000" dirty="0"/>
            </a:p>
          </p:txBody>
        </p:sp>
        <p:sp>
          <p:nvSpPr>
            <p:cNvPr id="55" name="Szövegdoboz 54"/>
            <p:cNvSpPr txBox="1"/>
            <p:nvPr/>
          </p:nvSpPr>
          <p:spPr>
            <a:xfrm>
              <a:off x="1875355" y="2039876"/>
              <a:ext cx="2167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000" dirty="0" smtClean="0"/>
                <a:t>i</a:t>
              </a:r>
              <a:endParaRPr lang="hu-HU" sz="1000" dirty="0"/>
            </a:p>
          </p:txBody>
        </p:sp>
        <p:sp>
          <p:nvSpPr>
            <p:cNvPr id="56" name="Ellipszis 55"/>
            <p:cNvSpPr/>
            <p:nvPr/>
          </p:nvSpPr>
          <p:spPr>
            <a:xfrm>
              <a:off x="7585527" y="5915467"/>
              <a:ext cx="1350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050" dirty="0">
                  <a:solidFill>
                    <a:schemeClr val="tx1"/>
                  </a:solidFill>
                </a:rPr>
                <a:t>END</a:t>
              </a:r>
            </a:p>
          </p:txBody>
        </p:sp>
        <p:cxnSp>
          <p:nvCxnSpPr>
            <p:cNvPr id="57" name="Egyenes összekötő nyíllal 56"/>
            <p:cNvCxnSpPr/>
            <p:nvPr/>
          </p:nvCxnSpPr>
          <p:spPr>
            <a:xfrm>
              <a:off x="8260527" y="5745265"/>
              <a:ext cx="0" cy="1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églalap 57"/>
            <p:cNvSpPr/>
            <p:nvPr/>
          </p:nvSpPr>
          <p:spPr>
            <a:xfrm>
              <a:off x="7585527" y="5525164"/>
              <a:ext cx="1350000" cy="216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1050" dirty="0" smtClean="0">
                  <a:solidFill>
                    <a:schemeClr val="tx1"/>
                  </a:solidFill>
                </a:rPr>
                <a:t>Figyelmeztetés</a:t>
              </a:r>
              <a:endParaRPr lang="hu-HU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89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1059979" y="221584"/>
            <a:ext cx="3570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Felhasználók:  	</a:t>
            </a:r>
            <a:r>
              <a:rPr lang="hu-HU" sz="1200" dirty="0" err="1" smtClean="0"/>
              <a:t>userek</a:t>
            </a:r>
            <a:r>
              <a:rPr lang="hu-HU" sz="1200" dirty="0" smtClean="0"/>
              <a:t>   		</a:t>
            </a:r>
            <a:r>
              <a:rPr lang="hu-HU" sz="1200" dirty="0" err="1" smtClean="0"/>
              <a:t>max</a:t>
            </a:r>
            <a:r>
              <a:rPr lang="hu-HU" sz="1200" dirty="0" smtClean="0"/>
              <a:t> 50 fő</a:t>
            </a:r>
          </a:p>
          <a:p>
            <a:r>
              <a:rPr lang="hu-HU" sz="1200" dirty="0"/>
              <a:t>	</a:t>
            </a:r>
            <a:r>
              <a:rPr lang="hu-HU" sz="1200" dirty="0" smtClean="0"/>
              <a:t>adminisztrátor		1 fő </a:t>
            </a:r>
            <a:endParaRPr lang="hu-HU" sz="12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4737456" y="417474"/>
            <a:ext cx="4819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Adminisztrátor belépése:      	</a:t>
            </a:r>
            <a:r>
              <a:rPr lang="hu-HU" altLang="hu-HU" sz="1200" dirty="0" smtClean="0">
                <a:latin typeface="Arial" panose="020B0604020202020204" pitchFamily="34" charset="0"/>
                <a:hlinkClick r:id="rId2"/>
              </a:rPr>
              <a:t>http</a:t>
            </a:r>
            <a:r>
              <a:rPr lang="hu-HU" altLang="hu-HU" sz="1200" dirty="0">
                <a:latin typeface="Arial" panose="020B0604020202020204" pitchFamily="34" charset="0"/>
                <a:hlinkClick r:id="rId2"/>
              </a:rPr>
              <a:t>://</a:t>
            </a:r>
            <a:r>
              <a:rPr lang="hu-HU" altLang="hu-HU" sz="1200" dirty="0" smtClean="0">
                <a:latin typeface="Arial" panose="020B0604020202020204" pitchFamily="34" charset="0"/>
                <a:hlinkClick r:id="rId2"/>
              </a:rPr>
              <a:t>rem.fmea/brainstorming-admin.php</a:t>
            </a:r>
            <a:r>
              <a:rPr lang="hu-HU" altLang="hu-HU" sz="1200" dirty="0" smtClean="0">
                <a:latin typeface="Arial" panose="020B0604020202020204" pitchFamily="34" charset="0"/>
              </a:rPr>
              <a:t> </a:t>
            </a:r>
            <a:endParaRPr lang="hu-HU" altLang="hu-HU" sz="1200" dirty="0">
              <a:latin typeface="Arial" panose="020B0604020202020204" pitchFamily="34" charset="0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1918071" y="2854937"/>
            <a:ext cx="1355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 smtClean="0"/>
              <a:t>0. KÉPERNYŐ:</a:t>
            </a:r>
          </a:p>
          <a:p>
            <a:pPr algn="ctr"/>
            <a:r>
              <a:rPr lang="hu-HU" sz="1600" b="1" dirty="0" err="1" smtClean="0"/>
              <a:t>user</a:t>
            </a:r>
            <a:r>
              <a:rPr lang="hu-HU" sz="1600" b="1" dirty="0" smtClean="0"/>
              <a:t> </a:t>
            </a:r>
            <a:endParaRPr lang="hu-HU" sz="1600" b="1" dirty="0"/>
          </a:p>
        </p:txBody>
      </p:sp>
      <p:grpSp>
        <p:nvGrpSpPr>
          <p:cNvPr id="3" name="Csoportba foglalás 2"/>
          <p:cNvGrpSpPr/>
          <p:nvPr/>
        </p:nvGrpSpPr>
        <p:grpSpPr>
          <a:xfrm>
            <a:off x="1185476" y="3690470"/>
            <a:ext cx="2183718" cy="1081039"/>
            <a:chOff x="3455735" y="2715062"/>
            <a:chExt cx="2183718" cy="1081039"/>
          </a:xfrm>
        </p:grpSpPr>
        <p:sp>
          <p:nvSpPr>
            <p:cNvPr id="8" name="Szövegdoboz 7"/>
            <p:cNvSpPr txBox="1"/>
            <p:nvPr/>
          </p:nvSpPr>
          <p:spPr>
            <a:xfrm>
              <a:off x="3455735" y="3104879"/>
              <a:ext cx="1212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200" dirty="0" smtClean="0"/>
                <a:t>Felhasználó név:</a:t>
              </a:r>
            </a:p>
            <a:p>
              <a:r>
                <a:rPr lang="hu-HU" sz="1200" dirty="0" err="1" smtClean="0"/>
                <a:t>max</a:t>
              </a:r>
              <a:r>
                <a:rPr lang="hu-HU" sz="1200" dirty="0" smtClean="0"/>
                <a:t> 5 karakter</a:t>
              </a:r>
              <a:endParaRPr lang="hu-HU" sz="1200" dirty="0"/>
            </a:p>
          </p:txBody>
        </p:sp>
        <p:sp>
          <p:nvSpPr>
            <p:cNvPr id="9" name="Szövegdoboz 8"/>
            <p:cNvSpPr txBox="1"/>
            <p:nvPr/>
          </p:nvSpPr>
          <p:spPr>
            <a:xfrm>
              <a:off x="3746113" y="2715062"/>
              <a:ext cx="16416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200" b="1" dirty="0" smtClean="0"/>
                <a:t>Online brainstorming </a:t>
              </a:r>
              <a:endParaRPr lang="hu-HU" sz="1200" b="1" dirty="0"/>
            </a:p>
          </p:txBody>
        </p:sp>
        <p:sp>
          <p:nvSpPr>
            <p:cNvPr id="10" name="Szövegdoboz 9"/>
            <p:cNvSpPr txBox="1"/>
            <p:nvPr/>
          </p:nvSpPr>
          <p:spPr>
            <a:xfrm>
              <a:off x="4865920" y="3197211"/>
              <a:ext cx="773533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sz="1200" dirty="0" smtClean="0"/>
                <a:t>?</a:t>
              </a:r>
              <a:endParaRPr lang="hu-HU" sz="1200" dirty="0"/>
            </a:p>
          </p:txBody>
        </p:sp>
        <p:sp>
          <p:nvSpPr>
            <p:cNvPr id="11" name="Téglalap 10"/>
            <p:cNvSpPr/>
            <p:nvPr/>
          </p:nvSpPr>
          <p:spPr>
            <a:xfrm>
              <a:off x="4865919" y="3566544"/>
              <a:ext cx="598009" cy="2295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 extrusionH="25400">
              <a:bevelT w="50800" h="50800"/>
              <a:bevelB w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1200" dirty="0" smtClean="0">
                  <a:solidFill>
                    <a:schemeClr val="tx1"/>
                  </a:solidFill>
                </a:rPr>
                <a:t>Elküld</a:t>
              </a:r>
            </a:p>
          </p:txBody>
        </p:sp>
      </p:grpSp>
      <p:sp>
        <p:nvSpPr>
          <p:cNvPr id="12" name="Szövegdoboz 11"/>
          <p:cNvSpPr txBox="1"/>
          <p:nvPr/>
        </p:nvSpPr>
        <p:spPr>
          <a:xfrm>
            <a:off x="4737456" y="176679"/>
            <a:ext cx="3323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err="1" smtClean="0"/>
              <a:t>User</a:t>
            </a:r>
            <a:r>
              <a:rPr lang="hu-HU" sz="1200" dirty="0" smtClean="0"/>
              <a:t> belépése:      	</a:t>
            </a:r>
            <a:r>
              <a:rPr lang="hu-HU" altLang="hu-HU" sz="1200" dirty="0" smtClean="0">
                <a:latin typeface="Arial" panose="020B0604020202020204" pitchFamily="34" charset="0"/>
                <a:hlinkClick r:id="rId2"/>
              </a:rPr>
              <a:t>http</a:t>
            </a:r>
            <a:r>
              <a:rPr lang="hu-HU" altLang="hu-HU" sz="1200" dirty="0">
                <a:latin typeface="Arial" panose="020B0604020202020204" pitchFamily="34" charset="0"/>
                <a:hlinkClick r:id="rId2"/>
              </a:rPr>
              <a:t>://</a:t>
            </a:r>
            <a:r>
              <a:rPr lang="hu-HU" altLang="hu-HU" sz="1200" dirty="0" smtClean="0">
                <a:latin typeface="Arial" panose="020B0604020202020204" pitchFamily="34" charset="0"/>
                <a:hlinkClick r:id="rId2"/>
              </a:rPr>
              <a:t>rem.fmea.hu</a:t>
            </a:r>
            <a:r>
              <a:rPr lang="hu-HU" altLang="hu-HU" sz="1200" dirty="0" smtClean="0">
                <a:latin typeface="Arial" panose="020B0604020202020204" pitchFamily="34" charset="0"/>
              </a:rPr>
              <a:t> </a:t>
            </a:r>
            <a:endParaRPr lang="hu-HU" altLang="hu-HU" sz="1200" dirty="0">
              <a:latin typeface="Arial" panose="020B0604020202020204" pitchFamily="34" charset="0"/>
            </a:endParaRPr>
          </a:p>
        </p:txBody>
      </p:sp>
      <p:sp>
        <p:nvSpPr>
          <p:cNvPr id="2" name="Téglalap 1"/>
          <p:cNvSpPr/>
          <p:nvPr/>
        </p:nvSpPr>
        <p:spPr>
          <a:xfrm>
            <a:off x="1059979" y="3485879"/>
            <a:ext cx="2892287" cy="1645877"/>
          </a:xfrm>
          <a:prstGeom prst="rect">
            <a:avLst/>
          </a:prstGeom>
          <a:noFill/>
          <a:ln w="53975" cmpd="dbl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Szövegdoboz 48"/>
          <p:cNvSpPr txBox="1"/>
          <p:nvPr/>
        </p:nvSpPr>
        <p:spPr>
          <a:xfrm>
            <a:off x="7912977" y="2854937"/>
            <a:ext cx="1426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 smtClean="0"/>
              <a:t>0. KÉPERNYŐ:</a:t>
            </a:r>
          </a:p>
          <a:p>
            <a:pPr algn="ctr"/>
            <a:r>
              <a:rPr lang="hu-HU" sz="1600" b="1" dirty="0" smtClean="0"/>
              <a:t>adminisztrátor</a:t>
            </a:r>
            <a:endParaRPr lang="hu-HU" sz="1600" b="1" dirty="0"/>
          </a:p>
        </p:txBody>
      </p:sp>
      <p:grpSp>
        <p:nvGrpSpPr>
          <p:cNvPr id="50" name="Csoportba foglalás 49"/>
          <p:cNvGrpSpPr/>
          <p:nvPr/>
        </p:nvGrpSpPr>
        <p:grpSpPr>
          <a:xfrm>
            <a:off x="7292362" y="3690470"/>
            <a:ext cx="2238050" cy="1072012"/>
            <a:chOff x="3455735" y="2715062"/>
            <a:chExt cx="2238050" cy="1072012"/>
          </a:xfrm>
        </p:grpSpPr>
        <p:sp>
          <p:nvSpPr>
            <p:cNvPr id="51" name="Szövegdoboz 50"/>
            <p:cNvSpPr txBox="1"/>
            <p:nvPr/>
          </p:nvSpPr>
          <p:spPr>
            <a:xfrm>
              <a:off x="3455735" y="3104879"/>
              <a:ext cx="1409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200" dirty="0" smtClean="0"/>
                <a:t>Adminisztrátor név:</a:t>
              </a:r>
            </a:p>
            <a:p>
              <a:r>
                <a:rPr lang="hu-HU" sz="1200" dirty="0" err="1" smtClean="0"/>
                <a:t>max</a:t>
              </a:r>
              <a:r>
                <a:rPr lang="hu-HU" sz="1200" dirty="0" smtClean="0"/>
                <a:t> 5 karakter</a:t>
              </a:r>
              <a:endParaRPr lang="hu-HU" sz="1200" dirty="0"/>
            </a:p>
          </p:txBody>
        </p:sp>
        <p:sp>
          <p:nvSpPr>
            <p:cNvPr id="52" name="Szövegdoboz 51"/>
            <p:cNvSpPr txBox="1"/>
            <p:nvPr/>
          </p:nvSpPr>
          <p:spPr>
            <a:xfrm>
              <a:off x="3746113" y="2715062"/>
              <a:ext cx="16416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200" b="1" dirty="0" smtClean="0"/>
                <a:t>Online brainstorming </a:t>
              </a:r>
              <a:endParaRPr lang="hu-HU" sz="1200" b="1" dirty="0"/>
            </a:p>
          </p:txBody>
        </p:sp>
        <p:sp>
          <p:nvSpPr>
            <p:cNvPr id="53" name="Szövegdoboz 52"/>
            <p:cNvSpPr txBox="1"/>
            <p:nvPr/>
          </p:nvSpPr>
          <p:spPr>
            <a:xfrm>
              <a:off x="4920252" y="3140803"/>
              <a:ext cx="773533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sz="1200" dirty="0" smtClean="0"/>
                <a:t>?</a:t>
              </a:r>
              <a:endParaRPr lang="hu-HU" sz="1200" dirty="0"/>
            </a:p>
          </p:txBody>
        </p:sp>
        <p:sp>
          <p:nvSpPr>
            <p:cNvPr id="54" name="Téglalap 53"/>
            <p:cNvSpPr/>
            <p:nvPr/>
          </p:nvSpPr>
          <p:spPr>
            <a:xfrm>
              <a:off x="5008013" y="3557517"/>
              <a:ext cx="598009" cy="2295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 extrusionH="25400">
              <a:bevelT w="50800" h="50800"/>
              <a:bevelB w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1200" dirty="0" smtClean="0">
                  <a:solidFill>
                    <a:schemeClr val="tx1"/>
                  </a:solidFill>
                </a:rPr>
                <a:t>Elküld</a:t>
              </a:r>
            </a:p>
          </p:txBody>
        </p:sp>
      </p:grpSp>
      <p:sp>
        <p:nvSpPr>
          <p:cNvPr id="55" name="Téglalap 54"/>
          <p:cNvSpPr/>
          <p:nvPr/>
        </p:nvSpPr>
        <p:spPr>
          <a:xfrm>
            <a:off x="7090665" y="3485879"/>
            <a:ext cx="2892287" cy="1645877"/>
          </a:xfrm>
          <a:prstGeom prst="rect">
            <a:avLst/>
          </a:prstGeom>
          <a:noFill/>
          <a:ln w="53975" cmpd="dbl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87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1059979" y="221584"/>
            <a:ext cx="3570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Felhasználók:  	</a:t>
            </a:r>
            <a:r>
              <a:rPr lang="hu-HU" sz="1200" dirty="0" err="1" smtClean="0"/>
              <a:t>userek</a:t>
            </a:r>
            <a:r>
              <a:rPr lang="hu-HU" sz="1200" dirty="0" smtClean="0"/>
              <a:t>   		</a:t>
            </a:r>
            <a:r>
              <a:rPr lang="hu-HU" sz="1200" dirty="0" err="1" smtClean="0"/>
              <a:t>max</a:t>
            </a:r>
            <a:r>
              <a:rPr lang="hu-HU" sz="1200" dirty="0" smtClean="0"/>
              <a:t> 50 fő</a:t>
            </a:r>
          </a:p>
          <a:p>
            <a:r>
              <a:rPr lang="hu-HU" sz="1200" dirty="0"/>
              <a:t>	</a:t>
            </a:r>
            <a:r>
              <a:rPr lang="hu-HU" sz="1200" dirty="0" smtClean="0"/>
              <a:t>adminisztrátor		1 fő </a:t>
            </a:r>
            <a:endParaRPr lang="hu-HU" sz="12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4737456" y="417474"/>
            <a:ext cx="4819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Adminisztrátor belépése:      	</a:t>
            </a:r>
            <a:r>
              <a:rPr lang="hu-HU" altLang="hu-HU" sz="1200" dirty="0" smtClean="0">
                <a:latin typeface="Arial" panose="020B0604020202020204" pitchFamily="34" charset="0"/>
                <a:hlinkClick r:id="rId2"/>
              </a:rPr>
              <a:t>http</a:t>
            </a:r>
            <a:r>
              <a:rPr lang="hu-HU" altLang="hu-HU" sz="1200" dirty="0">
                <a:latin typeface="Arial" panose="020B0604020202020204" pitchFamily="34" charset="0"/>
                <a:hlinkClick r:id="rId2"/>
              </a:rPr>
              <a:t>://</a:t>
            </a:r>
            <a:r>
              <a:rPr lang="hu-HU" altLang="hu-HU" sz="1200" dirty="0" smtClean="0">
                <a:latin typeface="Arial" panose="020B0604020202020204" pitchFamily="34" charset="0"/>
                <a:hlinkClick r:id="rId2"/>
              </a:rPr>
              <a:t>rem.fmea/brainstorming-admin.php</a:t>
            </a:r>
            <a:r>
              <a:rPr lang="hu-HU" altLang="hu-HU" sz="1200" dirty="0" smtClean="0">
                <a:latin typeface="Arial" panose="020B0604020202020204" pitchFamily="34" charset="0"/>
              </a:rPr>
              <a:t> </a:t>
            </a:r>
            <a:endParaRPr lang="hu-HU" altLang="hu-HU" sz="1200" dirty="0">
              <a:latin typeface="Arial" panose="020B0604020202020204" pitchFamily="34" charset="0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1951428" y="2470453"/>
            <a:ext cx="1380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 algn="ctr">
              <a:buAutoNum type="arabicPeriod"/>
            </a:pPr>
            <a:r>
              <a:rPr lang="hu-HU" sz="1600" b="1" dirty="0" smtClean="0"/>
              <a:t>KÉPERNYŐ:</a:t>
            </a:r>
          </a:p>
          <a:p>
            <a:pPr algn="ctr"/>
            <a:r>
              <a:rPr lang="hu-HU" sz="1600" b="1" dirty="0" err="1" smtClean="0"/>
              <a:t>user</a:t>
            </a:r>
            <a:r>
              <a:rPr lang="hu-HU" sz="1600" b="1" dirty="0" smtClean="0"/>
              <a:t> </a:t>
            </a:r>
            <a:endParaRPr lang="hu-HU" sz="1600" b="1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4737456" y="176679"/>
            <a:ext cx="3323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err="1" smtClean="0"/>
              <a:t>User</a:t>
            </a:r>
            <a:r>
              <a:rPr lang="hu-HU" sz="1200" dirty="0" smtClean="0"/>
              <a:t> belépése:      	</a:t>
            </a:r>
            <a:r>
              <a:rPr lang="hu-HU" altLang="hu-HU" sz="1200" dirty="0" smtClean="0">
                <a:latin typeface="Arial" panose="020B0604020202020204" pitchFamily="34" charset="0"/>
                <a:hlinkClick r:id="rId2"/>
              </a:rPr>
              <a:t>http</a:t>
            </a:r>
            <a:r>
              <a:rPr lang="hu-HU" altLang="hu-HU" sz="1200" dirty="0">
                <a:latin typeface="Arial" panose="020B0604020202020204" pitchFamily="34" charset="0"/>
                <a:hlinkClick r:id="rId2"/>
              </a:rPr>
              <a:t>://</a:t>
            </a:r>
            <a:r>
              <a:rPr lang="hu-HU" altLang="hu-HU" sz="1200" dirty="0" smtClean="0">
                <a:latin typeface="Arial" panose="020B0604020202020204" pitchFamily="34" charset="0"/>
                <a:hlinkClick r:id="rId2"/>
              </a:rPr>
              <a:t>rem.fmea.hu</a:t>
            </a:r>
            <a:r>
              <a:rPr lang="hu-HU" altLang="hu-HU" sz="1200" dirty="0" smtClean="0">
                <a:latin typeface="Arial" panose="020B0604020202020204" pitchFamily="34" charset="0"/>
              </a:rPr>
              <a:t> </a:t>
            </a:r>
            <a:endParaRPr lang="hu-HU" altLang="hu-HU" sz="1200" dirty="0">
              <a:latin typeface="Arial" panose="020B0604020202020204" pitchFamily="34" charset="0"/>
            </a:endParaRPr>
          </a:p>
        </p:txBody>
      </p:sp>
      <p:sp>
        <p:nvSpPr>
          <p:cNvPr id="49" name="Szövegdoboz 48"/>
          <p:cNvSpPr txBox="1"/>
          <p:nvPr/>
        </p:nvSpPr>
        <p:spPr>
          <a:xfrm>
            <a:off x="7797606" y="2413893"/>
            <a:ext cx="1426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 algn="ctr">
              <a:buAutoNum type="arabicPeriod"/>
            </a:pPr>
            <a:r>
              <a:rPr lang="hu-HU" sz="1600" b="1" dirty="0" smtClean="0"/>
              <a:t>KÉPERNYŐ:</a:t>
            </a:r>
          </a:p>
          <a:p>
            <a:pPr algn="ctr"/>
            <a:r>
              <a:rPr lang="hu-HU" sz="1600" b="1" dirty="0" smtClean="0"/>
              <a:t>adminisztrátor</a:t>
            </a:r>
            <a:endParaRPr lang="hu-HU" sz="1600" b="1" dirty="0"/>
          </a:p>
        </p:txBody>
      </p:sp>
      <p:grpSp>
        <p:nvGrpSpPr>
          <p:cNvPr id="13" name="Csoportba foglalás 12"/>
          <p:cNvGrpSpPr/>
          <p:nvPr/>
        </p:nvGrpSpPr>
        <p:grpSpPr>
          <a:xfrm>
            <a:off x="1483137" y="3227370"/>
            <a:ext cx="2172967" cy="2340125"/>
            <a:chOff x="1483137" y="3227370"/>
            <a:chExt cx="2172967" cy="2340125"/>
          </a:xfrm>
        </p:grpSpPr>
        <p:sp>
          <p:nvSpPr>
            <p:cNvPr id="8" name="Szövegdoboz 7"/>
            <p:cNvSpPr txBox="1"/>
            <p:nvPr/>
          </p:nvSpPr>
          <p:spPr>
            <a:xfrm>
              <a:off x="1631657" y="4264953"/>
              <a:ext cx="19248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200" dirty="0" smtClean="0"/>
                <a:t>Köszöntjük: </a:t>
              </a:r>
              <a:r>
                <a:rPr lang="hu-HU" sz="1200" b="1" dirty="0" smtClean="0"/>
                <a:t>felhasználó név</a:t>
              </a:r>
            </a:p>
          </p:txBody>
        </p:sp>
        <p:sp>
          <p:nvSpPr>
            <p:cNvPr id="9" name="Szövegdoboz 8"/>
            <p:cNvSpPr txBox="1"/>
            <p:nvPr/>
          </p:nvSpPr>
          <p:spPr>
            <a:xfrm>
              <a:off x="1483137" y="4565705"/>
              <a:ext cx="21729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200" dirty="0" smtClean="0"/>
                <a:t>Téma:</a:t>
              </a:r>
              <a:r>
                <a:rPr lang="hu-HU" sz="1200" b="1" dirty="0" smtClean="0"/>
                <a:t> …………………………………….</a:t>
              </a:r>
            </a:p>
            <a:p>
              <a:r>
                <a:rPr lang="hu-HU" sz="1200" dirty="0" smtClean="0"/>
                <a:t>Módszer:</a:t>
              </a:r>
              <a:r>
                <a:rPr lang="hu-HU" sz="1200" b="1" dirty="0" smtClean="0"/>
                <a:t> Online brainstorming</a:t>
              </a:r>
              <a:endParaRPr lang="hu-HU" sz="1200" b="1" dirty="0"/>
            </a:p>
          </p:txBody>
        </p:sp>
        <p:sp>
          <p:nvSpPr>
            <p:cNvPr id="11" name="Téglalap 10"/>
            <p:cNvSpPr/>
            <p:nvPr/>
          </p:nvSpPr>
          <p:spPr>
            <a:xfrm>
              <a:off x="1594214" y="5337095"/>
              <a:ext cx="623790" cy="2205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 extrusionH="25400">
              <a:bevelT w="50800" h="50800"/>
              <a:bevelB w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1200" dirty="0" smtClean="0">
                  <a:solidFill>
                    <a:schemeClr val="tx1"/>
                  </a:solidFill>
                </a:rPr>
                <a:t>Tovább</a:t>
              </a:r>
            </a:p>
          </p:txBody>
        </p:sp>
        <p:pic>
          <p:nvPicPr>
            <p:cNvPr id="6" name="Kép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5620" y="3227370"/>
              <a:ext cx="1163488" cy="900000"/>
            </a:xfrm>
            <a:prstGeom prst="rect">
              <a:avLst/>
            </a:prstGeom>
          </p:spPr>
        </p:pic>
        <p:sp>
          <p:nvSpPr>
            <p:cNvPr id="21" name="Téglalap 20"/>
            <p:cNvSpPr/>
            <p:nvPr/>
          </p:nvSpPr>
          <p:spPr>
            <a:xfrm>
              <a:off x="3092030" y="5337095"/>
              <a:ext cx="480449" cy="230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 extrusionH="25400">
              <a:bevelT w="50800" h="50800"/>
              <a:bevelB w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1200" dirty="0" err="1" smtClean="0">
                  <a:solidFill>
                    <a:schemeClr val="tx1"/>
                  </a:solidFill>
                </a:rPr>
                <a:t>Help</a:t>
              </a:r>
              <a:endParaRPr lang="hu-HU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Csoportba foglalás 13"/>
          <p:cNvGrpSpPr/>
          <p:nvPr/>
        </p:nvGrpSpPr>
        <p:grpSpPr>
          <a:xfrm>
            <a:off x="7383629" y="3227370"/>
            <a:ext cx="2162580" cy="2323220"/>
            <a:chOff x="4821930" y="3156351"/>
            <a:chExt cx="2162580" cy="2323220"/>
          </a:xfrm>
        </p:grpSpPr>
        <p:sp>
          <p:nvSpPr>
            <p:cNvPr id="24" name="Szövegdoboz 23"/>
            <p:cNvSpPr txBox="1"/>
            <p:nvPr/>
          </p:nvSpPr>
          <p:spPr>
            <a:xfrm>
              <a:off x="4840396" y="4189774"/>
              <a:ext cx="21360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200" dirty="0" smtClean="0"/>
                <a:t>Köszöntjük: </a:t>
              </a:r>
              <a:r>
                <a:rPr lang="hu-HU" sz="1200" b="1" dirty="0" smtClean="0"/>
                <a:t>adminisztrátor név</a:t>
              </a:r>
            </a:p>
          </p:txBody>
        </p:sp>
        <p:sp>
          <p:nvSpPr>
            <p:cNvPr id="25" name="Szövegdoboz 24"/>
            <p:cNvSpPr txBox="1"/>
            <p:nvPr/>
          </p:nvSpPr>
          <p:spPr>
            <a:xfrm>
              <a:off x="4821930" y="4494686"/>
              <a:ext cx="2162580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200" dirty="0"/>
                <a:t>Módszer:</a:t>
              </a:r>
              <a:r>
                <a:rPr lang="hu-HU" sz="1200" b="1" dirty="0"/>
                <a:t> Online </a:t>
              </a:r>
              <a:r>
                <a:rPr lang="hu-HU" sz="1200" b="1" dirty="0" smtClean="0"/>
                <a:t>brainstorming</a:t>
              </a:r>
            </a:p>
            <a:p>
              <a:endParaRPr lang="hu-HU" sz="1200" b="1" dirty="0"/>
            </a:p>
            <a:p>
              <a:r>
                <a:rPr lang="hu-HU" sz="1200" dirty="0" smtClean="0"/>
                <a:t>Téma:</a:t>
              </a:r>
            </a:p>
            <a:p>
              <a:pPr>
                <a:spcBef>
                  <a:spcPts val="1200"/>
                </a:spcBef>
              </a:pPr>
              <a:r>
                <a:rPr lang="hu-HU" sz="1200" dirty="0" smtClean="0"/>
                <a:t>Minősítés: </a:t>
              </a:r>
              <a:endParaRPr lang="hu-HU" sz="1200" dirty="0" smtClean="0"/>
            </a:p>
          </p:txBody>
        </p:sp>
        <p:sp>
          <p:nvSpPr>
            <p:cNvPr id="26" name="Téglalap 25"/>
            <p:cNvSpPr/>
            <p:nvPr/>
          </p:nvSpPr>
          <p:spPr>
            <a:xfrm>
              <a:off x="6240220" y="5231389"/>
              <a:ext cx="623790" cy="2205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 extrusionH="25400">
              <a:bevelT w="50800" h="50800"/>
              <a:bevelB w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1200" dirty="0" smtClean="0">
                  <a:solidFill>
                    <a:schemeClr val="tx1"/>
                  </a:solidFill>
                </a:rPr>
                <a:t>Tovább</a:t>
              </a:r>
            </a:p>
          </p:txBody>
        </p:sp>
        <p:pic>
          <p:nvPicPr>
            <p:cNvPr id="27" name="Kép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4413" y="3156351"/>
              <a:ext cx="1163488" cy="900000"/>
            </a:xfrm>
            <a:prstGeom prst="rect">
              <a:avLst/>
            </a:prstGeom>
          </p:spPr>
        </p:pic>
      </p:grpSp>
      <p:sp>
        <p:nvSpPr>
          <p:cNvPr id="20" name="Téglalap 19"/>
          <p:cNvSpPr/>
          <p:nvPr/>
        </p:nvSpPr>
        <p:spPr>
          <a:xfrm>
            <a:off x="7928445" y="4966468"/>
            <a:ext cx="1497264" cy="22053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 extrusionH="25400">
            <a:bevelT w="50800" h="50800"/>
            <a:bevelB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200" dirty="0">
                <a:solidFill>
                  <a:schemeClr val="tx1"/>
                </a:solidFill>
              </a:rPr>
              <a:t>t</a:t>
            </a:r>
            <a:r>
              <a:rPr lang="hu-HU" sz="1200" dirty="0" smtClean="0">
                <a:solidFill>
                  <a:schemeClr val="tx1"/>
                </a:solidFill>
              </a:rPr>
              <a:t>éma bevitele</a:t>
            </a:r>
            <a:endParaRPr lang="hu-HU" sz="1200" dirty="0" smtClean="0">
              <a:solidFill>
                <a:schemeClr val="tx1"/>
              </a:solidFill>
            </a:endParaRPr>
          </a:p>
        </p:txBody>
      </p:sp>
      <p:sp>
        <p:nvSpPr>
          <p:cNvPr id="22" name="Téglalap 21"/>
          <p:cNvSpPr/>
          <p:nvPr/>
        </p:nvSpPr>
        <p:spPr>
          <a:xfrm>
            <a:off x="8196628" y="5301779"/>
            <a:ext cx="480449" cy="230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 extrusionH="25400">
            <a:bevelT w="50800" h="50800"/>
            <a:bevelB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200" dirty="0" smtClean="0">
                <a:solidFill>
                  <a:schemeClr val="tx1"/>
                </a:solidFill>
              </a:rPr>
              <a:t>I/N</a:t>
            </a:r>
            <a:endParaRPr lang="hu-HU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07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Csoportba foglalás 50"/>
          <p:cNvGrpSpPr/>
          <p:nvPr/>
        </p:nvGrpSpPr>
        <p:grpSpPr>
          <a:xfrm>
            <a:off x="1788249" y="2135989"/>
            <a:ext cx="2700103" cy="3723814"/>
            <a:chOff x="1011421" y="1058063"/>
            <a:chExt cx="2700103" cy="3723814"/>
          </a:xfrm>
        </p:grpSpPr>
        <p:grpSp>
          <p:nvGrpSpPr>
            <p:cNvPr id="52" name="Csoportba foglalás 51"/>
            <p:cNvGrpSpPr/>
            <p:nvPr/>
          </p:nvGrpSpPr>
          <p:grpSpPr>
            <a:xfrm>
              <a:off x="1011421" y="1058063"/>
              <a:ext cx="2700103" cy="3319135"/>
              <a:chOff x="3128350" y="1333894"/>
              <a:chExt cx="2359320" cy="3319135"/>
            </a:xfrm>
          </p:grpSpPr>
          <p:cxnSp>
            <p:nvCxnSpPr>
              <p:cNvPr id="66" name="Egyenes összekötő 65"/>
              <p:cNvCxnSpPr/>
              <p:nvPr/>
            </p:nvCxnSpPr>
            <p:spPr>
              <a:xfrm>
                <a:off x="3128350" y="1617742"/>
                <a:ext cx="234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Egyenes összekötő 66"/>
              <p:cNvCxnSpPr/>
              <p:nvPr/>
            </p:nvCxnSpPr>
            <p:spPr>
              <a:xfrm>
                <a:off x="3128350" y="2501665"/>
                <a:ext cx="234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Egyenes összekötő 67"/>
              <p:cNvCxnSpPr/>
              <p:nvPr/>
            </p:nvCxnSpPr>
            <p:spPr>
              <a:xfrm>
                <a:off x="3128350" y="2804563"/>
                <a:ext cx="234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Egyenes összekötő 68"/>
              <p:cNvCxnSpPr/>
              <p:nvPr/>
            </p:nvCxnSpPr>
            <p:spPr>
              <a:xfrm>
                <a:off x="3128350" y="3107461"/>
                <a:ext cx="234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Egyenes összekötő 69"/>
              <p:cNvCxnSpPr/>
              <p:nvPr/>
            </p:nvCxnSpPr>
            <p:spPr>
              <a:xfrm>
                <a:off x="3128350" y="3391309"/>
                <a:ext cx="234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Egyenes összekötő 70"/>
              <p:cNvCxnSpPr/>
              <p:nvPr/>
            </p:nvCxnSpPr>
            <p:spPr>
              <a:xfrm>
                <a:off x="3128350" y="3694207"/>
                <a:ext cx="234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Egyenes összekötő 71"/>
              <p:cNvCxnSpPr/>
              <p:nvPr/>
            </p:nvCxnSpPr>
            <p:spPr>
              <a:xfrm>
                <a:off x="3128350" y="3996157"/>
                <a:ext cx="234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églalap 73"/>
              <p:cNvSpPr/>
              <p:nvPr/>
            </p:nvSpPr>
            <p:spPr>
              <a:xfrm>
                <a:off x="3134085" y="1333894"/>
                <a:ext cx="2340000" cy="33191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200" dirty="0">
                  <a:solidFill>
                    <a:schemeClr val="tx1"/>
                  </a:solidFill>
                </a:endParaRPr>
              </a:p>
              <a:p>
                <a:pPr algn="ctr"/>
                <a:endParaRPr lang="hu-HU" sz="1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hu-HU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hu-HU" sz="1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Közös lista</a:t>
                </a:r>
                <a:endParaRPr lang="hu-HU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Téglalap 74"/>
              <p:cNvSpPr/>
              <p:nvPr/>
            </p:nvSpPr>
            <p:spPr>
              <a:xfrm>
                <a:off x="3155568" y="4380931"/>
                <a:ext cx="2297218" cy="252000"/>
              </a:xfrm>
              <a:prstGeom prst="rect">
                <a:avLst/>
              </a:prstGeom>
              <a:solidFill>
                <a:srgbClr val="007434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scene3d>
                <a:camera prst="orthographicFront"/>
                <a:lightRig rig="threePt" dir="t"/>
              </a:scene3d>
              <a:sp3d extrusionH="25400" prstMaterial="clear">
                <a:bevelT w="69850" h="57150"/>
                <a:bevelB w="0" h="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hu-HU" sz="1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Új elem …</a:t>
                </a:r>
                <a:endParaRPr lang="hu-HU" sz="10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Egyenes összekötő 75"/>
              <p:cNvCxnSpPr/>
              <p:nvPr/>
            </p:nvCxnSpPr>
            <p:spPr>
              <a:xfrm>
                <a:off x="3147670" y="1892318"/>
                <a:ext cx="234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Egyenes összekötő 76"/>
              <p:cNvCxnSpPr/>
              <p:nvPr/>
            </p:nvCxnSpPr>
            <p:spPr>
              <a:xfrm>
                <a:off x="3139203" y="2197118"/>
                <a:ext cx="234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églalap 52"/>
            <p:cNvSpPr/>
            <p:nvPr/>
          </p:nvSpPr>
          <p:spPr>
            <a:xfrm>
              <a:off x="2090163" y="4513872"/>
              <a:ext cx="488363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 extrusionH="25400">
              <a:bevelT w="50800" h="50800"/>
              <a:bevelB w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1000" dirty="0" smtClean="0">
                  <a:solidFill>
                    <a:schemeClr val="tx1"/>
                  </a:solidFill>
                </a:rPr>
                <a:t>Frissít</a:t>
              </a:r>
            </a:p>
          </p:txBody>
        </p:sp>
        <p:grpSp>
          <p:nvGrpSpPr>
            <p:cNvPr id="54" name="Csoportba foglalás 53"/>
            <p:cNvGrpSpPr/>
            <p:nvPr/>
          </p:nvGrpSpPr>
          <p:grpSpPr>
            <a:xfrm>
              <a:off x="3419602" y="4529877"/>
              <a:ext cx="252000" cy="252000"/>
              <a:chOff x="2322786" y="5046238"/>
              <a:chExt cx="252000" cy="252000"/>
            </a:xfrm>
          </p:grpSpPr>
          <p:sp>
            <p:nvSpPr>
              <p:cNvPr id="61" name="Téglalap 60"/>
              <p:cNvSpPr/>
              <p:nvPr/>
            </p:nvSpPr>
            <p:spPr>
              <a:xfrm>
                <a:off x="2322786" y="5046238"/>
                <a:ext cx="252000" cy="252000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scene3d>
                <a:camera prst="orthographicFront"/>
                <a:lightRig rig="threePt" dir="t"/>
              </a:scene3d>
              <a:sp3d extrusionH="25400">
                <a:bevelT w="50800" h="50800"/>
                <a:bevelB w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1200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2" name="Csoportba foglalás 61"/>
              <p:cNvGrpSpPr/>
              <p:nvPr/>
            </p:nvGrpSpPr>
            <p:grpSpPr>
              <a:xfrm>
                <a:off x="2388819" y="5082090"/>
                <a:ext cx="108000" cy="150263"/>
                <a:chOff x="5160787" y="5604881"/>
                <a:chExt cx="108000" cy="150263"/>
              </a:xfrm>
            </p:grpSpPr>
            <p:sp>
              <p:nvSpPr>
                <p:cNvPr id="63" name="Ellipszis 62"/>
                <p:cNvSpPr/>
                <p:nvPr/>
              </p:nvSpPr>
              <p:spPr>
                <a:xfrm>
                  <a:off x="5160787" y="5647144"/>
                  <a:ext cx="108000" cy="108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hu-HU" sz="1200" dirty="0" err="1" smtClean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4" name="Egyenes összekötő 63"/>
                <p:cNvCxnSpPr/>
                <p:nvPr/>
              </p:nvCxnSpPr>
              <p:spPr>
                <a:xfrm>
                  <a:off x="5218262" y="5604881"/>
                  <a:ext cx="0" cy="7675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5" name="Téglalap 54"/>
            <p:cNvSpPr/>
            <p:nvPr/>
          </p:nvSpPr>
          <p:spPr>
            <a:xfrm>
              <a:off x="2618425" y="4519014"/>
              <a:ext cx="421395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 extrusionH="25400">
              <a:bevelT w="50800" h="50800"/>
              <a:bevelB w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1000" dirty="0" err="1" smtClean="0">
                  <a:solidFill>
                    <a:schemeClr val="tx1"/>
                  </a:solidFill>
                </a:rPr>
                <a:t>Help</a:t>
              </a:r>
              <a:endParaRPr lang="hu-HU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56" name="Csoportba foglalás 55"/>
            <p:cNvGrpSpPr/>
            <p:nvPr/>
          </p:nvGrpSpPr>
          <p:grpSpPr>
            <a:xfrm>
              <a:off x="3096469" y="4523648"/>
              <a:ext cx="247120" cy="256247"/>
              <a:chOff x="3763310" y="5013927"/>
              <a:chExt cx="252000" cy="256247"/>
            </a:xfrm>
          </p:grpSpPr>
          <p:sp>
            <p:nvSpPr>
              <p:cNvPr id="57" name="Téglalap 56"/>
              <p:cNvSpPr>
                <a:spLocks noChangeAspect="1"/>
              </p:cNvSpPr>
              <p:nvPr/>
            </p:nvSpPr>
            <p:spPr>
              <a:xfrm flipV="1">
                <a:off x="3763310" y="5016162"/>
                <a:ext cx="252000" cy="252000"/>
              </a:xfrm>
              <a:prstGeom prst="rect">
                <a:avLst/>
              </a:prstGeom>
              <a:solidFill>
                <a:srgbClr val="00B050"/>
              </a:solidFill>
              <a:ln w="12700">
                <a:noFill/>
              </a:ln>
              <a:scene3d>
                <a:camera prst="orthographicFront"/>
                <a:lightRig rig="threePt" dir="t"/>
              </a:scene3d>
              <a:sp3d extrusionH="25400" contourW="12700">
                <a:bevelT w="50800" h="50800"/>
                <a:bevelB w="50800"/>
                <a:extrusionClr>
                  <a:srgbClr val="00B050"/>
                </a:extrusionClr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1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" name="Egyenes összekötő nyíllal 57"/>
              <p:cNvCxnSpPr/>
              <p:nvPr/>
            </p:nvCxnSpPr>
            <p:spPr>
              <a:xfrm flipV="1">
                <a:off x="3885963" y="5013927"/>
                <a:ext cx="126000" cy="12600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Egyenes összekötő nyíllal 58"/>
              <p:cNvCxnSpPr>
                <a:stCxn id="57" idx="1"/>
                <a:endCxn id="57" idx="3"/>
              </p:cNvCxnSpPr>
              <p:nvPr/>
            </p:nvCxnSpPr>
            <p:spPr>
              <a:xfrm>
                <a:off x="3763310" y="5142162"/>
                <a:ext cx="25200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gyenes összekötő nyíllal 59"/>
              <p:cNvCxnSpPr/>
              <p:nvPr/>
            </p:nvCxnSpPr>
            <p:spPr>
              <a:xfrm>
                <a:off x="3882153" y="5144174"/>
                <a:ext cx="126000" cy="12600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Szövegdoboz 30"/>
          <p:cNvSpPr txBox="1"/>
          <p:nvPr/>
        </p:nvSpPr>
        <p:spPr>
          <a:xfrm>
            <a:off x="2590574" y="383587"/>
            <a:ext cx="135517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 smtClean="0"/>
              <a:t>2. KÉPERNYŐ:</a:t>
            </a:r>
          </a:p>
          <a:p>
            <a:pPr algn="ctr"/>
            <a:r>
              <a:rPr lang="hu-HU" sz="1600" b="1" dirty="0" err="1" smtClean="0"/>
              <a:t>user</a:t>
            </a:r>
            <a:endParaRPr lang="hu-HU" sz="1600" b="1" dirty="0"/>
          </a:p>
        </p:txBody>
      </p:sp>
      <p:sp>
        <p:nvSpPr>
          <p:cNvPr id="33" name="Téglalap 32"/>
          <p:cNvSpPr/>
          <p:nvPr/>
        </p:nvSpPr>
        <p:spPr>
          <a:xfrm>
            <a:off x="1038168" y="1018099"/>
            <a:ext cx="4222376" cy="5177117"/>
          </a:xfrm>
          <a:prstGeom prst="rect">
            <a:avLst/>
          </a:prstGeom>
          <a:noFill/>
          <a:ln w="53975" cmpd="dbl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Szövegdoboz 33"/>
          <p:cNvSpPr txBox="1"/>
          <p:nvPr/>
        </p:nvSpPr>
        <p:spPr>
          <a:xfrm>
            <a:off x="2304502" y="1323751"/>
            <a:ext cx="1484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Lista létrehozása</a:t>
            </a:r>
            <a:endParaRPr lang="hu-H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Szövegdoboz 34"/>
          <p:cNvSpPr txBox="1"/>
          <p:nvPr/>
        </p:nvSpPr>
        <p:spPr>
          <a:xfrm>
            <a:off x="2590574" y="1720651"/>
            <a:ext cx="128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Ág/Alág/Levél</a:t>
            </a:r>
            <a:endParaRPr lang="hu-H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Csoportba foglalás 36"/>
          <p:cNvGrpSpPr/>
          <p:nvPr/>
        </p:nvGrpSpPr>
        <p:grpSpPr>
          <a:xfrm>
            <a:off x="7854096" y="2135989"/>
            <a:ext cx="2700103" cy="3319135"/>
            <a:chOff x="3128350" y="1333894"/>
            <a:chExt cx="2359320" cy="3319135"/>
          </a:xfrm>
        </p:grpSpPr>
        <p:cxnSp>
          <p:nvCxnSpPr>
            <p:cNvPr id="50" name="Egyenes összekötő 49"/>
            <p:cNvCxnSpPr/>
            <p:nvPr/>
          </p:nvCxnSpPr>
          <p:spPr>
            <a:xfrm>
              <a:off x="3128350" y="1617742"/>
              <a:ext cx="23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gyenes összekötő 77"/>
            <p:cNvCxnSpPr/>
            <p:nvPr/>
          </p:nvCxnSpPr>
          <p:spPr>
            <a:xfrm>
              <a:off x="3128350" y="2501665"/>
              <a:ext cx="23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gyenes összekötő 78"/>
            <p:cNvCxnSpPr/>
            <p:nvPr/>
          </p:nvCxnSpPr>
          <p:spPr>
            <a:xfrm>
              <a:off x="3128350" y="2804563"/>
              <a:ext cx="23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Egyenes összekötő 79"/>
            <p:cNvCxnSpPr/>
            <p:nvPr/>
          </p:nvCxnSpPr>
          <p:spPr>
            <a:xfrm>
              <a:off x="3128350" y="3107461"/>
              <a:ext cx="23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gyenes összekötő 80"/>
            <p:cNvCxnSpPr/>
            <p:nvPr/>
          </p:nvCxnSpPr>
          <p:spPr>
            <a:xfrm>
              <a:off x="3128350" y="3391309"/>
              <a:ext cx="23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gyenes összekötő 81"/>
            <p:cNvCxnSpPr/>
            <p:nvPr/>
          </p:nvCxnSpPr>
          <p:spPr>
            <a:xfrm>
              <a:off x="3128350" y="3694207"/>
              <a:ext cx="23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Egyenes összekötő 82"/>
            <p:cNvCxnSpPr/>
            <p:nvPr/>
          </p:nvCxnSpPr>
          <p:spPr>
            <a:xfrm>
              <a:off x="3128350" y="3996157"/>
              <a:ext cx="23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églalap 83"/>
            <p:cNvSpPr/>
            <p:nvPr/>
          </p:nvSpPr>
          <p:spPr>
            <a:xfrm>
              <a:off x="3134085" y="1333894"/>
              <a:ext cx="2340000" cy="3319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200" dirty="0">
                <a:solidFill>
                  <a:schemeClr val="tx1"/>
                </a:solidFill>
              </a:endParaRPr>
            </a:p>
            <a:p>
              <a:pPr algn="ctr"/>
              <a:endParaRPr lang="hu-H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hu-H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hu-HU" sz="1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Közös lista</a:t>
              </a:r>
              <a:endParaRPr lang="hu-H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Téglalap 84"/>
            <p:cNvSpPr/>
            <p:nvPr/>
          </p:nvSpPr>
          <p:spPr>
            <a:xfrm>
              <a:off x="3155568" y="4380931"/>
              <a:ext cx="2297218" cy="252000"/>
            </a:xfrm>
            <a:prstGeom prst="rect">
              <a:avLst/>
            </a:prstGeom>
            <a:solidFill>
              <a:srgbClr val="007434"/>
            </a:solidFill>
            <a:ln w="12700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 extrusionH="25400" prstMaterial="clear">
              <a:bevelT w="69850" h="57150"/>
              <a:bevelB w="0" h="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Új elem …</a:t>
              </a:r>
              <a:endParaRPr lang="hu-HU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6" name="Egyenes összekötő 85"/>
            <p:cNvCxnSpPr/>
            <p:nvPr/>
          </p:nvCxnSpPr>
          <p:spPr>
            <a:xfrm>
              <a:off x="3147670" y="1892318"/>
              <a:ext cx="23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gyenes összekötő 86"/>
            <p:cNvCxnSpPr/>
            <p:nvPr/>
          </p:nvCxnSpPr>
          <p:spPr>
            <a:xfrm>
              <a:off x="3139203" y="2197118"/>
              <a:ext cx="23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Szövegdoboz 87"/>
          <p:cNvSpPr txBox="1"/>
          <p:nvPr/>
        </p:nvSpPr>
        <p:spPr>
          <a:xfrm>
            <a:off x="8620642" y="383587"/>
            <a:ext cx="1426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 smtClean="0"/>
              <a:t>2. KÉPERNYŐ:</a:t>
            </a:r>
          </a:p>
          <a:p>
            <a:pPr algn="ctr"/>
            <a:r>
              <a:rPr lang="hu-HU" sz="1600" b="1" dirty="0" smtClean="0"/>
              <a:t>adminisztrátor</a:t>
            </a:r>
            <a:endParaRPr lang="hu-HU" sz="1600" b="1" dirty="0"/>
          </a:p>
        </p:txBody>
      </p:sp>
      <p:sp>
        <p:nvSpPr>
          <p:cNvPr id="89" name="Téglalap 88"/>
          <p:cNvSpPr/>
          <p:nvPr/>
        </p:nvSpPr>
        <p:spPr>
          <a:xfrm>
            <a:off x="7104015" y="1018099"/>
            <a:ext cx="4222376" cy="5177117"/>
          </a:xfrm>
          <a:prstGeom prst="rect">
            <a:avLst/>
          </a:prstGeom>
          <a:noFill/>
          <a:ln w="53975" cmpd="dbl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Szövegdoboz 89"/>
          <p:cNvSpPr txBox="1"/>
          <p:nvPr/>
        </p:nvSpPr>
        <p:spPr>
          <a:xfrm>
            <a:off x="8305420" y="1277075"/>
            <a:ext cx="1484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Lista létrehozása</a:t>
            </a:r>
            <a:endParaRPr lang="hu-H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Szövegdoboz 90"/>
          <p:cNvSpPr txBox="1"/>
          <p:nvPr/>
        </p:nvSpPr>
        <p:spPr>
          <a:xfrm>
            <a:off x="8656421" y="1720651"/>
            <a:ext cx="128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Ág/Alág/Levél</a:t>
            </a:r>
            <a:endParaRPr lang="hu-H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Csoportba foglalás 1"/>
          <p:cNvGrpSpPr/>
          <p:nvPr/>
        </p:nvGrpSpPr>
        <p:grpSpPr>
          <a:xfrm>
            <a:off x="7854096" y="5682032"/>
            <a:ext cx="2671461" cy="265982"/>
            <a:chOff x="4945249" y="4460401"/>
            <a:chExt cx="2671461" cy="265982"/>
          </a:xfrm>
        </p:grpSpPr>
        <p:grpSp>
          <p:nvGrpSpPr>
            <p:cNvPr id="92" name="Csoportba foglalás 91"/>
            <p:cNvGrpSpPr/>
            <p:nvPr/>
          </p:nvGrpSpPr>
          <p:grpSpPr>
            <a:xfrm>
              <a:off x="4945249" y="4460401"/>
              <a:ext cx="2395411" cy="265982"/>
              <a:chOff x="5209905" y="4705889"/>
              <a:chExt cx="1706168" cy="265982"/>
            </a:xfrm>
          </p:grpSpPr>
          <p:sp>
            <p:nvSpPr>
              <p:cNvPr id="93" name="Téglalap 92"/>
              <p:cNvSpPr/>
              <p:nvPr/>
            </p:nvSpPr>
            <p:spPr>
              <a:xfrm>
                <a:off x="6660128" y="4706787"/>
                <a:ext cx="255945" cy="252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scene3d>
                <a:camera prst="orthographicFront"/>
                <a:lightRig rig="threePt" dir="t"/>
              </a:scene3d>
              <a:sp3d extrusionH="25400">
                <a:bevelT w="50800" h="50800"/>
                <a:bevelB w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hu-HU" sz="1200" b="1" dirty="0" smtClean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94" name="Téglalap 93"/>
              <p:cNvSpPr/>
              <p:nvPr/>
            </p:nvSpPr>
            <p:spPr>
              <a:xfrm>
                <a:off x="6132980" y="4705889"/>
                <a:ext cx="504000" cy="252000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scene3d>
                <a:camera prst="orthographicFront"/>
                <a:lightRig rig="threePt" dir="t"/>
              </a:scene3d>
              <a:sp3d extrusionH="25400">
                <a:bevelT w="50800" h="50800"/>
                <a:bevelB w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hu-HU" sz="1000" dirty="0" smtClean="0">
                    <a:solidFill>
                      <a:schemeClr val="tx1"/>
                    </a:solidFill>
                  </a:rPr>
                  <a:t>Bevitel lezárása</a:t>
                </a:r>
              </a:p>
            </p:txBody>
          </p:sp>
          <p:sp>
            <p:nvSpPr>
              <p:cNvPr id="95" name="Téglalap 94"/>
              <p:cNvSpPr/>
              <p:nvPr/>
            </p:nvSpPr>
            <p:spPr>
              <a:xfrm>
                <a:off x="5209905" y="4714100"/>
                <a:ext cx="348861" cy="25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scene3d>
                <a:camera prst="orthographicFront"/>
                <a:lightRig rig="threePt" dir="t"/>
              </a:scene3d>
              <a:sp3d extrusionH="25400">
                <a:bevelT w="50800" h="50800"/>
                <a:bevelB w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hu-HU" sz="1000" dirty="0" smtClean="0">
                    <a:solidFill>
                      <a:schemeClr val="tx1"/>
                    </a:solidFill>
                  </a:rPr>
                  <a:t>Frissít</a:t>
                </a:r>
              </a:p>
            </p:txBody>
          </p:sp>
          <p:sp>
            <p:nvSpPr>
              <p:cNvPr id="96" name="Téglalap 95"/>
              <p:cNvSpPr/>
              <p:nvPr/>
            </p:nvSpPr>
            <p:spPr>
              <a:xfrm>
                <a:off x="5585651" y="4719871"/>
                <a:ext cx="330745" cy="25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scene3d>
                <a:camera prst="orthographicFront"/>
                <a:lightRig rig="threePt" dir="t"/>
              </a:scene3d>
              <a:sp3d extrusionH="25400">
                <a:bevelT w="50800" h="50800"/>
                <a:bevelB w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hu-HU" sz="1000" dirty="0" err="1" smtClean="0">
                    <a:solidFill>
                      <a:schemeClr val="tx1"/>
                    </a:solidFill>
                  </a:rPr>
                  <a:t>Help</a:t>
                </a:r>
                <a:endParaRPr lang="hu-HU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Csoportba foglalás 96"/>
            <p:cNvGrpSpPr/>
            <p:nvPr/>
          </p:nvGrpSpPr>
          <p:grpSpPr>
            <a:xfrm>
              <a:off x="7364710" y="4463992"/>
              <a:ext cx="252000" cy="252000"/>
              <a:chOff x="2322786" y="5046238"/>
              <a:chExt cx="252000" cy="252000"/>
            </a:xfrm>
          </p:grpSpPr>
          <p:sp>
            <p:nvSpPr>
              <p:cNvPr id="98" name="Téglalap 97"/>
              <p:cNvSpPr/>
              <p:nvPr/>
            </p:nvSpPr>
            <p:spPr>
              <a:xfrm>
                <a:off x="2322786" y="5046238"/>
                <a:ext cx="252000" cy="252000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scene3d>
                <a:camera prst="orthographicFront"/>
                <a:lightRig rig="threePt" dir="t"/>
              </a:scene3d>
              <a:sp3d extrusionH="25400">
                <a:bevelT w="50800" h="50800"/>
                <a:bevelB w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1200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9" name="Csoportba foglalás 98"/>
              <p:cNvGrpSpPr/>
              <p:nvPr/>
            </p:nvGrpSpPr>
            <p:grpSpPr>
              <a:xfrm>
                <a:off x="2388819" y="5082090"/>
                <a:ext cx="108000" cy="150263"/>
                <a:chOff x="5160787" y="5604881"/>
                <a:chExt cx="108000" cy="150263"/>
              </a:xfrm>
            </p:grpSpPr>
            <p:sp>
              <p:nvSpPr>
                <p:cNvPr id="100" name="Ellipszis 99"/>
                <p:cNvSpPr/>
                <p:nvPr/>
              </p:nvSpPr>
              <p:spPr>
                <a:xfrm>
                  <a:off x="5160787" y="5647144"/>
                  <a:ext cx="108000" cy="108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hu-HU" sz="1200" dirty="0" err="1" smtClean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1" name="Egyenes összekötő 100"/>
                <p:cNvCxnSpPr/>
                <p:nvPr/>
              </p:nvCxnSpPr>
              <p:spPr>
                <a:xfrm>
                  <a:off x="5218262" y="5604881"/>
                  <a:ext cx="0" cy="7675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2" name="Csoportba foglalás 101"/>
            <p:cNvGrpSpPr/>
            <p:nvPr/>
          </p:nvGrpSpPr>
          <p:grpSpPr>
            <a:xfrm>
              <a:off x="5964399" y="4470136"/>
              <a:ext cx="247120" cy="256247"/>
              <a:chOff x="3763310" y="5013927"/>
              <a:chExt cx="252000" cy="256247"/>
            </a:xfrm>
          </p:grpSpPr>
          <p:sp>
            <p:nvSpPr>
              <p:cNvPr id="103" name="Téglalap 102"/>
              <p:cNvSpPr>
                <a:spLocks noChangeAspect="1"/>
              </p:cNvSpPr>
              <p:nvPr/>
            </p:nvSpPr>
            <p:spPr>
              <a:xfrm flipV="1">
                <a:off x="3763310" y="5016162"/>
                <a:ext cx="252000" cy="252000"/>
              </a:xfrm>
              <a:prstGeom prst="rect">
                <a:avLst/>
              </a:prstGeom>
              <a:solidFill>
                <a:srgbClr val="00B050"/>
              </a:solidFill>
              <a:ln w="12700">
                <a:noFill/>
              </a:ln>
              <a:scene3d>
                <a:camera prst="orthographicFront"/>
                <a:lightRig rig="threePt" dir="t"/>
              </a:scene3d>
              <a:sp3d extrusionH="25400" contourW="12700">
                <a:bevelT w="50800" h="50800"/>
                <a:bevelB w="50800"/>
                <a:extrusionClr>
                  <a:srgbClr val="00B050"/>
                </a:extrusionClr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1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4" name="Egyenes összekötő nyíllal 103"/>
              <p:cNvCxnSpPr/>
              <p:nvPr/>
            </p:nvCxnSpPr>
            <p:spPr>
              <a:xfrm flipV="1">
                <a:off x="3885963" y="5013927"/>
                <a:ext cx="126000" cy="12600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Egyenes összekötő nyíllal 104"/>
              <p:cNvCxnSpPr>
                <a:stCxn id="103" idx="1"/>
                <a:endCxn id="103" idx="3"/>
              </p:cNvCxnSpPr>
              <p:nvPr/>
            </p:nvCxnSpPr>
            <p:spPr>
              <a:xfrm>
                <a:off x="3763310" y="5142162"/>
                <a:ext cx="25200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Egyenes összekötő nyíllal 105"/>
              <p:cNvCxnSpPr/>
              <p:nvPr/>
            </p:nvCxnSpPr>
            <p:spPr>
              <a:xfrm>
                <a:off x="3882153" y="5144174"/>
                <a:ext cx="126000" cy="12600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180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zövegdoboz 30"/>
          <p:cNvSpPr txBox="1"/>
          <p:nvPr/>
        </p:nvSpPr>
        <p:spPr>
          <a:xfrm>
            <a:off x="2287998" y="1330240"/>
            <a:ext cx="135517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/>
              <a:t>3</a:t>
            </a:r>
            <a:r>
              <a:rPr lang="hu-HU" sz="1600" b="1" dirty="0" smtClean="0"/>
              <a:t>. KÉPERNYŐ:</a:t>
            </a:r>
          </a:p>
          <a:p>
            <a:pPr algn="ctr"/>
            <a:r>
              <a:rPr lang="hu-HU" sz="1600" b="1" dirty="0" err="1" smtClean="0"/>
              <a:t>user</a:t>
            </a:r>
            <a:endParaRPr lang="hu-HU" sz="1600" b="1" dirty="0"/>
          </a:p>
        </p:txBody>
      </p:sp>
      <p:grpSp>
        <p:nvGrpSpPr>
          <p:cNvPr id="33" name="Csoportba foglalás 32"/>
          <p:cNvGrpSpPr/>
          <p:nvPr/>
        </p:nvGrpSpPr>
        <p:grpSpPr>
          <a:xfrm>
            <a:off x="1661397" y="2159408"/>
            <a:ext cx="2438420" cy="3043062"/>
            <a:chOff x="3391218" y="63509"/>
            <a:chExt cx="2438420" cy="3043062"/>
          </a:xfrm>
        </p:grpSpPr>
        <p:grpSp>
          <p:nvGrpSpPr>
            <p:cNvPr id="34" name="Csoportba foglalás 33"/>
            <p:cNvGrpSpPr/>
            <p:nvPr/>
          </p:nvGrpSpPr>
          <p:grpSpPr>
            <a:xfrm>
              <a:off x="3395305" y="1305930"/>
              <a:ext cx="2399933" cy="253913"/>
              <a:chOff x="3069878" y="1460733"/>
              <a:chExt cx="2399933" cy="253913"/>
            </a:xfrm>
          </p:grpSpPr>
          <p:sp>
            <p:nvSpPr>
              <p:cNvPr id="85" name="Szövegdoboz 84"/>
              <p:cNvSpPr txBox="1"/>
              <p:nvPr/>
            </p:nvSpPr>
            <p:spPr>
              <a:xfrm>
                <a:off x="3069878" y="1460733"/>
                <a:ext cx="8258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Kizáró érték</a:t>
                </a:r>
                <a:endParaRPr lang="hu-HU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églalap 85"/>
              <p:cNvSpPr/>
              <p:nvPr/>
            </p:nvSpPr>
            <p:spPr>
              <a:xfrm>
                <a:off x="4093382" y="1462646"/>
                <a:ext cx="1376429" cy="25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scene3d>
                <a:camera prst="orthographicFront"/>
                <a:lightRig rig="threePt" dir="t"/>
              </a:scene3d>
              <a:sp3d extrusionH="25400" prstMaterial="clear">
                <a:bevelT w="69850" h="57150"/>
                <a:bevelB w="0" h="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hu-HU" sz="1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hu-HU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Csoportba foglalás 34"/>
            <p:cNvGrpSpPr/>
            <p:nvPr/>
          </p:nvGrpSpPr>
          <p:grpSpPr>
            <a:xfrm>
              <a:off x="3395555" y="971090"/>
              <a:ext cx="2399933" cy="253913"/>
              <a:chOff x="3069878" y="1460733"/>
              <a:chExt cx="2399933" cy="253913"/>
            </a:xfrm>
          </p:grpSpPr>
          <p:sp>
            <p:nvSpPr>
              <p:cNvPr id="83" name="Szövegdoboz 82"/>
              <p:cNvSpPr txBox="1"/>
              <p:nvPr/>
            </p:nvSpPr>
            <p:spPr>
              <a:xfrm>
                <a:off x="3069878" y="1460733"/>
                <a:ext cx="6912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Dimenzió</a:t>
                </a:r>
                <a:endParaRPr lang="hu-HU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Téglalap 83"/>
              <p:cNvSpPr/>
              <p:nvPr/>
            </p:nvSpPr>
            <p:spPr>
              <a:xfrm>
                <a:off x="4093382" y="1462646"/>
                <a:ext cx="1376429" cy="25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scene3d>
                <a:camera prst="orthographicFront"/>
                <a:lightRig rig="threePt" dir="t"/>
              </a:scene3d>
              <a:sp3d extrusionH="25400" prstMaterial="clear">
                <a:bevelT w="69850" h="57150"/>
                <a:bevelB w="0" h="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hu-HU" sz="1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hu-HU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Csoportba foglalás 35"/>
            <p:cNvGrpSpPr/>
            <p:nvPr/>
          </p:nvGrpSpPr>
          <p:grpSpPr>
            <a:xfrm>
              <a:off x="3395305" y="1635236"/>
              <a:ext cx="2399933" cy="253913"/>
              <a:chOff x="3069878" y="1460733"/>
              <a:chExt cx="2399933" cy="253913"/>
            </a:xfrm>
          </p:grpSpPr>
          <p:sp>
            <p:nvSpPr>
              <p:cNvPr id="81" name="Szövegdoboz 80"/>
              <p:cNvSpPr txBox="1"/>
              <p:nvPr/>
            </p:nvSpPr>
            <p:spPr>
              <a:xfrm>
                <a:off x="3069878" y="1460733"/>
                <a:ext cx="8178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Ideális érték</a:t>
                </a:r>
                <a:endParaRPr lang="hu-HU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Téglalap 81"/>
              <p:cNvSpPr/>
              <p:nvPr/>
            </p:nvSpPr>
            <p:spPr>
              <a:xfrm>
                <a:off x="4093382" y="1462646"/>
                <a:ext cx="1376429" cy="25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scene3d>
                <a:camera prst="orthographicFront"/>
                <a:lightRig rig="threePt" dir="t"/>
              </a:scene3d>
              <a:sp3d extrusionH="25400" prstMaterial="clear">
                <a:bevelT w="69850" h="57150"/>
                <a:bevelB w="0" h="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hu-HU" sz="1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hu-HU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Csoportba foglalás 36"/>
            <p:cNvGrpSpPr/>
            <p:nvPr/>
          </p:nvGrpSpPr>
          <p:grpSpPr>
            <a:xfrm>
              <a:off x="3395555" y="635810"/>
              <a:ext cx="2399933" cy="253913"/>
              <a:chOff x="3069878" y="1460733"/>
              <a:chExt cx="2399933" cy="253913"/>
            </a:xfrm>
          </p:grpSpPr>
          <p:sp>
            <p:nvSpPr>
              <p:cNvPr id="79" name="Szövegdoboz 78"/>
              <p:cNvSpPr txBox="1"/>
              <p:nvPr/>
            </p:nvSpPr>
            <p:spPr>
              <a:xfrm>
                <a:off x="3069878" y="1460733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Szempont</a:t>
                </a:r>
                <a:endParaRPr lang="hu-HU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Téglalap 79"/>
              <p:cNvSpPr/>
              <p:nvPr/>
            </p:nvSpPr>
            <p:spPr>
              <a:xfrm>
                <a:off x="4093382" y="1462646"/>
                <a:ext cx="1376429" cy="25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scene3d>
                <a:camera prst="orthographicFront"/>
                <a:lightRig rig="threePt" dir="t"/>
              </a:scene3d>
              <a:sp3d extrusionH="25400" prstMaterial="clear">
                <a:bevelT w="69850" h="57150"/>
                <a:bevelB w="0" h="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hu-HU" sz="10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Aktuális</a:t>
                </a:r>
                <a:r>
                  <a:rPr lang="hu-HU" sz="1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10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szempont</a:t>
                </a:r>
                <a:endParaRPr lang="hu-HU" sz="1000" b="1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Csoportba foglalás 37"/>
            <p:cNvGrpSpPr/>
            <p:nvPr/>
          </p:nvGrpSpPr>
          <p:grpSpPr>
            <a:xfrm>
              <a:off x="3391218" y="1956850"/>
              <a:ext cx="2399933" cy="253913"/>
              <a:chOff x="3069878" y="1460733"/>
              <a:chExt cx="2399933" cy="253913"/>
            </a:xfrm>
          </p:grpSpPr>
          <p:sp>
            <p:nvSpPr>
              <p:cNvPr id="50" name="Szövegdoboz 49"/>
              <p:cNvSpPr txBox="1"/>
              <p:nvPr/>
            </p:nvSpPr>
            <p:spPr>
              <a:xfrm>
                <a:off x="3069878" y="1460733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Függvény</a:t>
                </a:r>
                <a:endParaRPr lang="hu-HU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Téglalap 77"/>
              <p:cNvSpPr/>
              <p:nvPr/>
            </p:nvSpPr>
            <p:spPr>
              <a:xfrm>
                <a:off x="4093382" y="1462646"/>
                <a:ext cx="1376429" cy="25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scene3d>
                <a:camera prst="orthographicFront"/>
                <a:lightRig rig="threePt" dir="t"/>
              </a:scene3d>
              <a:sp3d extrusionH="25400" prstMaterial="clear">
                <a:bevelT w="69850" h="57150"/>
                <a:bevelB w="0" h="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u-HU" sz="1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9" name="Egyenes összekötő 38"/>
            <p:cNvCxnSpPr>
              <a:cxnSpLocks noChangeAspect="1"/>
            </p:cNvCxnSpPr>
            <p:nvPr/>
          </p:nvCxnSpPr>
          <p:spPr bwMode="auto">
            <a:xfrm flipV="1">
              <a:off x="4445539" y="1989627"/>
              <a:ext cx="169969" cy="180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Ív 39"/>
            <p:cNvSpPr>
              <a:spLocks noChangeAspect="1"/>
            </p:cNvSpPr>
            <p:nvPr/>
          </p:nvSpPr>
          <p:spPr>
            <a:xfrm>
              <a:off x="4778447" y="1991251"/>
              <a:ext cx="360000" cy="374535"/>
            </a:xfrm>
            <a:prstGeom prst="arc">
              <a:avLst>
                <a:gd name="adj1" fmla="val 10782291"/>
                <a:gd name="adj2" fmla="val 1613229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u-HU"/>
            </a:p>
          </p:txBody>
        </p:sp>
        <p:sp>
          <p:nvSpPr>
            <p:cNvPr id="41" name="Ív 40"/>
            <p:cNvSpPr>
              <a:spLocks noChangeAspect="1"/>
            </p:cNvSpPr>
            <p:nvPr/>
          </p:nvSpPr>
          <p:spPr>
            <a:xfrm flipH="1">
              <a:off x="4970522" y="1991252"/>
              <a:ext cx="360000" cy="374535"/>
            </a:xfrm>
            <a:prstGeom prst="arc">
              <a:avLst>
                <a:gd name="adj1" fmla="val 10782291"/>
                <a:gd name="adj2" fmla="val 16132295"/>
              </a:avLst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u-HU"/>
            </a:p>
          </p:txBody>
        </p:sp>
        <p:sp>
          <p:nvSpPr>
            <p:cNvPr id="42" name="Ív 41"/>
            <p:cNvSpPr>
              <a:spLocks noChangeAspect="1"/>
            </p:cNvSpPr>
            <p:nvPr/>
          </p:nvSpPr>
          <p:spPr>
            <a:xfrm>
              <a:off x="5532740" y="1976593"/>
              <a:ext cx="201600" cy="432000"/>
            </a:xfrm>
            <a:prstGeom prst="arc">
              <a:avLst>
                <a:gd name="adj1" fmla="val 10732285"/>
                <a:gd name="adj2" fmla="val 21562055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u-HU"/>
            </a:p>
          </p:txBody>
        </p:sp>
        <p:sp>
          <p:nvSpPr>
            <p:cNvPr id="43" name="Téglalap 42"/>
            <p:cNvSpPr/>
            <p:nvPr/>
          </p:nvSpPr>
          <p:spPr>
            <a:xfrm>
              <a:off x="4695409" y="2854571"/>
              <a:ext cx="552701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 extrusionH="25400">
              <a:bevelT w="50800" h="50800"/>
              <a:bevelB w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1000" dirty="0" smtClean="0">
                  <a:solidFill>
                    <a:schemeClr val="tx1"/>
                  </a:solidFill>
                </a:rPr>
                <a:t>Vissza</a:t>
              </a:r>
            </a:p>
          </p:txBody>
        </p:sp>
        <p:cxnSp>
          <p:nvCxnSpPr>
            <p:cNvPr id="44" name="Egyenes összekötő 43"/>
            <p:cNvCxnSpPr>
              <a:cxnSpLocks noChangeAspect="1"/>
            </p:cNvCxnSpPr>
            <p:nvPr/>
          </p:nvCxnSpPr>
          <p:spPr bwMode="auto">
            <a:xfrm flipH="1" flipV="1">
              <a:off x="4458091" y="1997911"/>
              <a:ext cx="169969" cy="18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Ív 44"/>
            <p:cNvSpPr>
              <a:spLocks noChangeAspect="1"/>
            </p:cNvSpPr>
            <p:nvPr/>
          </p:nvSpPr>
          <p:spPr>
            <a:xfrm flipV="1">
              <a:off x="4787008" y="1792564"/>
              <a:ext cx="360000" cy="374535"/>
            </a:xfrm>
            <a:prstGeom prst="arc">
              <a:avLst>
                <a:gd name="adj1" fmla="val 10782291"/>
                <a:gd name="adj2" fmla="val 16132295"/>
              </a:avLst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u-HU"/>
            </a:p>
          </p:txBody>
        </p:sp>
        <p:sp>
          <p:nvSpPr>
            <p:cNvPr id="46" name="Ív 45"/>
            <p:cNvSpPr>
              <a:spLocks noChangeAspect="1"/>
            </p:cNvSpPr>
            <p:nvPr/>
          </p:nvSpPr>
          <p:spPr>
            <a:xfrm flipH="1" flipV="1">
              <a:off x="4966409" y="1800876"/>
              <a:ext cx="360000" cy="374535"/>
            </a:xfrm>
            <a:prstGeom prst="arc">
              <a:avLst>
                <a:gd name="adj1" fmla="val 10782291"/>
                <a:gd name="adj2" fmla="val 16132295"/>
              </a:avLst>
            </a:prstGeom>
            <a:ln w="28575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u-HU"/>
            </a:p>
          </p:txBody>
        </p:sp>
        <p:sp>
          <p:nvSpPr>
            <p:cNvPr id="47" name="Ív 46"/>
            <p:cNvSpPr>
              <a:spLocks noChangeAspect="1"/>
            </p:cNvSpPr>
            <p:nvPr/>
          </p:nvSpPr>
          <p:spPr>
            <a:xfrm flipV="1">
              <a:off x="5529962" y="1764738"/>
              <a:ext cx="201600" cy="432000"/>
            </a:xfrm>
            <a:prstGeom prst="arc">
              <a:avLst>
                <a:gd name="adj1" fmla="val 10732285"/>
                <a:gd name="adj2" fmla="val 21562055"/>
              </a:avLst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u-HU"/>
            </a:p>
          </p:txBody>
        </p:sp>
        <p:sp>
          <p:nvSpPr>
            <p:cNvPr id="48" name="Téglalap 47"/>
            <p:cNvSpPr/>
            <p:nvPr/>
          </p:nvSpPr>
          <p:spPr>
            <a:xfrm>
              <a:off x="5408243" y="2854571"/>
              <a:ext cx="421395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 extrusionH="25400">
              <a:bevelT w="50800" h="50800"/>
              <a:bevelB w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1000" dirty="0" err="1" smtClean="0">
                  <a:solidFill>
                    <a:schemeClr val="tx1"/>
                  </a:solidFill>
                </a:rPr>
                <a:t>Help</a:t>
              </a:r>
              <a:endParaRPr lang="hu-HU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Szövegdoboz 48"/>
            <p:cNvSpPr txBox="1"/>
            <p:nvPr/>
          </p:nvSpPr>
          <p:spPr>
            <a:xfrm>
              <a:off x="3741224" y="63509"/>
              <a:ext cx="17915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200" b="1" dirty="0" smtClean="0"/>
                <a:t>Szempontok paraméterei</a:t>
              </a:r>
              <a:endParaRPr lang="hu-HU" sz="1200" b="1" dirty="0"/>
            </a:p>
          </p:txBody>
        </p:sp>
      </p:grpSp>
      <p:sp>
        <p:nvSpPr>
          <p:cNvPr id="87" name="Téglalap 86"/>
          <p:cNvSpPr/>
          <p:nvPr/>
        </p:nvSpPr>
        <p:spPr>
          <a:xfrm>
            <a:off x="1268290" y="2009865"/>
            <a:ext cx="3186952" cy="3368959"/>
          </a:xfrm>
          <a:prstGeom prst="rect">
            <a:avLst/>
          </a:prstGeom>
          <a:noFill/>
          <a:ln w="53975" cmpd="dbl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Szövegdoboz 87"/>
          <p:cNvSpPr txBox="1"/>
          <p:nvPr/>
        </p:nvSpPr>
        <p:spPr>
          <a:xfrm>
            <a:off x="7927095" y="1330240"/>
            <a:ext cx="1426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/>
              <a:t>3</a:t>
            </a:r>
            <a:r>
              <a:rPr lang="hu-HU" sz="1600" b="1" dirty="0" smtClean="0"/>
              <a:t>. KÉPERNYŐ:</a:t>
            </a:r>
          </a:p>
          <a:p>
            <a:pPr algn="ctr"/>
            <a:r>
              <a:rPr lang="hu-HU" sz="1600" b="1" dirty="0" smtClean="0"/>
              <a:t>adminisztrátor</a:t>
            </a:r>
            <a:endParaRPr lang="hu-HU" sz="1600" b="1" dirty="0"/>
          </a:p>
        </p:txBody>
      </p:sp>
      <p:grpSp>
        <p:nvGrpSpPr>
          <p:cNvPr id="89" name="Csoportba foglalás 88"/>
          <p:cNvGrpSpPr/>
          <p:nvPr/>
        </p:nvGrpSpPr>
        <p:grpSpPr>
          <a:xfrm>
            <a:off x="7336273" y="2159408"/>
            <a:ext cx="2438420" cy="3043062"/>
            <a:chOff x="3391218" y="63509"/>
            <a:chExt cx="2438420" cy="3043062"/>
          </a:xfrm>
        </p:grpSpPr>
        <p:grpSp>
          <p:nvGrpSpPr>
            <p:cNvPr id="90" name="Csoportba foglalás 89"/>
            <p:cNvGrpSpPr/>
            <p:nvPr/>
          </p:nvGrpSpPr>
          <p:grpSpPr>
            <a:xfrm>
              <a:off x="3395305" y="1305930"/>
              <a:ext cx="2399933" cy="253913"/>
              <a:chOff x="3069878" y="1460733"/>
              <a:chExt cx="2399933" cy="253913"/>
            </a:xfrm>
          </p:grpSpPr>
          <p:sp>
            <p:nvSpPr>
              <p:cNvPr id="114" name="Szövegdoboz 113"/>
              <p:cNvSpPr txBox="1"/>
              <p:nvPr/>
            </p:nvSpPr>
            <p:spPr>
              <a:xfrm>
                <a:off x="3069878" y="1460733"/>
                <a:ext cx="8258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Kizáró érték</a:t>
                </a:r>
                <a:endParaRPr lang="hu-HU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Téglalap 114"/>
              <p:cNvSpPr/>
              <p:nvPr/>
            </p:nvSpPr>
            <p:spPr>
              <a:xfrm>
                <a:off x="4093382" y="1462646"/>
                <a:ext cx="1376429" cy="25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scene3d>
                <a:camera prst="orthographicFront"/>
                <a:lightRig rig="threePt" dir="t"/>
              </a:scene3d>
              <a:sp3d extrusionH="25400" prstMaterial="clear">
                <a:bevelT w="69850" h="57150"/>
                <a:bevelB w="0" h="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hu-HU" sz="1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hu-HU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1" name="Csoportba foglalás 90"/>
            <p:cNvGrpSpPr/>
            <p:nvPr/>
          </p:nvGrpSpPr>
          <p:grpSpPr>
            <a:xfrm>
              <a:off x="3395555" y="971090"/>
              <a:ext cx="2399933" cy="253913"/>
              <a:chOff x="3069878" y="1460733"/>
              <a:chExt cx="2399933" cy="253913"/>
            </a:xfrm>
          </p:grpSpPr>
          <p:sp>
            <p:nvSpPr>
              <p:cNvPr id="112" name="Szövegdoboz 111"/>
              <p:cNvSpPr txBox="1"/>
              <p:nvPr/>
            </p:nvSpPr>
            <p:spPr>
              <a:xfrm>
                <a:off x="3069878" y="1460733"/>
                <a:ext cx="6912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Dimenzió</a:t>
                </a:r>
                <a:endParaRPr lang="hu-HU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Téglalap 112"/>
              <p:cNvSpPr/>
              <p:nvPr/>
            </p:nvSpPr>
            <p:spPr>
              <a:xfrm>
                <a:off x="4093382" y="1462646"/>
                <a:ext cx="1376429" cy="25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scene3d>
                <a:camera prst="orthographicFront"/>
                <a:lightRig rig="threePt" dir="t"/>
              </a:scene3d>
              <a:sp3d extrusionH="25400" prstMaterial="clear">
                <a:bevelT w="69850" h="57150"/>
                <a:bevelB w="0" h="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hu-HU" sz="1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hu-HU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Csoportba foglalás 91"/>
            <p:cNvGrpSpPr/>
            <p:nvPr/>
          </p:nvGrpSpPr>
          <p:grpSpPr>
            <a:xfrm>
              <a:off x="3395305" y="1635236"/>
              <a:ext cx="2399933" cy="253913"/>
              <a:chOff x="3069878" y="1460733"/>
              <a:chExt cx="2399933" cy="253913"/>
            </a:xfrm>
          </p:grpSpPr>
          <p:sp>
            <p:nvSpPr>
              <p:cNvPr id="110" name="Szövegdoboz 109"/>
              <p:cNvSpPr txBox="1"/>
              <p:nvPr/>
            </p:nvSpPr>
            <p:spPr>
              <a:xfrm>
                <a:off x="3069878" y="1460733"/>
                <a:ext cx="8178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Ideális érték</a:t>
                </a:r>
                <a:endParaRPr lang="hu-HU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églalap 110"/>
              <p:cNvSpPr/>
              <p:nvPr/>
            </p:nvSpPr>
            <p:spPr>
              <a:xfrm>
                <a:off x="4093382" y="1462646"/>
                <a:ext cx="1376429" cy="25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scene3d>
                <a:camera prst="orthographicFront"/>
                <a:lightRig rig="threePt" dir="t"/>
              </a:scene3d>
              <a:sp3d extrusionH="25400" prstMaterial="clear">
                <a:bevelT w="69850" h="57150"/>
                <a:bevelB w="0" h="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hu-HU" sz="1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hu-HU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3" name="Csoportba foglalás 92"/>
            <p:cNvGrpSpPr/>
            <p:nvPr/>
          </p:nvGrpSpPr>
          <p:grpSpPr>
            <a:xfrm>
              <a:off x="3395555" y="635810"/>
              <a:ext cx="2399933" cy="253913"/>
              <a:chOff x="3069878" y="1460733"/>
              <a:chExt cx="2399933" cy="253913"/>
            </a:xfrm>
          </p:grpSpPr>
          <p:sp>
            <p:nvSpPr>
              <p:cNvPr id="108" name="Szövegdoboz 107"/>
              <p:cNvSpPr txBox="1"/>
              <p:nvPr/>
            </p:nvSpPr>
            <p:spPr>
              <a:xfrm>
                <a:off x="3069878" y="1460733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Szempont</a:t>
                </a:r>
                <a:endParaRPr lang="hu-HU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Téglalap 108"/>
              <p:cNvSpPr/>
              <p:nvPr/>
            </p:nvSpPr>
            <p:spPr>
              <a:xfrm>
                <a:off x="4093382" y="1462646"/>
                <a:ext cx="1376429" cy="25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scene3d>
                <a:camera prst="orthographicFront"/>
                <a:lightRig rig="threePt" dir="t"/>
              </a:scene3d>
              <a:sp3d extrusionH="25400" prstMaterial="clear">
                <a:bevelT w="69850" h="57150"/>
                <a:bevelB w="0" h="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hu-HU" sz="10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Aktuális</a:t>
                </a:r>
                <a:r>
                  <a:rPr lang="hu-HU" sz="1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10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szempont</a:t>
                </a:r>
                <a:endParaRPr lang="hu-HU" sz="1000" b="1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" name="Csoportba foglalás 93"/>
            <p:cNvGrpSpPr/>
            <p:nvPr/>
          </p:nvGrpSpPr>
          <p:grpSpPr>
            <a:xfrm>
              <a:off x="3391218" y="1956850"/>
              <a:ext cx="2399933" cy="253913"/>
              <a:chOff x="3069878" y="1460733"/>
              <a:chExt cx="2399933" cy="253913"/>
            </a:xfrm>
          </p:grpSpPr>
          <p:sp>
            <p:nvSpPr>
              <p:cNvPr id="106" name="Szövegdoboz 105"/>
              <p:cNvSpPr txBox="1"/>
              <p:nvPr/>
            </p:nvSpPr>
            <p:spPr>
              <a:xfrm>
                <a:off x="3069878" y="1460733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Függvény</a:t>
                </a:r>
                <a:endParaRPr lang="hu-HU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églalap 106"/>
              <p:cNvSpPr/>
              <p:nvPr/>
            </p:nvSpPr>
            <p:spPr>
              <a:xfrm>
                <a:off x="4093382" y="1462646"/>
                <a:ext cx="1376429" cy="25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scene3d>
                <a:camera prst="orthographicFront"/>
                <a:lightRig rig="threePt" dir="t"/>
              </a:scene3d>
              <a:sp3d extrusionH="25400" prstMaterial="clear">
                <a:bevelT w="69850" h="57150"/>
                <a:bevelB w="0" h="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u-HU" sz="1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5" name="Egyenes összekötő 94"/>
            <p:cNvCxnSpPr>
              <a:cxnSpLocks noChangeAspect="1"/>
            </p:cNvCxnSpPr>
            <p:nvPr/>
          </p:nvCxnSpPr>
          <p:spPr bwMode="auto">
            <a:xfrm flipV="1">
              <a:off x="4445539" y="1989627"/>
              <a:ext cx="169969" cy="180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6" name="Ív 95"/>
            <p:cNvSpPr>
              <a:spLocks noChangeAspect="1"/>
            </p:cNvSpPr>
            <p:nvPr/>
          </p:nvSpPr>
          <p:spPr>
            <a:xfrm>
              <a:off x="4778447" y="1991251"/>
              <a:ext cx="360000" cy="374535"/>
            </a:xfrm>
            <a:prstGeom prst="arc">
              <a:avLst>
                <a:gd name="adj1" fmla="val 10782291"/>
                <a:gd name="adj2" fmla="val 1613229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u-HU"/>
            </a:p>
          </p:txBody>
        </p:sp>
        <p:sp>
          <p:nvSpPr>
            <p:cNvPr id="97" name="Ív 96"/>
            <p:cNvSpPr>
              <a:spLocks noChangeAspect="1"/>
            </p:cNvSpPr>
            <p:nvPr/>
          </p:nvSpPr>
          <p:spPr>
            <a:xfrm flipH="1">
              <a:off x="4970522" y="1991252"/>
              <a:ext cx="360000" cy="374535"/>
            </a:xfrm>
            <a:prstGeom prst="arc">
              <a:avLst>
                <a:gd name="adj1" fmla="val 10782291"/>
                <a:gd name="adj2" fmla="val 16132295"/>
              </a:avLst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u-HU"/>
            </a:p>
          </p:txBody>
        </p:sp>
        <p:sp>
          <p:nvSpPr>
            <p:cNvPr id="98" name="Ív 97"/>
            <p:cNvSpPr>
              <a:spLocks noChangeAspect="1"/>
            </p:cNvSpPr>
            <p:nvPr/>
          </p:nvSpPr>
          <p:spPr>
            <a:xfrm>
              <a:off x="5532740" y="1976593"/>
              <a:ext cx="201600" cy="432000"/>
            </a:xfrm>
            <a:prstGeom prst="arc">
              <a:avLst>
                <a:gd name="adj1" fmla="val 10732285"/>
                <a:gd name="adj2" fmla="val 21562055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u-HU"/>
            </a:p>
          </p:txBody>
        </p:sp>
        <p:sp>
          <p:nvSpPr>
            <p:cNvPr id="99" name="Téglalap 98"/>
            <p:cNvSpPr/>
            <p:nvPr/>
          </p:nvSpPr>
          <p:spPr>
            <a:xfrm>
              <a:off x="4695409" y="2854571"/>
              <a:ext cx="552701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 extrusionH="25400">
              <a:bevelT w="50800" h="50800"/>
              <a:bevelB w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1000" dirty="0" smtClean="0">
                  <a:solidFill>
                    <a:schemeClr val="tx1"/>
                  </a:solidFill>
                </a:rPr>
                <a:t>Vissza</a:t>
              </a:r>
            </a:p>
          </p:txBody>
        </p:sp>
        <p:cxnSp>
          <p:nvCxnSpPr>
            <p:cNvPr id="100" name="Egyenes összekötő 99"/>
            <p:cNvCxnSpPr>
              <a:cxnSpLocks noChangeAspect="1"/>
            </p:cNvCxnSpPr>
            <p:nvPr/>
          </p:nvCxnSpPr>
          <p:spPr bwMode="auto">
            <a:xfrm flipH="1" flipV="1">
              <a:off x="4458091" y="1997911"/>
              <a:ext cx="169969" cy="18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1" name="Ív 100"/>
            <p:cNvSpPr>
              <a:spLocks noChangeAspect="1"/>
            </p:cNvSpPr>
            <p:nvPr/>
          </p:nvSpPr>
          <p:spPr>
            <a:xfrm flipV="1">
              <a:off x="4787008" y="1792564"/>
              <a:ext cx="360000" cy="374535"/>
            </a:xfrm>
            <a:prstGeom prst="arc">
              <a:avLst>
                <a:gd name="adj1" fmla="val 10782291"/>
                <a:gd name="adj2" fmla="val 16132295"/>
              </a:avLst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u-HU"/>
            </a:p>
          </p:txBody>
        </p:sp>
        <p:sp>
          <p:nvSpPr>
            <p:cNvPr id="102" name="Ív 101"/>
            <p:cNvSpPr>
              <a:spLocks noChangeAspect="1"/>
            </p:cNvSpPr>
            <p:nvPr/>
          </p:nvSpPr>
          <p:spPr>
            <a:xfrm flipH="1" flipV="1">
              <a:off x="4966409" y="1800876"/>
              <a:ext cx="360000" cy="374535"/>
            </a:xfrm>
            <a:prstGeom prst="arc">
              <a:avLst>
                <a:gd name="adj1" fmla="val 10782291"/>
                <a:gd name="adj2" fmla="val 16132295"/>
              </a:avLst>
            </a:prstGeom>
            <a:ln w="28575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u-HU"/>
            </a:p>
          </p:txBody>
        </p:sp>
        <p:sp>
          <p:nvSpPr>
            <p:cNvPr id="103" name="Ív 102"/>
            <p:cNvSpPr>
              <a:spLocks noChangeAspect="1"/>
            </p:cNvSpPr>
            <p:nvPr/>
          </p:nvSpPr>
          <p:spPr>
            <a:xfrm flipV="1">
              <a:off x="5529962" y="1764738"/>
              <a:ext cx="201600" cy="432000"/>
            </a:xfrm>
            <a:prstGeom prst="arc">
              <a:avLst>
                <a:gd name="adj1" fmla="val 10732285"/>
                <a:gd name="adj2" fmla="val 21562055"/>
              </a:avLst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u-HU"/>
            </a:p>
          </p:txBody>
        </p:sp>
        <p:sp>
          <p:nvSpPr>
            <p:cNvPr id="104" name="Téglalap 103"/>
            <p:cNvSpPr/>
            <p:nvPr/>
          </p:nvSpPr>
          <p:spPr>
            <a:xfrm>
              <a:off x="5408243" y="2854571"/>
              <a:ext cx="421395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 extrusionH="25400">
              <a:bevelT w="50800" h="50800"/>
              <a:bevelB w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1000" dirty="0" err="1" smtClean="0">
                  <a:solidFill>
                    <a:schemeClr val="tx1"/>
                  </a:solidFill>
                </a:rPr>
                <a:t>Help</a:t>
              </a:r>
              <a:endParaRPr lang="hu-HU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5" name="Szövegdoboz 104"/>
            <p:cNvSpPr txBox="1"/>
            <p:nvPr/>
          </p:nvSpPr>
          <p:spPr>
            <a:xfrm>
              <a:off x="3741224" y="63509"/>
              <a:ext cx="17915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200" b="1" dirty="0" smtClean="0"/>
                <a:t>Szempontok paraméterei</a:t>
              </a:r>
              <a:endParaRPr lang="hu-HU" sz="1200" b="1" dirty="0"/>
            </a:p>
          </p:txBody>
        </p:sp>
      </p:grpSp>
      <p:sp>
        <p:nvSpPr>
          <p:cNvPr id="116" name="Téglalap 115"/>
          <p:cNvSpPr/>
          <p:nvPr/>
        </p:nvSpPr>
        <p:spPr>
          <a:xfrm>
            <a:off x="6943166" y="2009865"/>
            <a:ext cx="3186952" cy="3368959"/>
          </a:xfrm>
          <a:prstGeom prst="rect">
            <a:avLst/>
          </a:prstGeom>
          <a:noFill/>
          <a:ln w="53975" cmpd="dbl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986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zövegdoboz 30"/>
          <p:cNvSpPr txBox="1"/>
          <p:nvPr/>
        </p:nvSpPr>
        <p:spPr>
          <a:xfrm>
            <a:off x="2023033" y="622231"/>
            <a:ext cx="135517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/>
              <a:t>4</a:t>
            </a:r>
            <a:r>
              <a:rPr lang="hu-HU" sz="1600" b="1" dirty="0" smtClean="0"/>
              <a:t>. KÉPERNYŐ:</a:t>
            </a:r>
          </a:p>
          <a:p>
            <a:pPr algn="ctr"/>
            <a:r>
              <a:rPr lang="hu-HU" sz="1600" b="1" dirty="0" err="1" smtClean="0"/>
              <a:t>user</a:t>
            </a:r>
            <a:endParaRPr lang="hu-HU" sz="1600" b="1" dirty="0"/>
          </a:p>
        </p:txBody>
      </p:sp>
      <p:grpSp>
        <p:nvGrpSpPr>
          <p:cNvPr id="33" name="Csoportba foglalás 32"/>
          <p:cNvGrpSpPr/>
          <p:nvPr/>
        </p:nvGrpSpPr>
        <p:grpSpPr>
          <a:xfrm>
            <a:off x="1292189" y="2401596"/>
            <a:ext cx="2700103" cy="3319135"/>
            <a:chOff x="3128350" y="1333894"/>
            <a:chExt cx="2359320" cy="3319135"/>
          </a:xfrm>
        </p:grpSpPr>
        <p:cxnSp>
          <p:nvCxnSpPr>
            <p:cNvPr id="34" name="Egyenes összekötő 33"/>
            <p:cNvCxnSpPr/>
            <p:nvPr/>
          </p:nvCxnSpPr>
          <p:spPr>
            <a:xfrm>
              <a:off x="3128350" y="1617742"/>
              <a:ext cx="23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gyenes összekötő 34"/>
            <p:cNvCxnSpPr/>
            <p:nvPr/>
          </p:nvCxnSpPr>
          <p:spPr>
            <a:xfrm>
              <a:off x="3128350" y="2501665"/>
              <a:ext cx="23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/>
            <p:nvPr/>
          </p:nvCxnSpPr>
          <p:spPr>
            <a:xfrm>
              <a:off x="3128350" y="2804563"/>
              <a:ext cx="23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gyenes összekötő 36"/>
            <p:cNvCxnSpPr/>
            <p:nvPr/>
          </p:nvCxnSpPr>
          <p:spPr>
            <a:xfrm>
              <a:off x="3128350" y="3107461"/>
              <a:ext cx="23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gyenes összekötő 37"/>
            <p:cNvCxnSpPr/>
            <p:nvPr/>
          </p:nvCxnSpPr>
          <p:spPr>
            <a:xfrm>
              <a:off x="3128350" y="3391309"/>
              <a:ext cx="23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gyenes összekötő 38"/>
            <p:cNvCxnSpPr/>
            <p:nvPr/>
          </p:nvCxnSpPr>
          <p:spPr>
            <a:xfrm>
              <a:off x="3128350" y="3694207"/>
              <a:ext cx="23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gyenes összekötő 39"/>
            <p:cNvCxnSpPr/>
            <p:nvPr/>
          </p:nvCxnSpPr>
          <p:spPr>
            <a:xfrm>
              <a:off x="3128350" y="3996157"/>
              <a:ext cx="23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églalap 41"/>
            <p:cNvSpPr/>
            <p:nvPr/>
          </p:nvSpPr>
          <p:spPr>
            <a:xfrm>
              <a:off x="3134085" y="1333894"/>
              <a:ext cx="2340000" cy="3319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200" dirty="0">
                <a:solidFill>
                  <a:schemeClr val="tx1"/>
                </a:solidFill>
              </a:endParaRPr>
            </a:p>
            <a:p>
              <a:pPr algn="ctr"/>
              <a:endParaRPr lang="hu-H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hu-H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hu-HU" sz="1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Egyéni lista</a:t>
              </a:r>
              <a:endParaRPr lang="hu-H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Egyenes összekötő 42"/>
            <p:cNvCxnSpPr/>
            <p:nvPr/>
          </p:nvCxnSpPr>
          <p:spPr>
            <a:xfrm>
              <a:off x="3147670" y="1892318"/>
              <a:ext cx="23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gyenes összekötő 43"/>
            <p:cNvCxnSpPr/>
            <p:nvPr/>
          </p:nvCxnSpPr>
          <p:spPr>
            <a:xfrm>
              <a:off x="3139203" y="2197118"/>
              <a:ext cx="23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Egyenes összekötő 45"/>
          <p:cNvCxnSpPr/>
          <p:nvPr/>
        </p:nvCxnSpPr>
        <p:spPr>
          <a:xfrm>
            <a:off x="1292188" y="5395164"/>
            <a:ext cx="26779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Csoportba foglalás 46"/>
          <p:cNvGrpSpPr/>
          <p:nvPr/>
        </p:nvGrpSpPr>
        <p:grpSpPr>
          <a:xfrm>
            <a:off x="3718180" y="5878813"/>
            <a:ext cx="252000" cy="252000"/>
            <a:chOff x="2322786" y="5046238"/>
            <a:chExt cx="252000" cy="252000"/>
          </a:xfrm>
        </p:grpSpPr>
        <p:sp>
          <p:nvSpPr>
            <p:cNvPr id="48" name="Téglalap 47"/>
            <p:cNvSpPr/>
            <p:nvPr/>
          </p:nvSpPr>
          <p:spPr>
            <a:xfrm>
              <a:off x="2322786" y="5046238"/>
              <a:ext cx="252000" cy="252000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 extrusionH="25400">
              <a:bevelT w="50800" h="50800"/>
              <a:bevelB w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49" name="Csoportba foglalás 48"/>
            <p:cNvGrpSpPr/>
            <p:nvPr/>
          </p:nvGrpSpPr>
          <p:grpSpPr>
            <a:xfrm>
              <a:off x="2388819" y="5082090"/>
              <a:ext cx="108000" cy="150263"/>
              <a:chOff x="5160787" y="5604881"/>
              <a:chExt cx="108000" cy="150263"/>
            </a:xfrm>
          </p:grpSpPr>
          <p:sp>
            <p:nvSpPr>
              <p:cNvPr id="50" name="Ellipszis 49"/>
              <p:cNvSpPr/>
              <p:nvPr/>
            </p:nvSpPr>
            <p:spPr>
              <a:xfrm>
                <a:off x="5160787" y="5647144"/>
                <a:ext cx="108000" cy="108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1200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Egyenes összekötő 77"/>
              <p:cNvCxnSpPr/>
              <p:nvPr/>
            </p:nvCxnSpPr>
            <p:spPr>
              <a:xfrm>
                <a:off x="5218262" y="5604881"/>
                <a:ext cx="0" cy="76755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Téglalap 78"/>
          <p:cNvSpPr/>
          <p:nvPr/>
        </p:nvSpPr>
        <p:spPr>
          <a:xfrm>
            <a:off x="2866642" y="5863711"/>
            <a:ext cx="421395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 extrusionH="25400">
            <a:bevelT w="50800" h="50800"/>
            <a:bevelB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000" dirty="0" err="1" smtClean="0">
                <a:solidFill>
                  <a:schemeClr val="tx1"/>
                </a:solidFill>
              </a:rPr>
              <a:t>Help</a:t>
            </a:r>
            <a:endParaRPr lang="hu-HU" sz="1000" dirty="0" smtClean="0">
              <a:solidFill>
                <a:schemeClr val="tx1"/>
              </a:solidFill>
            </a:endParaRPr>
          </a:p>
        </p:txBody>
      </p:sp>
      <p:grpSp>
        <p:nvGrpSpPr>
          <p:cNvPr id="80" name="Csoportba foglalás 79"/>
          <p:cNvGrpSpPr/>
          <p:nvPr/>
        </p:nvGrpSpPr>
        <p:grpSpPr>
          <a:xfrm>
            <a:off x="3378212" y="5859464"/>
            <a:ext cx="247120" cy="256247"/>
            <a:chOff x="3763310" y="5013927"/>
            <a:chExt cx="252000" cy="256247"/>
          </a:xfrm>
        </p:grpSpPr>
        <p:sp>
          <p:nvSpPr>
            <p:cNvPr id="81" name="Téglalap 80"/>
            <p:cNvSpPr>
              <a:spLocks noChangeAspect="1"/>
            </p:cNvSpPr>
            <p:nvPr/>
          </p:nvSpPr>
          <p:spPr>
            <a:xfrm flipV="1">
              <a:off x="3763310" y="5016162"/>
              <a:ext cx="252000" cy="2520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  <a:scene3d>
              <a:camera prst="orthographicFront"/>
              <a:lightRig rig="threePt" dir="t"/>
            </a:scene3d>
            <a:sp3d extrusionH="25400" contourW="12700">
              <a:bevelT w="50800" h="50800"/>
              <a:bevelB w="50800"/>
              <a:extrusionClr>
                <a:srgbClr val="00B050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Egyenes összekötő nyíllal 81"/>
            <p:cNvCxnSpPr/>
            <p:nvPr/>
          </p:nvCxnSpPr>
          <p:spPr>
            <a:xfrm flipV="1">
              <a:off x="3885963" y="5013927"/>
              <a:ext cx="126000" cy="1260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Egyenes összekötő nyíllal 82"/>
            <p:cNvCxnSpPr>
              <a:stCxn id="81" idx="1"/>
              <a:endCxn id="81" idx="3"/>
            </p:cNvCxnSpPr>
            <p:nvPr/>
          </p:nvCxnSpPr>
          <p:spPr>
            <a:xfrm>
              <a:off x="3763310" y="5142162"/>
              <a:ext cx="2520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gyenes összekötő nyíllal 83"/>
            <p:cNvCxnSpPr/>
            <p:nvPr/>
          </p:nvCxnSpPr>
          <p:spPr>
            <a:xfrm>
              <a:off x="3882153" y="5144174"/>
              <a:ext cx="126000" cy="1260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églalap 84"/>
          <p:cNvSpPr/>
          <p:nvPr/>
        </p:nvSpPr>
        <p:spPr>
          <a:xfrm>
            <a:off x="945926" y="1304363"/>
            <a:ext cx="3370580" cy="5042647"/>
          </a:xfrm>
          <a:prstGeom prst="rect">
            <a:avLst/>
          </a:prstGeom>
          <a:noFill/>
          <a:ln w="53975" cmpd="dbl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/>
          <p:cNvSpPr txBox="1"/>
          <p:nvPr/>
        </p:nvSpPr>
        <p:spPr>
          <a:xfrm>
            <a:off x="1962959" y="1454482"/>
            <a:ext cx="1366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Lista rendezése</a:t>
            </a:r>
            <a:endParaRPr lang="hu-H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Szövegdoboz 86"/>
          <p:cNvSpPr txBox="1"/>
          <p:nvPr/>
        </p:nvSpPr>
        <p:spPr>
          <a:xfrm>
            <a:off x="1962959" y="1917327"/>
            <a:ext cx="128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Ág/Alág/Levél</a:t>
            </a:r>
            <a:endParaRPr lang="hu-H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Szövegdoboz 87"/>
          <p:cNvSpPr txBox="1"/>
          <p:nvPr/>
        </p:nvSpPr>
        <p:spPr>
          <a:xfrm>
            <a:off x="8029466" y="622231"/>
            <a:ext cx="1426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/>
              <a:t>4</a:t>
            </a:r>
            <a:r>
              <a:rPr lang="hu-HU" sz="1600" b="1" dirty="0" smtClean="0"/>
              <a:t>. KÉPERNYŐ:</a:t>
            </a:r>
          </a:p>
          <a:p>
            <a:pPr algn="ctr"/>
            <a:r>
              <a:rPr lang="hu-HU" sz="1600" b="1" dirty="0" smtClean="0"/>
              <a:t>adminisztrátor</a:t>
            </a:r>
            <a:endParaRPr lang="hu-HU" sz="1600" b="1" dirty="0"/>
          </a:p>
        </p:txBody>
      </p:sp>
      <p:grpSp>
        <p:nvGrpSpPr>
          <p:cNvPr id="89" name="Csoportba foglalás 88"/>
          <p:cNvGrpSpPr/>
          <p:nvPr/>
        </p:nvGrpSpPr>
        <p:grpSpPr>
          <a:xfrm>
            <a:off x="7334401" y="2401596"/>
            <a:ext cx="2700103" cy="3319135"/>
            <a:chOff x="3128350" y="1333894"/>
            <a:chExt cx="2359320" cy="3319135"/>
          </a:xfrm>
        </p:grpSpPr>
        <p:cxnSp>
          <p:nvCxnSpPr>
            <p:cNvPr id="90" name="Egyenes összekötő 89"/>
            <p:cNvCxnSpPr/>
            <p:nvPr/>
          </p:nvCxnSpPr>
          <p:spPr>
            <a:xfrm>
              <a:off x="3128350" y="1617742"/>
              <a:ext cx="23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gyenes összekötő 90"/>
            <p:cNvCxnSpPr/>
            <p:nvPr/>
          </p:nvCxnSpPr>
          <p:spPr>
            <a:xfrm>
              <a:off x="3128350" y="2501665"/>
              <a:ext cx="23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Egyenes összekötő 91"/>
            <p:cNvCxnSpPr/>
            <p:nvPr/>
          </p:nvCxnSpPr>
          <p:spPr>
            <a:xfrm>
              <a:off x="3128350" y="2804563"/>
              <a:ext cx="23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gyenes összekötő 92"/>
            <p:cNvCxnSpPr/>
            <p:nvPr/>
          </p:nvCxnSpPr>
          <p:spPr>
            <a:xfrm>
              <a:off x="3128350" y="3107461"/>
              <a:ext cx="23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gyenes összekötő 93"/>
            <p:cNvCxnSpPr/>
            <p:nvPr/>
          </p:nvCxnSpPr>
          <p:spPr>
            <a:xfrm>
              <a:off x="3128350" y="3391309"/>
              <a:ext cx="23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gyenes összekötő 94"/>
            <p:cNvCxnSpPr/>
            <p:nvPr/>
          </p:nvCxnSpPr>
          <p:spPr>
            <a:xfrm>
              <a:off x="3128350" y="3694207"/>
              <a:ext cx="23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gyenes összekötő 95"/>
            <p:cNvCxnSpPr/>
            <p:nvPr/>
          </p:nvCxnSpPr>
          <p:spPr>
            <a:xfrm>
              <a:off x="3128350" y="3996157"/>
              <a:ext cx="23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églalap 96"/>
            <p:cNvSpPr/>
            <p:nvPr/>
          </p:nvSpPr>
          <p:spPr>
            <a:xfrm>
              <a:off x="3134085" y="1333894"/>
              <a:ext cx="2340000" cy="3319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200" dirty="0">
                <a:solidFill>
                  <a:schemeClr val="tx1"/>
                </a:solidFill>
              </a:endParaRPr>
            </a:p>
            <a:p>
              <a:pPr algn="ctr"/>
              <a:endParaRPr lang="hu-H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hu-H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hu-HU" sz="1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Egyéni lista</a:t>
              </a:r>
              <a:endParaRPr lang="hu-H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8" name="Egyenes összekötő 97"/>
            <p:cNvCxnSpPr/>
            <p:nvPr/>
          </p:nvCxnSpPr>
          <p:spPr>
            <a:xfrm>
              <a:off x="3147670" y="1892318"/>
              <a:ext cx="23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gyenes összekötő 98"/>
            <p:cNvCxnSpPr/>
            <p:nvPr/>
          </p:nvCxnSpPr>
          <p:spPr>
            <a:xfrm>
              <a:off x="3139203" y="2197118"/>
              <a:ext cx="23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Egyenes összekötő 99"/>
          <p:cNvCxnSpPr/>
          <p:nvPr/>
        </p:nvCxnSpPr>
        <p:spPr>
          <a:xfrm>
            <a:off x="7334400" y="5395164"/>
            <a:ext cx="26779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églalap 111"/>
          <p:cNvSpPr/>
          <p:nvPr/>
        </p:nvSpPr>
        <p:spPr>
          <a:xfrm>
            <a:off x="6988138" y="1304363"/>
            <a:ext cx="3370580" cy="5335923"/>
          </a:xfrm>
          <a:prstGeom prst="rect">
            <a:avLst/>
          </a:prstGeom>
          <a:noFill/>
          <a:ln w="53975" cmpd="dbl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" name="Szövegdoboz 112"/>
          <p:cNvSpPr txBox="1"/>
          <p:nvPr/>
        </p:nvSpPr>
        <p:spPr>
          <a:xfrm>
            <a:off x="8005171" y="1454482"/>
            <a:ext cx="1366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Lista rendezése</a:t>
            </a:r>
            <a:endParaRPr lang="hu-H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Szövegdoboz 113"/>
          <p:cNvSpPr txBox="1"/>
          <p:nvPr/>
        </p:nvSpPr>
        <p:spPr>
          <a:xfrm>
            <a:off x="8005171" y="1917327"/>
            <a:ext cx="128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Ág/Alág/Levél</a:t>
            </a:r>
            <a:endParaRPr lang="hu-H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5" name="Csoportba foglalás 114"/>
          <p:cNvGrpSpPr/>
          <p:nvPr/>
        </p:nvGrpSpPr>
        <p:grpSpPr>
          <a:xfrm>
            <a:off x="7053980" y="5858005"/>
            <a:ext cx="3016147" cy="669398"/>
            <a:chOff x="4785545" y="4724847"/>
            <a:chExt cx="3016147" cy="669398"/>
          </a:xfrm>
        </p:grpSpPr>
        <p:sp>
          <p:nvSpPr>
            <p:cNvPr id="116" name="Téglalap 115"/>
            <p:cNvSpPr/>
            <p:nvPr/>
          </p:nvSpPr>
          <p:spPr>
            <a:xfrm>
              <a:off x="5761662" y="4729073"/>
              <a:ext cx="1349486" cy="2520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 extrusionH="25400">
              <a:bevelT w="50800" h="50800"/>
              <a:bevelB w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1000" dirty="0" smtClean="0">
                  <a:solidFill>
                    <a:schemeClr val="tx1"/>
                  </a:solidFill>
                </a:rPr>
                <a:t>Rendezés lezárása</a:t>
              </a:r>
            </a:p>
          </p:txBody>
        </p:sp>
        <p:grpSp>
          <p:nvGrpSpPr>
            <p:cNvPr id="117" name="Csoportba foglalás 116"/>
            <p:cNvGrpSpPr/>
            <p:nvPr/>
          </p:nvGrpSpPr>
          <p:grpSpPr>
            <a:xfrm>
              <a:off x="5476851" y="4732638"/>
              <a:ext cx="247120" cy="256247"/>
              <a:chOff x="3763310" y="5013927"/>
              <a:chExt cx="252000" cy="256247"/>
            </a:xfrm>
          </p:grpSpPr>
          <p:sp>
            <p:nvSpPr>
              <p:cNvPr id="127" name="Téglalap 126"/>
              <p:cNvSpPr>
                <a:spLocks noChangeAspect="1"/>
              </p:cNvSpPr>
              <p:nvPr/>
            </p:nvSpPr>
            <p:spPr>
              <a:xfrm flipV="1">
                <a:off x="3763310" y="5016162"/>
                <a:ext cx="252000" cy="252000"/>
              </a:xfrm>
              <a:prstGeom prst="rect">
                <a:avLst/>
              </a:prstGeom>
              <a:solidFill>
                <a:srgbClr val="00B050"/>
              </a:solidFill>
              <a:ln w="12700">
                <a:noFill/>
              </a:ln>
              <a:scene3d>
                <a:camera prst="orthographicFront"/>
                <a:lightRig rig="threePt" dir="t"/>
              </a:scene3d>
              <a:sp3d extrusionH="25400" contourW="12700">
                <a:bevelT w="50800" h="50800"/>
                <a:bevelB w="50800"/>
                <a:extrusionClr>
                  <a:srgbClr val="00B050"/>
                </a:extrusionClr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1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8" name="Egyenes összekötő nyíllal 127"/>
              <p:cNvCxnSpPr/>
              <p:nvPr/>
            </p:nvCxnSpPr>
            <p:spPr>
              <a:xfrm flipV="1">
                <a:off x="3885963" y="5013927"/>
                <a:ext cx="126000" cy="12600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gyenes összekötő nyíllal 128"/>
              <p:cNvCxnSpPr>
                <a:stCxn id="127" idx="1"/>
                <a:endCxn id="127" idx="3"/>
              </p:cNvCxnSpPr>
              <p:nvPr/>
            </p:nvCxnSpPr>
            <p:spPr>
              <a:xfrm>
                <a:off x="3763310" y="5142162"/>
                <a:ext cx="25200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gyenes összekötő nyíllal 129"/>
              <p:cNvCxnSpPr/>
              <p:nvPr/>
            </p:nvCxnSpPr>
            <p:spPr>
              <a:xfrm>
                <a:off x="3882153" y="5144174"/>
                <a:ext cx="126000" cy="12600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Csoportba foglalás 117"/>
            <p:cNvGrpSpPr/>
            <p:nvPr/>
          </p:nvGrpSpPr>
          <p:grpSpPr>
            <a:xfrm>
              <a:off x="7165344" y="4732638"/>
              <a:ext cx="252000" cy="252000"/>
              <a:chOff x="2322786" y="5046238"/>
              <a:chExt cx="252000" cy="252000"/>
            </a:xfrm>
          </p:grpSpPr>
          <p:sp>
            <p:nvSpPr>
              <p:cNvPr id="123" name="Téglalap 122"/>
              <p:cNvSpPr/>
              <p:nvPr/>
            </p:nvSpPr>
            <p:spPr>
              <a:xfrm>
                <a:off x="2322786" y="5046238"/>
                <a:ext cx="252000" cy="252000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scene3d>
                <a:camera prst="orthographicFront"/>
                <a:lightRig rig="threePt" dir="t"/>
              </a:scene3d>
              <a:sp3d extrusionH="25400">
                <a:bevelT w="50800" h="50800"/>
                <a:bevelB w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1200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4" name="Csoportba foglalás 123"/>
              <p:cNvGrpSpPr/>
              <p:nvPr/>
            </p:nvGrpSpPr>
            <p:grpSpPr>
              <a:xfrm>
                <a:off x="2388819" y="5082090"/>
                <a:ext cx="108000" cy="150263"/>
                <a:chOff x="5160787" y="5604881"/>
                <a:chExt cx="108000" cy="150263"/>
              </a:xfrm>
            </p:grpSpPr>
            <p:sp>
              <p:nvSpPr>
                <p:cNvPr id="125" name="Ellipszis 124"/>
                <p:cNvSpPr/>
                <p:nvPr/>
              </p:nvSpPr>
              <p:spPr>
                <a:xfrm>
                  <a:off x="5160787" y="5647144"/>
                  <a:ext cx="108000" cy="108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hu-HU" sz="1200" dirty="0" err="1" smtClean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6" name="Egyenes összekötő 125"/>
                <p:cNvCxnSpPr/>
                <p:nvPr/>
              </p:nvCxnSpPr>
              <p:spPr>
                <a:xfrm>
                  <a:off x="5218262" y="5604881"/>
                  <a:ext cx="0" cy="7675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9" name="Téglalap 118"/>
            <p:cNvSpPr/>
            <p:nvPr/>
          </p:nvSpPr>
          <p:spPr>
            <a:xfrm>
              <a:off x="5017765" y="4724847"/>
              <a:ext cx="421395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 extrusionH="25400">
              <a:bevelT w="50800" h="50800"/>
              <a:bevelB w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1000" dirty="0" err="1" smtClean="0">
                  <a:solidFill>
                    <a:schemeClr val="tx1"/>
                  </a:solidFill>
                </a:rPr>
                <a:t>Help</a:t>
              </a:r>
              <a:endParaRPr lang="hu-HU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0" name="Szövegdoboz 119"/>
            <p:cNvSpPr txBox="1"/>
            <p:nvPr/>
          </p:nvSpPr>
          <p:spPr>
            <a:xfrm>
              <a:off x="4785545" y="5117246"/>
              <a:ext cx="30161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200" dirty="0" smtClean="0"/>
                <a:t>Aktív szakértők:            Rendezést elkészítette:</a:t>
              </a:r>
              <a:endParaRPr lang="hu-H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5827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zövegdoboz 30"/>
          <p:cNvSpPr txBox="1"/>
          <p:nvPr/>
        </p:nvSpPr>
        <p:spPr>
          <a:xfrm>
            <a:off x="2280346" y="642078"/>
            <a:ext cx="135517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 smtClean="0"/>
              <a:t>5. KÉPERNYŐ:</a:t>
            </a:r>
          </a:p>
          <a:p>
            <a:pPr algn="ctr"/>
            <a:r>
              <a:rPr lang="hu-HU" sz="1600" b="1" dirty="0" err="1" smtClean="0"/>
              <a:t>user</a:t>
            </a:r>
            <a:endParaRPr lang="hu-HU" sz="1600" b="1" dirty="0"/>
          </a:p>
        </p:txBody>
      </p:sp>
      <p:sp>
        <p:nvSpPr>
          <p:cNvPr id="45" name="Téglalap 44"/>
          <p:cNvSpPr/>
          <p:nvPr/>
        </p:nvSpPr>
        <p:spPr>
          <a:xfrm>
            <a:off x="2563605" y="1575431"/>
            <a:ext cx="2690413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 extrusionH="25400" prstMaterial="clear">
            <a:bevelT w="69850" h="57150"/>
            <a:bevelB w="0" h="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rendezése</a:t>
            </a:r>
            <a:endParaRPr lang="hu-HU" sz="1400" b="1" dirty="0" smtClean="0">
              <a:solidFill>
                <a:schemeClr val="tx1"/>
              </a:solidFill>
            </a:endParaRPr>
          </a:p>
        </p:txBody>
      </p:sp>
      <p:grpSp>
        <p:nvGrpSpPr>
          <p:cNvPr id="51" name="Csoportba foglalás 50"/>
          <p:cNvGrpSpPr/>
          <p:nvPr/>
        </p:nvGrpSpPr>
        <p:grpSpPr>
          <a:xfrm>
            <a:off x="281807" y="1575431"/>
            <a:ext cx="5135880" cy="3555137"/>
            <a:chOff x="2004060" y="197898"/>
            <a:chExt cx="5135880" cy="3555137"/>
          </a:xfrm>
        </p:grpSpPr>
        <p:sp>
          <p:nvSpPr>
            <p:cNvPr id="52" name="Téglalap 51"/>
            <p:cNvSpPr/>
            <p:nvPr/>
          </p:nvSpPr>
          <p:spPr>
            <a:xfrm>
              <a:off x="5531205" y="3496515"/>
              <a:ext cx="552701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 extrusionH="25400">
              <a:bevelT w="50800" h="50800"/>
              <a:bevelB w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1000" dirty="0" smtClean="0">
                  <a:solidFill>
                    <a:schemeClr val="tx1"/>
                  </a:solidFill>
                </a:rPr>
                <a:t>Vissza</a:t>
              </a:r>
            </a:p>
          </p:txBody>
        </p:sp>
        <p:pic>
          <p:nvPicPr>
            <p:cNvPr id="53" name="Kép 5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4060" y="197898"/>
              <a:ext cx="5135880" cy="3093720"/>
            </a:xfrm>
            <a:prstGeom prst="rect">
              <a:avLst/>
            </a:prstGeom>
          </p:spPr>
        </p:pic>
        <p:sp>
          <p:nvSpPr>
            <p:cNvPr id="55" name="Téglalap 54"/>
            <p:cNvSpPr/>
            <p:nvPr/>
          </p:nvSpPr>
          <p:spPr>
            <a:xfrm>
              <a:off x="6205477" y="3501035"/>
              <a:ext cx="421395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 extrusionH="25400">
              <a:bevelT w="50800" h="50800"/>
              <a:bevelB w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1000" dirty="0" err="1" smtClean="0">
                  <a:solidFill>
                    <a:schemeClr val="tx1"/>
                  </a:solidFill>
                </a:rPr>
                <a:t>Help</a:t>
              </a:r>
              <a:endParaRPr lang="hu-HU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56" name="Csoportba foglalás 55"/>
            <p:cNvGrpSpPr/>
            <p:nvPr/>
          </p:nvGrpSpPr>
          <p:grpSpPr>
            <a:xfrm>
              <a:off x="6775815" y="3501035"/>
              <a:ext cx="252000" cy="252000"/>
              <a:chOff x="2322786" y="5046238"/>
              <a:chExt cx="252000" cy="252000"/>
            </a:xfrm>
          </p:grpSpPr>
          <p:sp>
            <p:nvSpPr>
              <p:cNvPr id="57" name="Téglalap 56"/>
              <p:cNvSpPr/>
              <p:nvPr/>
            </p:nvSpPr>
            <p:spPr>
              <a:xfrm>
                <a:off x="2322786" y="5046238"/>
                <a:ext cx="252000" cy="252000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scene3d>
                <a:camera prst="orthographicFront"/>
                <a:lightRig rig="threePt" dir="t"/>
              </a:scene3d>
              <a:sp3d extrusionH="25400">
                <a:bevelT w="50800" h="50800"/>
                <a:bevelB w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1200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" name="Csoportba foglalás 57"/>
              <p:cNvGrpSpPr/>
              <p:nvPr/>
            </p:nvGrpSpPr>
            <p:grpSpPr>
              <a:xfrm>
                <a:off x="2388819" y="5082090"/>
                <a:ext cx="108000" cy="150263"/>
                <a:chOff x="5160787" y="5604881"/>
                <a:chExt cx="108000" cy="150263"/>
              </a:xfrm>
            </p:grpSpPr>
            <p:sp>
              <p:nvSpPr>
                <p:cNvPr id="59" name="Ellipszis 58"/>
                <p:cNvSpPr/>
                <p:nvPr/>
              </p:nvSpPr>
              <p:spPr>
                <a:xfrm>
                  <a:off x="5160787" y="5647144"/>
                  <a:ext cx="108000" cy="108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hu-HU" sz="1200" dirty="0" err="1" smtClean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0" name="Egyenes összekötő 59"/>
                <p:cNvCxnSpPr/>
                <p:nvPr/>
              </p:nvCxnSpPr>
              <p:spPr>
                <a:xfrm>
                  <a:off x="5218262" y="5604881"/>
                  <a:ext cx="0" cy="7675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1" name="Téglalap 60"/>
          <p:cNvSpPr/>
          <p:nvPr/>
        </p:nvSpPr>
        <p:spPr>
          <a:xfrm>
            <a:off x="281808" y="1264024"/>
            <a:ext cx="5352256" cy="4061011"/>
          </a:xfrm>
          <a:prstGeom prst="rect">
            <a:avLst/>
          </a:prstGeom>
          <a:noFill/>
          <a:ln w="53975" cmpd="dbl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Szövegdoboz 61"/>
          <p:cNvSpPr txBox="1"/>
          <p:nvPr/>
        </p:nvSpPr>
        <p:spPr>
          <a:xfrm>
            <a:off x="8341464" y="642078"/>
            <a:ext cx="1426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 smtClean="0"/>
              <a:t>5. KÉPERNYŐ:</a:t>
            </a:r>
          </a:p>
          <a:p>
            <a:pPr algn="ctr"/>
            <a:r>
              <a:rPr lang="hu-HU" sz="1600" b="1" dirty="0" smtClean="0"/>
              <a:t>adminisztrátor</a:t>
            </a:r>
            <a:endParaRPr lang="hu-HU" sz="1600" b="1" dirty="0"/>
          </a:p>
        </p:txBody>
      </p:sp>
      <p:sp>
        <p:nvSpPr>
          <p:cNvPr id="63" name="Téglalap 62"/>
          <p:cNvSpPr/>
          <p:nvPr/>
        </p:nvSpPr>
        <p:spPr>
          <a:xfrm>
            <a:off x="8660502" y="1575431"/>
            <a:ext cx="2690413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 extrusionH="25400" prstMaterial="clear">
            <a:bevelT w="69850" h="57150"/>
            <a:bevelB w="0" h="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rendezése</a:t>
            </a:r>
            <a:endParaRPr lang="hu-HU" sz="1400" b="1" dirty="0" smtClean="0">
              <a:solidFill>
                <a:schemeClr val="tx1"/>
              </a:solidFill>
            </a:endParaRPr>
          </a:p>
        </p:txBody>
      </p:sp>
      <p:grpSp>
        <p:nvGrpSpPr>
          <p:cNvPr id="64" name="Csoportba foglalás 63"/>
          <p:cNvGrpSpPr/>
          <p:nvPr/>
        </p:nvGrpSpPr>
        <p:grpSpPr>
          <a:xfrm>
            <a:off x="6378705" y="1575431"/>
            <a:ext cx="5135880" cy="3555137"/>
            <a:chOff x="2004060" y="197898"/>
            <a:chExt cx="5135880" cy="3555137"/>
          </a:xfrm>
        </p:grpSpPr>
        <p:sp>
          <p:nvSpPr>
            <p:cNvPr id="65" name="Téglalap 64"/>
            <p:cNvSpPr/>
            <p:nvPr/>
          </p:nvSpPr>
          <p:spPr>
            <a:xfrm>
              <a:off x="5549208" y="3496515"/>
              <a:ext cx="552701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 extrusionH="25400">
              <a:bevelT w="50800" h="50800"/>
              <a:bevelB w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1000" dirty="0" smtClean="0">
                  <a:solidFill>
                    <a:schemeClr val="tx1"/>
                  </a:solidFill>
                </a:rPr>
                <a:t>Vissza</a:t>
              </a:r>
            </a:p>
          </p:txBody>
        </p:sp>
        <p:pic>
          <p:nvPicPr>
            <p:cNvPr id="66" name="Kép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4060" y="197898"/>
              <a:ext cx="5135880" cy="3093720"/>
            </a:xfrm>
            <a:prstGeom prst="rect">
              <a:avLst/>
            </a:prstGeom>
          </p:spPr>
        </p:pic>
        <p:sp>
          <p:nvSpPr>
            <p:cNvPr id="68" name="Téglalap 67"/>
            <p:cNvSpPr/>
            <p:nvPr/>
          </p:nvSpPr>
          <p:spPr>
            <a:xfrm>
              <a:off x="6205477" y="3501035"/>
              <a:ext cx="421395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 extrusionH="25400">
              <a:bevelT w="50800" h="50800"/>
              <a:bevelB w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1000" dirty="0" err="1" smtClean="0">
                  <a:solidFill>
                    <a:schemeClr val="tx1"/>
                  </a:solidFill>
                </a:rPr>
                <a:t>Help</a:t>
              </a:r>
              <a:endParaRPr lang="hu-HU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69" name="Csoportba foglalás 68"/>
            <p:cNvGrpSpPr/>
            <p:nvPr/>
          </p:nvGrpSpPr>
          <p:grpSpPr>
            <a:xfrm>
              <a:off x="6775815" y="3501035"/>
              <a:ext cx="252000" cy="252000"/>
              <a:chOff x="2322786" y="5046238"/>
              <a:chExt cx="252000" cy="252000"/>
            </a:xfrm>
          </p:grpSpPr>
          <p:sp>
            <p:nvSpPr>
              <p:cNvPr id="70" name="Téglalap 69"/>
              <p:cNvSpPr/>
              <p:nvPr/>
            </p:nvSpPr>
            <p:spPr>
              <a:xfrm>
                <a:off x="2322786" y="5046238"/>
                <a:ext cx="252000" cy="252000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scene3d>
                <a:camera prst="orthographicFront"/>
                <a:lightRig rig="threePt" dir="t"/>
              </a:scene3d>
              <a:sp3d extrusionH="25400">
                <a:bevelT w="50800" h="50800"/>
                <a:bevelB w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1200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1" name="Csoportba foglalás 70"/>
              <p:cNvGrpSpPr/>
              <p:nvPr/>
            </p:nvGrpSpPr>
            <p:grpSpPr>
              <a:xfrm>
                <a:off x="2388819" y="5082090"/>
                <a:ext cx="108000" cy="150263"/>
                <a:chOff x="5160787" y="5604881"/>
                <a:chExt cx="108000" cy="150263"/>
              </a:xfrm>
            </p:grpSpPr>
            <p:sp>
              <p:nvSpPr>
                <p:cNvPr id="72" name="Ellipszis 71"/>
                <p:cNvSpPr/>
                <p:nvPr/>
              </p:nvSpPr>
              <p:spPr>
                <a:xfrm>
                  <a:off x="5160787" y="5647144"/>
                  <a:ext cx="108000" cy="108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hu-HU" sz="1200" dirty="0" err="1" smtClean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3" name="Egyenes összekötő 72"/>
                <p:cNvCxnSpPr/>
                <p:nvPr/>
              </p:nvCxnSpPr>
              <p:spPr>
                <a:xfrm>
                  <a:off x="5218262" y="5604881"/>
                  <a:ext cx="0" cy="7675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4" name="Téglalap 73"/>
          <p:cNvSpPr/>
          <p:nvPr/>
        </p:nvSpPr>
        <p:spPr>
          <a:xfrm>
            <a:off x="6378705" y="1264024"/>
            <a:ext cx="5352256" cy="4061011"/>
          </a:xfrm>
          <a:prstGeom prst="rect">
            <a:avLst/>
          </a:prstGeom>
          <a:noFill/>
          <a:ln w="53975" cmpd="dbl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020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zövegdoboz 30"/>
          <p:cNvSpPr txBox="1"/>
          <p:nvPr/>
        </p:nvSpPr>
        <p:spPr>
          <a:xfrm>
            <a:off x="2377142" y="714085"/>
            <a:ext cx="1355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/>
              <a:t>6</a:t>
            </a:r>
            <a:r>
              <a:rPr lang="hu-HU" sz="1600" b="1" dirty="0" smtClean="0"/>
              <a:t>. KÉPERNYŐ:</a:t>
            </a:r>
          </a:p>
          <a:p>
            <a:pPr algn="ctr"/>
            <a:r>
              <a:rPr lang="hu-HU" sz="1600" b="1" dirty="0" err="1" smtClean="0"/>
              <a:t>user</a:t>
            </a:r>
            <a:endParaRPr lang="hu-HU" sz="1600" b="1" dirty="0"/>
          </a:p>
        </p:txBody>
      </p:sp>
      <p:sp>
        <p:nvSpPr>
          <p:cNvPr id="61" name="Téglalap 60"/>
          <p:cNvSpPr/>
          <p:nvPr/>
        </p:nvSpPr>
        <p:spPr>
          <a:xfrm>
            <a:off x="358566" y="1367013"/>
            <a:ext cx="5352256" cy="4826958"/>
          </a:xfrm>
          <a:prstGeom prst="rect">
            <a:avLst/>
          </a:prstGeom>
          <a:noFill/>
          <a:ln w="53975" cmpd="dbl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5" name="Csoportba foglalás 14"/>
          <p:cNvGrpSpPr/>
          <p:nvPr/>
        </p:nvGrpSpPr>
        <p:grpSpPr>
          <a:xfrm>
            <a:off x="1384105" y="2358165"/>
            <a:ext cx="3155950" cy="3349051"/>
            <a:chOff x="606495" y="1601807"/>
            <a:chExt cx="3155950" cy="3349051"/>
          </a:xfrm>
        </p:grpSpPr>
        <p:pic>
          <p:nvPicPr>
            <p:cNvPr id="16" name="Kép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495" y="1601807"/>
              <a:ext cx="3155950" cy="2979420"/>
            </a:xfrm>
            <a:prstGeom prst="rect">
              <a:avLst/>
            </a:prstGeom>
          </p:spPr>
        </p:pic>
        <p:grpSp>
          <p:nvGrpSpPr>
            <p:cNvPr id="19" name="Csoportba foglalás 18"/>
            <p:cNvGrpSpPr/>
            <p:nvPr/>
          </p:nvGrpSpPr>
          <p:grpSpPr>
            <a:xfrm>
              <a:off x="3142875" y="4694611"/>
              <a:ext cx="247120" cy="256247"/>
              <a:chOff x="3763310" y="5013927"/>
              <a:chExt cx="252000" cy="256247"/>
            </a:xfrm>
          </p:grpSpPr>
          <p:sp>
            <p:nvSpPr>
              <p:cNvPr id="26" name="Téglalap 25"/>
              <p:cNvSpPr>
                <a:spLocks noChangeAspect="1"/>
              </p:cNvSpPr>
              <p:nvPr/>
            </p:nvSpPr>
            <p:spPr>
              <a:xfrm flipV="1">
                <a:off x="3763310" y="5016162"/>
                <a:ext cx="252000" cy="252000"/>
              </a:xfrm>
              <a:prstGeom prst="rect">
                <a:avLst/>
              </a:prstGeom>
              <a:solidFill>
                <a:srgbClr val="00B050"/>
              </a:solidFill>
              <a:ln w="12700">
                <a:noFill/>
              </a:ln>
              <a:scene3d>
                <a:camera prst="orthographicFront"/>
                <a:lightRig rig="threePt" dir="t"/>
              </a:scene3d>
              <a:sp3d extrusionH="25400" contourW="12700">
                <a:bevelT w="50800" h="50800"/>
                <a:bevelB w="50800"/>
                <a:extrusionClr>
                  <a:srgbClr val="00B050"/>
                </a:extrusionClr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1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Egyenes összekötő nyíllal 26"/>
              <p:cNvCxnSpPr/>
              <p:nvPr/>
            </p:nvCxnSpPr>
            <p:spPr>
              <a:xfrm flipV="1">
                <a:off x="3885963" y="5013927"/>
                <a:ext cx="126000" cy="12600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gyenes összekötő nyíllal 27"/>
              <p:cNvCxnSpPr>
                <a:stCxn id="26" idx="1"/>
                <a:endCxn id="26" idx="3"/>
              </p:cNvCxnSpPr>
              <p:nvPr/>
            </p:nvCxnSpPr>
            <p:spPr>
              <a:xfrm>
                <a:off x="3763310" y="5142162"/>
                <a:ext cx="25200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gyenes összekötő nyíllal 28"/>
              <p:cNvCxnSpPr/>
              <p:nvPr/>
            </p:nvCxnSpPr>
            <p:spPr>
              <a:xfrm>
                <a:off x="3882153" y="5144174"/>
                <a:ext cx="126000" cy="12600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Csoportba foglalás 19"/>
            <p:cNvGrpSpPr/>
            <p:nvPr/>
          </p:nvGrpSpPr>
          <p:grpSpPr>
            <a:xfrm>
              <a:off x="3436471" y="4683906"/>
              <a:ext cx="252000" cy="252000"/>
              <a:chOff x="2322786" y="5046238"/>
              <a:chExt cx="252000" cy="252000"/>
            </a:xfrm>
          </p:grpSpPr>
          <p:sp>
            <p:nvSpPr>
              <p:cNvPr id="22" name="Téglalap 21"/>
              <p:cNvSpPr/>
              <p:nvPr/>
            </p:nvSpPr>
            <p:spPr>
              <a:xfrm>
                <a:off x="2322786" y="5046238"/>
                <a:ext cx="252000" cy="252000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scene3d>
                <a:camera prst="orthographicFront"/>
                <a:lightRig rig="threePt" dir="t"/>
              </a:scene3d>
              <a:sp3d extrusionH="25400">
                <a:bevelT w="50800" h="50800"/>
                <a:bevelB w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1200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" name="Csoportba foglalás 22"/>
              <p:cNvGrpSpPr/>
              <p:nvPr/>
            </p:nvGrpSpPr>
            <p:grpSpPr>
              <a:xfrm>
                <a:off x="2388819" y="5082090"/>
                <a:ext cx="108000" cy="150263"/>
                <a:chOff x="5160787" y="5604881"/>
                <a:chExt cx="108000" cy="150263"/>
              </a:xfrm>
            </p:grpSpPr>
            <p:sp>
              <p:nvSpPr>
                <p:cNvPr id="24" name="Ellipszis 23"/>
                <p:cNvSpPr/>
                <p:nvPr/>
              </p:nvSpPr>
              <p:spPr>
                <a:xfrm>
                  <a:off x="5160787" y="5647144"/>
                  <a:ext cx="108000" cy="108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hu-HU" sz="1200" dirty="0" err="1" smtClean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" name="Egyenes összekötő 24"/>
                <p:cNvCxnSpPr/>
                <p:nvPr/>
              </p:nvCxnSpPr>
              <p:spPr>
                <a:xfrm>
                  <a:off x="5218262" y="5604881"/>
                  <a:ext cx="0" cy="7675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" name="Téglalap 20"/>
            <p:cNvSpPr/>
            <p:nvPr/>
          </p:nvSpPr>
          <p:spPr>
            <a:xfrm>
              <a:off x="2683644" y="4692798"/>
              <a:ext cx="421395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 extrusionH="25400">
              <a:bevelT w="50800" h="50800"/>
              <a:bevelB w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1000" dirty="0" err="1" smtClean="0">
                  <a:solidFill>
                    <a:schemeClr val="tx1"/>
                  </a:solidFill>
                </a:rPr>
                <a:t>Help</a:t>
              </a:r>
              <a:endParaRPr lang="hu-HU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0" name="Szövegdoboz 29"/>
          <p:cNvSpPr txBox="1"/>
          <p:nvPr/>
        </p:nvSpPr>
        <p:spPr>
          <a:xfrm>
            <a:off x="2608135" y="148486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Súlyozás</a:t>
            </a:r>
            <a:endParaRPr lang="hu-H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2648211" y="1947709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Ág/Alág</a:t>
            </a:r>
            <a:endParaRPr lang="hu-H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Szövegdoboz 32"/>
          <p:cNvSpPr txBox="1"/>
          <p:nvPr/>
        </p:nvSpPr>
        <p:spPr>
          <a:xfrm>
            <a:off x="8284963" y="714085"/>
            <a:ext cx="1426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/>
              <a:t>6</a:t>
            </a:r>
            <a:r>
              <a:rPr lang="hu-HU" sz="1600" b="1" dirty="0" smtClean="0"/>
              <a:t>. KÉPERNYŐ:</a:t>
            </a:r>
          </a:p>
          <a:p>
            <a:pPr algn="ctr"/>
            <a:r>
              <a:rPr lang="hu-HU" sz="1600" b="1" dirty="0" smtClean="0"/>
              <a:t>adminisztrátor</a:t>
            </a:r>
            <a:endParaRPr lang="hu-HU" sz="1600" b="1" dirty="0"/>
          </a:p>
        </p:txBody>
      </p:sp>
      <p:sp>
        <p:nvSpPr>
          <p:cNvPr id="34" name="Téglalap 33"/>
          <p:cNvSpPr/>
          <p:nvPr/>
        </p:nvSpPr>
        <p:spPr>
          <a:xfrm>
            <a:off x="6302166" y="1367013"/>
            <a:ext cx="5352256" cy="4826958"/>
          </a:xfrm>
          <a:prstGeom prst="rect">
            <a:avLst/>
          </a:prstGeom>
          <a:noFill/>
          <a:ln w="53975" cmpd="dbl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6" name="Kép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705" y="2358165"/>
            <a:ext cx="3155950" cy="2979420"/>
          </a:xfrm>
          <a:prstGeom prst="rect">
            <a:avLst/>
          </a:prstGeom>
        </p:spPr>
      </p:pic>
      <p:sp>
        <p:nvSpPr>
          <p:cNvPr id="49" name="Szövegdoboz 48"/>
          <p:cNvSpPr txBox="1"/>
          <p:nvPr/>
        </p:nvSpPr>
        <p:spPr>
          <a:xfrm>
            <a:off x="8551735" y="148486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Súlyozás</a:t>
            </a:r>
            <a:endParaRPr lang="hu-H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Szövegdoboz 49"/>
          <p:cNvSpPr txBox="1"/>
          <p:nvPr/>
        </p:nvSpPr>
        <p:spPr>
          <a:xfrm>
            <a:off x="8591811" y="1947709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Ág/Alág</a:t>
            </a:r>
            <a:endParaRPr lang="hu-H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Csoportba foglalás 61"/>
          <p:cNvGrpSpPr/>
          <p:nvPr/>
        </p:nvGrpSpPr>
        <p:grpSpPr>
          <a:xfrm>
            <a:off x="7327705" y="5364179"/>
            <a:ext cx="3005515" cy="658233"/>
            <a:chOff x="5017029" y="4696846"/>
            <a:chExt cx="3005515" cy="658233"/>
          </a:xfrm>
        </p:grpSpPr>
        <p:sp>
          <p:nvSpPr>
            <p:cNvPr id="63" name="Téglalap 62"/>
            <p:cNvSpPr/>
            <p:nvPr/>
          </p:nvSpPr>
          <p:spPr>
            <a:xfrm>
              <a:off x="6689784" y="4698906"/>
              <a:ext cx="523227" cy="2520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 extrusionH="25400">
              <a:bevelT w="50800" h="50800"/>
              <a:bevelB w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1000" dirty="0" smtClean="0">
                  <a:solidFill>
                    <a:schemeClr val="tx1"/>
                  </a:solidFill>
                </a:rPr>
                <a:t>Átlag</a:t>
              </a:r>
            </a:p>
          </p:txBody>
        </p:sp>
        <p:grpSp>
          <p:nvGrpSpPr>
            <p:cNvPr id="64" name="Csoportba foglalás 63"/>
            <p:cNvGrpSpPr/>
            <p:nvPr/>
          </p:nvGrpSpPr>
          <p:grpSpPr>
            <a:xfrm>
              <a:off x="6404828" y="4712307"/>
              <a:ext cx="247120" cy="256247"/>
              <a:chOff x="3763310" y="5013927"/>
              <a:chExt cx="252000" cy="256247"/>
            </a:xfrm>
          </p:grpSpPr>
          <p:sp>
            <p:nvSpPr>
              <p:cNvPr id="75" name="Téglalap 74"/>
              <p:cNvSpPr>
                <a:spLocks noChangeAspect="1"/>
              </p:cNvSpPr>
              <p:nvPr/>
            </p:nvSpPr>
            <p:spPr>
              <a:xfrm flipV="1">
                <a:off x="3763310" y="5016162"/>
                <a:ext cx="252000" cy="252000"/>
              </a:xfrm>
              <a:prstGeom prst="rect">
                <a:avLst/>
              </a:prstGeom>
              <a:solidFill>
                <a:srgbClr val="00B050"/>
              </a:solidFill>
              <a:ln w="12700">
                <a:noFill/>
              </a:ln>
              <a:scene3d>
                <a:camera prst="orthographicFront"/>
                <a:lightRig rig="threePt" dir="t"/>
              </a:scene3d>
              <a:sp3d extrusionH="25400" contourW="12700">
                <a:bevelT w="50800" h="50800"/>
                <a:bevelB w="50800"/>
                <a:extrusionClr>
                  <a:srgbClr val="00B050"/>
                </a:extrusionClr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1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Egyenes összekötő nyíllal 75"/>
              <p:cNvCxnSpPr/>
              <p:nvPr/>
            </p:nvCxnSpPr>
            <p:spPr>
              <a:xfrm flipV="1">
                <a:off x="3885963" y="5013927"/>
                <a:ext cx="126000" cy="12600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Egyenes összekötő nyíllal 76"/>
              <p:cNvCxnSpPr>
                <a:stCxn id="75" idx="1"/>
                <a:endCxn id="75" idx="3"/>
              </p:cNvCxnSpPr>
              <p:nvPr/>
            </p:nvCxnSpPr>
            <p:spPr>
              <a:xfrm>
                <a:off x="3763310" y="5142162"/>
                <a:ext cx="25200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Egyenes összekötő nyíllal 77"/>
              <p:cNvCxnSpPr/>
              <p:nvPr/>
            </p:nvCxnSpPr>
            <p:spPr>
              <a:xfrm>
                <a:off x="3882153" y="5144174"/>
                <a:ext cx="126000" cy="12600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Csoportba foglalás 64"/>
            <p:cNvGrpSpPr/>
            <p:nvPr/>
          </p:nvGrpSpPr>
          <p:grpSpPr>
            <a:xfrm>
              <a:off x="7770544" y="4696846"/>
              <a:ext cx="252000" cy="252000"/>
              <a:chOff x="2322786" y="5046238"/>
              <a:chExt cx="252000" cy="252000"/>
            </a:xfrm>
          </p:grpSpPr>
          <p:sp>
            <p:nvSpPr>
              <p:cNvPr id="71" name="Téglalap 70"/>
              <p:cNvSpPr/>
              <p:nvPr/>
            </p:nvSpPr>
            <p:spPr>
              <a:xfrm>
                <a:off x="2322786" y="5046238"/>
                <a:ext cx="252000" cy="252000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scene3d>
                <a:camera prst="orthographicFront"/>
                <a:lightRig rig="threePt" dir="t"/>
              </a:scene3d>
              <a:sp3d extrusionH="25400">
                <a:bevelT w="50800" h="50800"/>
                <a:bevelB w="508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1200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2" name="Csoportba foglalás 71"/>
              <p:cNvGrpSpPr/>
              <p:nvPr/>
            </p:nvGrpSpPr>
            <p:grpSpPr>
              <a:xfrm>
                <a:off x="2388819" y="5082090"/>
                <a:ext cx="108000" cy="150263"/>
                <a:chOff x="5160787" y="5604881"/>
                <a:chExt cx="108000" cy="150263"/>
              </a:xfrm>
            </p:grpSpPr>
            <p:sp>
              <p:nvSpPr>
                <p:cNvPr id="73" name="Ellipszis 72"/>
                <p:cNvSpPr/>
                <p:nvPr/>
              </p:nvSpPr>
              <p:spPr>
                <a:xfrm>
                  <a:off x="5160787" y="5647144"/>
                  <a:ext cx="108000" cy="108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hu-HU" sz="1200" dirty="0" err="1" smtClean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4" name="Egyenes összekötő 73"/>
                <p:cNvCxnSpPr/>
                <p:nvPr/>
              </p:nvCxnSpPr>
              <p:spPr>
                <a:xfrm>
                  <a:off x="5218262" y="5604881"/>
                  <a:ext cx="0" cy="7675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6" name="Téglalap 65"/>
            <p:cNvSpPr/>
            <p:nvPr/>
          </p:nvSpPr>
          <p:spPr>
            <a:xfrm>
              <a:off x="5950416" y="4716554"/>
              <a:ext cx="421395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 extrusionH="25400">
              <a:bevelT w="50800" h="50800"/>
              <a:bevelB w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1000" dirty="0" err="1" smtClean="0">
                  <a:solidFill>
                    <a:schemeClr val="tx1"/>
                  </a:solidFill>
                </a:rPr>
                <a:t>Help</a:t>
              </a:r>
              <a:endParaRPr lang="hu-HU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Szövegdoboz 66"/>
            <p:cNvSpPr txBox="1"/>
            <p:nvPr/>
          </p:nvSpPr>
          <p:spPr>
            <a:xfrm>
              <a:off x="5017029" y="5078080"/>
              <a:ext cx="2953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200" dirty="0" smtClean="0"/>
                <a:t>Aktív szakértők:            Súlyozást elkészítette:</a:t>
              </a:r>
              <a:endParaRPr lang="hu-HU" sz="1200" dirty="0"/>
            </a:p>
          </p:txBody>
        </p:sp>
        <p:sp>
          <p:nvSpPr>
            <p:cNvPr id="68" name="Téglalap 67"/>
            <p:cNvSpPr/>
            <p:nvPr/>
          </p:nvSpPr>
          <p:spPr>
            <a:xfrm>
              <a:off x="7271182" y="4711644"/>
              <a:ext cx="421395" cy="2520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 extrusionH="25400">
              <a:bevelT w="50800" h="50800"/>
              <a:bevelB w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1000" dirty="0" smtClean="0">
                  <a:solidFill>
                    <a:schemeClr val="tx1"/>
                  </a:solidFill>
                </a:rPr>
                <a:t>New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289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301</Words>
  <Application>Microsoft Office PowerPoint</Application>
  <PresentationFormat>Szélesvásznú</PresentationFormat>
  <Paragraphs>204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Office-téma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Ráduly Zoltán</dc:creator>
  <cp:lastModifiedBy>Ráduly Zoltán</cp:lastModifiedBy>
  <cp:revision>32</cp:revision>
  <dcterms:created xsi:type="dcterms:W3CDTF">2016-11-07T14:33:39Z</dcterms:created>
  <dcterms:modified xsi:type="dcterms:W3CDTF">2016-12-07T07:32:18Z</dcterms:modified>
</cp:coreProperties>
</file>