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56"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69" autoAdjust="0"/>
  </p:normalViewPr>
  <p:slideViewPr>
    <p:cSldViewPr snapToGrid="0">
      <p:cViewPr varScale="1">
        <p:scale>
          <a:sx n="72" d="100"/>
          <a:sy n="72"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57974-B798-4E35-A2AB-DDB91B757BE1}" type="datetimeFigureOut">
              <a:rPr lang="zh-CN" altLang="en-US" smtClean="0"/>
              <a:t>2023/2/17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89BC-184F-46AD-BB94-AD090ADBDA9D}" type="slidenum">
              <a:rPr lang="zh-CN" altLang="en-US" smtClean="0"/>
              <a:t>‹#›</a:t>
            </a:fld>
            <a:endParaRPr lang="zh-CN" altLang="en-US"/>
          </a:p>
        </p:txBody>
      </p:sp>
    </p:spTree>
    <p:extLst>
      <p:ext uri="{BB962C8B-B14F-4D97-AF65-F5344CB8AC3E}">
        <p14:creationId xmlns:p14="http://schemas.microsoft.com/office/powerpoint/2010/main" val="114758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0E89BC-184F-46AD-BB94-AD090ADBDA9D}" type="slidenum">
              <a:rPr lang="zh-CN" altLang="en-US" smtClean="0"/>
              <a:t>1</a:t>
            </a:fld>
            <a:endParaRPr lang="zh-CN" altLang="en-US"/>
          </a:p>
        </p:txBody>
      </p:sp>
    </p:spTree>
    <p:extLst>
      <p:ext uri="{BB962C8B-B14F-4D97-AF65-F5344CB8AC3E}">
        <p14:creationId xmlns:p14="http://schemas.microsoft.com/office/powerpoint/2010/main" val="306946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点击屏幕进入下一页</a:t>
            </a:r>
          </a:p>
        </p:txBody>
      </p:sp>
      <p:sp>
        <p:nvSpPr>
          <p:cNvPr id="4" name="灯片编号占位符 3"/>
          <p:cNvSpPr>
            <a:spLocks noGrp="1"/>
          </p:cNvSpPr>
          <p:nvPr>
            <p:ph type="sldNum" sz="quarter" idx="5"/>
          </p:nvPr>
        </p:nvSpPr>
        <p:spPr/>
        <p:txBody>
          <a:bodyPr/>
          <a:lstStyle/>
          <a:p>
            <a:fld id="{500E89BC-184F-46AD-BB94-AD090ADBDA9D}" type="slidenum">
              <a:rPr lang="zh-CN" altLang="en-US" smtClean="0"/>
              <a:t>3</a:t>
            </a:fld>
            <a:endParaRPr lang="zh-CN" altLang="en-US"/>
          </a:p>
        </p:txBody>
      </p:sp>
    </p:spTree>
    <p:extLst>
      <p:ext uri="{BB962C8B-B14F-4D97-AF65-F5344CB8AC3E}">
        <p14:creationId xmlns:p14="http://schemas.microsoft.com/office/powerpoint/2010/main" val="215113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BF2AE-07F7-4E6E-A05F-936C3FDBD6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CAF541-4BB6-4A73-B9F5-E2312B476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16B3C2-EA95-458A-BA44-764139A51E8E}"/>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266E3B38-95F3-4663-9033-64DB2E5CB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6BFE5-299E-42DB-8259-9287E0C110E8}"/>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1386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ACB47-D186-4631-89C1-851E5F2C9B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04E4D6-3786-4F28-B0B8-2A0929BDCD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AF02FC-68FA-4ED5-956E-C370D2A1164E}"/>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38B0B65B-D796-43B1-964C-26A5A95D77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FA6F5E-05AB-47DA-BAC8-9A938B97C180}"/>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116772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D7359B-20DD-4EC1-AF80-A2926B92F1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C232F6-C1F9-49C5-BC1F-47F2ECC424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67474-D922-495D-B8EB-1D91A9916061}"/>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3FAEDED3-BDC9-44A2-AF3D-027F1E0F32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45403F-FE88-488D-B92F-5F5FC92F5F87}"/>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290207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7557A-7360-4A98-81A4-99C9786A50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8B4541-9E02-4DDE-9F7D-36B8F08886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75C4BF-45D9-401A-8C4B-B52ACF3FDC30}"/>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7FD60931-B191-495A-8728-7DF6D4EDD7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BC60B3-2468-46FF-A16B-F357334729DA}"/>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45274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559BA-66D3-48CB-8F34-792646D8BA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BFEC2E-1078-4E42-B9E0-21F0C83F5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FFAB22-A710-4308-8B4D-4DD2588B9801}"/>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B2802F47-D441-47BD-BF09-318AFAEE5F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F631E7-B311-45C7-BB1D-DD86E600694C}"/>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322394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169CC-B2A5-4739-BB53-0FF4B98188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A302B5-CCE0-45D4-B31F-B4C9DEEB50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3F6159-25F7-4168-B280-88BDAC6342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101077-CD62-412A-ACC0-AEFFE3AC3E4C}"/>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6" name="页脚占位符 5">
            <a:extLst>
              <a:ext uri="{FF2B5EF4-FFF2-40B4-BE49-F238E27FC236}">
                <a16:creationId xmlns:a16="http://schemas.microsoft.com/office/drawing/2014/main" id="{262EA593-176A-473D-A99D-DD8D6BE7E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4E741-2FFF-4B70-A7A0-E16120E937E5}"/>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185765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309DC-3CC9-4CD7-833F-616BE10EA7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D966DB-A6FB-43CF-A628-7DBE93CF3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4E01F0-8352-4488-A3E6-90DA0453186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886301-E4EA-4FCC-AED6-8A2C4AD6E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5D4C60-8E3E-4435-9F03-50AF2DE1C9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81329C-BCD1-4AF7-AB24-F0298B81430A}"/>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8" name="页脚占位符 7">
            <a:extLst>
              <a:ext uri="{FF2B5EF4-FFF2-40B4-BE49-F238E27FC236}">
                <a16:creationId xmlns:a16="http://schemas.microsoft.com/office/drawing/2014/main" id="{25367976-06E9-4F2C-9849-3C264145C3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1B1E56-E32C-4196-B74D-5EE11E43004D}"/>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150618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8880B-6DDF-41A2-8F90-AA07286A86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235154-9A92-4428-AA9C-D413ACC12E2E}"/>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4" name="页脚占位符 3">
            <a:extLst>
              <a:ext uri="{FF2B5EF4-FFF2-40B4-BE49-F238E27FC236}">
                <a16:creationId xmlns:a16="http://schemas.microsoft.com/office/drawing/2014/main" id="{8890244A-558D-4126-BC88-2B4978AA60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B45A62E-A119-43BF-8B01-FE678F17FA82}"/>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265163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83F826-9E68-442E-AF8E-9E5B14DB2B52}"/>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3" name="页脚占位符 2">
            <a:extLst>
              <a:ext uri="{FF2B5EF4-FFF2-40B4-BE49-F238E27FC236}">
                <a16:creationId xmlns:a16="http://schemas.microsoft.com/office/drawing/2014/main" id="{22E22B1C-4320-4392-BBC5-EF6A62BEC1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2C15BC-DFF3-4736-BC42-484048E0DBF7}"/>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3538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8AC60-3E62-438C-819B-0728D131BA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DA0015-EE7B-4906-953A-F45FB3205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CA3FD3-EB69-4C8C-8FE3-2EBEAC33F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AE6D73-28DC-49C6-9FEA-5766EEFE00EA}"/>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6" name="页脚占位符 5">
            <a:extLst>
              <a:ext uri="{FF2B5EF4-FFF2-40B4-BE49-F238E27FC236}">
                <a16:creationId xmlns:a16="http://schemas.microsoft.com/office/drawing/2014/main" id="{16BAB7BB-91BF-4C16-A885-4DFA9D500F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CAB0CA-2198-45FF-B9B5-7B921AD170AE}"/>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420421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81687-2A3A-4DB3-9D80-9F3F815D5B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555013-AE19-4B3D-B2F0-2B68E39F4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14681F-50E2-4980-8D53-7CD7AD9E4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528720-812C-4441-A60D-C85F1D31095F}"/>
              </a:ext>
            </a:extLst>
          </p:cNvPr>
          <p:cNvSpPr>
            <a:spLocks noGrp="1"/>
          </p:cNvSpPr>
          <p:nvPr>
            <p:ph type="dt" sz="half" idx="10"/>
          </p:nvPr>
        </p:nvSpPr>
        <p:spPr/>
        <p:txBody>
          <a:bodyPr/>
          <a:lstStyle/>
          <a:p>
            <a:fld id="{559390DF-D370-4F6A-967B-F02D2638FB6E}" type="datetimeFigureOut">
              <a:rPr lang="zh-CN" altLang="en-US" smtClean="0"/>
              <a:t>2023/2/17</a:t>
            </a:fld>
            <a:endParaRPr lang="zh-CN" altLang="en-US"/>
          </a:p>
        </p:txBody>
      </p:sp>
      <p:sp>
        <p:nvSpPr>
          <p:cNvPr id="6" name="页脚占位符 5">
            <a:extLst>
              <a:ext uri="{FF2B5EF4-FFF2-40B4-BE49-F238E27FC236}">
                <a16:creationId xmlns:a16="http://schemas.microsoft.com/office/drawing/2014/main" id="{4AA643B2-4261-4888-BA0E-AF359B05C5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EFDBE3-A22B-4A66-A6E5-4499DCAC3B12}"/>
              </a:ext>
            </a:extLst>
          </p:cNvPr>
          <p:cNvSpPr>
            <a:spLocks noGrp="1"/>
          </p:cNvSpPr>
          <p:nvPr>
            <p:ph type="sldNum" sz="quarter" idx="12"/>
          </p:nvPr>
        </p:nvSpPr>
        <p:spPr/>
        <p:txBody>
          <a:body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410981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085586-412C-4EB5-B864-08E0926FE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F01645-4803-48F8-865D-8782EEB3B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828B12-3C50-45F1-9E40-52C871303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390DF-D370-4F6A-967B-F02D2638FB6E}" type="datetimeFigureOut">
              <a:rPr lang="zh-CN" altLang="en-US" smtClean="0"/>
              <a:t>2023/2/17</a:t>
            </a:fld>
            <a:endParaRPr lang="zh-CN" altLang="en-US"/>
          </a:p>
        </p:txBody>
      </p:sp>
      <p:sp>
        <p:nvSpPr>
          <p:cNvPr id="5" name="页脚占位符 4">
            <a:extLst>
              <a:ext uri="{FF2B5EF4-FFF2-40B4-BE49-F238E27FC236}">
                <a16:creationId xmlns:a16="http://schemas.microsoft.com/office/drawing/2014/main" id="{AB23DCE9-D87A-4F76-B579-7E64CCB6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DFA6A6-F48A-4344-A724-320F97890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44BBA-61D1-43A2-B566-B37170E3DBD9}" type="slidenum">
              <a:rPr lang="zh-CN" altLang="en-US" smtClean="0"/>
              <a:t>‹#›</a:t>
            </a:fld>
            <a:endParaRPr lang="zh-CN" altLang="en-US"/>
          </a:p>
        </p:txBody>
      </p:sp>
    </p:spTree>
    <p:extLst>
      <p:ext uri="{BB962C8B-B14F-4D97-AF65-F5344CB8AC3E}">
        <p14:creationId xmlns:p14="http://schemas.microsoft.com/office/powerpoint/2010/main" val="176507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75197249-FA58-4B15-AC37-7EE426BBAFDE}"/>
              </a:ext>
            </a:extLst>
          </p:cNvPr>
          <p:cNvSpPr txBox="1"/>
          <p:nvPr/>
        </p:nvSpPr>
        <p:spPr>
          <a:xfrm>
            <a:off x="1315778" y="797510"/>
            <a:ext cx="3978352" cy="5262979"/>
          </a:xfrm>
          <a:prstGeom prst="rect">
            <a:avLst/>
          </a:prstGeom>
          <a:noFill/>
        </p:spPr>
        <p:txBody>
          <a:bodyPr wrap="square">
            <a:spAutoFit/>
          </a:bodyPr>
          <a:lstStyle/>
          <a:p>
            <a:r>
              <a:rPr lang="zh-CN" altLang="en-US" sz="2800" b="0" i="0" dirty="0">
                <a:effectLst/>
                <a:latin typeface="华文行楷" panose="02010800040101010101" pitchFamily="2" charset="-122"/>
                <a:ea typeface="华文行楷" panose="02010800040101010101" pitchFamily="2" charset="-122"/>
              </a:rPr>
              <a:t>中世纪，欧洲的“黑暗时代”。</a:t>
            </a:r>
            <a:br>
              <a:rPr lang="zh-CN" altLang="en-US" sz="2800" dirty="0">
                <a:latin typeface="华文行楷" panose="02010800040101010101" pitchFamily="2" charset="-122"/>
                <a:ea typeface="华文行楷" panose="02010800040101010101" pitchFamily="2" charset="-122"/>
              </a:rPr>
            </a:br>
            <a:r>
              <a:rPr lang="zh-CN" altLang="en-US" sz="2800" b="0" i="0" dirty="0">
                <a:effectLst/>
                <a:latin typeface="华文行楷" panose="02010800040101010101" pitchFamily="2" charset="-122"/>
                <a:ea typeface="华文行楷" panose="02010800040101010101" pitchFamily="2" charset="-122"/>
              </a:rPr>
              <a:t>蛮族入侵，帝国陨落，欧洲大陆战火纷飞。</a:t>
            </a:r>
            <a:br>
              <a:rPr lang="zh-CN" altLang="en-US" sz="2800" dirty="0">
                <a:latin typeface="华文行楷" panose="02010800040101010101" pitchFamily="2" charset="-122"/>
                <a:ea typeface="华文行楷" panose="02010800040101010101" pitchFamily="2" charset="-122"/>
              </a:rPr>
            </a:br>
            <a:r>
              <a:rPr lang="zh-CN" altLang="en-US" sz="2800" b="0" i="0" dirty="0">
                <a:effectLst/>
                <a:latin typeface="华文行楷" panose="02010800040101010101" pitchFamily="2" charset="-122"/>
                <a:ea typeface="华文行楷" panose="02010800040101010101" pitchFamily="2" charset="-122"/>
              </a:rPr>
              <a:t>日尔曼、罗马、新的征战，悄然而至。</a:t>
            </a:r>
            <a:br>
              <a:rPr lang="zh-CN" altLang="en-US" sz="2800" dirty="0">
                <a:latin typeface="华文行楷" panose="02010800040101010101" pitchFamily="2" charset="-122"/>
                <a:ea typeface="华文行楷" panose="02010800040101010101" pitchFamily="2" charset="-122"/>
              </a:rPr>
            </a:br>
            <a:r>
              <a:rPr lang="zh-CN" altLang="en-US" sz="2800" b="0" i="0" dirty="0">
                <a:effectLst/>
                <a:latin typeface="华文行楷" panose="02010800040101010101" pitchFamily="2" charset="-122"/>
                <a:ea typeface="华文行楷" panose="02010800040101010101" pitchFamily="2" charset="-122"/>
              </a:rPr>
              <a:t>我们的英雄承荣而生，载誉而死，心如彼剑，宁折不弯！</a:t>
            </a:r>
            <a:br>
              <a:rPr lang="zh-CN" altLang="en-US" sz="2800" dirty="0">
                <a:latin typeface="华文行楷" panose="02010800040101010101" pitchFamily="2" charset="-122"/>
                <a:ea typeface="华文行楷" panose="02010800040101010101" pitchFamily="2" charset="-122"/>
              </a:rPr>
            </a:br>
            <a:r>
              <a:rPr lang="zh-CN" altLang="en-US" sz="2800" b="0" i="0" dirty="0">
                <a:effectLst/>
                <a:latin typeface="华文行楷" panose="02010800040101010101" pitchFamily="2" charset="-122"/>
                <a:ea typeface="华文行楷" panose="02010800040101010101" pitchFamily="2" charset="-122"/>
              </a:rPr>
              <a:t>在</a:t>
            </a:r>
            <a:r>
              <a:rPr lang="en-US" altLang="zh-CN" sz="2800" b="0" i="0" dirty="0">
                <a:effectLst/>
                <a:latin typeface="华文行楷" panose="02010800040101010101" pitchFamily="2" charset="-122"/>
                <a:ea typeface="华文行楷" panose="02010800040101010101" pitchFamily="2" charset="-122"/>
              </a:rPr>
              <a:t>《</a:t>
            </a:r>
            <a:r>
              <a:rPr lang="zh-CN" altLang="en-US" sz="2800" b="0" i="0" dirty="0">
                <a:effectLst/>
                <a:latin typeface="华文行楷" panose="02010800040101010101" pitchFamily="2" charset="-122"/>
                <a:ea typeface="华文行楷" panose="02010800040101010101" pitchFamily="2" charset="-122"/>
              </a:rPr>
              <a:t>欧陆战争</a:t>
            </a:r>
            <a:r>
              <a:rPr lang="en-US" altLang="zh-CN" sz="2800" b="0" i="0" dirty="0">
                <a:effectLst/>
                <a:latin typeface="华文行楷" panose="02010800040101010101" pitchFamily="2" charset="-122"/>
                <a:ea typeface="华文行楷" panose="02010800040101010101" pitchFamily="2" charset="-122"/>
              </a:rPr>
              <a:t>》</a:t>
            </a:r>
            <a:r>
              <a:rPr lang="zh-CN" altLang="en-US" sz="2800" b="0" i="0" dirty="0">
                <a:effectLst/>
                <a:latin typeface="华文行楷" panose="02010800040101010101" pitchFamily="2" charset="-122"/>
                <a:ea typeface="华文行楷" panose="02010800040101010101" pitchFamily="2" charset="-122"/>
              </a:rPr>
              <a:t>中见证千年间欧洲各国的战争以及英雄事迹！</a:t>
            </a:r>
            <a:endParaRPr lang="zh-CN" altLang="en-US" sz="2800" b="1" dirty="0">
              <a:latin typeface="华文行楷" panose="02010800040101010101" pitchFamily="2" charset="-122"/>
              <a:ea typeface="华文行楷" panose="02010800040101010101" pitchFamily="2" charset="-122"/>
            </a:endParaRPr>
          </a:p>
        </p:txBody>
      </p:sp>
      <p:sp>
        <p:nvSpPr>
          <p:cNvPr id="6" name="文本框 5">
            <a:extLst>
              <a:ext uri="{FF2B5EF4-FFF2-40B4-BE49-F238E27FC236}">
                <a16:creationId xmlns:a16="http://schemas.microsoft.com/office/drawing/2014/main" id="{2B2D2F66-250D-4C39-A176-C9DD2D864599}"/>
              </a:ext>
            </a:extLst>
          </p:cNvPr>
          <p:cNvSpPr txBox="1"/>
          <p:nvPr/>
        </p:nvSpPr>
        <p:spPr>
          <a:xfrm>
            <a:off x="6897871" y="865218"/>
            <a:ext cx="3713421" cy="4401205"/>
          </a:xfrm>
          <a:prstGeom prst="rect">
            <a:avLst/>
          </a:prstGeom>
          <a:noFill/>
        </p:spPr>
        <p:txBody>
          <a:bodyPr wrap="square">
            <a:spAutoFit/>
          </a:bodyPr>
          <a:lstStyle/>
          <a:p>
            <a:pPr algn="l"/>
            <a:r>
              <a:rPr lang="zh-CN" altLang="en-US" sz="2800" i="0" dirty="0">
                <a:effectLst/>
                <a:latin typeface="华文行楷" panose="02010800040101010101" pitchFamily="2" charset="-122"/>
                <a:ea typeface="华文行楷" panose="02010800040101010101" pitchFamily="2" charset="-122"/>
              </a:rPr>
              <a:t>您将化身运筹帷幄的将领，亲临硝烟弥漫的战场，征服动荡的欧洲大陆，建立强大的帝国。</a:t>
            </a:r>
          </a:p>
          <a:p>
            <a:pPr algn="l"/>
            <a:r>
              <a:rPr lang="zh-CN" altLang="en-US" sz="2800" i="0" dirty="0">
                <a:effectLst/>
                <a:latin typeface="华文行楷" panose="02010800040101010101" pitchFamily="2" charset="-122"/>
                <a:ea typeface="华文行楷" panose="02010800040101010101" pitchFamily="2" charset="-122"/>
              </a:rPr>
              <a:t>享受博弈的乐趣，感受策略战棋的魅力，领略中世纪的历史风云，谱写属于自己的英雄史诗。</a:t>
            </a:r>
          </a:p>
        </p:txBody>
      </p:sp>
      <p:sp>
        <p:nvSpPr>
          <p:cNvPr id="8" name="文本框 7">
            <a:extLst>
              <a:ext uri="{FF2B5EF4-FFF2-40B4-BE49-F238E27FC236}">
                <a16:creationId xmlns:a16="http://schemas.microsoft.com/office/drawing/2014/main" id="{B4BD45E4-3B4A-460A-A648-325470536308}"/>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Tree>
    <p:extLst>
      <p:ext uri="{BB962C8B-B14F-4D97-AF65-F5344CB8AC3E}">
        <p14:creationId xmlns:p14="http://schemas.microsoft.com/office/powerpoint/2010/main" val="11884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a:extLst>
              <a:ext uri="{FF2B5EF4-FFF2-40B4-BE49-F238E27FC236}">
                <a16:creationId xmlns:a16="http://schemas.microsoft.com/office/drawing/2014/main" id="{2D634A39-3A7D-4BB7-9EB6-5493990910A2}"/>
              </a:ext>
            </a:extLst>
          </p:cNvPr>
          <p:cNvSpPr txBox="1"/>
          <p:nvPr/>
        </p:nvSpPr>
        <p:spPr>
          <a:xfrm>
            <a:off x="6887238" y="755487"/>
            <a:ext cx="3681525" cy="4832092"/>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消灭对方所有英雄或者基地就可以获得胜利。</a:t>
            </a:r>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不同英雄的血量，攻击力攻击范围，行动范围，护甲值各不相同，具体数值可以通过把鼠标放置在人物位置来得知。</a:t>
            </a:r>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每个人物死亡后会在设定回合次数后复活。</a:t>
            </a:r>
          </a:p>
        </p:txBody>
      </p:sp>
      <p:sp>
        <p:nvSpPr>
          <p:cNvPr id="9" name="文本框 8">
            <a:extLst>
              <a:ext uri="{FF2B5EF4-FFF2-40B4-BE49-F238E27FC236}">
                <a16:creationId xmlns:a16="http://schemas.microsoft.com/office/drawing/2014/main" id="{BC1FD271-B819-464A-AD6C-1C0EA8FCDF1A}"/>
              </a:ext>
            </a:extLst>
          </p:cNvPr>
          <p:cNvSpPr txBox="1"/>
          <p:nvPr/>
        </p:nvSpPr>
        <p:spPr>
          <a:xfrm>
            <a:off x="1155407" y="5019971"/>
            <a:ext cx="4266314" cy="954107"/>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双方各有五位英雄士兵和一个神之守护基地。</a:t>
            </a:r>
            <a:endParaRPr lang="en-US" altLang="zh-CN" sz="2800" dirty="0">
              <a:latin typeface="华文行楷" panose="02010800040101010101" pitchFamily="2" charset="-122"/>
              <a:ea typeface="华文行楷" panose="02010800040101010101" pitchFamily="2" charset="-122"/>
            </a:endParaRPr>
          </a:p>
        </p:txBody>
      </p:sp>
      <p:pic>
        <p:nvPicPr>
          <p:cNvPr id="11" name="图片 10">
            <a:extLst>
              <a:ext uri="{FF2B5EF4-FFF2-40B4-BE49-F238E27FC236}">
                <a16:creationId xmlns:a16="http://schemas.microsoft.com/office/drawing/2014/main" id="{2CBFEA89-9848-4661-BA00-F163833D7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836" y="290110"/>
            <a:ext cx="1404452" cy="1404452"/>
          </a:xfrm>
          <a:prstGeom prst="rect">
            <a:avLst/>
          </a:prstGeom>
        </p:spPr>
      </p:pic>
      <p:pic>
        <p:nvPicPr>
          <p:cNvPr id="13" name="图片 12">
            <a:extLst>
              <a:ext uri="{FF2B5EF4-FFF2-40B4-BE49-F238E27FC236}">
                <a16:creationId xmlns:a16="http://schemas.microsoft.com/office/drawing/2014/main" id="{36194B6C-63C0-48C7-8F6B-D6BA1E832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407" y="2033669"/>
            <a:ext cx="952633" cy="952633"/>
          </a:xfrm>
          <a:prstGeom prst="rect">
            <a:avLst/>
          </a:prstGeom>
        </p:spPr>
      </p:pic>
      <p:pic>
        <p:nvPicPr>
          <p:cNvPr id="15" name="图片 14">
            <a:extLst>
              <a:ext uri="{FF2B5EF4-FFF2-40B4-BE49-F238E27FC236}">
                <a16:creationId xmlns:a16="http://schemas.microsoft.com/office/drawing/2014/main" id="{9A31C4FF-FD9D-48FA-B1F5-26E6C9E58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2247" y="2033668"/>
            <a:ext cx="952633" cy="952633"/>
          </a:xfrm>
          <a:prstGeom prst="rect">
            <a:avLst/>
          </a:prstGeom>
        </p:spPr>
      </p:pic>
      <p:pic>
        <p:nvPicPr>
          <p:cNvPr id="17" name="图片 16">
            <a:extLst>
              <a:ext uri="{FF2B5EF4-FFF2-40B4-BE49-F238E27FC236}">
                <a16:creationId xmlns:a16="http://schemas.microsoft.com/office/drawing/2014/main" id="{C756FDB3-F6D4-4696-AF92-77DE285A5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6427" y="2033668"/>
            <a:ext cx="952633" cy="952633"/>
          </a:xfrm>
          <a:prstGeom prst="rect">
            <a:avLst/>
          </a:prstGeom>
        </p:spPr>
      </p:pic>
      <p:pic>
        <p:nvPicPr>
          <p:cNvPr id="19" name="图片 18">
            <a:extLst>
              <a:ext uri="{FF2B5EF4-FFF2-40B4-BE49-F238E27FC236}">
                <a16:creationId xmlns:a16="http://schemas.microsoft.com/office/drawing/2014/main" id="{8BC0FF77-B809-4212-B04C-37C4807A2C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9614" y="3429000"/>
            <a:ext cx="952633" cy="952633"/>
          </a:xfrm>
          <a:prstGeom prst="rect">
            <a:avLst/>
          </a:prstGeom>
        </p:spPr>
      </p:pic>
      <p:pic>
        <p:nvPicPr>
          <p:cNvPr id="21" name="图片 20">
            <a:extLst>
              <a:ext uri="{FF2B5EF4-FFF2-40B4-BE49-F238E27FC236}">
                <a16:creationId xmlns:a16="http://schemas.microsoft.com/office/drawing/2014/main" id="{F73CECEE-7E00-4D82-A5F2-7FB0432586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0452" y="3429000"/>
            <a:ext cx="952633" cy="952633"/>
          </a:xfrm>
          <a:prstGeom prst="rect">
            <a:avLst/>
          </a:prstGeom>
        </p:spPr>
      </p:pic>
      <p:sp>
        <p:nvSpPr>
          <p:cNvPr id="22" name="文本框 21">
            <a:extLst>
              <a:ext uri="{FF2B5EF4-FFF2-40B4-BE49-F238E27FC236}">
                <a16:creationId xmlns:a16="http://schemas.microsoft.com/office/drawing/2014/main" id="{B8A5C6E2-FC44-4CA0-82BE-C3F30BABC238}"/>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Tree>
    <p:extLst>
      <p:ext uri="{BB962C8B-B14F-4D97-AF65-F5344CB8AC3E}">
        <p14:creationId xmlns:p14="http://schemas.microsoft.com/office/powerpoint/2010/main" val="196362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E12800BB-87FD-4674-8C8A-84881BDEA081}"/>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
        <p:nvSpPr>
          <p:cNvPr id="6" name="文本框 5">
            <a:extLst>
              <a:ext uri="{FF2B5EF4-FFF2-40B4-BE49-F238E27FC236}">
                <a16:creationId xmlns:a16="http://schemas.microsoft.com/office/drawing/2014/main" id="{30743A6B-8CB5-42F9-8A57-7C9374C0C34C}"/>
              </a:ext>
            </a:extLst>
          </p:cNvPr>
          <p:cNvSpPr txBox="1"/>
          <p:nvPr/>
        </p:nvSpPr>
        <p:spPr>
          <a:xfrm>
            <a:off x="1010535" y="1684706"/>
            <a:ext cx="4457700" cy="954107"/>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左键人物可以选择移动、进攻或者跳过该人物</a:t>
            </a:r>
          </a:p>
        </p:txBody>
      </p:sp>
      <p:sp>
        <p:nvSpPr>
          <p:cNvPr id="7" name="文本框 6">
            <a:extLst>
              <a:ext uri="{FF2B5EF4-FFF2-40B4-BE49-F238E27FC236}">
                <a16:creationId xmlns:a16="http://schemas.microsoft.com/office/drawing/2014/main" id="{ADF17292-FF6A-4597-A48F-5220456B5E0E}"/>
              </a:ext>
            </a:extLst>
          </p:cNvPr>
          <p:cNvSpPr txBox="1"/>
          <p:nvPr/>
        </p:nvSpPr>
        <p:spPr>
          <a:xfrm>
            <a:off x="6601267" y="4509661"/>
            <a:ext cx="4457701" cy="1384995"/>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选择移动或者进攻会出现相应的移动框点击可移动范围内的相应位置即可</a:t>
            </a:r>
          </a:p>
        </p:txBody>
      </p:sp>
      <p:pic>
        <p:nvPicPr>
          <p:cNvPr id="9" name="图片 8">
            <a:extLst>
              <a:ext uri="{FF2B5EF4-FFF2-40B4-BE49-F238E27FC236}">
                <a16:creationId xmlns:a16="http://schemas.microsoft.com/office/drawing/2014/main" id="{06EF5A6A-141A-4832-B2FB-ADA856BB507E}"/>
              </a:ext>
            </a:extLst>
          </p:cNvPr>
          <p:cNvPicPr>
            <a:picLocks noChangeAspect="1"/>
          </p:cNvPicPr>
          <p:nvPr/>
        </p:nvPicPr>
        <p:blipFill>
          <a:blip r:embed="rId4"/>
          <a:stretch>
            <a:fillRect/>
          </a:stretch>
        </p:blipFill>
        <p:spPr>
          <a:xfrm>
            <a:off x="1381486" y="820126"/>
            <a:ext cx="1478672" cy="709363"/>
          </a:xfrm>
          <a:prstGeom prst="rect">
            <a:avLst/>
          </a:prstGeom>
        </p:spPr>
      </p:pic>
      <p:pic>
        <p:nvPicPr>
          <p:cNvPr id="11" name="图片 10">
            <a:extLst>
              <a:ext uri="{FF2B5EF4-FFF2-40B4-BE49-F238E27FC236}">
                <a16:creationId xmlns:a16="http://schemas.microsoft.com/office/drawing/2014/main" id="{7FB0DC99-69C0-4F30-A836-7B0C9A04EB1B}"/>
              </a:ext>
            </a:extLst>
          </p:cNvPr>
          <p:cNvPicPr>
            <a:picLocks noChangeAspect="1"/>
          </p:cNvPicPr>
          <p:nvPr/>
        </p:nvPicPr>
        <p:blipFill rotWithShape="1">
          <a:blip r:embed="rId5"/>
          <a:srcRect t="890"/>
          <a:stretch/>
        </p:blipFill>
        <p:spPr>
          <a:xfrm>
            <a:off x="6723766" y="606996"/>
            <a:ext cx="4086748" cy="3705671"/>
          </a:xfrm>
          <a:prstGeom prst="rect">
            <a:avLst/>
          </a:prstGeom>
        </p:spPr>
      </p:pic>
      <p:pic>
        <p:nvPicPr>
          <p:cNvPr id="13" name="图片 12">
            <a:extLst>
              <a:ext uri="{FF2B5EF4-FFF2-40B4-BE49-F238E27FC236}">
                <a16:creationId xmlns:a16="http://schemas.microsoft.com/office/drawing/2014/main" id="{0882AF7B-581D-4D6E-ADB7-7B23F261A9D5}"/>
              </a:ext>
            </a:extLst>
          </p:cNvPr>
          <p:cNvPicPr>
            <a:picLocks noChangeAspect="1"/>
          </p:cNvPicPr>
          <p:nvPr/>
        </p:nvPicPr>
        <p:blipFill>
          <a:blip r:embed="rId6"/>
          <a:stretch>
            <a:fillRect/>
          </a:stretch>
        </p:blipFill>
        <p:spPr>
          <a:xfrm>
            <a:off x="1285793" y="2638813"/>
            <a:ext cx="2174916" cy="2161238"/>
          </a:xfrm>
          <a:prstGeom prst="rect">
            <a:avLst/>
          </a:prstGeom>
        </p:spPr>
      </p:pic>
      <p:sp>
        <p:nvSpPr>
          <p:cNvPr id="14" name="文本框 13">
            <a:extLst>
              <a:ext uri="{FF2B5EF4-FFF2-40B4-BE49-F238E27FC236}">
                <a16:creationId xmlns:a16="http://schemas.microsoft.com/office/drawing/2014/main" id="{864D1BE1-FB5A-473F-99BB-1544B729B5BE}"/>
              </a:ext>
            </a:extLst>
          </p:cNvPr>
          <p:cNvSpPr txBox="1"/>
          <p:nvPr/>
        </p:nvSpPr>
        <p:spPr>
          <a:xfrm>
            <a:off x="1092496" y="4892105"/>
            <a:ext cx="4383271" cy="1384995"/>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选择进攻会有相应的进攻范围，如果范围内有敌人的话，点击敌人即可进攻</a:t>
            </a:r>
          </a:p>
        </p:txBody>
      </p:sp>
    </p:spTree>
    <p:extLst>
      <p:ext uri="{BB962C8B-B14F-4D97-AF65-F5344CB8AC3E}">
        <p14:creationId xmlns:p14="http://schemas.microsoft.com/office/powerpoint/2010/main" val="299485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C3B1366D-CAC1-43FB-8033-DB870661CA90}"/>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
        <p:nvSpPr>
          <p:cNvPr id="7" name="文本框 6">
            <a:extLst>
              <a:ext uri="{FF2B5EF4-FFF2-40B4-BE49-F238E27FC236}">
                <a16:creationId xmlns:a16="http://schemas.microsoft.com/office/drawing/2014/main" id="{C01C4831-B014-45F1-8700-562D6F21886E}"/>
              </a:ext>
            </a:extLst>
          </p:cNvPr>
          <p:cNvSpPr txBox="1"/>
          <p:nvPr/>
        </p:nvSpPr>
        <p:spPr>
          <a:xfrm>
            <a:off x="6344979" y="681887"/>
            <a:ext cx="6182832" cy="523220"/>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左上角的各个功能键：</a:t>
            </a:r>
          </a:p>
        </p:txBody>
      </p:sp>
      <p:sp>
        <p:nvSpPr>
          <p:cNvPr id="9" name="文本框 8">
            <a:extLst>
              <a:ext uri="{FF2B5EF4-FFF2-40B4-BE49-F238E27FC236}">
                <a16:creationId xmlns:a16="http://schemas.microsoft.com/office/drawing/2014/main" id="{CA787ADB-F693-4015-A6DD-0BD386C195DC}"/>
              </a:ext>
            </a:extLst>
          </p:cNvPr>
          <p:cNvSpPr txBox="1"/>
          <p:nvPr/>
        </p:nvSpPr>
        <p:spPr>
          <a:xfrm>
            <a:off x="7973534" y="1806326"/>
            <a:ext cx="3184450" cy="3539430"/>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结束当前回合</a:t>
            </a:r>
            <a:endParaRPr lang="en-US" altLang="zh-CN" sz="2800" dirty="0">
              <a:latin typeface="华文行楷" panose="02010800040101010101" pitchFamily="2" charset="-122"/>
              <a:ea typeface="华文行楷" panose="02010800040101010101" pitchFamily="2" charset="-122"/>
            </a:endParaRPr>
          </a:p>
          <a:p>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暂停音乐</a:t>
            </a:r>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开启音乐</a:t>
            </a:r>
            <a:endParaRPr lang="en-US" altLang="zh-CN" sz="2800" dirty="0">
              <a:latin typeface="华文行楷" panose="02010800040101010101" pitchFamily="2" charset="-122"/>
              <a:ea typeface="华文行楷" panose="02010800040101010101" pitchFamily="2" charset="-122"/>
            </a:endParaRPr>
          </a:p>
          <a:p>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打开设置</a:t>
            </a:r>
            <a:endParaRPr lang="en-US" altLang="zh-CN" sz="2800" dirty="0">
              <a:latin typeface="华文行楷" panose="02010800040101010101" pitchFamily="2" charset="-122"/>
              <a:ea typeface="华文行楷" panose="02010800040101010101" pitchFamily="2" charset="-122"/>
            </a:endParaRPr>
          </a:p>
          <a:p>
            <a:endParaRPr lang="en-US" altLang="zh-CN" sz="2800" dirty="0">
              <a:latin typeface="华文行楷" panose="02010800040101010101" pitchFamily="2" charset="-122"/>
              <a:ea typeface="华文行楷" panose="02010800040101010101" pitchFamily="2" charset="-122"/>
            </a:endParaRPr>
          </a:p>
          <a:p>
            <a:r>
              <a:rPr lang="zh-CN" altLang="en-US" sz="2800" dirty="0">
                <a:latin typeface="华文行楷" panose="02010800040101010101" pitchFamily="2" charset="-122"/>
                <a:ea typeface="华文行楷" panose="02010800040101010101" pitchFamily="2" charset="-122"/>
              </a:rPr>
              <a:t>取消当前人物选择</a:t>
            </a:r>
          </a:p>
        </p:txBody>
      </p:sp>
      <p:pic>
        <p:nvPicPr>
          <p:cNvPr id="11" name="图片 10">
            <a:extLst>
              <a:ext uri="{FF2B5EF4-FFF2-40B4-BE49-F238E27FC236}">
                <a16:creationId xmlns:a16="http://schemas.microsoft.com/office/drawing/2014/main" id="{17AB25A9-637D-40ED-BC80-C9BFADC08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87" y="455994"/>
            <a:ext cx="5860313" cy="5860313"/>
          </a:xfrm>
          <a:prstGeom prst="rect">
            <a:avLst/>
          </a:prstGeom>
        </p:spPr>
      </p:pic>
      <p:pic>
        <p:nvPicPr>
          <p:cNvPr id="13" name="图片 12">
            <a:extLst>
              <a:ext uri="{FF2B5EF4-FFF2-40B4-BE49-F238E27FC236}">
                <a16:creationId xmlns:a16="http://schemas.microsoft.com/office/drawing/2014/main" id="{69BB824E-1E81-4BAD-B545-2D9EDC75A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218" y="1817882"/>
            <a:ext cx="487722" cy="487722"/>
          </a:xfrm>
          <a:prstGeom prst="rect">
            <a:avLst/>
          </a:prstGeom>
        </p:spPr>
      </p:pic>
      <p:pic>
        <p:nvPicPr>
          <p:cNvPr id="15" name="图片 14">
            <a:extLst>
              <a:ext uri="{FF2B5EF4-FFF2-40B4-BE49-F238E27FC236}">
                <a16:creationId xmlns:a16="http://schemas.microsoft.com/office/drawing/2014/main" id="{9B833699-AB57-4FEA-940B-7D4D9BAE0F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218" y="2674518"/>
            <a:ext cx="487722" cy="487722"/>
          </a:xfrm>
          <a:prstGeom prst="rect">
            <a:avLst/>
          </a:prstGeom>
        </p:spPr>
      </p:pic>
      <p:pic>
        <p:nvPicPr>
          <p:cNvPr id="17" name="图片 16">
            <a:extLst>
              <a:ext uri="{FF2B5EF4-FFF2-40B4-BE49-F238E27FC236}">
                <a16:creationId xmlns:a16="http://schemas.microsoft.com/office/drawing/2014/main" id="{EDC935E0-3E25-4525-A9C9-7BD811E8B1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7218" y="3208039"/>
            <a:ext cx="487722" cy="487722"/>
          </a:xfrm>
          <a:prstGeom prst="rect">
            <a:avLst/>
          </a:prstGeom>
        </p:spPr>
      </p:pic>
      <p:pic>
        <p:nvPicPr>
          <p:cNvPr id="19" name="图片 18">
            <a:extLst>
              <a:ext uri="{FF2B5EF4-FFF2-40B4-BE49-F238E27FC236}">
                <a16:creationId xmlns:a16="http://schemas.microsoft.com/office/drawing/2014/main" id="{060B3457-E70F-453B-954B-EA4A6EE989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7218" y="4008095"/>
            <a:ext cx="487722" cy="487722"/>
          </a:xfrm>
          <a:prstGeom prst="rect">
            <a:avLst/>
          </a:prstGeom>
        </p:spPr>
      </p:pic>
      <p:pic>
        <p:nvPicPr>
          <p:cNvPr id="21" name="图片 20">
            <a:extLst>
              <a:ext uri="{FF2B5EF4-FFF2-40B4-BE49-F238E27FC236}">
                <a16:creationId xmlns:a16="http://schemas.microsoft.com/office/drawing/2014/main" id="{87F0D727-A8AA-4706-92A4-7E3C33C707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7218" y="4864985"/>
            <a:ext cx="487722" cy="487722"/>
          </a:xfrm>
          <a:prstGeom prst="rect">
            <a:avLst/>
          </a:prstGeom>
        </p:spPr>
      </p:pic>
    </p:spTree>
    <p:extLst>
      <p:ext uri="{BB962C8B-B14F-4D97-AF65-F5344CB8AC3E}">
        <p14:creationId xmlns:p14="http://schemas.microsoft.com/office/powerpoint/2010/main" val="308719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26BF67FE-B1AD-49E0-B81C-B0AF5AF0132C}"/>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
        <p:nvSpPr>
          <p:cNvPr id="6" name="文本框 5">
            <a:extLst>
              <a:ext uri="{FF2B5EF4-FFF2-40B4-BE49-F238E27FC236}">
                <a16:creationId xmlns:a16="http://schemas.microsoft.com/office/drawing/2014/main" id="{4A824AB6-89F8-4086-98C5-124A8D47735B}"/>
              </a:ext>
            </a:extLst>
          </p:cNvPr>
          <p:cNvSpPr txBox="1"/>
          <p:nvPr/>
        </p:nvSpPr>
        <p:spPr>
          <a:xfrm>
            <a:off x="698648" y="2052097"/>
            <a:ext cx="4829840" cy="954107"/>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沼泽:通过阻力为</a:t>
            </a:r>
            <a:r>
              <a:rPr lang="en-US" altLang="zh-CN" sz="2800" dirty="0">
                <a:latin typeface="华文行楷" panose="02010800040101010101" pitchFamily="2" charset="-122"/>
                <a:ea typeface="华文行楷" panose="02010800040101010101" pitchFamily="2" charset="-122"/>
              </a:rPr>
              <a:t>2</a:t>
            </a:r>
            <a:r>
              <a:rPr lang="zh-CN" altLang="en-US" sz="2800" dirty="0">
                <a:latin typeface="华文行楷" panose="02010800040101010101" pitchFamily="2" charset="-122"/>
                <a:ea typeface="华文行楷" panose="02010800040101010101" pitchFamily="2" charset="-122"/>
              </a:rPr>
              <a:t>。蓝方恢复体力值，红方掉血</a:t>
            </a:r>
          </a:p>
        </p:txBody>
      </p:sp>
      <p:sp>
        <p:nvSpPr>
          <p:cNvPr id="7" name="文本框 6">
            <a:extLst>
              <a:ext uri="{FF2B5EF4-FFF2-40B4-BE49-F238E27FC236}">
                <a16:creationId xmlns:a16="http://schemas.microsoft.com/office/drawing/2014/main" id="{38A78579-36BC-46EE-B681-294E11EA484A}"/>
              </a:ext>
            </a:extLst>
          </p:cNvPr>
          <p:cNvSpPr txBox="1"/>
          <p:nvPr/>
        </p:nvSpPr>
        <p:spPr>
          <a:xfrm>
            <a:off x="7004198" y="2073522"/>
            <a:ext cx="6097772" cy="523220"/>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平原:通过阻力为</a:t>
            </a:r>
            <a:r>
              <a:rPr lang="en-US" altLang="zh-CN" sz="2800" dirty="0">
                <a:latin typeface="华文行楷" panose="02010800040101010101" pitchFamily="2" charset="-122"/>
                <a:ea typeface="华文行楷" panose="02010800040101010101" pitchFamily="2" charset="-122"/>
              </a:rPr>
              <a:t>1</a:t>
            </a:r>
            <a:endParaRPr lang="zh-CN" altLang="en-US" sz="2800" dirty="0">
              <a:latin typeface="华文行楷" panose="02010800040101010101" pitchFamily="2" charset="-122"/>
              <a:ea typeface="华文行楷" panose="02010800040101010101" pitchFamily="2" charset="-122"/>
            </a:endParaRPr>
          </a:p>
        </p:txBody>
      </p:sp>
      <p:sp>
        <p:nvSpPr>
          <p:cNvPr id="9" name="文本框 8">
            <a:extLst>
              <a:ext uri="{FF2B5EF4-FFF2-40B4-BE49-F238E27FC236}">
                <a16:creationId xmlns:a16="http://schemas.microsoft.com/office/drawing/2014/main" id="{282C3E43-4D21-4A5B-B728-04224CBDE3CC}"/>
              </a:ext>
            </a:extLst>
          </p:cNvPr>
          <p:cNvSpPr txBox="1"/>
          <p:nvPr/>
        </p:nvSpPr>
        <p:spPr>
          <a:xfrm>
            <a:off x="7004198" y="4882062"/>
            <a:ext cx="3171161" cy="523220"/>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山川:不能通过</a:t>
            </a:r>
          </a:p>
        </p:txBody>
      </p:sp>
      <p:sp>
        <p:nvSpPr>
          <p:cNvPr id="11" name="文本框 10">
            <a:extLst>
              <a:ext uri="{FF2B5EF4-FFF2-40B4-BE49-F238E27FC236}">
                <a16:creationId xmlns:a16="http://schemas.microsoft.com/office/drawing/2014/main" id="{861CE203-42D5-4D56-A0B0-1B114D7F5C95}"/>
              </a:ext>
            </a:extLst>
          </p:cNvPr>
          <p:cNvSpPr txBox="1"/>
          <p:nvPr/>
        </p:nvSpPr>
        <p:spPr>
          <a:xfrm>
            <a:off x="826680" y="4882062"/>
            <a:ext cx="4573775" cy="954107"/>
          </a:xfrm>
          <a:prstGeom prst="rect">
            <a:avLst/>
          </a:prstGeom>
          <a:noFill/>
        </p:spPr>
        <p:txBody>
          <a:bodyPr wrap="square">
            <a:spAutoFit/>
          </a:bodyPr>
          <a:lstStyle/>
          <a:p>
            <a:r>
              <a:rPr lang="zh-CN" altLang="en-US" sz="2800" dirty="0">
                <a:latin typeface="华文行楷" panose="02010800040101010101" pitchFamily="2" charset="-122"/>
                <a:ea typeface="华文行楷" panose="02010800040101010101" pitchFamily="2" charset="-122"/>
              </a:rPr>
              <a:t>火焰:通过阻力为</a:t>
            </a:r>
            <a:r>
              <a:rPr lang="en-US" altLang="zh-CN" sz="2800" dirty="0">
                <a:latin typeface="华文行楷" panose="02010800040101010101" pitchFamily="2" charset="-122"/>
                <a:ea typeface="华文行楷" panose="02010800040101010101" pitchFamily="2" charset="-122"/>
              </a:rPr>
              <a:t>2</a:t>
            </a:r>
            <a:r>
              <a:rPr lang="zh-CN" altLang="en-US" sz="2800" dirty="0">
                <a:latin typeface="华文行楷" panose="02010800040101010101" pitchFamily="2" charset="-122"/>
                <a:ea typeface="华文行楷" panose="02010800040101010101" pitchFamily="2" charset="-122"/>
              </a:rPr>
              <a:t>。红方恢复体力值，蓝方掉血</a:t>
            </a:r>
          </a:p>
        </p:txBody>
      </p:sp>
      <p:pic>
        <p:nvPicPr>
          <p:cNvPr id="13" name="图片 12">
            <a:extLst>
              <a:ext uri="{FF2B5EF4-FFF2-40B4-BE49-F238E27FC236}">
                <a16:creationId xmlns:a16="http://schemas.microsoft.com/office/drawing/2014/main" id="{FF5634A6-C2B3-4186-B2BB-38344D1D0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095" y="768475"/>
            <a:ext cx="1069568" cy="1069568"/>
          </a:xfrm>
          <a:prstGeom prst="rect">
            <a:avLst/>
          </a:prstGeom>
        </p:spPr>
      </p:pic>
      <p:pic>
        <p:nvPicPr>
          <p:cNvPr id="15" name="图片 14">
            <a:extLst>
              <a:ext uri="{FF2B5EF4-FFF2-40B4-BE49-F238E27FC236}">
                <a16:creationId xmlns:a16="http://schemas.microsoft.com/office/drawing/2014/main" id="{71794D47-321F-4BF6-BAEB-37A38E8D1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782" y="3680627"/>
            <a:ext cx="1110881" cy="1110881"/>
          </a:xfrm>
          <a:prstGeom prst="rect">
            <a:avLst/>
          </a:prstGeom>
        </p:spPr>
      </p:pic>
      <p:pic>
        <p:nvPicPr>
          <p:cNvPr id="17" name="图片 16">
            <a:extLst>
              <a:ext uri="{FF2B5EF4-FFF2-40B4-BE49-F238E27FC236}">
                <a16:creationId xmlns:a16="http://schemas.microsoft.com/office/drawing/2014/main" id="{D9053742-4E08-462C-9E6A-0EE7A4B1B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550" y="664364"/>
            <a:ext cx="1277789" cy="1277789"/>
          </a:xfrm>
          <a:prstGeom prst="rect">
            <a:avLst/>
          </a:prstGeom>
        </p:spPr>
      </p:pic>
      <p:pic>
        <p:nvPicPr>
          <p:cNvPr id="19" name="图片 18">
            <a:extLst>
              <a:ext uri="{FF2B5EF4-FFF2-40B4-BE49-F238E27FC236}">
                <a16:creationId xmlns:a16="http://schemas.microsoft.com/office/drawing/2014/main" id="{99E05B2E-B144-424C-8E46-DD719A900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2418" y="3513719"/>
            <a:ext cx="1277789" cy="1277789"/>
          </a:xfrm>
          <a:prstGeom prst="rect">
            <a:avLst/>
          </a:prstGeom>
        </p:spPr>
      </p:pic>
    </p:spTree>
    <p:extLst>
      <p:ext uri="{BB962C8B-B14F-4D97-AF65-F5344CB8AC3E}">
        <p14:creationId xmlns:p14="http://schemas.microsoft.com/office/powerpoint/2010/main" val="350862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B8E87B-F1B4-4ED0-B233-D7EDEA1B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F4E5817E-24C6-4DB4-B401-C1A3E6965879}"/>
              </a:ext>
            </a:extLst>
          </p:cNvPr>
          <p:cNvSpPr txBox="1"/>
          <p:nvPr/>
        </p:nvSpPr>
        <p:spPr>
          <a:xfrm>
            <a:off x="8973880" y="5946975"/>
            <a:ext cx="2402958"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点击屏幕进入下一页</a:t>
            </a:r>
          </a:p>
        </p:txBody>
      </p:sp>
      <p:sp>
        <p:nvSpPr>
          <p:cNvPr id="6" name="文本框 5">
            <a:extLst>
              <a:ext uri="{FF2B5EF4-FFF2-40B4-BE49-F238E27FC236}">
                <a16:creationId xmlns:a16="http://schemas.microsoft.com/office/drawing/2014/main" id="{7FBB47C6-358A-417E-A764-28DD4DB1E8DB}"/>
              </a:ext>
            </a:extLst>
          </p:cNvPr>
          <p:cNvSpPr txBox="1"/>
          <p:nvPr/>
        </p:nvSpPr>
        <p:spPr>
          <a:xfrm>
            <a:off x="6557632" y="1674674"/>
            <a:ext cx="6097772" cy="1754326"/>
          </a:xfrm>
          <a:prstGeom prst="rect">
            <a:avLst/>
          </a:prstGeom>
          <a:noFill/>
        </p:spPr>
        <p:txBody>
          <a:bodyPr wrap="square">
            <a:spAutoFit/>
          </a:bodyPr>
          <a:lstStyle/>
          <a:p>
            <a:r>
              <a:rPr lang="zh-CN" altLang="en-US" sz="3600" b="1" dirty="0">
                <a:latin typeface="华文行楷" panose="02010800040101010101" pitchFamily="2" charset="-122"/>
                <a:ea typeface="华文行楷" panose="02010800040101010101" pitchFamily="2" charset="-122"/>
              </a:rPr>
              <a:t>指挥官阁下，</a:t>
            </a:r>
            <a:endParaRPr lang="en-US" altLang="zh-CN" sz="3600" b="1" dirty="0">
              <a:latin typeface="华文行楷" panose="02010800040101010101" pitchFamily="2" charset="-122"/>
              <a:ea typeface="华文行楷" panose="02010800040101010101" pitchFamily="2" charset="-122"/>
            </a:endParaRPr>
          </a:p>
          <a:p>
            <a:endParaRPr lang="en-US" altLang="zh-CN" sz="3600" b="1" dirty="0">
              <a:latin typeface="华文行楷" panose="02010800040101010101" pitchFamily="2" charset="-122"/>
              <a:ea typeface="华文行楷" panose="02010800040101010101" pitchFamily="2" charset="-122"/>
            </a:endParaRPr>
          </a:p>
          <a:p>
            <a:r>
              <a:rPr lang="zh-CN" altLang="en-US" sz="3600" b="1" dirty="0">
                <a:latin typeface="华文行楷" panose="02010800040101010101" pitchFamily="2" charset="-122"/>
                <a:ea typeface="华文行楷" panose="02010800040101010101" pitchFamily="2" charset="-122"/>
              </a:rPr>
              <a:t>请开始您的指挥生涯吧!</a:t>
            </a:r>
          </a:p>
        </p:txBody>
      </p:sp>
      <p:pic>
        <p:nvPicPr>
          <p:cNvPr id="7" name="图片 6">
            <a:extLst>
              <a:ext uri="{FF2B5EF4-FFF2-40B4-BE49-F238E27FC236}">
                <a16:creationId xmlns:a16="http://schemas.microsoft.com/office/drawing/2014/main" id="{99FB27B7-CE38-46B2-97B1-3AA93EBF3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35" y="955599"/>
            <a:ext cx="5360707" cy="5360707"/>
          </a:xfrm>
          <a:prstGeom prst="rect">
            <a:avLst/>
          </a:prstGeom>
        </p:spPr>
      </p:pic>
    </p:spTree>
    <p:extLst>
      <p:ext uri="{BB962C8B-B14F-4D97-AF65-F5344CB8AC3E}">
        <p14:creationId xmlns:p14="http://schemas.microsoft.com/office/powerpoint/2010/main" val="2257569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365</Words>
  <Application>Microsoft Office PowerPoint</Application>
  <PresentationFormat>宽屏</PresentationFormat>
  <Paragraphs>35</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华文行楷</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Imre</dc:creator>
  <cp:lastModifiedBy>Wang Imre</cp:lastModifiedBy>
  <cp:revision>5</cp:revision>
  <dcterms:created xsi:type="dcterms:W3CDTF">2023-02-16T13:28:41Z</dcterms:created>
  <dcterms:modified xsi:type="dcterms:W3CDTF">2023-02-17T12:24:30Z</dcterms:modified>
</cp:coreProperties>
</file>