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9" r:id="rId9"/>
    <p:sldId id="272" r:id="rId10"/>
    <p:sldId id="301" r:id="rId11"/>
    <p:sldId id="302" r:id="rId12"/>
    <p:sldId id="373" r:id="rId13"/>
    <p:sldId id="374" r:id="rId14"/>
    <p:sldId id="375" r:id="rId15"/>
    <p:sldId id="376" r:id="rId16"/>
    <p:sldId id="303" r:id="rId17"/>
    <p:sldId id="377" r:id="rId18"/>
    <p:sldId id="304" r:id="rId19"/>
    <p:sldId id="305" r:id="rId20"/>
    <p:sldId id="364" r:id="rId21"/>
    <p:sldId id="367" r:id="rId22"/>
    <p:sldId id="366" r:id="rId23"/>
    <p:sldId id="369" r:id="rId24"/>
    <p:sldId id="370" r:id="rId25"/>
    <p:sldId id="306" r:id="rId26"/>
    <p:sldId id="371" r:id="rId27"/>
    <p:sldId id="307" r:id="rId28"/>
    <p:sldId id="308" r:id="rId29"/>
    <p:sldId id="309" r:id="rId30"/>
    <p:sldId id="310" r:id="rId31"/>
    <p:sldId id="358" r:id="rId32"/>
    <p:sldId id="359" r:id="rId33"/>
    <p:sldId id="360" r:id="rId34"/>
    <p:sldId id="311" r:id="rId35"/>
    <p:sldId id="312" r:id="rId36"/>
    <p:sldId id="313" r:id="rId37"/>
    <p:sldId id="314" r:id="rId38"/>
    <p:sldId id="316" r:id="rId39"/>
    <p:sldId id="317" r:id="rId40"/>
    <p:sldId id="318" r:id="rId41"/>
    <p:sldId id="319" r:id="rId42"/>
    <p:sldId id="320" r:id="rId43"/>
    <p:sldId id="321" r:id="rId44"/>
    <p:sldId id="279" r:id="rId45"/>
    <p:sldId id="280" r:id="rId46"/>
    <p:sldId id="315" r:id="rId47"/>
    <p:sldId id="285" r:id="rId48"/>
    <p:sldId id="288" r:id="rId49"/>
    <p:sldId id="293" r:id="rId50"/>
    <p:sldId id="326" r:id="rId51"/>
    <p:sldId id="327" r:id="rId52"/>
    <p:sldId id="328" r:id="rId53"/>
    <p:sldId id="329" r:id="rId54"/>
    <p:sldId id="330" r:id="rId55"/>
    <p:sldId id="300" r:id="rId56"/>
    <p:sldId id="372" r:id="rId57"/>
    <p:sldId id="298" r:id="rId58"/>
    <p:sldId id="337" r:id="rId59"/>
    <p:sldId id="338" r:id="rId60"/>
    <p:sldId id="339" r:id="rId61"/>
    <p:sldId id="33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03242-4CB1-4F8F-9244-B7E5A86468C6}" v="9" dt="2023-11-23T23:21:5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4E99A7B-451A-E8E8-9BB4-E81E59637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3A4A96-8443-4F2B-8733-593E23C20C65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4064777-EDA3-FFEC-F032-316E65118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455E39F-10F7-C243-6AAB-559FCA89F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D8A00C7-F8E0-0158-CF9D-BF690E79A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81675-65FC-47B9-A8D8-60CE0E7AAE68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F050C45-501E-0C4B-4ADA-51107D71E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652E9BD-1069-5BB0-190C-03B8F28B4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15750D4-009C-B2CD-C940-4B7415CC5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E2E0B5-D8E0-4D29-9449-A815FF878BDB}" type="slidenum">
              <a:rPr lang="en-US" altLang="tr-TR" sz="1200"/>
              <a:pPr/>
              <a:t>57</a:t>
            </a:fld>
            <a:endParaRPr lang="en-US" altLang="tr-TR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3201172-6BE6-AFEC-9BDE-75C7A74EA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732D5E4-24C1-9EDA-A8E3-C94FEBCD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11FC-A849-4774-F2FA-67D473FA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D7B9-98A8-508E-9FDD-42CA0B79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A8101-C890-4B55-F11E-E7B3775C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C9B2-9024-D8B0-D06C-EC12EE970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20800" y="6096000"/>
            <a:ext cx="467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698F-4133-CCB1-04A7-605F2DA9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44000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E7256EC8-F7A1-4520-94A4-6F8AAA547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81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B3CB-32C1-1CC4-38CC-4B5FB43C2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7313F-3736-3D8D-819A-7D283AA9D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8117D2-F560-0426-F338-7DED1CFE4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7C7E7-67F5-4A9D-B32E-4FBB18151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41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D1814-A152-0EA7-AB52-FD8828436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0A51A-6866-C24E-6670-2A1251D37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361245-A17E-9A2B-D095-E27DEE557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ADA6E-41C0-466D-B67F-C4A053210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3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9568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8920AF9D-80B6-4F77-FCF8-2E4CC13C3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Terminology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14F5D6F-F5E2-58D2-84C6-25507CE4D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rgbClr val="FF0000"/>
                </a:solidFill>
              </a:rPr>
              <a:t>Left Child</a:t>
            </a:r>
            <a:r>
              <a:rPr lang="en-US" altLang="tr-TR" sz="2400" dirty="0"/>
              <a:t> – The left child of node n is a node directly below and to the left of node n in a binary tree.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rgbClr val="FF0000"/>
                </a:solidFill>
              </a:rPr>
              <a:t>Right Child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– The right child of node n is a node directly below and to the right of node n in a binary tree.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chemeClr val="accent6"/>
                </a:solidFill>
              </a:rPr>
              <a:t>Left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left subtree of node n is the left child (if any) of node n plus its descendants.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chemeClr val="accent6"/>
                </a:solidFill>
              </a:rPr>
              <a:t>Right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right subtree of node n is the right child (if any) of node n plus its descendants.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/>
          </a:p>
          <a:p>
            <a:pPr eaLnBrk="1" hangingPunct="1">
              <a:buFontTx/>
              <a:buNone/>
              <a:defRPr/>
            </a:pPr>
            <a:endParaRPr lang="en-US" altLang="tr-TR" dirty="0"/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4DC78187-53C5-54F1-0CF3-F4A11EE9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B98AC-EB82-4C98-8722-979D0277CAF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68118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A8AD28FC-FAE1-8F4F-E6A9-CC67DFE4B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-- Example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61E28545-9A05-C1AB-8EC4-CECBD351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BC425-A181-4DCE-AB9B-BABC511F070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tr-TR" sz="1400"/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0A557A20-25AE-41CD-2D64-C174B0ED7DCF}"/>
              </a:ext>
            </a:extLst>
          </p:cNvPr>
          <p:cNvGrpSpPr>
            <a:grpSpLocks/>
          </p:cNvGrpSpPr>
          <p:nvPr/>
        </p:nvGrpSpPr>
        <p:grpSpPr bwMode="auto">
          <a:xfrm>
            <a:off x="2790826" y="1981201"/>
            <a:ext cx="2612757" cy="3281363"/>
            <a:chOff x="864" y="1248"/>
            <a:chExt cx="1784" cy="2067"/>
          </a:xfrm>
        </p:grpSpPr>
        <p:sp>
          <p:nvSpPr>
            <p:cNvPr id="27654" name="Line 4">
              <a:extLst>
                <a:ext uri="{FF2B5EF4-FFF2-40B4-BE49-F238E27FC236}">
                  <a16:creationId xmlns:a16="http://schemas.microsoft.com/office/drawing/2014/main" id="{50AF1631-F42A-5B06-4001-1317B54D6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392"/>
              <a:ext cx="28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5" name="Line 5">
              <a:extLst>
                <a:ext uri="{FF2B5EF4-FFF2-40B4-BE49-F238E27FC236}">
                  <a16:creationId xmlns:a16="http://schemas.microsoft.com/office/drawing/2014/main" id="{E41B29FF-97E9-D50D-273D-88F96AD55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92"/>
              <a:ext cx="24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id="{5F58A7AD-0EB5-2B97-6563-21432C72B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776"/>
              <a:ext cx="243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id="{86D83031-98EA-0A42-0351-D8FB389EE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28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id="{3AF35749-B8BA-53AA-6CC1-8874C6C29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id="{44172EA8-E7D9-67AA-11FF-5C6BD1A84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60" name="Line 10">
              <a:extLst>
                <a:ext uri="{FF2B5EF4-FFF2-40B4-BE49-F238E27FC236}">
                  <a16:creationId xmlns:a16="http://schemas.microsoft.com/office/drawing/2014/main" id="{EA2DDB58-8024-617E-8A20-C991D4C0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id="{3C694645-F4DF-6FDE-35BE-DC5972FE4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48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A</a:t>
              </a:r>
              <a:endParaRPr lang="en-US" altLang="tr-TR" sz="2400"/>
            </a:p>
          </p:txBody>
        </p:sp>
        <p:sp>
          <p:nvSpPr>
            <p:cNvPr id="27662" name="Text Box 12">
              <a:extLst>
                <a:ext uri="{FF2B5EF4-FFF2-40B4-BE49-F238E27FC236}">
                  <a16:creationId xmlns:a16="http://schemas.microsoft.com/office/drawing/2014/main" id="{13B51F4A-D18E-A857-82F0-153B539D0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12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D</a:t>
              </a:r>
              <a:endParaRPr lang="en-US" altLang="tr-TR" sz="2400"/>
            </a:p>
          </p:txBody>
        </p:sp>
        <p:sp>
          <p:nvSpPr>
            <p:cNvPr id="27663" name="Text Box 13">
              <a:extLst>
                <a:ext uri="{FF2B5EF4-FFF2-40B4-BE49-F238E27FC236}">
                  <a16:creationId xmlns:a16="http://schemas.microsoft.com/office/drawing/2014/main" id="{DA407E42-B0A8-C3E9-7EAF-873372A8C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32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C</a:t>
              </a:r>
              <a:endParaRPr lang="en-US" altLang="tr-TR" sz="2400"/>
            </a:p>
          </p:txBody>
        </p:sp>
        <p:sp>
          <p:nvSpPr>
            <p:cNvPr id="27664" name="Text Box 14">
              <a:extLst>
                <a:ext uri="{FF2B5EF4-FFF2-40B4-BE49-F238E27FC236}">
                  <a16:creationId xmlns:a16="http://schemas.microsoft.com/office/drawing/2014/main" id="{F8024F81-09A8-0E4A-CD95-33E15AAB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64"/>
              <a:ext cx="4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E</a:t>
              </a:r>
              <a:endParaRPr lang="en-US" altLang="tr-TR" sz="2400"/>
            </a:p>
          </p:txBody>
        </p:sp>
        <p:sp>
          <p:nvSpPr>
            <p:cNvPr id="27665" name="Text Box 15">
              <a:extLst>
                <a:ext uri="{FF2B5EF4-FFF2-40B4-BE49-F238E27FC236}">
                  <a16:creationId xmlns:a16="http://schemas.microsoft.com/office/drawing/2014/main" id="{1A4B7628-5AF2-99F4-B697-2BCBE1FB7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G</a:t>
              </a:r>
              <a:endParaRPr lang="en-US" altLang="tr-TR" sz="2400"/>
            </a:p>
          </p:txBody>
        </p:sp>
        <p:sp>
          <p:nvSpPr>
            <p:cNvPr id="27666" name="Text Box 16">
              <a:extLst>
                <a:ext uri="{FF2B5EF4-FFF2-40B4-BE49-F238E27FC236}">
                  <a16:creationId xmlns:a16="http://schemas.microsoft.com/office/drawing/2014/main" id="{9AAC77CA-E554-D179-20CA-0FCE4DEEC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F</a:t>
              </a:r>
              <a:endParaRPr lang="en-US" altLang="tr-TR" sz="2400"/>
            </a:p>
          </p:txBody>
        </p:sp>
        <p:sp>
          <p:nvSpPr>
            <p:cNvPr id="27667" name="Text Box 17">
              <a:extLst>
                <a:ext uri="{FF2B5EF4-FFF2-40B4-BE49-F238E27FC236}">
                  <a16:creationId xmlns:a16="http://schemas.microsoft.com/office/drawing/2014/main" id="{32F96358-44D0-BEF3-F3E6-F6DA614DB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H</a:t>
              </a:r>
              <a:endParaRPr lang="en-US" altLang="tr-TR" sz="2400"/>
            </a:p>
          </p:txBody>
        </p:sp>
        <p:sp>
          <p:nvSpPr>
            <p:cNvPr id="27668" name="Text Box 18">
              <a:extLst>
                <a:ext uri="{FF2B5EF4-FFF2-40B4-BE49-F238E27FC236}">
                  <a16:creationId xmlns:a16="http://schemas.microsoft.com/office/drawing/2014/main" id="{C331C4F1-024B-FE20-6DBB-686F33A63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B</a:t>
              </a:r>
              <a:endParaRPr lang="en-US" altLang="tr-TR" sz="2400"/>
            </a:p>
          </p:txBody>
        </p:sp>
        <p:sp>
          <p:nvSpPr>
            <p:cNvPr id="27669" name="Line 19">
              <a:extLst>
                <a:ext uri="{FF2B5EF4-FFF2-40B4-BE49-F238E27FC236}">
                  <a16:creationId xmlns:a16="http://schemas.microsoft.com/office/drawing/2014/main" id="{06B95E69-28EF-0412-A1C0-275B64387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70" name="Text Box 20">
              <a:extLst>
                <a:ext uri="{FF2B5EF4-FFF2-40B4-BE49-F238E27FC236}">
                  <a16:creationId xmlns:a16="http://schemas.microsoft.com/office/drawing/2014/main" id="{AE051DFF-4681-7296-ED87-D7093E17F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3024"/>
              <a:ext cx="3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I</a:t>
              </a:r>
              <a:endParaRPr lang="en-US" altLang="tr-TR" sz="2400"/>
            </a:p>
          </p:txBody>
        </p:sp>
      </p:grpSp>
      <p:sp>
        <p:nvSpPr>
          <p:cNvPr id="24581" name="Text Box 21">
            <a:extLst>
              <a:ext uri="{FF2B5EF4-FFF2-40B4-BE49-F238E27FC236}">
                <a16:creationId xmlns:a16="http://schemas.microsoft.com/office/drawing/2014/main" id="{65EF2900-76C3-0FBF-4312-825EAE36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1" y="1752601"/>
            <a:ext cx="3863975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 sz="2400" dirty="0"/>
              <a:t> A is the </a:t>
            </a:r>
            <a:r>
              <a:rPr lang="en-US" altLang="tr-TR" sz="2400" dirty="0">
                <a:solidFill>
                  <a:srgbClr val="2D2DB9"/>
                </a:solidFill>
              </a:rPr>
              <a:t>root</a:t>
            </a:r>
            <a:r>
              <a:rPr lang="en-US" altLang="tr-TR" sz="2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B is the </a:t>
            </a:r>
            <a:r>
              <a:rPr lang="en-US" altLang="tr-TR" sz="2400" dirty="0">
                <a:solidFill>
                  <a:srgbClr val="2D2DB9"/>
                </a:solidFill>
              </a:rPr>
              <a:t>left child </a:t>
            </a:r>
            <a:r>
              <a:rPr lang="en-US" altLang="tr-TR" sz="2400" dirty="0"/>
              <a:t>of A,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400" dirty="0"/>
              <a:t>  C is the </a:t>
            </a:r>
            <a:r>
              <a:rPr lang="en-US" altLang="tr-TR" sz="2400" dirty="0">
                <a:solidFill>
                  <a:srgbClr val="2D2DB9"/>
                </a:solidFill>
              </a:rPr>
              <a:t>right child </a:t>
            </a:r>
            <a:r>
              <a:rPr lang="en-US" altLang="tr-TR" sz="2400" dirty="0"/>
              <a:t>of A.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D doesn’t have a right child.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H doesn’t have a left child.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B, F, G and I are </a:t>
            </a:r>
            <a:r>
              <a:rPr lang="en-US" altLang="tr-TR" sz="2400" dirty="0">
                <a:solidFill>
                  <a:srgbClr val="2D2DB9"/>
                </a:solidFill>
              </a:rPr>
              <a:t>leaves</a:t>
            </a:r>
            <a:r>
              <a:rPr lang="en-US" altLang="tr-TR" sz="2400" dirty="0"/>
              <a:t>.</a:t>
            </a:r>
          </a:p>
          <a:p>
            <a:pPr>
              <a:spcBef>
                <a:spcPct val="0"/>
              </a:spcBef>
            </a:pP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1441793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9484-F805-EBA2-D7ED-90830FD7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885" y="3165475"/>
            <a:ext cx="4070230" cy="5270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Tree Traversal Algorithms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C8735-542E-E198-2411-62E6F0AC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traversal visits the nodes of a tree in a systematic manner</a:t>
            </a:r>
          </a:p>
          <a:p>
            <a:pPr eaLnBrk="1" hangingPunct="1"/>
            <a:r>
              <a:rPr lang="en-US" altLang="en-US" sz="2000" dirty="0"/>
              <a:t>In a preorder traversal, a node is visited before its descendants </a:t>
            </a:r>
          </a:p>
          <a:p>
            <a:pPr eaLnBrk="1" hangingPunct="1"/>
            <a:r>
              <a:rPr lang="en-US" altLang="en-US" sz="2000" dirty="0"/>
              <a:t>Application: print a structured document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370DA3F-8080-834F-870B-F4E585A16DD6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5484813" y="3886201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2830514" y="4800601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9067801" y="4800601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6892925" y="4800601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5410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2.1 Stock</a:t>
            </a:r>
            <a:br>
              <a:rPr lang="en-US" altLang="en-US" sz="1600"/>
            </a:br>
            <a:r>
              <a:rPr lang="en-US" alt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6975476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2.2 Ponzi</a:t>
            </a:r>
            <a:br>
              <a:rPr lang="en-US" altLang="en-US" sz="1600"/>
            </a:br>
            <a:r>
              <a:rPr lang="en-US" alt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2286000" y="5707064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3790951" y="5707064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3578225" y="4279901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6418263" y="4279901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6418263" y="4279901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7510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5956301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3578226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2846389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8362951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2.3 Bank</a:t>
            </a:r>
            <a:br>
              <a:rPr lang="en-US" altLang="en-US" sz="1600"/>
            </a:br>
            <a:r>
              <a:rPr lang="en-US" alt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7510464" y="5194301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5105401" y="3657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33829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26495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66595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2497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55546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71548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87550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95551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8001000" y="1216027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b="1" i="1" dirty="0" err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alt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en-US" b="1" i="1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192" grpId="0"/>
      <p:bldP spid="7193" grpId="0"/>
      <p:bldP spid="7194" grpId="0"/>
      <p:bldP spid="7195" grpId="0"/>
      <p:bldP spid="7196" grpId="0"/>
      <p:bldP spid="7197" grpId="0"/>
      <p:bldP spid="7198" grpId="0"/>
      <p:bldP spid="7199" grpId="0"/>
      <p:bldP spid="72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Postorder</a:t>
            </a:r>
            <a:r>
              <a:rPr lang="en-US" altLang="en-US" dirty="0"/>
              <a:t>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In a postorder traversal, a node is visited after its descendants</a:t>
            </a:r>
          </a:p>
          <a:p>
            <a:pPr eaLnBrk="1" hangingPunct="1"/>
            <a:r>
              <a:rPr lang="en-US" altLang="en-US" sz="2000"/>
              <a:t>Application: compute space used by files in a directory and its subdirectories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E53A1BB-0D6E-D145-8BEC-CE4FB283A615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8001000" y="12319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6064251" y="3733801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2908301" y="4648201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9204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todo.txt</a:t>
            </a:r>
            <a:br>
              <a:rPr lang="en-US" altLang="en-US" sz="1600"/>
            </a:br>
            <a:r>
              <a:rPr lang="en-US" alt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6929438" y="4648201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5443539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DDR.cpp</a:t>
            </a:r>
            <a:br>
              <a:rPr lang="en-US" altLang="en-US" sz="1600"/>
            </a:br>
            <a:r>
              <a:rPr lang="en-US" alt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6916739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Stocks.cpp</a:t>
            </a:r>
            <a:br>
              <a:rPr lang="en-US" altLang="en-US" sz="1600"/>
            </a:br>
            <a:r>
              <a:rPr lang="en-US" alt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2370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h1c.doc</a:t>
            </a:r>
            <a:br>
              <a:rPr lang="en-US" altLang="en-US" sz="1600"/>
            </a:br>
            <a:r>
              <a:rPr lang="en-US" alt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3851276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h1nc.doc</a:t>
            </a:r>
            <a:br>
              <a:rPr lang="en-US" altLang="en-US" sz="1600"/>
            </a:br>
            <a:r>
              <a:rPr lang="en-US" alt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3581401" y="4127501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6423026" y="4127501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6423026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7249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6469063" y="4522788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3581401" y="5041901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2849564" y="5041901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8567739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Robot.cpp</a:t>
            </a:r>
            <a:br>
              <a:rPr lang="en-US" altLang="en-US" sz="1600"/>
            </a:br>
            <a:r>
              <a:rPr lang="en-US" alt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8062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5715001" y="35052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3382963" y="43180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26495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6705601" y="4318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42497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55546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71548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9010651" y="5181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9555163" y="41148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216" grpId="0"/>
      <p:bldP spid="8217" grpId="0"/>
      <p:bldP spid="8218" grpId="0"/>
      <p:bldP spid="8219" grpId="0"/>
      <p:bldP spid="8220" grpId="0"/>
      <p:bldP spid="8221" grpId="0"/>
      <p:bldP spid="8222" grpId="0"/>
      <p:bldP spid="8223" grpId="0"/>
      <p:bldP spid="8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Inorder</a:t>
            </a:r>
            <a:r>
              <a:rPr lang="en-US" altLang="en-US" dirty="0"/>
              <a:t>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y(v) = depth of v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631770E-ED6A-C341-A717-1140FFD1ABDB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7162800" y="1664179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rgbClr val="577052"/>
                </a:solidFill>
                <a:latin typeface="Times New Roman" charset="0"/>
                <a:sym typeface="Symbol" charset="2"/>
              </a:rPr>
              <a:t>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alt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rgbClr val="577052"/>
                </a:solidFill>
                <a:latin typeface="Times New Roman" charset="0"/>
                <a:sym typeface="Symbol" charset="2"/>
              </a:rPr>
              <a:t>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altLang="en-US">
              <a:latin typeface="Times New Roman" charset="0"/>
            </a:endParaRP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3646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  <a:sym typeface="Symbol" charset="2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4238626" y="54864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3429001" y="48387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3857626" y="4259264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5322888" y="5486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5305426" y="37338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5780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6923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6475413" y="425926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48656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69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584749E5-404B-0074-6856-DCE2F9A8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Binary Tree – Representing Algebraic Expressions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71ED052C-016F-1814-DD48-709D771F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7FB9E3-DB39-49DE-9373-D6A99D0172B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tr-TR" sz="1400"/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2883430E-DDD5-9BE5-733F-AE48DDCD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600201"/>
            <a:ext cx="7983538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1">
            <a:extLst>
              <a:ext uri="{FF2B5EF4-FFF2-40B4-BE49-F238E27FC236}">
                <a16:creationId xmlns:a16="http://schemas.microsoft.com/office/drawing/2014/main" id="{705C6F59-691C-A695-2A44-B0CB77F8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748" y="5842001"/>
            <a:ext cx="4333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Preorder traversal: left-Root-right</a:t>
            </a:r>
          </a:p>
        </p:txBody>
      </p:sp>
    </p:spTree>
    <p:extLst>
      <p:ext uri="{BB962C8B-B14F-4D97-AF65-F5344CB8AC3E}">
        <p14:creationId xmlns:p14="http://schemas.microsoft.com/office/powerpoint/2010/main" val="10396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E821-9BBE-D73A-D302-440C1BA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 Binary Tree from traversal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3E37-3720-9BAE-42F0-ACFDE03B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= {2,5,6,10,12,14,15};</a:t>
            </a:r>
          </a:p>
          <a:p>
            <a:r>
              <a:rPr lang="en-IN" dirty="0" err="1"/>
              <a:t>preOrder</a:t>
            </a:r>
            <a:r>
              <a:rPr lang="en-IN" dirty="0"/>
              <a:t> = {10,5,2,6,14,12,15};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3A34-D073-08EF-B01F-36D9078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1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3554B1C1-19BC-3063-8203-4E4D723D0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 dirty="0"/>
              <a:t>Height of Binary Tree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1F0A43A-C769-7111-0228-85D6BF187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/>
              <a:t>The height of a binary tree T can be defined </a:t>
            </a:r>
            <a:r>
              <a:rPr lang="en-US" altLang="tr-TR" sz="2400" i="1" dirty="0"/>
              <a:t>recursively</a:t>
            </a:r>
            <a:r>
              <a:rPr lang="en-US" altLang="tr-TR" sz="2400" dirty="0"/>
              <a:t> 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If T is empty, its height is -1.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If T is non-empty tree, then since T is of the form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tr-TR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		           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dirty="0"/>
              <a:t>		  T</a:t>
            </a:r>
            <a:r>
              <a:rPr lang="en-US" altLang="tr-TR" baseline="-25000" dirty="0"/>
              <a:t>L</a:t>
            </a:r>
            <a:r>
              <a:rPr lang="en-US" altLang="tr-TR" dirty="0"/>
              <a:t>           T</a:t>
            </a:r>
            <a:r>
              <a:rPr lang="en-US" altLang="tr-TR" baseline="-25000" dirty="0"/>
              <a:t>R</a:t>
            </a:r>
            <a:endParaRPr lang="en-US" altLang="tr-TR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the height of T is 1 greater than the height of its root’s taller subtree; i.e.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		</a:t>
            </a:r>
            <a:r>
              <a:rPr lang="en-US" altLang="tr-TR" i="1" dirty="0">
                <a:solidFill>
                  <a:schemeClr val="accent2"/>
                </a:solidFill>
              </a:rPr>
              <a:t>height(T)</a:t>
            </a:r>
            <a:r>
              <a:rPr lang="en-US" altLang="tr-TR" i="1" dirty="0"/>
              <a:t> = 1 + max{</a:t>
            </a:r>
            <a:r>
              <a:rPr lang="en-US" altLang="tr-TR" i="1" dirty="0">
                <a:solidFill>
                  <a:schemeClr val="accent6"/>
                </a:solidFill>
              </a:rPr>
              <a:t>height(T</a:t>
            </a:r>
            <a:r>
              <a:rPr lang="en-US" altLang="tr-TR" i="1" baseline="-25000" dirty="0">
                <a:solidFill>
                  <a:schemeClr val="accent6"/>
                </a:solidFill>
              </a:rPr>
              <a:t>L</a:t>
            </a:r>
            <a:r>
              <a:rPr lang="en-US" altLang="tr-TR" i="1" dirty="0">
                <a:solidFill>
                  <a:schemeClr val="accent6"/>
                </a:solidFill>
              </a:rPr>
              <a:t>)</a:t>
            </a:r>
            <a:r>
              <a:rPr lang="en-US" altLang="tr-TR" i="1" dirty="0"/>
              <a:t>,</a:t>
            </a:r>
            <a:r>
              <a:rPr lang="tr-TR" altLang="tr-TR" i="1" dirty="0"/>
              <a:t> </a:t>
            </a:r>
            <a:r>
              <a:rPr lang="en-US" altLang="tr-TR" i="1" dirty="0">
                <a:solidFill>
                  <a:schemeClr val="accent6"/>
                </a:solidFill>
              </a:rPr>
              <a:t>height(T</a:t>
            </a:r>
            <a:r>
              <a:rPr lang="en-US" altLang="tr-TR" i="1" baseline="-25000" dirty="0">
                <a:solidFill>
                  <a:schemeClr val="accent6"/>
                </a:solidFill>
              </a:rPr>
              <a:t>R</a:t>
            </a:r>
            <a:r>
              <a:rPr lang="en-US" altLang="tr-TR" i="1" dirty="0">
                <a:solidFill>
                  <a:schemeClr val="accent6"/>
                </a:solidFill>
              </a:rPr>
              <a:t>)</a:t>
            </a:r>
            <a:r>
              <a:rPr lang="en-US" altLang="tr-TR" i="1" dirty="0"/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400" dirty="0"/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B495C773-93E6-7730-CEC7-EEEDFF0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BB94DE-9239-4E0E-8647-21F1FE6C7EE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tr-TR" sz="140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9D64A38F-0FE2-033B-7D2A-C266ED842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6347" y="3286918"/>
            <a:ext cx="4921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id="{2135453B-38A0-2384-C999-84E8306C9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47" y="3286918"/>
            <a:ext cx="4222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F6EEBAF7-E644-D5C3-B0A0-467C946C8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Height of Binary Tree (cont.)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0092E80C-1267-8DD7-D004-9D2924B6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36DC9-5B9C-4F06-8A64-43F5B32BD1F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tr-TR" sz="1400"/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1206781C-0187-000D-6C22-E07DA7AA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600200"/>
            <a:ext cx="74564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>
            <a:extLst>
              <a:ext uri="{FF2B5EF4-FFF2-40B4-BE49-F238E27FC236}">
                <a16:creationId xmlns:a16="http://schemas.microsoft.com/office/drawing/2014/main" id="{2670233B-718D-8DAE-1F75-51C4CD7C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715000"/>
            <a:ext cx="6287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26B839F6-075B-0D6D-A2B7-8689FA15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Outline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8C5832F-87B2-E296-0374-9F83982D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Preliminaries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What is Tree?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Implementation of Trees using C++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Tree traversals and applications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Binary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Binary Search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Structure and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Analysis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AVL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B and B+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Heaps, Priority Queues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84229026-E5B3-4FB6-B6AD-53D56D2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84462-4B87-48C0-9425-CB8B34B532F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id="{7B8E1157-C57E-5F95-2D3C-0E87580D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Maximum and Minimum Heights of a Binary Tree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A5270AA-1906-C488-E32F-516CB9645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The </a:t>
            </a:r>
            <a:r>
              <a:rPr lang="en-US" altLang="tr-TR" sz="2400" u="sng" dirty="0"/>
              <a:t>maximum</a:t>
            </a:r>
            <a:r>
              <a:rPr lang="en-US" altLang="tr-TR" sz="2400" dirty="0"/>
              <a:t> height of a binary tree with N nodes is N-1.</a:t>
            </a:r>
          </a:p>
          <a:p>
            <a:pPr eaLnBrk="1" hangingPunct="1">
              <a:defRPr/>
            </a:pPr>
            <a:r>
              <a:rPr lang="en-US" altLang="tr-TR" sz="2400" dirty="0"/>
              <a:t>Each level of a </a:t>
            </a:r>
            <a:r>
              <a:rPr lang="en-US" altLang="tr-TR" sz="2400" u="sng" dirty="0"/>
              <a:t>minimum</a:t>
            </a:r>
            <a:r>
              <a:rPr lang="en-US" altLang="tr-TR" sz="2400" dirty="0"/>
              <a:t> height tree, except the last level, must contain as many nodes as possible.</a:t>
            </a:r>
          </a:p>
        </p:txBody>
      </p:sp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5BC3C811-851C-321C-20B1-4159F6C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2E9F4-E391-44A4-97FD-BFBDD2AD015D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tr-TR" sz="80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21768712-BD5E-5594-B07A-EF73611E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2895600"/>
            <a:ext cx="17113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4">
            <a:extLst>
              <a:ext uri="{FF2B5EF4-FFF2-40B4-BE49-F238E27FC236}">
                <a16:creationId xmlns:a16="http://schemas.microsoft.com/office/drawing/2014/main" id="{A197CD4B-D45C-94FC-4EF6-06A4085B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832100"/>
            <a:ext cx="29718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96B9F891-F0FD-AD22-1DFF-8F3D32994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5614989"/>
            <a:ext cx="363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A maximum-height binary tree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with seven nodes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6A46449-032D-D9BC-7912-82CDCC9C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9" y="5919788"/>
            <a:ext cx="3565525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tr-TR" sz="2000" dirty="0">
                <a:latin typeface="Arial" charset="0"/>
              </a:rPr>
              <a:t>Some binary trees of height 2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tr-TR" sz="2000" dirty="0">
                <a:latin typeface="Arial" charset="0"/>
              </a:rPr>
              <a:t>All but (a) is minimum-height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8F87BA07-78BA-AAE1-82B8-B23754F0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Some Height Theorems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19DE95A-4A08-B278-DDB4-D708977E0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ym typeface="Symbol" charset="2"/>
              </a:rPr>
              <a:t>Theorem </a:t>
            </a:r>
            <a:r>
              <a:rPr lang="tr-TR" altLang="tr-TR" sz="2400" i="1" dirty="0">
                <a:sym typeface="Symbol" charset="2"/>
              </a:rPr>
              <a:t>1</a:t>
            </a:r>
            <a:r>
              <a:rPr lang="en-US" altLang="tr-TR" sz="2400" i="1" dirty="0">
                <a:sym typeface="Symbol" charset="2"/>
              </a:rPr>
              <a:t>:</a:t>
            </a:r>
            <a:r>
              <a:rPr lang="en-US" altLang="tr-TR" sz="2400" dirty="0">
                <a:sym typeface="Symbol" charset="2"/>
              </a:rPr>
              <a:t> The maximum number of nodes that a binary tree of height h can have is 2</a:t>
            </a:r>
            <a:r>
              <a:rPr lang="en-US" altLang="tr-TR" sz="2400" baseline="30000" dirty="0">
                <a:sym typeface="Symbol" charset="2"/>
              </a:rPr>
              <a:t>h+1</a:t>
            </a:r>
            <a:r>
              <a:rPr lang="en-US" altLang="tr-TR" sz="2400" dirty="0">
                <a:sym typeface="Symbol" charset="2"/>
              </a:rPr>
              <a:t>-1.</a:t>
            </a:r>
          </a:p>
          <a:p>
            <a:pPr eaLnBrk="1" hangingPunct="1">
              <a:buFont typeface="Wingdings" charset="2"/>
              <a:buNone/>
              <a:defRPr/>
            </a:pPr>
            <a:endParaRPr lang="tr-TR" altLang="tr-TR" sz="2400" dirty="0">
              <a:sym typeface="Wingdings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i="1" dirty="0"/>
              <a:t>Theorem </a:t>
            </a:r>
            <a:r>
              <a:rPr lang="tr-TR" altLang="tr-TR" sz="2400" i="1" dirty="0"/>
              <a:t>2</a:t>
            </a:r>
            <a:r>
              <a:rPr lang="en-US" altLang="tr-TR" sz="2400" i="1" dirty="0"/>
              <a:t>:</a:t>
            </a:r>
            <a:r>
              <a:rPr lang="en-US" altLang="tr-TR" sz="2400" dirty="0"/>
              <a:t> The minimum height of a binary tree with N nodes is  </a:t>
            </a:r>
            <a:r>
              <a:rPr lang="en-US" altLang="tr-TR" sz="2400" dirty="0">
                <a:sym typeface="Symbol" charset="2"/>
              </a:rPr>
              <a:t>log</a:t>
            </a:r>
            <a:r>
              <a:rPr lang="en-US" altLang="tr-TR" sz="2400" baseline="-25000" dirty="0">
                <a:sym typeface="Symbol" charset="2"/>
              </a:rPr>
              <a:t>2</a:t>
            </a:r>
            <a:r>
              <a:rPr lang="en-US" altLang="tr-TR" sz="2400" dirty="0">
                <a:sym typeface="Symbol" charset="2"/>
              </a:rPr>
              <a:t>(N+1)</a:t>
            </a:r>
            <a:r>
              <a:rPr lang="tr-TR" altLang="tr-TR" sz="2400" dirty="0">
                <a:sym typeface="Symbol" charset="2"/>
              </a:rPr>
              <a:t>-1</a:t>
            </a:r>
            <a:r>
              <a:rPr lang="en-US" altLang="tr-TR" sz="2400" dirty="0">
                <a:sym typeface="Symbol" charset="2"/>
              </a:rPr>
              <a:t> 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>
              <a:sym typeface="Symbol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sym typeface="Symbol" charset="2"/>
              </a:rPr>
              <a:t>Let’s prove these two theorems.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tr-TR" sz="2400" dirty="0">
              <a:sym typeface="Symbol" charset="2"/>
            </a:endParaRPr>
          </a:p>
        </p:txBody>
      </p:sp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16AFEFB0-CF8B-80E0-64CC-7AF4388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D63D2-64B4-4FB5-AAD9-5D1E5EBC4064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tr-TR" sz="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5DFDEFC5-4EC4-5A0B-826B-E89C2557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Counting the nodes in a binary tree</a:t>
            </a:r>
            <a:endParaRPr lang="en-US" altLang="tr-TR" sz="2800" i="1" dirty="0"/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206AA6D1-13DD-8070-D5F9-CEC00CD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74C12-BAB1-447D-A6B6-E02C8DFC1F18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tr-TR" sz="800"/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CD07F0E6-6804-C0BE-EDA8-5918EC6E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191889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2">
            <a:extLst>
              <a:ext uri="{FF2B5EF4-FFF2-40B4-BE49-F238E27FC236}">
                <a16:creationId xmlns:a16="http://schemas.microsoft.com/office/drawing/2014/main" id="{E6D4DF5A-0531-E776-788B-F9567BC5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030089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h-1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6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</a:t>
            </a:r>
          </a:p>
        </p:txBody>
      </p:sp>
      <p:sp>
        <p:nvSpPr>
          <p:cNvPr id="59397" name="TextBox 3">
            <a:extLst>
              <a:ext uri="{FF2B5EF4-FFF2-40B4-BE49-F238E27FC236}">
                <a16:creationId xmlns:a16="http://schemas.microsoft.com/office/drawing/2014/main" id="{FFD7B6DE-7E8F-C830-001B-320077DB3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191889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/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C7BF2-A71B-A05A-A703-687A530DA60A}"/>
              </a:ext>
            </a:extLst>
          </p:cNvPr>
          <p:cNvSpPr/>
          <p:nvPr/>
        </p:nvSpPr>
        <p:spPr>
          <a:xfrm>
            <a:off x="5334000" y="1115688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8A2E7-BFDA-4907-4FC3-68C6696F9BB4}"/>
              </a:ext>
            </a:extLst>
          </p:cNvPr>
          <p:cNvSpPr/>
          <p:nvPr/>
        </p:nvSpPr>
        <p:spPr>
          <a:xfrm>
            <a:off x="7820026" y="1115689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400" name="TextBox 2">
            <a:extLst>
              <a:ext uri="{FF2B5EF4-FFF2-40B4-BE49-F238E27FC236}">
                <a16:creationId xmlns:a16="http://schemas.microsoft.com/office/drawing/2014/main" id="{EB8C7F28-51EF-6B54-E4BD-180A54FA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143" y="1533201"/>
            <a:ext cx="3886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b="1" i="1" dirty="0">
                <a:sym typeface="Symbol" panose="05050102010706020507" pitchFamily="18" charset="2"/>
              </a:rPr>
              <a:t>Theorem </a:t>
            </a:r>
            <a:r>
              <a:rPr lang="tr-TR" altLang="tr-TR" b="1" i="1" dirty="0">
                <a:sym typeface="Symbol" panose="05050102010706020507" pitchFamily="18" charset="2"/>
              </a:rPr>
              <a:t>1</a:t>
            </a:r>
            <a:r>
              <a:rPr lang="en-US" altLang="tr-TR" b="1" i="1" dirty="0">
                <a:sym typeface="Symbol" panose="05050102010706020507" pitchFamily="18" charset="2"/>
              </a:rPr>
              <a:t>:</a:t>
            </a:r>
            <a:r>
              <a:rPr lang="en-US" altLang="tr-TR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 = </a:t>
            </a:r>
            <a:r>
              <a:rPr lang="en-US" altLang="en-US" dirty="0"/>
              <a:t>2</a:t>
            </a:r>
            <a:r>
              <a:rPr lang="en-US" altLang="en-US" baseline="30000" dirty="0"/>
              <a:t>0</a:t>
            </a:r>
            <a:r>
              <a:rPr lang="en-US" altLang="en-US" dirty="0"/>
              <a:t> + 2</a:t>
            </a:r>
            <a:r>
              <a:rPr lang="en-US" altLang="en-US" baseline="30000" dirty="0"/>
              <a:t>1</a:t>
            </a:r>
            <a:r>
              <a:rPr lang="en-US" altLang="en-US" dirty="0"/>
              <a:t> + 2</a:t>
            </a:r>
            <a:r>
              <a:rPr lang="en-US" altLang="en-US" baseline="30000" dirty="0"/>
              <a:t>2</a:t>
            </a:r>
            <a:r>
              <a:rPr lang="en-US" altLang="en-US" dirty="0"/>
              <a:t> + .. + 2</a:t>
            </a:r>
            <a:r>
              <a:rPr lang="en-US" altLang="en-US" baseline="30000" dirty="0"/>
              <a:t>h-1</a:t>
            </a:r>
            <a:r>
              <a:rPr lang="en-US" altLang="en-US" dirty="0"/>
              <a:t>+ 2</a:t>
            </a:r>
            <a:r>
              <a:rPr lang="en-US" altLang="en-US" baseline="30000" dirty="0"/>
              <a:t>h</a:t>
            </a:r>
          </a:p>
          <a:p>
            <a:r>
              <a:rPr lang="en-US" altLang="en-US" dirty="0"/>
              <a:t>    = 1*(1-2</a:t>
            </a:r>
            <a:r>
              <a:rPr lang="en-US" altLang="en-US" baseline="30000" dirty="0"/>
              <a:t>h+1</a:t>
            </a:r>
            <a:r>
              <a:rPr lang="en-US" altLang="en-US" dirty="0"/>
              <a:t>) / (1-2) =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</a:rPr>
              <a:t>h+1</a:t>
            </a:r>
            <a:r>
              <a:rPr lang="en-US" altLang="en-US" dirty="0">
                <a:solidFill>
                  <a:srgbClr val="FF0000"/>
                </a:solidFill>
              </a:rPr>
              <a:t>-1</a:t>
            </a:r>
          </a:p>
          <a:p>
            <a:r>
              <a:rPr lang="en-US" altLang="en-US" sz="2000" dirty="0"/>
              <a:t>First line is a geometric series   where a=1, r=2, n=h+1</a:t>
            </a:r>
          </a:p>
          <a:p>
            <a:endParaRPr lang="en-US" altLang="en-US" sz="2000" dirty="0"/>
          </a:p>
        </p:txBody>
      </p:sp>
      <p:pic>
        <p:nvPicPr>
          <p:cNvPr id="59401" name="Picture 10">
            <a:extLst>
              <a:ext uri="{FF2B5EF4-FFF2-40B4-BE49-F238E27FC236}">
                <a16:creationId xmlns:a16="http://schemas.microsoft.com/office/drawing/2014/main" id="{4CDC6F43-4A0B-AD96-0C45-ED79C170A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28" y="3287391"/>
            <a:ext cx="3279775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6A73F378-F304-F39F-305E-ED78443F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Counting the nodes in a binary tree</a:t>
            </a:r>
            <a:endParaRPr lang="en-US" altLang="tr-TR" sz="2800" i="1" dirty="0"/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AD5AB731-C9B5-E239-9DF7-24F5F272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F8E06-B724-4581-824F-7F8E11EEA470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tr-TR" sz="800"/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0C13D742-3C95-5C17-0563-D561B8B3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295401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Box 2">
            <a:extLst>
              <a:ext uri="{FF2B5EF4-FFF2-40B4-BE49-F238E27FC236}">
                <a16:creationId xmlns:a16="http://schemas.microsoft.com/office/drawing/2014/main" id="{6E07DB71-7F54-A4B1-2204-B04F5D56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133601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h-1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6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</a:t>
            </a:r>
          </a:p>
        </p:txBody>
      </p:sp>
      <p:sp>
        <p:nvSpPr>
          <p:cNvPr id="60421" name="TextBox 3">
            <a:extLst>
              <a:ext uri="{FF2B5EF4-FFF2-40B4-BE49-F238E27FC236}">
                <a16:creationId xmlns:a16="http://schemas.microsoft.com/office/drawing/2014/main" id="{A8BD5AB5-B832-8455-BE47-CAA42505C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295401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9B89D1-8A88-7078-0327-C53F862C6BB2}"/>
              </a:ext>
            </a:extLst>
          </p:cNvPr>
          <p:cNvSpPr/>
          <p:nvPr/>
        </p:nvSpPr>
        <p:spPr>
          <a:xfrm>
            <a:off x="5334000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2E965-284E-0107-A9E0-85099DA9C100}"/>
              </a:ext>
            </a:extLst>
          </p:cNvPr>
          <p:cNvSpPr/>
          <p:nvPr/>
        </p:nvSpPr>
        <p:spPr>
          <a:xfrm>
            <a:off x="7820026" y="1219201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424" name="TextBox 2">
            <a:extLst>
              <a:ext uri="{FF2B5EF4-FFF2-40B4-BE49-F238E27FC236}">
                <a16:creationId xmlns:a16="http://schemas.microsoft.com/office/drawing/2014/main" id="{A49780BD-94DE-AF64-9C95-2F95C93F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41514"/>
            <a:ext cx="388620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b="1" i="1">
                <a:sym typeface="Symbol" panose="05050102010706020507" pitchFamily="18" charset="2"/>
              </a:rPr>
              <a:t>Theorem </a:t>
            </a:r>
            <a:r>
              <a:rPr lang="tr-TR" altLang="tr-TR" b="1" i="1">
                <a:sym typeface="Symbol" panose="05050102010706020507" pitchFamily="18" charset="2"/>
              </a:rPr>
              <a:t>1</a:t>
            </a:r>
            <a:r>
              <a:rPr lang="en-US" altLang="tr-TR" b="1" i="1">
                <a:sym typeface="Symbol" panose="05050102010706020507" pitchFamily="18" charset="2"/>
              </a:rPr>
              <a:t>:</a:t>
            </a:r>
            <a:r>
              <a:rPr lang="en-US" altLang="tr-TR">
                <a:sym typeface="Symbol" panose="05050102010706020507" pitchFamily="18" charset="2"/>
              </a:rPr>
              <a:t> </a:t>
            </a:r>
          </a:p>
          <a:p>
            <a:r>
              <a:rPr lang="en-US" altLang="en-US"/>
              <a:t>N = 2</a:t>
            </a:r>
            <a:r>
              <a:rPr lang="en-US" altLang="en-US" baseline="30000"/>
              <a:t>0</a:t>
            </a:r>
            <a:r>
              <a:rPr lang="en-US" altLang="en-US"/>
              <a:t> + 2</a:t>
            </a:r>
            <a:r>
              <a:rPr lang="en-US" altLang="en-US" baseline="30000"/>
              <a:t>1</a:t>
            </a:r>
            <a:r>
              <a:rPr lang="en-US" altLang="en-US"/>
              <a:t> + 2</a:t>
            </a:r>
            <a:r>
              <a:rPr lang="en-US" altLang="en-US" baseline="30000"/>
              <a:t>2</a:t>
            </a:r>
            <a:r>
              <a:rPr lang="en-US" altLang="en-US"/>
              <a:t> + .. + 2</a:t>
            </a:r>
            <a:r>
              <a:rPr lang="en-US" altLang="en-US" baseline="30000"/>
              <a:t>h-1</a:t>
            </a:r>
            <a:r>
              <a:rPr lang="en-US" altLang="en-US"/>
              <a:t>+ 2</a:t>
            </a:r>
            <a:r>
              <a:rPr lang="en-US" altLang="en-US" baseline="30000"/>
              <a:t>h</a:t>
            </a:r>
          </a:p>
          <a:p>
            <a:r>
              <a:rPr lang="en-US" altLang="en-US"/>
              <a:t>    = 1*(1-2</a:t>
            </a:r>
            <a:r>
              <a:rPr lang="en-US" altLang="en-US" baseline="30000"/>
              <a:t>h+1</a:t>
            </a:r>
            <a:r>
              <a:rPr lang="en-US" altLang="en-US"/>
              <a:t>) / (1-2) = 2</a:t>
            </a:r>
            <a:r>
              <a:rPr lang="en-US" altLang="en-US" baseline="30000"/>
              <a:t>h+1</a:t>
            </a:r>
            <a:r>
              <a:rPr lang="en-US" altLang="en-US"/>
              <a:t>-1</a:t>
            </a:r>
          </a:p>
          <a:p>
            <a:endParaRPr lang="en-US" altLang="en-US" sz="2000"/>
          </a:p>
          <a:p>
            <a:r>
              <a:rPr lang="en-US" altLang="en-US" sz="2000"/>
              <a:t>This is the max # of nodes for height h, as we cannot insert one node without increasing the height. So, in general N &lt;= 2</a:t>
            </a:r>
            <a:r>
              <a:rPr lang="en-US" altLang="en-US" sz="2000" baseline="30000"/>
              <a:t>h+1</a:t>
            </a:r>
            <a:r>
              <a:rPr lang="en-US" altLang="en-US" sz="2000"/>
              <a:t>-1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id="{32266385-4BE5-AB70-F742-401B03680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Counting the nodes in a binary tree</a:t>
            </a:r>
            <a:endParaRPr lang="en-US" altLang="tr-TR" sz="28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F57C6-276B-77BC-5B07-98011A3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6BF4E16C-29DA-4386-C146-735EB126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42DFC4-94D9-4312-8DB5-86394A7FE2DE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tr-TR" sz="800"/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A4D88E19-8683-AD1E-F5BC-14D71DAA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295401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Box 2">
            <a:extLst>
              <a:ext uri="{FF2B5EF4-FFF2-40B4-BE49-F238E27FC236}">
                <a16:creationId xmlns:a16="http://schemas.microsoft.com/office/drawing/2014/main" id="{C16F6DB4-B9A8-1CC1-B551-46517D20A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133601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h-1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6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</a:t>
            </a:r>
          </a:p>
        </p:txBody>
      </p:sp>
      <p:sp>
        <p:nvSpPr>
          <p:cNvPr id="61445" name="TextBox 3">
            <a:extLst>
              <a:ext uri="{FF2B5EF4-FFF2-40B4-BE49-F238E27FC236}">
                <a16:creationId xmlns:a16="http://schemas.microsoft.com/office/drawing/2014/main" id="{FC2477A3-6999-AED5-0245-FC1792E4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295401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E9707F-1461-0E31-FB0B-E6184A77469D}"/>
              </a:ext>
            </a:extLst>
          </p:cNvPr>
          <p:cNvSpPr/>
          <p:nvPr/>
        </p:nvSpPr>
        <p:spPr>
          <a:xfrm>
            <a:off x="5334000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0DFA0-8D1A-0A31-D68A-FD6DD92FF98F}"/>
              </a:ext>
            </a:extLst>
          </p:cNvPr>
          <p:cNvSpPr/>
          <p:nvPr/>
        </p:nvSpPr>
        <p:spPr>
          <a:xfrm>
            <a:off x="7820026" y="1219201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8" name="TextBox 2">
            <a:extLst>
              <a:ext uri="{FF2B5EF4-FFF2-40B4-BE49-F238E27FC236}">
                <a16:creationId xmlns:a16="http://schemas.microsoft.com/office/drawing/2014/main" id="{25D953D9-2048-ADE8-B59E-1EA01C34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41514"/>
            <a:ext cx="373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b="1" i="1">
                <a:sym typeface="Symbol" panose="05050102010706020507" pitchFamily="18" charset="2"/>
              </a:rPr>
              <a:t>Theorem </a:t>
            </a:r>
            <a:r>
              <a:rPr lang="tr-TR" altLang="tr-TR" b="1" i="1">
                <a:sym typeface="Symbol" panose="05050102010706020507" pitchFamily="18" charset="2"/>
              </a:rPr>
              <a:t>2</a:t>
            </a:r>
            <a:r>
              <a:rPr lang="en-US" altLang="tr-TR" b="1" i="1">
                <a:sym typeface="Symbol" panose="05050102010706020507" pitchFamily="18" charset="2"/>
              </a:rPr>
              <a:t>:</a:t>
            </a:r>
            <a:r>
              <a:rPr lang="en-US" altLang="tr-TR">
                <a:sym typeface="Symbol" panose="05050102010706020507" pitchFamily="18" charset="2"/>
              </a:rPr>
              <a:t> </a:t>
            </a:r>
          </a:p>
          <a:p>
            <a:r>
              <a:rPr lang="en-US" altLang="en-US"/>
              <a:t>N = 2</a:t>
            </a:r>
            <a:r>
              <a:rPr lang="en-US" altLang="en-US" baseline="30000"/>
              <a:t>h+1</a:t>
            </a:r>
            <a:r>
              <a:rPr lang="en-US" altLang="en-US"/>
              <a:t>-1 </a:t>
            </a:r>
          </a:p>
          <a:p>
            <a:r>
              <a:rPr lang="en-US" altLang="en-US"/>
              <a:t>N+1=2</a:t>
            </a:r>
            <a:r>
              <a:rPr lang="en-US" altLang="en-US" baseline="30000"/>
              <a:t>h+1 </a:t>
            </a:r>
            <a:r>
              <a:rPr lang="en-US" altLang="en-US"/>
              <a:t>//take logs of sides</a:t>
            </a:r>
          </a:p>
          <a:p>
            <a:r>
              <a:rPr lang="en-US" altLang="en-US"/>
              <a:t>log(N+1) = log(2</a:t>
            </a:r>
            <a:r>
              <a:rPr lang="en-US" altLang="en-US" baseline="30000"/>
              <a:t>h+1</a:t>
            </a:r>
            <a:r>
              <a:rPr lang="en-US" altLang="en-US"/>
              <a:t>) = h+1</a:t>
            </a:r>
          </a:p>
          <a:p>
            <a:r>
              <a:rPr lang="en-US" altLang="en-US"/>
              <a:t>h = log(N+1)-1</a:t>
            </a:r>
          </a:p>
          <a:p>
            <a:endParaRPr lang="en-US" altLang="en-US"/>
          </a:p>
          <a:p>
            <a:r>
              <a:rPr lang="en-US" altLang="en-US" sz="2000"/>
              <a:t>This is the minimum height when N+1 is a power of 2.</a:t>
            </a:r>
          </a:p>
          <a:p>
            <a:r>
              <a:rPr lang="en-US" altLang="en-US" sz="2000"/>
              <a:t>Height does not change when some nodes missing at the last level, e.g., N+1=13 instead of 16.</a:t>
            </a:r>
          </a:p>
          <a:p>
            <a:r>
              <a:rPr lang="en-US" altLang="en-US" sz="2000"/>
              <a:t>Same h must be produced there.</a:t>
            </a:r>
          </a:p>
          <a:p>
            <a:r>
              <a:rPr lang="en-US" altLang="en-US" sz="2000"/>
              <a:t>So, in general h = </a:t>
            </a:r>
            <a:r>
              <a:rPr lang="en-US" altLang="tr-TR" sz="2000">
                <a:sym typeface="Symbol" panose="05050102010706020507" pitchFamily="18" charset="2"/>
              </a:rPr>
              <a:t>log</a:t>
            </a:r>
            <a:r>
              <a:rPr lang="en-US" altLang="tr-TR" sz="2000" baseline="-25000">
                <a:sym typeface="Symbol" panose="05050102010706020507" pitchFamily="18" charset="2"/>
              </a:rPr>
              <a:t>2</a:t>
            </a:r>
            <a:r>
              <a:rPr lang="en-US" altLang="tr-TR" sz="2000">
                <a:sym typeface="Symbol" panose="05050102010706020507" pitchFamily="18" charset="2"/>
              </a:rPr>
              <a:t>(N+1)</a:t>
            </a:r>
            <a:r>
              <a:rPr lang="tr-TR" altLang="tr-TR" sz="2000">
                <a:sym typeface="Symbol" panose="05050102010706020507" pitchFamily="18" charset="2"/>
              </a:rPr>
              <a:t>-1</a:t>
            </a:r>
            <a:r>
              <a:rPr lang="en-US" altLang="tr-TR" sz="2000">
                <a:sym typeface="Symbol" panose="05050102010706020507" pitchFamily="18" charset="2"/>
              </a:rPr>
              <a:t> </a:t>
            </a:r>
            <a:endParaRPr lang="en-US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C3BA58AA-87A4-C51B-07EE-B356549B0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Number of Binary trees with Same # of Nodes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FBE1C766-F523-C1B0-7A8E-1FDCA8AC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1A5E1-4A8E-4595-819F-C1D52F081EF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tr-TR" sz="1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70724C3-2A6D-B4E8-3BB1-54CFC4D1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2954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n=0 </a:t>
            </a:r>
            <a:r>
              <a:rPr lang="en-US" altLang="tr-TR" sz="2000">
                <a:sym typeface="Wingdings" charset="2"/>
              </a:rPr>
              <a:t></a:t>
            </a:r>
            <a:r>
              <a:rPr lang="en-US" altLang="tr-TR" sz="2400">
                <a:sym typeface="Wingdings" charset="2"/>
              </a:rPr>
              <a:t>      empty tree</a:t>
            </a:r>
            <a:endParaRPr lang="en-US" altLang="tr-TR" sz="24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C51E2829-E356-ACE4-D235-4666CC26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351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n=1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id="{6AAF2525-182D-494B-B7D8-1DFE90CFC91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3426" y="1874838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>
                <a:sym typeface="Symbol" charset="2"/>
              </a:rPr>
              <a:t></a:t>
            </a:r>
            <a:endParaRPr lang="en-US" altLang="tr-TR" sz="2400"/>
          </a:p>
        </p:txBody>
      </p:sp>
      <p:grpSp>
        <p:nvGrpSpPr>
          <p:cNvPr id="62470" name="Group 9">
            <a:extLst>
              <a:ext uri="{FF2B5EF4-FFF2-40B4-BE49-F238E27FC236}">
                <a16:creationId xmlns:a16="http://schemas.microsoft.com/office/drawing/2014/main" id="{2C9C9B8B-2F11-663A-A1A6-7005EEFDD49C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478089"/>
            <a:ext cx="1122362" cy="827087"/>
            <a:chOff x="959" y="1632"/>
            <a:chExt cx="812" cy="537"/>
          </a:xfrm>
        </p:grpSpPr>
        <p:sp>
          <p:nvSpPr>
            <p:cNvPr id="31757" name="Text Box 10">
              <a:extLst>
                <a:ext uri="{FF2B5EF4-FFF2-40B4-BE49-F238E27FC236}">
                  <a16:creationId xmlns:a16="http://schemas.microsoft.com/office/drawing/2014/main" id="{A27FAD22-E52C-DCE5-77F0-1C7268A5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58" name="Text Box 11">
              <a:extLst>
                <a:ext uri="{FF2B5EF4-FFF2-40B4-BE49-F238E27FC236}">
                  <a16:creationId xmlns:a16="http://schemas.microsoft.com/office/drawing/2014/main" id="{4685A266-8839-D53D-1250-1DCE86CA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id="{DF15BF62-0BC6-B248-6DB8-2CFC36188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60" name="Text Box 13">
              <a:extLst>
                <a:ext uri="{FF2B5EF4-FFF2-40B4-BE49-F238E27FC236}">
                  <a16:creationId xmlns:a16="http://schemas.microsoft.com/office/drawing/2014/main" id="{EAB61586-5FE4-CA14-57A4-B1DD57F9F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61" name="Line 14">
              <a:extLst>
                <a:ext uri="{FF2B5EF4-FFF2-40B4-BE49-F238E27FC236}">
                  <a16:creationId xmlns:a16="http://schemas.microsoft.com/office/drawing/2014/main" id="{A1BE054E-ACC4-4DAD-A8CA-94E7806F0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776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1762" name="Line 15">
              <a:extLst>
                <a:ext uri="{FF2B5EF4-FFF2-40B4-BE49-F238E27FC236}">
                  <a16:creationId xmlns:a16="http://schemas.microsoft.com/office/drawing/2014/main" id="{E7A6FB09-9479-6C09-0DD7-0B94D0BF7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31752" name="Text Box 43">
            <a:extLst>
              <a:ext uri="{FF2B5EF4-FFF2-40B4-BE49-F238E27FC236}">
                <a16:creationId xmlns:a16="http://schemas.microsoft.com/office/drawing/2014/main" id="{31EFEFA5-6CDD-8553-61AB-013DD4F0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67335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n=2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1753" name="Text Box 44">
            <a:extLst>
              <a:ext uri="{FF2B5EF4-FFF2-40B4-BE49-F238E27FC236}">
                <a16:creationId xmlns:a16="http://schemas.microsoft.com/office/drawing/2014/main" id="{BBE948F9-752A-2503-AF7E-FB94A5B8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607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n=3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1754" name="Text Box 45">
            <a:extLst>
              <a:ext uri="{FF2B5EF4-FFF2-40B4-BE49-F238E27FC236}">
                <a16:creationId xmlns:a16="http://schemas.microsoft.com/office/drawing/2014/main" id="{C4CBAF37-B915-5D2B-7E8F-118EDD0A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6" y="1812925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(1 tree)</a:t>
            </a:r>
          </a:p>
        </p:txBody>
      </p:sp>
      <p:sp>
        <p:nvSpPr>
          <p:cNvPr id="31755" name="Text Box 46">
            <a:extLst>
              <a:ext uri="{FF2B5EF4-FFF2-40B4-BE49-F238E27FC236}">
                <a16:creationId xmlns:a16="http://schemas.microsoft.com/office/drawing/2014/main" id="{A9AB227C-1E6B-A0E6-2281-496DF5501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2572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(2 trees)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id="{314ED2EF-FEE3-9969-B564-820F742C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37369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 dirty="0"/>
              <a:t>(? 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CD1A8FAD-B641-79B1-DE27-6EA5DC5E1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Number of Binary trees with Same # of Nodes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D404AA3B-4450-8375-005B-3BA0550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0481F-68FC-4840-9A82-65026329FA8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tr-TR" sz="1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24BED74E-7B15-9905-C903-223C6B112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2954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n=0 </a:t>
            </a:r>
            <a:r>
              <a:rPr lang="en-US" altLang="tr-TR" sz="2000">
                <a:sym typeface="Wingdings" charset="2"/>
              </a:rPr>
              <a:t></a:t>
            </a:r>
            <a:r>
              <a:rPr lang="en-US" altLang="tr-TR" sz="2400">
                <a:sym typeface="Wingdings" charset="2"/>
              </a:rPr>
              <a:t>      empty tree</a:t>
            </a:r>
            <a:endParaRPr lang="en-US" altLang="tr-TR" sz="240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831ECF5C-5277-88F2-0343-5B6F74201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351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n=1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id="{DE71CE53-F490-CF33-9078-4FAE6AEB5C9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3426" y="1874838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>
                <a:sym typeface="Symbol" charset="2"/>
              </a:rPr>
              <a:t></a:t>
            </a:r>
            <a:endParaRPr lang="en-US" altLang="tr-TR" sz="2400"/>
          </a:p>
        </p:txBody>
      </p:sp>
      <p:grpSp>
        <p:nvGrpSpPr>
          <p:cNvPr id="63494" name="Group 9">
            <a:extLst>
              <a:ext uri="{FF2B5EF4-FFF2-40B4-BE49-F238E27FC236}">
                <a16:creationId xmlns:a16="http://schemas.microsoft.com/office/drawing/2014/main" id="{E8BBBE59-EB8D-4B6D-D95D-57702FCAE65F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478089"/>
            <a:ext cx="1122362" cy="827087"/>
            <a:chOff x="959" y="1632"/>
            <a:chExt cx="812" cy="537"/>
          </a:xfrm>
        </p:grpSpPr>
        <p:sp>
          <p:nvSpPr>
            <p:cNvPr id="32808" name="Text Box 10">
              <a:extLst>
                <a:ext uri="{FF2B5EF4-FFF2-40B4-BE49-F238E27FC236}">
                  <a16:creationId xmlns:a16="http://schemas.microsoft.com/office/drawing/2014/main" id="{001AFBBC-443E-6245-7A08-DBFF02915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09" name="Text Box 11">
              <a:extLst>
                <a:ext uri="{FF2B5EF4-FFF2-40B4-BE49-F238E27FC236}">
                  <a16:creationId xmlns:a16="http://schemas.microsoft.com/office/drawing/2014/main" id="{2B43F5CF-8936-A291-52AA-B549B5A2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10" name="Text Box 12">
              <a:extLst>
                <a:ext uri="{FF2B5EF4-FFF2-40B4-BE49-F238E27FC236}">
                  <a16:creationId xmlns:a16="http://schemas.microsoft.com/office/drawing/2014/main" id="{D6F272B2-9636-7EC5-5CC5-E035FED5B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11" name="Text Box 13">
              <a:extLst>
                <a:ext uri="{FF2B5EF4-FFF2-40B4-BE49-F238E27FC236}">
                  <a16:creationId xmlns:a16="http://schemas.microsoft.com/office/drawing/2014/main" id="{4C5F7157-D2AE-2CDC-D55F-92DDE7314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12" name="Line 14">
              <a:extLst>
                <a:ext uri="{FF2B5EF4-FFF2-40B4-BE49-F238E27FC236}">
                  <a16:creationId xmlns:a16="http://schemas.microsoft.com/office/drawing/2014/main" id="{1B4BCBE1-10C2-B250-5535-4CDB17985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776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2813" name="Line 15">
              <a:extLst>
                <a:ext uri="{FF2B5EF4-FFF2-40B4-BE49-F238E27FC236}">
                  <a16:creationId xmlns:a16="http://schemas.microsoft.com/office/drawing/2014/main" id="{05AEB4BC-DE4C-8801-0F82-8A5160700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29704" name="Group 16">
            <a:extLst>
              <a:ext uri="{FF2B5EF4-FFF2-40B4-BE49-F238E27FC236}">
                <a16:creationId xmlns:a16="http://schemas.microsoft.com/office/drawing/2014/main" id="{F8E100D2-6946-DA23-2A4E-BDB75FF9AD1A}"/>
              </a:ext>
            </a:extLst>
          </p:cNvPr>
          <p:cNvGrpSpPr>
            <a:grpSpLocks/>
          </p:cNvGrpSpPr>
          <p:nvPr/>
        </p:nvGrpSpPr>
        <p:grpSpPr bwMode="auto">
          <a:xfrm>
            <a:off x="2873376" y="3438526"/>
            <a:ext cx="3714547" cy="1273175"/>
            <a:chOff x="766" y="2304"/>
            <a:chExt cx="2684" cy="827"/>
          </a:xfrm>
        </p:grpSpPr>
        <p:sp>
          <p:nvSpPr>
            <p:cNvPr id="32782" name="Text Box 17">
              <a:extLst>
                <a:ext uri="{FF2B5EF4-FFF2-40B4-BE49-F238E27FC236}">
                  <a16:creationId xmlns:a16="http://schemas.microsoft.com/office/drawing/2014/main" id="{18F72816-3C61-95EF-1737-16E301D52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783" name="Text Box 18">
              <a:extLst>
                <a:ext uri="{FF2B5EF4-FFF2-40B4-BE49-F238E27FC236}">
                  <a16:creationId xmlns:a16="http://schemas.microsoft.com/office/drawing/2014/main" id="{0D6BD2B7-2E1D-6ABE-0FCD-41BCF1142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grpSp>
          <p:nvGrpSpPr>
            <p:cNvPr id="63503" name="Group 19">
              <a:extLst>
                <a:ext uri="{FF2B5EF4-FFF2-40B4-BE49-F238E27FC236}">
                  <a16:creationId xmlns:a16="http://schemas.microsoft.com/office/drawing/2014/main" id="{0FD16FAA-BA2D-9A9A-D2D9-D0E86AE04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32785" name="Text Box 20">
                <a:extLst>
                  <a:ext uri="{FF2B5EF4-FFF2-40B4-BE49-F238E27FC236}">
                    <a16:creationId xmlns:a16="http://schemas.microsoft.com/office/drawing/2014/main" id="{79876D15-9E53-CF4D-3F88-066172BF1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6" name="Text Box 21">
                <a:extLst>
                  <a:ext uri="{FF2B5EF4-FFF2-40B4-BE49-F238E27FC236}">
                    <a16:creationId xmlns:a16="http://schemas.microsoft.com/office/drawing/2014/main" id="{F67E0FAA-490C-503D-9864-306803AD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7" name="Text Box 22">
                <a:extLst>
                  <a:ext uri="{FF2B5EF4-FFF2-40B4-BE49-F238E27FC236}">
                    <a16:creationId xmlns:a16="http://schemas.microsoft.com/office/drawing/2014/main" id="{826ECDE2-BC12-235F-9691-B2AE868CE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8" name="Text Box 23">
                <a:extLst>
                  <a:ext uri="{FF2B5EF4-FFF2-40B4-BE49-F238E27FC236}">
                    <a16:creationId xmlns:a16="http://schemas.microsoft.com/office/drawing/2014/main" id="{B6793CC7-2FFF-560D-7E12-8B76E997F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9" name="Text Box 24">
                <a:extLst>
                  <a:ext uri="{FF2B5EF4-FFF2-40B4-BE49-F238E27FC236}">
                    <a16:creationId xmlns:a16="http://schemas.microsoft.com/office/drawing/2014/main" id="{75FF83CD-F8DB-6ADD-3E47-5795EF138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90" name="Line 25">
                <a:extLst>
                  <a:ext uri="{FF2B5EF4-FFF2-40B4-BE49-F238E27FC236}">
                    <a16:creationId xmlns:a16="http://schemas.microsoft.com/office/drawing/2014/main" id="{B7709830-DAA0-CB3E-026F-81936697E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1" name="Line 26">
                <a:extLst>
                  <a:ext uri="{FF2B5EF4-FFF2-40B4-BE49-F238E27FC236}">
                    <a16:creationId xmlns:a16="http://schemas.microsoft.com/office/drawing/2014/main" id="{CB4D764F-B73B-638D-9833-0C9EB0AB0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691"/>
                <a:ext cx="147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2" name="Line 27">
                <a:extLst>
                  <a:ext uri="{FF2B5EF4-FFF2-40B4-BE49-F238E27FC236}">
                    <a16:creationId xmlns:a16="http://schemas.microsoft.com/office/drawing/2014/main" id="{32B6C5EF-F518-1D6D-07ED-A9DE2132C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3" name="Line 28">
                <a:extLst>
                  <a:ext uri="{FF2B5EF4-FFF2-40B4-BE49-F238E27FC236}">
                    <a16:creationId xmlns:a16="http://schemas.microsoft.com/office/drawing/2014/main" id="{05A359F8-46E0-AF6E-9ADA-30478BD51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4" name="Line 29">
                <a:extLst>
                  <a:ext uri="{FF2B5EF4-FFF2-40B4-BE49-F238E27FC236}">
                    <a16:creationId xmlns:a16="http://schemas.microsoft.com/office/drawing/2014/main" id="{673EF71B-2E14-3A35-F999-9802A79BC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6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5" name="Line 30">
                <a:extLst>
                  <a:ext uri="{FF2B5EF4-FFF2-40B4-BE49-F238E27FC236}">
                    <a16:creationId xmlns:a16="http://schemas.microsoft.com/office/drawing/2014/main" id="{19B9C64A-2F5A-5FDE-9B83-16BBD70B0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6" name="Line 31">
                <a:extLst>
                  <a:ext uri="{FF2B5EF4-FFF2-40B4-BE49-F238E27FC236}">
                    <a16:creationId xmlns:a16="http://schemas.microsoft.com/office/drawing/2014/main" id="{9AC58CAA-95FC-3ED8-49CF-2A0A298D3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7" name="Line 32">
                <a:extLst>
                  <a:ext uri="{FF2B5EF4-FFF2-40B4-BE49-F238E27FC236}">
                    <a16:creationId xmlns:a16="http://schemas.microsoft.com/office/drawing/2014/main" id="{4AD1A8B0-E009-71AF-CA6C-3D2E49336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8" name="Line 33">
                <a:extLst>
                  <a:ext uri="{FF2B5EF4-FFF2-40B4-BE49-F238E27FC236}">
                    <a16:creationId xmlns:a16="http://schemas.microsoft.com/office/drawing/2014/main" id="{9B01ACEA-7A9A-6946-E582-104EA7972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3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9" name="Line 34">
                <a:extLst>
                  <a:ext uri="{FF2B5EF4-FFF2-40B4-BE49-F238E27FC236}">
                    <a16:creationId xmlns:a16="http://schemas.microsoft.com/office/drawing/2014/main" id="{E3AABEE0-4743-838D-BAD4-65F93A36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1"/>
                <a:ext cx="145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800" name="Text Box 35">
                <a:extLst>
                  <a:ext uri="{FF2B5EF4-FFF2-40B4-BE49-F238E27FC236}">
                    <a16:creationId xmlns:a16="http://schemas.microsoft.com/office/drawing/2014/main" id="{CE32E9D7-492D-0B3D-0FA3-9C43C4537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1" name="Text Box 36">
                <a:extLst>
                  <a:ext uri="{FF2B5EF4-FFF2-40B4-BE49-F238E27FC236}">
                    <a16:creationId xmlns:a16="http://schemas.microsoft.com/office/drawing/2014/main" id="{A5EBE6DE-622A-6D64-E586-8BE03D9A7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2" name="Text Box 37">
                <a:extLst>
                  <a:ext uri="{FF2B5EF4-FFF2-40B4-BE49-F238E27FC236}">
                    <a16:creationId xmlns:a16="http://schemas.microsoft.com/office/drawing/2014/main" id="{E81BBA6F-F28D-C42F-439A-C5CFFF56E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3" name="Text Box 38">
                <a:extLst>
                  <a:ext uri="{FF2B5EF4-FFF2-40B4-BE49-F238E27FC236}">
                    <a16:creationId xmlns:a16="http://schemas.microsoft.com/office/drawing/2014/main" id="{8667CDED-399E-0F78-AB2F-19455D4E9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4" name="Text Box 39">
                <a:extLst>
                  <a:ext uri="{FF2B5EF4-FFF2-40B4-BE49-F238E27FC236}">
                    <a16:creationId xmlns:a16="http://schemas.microsoft.com/office/drawing/2014/main" id="{749AEB1F-696E-2BCB-B4D3-EBBB8279B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5" name="Text Box 40">
                <a:extLst>
                  <a:ext uri="{FF2B5EF4-FFF2-40B4-BE49-F238E27FC236}">
                    <a16:creationId xmlns:a16="http://schemas.microsoft.com/office/drawing/2014/main" id="{C9B9F55A-922B-6913-48A7-6BD14E4D0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6" name="Text Box 41">
                <a:extLst>
                  <a:ext uri="{FF2B5EF4-FFF2-40B4-BE49-F238E27FC236}">
                    <a16:creationId xmlns:a16="http://schemas.microsoft.com/office/drawing/2014/main" id="{82F18889-33E0-41D7-BED2-601E66A6B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7" name="Text Box 42">
                <a:extLst>
                  <a:ext uri="{FF2B5EF4-FFF2-40B4-BE49-F238E27FC236}">
                    <a16:creationId xmlns:a16="http://schemas.microsoft.com/office/drawing/2014/main" id="{081123D6-C7F4-07AA-734E-2F750D6AA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</p:grpSp>
      </p:grpSp>
      <p:sp>
        <p:nvSpPr>
          <p:cNvPr id="32777" name="Text Box 43">
            <a:extLst>
              <a:ext uri="{FF2B5EF4-FFF2-40B4-BE49-F238E27FC236}">
                <a16:creationId xmlns:a16="http://schemas.microsoft.com/office/drawing/2014/main" id="{2ED2EC79-F3E8-773B-C9A1-6965DA86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67335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n=2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2778" name="Text Box 44">
            <a:extLst>
              <a:ext uri="{FF2B5EF4-FFF2-40B4-BE49-F238E27FC236}">
                <a16:creationId xmlns:a16="http://schemas.microsoft.com/office/drawing/2014/main" id="{20CF6820-D038-91AB-E650-906D0E1D5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607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n=3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2779" name="Text Box 45">
            <a:extLst>
              <a:ext uri="{FF2B5EF4-FFF2-40B4-BE49-F238E27FC236}">
                <a16:creationId xmlns:a16="http://schemas.microsoft.com/office/drawing/2014/main" id="{56DF92FB-B02D-358C-1838-6B6B141A6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6" y="1812925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(1 tree)</a:t>
            </a:r>
          </a:p>
        </p:txBody>
      </p:sp>
      <p:sp>
        <p:nvSpPr>
          <p:cNvPr id="32780" name="Text Box 46">
            <a:extLst>
              <a:ext uri="{FF2B5EF4-FFF2-40B4-BE49-F238E27FC236}">
                <a16:creationId xmlns:a16="http://schemas.microsoft.com/office/drawing/2014/main" id="{EEE88C71-AA15-B789-85A2-DDC57514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2572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(2 trees)</a:t>
            </a:r>
          </a:p>
        </p:txBody>
      </p:sp>
      <p:sp>
        <p:nvSpPr>
          <p:cNvPr id="29709" name="Text Box 47">
            <a:extLst>
              <a:ext uri="{FF2B5EF4-FFF2-40B4-BE49-F238E27FC236}">
                <a16:creationId xmlns:a16="http://schemas.microsoft.com/office/drawing/2014/main" id="{F281BAD3-27BC-BBBF-3DB1-7F00251A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37369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(5 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203E36CE-25D6-8D63-C0EA-1286129A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Full Binary Tree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52BF731-88D8-91E6-8A37-8470E76CA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/>
              <a:t>In a </a:t>
            </a:r>
            <a:r>
              <a:rPr lang="en-US" altLang="tr-TR" sz="2400" i="1">
                <a:solidFill>
                  <a:srgbClr val="FF0000"/>
                </a:solidFill>
              </a:rPr>
              <a:t>full 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a tree in which every node in the tree has either 0 or 2 children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4DBBB23F-C586-7392-1617-4EB8C88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43664-0DD2-4C9B-BCBE-314758A2BF0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tr-TR" sz="1400"/>
          </a:p>
        </p:txBody>
      </p:sp>
      <p:pic>
        <p:nvPicPr>
          <p:cNvPr id="64516" name="Picture 1">
            <a:extLst>
              <a:ext uri="{FF2B5EF4-FFF2-40B4-BE49-F238E27FC236}">
                <a16:creationId xmlns:a16="http://schemas.microsoft.com/office/drawing/2014/main" id="{299B3A17-B903-759C-A0AC-FEB5C2E8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71764"/>
            <a:ext cx="20383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8EA0464A-9117-08A9-F0F3-2AB0C1C51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Full Binary Tree – Example 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A96F2157-BC98-FC9F-F071-4A1F62FA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FE7F6-58BB-43B3-9471-E9B8A7DFB55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tr-TR" sz="1400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AC16C29F-E4F9-61D3-9726-9A6442F0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17526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>
            <a:extLst>
              <a:ext uri="{FF2B5EF4-FFF2-40B4-BE49-F238E27FC236}">
                <a16:creationId xmlns:a16="http://schemas.microsoft.com/office/drawing/2014/main" id="{0D92A3B5-CDFC-7372-AE7F-E5924A32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4" y="2895601"/>
            <a:ext cx="327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A full binary tree of height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id="{EB197C97-3491-BECA-A6B8-2BBF192F5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Complete Binary Tree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ED4FE13-3A31-F81F-7430-7B3118F90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tr-TR" sz="2400"/>
              <a:t>In a </a:t>
            </a:r>
            <a:r>
              <a:rPr lang="en-US" altLang="tr-TR" sz="2400" i="1">
                <a:solidFill>
                  <a:srgbClr val="FF0000"/>
                </a:solidFill>
              </a:rPr>
              <a:t>complete 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every level, except possibly the last, is completely filled, and all nodes in the last level are as far left as possible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56A96988-F296-1523-9389-9C6253EA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67586-C4E6-439A-9EF5-23BC81AC324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tr-TR" sz="1400"/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B7A53F46-B9AE-0218-FA1A-9045327A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9" y="2847975"/>
            <a:ext cx="2066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CA7FA089-094D-7C2D-0410-C57D56BC7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What is a Tree?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22C6657-901F-B860-FE43-ED1ADDE5B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 dirty="0"/>
              <a:t>A tree is a collection of nodes with the following properties: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000" dirty="0"/>
              <a:t>The collection can be empty.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000" dirty="0"/>
              <a:t>Otherwise, a tree consists of a distinguished node r, called </a:t>
            </a:r>
            <a:r>
              <a:rPr lang="en-US" altLang="tr-TR" sz="2000" i="1" dirty="0">
                <a:solidFill>
                  <a:srgbClr val="FF0000"/>
                </a:solidFill>
              </a:rPr>
              <a:t>root</a:t>
            </a:r>
            <a:r>
              <a:rPr lang="en-US" altLang="tr-TR" sz="2000" dirty="0"/>
              <a:t>, and zero or more nonempty sub-trees T</a:t>
            </a:r>
            <a:r>
              <a:rPr lang="en-US" altLang="tr-TR" sz="2000" baseline="-25000" dirty="0"/>
              <a:t>1</a:t>
            </a:r>
            <a:r>
              <a:rPr lang="en-US" altLang="tr-TR" sz="2000" dirty="0"/>
              <a:t>, T</a:t>
            </a:r>
            <a:r>
              <a:rPr lang="en-US" altLang="tr-TR" sz="2000" baseline="-25000" dirty="0"/>
              <a:t>2</a:t>
            </a:r>
            <a:r>
              <a:rPr lang="en-US" altLang="tr-TR" sz="2000" dirty="0"/>
              <a:t>, … , T</a:t>
            </a:r>
            <a:r>
              <a:rPr lang="en-US" altLang="tr-TR" sz="2000" baseline="-25000" dirty="0"/>
              <a:t>k</a:t>
            </a:r>
            <a:r>
              <a:rPr lang="en-US" altLang="tr-TR" sz="2000" dirty="0"/>
              <a:t>, each of whose roots are connected by a </a:t>
            </a:r>
            <a:r>
              <a:rPr lang="en-US" altLang="tr-TR" sz="2000" i="1" dirty="0">
                <a:solidFill>
                  <a:srgbClr val="FF0000"/>
                </a:solidFill>
              </a:rPr>
              <a:t>directed edge</a:t>
            </a:r>
            <a:r>
              <a:rPr lang="en-US" altLang="tr-TR" sz="2000" dirty="0">
                <a:solidFill>
                  <a:srgbClr val="FF0000"/>
                </a:solidFill>
              </a:rPr>
              <a:t> </a:t>
            </a:r>
            <a:r>
              <a:rPr lang="en-US" altLang="tr-TR" sz="2000" dirty="0"/>
              <a:t>from r.</a:t>
            </a:r>
            <a:r>
              <a:rPr lang="en-US" altLang="tr-TR" sz="32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 dirty="0"/>
              <a:t>The root of each sub-tree is said to be </a:t>
            </a:r>
            <a:r>
              <a:rPr lang="en-US" altLang="tr-TR" sz="2400" i="1" dirty="0">
                <a:solidFill>
                  <a:srgbClr val="FF0000"/>
                </a:solidFill>
              </a:rPr>
              <a:t>child</a:t>
            </a:r>
            <a:r>
              <a:rPr lang="en-US" altLang="tr-TR" sz="2400" dirty="0"/>
              <a:t> of r, and r is the </a:t>
            </a:r>
            <a:r>
              <a:rPr lang="en-US" altLang="tr-TR" sz="2400" i="1" dirty="0">
                <a:solidFill>
                  <a:srgbClr val="FF0000"/>
                </a:solidFill>
              </a:rPr>
              <a:t>parent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each sub-tree root.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 dirty="0"/>
              <a:t>If a tree is a collection of N nodes, then it has N-1 edges. </a:t>
            </a:r>
          </a:p>
        </p:txBody>
      </p:sp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id="{26B09EE8-B4F4-86F0-F295-6B838F43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040CF-217E-4D46-A099-54A3D185AB2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/>
          </a:p>
        </p:txBody>
      </p:sp>
      <p:grpSp>
        <p:nvGrpSpPr>
          <p:cNvPr id="31748" name="Group 12">
            <a:extLst>
              <a:ext uri="{FF2B5EF4-FFF2-40B4-BE49-F238E27FC236}">
                <a16:creationId xmlns:a16="http://schemas.microsoft.com/office/drawing/2014/main" id="{5542FDA2-4FC9-221F-B3AB-C6CA13AA8C82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4191000"/>
            <a:ext cx="5745163" cy="2147888"/>
            <a:chOff x="1075" y="2441"/>
            <a:chExt cx="3619" cy="1353"/>
          </a:xfrm>
        </p:grpSpPr>
        <p:sp>
          <p:nvSpPr>
            <p:cNvPr id="6150" name="Oval 4">
              <a:extLst>
                <a:ext uri="{FF2B5EF4-FFF2-40B4-BE49-F238E27FC236}">
                  <a16:creationId xmlns:a16="http://schemas.microsoft.com/office/drawing/2014/main" id="{852C485E-FACD-BE55-B0AB-EB7A29D9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441"/>
              <a:ext cx="300" cy="31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 dirty="0">
                  <a:latin typeface="Arial" charset="0"/>
                </a:rPr>
                <a:t>root</a:t>
              </a:r>
            </a:p>
          </p:txBody>
        </p:sp>
        <p:sp>
          <p:nvSpPr>
            <p:cNvPr id="6151" name="AutoShape 5">
              <a:extLst>
                <a:ext uri="{FF2B5EF4-FFF2-40B4-BE49-F238E27FC236}">
                  <a16:creationId xmlns:a16="http://schemas.microsoft.com/office/drawing/2014/main" id="{C02FC5B5-3BD5-246C-AF11-EB8F6585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3204"/>
              <a:ext cx="771" cy="589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T</a:t>
              </a:r>
              <a:r>
                <a:rPr lang="en-US" altLang="tr-TR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6152" name="AutoShape 6">
              <a:extLst>
                <a:ext uri="{FF2B5EF4-FFF2-40B4-BE49-F238E27FC236}">
                  <a16:creationId xmlns:a16="http://schemas.microsoft.com/office/drawing/2014/main" id="{B75D93D7-4604-BC97-5A75-F363606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39"/>
              <a:ext cx="771" cy="454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T</a:t>
              </a:r>
              <a:r>
                <a:rPr lang="en-US" altLang="tr-TR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6153" name="AutoShape 7">
              <a:extLst>
                <a:ext uri="{FF2B5EF4-FFF2-40B4-BE49-F238E27FC236}">
                  <a16:creationId xmlns:a16="http://schemas.microsoft.com/office/drawing/2014/main" id="{6A934AB6-6534-1953-DC27-86025AD8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03"/>
              <a:ext cx="771" cy="591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T</a:t>
              </a:r>
              <a:r>
                <a:rPr lang="en-US" altLang="tr-TR" sz="1800" baseline="-25000">
                  <a:latin typeface="Arial" charset="0"/>
                </a:rPr>
                <a:t>k</a:t>
              </a:r>
            </a:p>
          </p:txBody>
        </p:sp>
        <p:sp>
          <p:nvSpPr>
            <p:cNvPr id="6154" name="Line 8">
              <a:extLst>
                <a:ext uri="{FF2B5EF4-FFF2-40B4-BE49-F238E27FC236}">
                  <a16:creationId xmlns:a16="http://schemas.microsoft.com/office/drawing/2014/main" id="{24EF6A79-C3D2-F6EC-106E-999CB13FB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" y="2659"/>
              <a:ext cx="131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155" name="Line 9">
              <a:extLst>
                <a:ext uri="{FF2B5EF4-FFF2-40B4-BE49-F238E27FC236}">
                  <a16:creationId xmlns:a16="http://schemas.microsoft.com/office/drawing/2014/main" id="{64B17F7C-1E76-A446-605A-61266D011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750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156" name="Line 10">
              <a:extLst>
                <a:ext uri="{FF2B5EF4-FFF2-40B4-BE49-F238E27FC236}">
                  <a16:creationId xmlns:a16="http://schemas.microsoft.com/office/drawing/2014/main" id="{715FCCC1-ACBC-72DC-6436-60ADAEC01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659"/>
              <a:ext cx="127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157" name="Text Box 11">
              <a:extLst>
                <a:ext uri="{FF2B5EF4-FFF2-40B4-BE49-F238E27FC236}">
                  <a16:creationId xmlns:a16="http://schemas.microsoft.com/office/drawing/2014/main" id="{0E1EB8BE-249B-234E-B070-A951249E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3247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>
                  <a:latin typeface="Arial" charset="0"/>
                </a:rPr>
                <a:t>...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B65F8629-45B2-5DB9-77A1-733DAFC0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Complete Binary Tree – Example 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24FEC4CF-EDCA-C987-9F8A-170C73F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E558CA-A44C-4D02-A379-66FC54C85C5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tr-TR" sz="1400"/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854BFDBF-9115-206C-2793-2CB633EA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447800"/>
            <a:ext cx="6224588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8B00063B-A43C-9AA8-2231-494BEBCC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Full but Not Complete Binary Tree – Example 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7373B6E3-698A-F555-01D1-32F3CAD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12017-9141-448B-BCCE-310386C98DF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tr-TR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86EDAF-4A2B-0F5F-1673-546224F4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9" y="2162175"/>
            <a:ext cx="3171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id="{DBE87301-649C-42C9-1848-8ECF1866E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Neither Full Nor Complete Binary Tree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39BB-8A31-0F07-3D6B-2773156E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68CE120A-E4CB-8C8B-B82C-A5DBD4A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A1102-B638-4D72-B52B-109F3409452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tr-TR" sz="1400"/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id="{1B420C42-2E14-4552-49F1-6097AFB2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id="{65F515D4-1BA8-7975-1D29-60944CE3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Full and Complete Binary Tree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40A2-1247-A160-7ABB-0EA0D170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D38E651B-F8FC-E076-E0E0-328D5A7B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F2C393-17F9-4D0A-A53E-9634A3D43C0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tr-TR" sz="140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749020C-EACB-90BF-5413-760031E6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2098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2CF8EFC7-0DEC-3ABD-BA9B-BF2AA5F9E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Balanced Binary Tree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B38F414-E515-DF6A-305A-C33924BBF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A binary tree is </a:t>
            </a:r>
            <a:r>
              <a:rPr lang="en-US" altLang="tr-TR" sz="2400" i="1" dirty="0">
                <a:solidFill>
                  <a:srgbClr val="FF0000"/>
                </a:solidFill>
              </a:rPr>
              <a:t>height balanced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(or </a:t>
            </a:r>
            <a:r>
              <a:rPr lang="en-US" altLang="tr-TR" sz="2400" i="1" dirty="0">
                <a:solidFill>
                  <a:srgbClr val="FF0000"/>
                </a:solidFill>
              </a:rPr>
              <a:t>balanced</a:t>
            </a:r>
            <a:r>
              <a:rPr lang="en-US" altLang="tr-TR" sz="2400" dirty="0"/>
              <a:t>), if the height of any node’s right subtree differs from the height of the node’s left subtree by no more than 1.</a:t>
            </a:r>
          </a:p>
          <a:p>
            <a:pPr eaLnBrk="1" hangingPunct="1">
              <a:defRPr/>
            </a:pPr>
            <a:r>
              <a:rPr lang="en-US" altLang="tr-TR" sz="2400" dirty="0"/>
              <a:t>A complete binary tree is a balanced tree.</a:t>
            </a:r>
          </a:p>
          <a:p>
            <a:pPr eaLnBrk="1" hangingPunct="1">
              <a:defRPr/>
            </a:pPr>
            <a:r>
              <a:rPr lang="en-US" altLang="tr-TR" sz="2400" dirty="0"/>
              <a:t>Other height balanced trees:</a:t>
            </a:r>
          </a:p>
          <a:p>
            <a:pPr lvl="1" eaLnBrk="1" hangingPunct="1">
              <a:defRPr/>
            </a:pPr>
            <a:r>
              <a:rPr lang="en-US" altLang="tr-TR" dirty="0"/>
              <a:t>AVL trees //binary search tree (BST)</a:t>
            </a:r>
          </a:p>
          <a:p>
            <a:pPr lvl="1" eaLnBrk="1" hangingPunct="1">
              <a:defRPr/>
            </a:pPr>
            <a:r>
              <a:rPr lang="en-US" altLang="tr-TR" dirty="0"/>
              <a:t>Red-Black trees //binary search tree</a:t>
            </a:r>
          </a:p>
          <a:p>
            <a:pPr lvl="1" eaLnBrk="1" hangingPunct="1">
              <a:defRPr/>
            </a:pPr>
            <a:r>
              <a:rPr lang="en-US" altLang="tr-TR" dirty="0"/>
              <a:t>B-trees //generalization of a BST (3+ children allowed)</a:t>
            </a:r>
            <a:br>
              <a:rPr lang="en-US" altLang="tr-TR" dirty="0"/>
            </a:br>
            <a:r>
              <a:rPr lang="en-US" altLang="tr-TR" dirty="0"/>
              <a:t> ....</a:t>
            </a:r>
          </a:p>
          <a:p>
            <a:pPr lvl="1" eaLnBrk="1" hangingPunct="1">
              <a:defRPr/>
            </a:pPr>
            <a:endParaRPr lang="en-US" altLang="tr-TR" dirty="0"/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22D86827-ABD5-97AC-4771-A05F7E49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A98AB-263F-47AF-B13D-EE7D6A75088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tr-TR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id="{EBE3F821-6858-3A53-3F42-E2A04F3C7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A Pointer-Based Implementation of Binary Trees</a:t>
            </a:r>
            <a:r>
              <a:rPr lang="en-US" altLang="tr-TR"/>
              <a:t> </a:t>
            </a:r>
          </a:p>
        </p:txBody>
      </p:sp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14BCA737-4031-CFCC-7B62-4B1BBFE4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5D57C-69FD-4322-A686-2DC3ACFE9B1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tr-TR" sz="140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44AC81C5-BE5A-F49A-9585-F553B83F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371601"/>
            <a:ext cx="506412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4">
            <a:extLst>
              <a:ext uri="{FF2B5EF4-FFF2-40B4-BE49-F238E27FC236}">
                <a16:creationId xmlns:a16="http://schemas.microsoft.com/office/drawing/2014/main" id="{A9E802F5-BF0A-F9F0-AFEC-92646644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343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struct BinaryNode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   Object          element;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   struct BinaryNode *left;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   struct BinaryNode *right;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};</a:t>
            </a:r>
            <a:endParaRPr lang="en-US" altLang="tr-TR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D33B52A4-91B5-B777-ABFF-F83128137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Traversals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389F364-9032-BC8C-0707-AFAA602A4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Preorder Traversal</a:t>
            </a:r>
          </a:p>
          <a:p>
            <a:pPr lvl="1" eaLnBrk="1" hangingPunct="1">
              <a:defRPr/>
            </a:pPr>
            <a:r>
              <a:rPr lang="en-US" altLang="tr-TR" dirty="0"/>
              <a:t> the node is visited before its left and right subtrees, </a:t>
            </a:r>
          </a:p>
          <a:p>
            <a:pPr lvl="1" eaLnBrk="1" hangingPunct="1">
              <a:defRPr/>
            </a:pPr>
            <a:endParaRPr lang="en-US" altLang="tr-TR" dirty="0"/>
          </a:p>
          <a:p>
            <a:pPr eaLnBrk="1" hangingPunct="1">
              <a:defRPr/>
            </a:pPr>
            <a:r>
              <a:rPr lang="en-US" altLang="tr-TR" sz="2400" dirty="0" err="1">
                <a:solidFill>
                  <a:srgbClr val="FF0000"/>
                </a:solidFill>
              </a:rPr>
              <a:t>Postorder</a:t>
            </a:r>
            <a:r>
              <a:rPr lang="en-US" altLang="tr-TR" sz="2400" dirty="0">
                <a:solidFill>
                  <a:srgbClr val="FF0000"/>
                </a:solidFill>
              </a:rPr>
              <a:t> Traversal</a:t>
            </a:r>
          </a:p>
          <a:p>
            <a:pPr lvl="1" eaLnBrk="1" hangingPunct="1">
              <a:defRPr/>
            </a:pPr>
            <a:r>
              <a:rPr lang="en-US" altLang="tr-TR" dirty="0"/>
              <a:t> the node is visited after both subtrees.</a:t>
            </a:r>
          </a:p>
          <a:p>
            <a:pPr lvl="1" eaLnBrk="1" hangingPunct="1">
              <a:defRPr/>
            </a:pPr>
            <a:endParaRPr lang="en-US" altLang="tr-TR" dirty="0"/>
          </a:p>
          <a:p>
            <a:pPr eaLnBrk="1" hangingPunct="1">
              <a:defRPr/>
            </a:pPr>
            <a:r>
              <a:rPr lang="en-US" altLang="tr-TR" sz="2400" dirty="0" err="1">
                <a:solidFill>
                  <a:srgbClr val="FF0000"/>
                </a:solidFill>
              </a:rPr>
              <a:t>Inorder</a:t>
            </a:r>
            <a:r>
              <a:rPr lang="en-US" altLang="tr-TR" sz="2400" dirty="0">
                <a:solidFill>
                  <a:srgbClr val="FF0000"/>
                </a:solidFill>
              </a:rPr>
              <a:t> Traversal</a:t>
            </a:r>
          </a:p>
          <a:p>
            <a:pPr lvl="1" eaLnBrk="1" hangingPunct="1">
              <a:defRPr/>
            </a:pPr>
            <a:r>
              <a:rPr lang="en-US" altLang="tr-TR" dirty="0"/>
              <a:t>the node is visited between the subtrees,</a:t>
            </a:r>
          </a:p>
          <a:p>
            <a:pPr lvl="1" eaLnBrk="1" hangingPunct="1">
              <a:defRPr/>
            </a:pPr>
            <a:r>
              <a:rPr lang="en-US" altLang="tr-TR" dirty="0"/>
              <a:t>Visit left subtree, visit the node, and visit the right subtree.</a:t>
            </a:r>
          </a:p>
          <a:p>
            <a:pPr eaLnBrk="1" hangingPunct="1">
              <a:defRPr/>
            </a:pPr>
            <a:endParaRPr lang="en-US" altLang="tr-TR" sz="2400" dirty="0"/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220444E9-4103-9847-B0FB-03B2D2F2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59328D-A917-4A51-9BDB-D7C268D9D6C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tr-TR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id="{565D237B-A261-A9C7-4164-C88508442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Traversals</a:t>
            </a:r>
          </a:p>
        </p:txBody>
      </p:sp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7BFE2346-4B6F-0C18-8DC0-52F206B7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BBD6F9-C79E-4D7A-B684-A8052CC9696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tr-TR" sz="140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F375D21F-DA61-EB27-1334-9428DAD6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1"/>
            <a:ext cx="7754938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3ECE0297-4FC6-1017-FB49-67919D5F5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Preorder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C13308D-C56D-0288-D2C3-A4B537770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preorder(struct tree_node * 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preorder(p-&gt;left_child);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preorder(p-&gt;right_child);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DC5A81FA-8211-1C03-DA93-6DCE2657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BC9F11-B69C-4E1E-A94A-E0EDB341828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tr-TR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AE3A94EB-A881-9DC0-9D59-556E1A289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Inorder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63A9C289-3F10-702C-5C96-35267516D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inorder(struct tree_node *p)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inorder(p-&gt;left_child);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inorder(p-&gt;right_child);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A5BD86E4-C6F3-3DA7-9C57-71A13BD4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07FE3-0035-4D2F-B022-8F832A136B8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tr-TR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BC106F12-613E-3456-A4E8-E5DCB1B7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Preliminaries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CAFD0C2-D13E-0364-269B-538801E12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32" y="1305718"/>
            <a:ext cx="7315200" cy="4906963"/>
          </a:xfrm>
        </p:spPr>
        <p:txBody>
          <a:bodyPr/>
          <a:lstStyle/>
          <a:p>
            <a:pPr marL="669925" lvl="1" indent="-325438">
              <a:defRPr/>
            </a:pPr>
            <a:r>
              <a:rPr lang="en-US" altLang="tr-TR" dirty="0"/>
              <a:t>Node </a:t>
            </a:r>
            <a:r>
              <a:rPr lang="en-US" altLang="tr-TR" i="1" dirty="0"/>
              <a:t>A</a:t>
            </a:r>
            <a:r>
              <a:rPr lang="en-US" altLang="tr-TR" dirty="0"/>
              <a:t> has 6 </a:t>
            </a:r>
            <a:r>
              <a:rPr lang="en-US" altLang="tr-TR" i="1" dirty="0">
                <a:solidFill>
                  <a:srgbClr val="FF0000"/>
                </a:solidFill>
              </a:rPr>
              <a:t>children</a:t>
            </a:r>
            <a:r>
              <a:rPr lang="en-US" altLang="tr-TR" dirty="0"/>
              <a:t>: B, C, D, E, F, G. </a:t>
            </a:r>
          </a:p>
          <a:p>
            <a:pPr marL="669925" lvl="1" indent="-325438">
              <a:defRPr/>
            </a:pPr>
            <a:r>
              <a:rPr lang="en-US" altLang="tr-TR" dirty="0"/>
              <a:t>B, C, H, I, P, Q, K, L, M, N are </a:t>
            </a:r>
            <a:r>
              <a:rPr lang="en-US" altLang="tr-TR" i="1" dirty="0">
                <a:solidFill>
                  <a:srgbClr val="FF0000"/>
                </a:solidFill>
              </a:rPr>
              <a:t>leaves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in the tree above.</a:t>
            </a:r>
          </a:p>
          <a:p>
            <a:pPr marL="669925" lvl="1" indent="-325438">
              <a:defRPr/>
            </a:pPr>
            <a:r>
              <a:rPr lang="en-US" altLang="tr-TR" dirty="0"/>
              <a:t>K, L, M are </a:t>
            </a:r>
            <a:r>
              <a:rPr lang="en-US" altLang="tr-TR" i="1" dirty="0">
                <a:solidFill>
                  <a:srgbClr val="FF0000"/>
                </a:solidFill>
              </a:rPr>
              <a:t>siblings</a:t>
            </a:r>
            <a:r>
              <a:rPr lang="en-US" altLang="tr-TR" dirty="0"/>
              <a:t> since F is parent of all of them. </a:t>
            </a:r>
            <a:endParaRPr lang="en-US" altLang="tr-TR" sz="2600" dirty="0"/>
          </a:p>
        </p:txBody>
      </p:sp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id="{4EB2975D-4EF3-5D15-CFAD-BBA3FEA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5F656-931D-49F2-92DF-A7E1CEA3D9E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/>
          </a:p>
        </p:txBody>
      </p:sp>
      <p:grpSp>
        <p:nvGrpSpPr>
          <p:cNvPr id="32772" name="Group 35">
            <a:extLst>
              <a:ext uri="{FF2B5EF4-FFF2-40B4-BE49-F238E27FC236}">
                <a16:creationId xmlns:a16="http://schemas.microsoft.com/office/drawing/2014/main" id="{63C52795-30E1-B335-8E7F-185A0A2F51C4}"/>
              </a:ext>
            </a:extLst>
          </p:cNvPr>
          <p:cNvGrpSpPr>
            <a:grpSpLocks/>
          </p:cNvGrpSpPr>
          <p:nvPr/>
        </p:nvGrpSpPr>
        <p:grpSpPr bwMode="auto">
          <a:xfrm>
            <a:off x="1332783" y="3169728"/>
            <a:ext cx="7127875" cy="2952750"/>
            <a:chOff x="567" y="618"/>
            <a:chExt cx="4490" cy="1860"/>
          </a:xfrm>
        </p:grpSpPr>
        <p:sp>
          <p:nvSpPr>
            <p:cNvPr id="7174" name="Oval 4">
              <a:extLst>
                <a:ext uri="{FF2B5EF4-FFF2-40B4-BE49-F238E27FC236}">
                  <a16:creationId xmlns:a16="http://schemas.microsoft.com/office/drawing/2014/main" id="{5D1849D1-49B2-E94E-A9B7-A2E14C53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61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A</a:t>
              </a:r>
            </a:p>
          </p:txBody>
        </p:sp>
        <p:sp>
          <p:nvSpPr>
            <p:cNvPr id="7175" name="Oval 5">
              <a:extLst>
                <a:ext uri="{FF2B5EF4-FFF2-40B4-BE49-F238E27FC236}">
                  <a16:creationId xmlns:a16="http://schemas.microsoft.com/office/drawing/2014/main" id="{1C716BA4-96E5-AEEE-2A25-30572BC1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6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B</a:t>
              </a:r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id="{45A95C6B-7E4E-9D96-75F4-A7E2CECF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C</a:t>
              </a:r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id="{D2344155-7B40-2F64-E507-1CB398048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D</a:t>
              </a:r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id="{85770068-34CF-2E56-74E9-D43EF3D1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E</a:t>
              </a:r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id="{AE03058A-1905-754D-508E-A4924A74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F</a:t>
              </a:r>
            </a:p>
          </p:txBody>
        </p:sp>
        <p:sp>
          <p:nvSpPr>
            <p:cNvPr id="7180" name="Oval 10">
              <a:extLst>
                <a:ext uri="{FF2B5EF4-FFF2-40B4-BE49-F238E27FC236}">
                  <a16:creationId xmlns:a16="http://schemas.microsoft.com/office/drawing/2014/main" id="{08FDFA69-B7AC-E653-E3F9-AF6D551A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 dirty="0">
                  <a:latin typeface="Arial" charset="0"/>
                </a:rPr>
                <a:t>G</a:t>
              </a:r>
            </a:p>
          </p:txBody>
        </p:sp>
        <p:sp>
          <p:nvSpPr>
            <p:cNvPr id="7181" name="Oval 11">
              <a:extLst>
                <a:ext uri="{FF2B5EF4-FFF2-40B4-BE49-F238E27FC236}">
                  <a16:creationId xmlns:a16="http://schemas.microsoft.com/office/drawing/2014/main" id="{D2045D6B-585D-CAC7-008E-A57E1EE83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H</a:t>
              </a:r>
            </a:p>
          </p:txBody>
        </p:sp>
        <p:sp>
          <p:nvSpPr>
            <p:cNvPr id="7182" name="Oval 12">
              <a:extLst>
                <a:ext uri="{FF2B5EF4-FFF2-40B4-BE49-F238E27FC236}">
                  <a16:creationId xmlns:a16="http://schemas.microsoft.com/office/drawing/2014/main" id="{C69B4825-9296-C67A-637D-948AD914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I</a:t>
              </a:r>
            </a:p>
          </p:txBody>
        </p:sp>
        <p:sp>
          <p:nvSpPr>
            <p:cNvPr id="7183" name="Oval 13">
              <a:extLst>
                <a:ext uri="{FF2B5EF4-FFF2-40B4-BE49-F238E27FC236}">
                  <a16:creationId xmlns:a16="http://schemas.microsoft.com/office/drawing/2014/main" id="{692072D0-686C-94BA-3199-67A7D07E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J</a:t>
              </a:r>
            </a:p>
          </p:txBody>
        </p:sp>
        <p:sp>
          <p:nvSpPr>
            <p:cNvPr id="7184" name="Oval 14">
              <a:extLst>
                <a:ext uri="{FF2B5EF4-FFF2-40B4-BE49-F238E27FC236}">
                  <a16:creationId xmlns:a16="http://schemas.microsoft.com/office/drawing/2014/main" id="{87F90CEA-9E37-A732-1A10-576600533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K</a:t>
              </a:r>
            </a:p>
          </p:txBody>
        </p:sp>
        <p:sp>
          <p:nvSpPr>
            <p:cNvPr id="7185" name="Oval 15">
              <a:extLst>
                <a:ext uri="{FF2B5EF4-FFF2-40B4-BE49-F238E27FC236}">
                  <a16:creationId xmlns:a16="http://schemas.microsoft.com/office/drawing/2014/main" id="{C2FCBB86-D7A7-63D0-D6B0-C65B2E57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L</a:t>
              </a:r>
            </a:p>
          </p:txBody>
        </p:sp>
        <p:sp>
          <p:nvSpPr>
            <p:cNvPr id="7186" name="Oval 16">
              <a:extLst>
                <a:ext uri="{FF2B5EF4-FFF2-40B4-BE49-F238E27FC236}">
                  <a16:creationId xmlns:a16="http://schemas.microsoft.com/office/drawing/2014/main" id="{4AFFDBEA-2319-99C8-F349-A838C44A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M</a:t>
              </a:r>
            </a:p>
          </p:txBody>
        </p:sp>
        <p:sp>
          <p:nvSpPr>
            <p:cNvPr id="7187" name="Oval 17">
              <a:extLst>
                <a:ext uri="{FF2B5EF4-FFF2-40B4-BE49-F238E27FC236}">
                  <a16:creationId xmlns:a16="http://schemas.microsoft.com/office/drawing/2014/main" id="{41966D2C-0381-7DF1-6EDC-0C4F65D8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N</a:t>
              </a:r>
            </a:p>
          </p:txBody>
        </p:sp>
        <p:sp>
          <p:nvSpPr>
            <p:cNvPr id="7188" name="Line 18">
              <a:extLst>
                <a:ext uri="{FF2B5EF4-FFF2-40B4-BE49-F238E27FC236}">
                  <a16:creationId xmlns:a16="http://schemas.microsoft.com/office/drawing/2014/main" id="{C589EEE9-46B7-A1B3-06C2-4FC792352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84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89" name="Line 19">
              <a:extLst>
                <a:ext uri="{FF2B5EF4-FFF2-40B4-BE49-F238E27FC236}">
                  <a16:creationId xmlns:a16="http://schemas.microsoft.com/office/drawing/2014/main" id="{D5D4646C-6BD1-2947-487B-5C1C26F5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845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0" name="Line 20">
              <a:extLst>
                <a:ext uri="{FF2B5EF4-FFF2-40B4-BE49-F238E27FC236}">
                  <a16:creationId xmlns:a16="http://schemas.microsoft.com/office/drawing/2014/main" id="{A73FB48F-C429-C66D-68E3-D884CA314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80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id="{9710E9A4-0BF5-D965-A394-25B3CAD4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800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2" name="Line 22">
              <a:extLst>
                <a:ext uri="{FF2B5EF4-FFF2-40B4-BE49-F238E27FC236}">
                  <a16:creationId xmlns:a16="http://schemas.microsoft.com/office/drawing/2014/main" id="{0B51A15C-1069-6B0F-451F-CB0FD66FA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54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3" name="Line 23">
              <a:extLst>
                <a:ext uri="{FF2B5EF4-FFF2-40B4-BE49-F238E27FC236}">
                  <a16:creationId xmlns:a16="http://schemas.microsoft.com/office/drawing/2014/main" id="{AB072E66-1826-C514-306A-7A5C733A7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09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4" name="Line 24">
              <a:extLst>
                <a:ext uri="{FF2B5EF4-FFF2-40B4-BE49-F238E27FC236}">
                  <a16:creationId xmlns:a16="http://schemas.microsoft.com/office/drawing/2014/main" id="{B936E1E0-DF37-DEFE-630E-69D0E504F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5" name="Line 25">
              <a:extLst>
                <a:ext uri="{FF2B5EF4-FFF2-40B4-BE49-F238E27FC236}">
                  <a16:creationId xmlns:a16="http://schemas.microsoft.com/office/drawing/2014/main" id="{DB7B69BC-E924-7F4B-0623-BEF5C7FAD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6" name="Line 26">
              <a:extLst>
                <a:ext uri="{FF2B5EF4-FFF2-40B4-BE49-F238E27FC236}">
                  <a16:creationId xmlns:a16="http://schemas.microsoft.com/office/drawing/2014/main" id="{4E85D09F-FF47-2702-7F18-9E3471F8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389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7" name="Line 27">
              <a:extLst>
                <a:ext uri="{FF2B5EF4-FFF2-40B4-BE49-F238E27FC236}">
                  <a16:creationId xmlns:a16="http://schemas.microsoft.com/office/drawing/2014/main" id="{2BB70066-E032-6F95-6104-FD7AD916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138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8" name="Line 28">
              <a:extLst>
                <a:ext uri="{FF2B5EF4-FFF2-40B4-BE49-F238E27FC236}">
                  <a16:creationId xmlns:a16="http://schemas.microsoft.com/office/drawing/2014/main" id="{10BFB551-F67B-A499-AD10-77E0329B4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389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9" name="Line 29">
              <a:extLst>
                <a:ext uri="{FF2B5EF4-FFF2-40B4-BE49-F238E27FC236}">
                  <a16:creationId xmlns:a16="http://schemas.microsoft.com/office/drawing/2014/main" id="{F7E36091-7C5E-F2E2-C87E-861352990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389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200" name="Line 30">
              <a:extLst>
                <a:ext uri="{FF2B5EF4-FFF2-40B4-BE49-F238E27FC236}">
                  <a16:creationId xmlns:a16="http://schemas.microsoft.com/office/drawing/2014/main" id="{28C79389-CA0F-566B-F352-02E7CF96D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8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201" name="Oval 31">
              <a:extLst>
                <a:ext uri="{FF2B5EF4-FFF2-40B4-BE49-F238E27FC236}">
                  <a16:creationId xmlns:a16="http://schemas.microsoft.com/office/drawing/2014/main" id="{367D7C46-1019-4592-ED51-AC97F8F24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24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P</a:t>
              </a:r>
            </a:p>
          </p:txBody>
        </p:sp>
        <p:sp>
          <p:nvSpPr>
            <p:cNvPr id="7202" name="Oval 32">
              <a:extLst>
                <a:ext uri="{FF2B5EF4-FFF2-40B4-BE49-F238E27FC236}">
                  <a16:creationId xmlns:a16="http://schemas.microsoft.com/office/drawing/2014/main" id="{063A9D0D-E905-EC33-DF24-752DEFEF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5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Q</a:t>
              </a:r>
            </a:p>
          </p:txBody>
        </p:sp>
        <p:sp>
          <p:nvSpPr>
            <p:cNvPr id="7203" name="Line 33">
              <a:extLst>
                <a:ext uri="{FF2B5EF4-FFF2-40B4-BE49-F238E27FC236}">
                  <a16:creationId xmlns:a16="http://schemas.microsoft.com/office/drawing/2014/main" id="{7002F126-23A1-9D16-EA91-007852168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192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204" name="Line 34">
              <a:extLst>
                <a:ext uri="{FF2B5EF4-FFF2-40B4-BE49-F238E27FC236}">
                  <a16:creationId xmlns:a16="http://schemas.microsoft.com/office/drawing/2014/main" id="{B61E6A56-B6D8-A29F-F31B-C456850B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933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B563691B-5F8E-5BC3-D8B3-77D00218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Postorder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14B1B1D-8FD0-2E6B-7F11-CF49E50ED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postorder(struct tree_node *p)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postorder(p-&gt;left_child);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postorder(p-&gt;right_child);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0C1AA1FA-EDF4-F286-EE4D-C01281BB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13340-D061-4E31-A431-6AB26A9AA7E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tr-TR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id="{77DEF6FE-100E-5A9F-7F2C-42A2680E1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>
                <a:ea typeface="Times New Roman" charset="0"/>
                <a:cs typeface="Times New Roman" charset="0"/>
              </a:rPr>
              <a:t>Finding the maximum value in a binary tree</a:t>
            </a:r>
            <a:r>
              <a:rPr lang="en-US" altLang="tr-TR" sz="3200"/>
              <a:t>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9B0BC4E-5A17-FE5C-0B81-F98BEBF2C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int FindMax(struct tree_node *p)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int root_val, left, right, max;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max = -1; </a:t>
            </a:r>
            <a:r>
              <a:rPr lang="en-US" altLang="tr-TR" sz="1800">
                <a:solidFill>
                  <a:srgbClr val="3294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Assuming all values are positive integers</a:t>
            </a:r>
            <a:endParaRPr lang="en-US" altLang="tr-TR" sz="1800">
              <a:solidFill>
                <a:srgbClr val="32946A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if (p!=NULL) {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root_val = p -&gt; data;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left = FindMax(p -&gt;left_child);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right = FindMax(p-&gt;right_child);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tr-TR" sz="1800">
                <a:solidFill>
                  <a:srgbClr val="3294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largest of the three values.</a:t>
            </a:r>
            <a:endParaRPr lang="en-US" altLang="tr-TR" sz="1800">
              <a:solidFill>
                <a:srgbClr val="32946A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if (left &gt; right)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max = left;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else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max = right;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if (root_val &gt; max)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max = root_val;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return max;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E9699DCB-A597-1C84-3DC7-333D4A3B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EF202-F52A-4F75-A4A8-7326147EB4A5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tr-TR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8C595D44-D548-75F1-D281-650CA4FB3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>
                <a:ea typeface="Times New Roman" charset="0"/>
                <a:cs typeface="Times New Roman" charset="0"/>
              </a:rPr>
              <a:t>Adding up all values in a Binary Tree</a:t>
            </a:r>
            <a:r>
              <a:rPr lang="en-US" altLang="tr-TR"/>
              <a:t> 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BC8019D-22FD-4563-1389-CC5DD2CE85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int add(struct tree_node *p)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if (p == NULL) 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   return (p-&gt;data + add(p-&gt;left_child)+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		      add(p-&gt;right_child));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endParaRPr lang="en-US" altLang="tr-TR" sz="2000">
              <a:latin typeface="Courier New" panose="02070309020205020404" pitchFamily="49" charset="0"/>
            </a:endParaRPr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EE19BF10-D904-686E-2846-5074A100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016D9-6A65-4160-9CB3-5446BBB78B36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tr-TR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id="{3711D9AC-5DAB-32AB-810D-678916D6E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Exercises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D55FBB7-FF72-9761-C9A4-61523D189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Write a function that will count the leaves of a binary tree</a:t>
            </a:r>
            <a:r>
              <a:rPr lang="en-US" altLang="tr-TR"/>
              <a:t>.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Write a function that will find the height of a binary tree. 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Write a function that will interchange all left and right subtrees in a binary tree. </a:t>
            </a:r>
          </a:p>
        </p:txBody>
      </p:sp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BDEEA04A-824B-194F-24A4-BAF1209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A75A9-A47D-4064-A12D-32B557F8AE2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tr-TR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id="{35B5BFDF-3B52-65E9-4CAC-D06E08D7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Search Trees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2AF2E40-DAE5-BBE6-5E5A-03B6F9BAA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en-US" altLang="tr-TR"/>
              <a:t>An important application of binary trees is their use in searching.</a:t>
            </a:r>
          </a:p>
          <a:p>
            <a:pPr marL="533400" indent="-533400">
              <a:defRPr/>
            </a:pPr>
            <a:r>
              <a:rPr lang="en-US" altLang="tr-TR" i="1">
                <a:solidFill>
                  <a:srgbClr val="FF0000"/>
                </a:solidFill>
                <a:ea typeface="Times New Roman" charset="0"/>
                <a:cs typeface="Times New Roman" charset="0"/>
              </a:rPr>
              <a:t>Binary search tree</a:t>
            </a:r>
            <a:r>
              <a:rPr lang="en-US" altLang="tr-TR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tr-TR">
                <a:ea typeface="Times New Roman" charset="0"/>
                <a:cs typeface="Times New Roman" charset="0"/>
              </a:rPr>
              <a:t>is a binary tree in which every  node X contains a data value that satisfies the following: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all data values in its left subtree are smaller than the data value in X</a:t>
            </a:r>
            <a:r>
              <a:rPr lang="en-US" altLang="tr-TR"/>
              <a:t> 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altLang="tr-TR"/>
              <a:t>the data value in X is smaller than all the values in its right subtree.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altLang="tr-TR"/>
              <a:t>the left and right subtrees are also binary search tees.</a:t>
            </a:r>
          </a:p>
        </p:txBody>
      </p:sp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D49CF2D1-FB7B-C6FC-A73B-8941CD80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3C9CB-24B3-49AB-892C-C93B97B8754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tr-TR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id="{B5727E47-BF45-E821-880B-7D308215D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Example</a:t>
            </a:r>
          </a:p>
        </p:txBody>
      </p:sp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06EA534D-1196-2232-D94B-50A24332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D5C0F-5552-4EE1-9550-095D98CF1786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tr-TR" sz="1400"/>
          </a:p>
        </p:txBody>
      </p:sp>
      <p:grpSp>
        <p:nvGrpSpPr>
          <p:cNvPr id="82947" name="Group 30">
            <a:extLst>
              <a:ext uri="{FF2B5EF4-FFF2-40B4-BE49-F238E27FC236}">
                <a16:creationId xmlns:a16="http://schemas.microsoft.com/office/drawing/2014/main" id="{E5AFBE06-4F80-C646-CE2D-1FEA68ECA1B6}"/>
              </a:ext>
            </a:extLst>
          </p:cNvPr>
          <p:cNvGrpSpPr>
            <a:grpSpLocks/>
          </p:cNvGrpSpPr>
          <p:nvPr/>
        </p:nvGrpSpPr>
        <p:grpSpPr bwMode="auto">
          <a:xfrm>
            <a:off x="2106614" y="1184276"/>
            <a:ext cx="3074987" cy="3540125"/>
            <a:chOff x="367" y="746"/>
            <a:chExt cx="1588" cy="1588"/>
          </a:xfrm>
        </p:grpSpPr>
        <p:sp>
          <p:nvSpPr>
            <p:cNvPr id="52245" name="Oval 4">
              <a:extLst>
                <a:ext uri="{FF2B5EF4-FFF2-40B4-BE49-F238E27FC236}">
                  <a16:creationId xmlns:a16="http://schemas.microsoft.com/office/drawing/2014/main" id="{838B650B-49E1-B5CC-065C-32A4B1C5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6</a:t>
              </a:r>
            </a:p>
          </p:txBody>
        </p:sp>
        <p:sp>
          <p:nvSpPr>
            <p:cNvPr id="52246" name="Oval 5">
              <a:extLst>
                <a:ext uri="{FF2B5EF4-FFF2-40B4-BE49-F238E27FC236}">
                  <a16:creationId xmlns:a16="http://schemas.microsoft.com/office/drawing/2014/main" id="{B2774707-A4BF-F59D-F010-C2072014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2</a:t>
              </a:r>
            </a:p>
          </p:txBody>
        </p:sp>
        <p:sp>
          <p:nvSpPr>
            <p:cNvPr id="52247" name="Oval 6">
              <a:extLst>
                <a:ext uri="{FF2B5EF4-FFF2-40B4-BE49-F238E27FC236}">
                  <a16:creationId xmlns:a16="http://schemas.microsoft.com/office/drawing/2014/main" id="{FA6740AB-839F-41EF-D948-EB24B250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8</a:t>
              </a:r>
            </a:p>
          </p:txBody>
        </p:sp>
        <p:sp>
          <p:nvSpPr>
            <p:cNvPr id="52248" name="Oval 7">
              <a:extLst>
                <a:ext uri="{FF2B5EF4-FFF2-40B4-BE49-F238E27FC236}">
                  <a16:creationId xmlns:a16="http://schemas.microsoft.com/office/drawing/2014/main" id="{8D6E0BBF-B5E4-DE18-2395-4268F7DD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1</a:t>
              </a:r>
            </a:p>
          </p:txBody>
        </p:sp>
        <p:sp>
          <p:nvSpPr>
            <p:cNvPr id="52249" name="Oval 8">
              <a:extLst>
                <a:ext uri="{FF2B5EF4-FFF2-40B4-BE49-F238E27FC236}">
                  <a16:creationId xmlns:a16="http://schemas.microsoft.com/office/drawing/2014/main" id="{5C811C0F-8E7A-5A12-89C2-6F6C0D11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4</a:t>
              </a:r>
            </a:p>
          </p:txBody>
        </p:sp>
        <p:sp>
          <p:nvSpPr>
            <p:cNvPr id="52250" name="Oval 9">
              <a:extLst>
                <a:ext uri="{FF2B5EF4-FFF2-40B4-BE49-F238E27FC236}">
                  <a16:creationId xmlns:a16="http://schemas.microsoft.com/office/drawing/2014/main" id="{31AFE598-9B64-FC1E-449D-15DD0B29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3</a:t>
              </a:r>
            </a:p>
          </p:txBody>
        </p:sp>
        <p:sp>
          <p:nvSpPr>
            <p:cNvPr id="52251" name="Line 10">
              <a:extLst>
                <a:ext uri="{FF2B5EF4-FFF2-40B4-BE49-F238E27FC236}">
                  <a16:creationId xmlns:a16="http://schemas.microsoft.com/office/drawing/2014/main" id="{7738665C-2D9B-00E5-F6E2-39F0924F4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2" name="Line 11">
              <a:extLst>
                <a:ext uri="{FF2B5EF4-FFF2-40B4-BE49-F238E27FC236}">
                  <a16:creationId xmlns:a16="http://schemas.microsoft.com/office/drawing/2014/main" id="{C00B0568-8CE3-481C-12CA-8E580D193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3" name="Line 12">
              <a:extLst>
                <a:ext uri="{FF2B5EF4-FFF2-40B4-BE49-F238E27FC236}">
                  <a16:creationId xmlns:a16="http://schemas.microsoft.com/office/drawing/2014/main" id="{15F207DB-4D20-0A6C-939E-870BA1061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4" name="Line 13">
              <a:extLst>
                <a:ext uri="{FF2B5EF4-FFF2-40B4-BE49-F238E27FC236}">
                  <a16:creationId xmlns:a16="http://schemas.microsoft.com/office/drawing/2014/main" id="{60CDBADB-8F5F-3267-66E3-9FCD5718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5" name="Line 14">
              <a:extLst>
                <a:ext uri="{FF2B5EF4-FFF2-40B4-BE49-F238E27FC236}">
                  <a16:creationId xmlns:a16="http://schemas.microsoft.com/office/drawing/2014/main" id="{014EF6C2-A1DC-FD1E-A6E8-E9FCF67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82948" name="Group 31">
            <a:extLst>
              <a:ext uri="{FF2B5EF4-FFF2-40B4-BE49-F238E27FC236}">
                <a16:creationId xmlns:a16="http://schemas.microsoft.com/office/drawing/2014/main" id="{01DCB8EB-DEFC-1425-D6F3-5CF49AB6B533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1219200"/>
            <a:ext cx="3040062" cy="3581400"/>
            <a:chOff x="3125" y="768"/>
            <a:chExt cx="1588" cy="1593"/>
          </a:xfrm>
        </p:grpSpPr>
        <p:sp>
          <p:nvSpPr>
            <p:cNvPr id="52232" name="Oval 15">
              <a:extLst>
                <a:ext uri="{FF2B5EF4-FFF2-40B4-BE49-F238E27FC236}">
                  <a16:creationId xmlns:a16="http://schemas.microsoft.com/office/drawing/2014/main" id="{7E12D2DA-509F-1DB9-D51E-E38BBFDB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6</a:t>
              </a:r>
            </a:p>
          </p:txBody>
        </p:sp>
        <p:sp>
          <p:nvSpPr>
            <p:cNvPr id="52233" name="Oval 16">
              <a:extLst>
                <a:ext uri="{FF2B5EF4-FFF2-40B4-BE49-F238E27FC236}">
                  <a16:creationId xmlns:a16="http://schemas.microsoft.com/office/drawing/2014/main" id="{F62F69A6-B37F-B70E-CAA0-944ED122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2</a:t>
              </a:r>
            </a:p>
          </p:txBody>
        </p:sp>
        <p:sp>
          <p:nvSpPr>
            <p:cNvPr id="52234" name="Oval 17">
              <a:extLst>
                <a:ext uri="{FF2B5EF4-FFF2-40B4-BE49-F238E27FC236}">
                  <a16:creationId xmlns:a16="http://schemas.microsoft.com/office/drawing/2014/main" id="{25F23BB2-EC1C-88A3-5EE6-38A3960C7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8</a:t>
              </a:r>
            </a:p>
          </p:txBody>
        </p:sp>
        <p:sp>
          <p:nvSpPr>
            <p:cNvPr id="52235" name="Oval 18">
              <a:extLst>
                <a:ext uri="{FF2B5EF4-FFF2-40B4-BE49-F238E27FC236}">
                  <a16:creationId xmlns:a16="http://schemas.microsoft.com/office/drawing/2014/main" id="{4738E910-E8F1-77D0-F901-296E71E2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1</a:t>
              </a:r>
            </a:p>
          </p:txBody>
        </p:sp>
        <p:sp>
          <p:nvSpPr>
            <p:cNvPr id="52236" name="Oval 19">
              <a:extLst>
                <a:ext uri="{FF2B5EF4-FFF2-40B4-BE49-F238E27FC236}">
                  <a16:creationId xmlns:a16="http://schemas.microsoft.com/office/drawing/2014/main" id="{08A4F4A9-7D74-4011-F9E0-EAE3AA59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4</a:t>
              </a:r>
            </a:p>
          </p:txBody>
        </p:sp>
        <p:sp>
          <p:nvSpPr>
            <p:cNvPr id="52237" name="Oval 20">
              <a:extLst>
                <a:ext uri="{FF2B5EF4-FFF2-40B4-BE49-F238E27FC236}">
                  <a16:creationId xmlns:a16="http://schemas.microsoft.com/office/drawing/2014/main" id="{5D70D22A-0973-1894-A85A-CD6D6769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3</a:t>
              </a:r>
            </a:p>
          </p:txBody>
        </p:sp>
        <p:sp>
          <p:nvSpPr>
            <p:cNvPr id="52238" name="Line 21">
              <a:extLst>
                <a:ext uri="{FF2B5EF4-FFF2-40B4-BE49-F238E27FC236}">
                  <a16:creationId xmlns:a16="http://schemas.microsoft.com/office/drawing/2014/main" id="{C2F36725-BB29-FDE0-4464-079424E8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39" name="Line 22">
              <a:extLst>
                <a:ext uri="{FF2B5EF4-FFF2-40B4-BE49-F238E27FC236}">
                  <a16:creationId xmlns:a16="http://schemas.microsoft.com/office/drawing/2014/main" id="{B2D5BDD2-6A04-3206-FEB8-030EFADB6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0" name="Line 23">
              <a:extLst>
                <a:ext uri="{FF2B5EF4-FFF2-40B4-BE49-F238E27FC236}">
                  <a16:creationId xmlns:a16="http://schemas.microsoft.com/office/drawing/2014/main" id="{FED9C3DE-84ED-A47F-C233-7452724DB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1" name="Line 24">
              <a:extLst>
                <a:ext uri="{FF2B5EF4-FFF2-40B4-BE49-F238E27FC236}">
                  <a16:creationId xmlns:a16="http://schemas.microsoft.com/office/drawing/2014/main" id="{F5420BB1-B94B-6DCA-E33A-08168980D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2" name="Line 25">
              <a:extLst>
                <a:ext uri="{FF2B5EF4-FFF2-40B4-BE49-F238E27FC236}">
                  <a16:creationId xmlns:a16="http://schemas.microsoft.com/office/drawing/2014/main" id="{EFCFCF14-E42F-229A-BC23-773E2D4B5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3" name="Oval 26">
              <a:extLst>
                <a:ext uri="{FF2B5EF4-FFF2-40B4-BE49-F238E27FC236}">
                  <a16:creationId xmlns:a16="http://schemas.microsoft.com/office/drawing/2014/main" id="{03463188-2444-17A3-9666-B79D82AB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7</a:t>
              </a:r>
            </a:p>
          </p:txBody>
        </p:sp>
        <p:sp>
          <p:nvSpPr>
            <p:cNvPr id="52244" name="Line 27">
              <a:extLst>
                <a:ext uri="{FF2B5EF4-FFF2-40B4-BE49-F238E27FC236}">
                  <a16:creationId xmlns:a16="http://schemas.microsoft.com/office/drawing/2014/main" id="{B25934E9-5619-B08C-F6C4-C59FB0AD5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52230" name="Text Box 28">
            <a:extLst>
              <a:ext uri="{FF2B5EF4-FFF2-40B4-BE49-F238E27FC236}">
                <a16:creationId xmlns:a16="http://schemas.microsoft.com/office/drawing/2014/main" id="{A0FBD40E-3A2F-8347-87AD-0C32127C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1"/>
            <a:ext cx="245988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A </a:t>
            </a:r>
            <a:r>
              <a:rPr lang="en-US" altLang="tr-TR" sz="2000" i="1">
                <a:latin typeface="Arial" charset="0"/>
              </a:rPr>
              <a:t>binary search tree</a:t>
            </a:r>
          </a:p>
        </p:txBody>
      </p:sp>
      <p:sp>
        <p:nvSpPr>
          <p:cNvPr id="52231" name="Text Box 29">
            <a:extLst>
              <a:ext uri="{FF2B5EF4-FFF2-40B4-BE49-F238E27FC236}">
                <a16:creationId xmlns:a16="http://schemas.microsoft.com/office/drawing/2014/main" id="{DDB9DA05-7B41-5B44-0BF2-952E72D3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86401"/>
            <a:ext cx="41910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Not a </a:t>
            </a:r>
            <a:r>
              <a:rPr lang="en-US" altLang="tr-TR" sz="2000" i="1">
                <a:latin typeface="Arial" charset="0"/>
              </a:rPr>
              <a:t>binary search tree, </a:t>
            </a:r>
            <a:r>
              <a:rPr lang="en-US" altLang="tr-TR" sz="2000">
                <a:latin typeface="Arial" charset="0"/>
              </a:rPr>
              <a:t>but a</a:t>
            </a:r>
            <a:r>
              <a:rPr lang="en-US" altLang="tr-TR" sz="2000" b="1" i="1">
                <a:latin typeface="Arial" charset="0"/>
              </a:rPr>
              <a:t> </a:t>
            </a:r>
            <a:r>
              <a:rPr lang="en-US" altLang="tr-TR" sz="2000" i="1">
                <a:latin typeface="Arial" charset="0"/>
              </a:rPr>
              <a:t>binary tree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96F0ECF7-C926-3066-C4ED-A96A462C3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Binary Search Trees – containing same data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7374946D-C0DA-1518-E7FB-DAF5E706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A95A28-E5A1-4B25-BC11-D27A9879CBA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tr-TR" sz="1400"/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id="{6EF3C49A-EE9B-A05F-23F1-88798EC5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733801"/>
            <a:ext cx="281305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>
            <a:extLst>
              <a:ext uri="{FF2B5EF4-FFF2-40B4-BE49-F238E27FC236}">
                <a16:creationId xmlns:a16="http://schemas.microsoft.com/office/drawing/2014/main" id="{99E17776-6DF7-0E04-3D04-EBBE9655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1295400"/>
            <a:ext cx="510381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id="{EA0335D8-6D4A-47BB-9D3D-D701AFB4A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Operations on BSTs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FF07879-BE69-E3E3-EB4C-AB1D422B8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Most of the operations on binary trees are O(log</a:t>
            </a:r>
            <a:r>
              <a:rPr lang="en-US" altLang="tr-TR" i="1"/>
              <a:t>N</a:t>
            </a:r>
            <a:r>
              <a:rPr lang="en-US" altLang="tr-TR"/>
              <a:t>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This is the main motivation for using binary trees rather than using ordinary lists to store</a:t>
            </a:r>
            <a:r>
              <a:rPr lang="en-US" altLang="tr-TR" sz="3200"/>
              <a:t> </a:t>
            </a:r>
            <a:r>
              <a:rPr lang="en-US" altLang="tr-TR"/>
              <a:t>items.</a:t>
            </a:r>
            <a:r>
              <a:rPr lang="en-US" altLang="tr-TR" sz="320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Most of the operations can be implemented using recursion. 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we generally do not need to worry about running out of stack space, since the average depth of binary search  trees is O(log</a:t>
            </a:r>
            <a:r>
              <a:rPr lang="en-US" altLang="tr-TR" i="1"/>
              <a:t>N</a:t>
            </a:r>
            <a:r>
              <a:rPr lang="en-US" altLang="tr-TR"/>
              <a:t>).</a:t>
            </a:r>
          </a:p>
        </p:txBody>
      </p:sp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AD6FCE23-F8CF-7930-83A6-D5981E5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5B77B-11F7-4422-96CE-D91D28310D7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tr-TR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FA189608-AF9B-CBCE-FA81-66A85BA76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/>
              <a:t>Insert operation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7B3CD1F-FE17-1E60-7A54-BDFC46A04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/>
              <a:t>Algorithm for inserting X into tree T: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tr-TR"/>
              <a:t>Proceed down the tree as you would with </a:t>
            </a:r>
            <a:br>
              <a:rPr lang="en-US" altLang="tr-TR"/>
            </a:br>
            <a:r>
              <a:rPr lang="en-US" altLang="tr-TR"/>
              <a:t>a find operation.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tr-TR"/>
              <a:t>if X is found 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/>
              <a:t>       do nothing, (or “update” something)</a:t>
            </a:r>
            <a:br>
              <a:rPr lang="en-US" altLang="tr-TR"/>
            </a:br>
            <a:r>
              <a:rPr lang="en-US" altLang="tr-TR"/>
              <a:t> else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/>
              <a:t>        insert X at the last spot on the path traversed. </a:t>
            </a:r>
          </a:p>
          <a:p>
            <a:pPr eaLnBrk="1" hangingPunct="1">
              <a:buFontTx/>
              <a:buNone/>
              <a:defRPr/>
            </a:pPr>
            <a:endParaRPr lang="en-US" altLang="tr-TR"/>
          </a:p>
        </p:txBody>
      </p:sp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6CCC7BAF-6AE4-505B-4B26-B0BA3B11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FFC896-418B-4771-AA3C-67CB549B9327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tr-TR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5B3D38B3-1BCE-C691-5BE0-E49E35995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/>
              <a:t>Deletion operation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3CBD86C-7614-D76D-F305-1436B837E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altLang="tr-TR"/>
              <a:t>There are three cases to consider: 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altLang="tr-TR"/>
              <a:t>Deleting a leaf node</a:t>
            </a:r>
          </a:p>
          <a:p>
            <a:pPr marL="1371600" lvl="2" indent="-457200">
              <a:defRPr/>
            </a:pPr>
            <a:r>
              <a:rPr lang="en-US" altLang="tr-TR"/>
              <a:t>Replace the link to the deleted node by NULL.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altLang="tr-TR"/>
              <a:t>Deleting a node with one child:</a:t>
            </a:r>
          </a:p>
          <a:p>
            <a:pPr marL="1371600" lvl="2" indent="-457200">
              <a:defRPr/>
            </a:pPr>
            <a:r>
              <a:rPr lang="en-US" altLang="tr-TR"/>
              <a:t>The node can be deleted after its parent adjusts a link to bypass the node. 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altLang="tr-TR"/>
              <a:t>Deleting a node with two children: </a:t>
            </a:r>
          </a:p>
          <a:p>
            <a:pPr marL="1371600" lvl="2" indent="-457200">
              <a:defRPr/>
            </a:pPr>
            <a:r>
              <a:rPr lang="en-US" altLang="tr-TR"/>
              <a:t>The deleted value must be replaced by an existing value that is either one of the following:</a:t>
            </a:r>
          </a:p>
          <a:p>
            <a:pPr marL="1752600" lvl="3" indent="-381000">
              <a:defRPr/>
            </a:pPr>
            <a:r>
              <a:rPr lang="en-US" altLang="tr-TR"/>
              <a:t>The largest value in the deleted node’s left subtree</a:t>
            </a:r>
          </a:p>
          <a:p>
            <a:pPr marL="1752600" lvl="3" indent="-381000">
              <a:defRPr/>
            </a:pPr>
            <a:r>
              <a:rPr lang="en-US" altLang="tr-TR"/>
              <a:t>The smallest value in the deleted node’s right subtree.</a:t>
            </a:r>
          </a:p>
          <a:p>
            <a:pPr marL="609600" indent="-609600">
              <a:buNone/>
              <a:defRPr/>
            </a:pPr>
            <a:endParaRPr lang="en-US" altLang="tr-TR"/>
          </a:p>
        </p:txBody>
      </p:sp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F1DA387D-47AA-96E2-C149-DE44C3ED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720235-6B66-4FD9-9C45-6291A2330DB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tr-TR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35DE5EA9-45C6-3F21-BA18-A1F167C4E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Preliminaries (continued)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89D3A46-0EEA-E124-4B77-BEFD0FFDD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66483"/>
            <a:ext cx="7315200" cy="4906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A </a:t>
            </a:r>
            <a:r>
              <a:rPr lang="en-US" altLang="tr-TR" sz="2400" b="1" i="1" dirty="0">
                <a:solidFill>
                  <a:srgbClr val="FF0000"/>
                </a:solidFill>
              </a:rPr>
              <a:t>path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from node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to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k</a:t>
            </a:r>
            <a:r>
              <a:rPr lang="en-US" altLang="tr-TR" sz="2400" dirty="0"/>
              <a:t> is defined as a sequence of nodes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,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…,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k</a:t>
            </a:r>
            <a:r>
              <a:rPr lang="en-US" altLang="tr-TR" sz="2400" dirty="0"/>
              <a:t> such that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is parent of n</a:t>
            </a:r>
            <a:r>
              <a:rPr lang="en-US" altLang="tr-TR" sz="2400" baseline="-25000" dirty="0"/>
              <a:t>i+1 </a:t>
            </a:r>
            <a:r>
              <a:rPr lang="en-US" altLang="tr-TR" sz="2400" dirty="0"/>
              <a:t>(1 </a:t>
            </a:r>
            <a:r>
              <a:rPr lang="en-US" altLang="tr-TR" sz="2400" dirty="0">
                <a:cs typeface="Arial" panose="020B0604020202020204" pitchFamily="34" charset="0"/>
              </a:rPr>
              <a:t>≤</a:t>
            </a:r>
            <a:r>
              <a:rPr lang="en-US" altLang="tr-TR" sz="2400" dirty="0" err="1"/>
              <a:t>i</a:t>
            </a:r>
            <a:r>
              <a:rPr lang="en-US" altLang="tr-TR" sz="2400" dirty="0"/>
              <a:t> &lt; 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The</a:t>
            </a:r>
            <a:r>
              <a:rPr lang="en-US" altLang="tr-TR" i="1" dirty="0"/>
              <a:t> </a:t>
            </a:r>
            <a:r>
              <a:rPr lang="en-US" altLang="tr-TR" b="1" i="1" dirty="0">
                <a:solidFill>
                  <a:srgbClr val="FF0000"/>
                </a:solidFill>
              </a:rPr>
              <a:t>length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of a path is the number of edges on that path.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There is a path of length zero from every node to itself.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There is exactly one path from the root to each node.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The </a:t>
            </a:r>
            <a:r>
              <a:rPr lang="en-US" altLang="tr-TR" sz="2400" b="1" i="1" dirty="0">
                <a:solidFill>
                  <a:srgbClr val="FF0000"/>
                </a:solidFill>
              </a:rPr>
              <a:t>depth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is the length of the path from </a:t>
            </a:r>
            <a:r>
              <a:rPr lang="en-US" altLang="tr-TR" sz="2400" i="1" dirty="0"/>
              <a:t>root</a:t>
            </a:r>
            <a:r>
              <a:rPr lang="en-US" altLang="tr-TR" sz="2400" dirty="0"/>
              <a:t> to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endParaRPr lang="en-US" altLang="tr-TR" sz="2400" baseline="-25000" dirty="0"/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The </a:t>
            </a:r>
            <a:r>
              <a:rPr lang="en-US" altLang="tr-TR" sz="2400" b="1" i="1" dirty="0">
                <a:solidFill>
                  <a:srgbClr val="FF0000"/>
                </a:solidFill>
              </a:rPr>
              <a:t>height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is the length of longest path from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to a </a:t>
            </a:r>
            <a:r>
              <a:rPr lang="en-US" altLang="tr-TR" sz="2400" i="1" dirty="0"/>
              <a:t>leaf.</a:t>
            </a:r>
            <a:r>
              <a:rPr lang="en-US" altLang="tr-TR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If there is a path from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to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then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is </a:t>
            </a:r>
            <a:r>
              <a:rPr lang="en-US" altLang="tr-TR" sz="2400" b="1" i="1" dirty="0">
                <a:solidFill>
                  <a:srgbClr val="FF0000"/>
                </a:solidFill>
              </a:rPr>
              <a:t>ancestor</a:t>
            </a:r>
            <a:r>
              <a:rPr lang="en-US" altLang="tr-TR" sz="2400" dirty="0"/>
              <a:t> of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and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 is </a:t>
            </a:r>
            <a:r>
              <a:rPr lang="en-US" altLang="tr-TR" sz="2400" b="1" i="1" dirty="0">
                <a:solidFill>
                  <a:srgbClr val="FF0000"/>
                </a:solidFill>
              </a:rPr>
              <a:t>descendent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If n</a:t>
            </a:r>
            <a:r>
              <a:rPr lang="en-US" altLang="tr-TR" baseline="-25000" dirty="0"/>
              <a:t>1</a:t>
            </a:r>
            <a:r>
              <a:rPr lang="en-US" altLang="tr-TR" dirty="0"/>
              <a:t> </a:t>
            </a:r>
            <a:r>
              <a:rPr lang="en-US" altLang="tr-TR" dirty="0">
                <a:cs typeface="Arial" panose="020B0604020202020204" pitchFamily="34" charset="0"/>
              </a:rPr>
              <a:t>≠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 then n</a:t>
            </a:r>
            <a:r>
              <a:rPr lang="en-US" altLang="tr-TR" baseline="-25000" dirty="0">
                <a:cs typeface="Arial" panose="020B0604020202020204" pitchFamily="34" charset="0"/>
              </a:rPr>
              <a:t>1</a:t>
            </a:r>
            <a:r>
              <a:rPr lang="en-US" altLang="tr-TR" dirty="0">
                <a:cs typeface="Arial" panose="020B0604020202020204" pitchFamily="34" charset="0"/>
              </a:rPr>
              <a:t> is </a:t>
            </a:r>
            <a:r>
              <a:rPr lang="en-US" altLang="tr-TR" i="1" dirty="0">
                <a:solidFill>
                  <a:srgbClr val="2D2DB9"/>
                </a:solidFill>
                <a:cs typeface="Arial" panose="020B0604020202020204" pitchFamily="34" charset="0"/>
              </a:rPr>
              <a:t>proper ancestor</a:t>
            </a:r>
            <a:r>
              <a:rPr lang="en-US" altLang="tr-TR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dirty="0">
                <a:cs typeface="Arial" panose="020B0604020202020204" pitchFamily="34" charset="0"/>
              </a:rPr>
              <a:t>of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, and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 is </a:t>
            </a:r>
            <a:r>
              <a:rPr lang="en-US" altLang="tr-TR" i="1" dirty="0">
                <a:solidFill>
                  <a:srgbClr val="2D2DB9"/>
                </a:solidFill>
                <a:cs typeface="Arial" panose="020B0604020202020204" pitchFamily="34" charset="0"/>
              </a:rPr>
              <a:t>proper descendent</a:t>
            </a:r>
            <a:r>
              <a:rPr lang="en-US" altLang="tr-TR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dirty="0">
                <a:cs typeface="Arial" panose="020B0604020202020204" pitchFamily="34" charset="0"/>
              </a:rPr>
              <a:t>of n</a:t>
            </a:r>
            <a:r>
              <a:rPr lang="en-US" altLang="tr-TR" baseline="-25000" dirty="0">
                <a:cs typeface="Arial" panose="020B0604020202020204" pitchFamily="34" charset="0"/>
              </a:rPr>
              <a:t>1</a:t>
            </a:r>
            <a:r>
              <a:rPr lang="en-US" altLang="tr-TR" dirty="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id="{7AF263BD-D660-5707-B3E2-4E5776B0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0BFC8-6563-40A7-8662-8C5D939912E1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500D64E5-8A9F-478C-C07F-0FCE4C9AF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Case1: A 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6E4E-2CA1-0C6A-93D4-C234D6A1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id="{8D3723AF-81D8-272C-9A5C-B3BF8D4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1AEDC-47ED-4409-B1DE-06DAF1DD18F0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tr-TR" sz="800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1AA241AF-6684-778C-0CFF-1A45CD0D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4" y="1219200"/>
            <a:ext cx="8356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To remove the leaf containing the item, we have to set the pointer in its parent to NULL.</a:t>
            </a:r>
            <a:endParaRPr lang="en-US" altLang="tr-TR" sz="1200">
              <a:latin typeface="Courier New" charset="0"/>
            </a:endParaRP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id="{58A18318-91D1-40A2-63D3-534A995D3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1"/>
            <a:ext cx="257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70 (A leaf node)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A803ADC0-6F74-2D6D-3070-7FD25BFA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860676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6EB4BBB9-7D36-8B5C-8E40-EB6E88C7C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351" y="2687638"/>
            <a:ext cx="487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3C5CA143-B6AE-885D-E9D7-7619A8E13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2687638"/>
            <a:ext cx="40640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55153956-E4AE-4131-D35B-CD02F9B37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408364"/>
            <a:ext cx="330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523D8AE5-CCC2-F408-024E-BA8BA7E3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22860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725F570E-FF5B-7CD2-2BB2-4A8E1A6C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08768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14A5288C-082A-B4B3-3425-73F77F92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38100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16B77DF8-1828-CEC9-3D5B-233D905F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6" y="3087689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31383F44-D14B-5360-8E9A-C392C9A37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0" y="3408364"/>
            <a:ext cx="406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id="{CE0725FE-C68C-9333-BE26-2E7EE652F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3988" y="3408364"/>
            <a:ext cx="406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BC12B66F-DF15-D945-CF98-D52C31227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889375"/>
            <a:ext cx="468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38CA8248-9B99-307A-B8EB-62F9373A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38893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id="{A58623C5-9EE4-707F-FB3D-87E58D7D2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67200"/>
            <a:ext cx="33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id="{DE614A7C-F88C-B4E4-287D-6D02F4AD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  <p:grpSp>
        <p:nvGrpSpPr>
          <p:cNvPr id="94227" name="Group 21">
            <a:extLst>
              <a:ext uri="{FF2B5EF4-FFF2-40B4-BE49-F238E27FC236}">
                <a16:creationId xmlns:a16="http://schemas.microsoft.com/office/drawing/2014/main" id="{11F94D1D-B183-894C-AF43-BD192A4DE4B4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2362200"/>
            <a:ext cx="2600325" cy="1930400"/>
            <a:chOff x="3456" y="1488"/>
            <a:chExt cx="1154" cy="1209"/>
          </a:xfrm>
        </p:grpSpPr>
        <p:sp>
          <p:nvSpPr>
            <p:cNvPr id="63511" name="Line 22">
              <a:extLst>
                <a:ext uri="{FF2B5EF4-FFF2-40B4-BE49-F238E27FC236}">
                  <a16:creationId xmlns:a16="http://schemas.microsoft.com/office/drawing/2014/main" id="{79BD13E7-C15D-55DF-AD95-F3C97BE26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7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2" name="Line 23">
              <a:extLst>
                <a:ext uri="{FF2B5EF4-FFF2-40B4-BE49-F238E27FC236}">
                  <a16:creationId xmlns:a16="http://schemas.microsoft.com/office/drawing/2014/main" id="{4FC4BED5-5C4A-5D69-41E8-4F372DA09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3" name="Text Box 24">
              <a:extLst>
                <a:ext uri="{FF2B5EF4-FFF2-40B4-BE49-F238E27FC236}">
                  <a16:creationId xmlns:a16="http://schemas.microsoft.com/office/drawing/2014/main" id="{C1C2E650-23F6-8A3B-319A-B9CE7E1B6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88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50</a:t>
              </a:r>
            </a:p>
          </p:txBody>
        </p:sp>
        <p:sp>
          <p:nvSpPr>
            <p:cNvPr id="63514" name="Text Box 25">
              <a:extLst>
                <a:ext uri="{FF2B5EF4-FFF2-40B4-BE49-F238E27FC236}">
                  <a16:creationId xmlns:a16="http://schemas.microsoft.com/office/drawing/2014/main" id="{56C2AF64-4ECE-D2D4-24BB-751A79B75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6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60</a:t>
              </a:r>
            </a:p>
          </p:txBody>
        </p:sp>
        <p:sp>
          <p:nvSpPr>
            <p:cNvPr id="63515" name="Text Box 26">
              <a:extLst>
                <a:ext uri="{FF2B5EF4-FFF2-40B4-BE49-F238E27FC236}">
                  <a16:creationId xmlns:a16="http://schemas.microsoft.com/office/drawing/2014/main" id="{32336A42-F120-8633-DB81-AA6E9E160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96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40</a:t>
              </a:r>
            </a:p>
          </p:txBody>
        </p:sp>
        <p:sp>
          <p:nvSpPr>
            <p:cNvPr id="63516" name="Line 27">
              <a:extLst>
                <a:ext uri="{FF2B5EF4-FFF2-40B4-BE49-F238E27FC236}">
                  <a16:creationId xmlns:a16="http://schemas.microsoft.com/office/drawing/2014/main" id="{44D80E45-4C97-1B2B-8CB0-A865D1B1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7" name="Line 28">
              <a:extLst>
                <a:ext uri="{FF2B5EF4-FFF2-40B4-BE49-F238E27FC236}">
                  <a16:creationId xmlns:a16="http://schemas.microsoft.com/office/drawing/2014/main" id="{FC96350C-214A-960D-8834-E29CDC5B4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1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8" name="Text Box 29">
              <a:extLst>
                <a:ext uri="{FF2B5EF4-FFF2-40B4-BE49-F238E27FC236}">
                  <a16:creationId xmlns:a16="http://schemas.microsoft.com/office/drawing/2014/main" id="{F7BC21CB-7AD1-39DB-8902-47ADE4FF2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45</a:t>
              </a:r>
            </a:p>
          </p:txBody>
        </p:sp>
        <p:sp>
          <p:nvSpPr>
            <p:cNvPr id="63519" name="Text Box 30">
              <a:extLst>
                <a:ext uri="{FF2B5EF4-FFF2-40B4-BE49-F238E27FC236}">
                  <a16:creationId xmlns:a16="http://schemas.microsoft.com/office/drawing/2014/main" id="{CC32E292-9E89-E0F0-7F4F-E91A30EF2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4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30</a:t>
              </a:r>
            </a:p>
          </p:txBody>
        </p:sp>
      </p:grpSp>
      <p:sp>
        <p:nvSpPr>
          <p:cNvPr id="63509" name="Line 31">
            <a:extLst>
              <a:ext uri="{FF2B5EF4-FFF2-40B4-BE49-F238E27FC236}">
                <a16:creationId xmlns:a16="http://schemas.microsoft.com/office/drawing/2014/main" id="{8D57C73E-6481-4F1D-6A44-5D435C7C0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1" y="4276726"/>
            <a:ext cx="4032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10" name="Text Box 32">
            <a:extLst>
              <a:ext uri="{FF2B5EF4-FFF2-40B4-BE49-F238E27FC236}">
                <a16:creationId xmlns:a16="http://schemas.microsoft.com/office/drawing/2014/main" id="{BBE2739D-0862-C074-ECC1-646A0FA4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5857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id="{21BBDEBD-1B5D-143D-56DB-AFA96D98B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Case2: A Node with only a left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0AA1-3698-A8E3-5CEE-C6C43BDF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2FCD4C36-C368-D50A-0EFF-276521A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82285-1148-42F7-AD08-57D5F12A898C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tr-TR" sz="800"/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id="{9C1B4C03-455C-3786-4CBF-70D1E3B527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2100263"/>
            <a:ext cx="5000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66E3A150-0E2A-CF8D-A200-CFF255461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100263"/>
            <a:ext cx="41751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ECC561E5-9CB7-BFBB-D60A-28E0229AB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1" y="2860676"/>
            <a:ext cx="4175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BFABCF67-D5BA-C381-D692-EE6689F6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16764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36B4488D-A68C-BE66-DCC4-22111176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9" y="2522539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ACE392FF-EAD9-684D-F413-9F8C0B87A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2845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id="{2DC54081-86D3-A443-B73E-76B0A626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2522539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48C8D819-6CA8-A2FF-08A0-7317A77E9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860676"/>
            <a:ext cx="41751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id="{7EFA4409-8A32-2F7E-D0CC-81237ACF3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2860676"/>
            <a:ext cx="41751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id="{B20A4CE6-6AFD-D186-0989-420CA035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9" y="3368676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id="{21C3B9C7-7050-BD38-4457-959807D5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id="{CE109F2E-E2A9-7020-F5AA-34D2C4BD9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3792538"/>
            <a:ext cx="415925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1C9A73AA-6B27-32E9-9ACF-DF27C98FE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BCA49B32-8370-6231-E57B-2A79A19E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19201"/>
            <a:ext cx="437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45 (A  node with only a left child)</a:t>
            </a:r>
          </a:p>
        </p:txBody>
      </p:sp>
      <p:grpSp>
        <p:nvGrpSpPr>
          <p:cNvPr id="95250" name="Group 18">
            <a:extLst>
              <a:ext uri="{FF2B5EF4-FFF2-40B4-BE49-F238E27FC236}">
                <a16:creationId xmlns:a16="http://schemas.microsoft.com/office/drawing/2014/main" id="{129C210A-2FBE-0B97-D326-F8F6D36A1E16}"/>
              </a:ext>
            </a:extLst>
          </p:cNvPr>
          <p:cNvGrpSpPr>
            <a:grpSpLocks/>
          </p:cNvGrpSpPr>
          <p:nvPr/>
        </p:nvGrpSpPr>
        <p:grpSpPr bwMode="auto">
          <a:xfrm>
            <a:off x="6705602" y="1676401"/>
            <a:ext cx="2794457" cy="2455381"/>
            <a:chOff x="3408" y="1344"/>
            <a:chExt cx="1539" cy="1147"/>
          </a:xfrm>
        </p:grpSpPr>
        <p:sp>
          <p:nvSpPr>
            <p:cNvPr id="64532" name="Line 19">
              <a:extLst>
                <a:ext uri="{FF2B5EF4-FFF2-40B4-BE49-F238E27FC236}">
                  <a16:creationId xmlns:a16="http://schemas.microsoft.com/office/drawing/2014/main" id="{D4A63D03-E8DC-056A-BB16-A4AE8E437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33" name="Line 20">
              <a:extLst>
                <a:ext uri="{FF2B5EF4-FFF2-40B4-BE49-F238E27FC236}">
                  <a16:creationId xmlns:a16="http://schemas.microsoft.com/office/drawing/2014/main" id="{8693A141-174C-648B-5488-ACA9F2823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34" name="Line 21">
              <a:extLst>
                <a:ext uri="{FF2B5EF4-FFF2-40B4-BE49-F238E27FC236}">
                  <a16:creationId xmlns:a16="http://schemas.microsoft.com/office/drawing/2014/main" id="{D4D5F945-1326-CBBE-6245-BF2C95D04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35" name="Text Box 22">
              <a:extLst>
                <a:ext uri="{FF2B5EF4-FFF2-40B4-BE49-F238E27FC236}">
                  <a16:creationId xmlns:a16="http://schemas.microsoft.com/office/drawing/2014/main" id="{B911BF39-A266-ED6A-AFEF-BC86C5655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4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50</a:t>
              </a:r>
            </a:p>
          </p:txBody>
        </p:sp>
        <p:sp>
          <p:nvSpPr>
            <p:cNvPr id="64536" name="Text Box 23">
              <a:extLst>
                <a:ext uri="{FF2B5EF4-FFF2-40B4-BE49-F238E27FC236}">
                  <a16:creationId xmlns:a16="http://schemas.microsoft.com/office/drawing/2014/main" id="{0A779D97-C71F-BC7A-CB42-6E16747D9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2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60</a:t>
              </a:r>
            </a:p>
          </p:txBody>
        </p:sp>
        <p:sp>
          <p:nvSpPr>
            <p:cNvPr id="64537" name="Text Box 24">
              <a:extLst>
                <a:ext uri="{FF2B5EF4-FFF2-40B4-BE49-F238E27FC236}">
                  <a16:creationId xmlns:a16="http://schemas.microsoft.com/office/drawing/2014/main" id="{86FC429F-04BC-F3FC-E748-E816A732E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256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70</a:t>
              </a:r>
            </a:p>
          </p:txBody>
        </p:sp>
        <p:sp>
          <p:nvSpPr>
            <p:cNvPr id="64538" name="Text Box 25">
              <a:extLst>
                <a:ext uri="{FF2B5EF4-FFF2-40B4-BE49-F238E27FC236}">
                  <a16:creationId xmlns:a16="http://schemas.microsoft.com/office/drawing/2014/main" id="{88E6F6D3-FF71-BEF8-7F4C-56E596A7D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40</a:t>
              </a:r>
            </a:p>
          </p:txBody>
        </p:sp>
        <p:sp>
          <p:nvSpPr>
            <p:cNvPr id="64539" name="Line 26">
              <a:extLst>
                <a:ext uri="{FF2B5EF4-FFF2-40B4-BE49-F238E27FC236}">
                  <a16:creationId xmlns:a16="http://schemas.microsoft.com/office/drawing/2014/main" id="{33A14AFD-4A5A-6788-6F80-90DE63F4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40" name="Line 27">
              <a:extLst>
                <a:ext uri="{FF2B5EF4-FFF2-40B4-BE49-F238E27FC236}">
                  <a16:creationId xmlns:a16="http://schemas.microsoft.com/office/drawing/2014/main" id="{79F405A7-B366-444B-D521-5BC6DB931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41" name="Text Box 28">
              <a:extLst>
                <a:ext uri="{FF2B5EF4-FFF2-40B4-BE49-F238E27FC236}">
                  <a16:creationId xmlns:a16="http://schemas.microsoft.com/office/drawing/2014/main" id="{87C33AC9-9390-BCCC-577E-4BAE710CB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42</a:t>
              </a:r>
            </a:p>
          </p:txBody>
        </p:sp>
        <p:sp>
          <p:nvSpPr>
            <p:cNvPr id="64542" name="Text Box 29">
              <a:extLst>
                <a:ext uri="{FF2B5EF4-FFF2-40B4-BE49-F238E27FC236}">
                  <a16:creationId xmlns:a16="http://schemas.microsoft.com/office/drawing/2014/main" id="{A5675595-E522-B46A-4772-46E3F42FD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0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30</a:t>
              </a:r>
            </a:p>
          </p:txBody>
        </p:sp>
      </p:grpSp>
      <p:sp>
        <p:nvSpPr>
          <p:cNvPr id="95262" name="Text Box 30">
            <a:extLst>
              <a:ext uri="{FF2B5EF4-FFF2-40B4-BE49-F238E27FC236}">
                <a16:creationId xmlns:a16="http://schemas.microsoft.com/office/drawing/2014/main" id="{1595A722-1AD1-459E-1BCC-7BC2D3C0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8F170C67-680C-7184-55ED-686674388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Case2: A Node with only a right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FE80B-7202-0D4E-38F6-F6B93A7A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id="{4968C863-17BD-F07C-A568-EAFFB2A2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FB0453-7BCF-479C-99EC-C62EFE046E83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tr-TR" sz="800"/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1AC81039-0F24-C9AF-ECEB-25866AF5F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6125" y="2252663"/>
            <a:ext cx="509588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EBE7DB5-28CC-54DB-EE14-B81FA71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2252663"/>
            <a:ext cx="4238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3874295F-77F7-341F-851F-AAE8D8386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013076"/>
            <a:ext cx="4238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EE274770-9F98-02F1-728A-BFDE055C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18288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A8C9A981-0F69-52EB-E4F4-A437CC8A0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26749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661E7EEC-5D60-9DE9-8D77-1350FF89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4" y="3436939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F78D817E-F786-F982-E7C5-A57C673A0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2674939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id="{5E87A563-8697-81AB-7A76-D62A756E3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013076"/>
            <a:ext cx="4254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7AF11619-C6E2-15EA-6895-119DCC95BF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8126" y="3013076"/>
            <a:ext cx="423863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FB6208A8-1004-223E-A303-311EE0B3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35210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65316912-2083-198D-F64B-A2C51429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210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id="{E5F09F0A-0992-A8F2-7D2F-34E35C169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962400"/>
            <a:ext cx="349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078DEEF5-27E9-5FDD-CFA9-BCDBC576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4505E9B9-88A9-76D8-C725-FFF91226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1"/>
            <a:ext cx="451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60 (A  node with only a right child)</a:t>
            </a:r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id="{2DC7474B-51B7-BBDC-D69D-C9745831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id="{63058CD3-8997-392B-E9C1-387FF79A6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4476" y="2100263"/>
            <a:ext cx="557213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56" name="Line 21">
            <a:extLst>
              <a:ext uri="{FF2B5EF4-FFF2-40B4-BE49-F238E27FC236}">
                <a16:creationId xmlns:a16="http://schemas.microsoft.com/office/drawing/2014/main" id="{2474A012-6429-8CFD-A26C-CFE0375F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2100263"/>
            <a:ext cx="46355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57" name="Text Box 22">
            <a:extLst>
              <a:ext uri="{FF2B5EF4-FFF2-40B4-BE49-F238E27FC236}">
                <a16:creationId xmlns:a16="http://schemas.microsoft.com/office/drawing/2014/main" id="{70DB8D89-31A1-D2AF-CDBA-68509437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1676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5558" name="Text Box 23">
            <a:extLst>
              <a:ext uri="{FF2B5EF4-FFF2-40B4-BE49-F238E27FC236}">
                <a16:creationId xmlns:a16="http://schemas.microsoft.com/office/drawing/2014/main" id="{D3E08D3D-717B-5ABF-FC06-F2D979EC1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163" y="25225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5559" name="Text Box 24">
            <a:extLst>
              <a:ext uri="{FF2B5EF4-FFF2-40B4-BE49-F238E27FC236}">
                <a16:creationId xmlns:a16="http://schemas.microsoft.com/office/drawing/2014/main" id="{F351295A-2C79-F25C-346A-289A3BF5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2522539"/>
            <a:ext cx="53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5560" name="Line 25">
            <a:extLst>
              <a:ext uri="{FF2B5EF4-FFF2-40B4-BE49-F238E27FC236}">
                <a16:creationId xmlns:a16="http://schemas.microsoft.com/office/drawing/2014/main" id="{7FFA28BA-E55F-69AB-0909-1BD3D9D88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475" y="2860676"/>
            <a:ext cx="4635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61" name="Line 26">
            <a:extLst>
              <a:ext uri="{FF2B5EF4-FFF2-40B4-BE49-F238E27FC236}">
                <a16:creationId xmlns:a16="http://schemas.microsoft.com/office/drawing/2014/main" id="{5D65C712-E374-BB57-8E97-BD24D63CE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5675" y="2860676"/>
            <a:ext cx="465138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62" name="Text Box 27">
            <a:extLst>
              <a:ext uri="{FF2B5EF4-FFF2-40B4-BE49-F238E27FC236}">
                <a16:creationId xmlns:a16="http://schemas.microsoft.com/office/drawing/2014/main" id="{2F30D501-F631-BF61-5B61-B210D355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5563" name="Text Box 28">
            <a:extLst>
              <a:ext uri="{FF2B5EF4-FFF2-40B4-BE49-F238E27FC236}">
                <a16:creationId xmlns:a16="http://schemas.microsoft.com/office/drawing/2014/main" id="{CDB0EBF1-7CD8-144C-BE29-5089574D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5564" name="Line 29">
            <a:extLst>
              <a:ext uri="{FF2B5EF4-FFF2-40B4-BE49-F238E27FC236}">
                <a16:creationId xmlns:a16="http://schemas.microsoft.com/office/drawing/2014/main" id="{3D491863-E965-2523-9FA0-56854E27E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3792538"/>
            <a:ext cx="327025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65" name="Text Box 30">
            <a:extLst>
              <a:ext uri="{FF2B5EF4-FFF2-40B4-BE49-F238E27FC236}">
                <a16:creationId xmlns:a16="http://schemas.microsoft.com/office/drawing/2014/main" id="{EFEA83D9-6A5C-464F-85BE-F8A901EC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id="{CC297B3D-CC1E-F946-379F-FC3AD695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Case3: A Node with two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4280-1BFB-B992-4D88-073867F1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D90C7C9A-B84E-238B-0906-C9EF4110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5A844-7144-4170-AA4E-55F364E99AE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tr-TR" sz="800"/>
          </a:p>
        </p:txBody>
      </p:sp>
      <p:grpSp>
        <p:nvGrpSpPr>
          <p:cNvPr id="97283" name="Group 3">
            <a:extLst>
              <a:ext uri="{FF2B5EF4-FFF2-40B4-BE49-F238E27FC236}">
                <a16:creationId xmlns:a16="http://schemas.microsoft.com/office/drawing/2014/main" id="{069957C6-D16E-705D-9E55-52A89EE319FA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2895601"/>
            <a:ext cx="3105150" cy="2392363"/>
            <a:chOff x="3408" y="1824"/>
            <a:chExt cx="1509" cy="1151"/>
          </a:xfrm>
        </p:grpSpPr>
        <p:sp>
          <p:nvSpPr>
            <p:cNvPr id="66581" name="Line 4">
              <a:extLst>
                <a:ext uri="{FF2B5EF4-FFF2-40B4-BE49-F238E27FC236}">
                  <a16:creationId xmlns:a16="http://schemas.microsoft.com/office/drawing/2014/main" id="{B06D63CF-F9A7-BF89-AD9C-93B0A708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2" name="Line 5">
              <a:extLst>
                <a:ext uri="{FF2B5EF4-FFF2-40B4-BE49-F238E27FC236}">
                  <a16:creationId xmlns:a16="http://schemas.microsoft.com/office/drawing/2014/main" id="{D058A8BF-09D8-0666-70EE-B675A8A83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3" name="Line 6">
              <a:extLst>
                <a:ext uri="{FF2B5EF4-FFF2-40B4-BE49-F238E27FC236}">
                  <a16:creationId xmlns:a16="http://schemas.microsoft.com/office/drawing/2014/main" id="{870EF5BF-B835-A93A-C774-AE2D07E14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4" name="Text Box 7">
              <a:extLst>
                <a:ext uri="{FF2B5EF4-FFF2-40B4-BE49-F238E27FC236}">
                  <a16:creationId xmlns:a16="http://schemas.microsoft.com/office/drawing/2014/main" id="{AFB10A5B-9FFD-18B3-DA99-8E168F37B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82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50</a:t>
              </a:r>
            </a:p>
          </p:txBody>
        </p:sp>
        <p:sp>
          <p:nvSpPr>
            <p:cNvPr id="66585" name="Text Box 8">
              <a:extLst>
                <a:ext uri="{FF2B5EF4-FFF2-40B4-BE49-F238E27FC236}">
                  <a16:creationId xmlns:a16="http://schemas.microsoft.com/office/drawing/2014/main" id="{48C3ECE8-D71C-FCDB-9D8D-9A426A6F8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04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60</a:t>
              </a:r>
            </a:p>
          </p:txBody>
        </p:sp>
        <p:sp>
          <p:nvSpPr>
            <p:cNvPr id="66586" name="Text Box 9">
              <a:extLst>
                <a:ext uri="{FF2B5EF4-FFF2-40B4-BE49-F238E27FC236}">
                  <a16:creationId xmlns:a16="http://schemas.microsoft.com/office/drawing/2014/main" id="{E6451408-9708-609E-98EC-952AD43EA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36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70</a:t>
              </a:r>
            </a:p>
          </p:txBody>
        </p:sp>
        <p:sp>
          <p:nvSpPr>
            <p:cNvPr id="66587" name="Text Box 10">
              <a:extLst>
                <a:ext uri="{FF2B5EF4-FFF2-40B4-BE49-F238E27FC236}">
                  <a16:creationId xmlns:a16="http://schemas.microsoft.com/office/drawing/2014/main" id="{E1CFA477-76B8-A87D-5AA6-2F5A12302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04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42</a:t>
              </a:r>
            </a:p>
          </p:txBody>
        </p:sp>
        <p:sp>
          <p:nvSpPr>
            <p:cNvPr id="66588" name="Line 11">
              <a:extLst>
                <a:ext uri="{FF2B5EF4-FFF2-40B4-BE49-F238E27FC236}">
                  <a16:creationId xmlns:a16="http://schemas.microsoft.com/office/drawing/2014/main" id="{463A8852-DCDB-C695-4F62-E4E6C7D9D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9" name="Line 12">
              <a:extLst>
                <a:ext uri="{FF2B5EF4-FFF2-40B4-BE49-F238E27FC236}">
                  <a16:creationId xmlns:a16="http://schemas.microsoft.com/office/drawing/2014/main" id="{3250CC63-0753-1017-857E-2E468891E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90" name="Text Box 13">
              <a:extLst>
                <a:ext uri="{FF2B5EF4-FFF2-40B4-BE49-F238E27FC236}">
                  <a16:creationId xmlns:a16="http://schemas.microsoft.com/office/drawing/2014/main" id="{F2F9EDB2-241A-CE7D-5FD1-3600761A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8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45</a:t>
              </a:r>
            </a:p>
          </p:txBody>
        </p:sp>
        <p:sp>
          <p:nvSpPr>
            <p:cNvPr id="66591" name="Text Box 14">
              <a:extLst>
                <a:ext uri="{FF2B5EF4-FFF2-40B4-BE49-F238E27FC236}">
                  <a16:creationId xmlns:a16="http://schemas.microsoft.com/office/drawing/2014/main" id="{EDE9F245-5361-A909-3496-DA64D5927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8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30</a:t>
              </a:r>
            </a:p>
          </p:txBody>
        </p:sp>
      </p:grpSp>
      <p:sp>
        <p:nvSpPr>
          <p:cNvPr id="66565" name="Text Box 15">
            <a:extLst>
              <a:ext uri="{FF2B5EF4-FFF2-40B4-BE49-F238E27FC236}">
                <a16:creationId xmlns:a16="http://schemas.microsoft.com/office/drawing/2014/main" id="{97432CDA-E391-539F-FBE9-971403E40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286001"/>
            <a:ext cx="405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40 (A  node with two children)</a:t>
            </a:r>
          </a:p>
        </p:txBody>
      </p:sp>
      <p:sp>
        <p:nvSpPr>
          <p:cNvPr id="66566" name="Text Box 16">
            <a:extLst>
              <a:ext uri="{FF2B5EF4-FFF2-40B4-BE49-F238E27FC236}">
                <a16:creationId xmlns:a16="http://schemas.microsoft.com/office/drawing/2014/main" id="{A86D58AE-A137-3413-75EA-64AB2338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6" y="1181100"/>
            <a:ext cx="8382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tr-TR" sz="1800"/>
              <a:t> Locate the inorder successor of the node.</a:t>
            </a:r>
          </a:p>
          <a:p>
            <a:pPr>
              <a:spcBef>
                <a:spcPct val="0"/>
              </a:spcBef>
              <a:defRPr/>
            </a:pPr>
            <a:r>
              <a:rPr lang="en-US" altLang="tr-TR" sz="1800"/>
              <a:t> Copy the item in this node into the node which contains the item which will be deleted.</a:t>
            </a:r>
          </a:p>
          <a:p>
            <a:pPr>
              <a:spcBef>
                <a:spcPct val="0"/>
              </a:spcBef>
              <a:defRPr/>
            </a:pPr>
            <a:r>
              <a:rPr lang="en-US" altLang="tr-TR" sz="1800"/>
              <a:t> Delete the node of the inorder successor.</a:t>
            </a:r>
          </a:p>
        </p:txBody>
      </p:sp>
      <p:sp>
        <p:nvSpPr>
          <p:cNvPr id="97297" name="Text Box 17">
            <a:extLst>
              <a:ext uri="{FF2B5EF4-FFF2-40B4-BE49-F238E27FC236}">
                <a16:creationId xmlns:a16="http://schemas.microsoft.com/office/drawing/2014/main" id="{8ADA9F7F-D817-20C6-777C-95B6CF99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  <p:sp>
        <p:nvSpPr>
          <p:cNvPr id="66568" name="Line 19">
            <a:extLst>
              <a:ext uri="{FF2B5EF4-FFF2-40B4-BE49-F238E27FC236}">
                <a16:creationId xmlns:a16="http://schemas.microsoft.com/office/drawing/2014/main" id="{3B063694-547F-4754-DE80-011A4D567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788" y="3222625"/>
            <a:ext cx="474662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69" name="Line 20">
            <a:extLst>
              <a:ext uri="{FF2B5EF4-FFF2-40B4-BE49-F238E27FC236}">
                <a16:creationId xmlns:a16="http://schemas.microsoft.com/office/drawing/2014/main" id="{9EB1C1FA-1F8F-918F-3F34-BB539E271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239" y="3222625"/>
            <a:ext cx="395287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0" name="Line 21">
            <a:extLst>
              <a:ext uri="{FF2B5EF4-FFF2-40B4-BE49-F238E27FC236}">
                <a16:creationId xmlns:a16="http://schemas.microsoft.com/office/drawing/2014/main" id="{693FF5DD-33C6-8D06-D55D-0F08B8AE9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9" y="3948114"/>
            <a:ext cx="395287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1" name="Text Box 22">
            <a:extLst>
              <a:ext uri="{FF2B5EF4-FFF2-40B4-BE49-F238E27FC236}">
                <a16:creationId xmlns:a16="http://schemas.microsoft.com/office/drawing/2014/main" id="{8C24B345-92F0-3BC5-5A08-6CF62637F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819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6572" name="Text Box 23">
            <a:extLst>
              <a:ext uri="{FF2B5EF4-FFF2-40B4-BE49-F238E27FC236}">
                <a16:creationId xmlns:a16="http://schemas.microsoft.com/office/drawing/2014/main" id="{A7C6C0FD-217E-206A-B594-57269CD72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36258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6573" name="Text Box 24">
            <a:extLst>
              <a:ext uri="{FF2B5EF4-FFF2-40B4-BE49-F238E27FC236}">
                <a16:creationId xmlns:a16="http://schemas.microsoft.com/office/drawing/2014/main" id="{F9209A48-3206-2AC6-66DD-F21712FA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43513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6574" name="Text Box 25">
            <a:extLst>
              <a:ext uri="{FF2B5EF4-FFF2-40B4-BE49-F238E27FC236}">
                <a16:creationId xmlns:a16="http://schemas.microsoft.com/office/drawing/2014/main" id="{12D22E6C-066D-0BD1-75E8-78269BD4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1" y="3625851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6575" name="Line 26">
            <a:extLst>
              <a:ext uri="{FF2B5EF4-FFF2-40B4-BE49-F238E27FC236}">
                <a16:creationId xmlns:a16="http://schemas.microsoft.com/office/drawing/2014/main" id="{FBA4F7ED-8853-21C3-B105-87DA12216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9" y="3948113"/>
            <a:ext cx="395287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6" name="Line 27">
            <a:extLst>
              <a:ext uri="{FF2B5EF4-FFF2-40B4-BE49-F238E27FC236}">
                <a16:creationId xmlns:a16="http://schemas.microsoft.com/office/drawing/2014/main" id="{FFDE4988-07C2-C683-80AE-3218B8F518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5713" y="3948113"/>
            <a:ext cx="39370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7" name="Text Box 28">
            <a:extLst>
              <a:ext uri="{FF2B5EF4-FFF2-40B4-BE49-F238E27FC236}">
                <a16:creationId xmlns:a16="http://schemas.microsoft.com/office/drawing/2014/main" id="{2EB7465A-C6A3-C637-F43F-584B20F5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4432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6578" name="Text Box 29">
            <a:extLst>
              <a:ext uri="{FF2B5EF4-FFF2-40B4-BE49-F238E27FC236}">
                <a16:creationId xmlns:a16="http://schemas.microsoft.com/office/drawing/2014/main" id="{89B2E4F1-4EBE-6FDD-DC7C-E7107E3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323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6579" name="Line 30">
            <a:extLst>
              <a:ext uri="{FF2B5EF4-FFF2-40B4-BE49-F238E27FC236}">
                <a16:creationId xmlns:a16="http://schemas.microsoft.com/office/drawing/2014/main" id="{15A03270-3C69-1A15-0859-40D3693C7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1" y="4835526"/>
            <a:ext cx="2698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80" name="Text Box 31">
            <a:extLst>
              <a:ext uri="{FF2B5EF4-FFF2-40B4-BE49-F238E27FC236}">
                <a16:creationId xmlns:a16="http://schemas.microsoft.com/office/drawing/2014/main" id="{6B712D58-953B-09DA-5C62-5F791901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698F074E-C581-0E5B-7586-0450D3166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Case3: A Node with two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DD92-7D9F-83DB-A981-46DFC7B2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CA516BCD-69D7-82DB-C9F0-917B502B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BD006-4D94-42F0-89A0-D70C9DC37000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tr-TR" sz="800"/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id="{7236A2D1-1727-E64C-F3CF-FF12DA9C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5064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id="{E4D60FB9-B221-6B58-B097-18A33F46D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 dirty="0"/>
              <a:t>Analysis of BST Operations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C428B30-86F5-9EDA-FADE-3A66D46DF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The cost of an operation is proportional to the depth of the last accessed node.</a:t>
            </a:r>
          </a:p>
          <a:p>
            <a:pPr eaLnBrk="1" hangingPunct="1">
              <a:defRPr/>
            </a:pPr>
            <a:r>
              <a:rPr lang="en-US" altLang="tr-TR" dirty="0"/>
              <a:t>The cost is logarithmic for a well-balanced tree, but it could be as bad as linear for a degenerate tree. </a:t>
            </a:r>
          </a:p>
          <a:p>
            <a:pPr eaLnBrk="1" hangingPunct="1">
              <a:defRPr/>
            </a:pPr>
            <a:r>
              <a:rPr lang="en-US" altLang="tr-TR" dirty="0"/>
              <a:t>In the best case we have logarithmic access cost, and in the worst case we have linear access cost.</a:t>
            </a:r>
          </a:p>
        </p:txBody>
      </p:sp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78EF9A56-969D-B0CE-9DD3-625A9977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CCC290-9053-4652-B746-11FA62787A07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tr-TR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id="{FDCB3734-2E9E-E549-71E5-3051FEBA3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 dirty="0"/>
              <a:t>Minimum Height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779A849-1F12-27B4-9B7F-EFC0A3117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>
                <a:sym typeface="Symbol" charset="2"/>
              </a:rPr>
              <a:t>That is, the height of an n-node binary search tree is:</a:t>
            </a:r>
          </a:p>
          <a:p>
            <a:pPr lvl="1" eaLnBrk="1" hangingPunct="1">
              <a:defRPr/>
            </a:pPr>
            <a:r>
              <a:rPr lang="en-US" altLang="tr-TR" i="1" dirty="0">
                <a:sym typeface="Symbol" charset="2"/>
              </a:rPr>
              <a:t>Best Case</a:t>
            </a:r>
            <a:r>
              <a:rPr lang="en-US" altLang="tr-TR" dirty="0">
                <a:sym typeface="Symbol" charset="2"/>
              </a:rPr>
              <a:t> –     log</a:t>
            </a:r>
            <a:r>
              <a:rPr lang="en-US" altLang="tr-TR" baseline="-25000" dirty="0">
                <a:sym typeface="Symbol" charset="2"/>
              </a:rPr>
              <a:t>2</a:t>
            </a:r>
            <a:r>
              <a:rPr lang="en-US" altLang="tr-TR" dirty="0">
                <a:sym typeface="Symbol" charset="2"/>
              </a:rPr>
              <a:t>(n+1)</a:t>
            </a:r>
            <a:r>
              <a:rPr lang="tr-TR" altLang="tr-TR" dirty="0">
                <a:sym typeface="Symbol" charset="2"/>
              </a:rPr>
              <a:t>-1</a:t>
            </a:r>
            <a:r>
              <a:rPr lang="en-US" altLang="tr-TR" dirty="0">
                <a:sym typeface="Symbol" charset="2"/>
              </a:rPr>
              <a:t>  </a:t>
            </a:r>
            <a:r>
              <a:rPr lang="en-US" altLang="tr-TR" sz="1400" dirty="0">
                <a:sym typeface="Symbol" charset="2"/>
              </a:rPr>
              <a:t>(see slide 25)</a:t>
            </a:r>
            <a:r>
              <a:rPr lang="en-US" altLang="tr-TR" dirty="0">
                <a:sym typeface="Symbol" charset="2"/>
              </a:rPr>
              <a:t>	</a:t>
            </a:r>
            <a:r>
              <a:rPr lang="en-US" altLang="tr-TR" dirty="0">
                <a:sym typeface="Wingdings" charset="2"/>
              </a:rPr>
              <a:t>  O(log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dirty="0">
                <a:sym typeface="Wingdings" charset="2"/>
              </a:rPr>
              <a:t>n)</a:t>
            </a:r>
          </a:p>
          <a:p>
            <a:pPr lvl="1" eaLnBrk="1" hangingPunct="1">
              <a:defRPr/>
            </a:pPr>
            <a:r>
              <a:rPr lang="en-US" altLang="tr-TR" i="1" dirty="0">
                <a:sym typeface="Wingdings" charset="2"/>
              </a:rPr>
              <a:t>Worst Case</a:t>
            </a:r>
            <a:r>
              <a:rPr lang="en-US" altLang="tr-TR" dirty="0">
                <a:sym typeface="Wingdings" charset="2"/>
              </a:rPr>
              <a:t> –  n-1 			  O(n)</a:t>
            </a:r>
          </a:p>
          <a:p>
            <a:pPr lvl="1" eaLnBrk="1" hangingPunct="1">
              <a:defRPr/>
            </a:pPr>
            <a:r>
              <a:rPr lang="en-US" altLang="tr-TR" i="1" dirty="0">
                <a:sym typeface="Wingdings" charset="2"/>
              </a:rPr>
              <a:t>Average Case</a:t>
            </a:r>
            <a:r>
              <a:rPr lang="en-US" altLang="tr-TR" dirty="0">
                <a:sym typeface="Wingdings" charset="2"/>
              </a:rPr>
              <a:t> – close to </a:t>
            </a:r>
            <a:r>
              <a:rPr lang="en-US" altLang="tr-TR" dirty="0">
                <a:sym typeface="Symbol" charset="2"/>
              </a:rPr>
              <a:t>log</a:t>
            </a:r>
            <a:r>
              <a:rPr lang="en-US" altLang="tr-TR" baseline="-25000" dirty="0">
                <a:sym typeface="Symbol" charset="2"/>
              </a:rPr>
              <a:t>2</a:t>
            </a:r>
            <a:r>
              <a:rPr lang="en-US" altLang="tr-TR" dirty="0">
                <a:sym typeface="Symbol" charset="2"/>
              </a:rPr>
              <a:t>(n+1)</a:t>
            </a:r>
            <a:r>
              <a:rPr lang="tr-TR" altLang="tr-TR" dirty="0">
                <a:sym typeface="Symbol" charset="2"/>
              </a:rPr>
              <a:t>-1</a:t>
            </a:r>
            <a:r>
              <a:rPr lang="en-US" altLang="tr-TR" dirty="0">
                <a:sym typeface="Symbol" charset="2"/>
              </a:rPr>
              <a:t> 	</a:t>
            </a:r>
            <a:r>
              <a:rPr lang="en-US" altLang="tr-TR" dirty="0">
                <a:sym typeface="Wingdings" charset="2"/>
              </a:rPr>
              <a:t>  O(log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dirty="0">
                <a:sym typeface="Wingdings" charset="2"/>
              </a:rPr>
              <a:t>n)</a:t>
            </a:r>
          </a:p>
          <a:p>
            <a:pPr lvl="1" eaLnBrk="1" hangingPunct="1">
              <a:defRPr/>
            </a:pPr>
            <a:endParaRPr lang="en-US" altLang="tr-TR" dirty="0">
              <a:sym typeface="Symbol" charset="2"/>
            </a:endParaRPr>
          </a:p>
        </p:txBody>
      </p:sp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1140CA8E-6222-8894-4E59-6351615D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FED7F-BF25-47F1-BCAA-BD051B35F2FB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tr-TR" sz="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E46CD-98AC-F18A-61BB-5954D52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7" y="352425"/>
            <a:ext cx="10515600" cy="527050"/>
          </a:xfrm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tr-TR" sz="4000" dirty="0">
                <a:latin typeface="TimesNewRomanPS" charset="0"/>
              </a:rPr>
              <a:t>(a) The balanced tree has a height of log </a:t>
            </a:r>
            <a:r>
              <a:rPr lang="en-US" altLang="tr-TR" sz="4000" i="1" dirty="0">
                <a:latin typeface="TimesNewRomanPS" charset="0"/>
              </a:rPr>
              <a:t>N</a:t>
            </a:r>
            <a:r>
              <a:rPr lang="en-US" altLang="tr-TR" sz="4000" dirty="0">
                <a:latin typeface="TimesNewRomanPS" charset="0"/>
              </a:rPr>
              <a:t>; (b) the unbalanced tree has a height of </a:t>
            </a:r>
            <a:r>
              <a:rPr lang="en-US" altLang="tr-TR" sz="4000" i="1" dirty="0">
                <a:latin typeface="TimesNewRomanPS" charset="0"/>
              </a:rPr>
              <a:t>N</a:t>
            </a:r>
            <a:r>
              <a:rPr lang="en-US" altLang="tr-TR" sz="4000" dirty="0">
                <a:latin typeface="TimesNewRomanPS" charset="0"/>
              </a:rPr>
              <a:t> – 1.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AB566F-BA96-642B-A0E5-708DE28B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F6997096-347E-EBCE-A41C-2A3CAE8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B2464A-ACA2-4825-9C33-200008767F22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tr-TR" sz="1400"/>
          </a:p>
        </p:txBody>
      </p:sp>
      <p:pic>
        <p:nvPicPr>
          <p:cNvPr id="102403" name="Picture 5">
            <a:extLst>
              <a:ext uri="{FF2B5EF4-FFF2-40B4-BE49-F238E27FC236}">
                <a16:creationId xmlns:a16="http://schemas.microsoft.com/office/drawing/2014/main" id="{A38AD39C-2612-E4D2-F056-A899315D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1754188"/>
            <a:ext cx="81327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CA946D75-C833-1012-7DD6-B1D81EE56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1EBDFB6B-8CD2-951C-459E-8CADFEC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77C59-0E38-4301-9057-CF82D222E9D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tr-TR" sz="800"/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F4359898-6EA6-A6E3-D41E-5ED07A37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81405"/>
            <a:ext cx="79279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/>
              <a:t>Suppose we’re inserting </a:t>
            </a:r>
            <a:r>
              <a:rPr lang="en-US" altLang="tr-TR" sz="2000" i="1" dirty="0"/>
              <a:t>n</a:t>
            </a:r>
            <a:r>
              <a:rPr lang="en-US" altLang="tr-TR" sz="2000" dirty="0"/>
              <a:t> items into an empty binary search tree to create a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/>
              <a:t>binary search tree with </a:t>
            </a:r>
            <a:r>
              <a:rPr lang="en-US" altLang="tr-TR" sz="2000" i="1" dirty="0"/>
              <a:t>n</a:t>
            </a:r>
            <a:r>
              <a:rPr lang="en-US" altLang="tr-TR" sz="2000" dirty="0"/>
              <a:t> nodes,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  </a:t>
            </a:r>
            <a:r>
              <a:rPr lang="en-US" altLang="tr-TR" sz="2000" dirty="0"/>
              <a:t>How many different binary search trees with n nodes, and </a:t>
            </a:r>
          </a:p>
          <a:p>
            <a:pPr>
              <a:spcBef>
                <a:spcPct val="0"/>
              </a:spcBef>
              <a:buFont typeface="Wingdings" charset="2"/>
              <a:buChar char="è"/>
              <a:defRPr/>
            </a:pPr>
            <a:r>
              <a:rPr lang="en-US" altLang="tr-TR" sz="2000" dirty="0"/>
              <a:t> What are their probabilities,</a:t>
            </a:r>
          </a:p>
          <a:p>
            <a:pPr>
              <a:spcBef>
                <a:spcPct val="0"/>
              </a:spcBef>
              <a:buFont typeface="Wingdings" charset="2"/>
              <a:buChar char="è"/>
              <a:defRPr/>
            </a:pPr>
            <a:endParaRPr lang="en-US" altLang="tr-TR" sz="2000" dirty="0"/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tr-TR" sz="2000" dirty="0"/>
              <a:t>There are n! different orderings of n keys. </a:t>
            </a:r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tr-TR" sz="2000" dirty="0"/>
              <a:t>But how many different binary search trees with n nodes?</a:t>
            </a: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id="{02AC6247-E4EA-FABB-66D0-45D9673D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9" y="4052889"/>
            <a:ext cx="5178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/>
              <a:t>n=0  </a:t>
            </a:r>
            <a:r>
              <a:rPr lang="en-US" altLang="tr-TR" sz="2000" dirty="0">
                <a:sym typeface="Wingdings" charset="2"/>
              </a:rPr>
              <a:t>  1 BST (empty tree)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n=1    1 BST (a binary tree with a single node)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n=2    2 BSTs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n=3    5 BSTs</a:t>
            </a:r>
            <a:endParaRPr lang="en-US" altLang="tr-TR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F775FBBF-C53C-9F6B-21B7-F7002B7F5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id="{8B335E84-CDC3-2B18-78CA-B2EBB9B5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34394-885D-40E8-9DE6-0387A232806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tr-TR" sz="800"/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id="{E9C83731-BA40-A5C6-5AAF-46AAA2965802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1838" y="1874838"/>
            <a:ext cx="28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tr-TR" altLang="tr-TR"/>
          </a:p>
        </p:txBody>
      </p:sp>
      <p:grpSp>
        <p:nvGrpSpPr>
          <p:cNvPr id="105476" name="Group 4">
            <a:extLst>
              <a:ext uri="{FF2B5EF4-FFF2-40B4-BE49-F238E27FC236}">
                <a16:creationId xmlns:a16="http://schemas.microsoft.com/office/drawing/2014/main" id="{9698462C-F1FA-BBA2-44CE-3E04858158DA}"/>
              </a:ext>
            </a:extLst>
          </p:cNvPr>
          <p:cNvGrpSpPr>
            <a:grpSpLocks/>
          </p:cNvGrpSpPr>
          <p:nvPr/>
        </p:nvGrpSpPr>
        <p:grpSpPr bwMode="auto">
          <a:xfrm>
            <a:off x="3563939" y="1752601"/>
            <a:ext cx="3716135" cy="1273175"/>
            <a:chOff x="766" y="2304"/>
            <a:chExt cx="2684" cy="827"/>
          </a:xfrm>
        </p:grpSpPr>
        <p:sp>
          <p:nvSpPr>
            <p:cNvPr id="78859" name="Text Box 5">
              <a:extLst>
                <a:ext uri="{FF2B5EF4-FFF2-40B4-BE49-F238E27FC236}">
                  <a16:creationId xmlns:a16="http://schemas.microsoft.com/office/drawing/2014/main" id="{9EB2A3A0-5FB5-E783-261F-EFDA1C1A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>
                  <a:sym typeface="Symbol" charset="2"/>
                </a:rPr>
                <a:t></a:t>
              </a:r>
              <a:endParaRPr lang="en-US" altLang="tr-TR"/>
            </a:p>
          </p:txBody>
        </p:sp>
        <p:sp>
          <p:nvSpPr>
            <p:cNvPr id="78860" name="Text Box 6">
              <a:extLst>
                <a:ext uri="{FF2B5EF4-FFF2-40B4-BE49-F238E27FC236}">
                  <a16:creationId xmlns:a16="http://schemas.microsoft.com/office/drawing/2014/main" id="{9961DD26-7B12-4E63-FC50-7E978AA9A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>
                  <a:sym typeface="Symbol" charset="2"/>
                </a:rPr>
                <a:t></a:t>
              </a:r>
              <a:endParaRPr lang="en-US" altLang="tr-TR"/>
            </a:p>
          </p:txBody>
        </p:sp>
        <p:grpSp>
          <p:nvGrpSpPr>
            <p:cNvPr id="105484" name="Group 7">
              <a:extLst>
                <a:ext uri="{FF2B5EF4-FFF2-40B4-BE49-F238E27FC236}">
                  <a16:creationId xmlns:a16="http://schemas.microsoft.com/office/drawing/2014/main" id="{5F567A1E-70A5-9D2A-C4A0-CFDADD1EB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78862" name="Text Box 8">
                <a:extLst>
                  <a:ext uri="{FF2B5EF4-FFF2-40B4-BE49-F238E27FC236}">
                    <a16:creationId xmlns:a16="http://schemas.microsoft.com/office/drawing/2014/main" id="{12BBB81E-037B-DCCF-7E9E-5553289D8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3" name="Text Box 9">
                <a:extLst>
                  <a:ext uri="{FF2B5EF4-FFF2-40B4-BE49-F238E27FC236}">
                    <a16:creationId xmlns:a16="http://schemas.microsoft.com/office/drawing/2014/main" id="{4E1BE586-4A2B-F2C0-42DB-4E64EB3B1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4" name="Text Box 10">
                <a:extLst>
                  <a:ext uri="{FF2B5EF4-FFF2-40B4-BE49-F238E27FC236}">
                    <a16:creationId xmlns:a16="http://schemas.microsoft.com/office/drawing/2014/main" id="{7BE38898-20CF-310C-6DF0-BBD4ED175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5" name="Text Box 11">
                <a:extLst>
                  <a:ext uri="{FF2B5EF4-FFF2-40B4-BE49-F238E27FC236}">
                    <a16:creationId xmlns:a16="http://schemas.microsoft.com/office/drawing/2014/main" id="{E5D683B0-3A9B-1111-C1AF-31FD20918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6" name="Text Box 12">
                <a:extLst>
                  <a:ext uri="{FF2B5EF4-FFF2-40B4-BE49-F238E27FC236}">
                    <a16:creationId xmlns:a16="http://schemas.microsoft.com/office/drawing/2014/main" id="{4EB65F09-0D31-F70F-E819-562A10F88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7" name="Line 13">
                <a:extLst>
                  <a:ext uri="{FF2B5EF4-FFF2-40B4-BE49-F238E27FC236}">
                    <a16:creationId xmlns:a16="http://schemas.microsoft.com/office/drawing/2014/main" id="{D9B23090-DD02-D66A-3B64-E1E8CCD55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68" name="Line 14">
                <a:extLst>
                  <a:ext uri="{FF2B5EF4-FFF2-40B4-BE49-F238E27FC236}">
                    <a16:creationId xmlns:a16="http://schemas.microsoft.com/office/drawing/2014/main" id="{D9B95CE7-12F9-F6B4-CEEE-8BAF113E8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3" y="2691"/>
                <a:ext cx="14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69" name="Line 15">
                <a:extLst>
                  <a:ext uri="{FF2B5EF4-FFF2-40B4-BE49-F238E27FC236}">
                    <a16:creationId xmlns:a16="http://schemas.microsoft.com/office/drawing/2014/main" id="{D8391FB9-0FCB-5841-C2B2-30244E18A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0" name="Line 16">
                <a:extLst>
                  <a:ext uri="{FF2B5EF4-FFF2-40B4-BE49-F238E27FC236}">
                    <a16:creationId xmlns:a16="http://schemas.microsoft.com/office/drawing/2014/main" id="{50D6544D-E181-43E7-B485-92139E7AC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1" name="Line 17">
                <a:extLst>
                  <a:ext uri="{FF2B5EF4-FFF2-40B4-BE49-F238E27FC236}">
                    <a16:creationId xmlns:a16="http://schemas.microsoft.com/office/drawing/2014/main" id="{05E5C2CC-90EA-9FF6-7125-1E01354BC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2" name="Line 18">
                <a:extLst>
                  <a:ext uri="{FF2B5EF4-FFF2-40B4-BE49-F238E27FC236}">
                    <a16:creationId xmlns:a16="http://schemas.microsoft.com/office/drawing/2014/main" id="{44528405-4D90-F449-E21A-9BFFF345F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4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3" name="Line 19">
                <a:extLst>
                  <a:ext uri="{FF2B5EF4-FFF2-40B4-BE49-F238E27FC236}">
                    <a16:creationId xmlns:a16="http://schemas.microsoft.com/office/drawing/2014/main" id="{FCA6BD47-C5E6-F61E-1EFA-1C5CB700D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4" name="Line 20">
                <a:extLst>
                  <a:ext uri="{FF2B5EF4-FFF2-40B4-BE49-F238E27FC236}">
                    <a16:creationId xmlns:a16="http://schemas.microsoft.com/office/drawing/2014/main" id="{05EA82F6-6A7D-A981-C2DD-7E667784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3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5" name="Line 21">
                <a:extLst>
                  <a:ext uri="{FF2B5EF4-FFF2-40B4-BE49-F238E27FC236}">
                    <a16:creationId xmlns:a16="http://schemas.microsoft.com/office/drawing/2014/main" id="{5C615FEF-3A52-016B-4910-234F1DE5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6" name="Line 22">
                <a:extLst>
                  <a:ext uri="{FF2B5EF4-FFF2-40B4-BE49-F238E27FC236}">
                    <a16:creationId xmlns:a16="http://schemas.microsoft.com/office/drawing/2014/main" id="{46FA0486-3A8D-9235-B374-27910D8D8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1"/>
                <a:ext cx="144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7" name="Text Box 23">
                <a:extLst>
                  <a:ext uri="{FF2B5EF4-FFF2-40B4-BE49-F238E27FC236}">
                    <a16:creationId xmlns:a16="http://schemas.microsoft.com/office/drawing/2014/main" id="{BDFF2D18-E434-521B-BBC3-21D80C4D6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78" name="Text Box 24">
                <a:extLst>
                  <a:ext uri="{FF2B5EF4-FFF2-40B4-BE49-F238E27FC236}">
                    <a16:creationId xmlns:a16="http://schemas.microsoft.com/office/drawing/2014/main" id="{1B8F59CC-C2A1-22C6-1CA7-BC3F78DA8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79" name="Text Box 25">
                <a:extLst>
                  <a:ext uri="{FF2B5EF4-FFF2-40B4-BE49-F238E27FC236}">
                    <a16:creationId xmlns:a16="http://schemas.microsoft.com/office/drawing/2014/main" id="{69644F88-1564-E680-45D3-15324BA38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0" name="Text Box 26">
                <a:extLst>
                  <a:ext uri="{FF2B5EF4-FFF2-40B4-BE49-F238E27FC236}">
                    <a16:creationId xmlns:a16="http://schemas.microsoft.com/office/drawing/2014/main" id="{74A99B89-B041-F7DB-4BC2-B444658E3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1" name="Text Box 27">
                <a:extLst>
                  <a:ext uri="{FF2B5EF4-FFF2-40B4-BE49-F238E27FC236}">
                    <a16:creationId xmlns:a16="http://schemas.microsoft.com/office/drawing/2014/main" id="{5F6B16AE-C9A1-100D-A9B9-6154818F1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2" name="Text Box 28">
                <a:extLst>
                  <a:ext uri="{FF2B5EF4-FFF2-40B4-BE49-F238E27FC236}">
                    <a16:creationId xmlns:a16="http://schemas.microsoft.com/office/drawing/2014/main" id="{7C7A6D0B-3E26-4E4A-6260-1BFDF492A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3" name="Text Box 29">
                <a:extLst>
                  <a:ext uri="{FF2B5EF4-FFF2-40B4-BE49-F238E27FC236}">
                    <a16:creationId xmlns:a16="http://schemas.microsoft.com/office/drawing/2014/main" id="{B83FB976-9C40-9372-096E-9A5F291FC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4" name="Text Box 30">
                <a:extLst>
                  <a:ext uri="{FF2B5EF4-FFF2-40B4-BE49-F238E27FC236}">
                    <a16:creationId xmlns:a16="http://schemas.microsoft.com/office/drawing/2014/main" id="{79D76D8F-6256-0841-5B7C-F027DB6B3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</p:grpSp>
      </p:grpSp>
      <p:sp>
        <p:nvSpPr>
          <p:cNvPr id="78854" name="Text Box 31">
            <a:extLst>
              <a:ext uri="{FF2B5EF4-FFF2-40B4-BE49-F238E27FC236}">
                <a16:creationId xmlns:a16="http://schemas.microsoft.com/office/drawing/2014/main" id="{729BB98E-73CE-DE9D-B242-B3BA2146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13360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n=3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78855" name="Text Box 32">
            <a:extLst>
              <a:ext uri="{FF2B5EF4-FFF2-40B4-BE49-F238E27FC236}">
                <a16:creationId xmlns:a16="http://schemas.microsoft.com/office/drawing/2014/main" id="{DF66BC9D-C45D-E1DC-F9C2-FD9193C1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895601"/>
            <a:ext cx="569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Probabilities:     1/6         1/6       2/6          1/6         1/6</a:t>
            </a:r>
          </a:p>
        </p:txBody>
      </p:sp>
      <p:sp>
        <p:nvSpPr>
          <p:cNvPr id="78856" name="Text Box 33">
            <a:extLst>
              <a:ext uri="{FF2B5EF4-FFF2-40B4-BE49-F238E27FC236}">
                <a16:creationId xmlns:a16="http://schemas.microsoft.com/office/drawing/2014/main" id="{04C6E4FD-D26B-5EBC-CF4C-EC170C30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352801"/>
            <a:ext cx="600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Insertion Order:  3,2,1       3,1,2    2,1,3       1,3,2      1,2,3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                                                       2,3,1</a:t>
            </a:r>
          </a:p>
        </p:txBody>
      </p:sp>
      <p:sp>
        <p:nvSpPr>
          <p:cNvPr id="105480" name="TextBox 1">
            <a:extLst>
              <a:ext uri="{FF2B5EF4-FFF2-40B4-BE49-F238E27FC236}">
                <a16:creationId xmlns:a16="http://schemas.microsoft.com/office/drawing/2014/main" id="{7D468AAB-BACC-7AB0-56E1-3D02A1324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4359276"/>
            <a:ext cx="841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000"/>
              <a:t>In general, g</a:t>
            </a:r>
            <a:r>
              <a:rPr lang="en-US" altLang="tr-TR" sz="2000"/>
              <a:t>iven n elements, the number of binary search trees that can be made from those elements is given by the n</a:t>
            </a:r>
            <a:r>
              <a:rPr lang="en-US" altLang="tr-TR" sz="2000" baseline="30000"/>
              <a:t>th</a:t>
            </a:r>
            <a:r>
              <a:rPr lang="en-US" altLang="tr-TR" sz="2000"/>
              <a:t> </a:t>
            </a:r>
            <a:r>
              <a:rPr lang="tr-TR" altLang="tr-TR" sz="2000"/>
              <a:t>Catalan Number</a:t>
            </a:r>
            <a:r>
              <a:rPr lang="en-US" altLang="tr-TR" sz="2000"/>
              <a:t> (denoted C</a:t>
            </a:r>
            <a:r>
              <a:rPr lang="en-US" altLang="tr-TR" sz="2000" baseline="-25000"/>
              <a:t>n</a:t>
            </a:r>
            <a:r>
              <a:rPr lang="en-US" altLang="tr-TR" sz="2000"/>
              <a:t>).</a:t>
            </a:r>
            <a:endParaRPr lang="tr-TR" altLang="tr-TR" sz="2000"/>
          </a:p>
        </p:txBody>
      </p:sp>
      <p:sp>
        <p:nvSpPr>
          <p:cNvPr id="105481" name="TextBox 2">
            <a:extLst>
              <a:ext uri="{FF2B5EF4-FFF2-40B4-BE49-F238E27FC236}">
                <a16:creationId xmlns:a16="http://schemas.microsoft.com/office/drawing/2014/main" id="{AF03FE79-F1A5-9F6B-3830-CF10BE1D3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6" y="5200650"/>
            <a:ext cx="1846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/>
              <a:t>         </a:t>
            </a:r>
            <a:r>
              <a:rPr lang="tr-TR" altLang="tr-TR" sz="2000"/>
              <a:t>(2n)! </a:t>
            </a:r>
            <a:br>
              <a:rPr lang="tr-TR" altLang="tr-TR" sz="2000"/>
            </a:br>
            <a:r>
              <a:rPr lang="tr-TR" altLang="tr-TR" sz="2000"/>
              <a:t>C</a:t>
            </a:r>
            <a:r>
              <a:rPr lang="tr-TR" altLang="tr-TR" sz="2000" baseline="-25000"/>
              <a:t>n</a:t>
            </a:r>
            <a:r>
              <a:rPr lang="tr-TR" altLang="tr-TR" sz="2000"/>
              <a:t> = ----------</a:t>
            </a:r>
            <a:br>
              <a:rPr lang="tr-TR" altLang="tr-TR" sz="2000"/>
            </a:br>
            <a:r>
              <a:rPr lang="tr-TR" altLang="tr-TR" sz="2000"/>
              <a:t>         (n+1)!n!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65060-C2E6-13DF-069C-3B9A12FF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tr-TR" sz="4000" dirty="0">
                <a:latin typeface="TimesNewRomanPS" charset="0"/>
              </a:rPr>
              <a:t>A tree, with height and depth information</a:t>
            </a:r>
            <a:endParaRPr lang="en-IN" dirty="0"/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9458E1C4-9BB0-0D99-AF79-05CAE108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9D3D5-9C25-43F5-9C82-65645CFE59D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/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574AE16D-A38C-80E1-4550-50A1187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292225"/>
            <a:ext cx="87249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DF413EA9-15D7-73C3-836D-DEB9994F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Order of Operations on BSTs</a:t>
            </a: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C39051D2-3EA2-4144-7634-95E9B5F2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B1D886-4102-4CE8-822C-EC1C7E9D1BB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tr-TR" sz="800"/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0AE97ED4-1FB2-6AC3-874A-B9CA966B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7957"/>
            <a:ext cx="606425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ko-KR" dirty="0">
                <a:ea typeface="굴림" pitchFamily="50" charset="-127"/>
              </a:rPr>
              <a:t>CENG707 - Data Structures and Algorithms by </a:t>
            </a:r>
            <a:r>
              <a:rPr lang="en-IN" i="0" dirty="0">
                <a:effectLst/>
                <a:latin typeface="Georgia" panose="02040502050405020303" pitchFamily="18" charset="0"/>
              </a:rPr>
              <a:t>Yusuf </a:t>
            </a:r>
            <a:r>
              <a:rPr lang="en-IN" i="0" dirty="0" err="1">
                <a:effectLst/>
                <a:latin typeface="Georgia" panose="02040502050405020303" pitchFamily="18" charset="0"/>
              </a:rPr>
              <a:t>Sahillioğlu</a:t>
            </a: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A079E803-E765-D868-E646-FA752FDA0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Implementation of Trees</a:t>
            </a:r>
          </a:p>
        </p:txBody>
      </p:sp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2B8F2969-11B1-C064-EB6A-43CE0BD1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9EE1D-51FE-4D69-BD52-FD95DF5B47C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/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9EECE6FD-38EB-BF0A-9C53-D46DF4E9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1"/>
            <a:ext cx="40386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struct TreeNode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     Object       element;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     struct TreeNode *firstChild;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     struct TreeNode *nextSibling;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};</a:t>
            </a:r>
          </a:p>
        </p:txBody>
      </p:sp>
      <p:grpSp>
        <p:nvGrpSpPr>
          <p:cNvPr id="36868" name="Group 59">
            <a:extLst>
              <a:ext uri="{FF2B5EF4-FFF2-40B4-BE49-F238E27FC236}">
                <a16:creationId xmlns:a16="http://schemas.microsoft.com/office/drawing/2014/main" id="{11E59316-36EF-ABAD-CDC3-6AA8252F306D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429000"/>
            <a:ext cx="7127875" cy="2952750"/>
            <a:chOff x="567" y="1978"/>
            <a:chExt cx="4490" cy="1860"/>
          </a:xfrm>
        </p:grpSpPr>
        <p:sp>
          <p:nvSpPr>
            <p:cNvPr id="11294" name="Oval 4">
              <a:extLst>
                <a:ext uri="{FF2B5EF4-FFF2-40B4-BE49-F238E27FC236}">
                  <a16:creationId xmlns:a16="http://schemas.microsoft.com/office/drawing/2014/main" id="{D3D132BA-88B5-125C-35ED-8D6EFCA0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A</a:t>
              </a:r>
            </a:p>
          </p:txBody>
        </p:sp>
        <p:sp>
          <p:nvSpPr>
            <p:cNvPr id="11295" name="Oval 5">
              <a:extLst>
                <a:ext uri="{FF2B5EF4-FFF2-40B4-BE49-F238E27FC236}">
                  <a16:creationId xmlns:a16="http://schemas.microsoft.com/office/drawing/2014/main" id="{B4D17F07-6DAE-4670-11D5-91DC43EA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5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B</a:t>
              </a:r>
            </a:p>
          </p:txBody>
        </p:sp>
        <p:sp>
          <p:nvSpPr>
            <p:cNvPr id="11296" name="Oval 6">
              <a:extLst>
                <a:ext uri="{FF2B5EF4-FFF2-40B4-BE49-F238E27FC236}">
                  <a16:creationId xmlns:a16="http://schemas.microsoft.com/office/drawing/2014/main" id="{4D91FF63-BC86-5D46-7E47-73B585A1D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C</a:t>
              </a:r>
            </a:p>
          </p:txBody>
        </p:sp>
        <p:sp>
          <p:nvSpPr>
            <p:cNvPr id="11297" name="Oval 7">
              <a:extLst>
                <a:ext uri="{FF2B5EF4-FFF2-40B4-BE49-F238E27FC236}">
                  <a16:creationId xmlns:a16="http://schemas.microsoft.com/office/drawing/2014/main" id="{8D1EDF5A-3DFB-FCED-ACBB-3484237EF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D</a:t>
              </a:r>
            </a:p>
          </p:txBody>
        </p:sp>
        <p:sp>
          <p:nvSpPr>
            <p:cNvPr id="11298" name="Oval 8">
              <a:extLst>
                <a:ext uri="{FF2B5EF4-FFF2-40B4-BE49-F238E27FC236}">
                  <a16:creationId xmlns:a16="http://schemas.microsoft.com/office/drawing/2014/main" id="{07D08863-1A15-47F2-736E-692C29B32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E</a:t>
              </a:r>
            </a:p>
          </p:txBody>
        </p:sp>
        <p:sp>
          <p:nvSpPr>
            <p:cNvPr id="11299" name="Oval 9">
              <a:extLst>
                <a:ext uri="{FF2B5EF4-FFF2-40B4-BE49-F238E27FC236}">
                  <a16:creationId xmlns:a16="http://schemas.microsoft.com/office/drawing/2014/main" id="{E89A948B-66DF-D486-AA12-565231D3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F</a:t>
              </a:r>
            </a:p>
          </p:txBody>
        </p:sp>
        <p:sp>
          <p:nvSpPr>
            <p:cNvPr id="11300" name="Oval 10">
              <a:extLst>
                <a:ext uri="{FF2B5EF4-FFF2-40B4-BE49-F238E27FC236}">
                  <a16:creationId xmlns:a16="http://schemas.microsoft.com/office/drawing/2014/main" id="{4BC9492B-055F-70B7-28E9-A6EE617D1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G</a:t>
              </a:r>
            </a:p>
          </p:txBody>
        </p:sp>
        <p:sp>
          <p:nvSpPr>
            <p:cNvPr id="11301" name="Oval 11">
              <a:extLst>
                <a:ext uri="{FF2B5EF4-FFF2-40B4-BE49-F238E27FC236}">
                  <a16:creationId xmlns:a16="http://schemas.microsoft.com/office/drawing/2014/main" id="{80D6CC88-1D99-EFD8-3297-6FEB5CE3B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H</a:t>
              </a:r>
            </a:p>
          </p:txBody>
        </p:sp>
        <p:sp>
          <p:nvSpPr>
            <p:cNvPr id="11302" name="Oval 12">
              <a:extLst>
                <a:ext uri="{FF2B5EF4-FFF2-40B4-BE49-F238E27FC236}">
                  <a16:creationId xmlns:a16="http://schemas.microsoft.com/office/drawing/2014/main" id="{55C055F4-3FED-E1FF-EEEB-574E3857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I</a:t>
              </a:r>
            </a:p>
          </p:txBody>
        </p:sp>
        <p:sp>
          <p:nvSpPr>
            <p:cNvPr id="11303" name="Oval 13">
              <a:extLst>
                <a:ext uri="{FF2B5EF4-FFF2-40B4-BE49-F238E27FC236}">
                  <a16:creationId xmlns:a16="http://schemas.microsoft.com/office/drawing/2014/main" id="{F2F952E6-9F43-5050-F473-7265108B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J</a:t>
              </a:r>
            </a:p>
          </p:txBody>
        </p:sp>
        <p:sp>
          <p:nvSpPr>
            <p:cNvPr id="11304" name="Oval 14">
              <a:extLst>
                <a:ext uri="{FF2B5EF4-FFF2-40B4-BE49-F238E27FC236}">
                  <a16:creationId xmlns:a16="http://schemas.microsoft.com/office/drawing/2014/main" id="{6A1EB44B-C6A9-74F1-650D-99109C60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K</a:t>
              </a:r>
            </a:p>
          </p:txBody>
        </p:sp>
        <p:sp>
          <p:nvSpPr>
            <p:cNvPr id="11305" name="Oval 15">
              <a:extLst>
                <a:ext uri="{FF2B5EF4-FFF2-40B4-BE49-F238E27FC236}">
                  <a16:creationId xmlns:a16="http://schemas.microsoft.com/office/drawing/2014/main" id="{81233FEB-CC37-CD10-6114-3B5675CD5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L</a:t>
              </a:r>
            </a:p>
          </p:txBody>
        </p:sp>
        <p:sp>
          <p:nvSpPr>
            <p:cNvPr id="11306" name="Oval 16">
              <a:extLst>
                <a:ext uri="{FF2B5EF4-FFF2-40B4-BE49-F238E27FC236}">
                  <a16:creationId xmlns:a16="http://schemas.microsoft.com/office/drawing/2014/main" id="{0E397AFF-6ECF-71D0-C503-16143B0B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M</a:t>
              </a:r>
            </a:p>
          </p:txBody>
        </p:sp>
        <p:sp>
          <p:nvSpPr>
            <p:cNvPr id="11307" name="Oval 17">
              <a:extLst>
                <a:ext uri="{FF2B5EF4-FFF2-40B4-BE49-F238E27FC236}">
                  <a16:creationId xmlns:a16="http://schemas.microsoft.com/office/drawing/2014/main" id="{2465FEA9-C5AB-6014-74F3-46B6249C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N</a:t>
              </a:r>
            </a:p>
          </p:txBody>
        </p:sp>
        <p:sp>
          <p:nvSpPr>
            <p:cNvPr id="11308" name="Line 18">
              <a:extLst>
                <a:ext uri="{FF2B5EF4-FFF2-40B4-BE49-F238E27FC236}">
                  <a16:creationId xmlns:a16="http://schemas.microsoft.com/office/drawing/2014/main" id="{27F6A9E3-3E76-694F-83AF-7BC7DB599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16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09" name="Line 19">
              <a:extLst>
                <a:ext uri="{FF2B5EF4-FFF2-40B4-BE49-F238E27FC236}">
                  <a16:creationId xmlns:a16="http://schemas.microsoft.com/office/drawing/2014/main" id="{639685F2-6146-17F4-33D4-542A69F5A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0" name="Line 20">
              <a:extLst>
                <a:ext uri="{FF2B5EF4-FFF2-40B4-BE49-F238E27FC236}">
                  <a16:creationId xmlns:a16="http://schemas.microsoft.com/office/drawing/2014/main" id="{FE03E2D3-DAA8-AEC2-0C86-298141593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1" name="Line 21">
              <a:extLst>
                <a:ext uri="{FF2B5EF4-FFF2-40B4-BE49-F238E27FC236}">
                  <a16:creationId xmlns:a16="http://schemas.microsoft.com/office/drawing/2014/main" id="{3F6786B6-CF27-025A-2342-304C60F7A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74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2" name="Oval 22">
              <a:extLst>
                <a:ext uri="{FF2B5EF4-FFF2-40B4-BE49-F238E27FC236}">
                  <a16:creationId xmlns:a16="http://schemas.microsoft.com/office/drawing/2014/main" id="{5C79B4EE-EFCB-CCF1-CE5C-6DC5E929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60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P</a:t>
              </a:r>
            </a:p>
          </p:txBody>
        </p:sp>
        <p:sp>
          <p:nvSpPr>
            <p:cNvPr id="11313" name="Oval 23">
              <a:extLst>
                <a:ext uri="{FF2B5EF4-FFF2-40B4-BE49-F238E27FC236}">
                  <a16:creationId xmlns:a16="http://schemas.microsoft.com/office/drawing/2014/main" id="{51793D4C-E3E9-9844-B2B9-FCCFA129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Q</a:t>
              </a:r>
            </a:p>
          </p:txBody>
        </p:sp>
        <p:sp>
          <p:nvSpPr>
            <p:cNvPr id="11314" name="Line 24">
              <a:extLst>
                <a:ext uri="{FF2B5EF4-FFF2-40B4-BE49-F238E27FC236}">
                  <a16:creationId xmlns:a16="http://schemas.microsoft.com/office/drawing/2014/main" id="{48EE5CB4-AF1F-04B4-4368-09723FCE5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328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5" name="Line 25">
              <a:extLst>
                <a:ext uri="{FF2B5EF4-FFF2-40B4-BE49-F238E27FC236}">
                  <a16:creationId xmlns:a16="http://schemas.microsoft.com/office/drawing/2014/main" id="{A9457511-7C5D-589C-9926-0BEB5B176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64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6" name="Line 26">
              <a:extLst>
                <a:ext uri="{FF2B5EF4-FFF2-40B4-BE49-F238E27FC236}">
                  <a16:creationId xmlns:a16="http://schemas.microsoft.com/office/drawing/2014/main" id="{027089B4-03F2-8A53-992F-5D67143EB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7" name="Line 27">
              <a:extLst>
                <a:ext uri="{FF2B5EF4-FFF2-40B4-BE49-F238E27FC236}">
                  <a16:creationId xmlns:a16="http://schemas.microsoft.com/office/drawing/2014/main" id="{231B5427-FA61-4DA2-8FFB-8DB87064C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63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8" name="Line 28">
              <a:extLst>
                <a:ext uri="{FF2B5EF4-FFF2-40B4-BE49-F238E27FC236}">
                  <a16:creationId xmlns:a16="http://schemas.microsoft.com/office/drawing/2014/main" id="{419BA8BC-ECEB-D187-97D7-0BFDA4DE3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3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9" name="Line 29">
              <a:extLst>
                <a:ext uri="{FF2B5EF4-FFF2-40B4-BE49-F238E27FC236}">
                  <a16:creationId xmlns:a16="http://schemas.microsoft.com/office/drawing/2014/main" id="{2F63EC06-F9AD-6EB6-6291-CDA6B462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62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0" name="Line 30">
              <a:extLst>
                <a:ext uri="{FF2B5EF4-FFF2-40B4-BE49-F238E27FC236}">
                  <a16:creationId xmlns:a16="http://schemas.microsoft.com/office/drawing/2014/main" id="{E8FFC4E6-EDBB-2142-F631-270023C07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18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1" name="Line 31">
              <a:extLst>
                <a:ext uri="{FF2B5EF4-FFF2-40B4-BE49-F238E27FC236}">
                  <a16:creationId xmlns:a16="http://schemas.microsoft.com/office/drawing/2014/main" id="{BEF1E98A-42E6-F34B-3BBC-2B613F406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317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2" name="Line 32">
              <a:extLst>
                <a:ext uri="{FF2B5EF4-FFF2-40B4-BE49-F238E27FC236}">
                  <a16:creationId xmlns:a16="http://schemas.microsoft.com/office/drawing/2014/main" id="{A92E3920-D6B9-D6FD-0B73-B7659CF77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31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3" name="Line 33">
              <a:extLst>
                <a:ext uri="{FF2B5EF4-FFF2-40B4-BE49-F238E27FC236}">
                  <a16:creationId xmlns:a16="http://schemas.microsoft.com/office/drawing/2014/main" id="{7A20163E-6F90-70F8-2590-FCB27989B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71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4" name="Line 34">
              <a:extLst>
                <a:ext uri="{FF2B5EF4-FFF2-40B4-BE49-F238E27FC236}">
                  <a16:creationId xmlns:a16="http://schemas.microsoft.com/office/drawing/2014/main" id="{208C524C-C01B-E932-06D0-17FD8E62A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5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36869" name="Group 58">
            <a:extLst>
              <a:ext uri="{FF2B5EF4-FFF2-40B4-BE49-F238E27FC236}">
                <a16:creationId xmlns:a16="http://schemas.microsoft.com/office/drawing/2014/main" id="{D034B22C-C823-9820-A906-D6FBC4502C52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143000"/>
            <a:ext cx="3732213" cy="2859088"/>
            <a:chOff x="2880" y="586"/>
            <a:chExt cx="2351" cy="1801"/>
          </a:xfrm>
        </p:grpSpPr>
        <p:sp>
          <p:nvSpPr>
            <p:cNvPr id="11271" name="Rectangle 35">
              <a:extLst>
                <a:ext uri="{FF2B5EF4-FFF2-40B4-BE49-F238E27FC236}">
                  <a16:creationId xmlns:a16="http://schemas.microsoft.com/office/drawing/2014/main" id="{0B214559-5365-2AFD-3BF4-B382909E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61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A</a:t>
              </a:r>
            </a:p>
          </p:txBody>
        </p:sp>
        <p:sp>
          <p:nvSpPr>
            <p:cNvPr id="11272" name="Rectangle 36">
              <a:extLst>
                <a:ext uri="{FF2B5EF4-FFF2-40B4-BE49-F238E27FC236}">
                  <a16:creationId xmlns:a16="http://schemas.microsoft.com/office/drawing/2014/main" id="{575A0646-408E-5C22-358E-6DCEFFBE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75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73" name="Rectangle 37">
              <a:extLst>
                <a:ext uri="{FF2B5EF4-FFF2-40B4-BE49-F238E27FC236}">
                  <a16:creationId xmlns:a16="http://schemas.microsoft.com/office/drawing/2014/main" id="{4EF72E94-4467-043D-E85B-53A81312C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89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74" name="Rectangle 38">
              <a:extLst>
                <a:ext uri="{FF2B5EF4-FFF2-40B4-BE49-F238E27FC236}">
                  <a16:creationId xmlns:a16="http://schemas.microsoft.com/office/drawing/2014/main" id="{0BC0546A-0ED1-F6F9-E8F0-C98CC746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B</a:t>
              </a:r>
            </a:p>
          </p:txBody>
        </p:sp>
        <p:sp>
          <p:nvSpPr>
            <p:cNvPr id="11275" name="Rectangle 39">
              <a:extLst>
                <a:ext uri="{FF2B5EF4-FFF2-40B4-BE49-F238E27FC236}">
                  <a16:creationId xmlns:a16="http://schemas.microsoft.com/office/drawing/2014/main" id="{4D6C09B4-3B51-BCEF-577B-91839204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76" name="Rectangle 40">
              <a:extLst>
                <a:ext uri="{FF2B5EF4-FFF2-40B4-BE49-F238E27FC236}">
                  <a16:creationId xmlns:a16="http://schemas.microsoft.com/office/drawing/2014/main" id="{783FFD69-1139-4B2C-9AC1-ED420740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77" name="Rectangle 41">
              <a:extLst>
                <a:ext uri="{FF2B5EF4-FFF2-40B4-BE49-F238E27FC236}">
                  <a16:creationId xmlns:a16="http://schemas.microsoft.com/office/drawing/2014/main" id="{90B8510F-B957-3E51-D3AD-D66CD893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C</a:t>
              </a:r>
            </a:p>
          </p:txBody>
        </p:sp>
        <p:sp>
          <p:nvSpPr>
            <p:cNvPr id="11278" name="Rectangle 42">
              <a:extLst>
                <a:ext uri="{FF2B5EF4-FFF2-40B4-BE49-F238E27FC236}">
                  <a16:creationId xmlns:a16="http://schemas.microsoft.com/office/drawing/2014/main" id="{D434B34E-4489-6590-6F41-AD0073E8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79" name="Rectangle 43">
              <a:extLst>
                <a:ext uri="{FF2B5EF4-FFF2-40B4-BE49-F238E27FC236}">
                  <a16:creationId xmlns:a16="http://schemas.microsoft.com/office/drawing/2014/main" id="{8958C9B3-6206-948A-8D41-2097383B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80" name="Rectangle 44">
              <a:extLst>
                <a:ext uri="{FF2B5EF4-FFF2-40B4-BE49-F238E27FC236}">
                  <a16:creationId xmlns:a16="http://schemas.microsoft.com/office/drawing/2014/main" id="{C3E45C68-B70F-DD82-D9AB-E758EE45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D</a:t>
              </a:r>
            </a:p>
          </p:txBody>
        </p:sp>
        <p:sp>
          <p:nvSpPr>
            <p:cNvPr id="11281" name="Rectangle 45">
              <a:extLst>
                <a:ext uri="{FF2B5EF4-FFF2-40B4-BE49-F238E27FC236}">
                  <a16:creationId xmlns:a16="http://schemas.microsoft.com/office/drawing/2014/main" id="{AAAC6358-F2DC-55DD-D590-F5CB97ED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82" name="Rectangle 46">
              <a:extLst>
                <a:ext uri="{FF2B5EF4-FFF2-40B4-BE49-F238E27FC236}">
                  <a16:creationId xmlns:a16="http://schemas.microsoft.com/office/drawing/2014/main" id="{0DE117F5-BF52-51B2-F576-21EF67A6D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83" name="Line 47">
              <a:extLst>
                <a:ext uri="{FF2B5EF4-FFF2-40B4-BE49-F238E27FC236}">
                  <a16:creationId xmlns:a16="http://schemas.microsoft.com/office/drawing/2014/main" id="{3B72913A-ED5F-2205-2986-F40EDA377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799"/>
              <a:ext cx="37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4" name="Line 48">
              <a:extLst>
                <a:ext uri="{FF2B5EF4-FFF2-40B4-BE49-F238E27FC236}">
                  <a16:creationId xmlns:a16="http://schemas.microsoft.com/office/drawing/2014/main" id="{89128A3D-6AAC-10C9-9D16-C919C8EC8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5" name="Line 49">
              <a:extLst>
                <a:ext uri="{FF2B5EF4-FFF2-40B4-BE49-F238E27FC236}">
                  <a16:creationId xmlns:a16="http://schemas.microsoft.com/office/drawing/2014/main" id="{02587E73-7FA0-2C05-8340-ACBD2FA73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6" name="Line 50">
              <a:extLst>
                <a:ext uri="{FF2B5EF4-FFF2-40B4-BE49-F238E27FC236}">
                  <a16:creationId xmlns:a16="http://schemas.microsoft.com/office/drawing/2014/main" id="{469B32C3-F674-0918-AF90-1991A23FE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7" name="Line 51">
              <a:extLst>
                <a:ext uri="{FF2B5EF4-FFF2-40B4-BE49-F238E27FC236}">
                  <a16:creationId xmlns:a16="http://schemas.microsoft.com/office/drawing/2014/main" id="{443A9ED2-A2A9-8500-BA74-649E8CEE0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" y="1480"/>
              <a:ext cx="37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8" name="Rectangle 52">
              <a:extLst>
                <a:ext uri="{FF2B5EF4-FFF2-40B4-BE49-F238E27FC236}">
                  <a16:creationId xmlns:a16="http://schemas.microsoft.com/office/drawing/2014/main" id="{9403441E-D95D-246E-B72D-226072FC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979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H</a:t>
              </a:r>
            </a:p>
          </p:txBody>
        </p:sp>
        <p:sp>
          <p:nvSpPr>
            <p:cNvPr id="11289" name="Rectangle 53">
              <a:extLst>
                <a:ext uri="{FF2B5EF4-FFF2-40B4-BE49-F238E27FC236}">
                  <a16:creationId xmlns:a16="http://schemas.microsoft.com/office/drawing/2014/main" id="{A0B46147-DCA5-5E06-0985-BD040DB7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15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90" name="Rectangle 54">
              <a:extLst>
                <a:ext uri="{FF2B5EF4-FFF2-40B4-BE49-F238E27FC236}">
                  <a16:creationId xmlns:a16="http://schemas.microsoft.com/office/drawing/2014/main" id="{9603749E-79D2-998F-E5E1-F3CAB3C3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251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91" name="Text Box 55">
              <a:extLst>
                <a:ext uri="{FF2B5EF4-FFF2-40B4-BE49-F238E27FC236}">
                  <a16:creationId xmlns:a16="http://schemas.microsoft.com/office/drawing/2014/main" id="{2A457CF9-1833-C08F-74DD-337735734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586"/>
              <a:ext cx="4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200">
                  <a:latin typeface="Arial" charset="0"/>
                </a:rPr>
                <a:t>element</a:t>
              </a:r>
            </a:p>
          </p:txBody>
        </p:sp>
        <p:sp>
          <p:nvSpPr>
            <p:cNvPr id="11292" name="Text Box 56">
              <a:extLst>
                <a:ext uri="{FF2B5EF4-FFF2-40B4-BE49-F238E27FC236}">
                  <a16:creationId xmlns:a16="http://schemas.microsoft.com/office/drawing/2014/main" id="{77B58C80-B13E-2B33-FF6E-AD5860271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730"/>
              <a:ext cx="4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200">
                  <a:latin typeface="Arial" charset="0"/>
                </a:rPr>
                <a:t>firstChild</a:t>
              </a:r>
            </a:p>
          </p:txBody>
        </p:sp>
        <p:sp>
          <p:nvSpPr>
            <p:cNvPr id="11293" name="Text Box 57">
              <a:extLst>
                <a:ext uri="{FF2B5EF4-FFF2-40B4-BE49-F238E27FC236}">
                  <a16:creationId xmlns:a16="http://schemas.microsoft.com/office/drawing/2014/main" id="{6AC48711-9AC5-756D-035B-ACCD20003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882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200">
                  <a:latin typeface="Arial" charset="0"/>
                </a:rPr>
                <a:t>nextSibling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93725-F245-F9B7-3A00-FCE32E7D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z="4000" dirty="0">
                <a:latin typeface="TimesNewRomanPS" charset="0"/>
              </a:rPr>
              <a:t>The Unix directory with file sizes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9F099A-8545-CE93-59CE-340A7B39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64D50AC5-E816-F1E0-0564-8B27A97A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BFFAC6-8D98-41BD-9CDF-8C720841C3C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4C0A6432-5401-0A7A-31B4-68ABDA03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1851025"/>
            <a:ext cx="865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1A1AB657-EE95-0EBC-BF38-F7C251CA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8A76EE0-CAC4-723F-0011-A8DADACC5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</a:t>
            </a:r>
            <a:r>
              <a:rPr lang="en-US" altLang="tr-TR" sz="2400" i="1" dirty="0">
                <a:solidFill>
                  <a:srgbClr val="FF0000"/>
                </a:solidFill>
              </a:rPr>
              <a:t>binary tree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is a tree in which no node can have more than two children</a:t>
            </a:r>
          </a:p>
          <a:p>
            <a:pPr eaLnBrk="1" hangingPunct="1"/>
            <a:r>
              <a:rPr lang="en-US" altLang="tr-TR" sz="2400" dirty="0"/>
              <a:t>The depth can be as large as </a:t>
            </a:r>
            <a:r>
              <a:rPr lang="en-US" altLang="tr-TR" sz="2400" i="1" dirty="0"/>
              <a:t>N-1</a:t>
            </a:r>
            <a:r>
              <a:rPr lang="en-US" altLang="tr-TR" sz="2400" dirty="0"/>
              <a:t> in the worst case.</a:t>
            </a:r>
            <a:r>
              <a:rPr lang="en-US" altLang="tr-TR" dirty="0"/>
              <a:t>   </a:t>
            </a:r>
            <a:endParaRPr lang="en-US" altLang="tr-TR" dirty="0">
              <a:cs typeface="Arial" panose="020B0604020202020204" pitchFamily="34" charset="0"/>
            </a:endParaRPr>
          </a:p>
          <a:p>
            <a:pPr eaLnBrk="1" hangingPunct="1"/>
            <a:endParaRPr lang="en-US" altLang="tr-TR" dirty="0"/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01900D69-0936-72D4-EF6B-66C570F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A774F-504C-4A6A-A862-F11A74EE028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400"/>
          </a:p>
        </p:txBody>
      </p:sp>
      <p:grpSp>
        <p:nvGrpSpPr>
          <p:cNvPr id="51204" name="Group 6">
            <a:extLst>
              <a:ext uri="{FF2B5EF4-FFF2-40B4-BE49-F238E27FC236}">
                <a16:creationId xmlns:a16="http://schemas.microsoft.com/office/drawing/2014/main" id="{718CC148-F267-92F3-4053-DA3BB870E7D0}"/>
              </a:ext>
            </a:extLst>
          </p:cNvPr>
          <p:cNvGrpSpPr>
            <a:grpSpLocks/>
          </p:cNvGrpSpPr>
          <p:nvPr/>
        </p:nvGrpSpPr>
        <p:grpSpPr bwMode="auto">
          <a:xfrm>
            <a:off x="3598864" y="3352801"/>
            <a:ext cx="3913187" cy="1871663"/>
            <a:chOff x="930" y="2569"/>
            <a:chExt cx="2465" cy="1179"/>
          </a:xfrm>
        </p:grpSpPr>
        <p:sp>
          <p:nvSpPr>
            <p:cNvPr id="25612" name="Oval 7">
              <a:extLst>
                <a:ext uri="{FF2B5EF4-FFF2-40B4-BE49-F238E27FC236}">
                  <a16:creationId xmlns:a16="http://schemas.microsoft.com/office/drawing/2014/main" id="{4FF31A24-AD72-4501-C1C5-0A5788F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569"/>
              <a:ext cx="318" cy="226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400">
                  <a:latin typeface="Arial" charset="0"/>
                </a:rPr>
                <a:t>root</a:t>
              </a:r>
            </a:p>
          </p:txBody>
        </p:sp>
        <p:sp>
          <p:nvSpPr>
            <p:cNvPr id="25613" name="AutoShape 8">
              <a:extLst>
                <a:ext uri="{FF2B5EF4-FFF2-40B4-BE49-F238E27FC236}">
                  <a16:creationId xmlns:a16="http://schemas.microsoft.com/office/drawing/2014/main" id="{4BB92500-AE92-FD22-8450-522BA5D3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067"/>
              <a:ext cx="998" cy="681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>
                  <a:latin typeface="Arial" charset="0"/>
                </a:rPr>
                <a:t>T</a:t>
              </a:r>
              <a:r>
                <a:rPr lang="en-US" altLang="tr-TR" sz="1600" baseline="-25000">
                  <a:latin typeface="Arial" charset="0"/>
                </a:rPr>
                <a:t>L</a:t>
              </a:r>
            </a:p>
          </p:txBody>
        </p:sp>
        <p:sp>
          <p:nvSpPr>
            <p:cNvPr id="25614" name="AutoShape 9">
              <a:extLst>
                <a:ext uri="{FF2B5EF4-FFF2-40B4-BE49-F238E27FC236}">
                  <a16:creationId xmlns:a16="http://schemas.microsoft.com/office/drawing/2014/main" id="{BF985D1B-D169-03A3-63D2-666C891D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065"/>
              <a:ext cx="1225" cy="590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>
                  <a:latin typeface="Arial" charset="0"/>
                </a:rPr>
                <a:t>T</a:t>
              </a:r>
              <a:r>
                <a:rPr lang="en-US" altLang="tr-TR" sz="1600" baseline="-25000">
                  <a:latin typeface="Arial" charset="0"/>
                </a:rPr>
                <a:t>R</a:t>
              </a:r>
            </a:p>
          </p:txBody>
        </p:sp>
        <p:sp>
          <p:nvSpPr>
            <p:cNvPr id="25615" name="Line 10">
              <a:extLst>
                <a:ext uri="{FF2B5EF4-FFF2-40B4-BE49-F238E27FC236}">
                  <a16:creationId xmlns:a16="http://schemas.microsoft.com/office/drawing/2014/main" id="{79AF1609-2FB9-1439-C17E-D09B696A2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750"/>
              <a:ext cx="5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5616" name="Line 11">
              <a:extLst>
                <a:ext uri="{FF2B5EF4-FFF2-40B4-BE49-F238E27FC236}">
                  <a16:creationId xmlns:a16="http://schemas.microsoft.com/office/drawing/2014/main" id="{D3B9623E-B14F-1CD8-69FF-2EF624F63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75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25606" name="Text Box 12">
            <a:extLst>
              <a:ext uri="{FF2B5EF4-FFF2-40B4-BE49-F238E27FC236}">
                <a16:creationId xmlns:a16="http://schemas.microsoft.com/office/drawing/2014/main" id="{0445C6DB-A433-3595-5A34-09F27DE18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4" y="3581401"/>
            <a:ext cx="242093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A binary tree consisting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of a root and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two subtrees T</a:t>
            </a:r>
            <a:r>
              <a:rPr lang="en-US" altLang="tr-TR" sz="1800" baseline="-25000"/>
              <a:t>L</a:t>
            </a:r>
            <a:r>
              <a:rPr lang="en-US" altLang="tr-TR" sz="1800"/>
              <a:t> and T</a:t>
            </a:r>
            <a:r>
              <a:rPr lang="en-US" altLang="tr-TR" sz="1800" baseline="-25000"/>
              <a:t>R</a:t>
            </a:r>
            <a:r>
              <a:rPr lang="en-US" altLang="tr-TR" sz="1800"/>
              <a:t>,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both of which could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possibly be empty.</a:t>
            </a:r>
            <a:r>
              <a:rPr lang="en-US" altLang="tr-TR" sz="1800">
                <a:latin typeface="Arial" charset="0"/>
              </a:rPr>
              <a:t> </a:t>
            </a:r>
          </a:p>
        </p:txBody>
      </p:sp>
      <p:sp>
        <p:nvSpPr>
          <p:cNvPr id="25607" name="AutoShape 13">
            <a:extLst>
              <a:ext uri="{FF2B5EF4-FFF2-40B4-BE49-F238E27FC236}">
                <a16:creationId xmlns:a16="http://schemas.microsoft.com/office/drawing/2014/main" id="{B6BB0F16-9F10-0703-F8B2-21E036308CA7}"/>
              </a:ext>
            </a:extLst>
          </p:cNvPr>
          <p:cNvSpPr>
            <a:spLocks/>
          </p:cNvSpPr>
          <p:nvPr/>
        </p:nvSpPr>
        <p:spPr bwMode="auto">
          <a:xfrm>
            <a:off x="7713663" y="32766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tr-TR" altLang="tr-TR" sz="2400"/>
          </a:p>
        </p:txBody>
      </p:sp>
      <p:pic>
        <p:nvPicPr>
          <p:cNvPr id="51207" name="Picture 5">
            <a:extLst>
              <a:ext uri="{FF2B5EF4-FFF2-40B4-BE49-F238E27FC236}">
                <a16:creationId xmlns:a16="http://schemas.microsoft.com/office/drawing/2014/main" id="{D04181D1-F426-E6D7-AA1F-4DF6D789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" y="4864613"/>
            <a:ext cx="2578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319A6507-9CE1-96E5-0394-AA93B0A3816D}"/>
              </a:ext>
            </a:extLst>
          </p:cNvPr>
          <p:cNvSpPr/>
          <p:nvPr/>
        </p:nvSpPr>
        <p:spPr>
          <a:xfrm>
            <a:off x="2986089" y="2693988"/>
            <a:ext cx="942975" cy="2825750"/>
          </a:xfrm>
          <a:custGeom>
            <a:avLst/>
            <a:gdLst>
              <a:gd name="connsiteX0" fmla="*/ 391378 w 943313"/>
              <a:gd name="connsiteY0" fmla="*/ 0 h 2825578"/>
              <a:gd name="connsiteX1" fmla="*/ 20675 w 943313"/>
              <a:gd name="connsiteY1" fmla="*/ 2133600 h 2825578"/>
              <a:gd name="connsiteX2" fmla="*/ 943313 w 943313"/>
              <a:gd name="connsiteY2" fmla="*/ 2825578 h 282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313" h="2825578">
                <a:moveTo>
                  <a:pt x="391378" y="0"/>
                </a:moveTo>
                <a:cubicBezTo>
                  <a:pt x="160032" y="831335"/>
                  <a:pt x="-71314" y="1662670"/>
                  <a:pt x="20675" y="2133600"/>
                </a:cubicBezTo>
                <a:cubicBezTo>
                  <a:pt x="112664" y="2604530"/>
                  <a:pt x="527988" y="2715054"/>
                  <a:pt x="943313" y="28255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25610" name="Rectangle 3">
            <a:extLst>
              <a:ext uri="{FF2B5EF4-FFF2-40B4-BE49-F238E27FC236}">
                <a16:creationId xmlns:a16="http://schemas.microsoft.com/office/drawing/2014/main" id="{002A45D0-B939-3036-7ABE-AA85608C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5859974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1200" dirty="0"/>
              <a:t>Non-binary tree</a:t>
            </a:r>
          </a:p>
        </p:txBody>
      </p:sp>
      <p:sp>
        <p:nvSpPr>
          <p:cNvPr id="51210" name="Rectangle 7">
            <a:extLst>
              <a:ext uri="{FF2B5EF4-FFF2-40B4-BE49-F238E27FC236}">
                <a16:creationId xmlns:a16="http://schemas.microsoft.com/office/drawing/2014/main" id="{40E9EF1E-1173-B2FD-3119-9D8E75E1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816601"/>
            <a:ext cx="62103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1600" dirty="0"/>
              <a:t>The </a:t>
            </a:r>
            <a:r>
              <a:rPr lang="en-US" altLang="tr-TR" sz="1600" b="1" i="1" dirty="0">
                <a:solidFill>
                  <a:srgbClr val="FF0000"/>
                </a:solidFill>
              </a:rPr>
              <a:t>depth</a:t>
            </a:r>
            <a:r>
              <a:rPr lang="en-US" altLang="tr-TR" sz="1600" dirty="0">
                <a:solidFill>
                  <a:srgbClr val="FF0000"/>
                </a:solidFill>
              </a:rPr>
              <a:t> </a:t>
            </a:r>
            <a:r>
              <a:rPr lang="en-US" altLang="tr-TR" sz="1600" dirty="0"/>
              <a:t>of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r>
              <a:rPr lang="en-US" altLang="tr-TR" sz="1600" dirty="0"/>
              <a:t> is the length of the path from </a:t>
            </a:r>
            <a:r>
              <a:rPr lang="en-US" altLang="tr-TR" sz="1600" i="1" dirty="0"/>
              <a:t>root</a:t>
            </a:r>
            <a:r>
              <a:rPr lang="en-US" altLang="tr-TR" sz="1600" dirty="0"/>
              <a:t> to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endParaRPr lang="en-US" altLang="tr-TR" sz="1600" baseline="-25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1600" dirty="0"/>
              <a:t>The </a:t>
            </a:r>
            <a:r>
              <a:rPr lang="en-US" altLang="tr-TR" sz="1600" b="1" i="1" dirty="0">
                <a:solidFill>
                  <a:srgbClr val="FF0000"/>
                </a:solidFill>
              </a:rPr>
              <a:t>height</a:t>
            </a:r>
            <a:r>
              <a:rPr lang="en-US" altLang="tr-TR" sz="1600" dirty="0">
                <a:solidFill>
                  <a:srgbClr val="FF0000"/>
                </a:solidFill>
              </a:rPr>
              <a:t> </a:t>
            </a:r>
            <a:r>
              <a:rPr lang="en-US" altLang="tr-TR" sz="1600" dirty="0"/>
              <a:t>of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r>
              <a:rPr lang="en-US" altLang="tr-TR" sz="1600" dirty="0"/>
              <a:t> is the length of longest path from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r>
              <a:rPr lang="en-US" altLang="tr-TR" sz="1600" dirty="0"/>
              <a:t> to a </a:t>
            </a:r>
            <a:r>
              <a:rPr lang="en-US" altLang="tr-TR" sz="1600" i="1" dirty="0"/>
              <a:t>leaf.</a:t>
            </a:r>
            <a:r>
              <a:rPr lang="en-US" altLang="tr-T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1247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19094</TotalTime>
  <Words>3215</Words>
  <Application>Microsoft Office PowerPoint</Application>
  <PresentationFormat>Widescreen</PresentationFormat>
  <Paragraphs>664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Calibri</vt:lpstr>
      <vt:lpstr>Calibri Light</vt:lpstr>
      <vt:lpstr>Courier New</vt:lpstr>
      <vt:lpstr>Georgia</vt:lpstr>
      <vt:lpstr>Symbol</vt:lpstr>
      <vt:lpstr>Tahoma</vt:lpstr>
      <vt:lpstr>Times New Roman</vt:lpstr>
      <vt:lpstr>TimesNewRomanPS</vt:lpstr>
      <vt:lpstr>Verdana</vt:lpstr>
      <vt:lpstr>Wingdings</vt:lpstr>
      <vt:lpstr>Office Theme</vt:lpstr>
      <vt:lpstr>Trees</vt:lpstr>
      <vt:lpstr>Outline</vt:lpstr>
      <vt:lpstr>What is a Tree?</vt:lpstr>
      <vt:lpstr>Preliminaries</vt:lpstr>
      <vt:lpstr>Preliminaries (continued)</vt:lpstr>
      <vt:lpstr>A tree, with height and depth information</vt:lpstr>
      <vt:lpstr>Implementation of Trees</vt:lpstr>
      <vt:lpstr>The Unix directory with file sizes</vt:lpstr>
      <vt:lpstr>Binary Trees</vt:lpstr>
      <vt:lpstr>Binary Tree Terminology</vt:lpstr>
      <vt:lpstr>Binary Tree -- Example</vt:lpstr>
      <vt:lpstr>PowerPoint Presentation</vt:lpstr>
      <vt:lpstr>Preorder Traversal</vt:lpstr>
      <vt:lpstr>Postorder Traversal</vt:lpstr>
      <vt:lpstr>Inorder Traversal</vt:lpstr>
      <vt:lpstr>Binary Tree – Representing Algebraic Expressions</vt:lpstr>
      <vt:lpstr>Construct Binary Tree from traversal sequence</vt:lpstr>
      <vt:lpstr>Height of Binary Tree</vt:lpstr>
      <vt:lpstr>Height of Binary Tree (cont.)</vt:lpstr>
      <vt:lpstr>Maximum and Minimum Heights of a Binary Tree</vt:lpstr>
      <vt:lpstr>Some Height Theorems</vt:lpstr>
      <vt:lpstr>Counting the nodes in a binary tree</vt:lpstr>
      <vt:lpstr>Counting the nodes in a binary tree</vt:lpstr>
      <vt:lpstr>Counting the nodes in a binary tree</vt:lpstr>
      <vt:lpstr>Number of Binary trees with Same # of Nodes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Full but Not Complete Binary Tree – Example </vt:lpstr>
      <vt:lpstr>Neither Full Nor Complete Binary Tree – Example </vt:lpstr>
      <vt:lpstr>Full and Complete Binary Tree – Example </vt:lpstr>
      <vt:lpstr>Balanced Binary Tree</vt:lpstr>
      <vt:lpstr>A Pointer-Based Implementation of Binary Trees </vt:lpstr>
      <vt:lpstr>Binary Tree Traversals</vt:lpstr>
      <vt:lpstr>Binary Tree Traversals</vt:lpstr>
      <vt:lpstr>Preorder</vt:lpstr>
      <vt:lpstr>Inorder</vt:lpstr>
      <vt:lpstr>Postorder</vt:lpstr>
      <vt:lpstr>Finding the maximum value in a binary tree </vt:lpstr>
      <vt:lpstr>Adding up all values in a Binary Tree </vt:lpstr>
      <vt:lpstr>Exercises</vt:lpstr>
      <vt:lpstr>Binary Search Trees</vt:lpstr>
      <vt:lpstr>Example</vt:lpstr>
      <vt:lpstr>Binary Search Trees – containing same data</vt:lpstr>
      <vt:lpstr>Operations on BSTs</vt:lpstr>
      <vt:lpstr>Insert operation</vt:lpstr>
      <vt:lpstr>Deletion operation</vt:lpstr>
      <vt:lpstr>Deletion – Case1: A Leaf Node</vt:lpstr>
      <vt:lpstr>Deletion – Case2: A Node with only a left child</vt:lpstr>
      <vt:lpstr>Deletion – Case2: A Node with only a right child</vt:lpstr>
      <vt:lpstr>Deletion – Case3: A Node with two children</vt:lpstr>
      <vt:lpstr>Deletion – Case3: A Node with two children</vt:lpstr>
      <vt:lpstr>Analysis of BST Operations</vt:lpstr>
      <vt:lpstr>Minimum Height</vt:lpstr>
      <vt:lpstr>(a) The balanced tree has a height of log N; (b) the unbalanced tree has a height of N – 1.</vt:lpstr>
      <vt:lpstr>Number of BSTs</vt:lpstr>
      <vt:lpstr>Number of BSTs</vt:lpstr>
      <vt:lpstr>Order of Operations on BSTs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674</cp:revision>
  <dcterms:created xsi:type="dcterms:W3CDTF">2018-08-09T05:48:18Z</dcterms:created>
  <dcterms:modified xsi:type="dcterms:W3CDTF">2023-11-23T23:25:26Z</dcterms:modified>
</cp:coreProperties>
</file>