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36" r:id="rId3"/>
    <p:sldId id="335" r:id="rId4"/>
    <p:sldId id="340" r:id="rId5"/>
    <p:sldId id="339" r:id="rId6"/>
    <p:sldId id="337" r:id="rId7"/>
    <p:sldId id="33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70" r:id="rId19"/>
    <p:sldId id="271" r:id="rId20"/>
    <p:sldId id="272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884" y="2465408"/>
            <a:ext cx="10567916" cy="698863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solidFill>
                  <a:srgbClr val="C00000"/>
                </a:solidFill>
              </a:rPr>
            </a:br>
            <a:br>
              <a:rPr lang="en-US" sz="4000" dirty="0">
                <a:solidFill>
                  <a:srgbClr val="C00000"/>
                </a:solidFill>
              </a:rPr>
            </a:br>
            <a:r>
              <a:rPr lang="en-GB" sz="4000" dirty="0">
                <a:solidFill>
                  <a:srgbClr val="C00000"/>
                </a:solidFill>
              </a:rPr>
              <a:t>DATA STRUCTURE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0AA20-F0BC-D5F4-AEE9-9CE07C034555}"/>
              </a:ext>
            </a:extLst>
          </p:cNvPr>
          <p:cNvSpPr txBox="1"/>
          <p:nvPr/>
        </p:nvSpPr>
        <p:spPr>
          <a:xfrm>
            <a:off x="933061" y="3559981"/>
            <a:ext cx="107302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I will, in fact, claim that the difference between a bad programmer and a good one is whether he considers his code or his data structures more important. Bad programmers worry about the code. Good programmers worry about data structures and their relationships</a:t>
            </a:r>
            <a:r>
              <a:rPr lang="en-US">
                <a:solidFill>
                  <a:srgbClr val="FF0000"/>
                </a:solidFill>
              </a:rPr>
              <a:t>. 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Linus Torvalds, 2006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Come up with Data Structures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Different data structures lead to different ways to solve a given problem. (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algorithms</a:t>
            </a:r>
            <a:r>
              <a:rPr lang="en-US" altLang="ko-KR" dirty="0">
                <a:ea typeface="굴림" pitchFamily="50" charset="-127"/>
              </a:rPr>
              <a:t>).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Different algorithms may give different efficiency (space and time).</a:t>
            </a:r>
          </a:p>
        </p:txBody>
      </p:sp>
      <p:sp>
        <p:nvSpPr>
          <p:cNvPr id="1843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EAD899-EB57-49C9-A719-ECF6707F2330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7848600" y="4343400"/>
          <a:ext cx="2438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046538" imgH="3352800" progId="MS_ClipArt_Gallery.2">
                  <p:embed/>
                </p:oleObj>
              </mc:Choice>
              <mc:Fallback>
                <p:oleObj name="Clip" r:id="rId2" imgW="4046538" imgH="3352800" progId="MS_ClipArt_Gallery.2">
                  <p:embed/>
                  <p:pic>
                    <p:nvPicPr>
                      <p:cNvPr id="184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343400"/>
                        <a:ext cx="24384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First Topic</a:t>
            </a:r>
          </a:p>
        </p:txBody>
      </p:sp>
      <p:sp>
        <p:nvSpPr>
          <p:cNvPr id="194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How to measure the efficiency of an algorithm.</a:t>
            </a:r>
          </a:p>
          <a:p>
            <a:pPr lvl="1" eaLnBrk="1" hangingPunct="1"/>
            <a:r>
              <a:rPr lang="en-US" altLang="ko-KR" sz="2800" dirty="0">
                <a:ea typeface="굴림" pitchFamily="50" charset="-127"/>
              </a:rPr>
              <a:t>Each data structure has a different use and application. So we will also study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</a:rPr>
              <a:t>…</a:t>
            </a:r>
            <a:r>
              <a:rPr lang="en-US" altLang="ko-KR" sz="2800" dirty="0">
                <a:ea typeface="굴림" pitchFamily="50" charset="-127"/>
              </a:rPr>
              <a:t>.</a:t>
            </a:r>
          </a:p>
          <a:p>
            <a:pPr lvl="2" eaLnBrk="1" hangingPunct="1"/>
            <a:r>
              <a:rPr lang="en-US" altLang="ko-KR" sz="2400" dirty="0">
                <a:ea typeface="굴림" pitchFamily="50" charset="-127"/>
              </a:rPr>
              <a:t>Applications (problems), algorithms.</a:t>
            </a:r>
          </a:p>
          <a:p>
            <a:pPr lvl="2" eaLnBrk="1" hangingPunct="1"/>
            <a:r>
              <a:rPr lang="en-US" altLang="ko-KR" sz="2400" dirty="0">
                <a:ea typeface="굴림" pitchFamily="50" charset="-127"/>
              </a:rPr>
              <a:t>Their efficiency.</a:t>
            </a:r>
          </a:p>
        </p:txBody>
      </p:sp>
      <p:sp>
        <p:nvSpPr>
          <p:cNvPr id="19458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28FB130-2E0E-4442-922C-3DADADA65DA9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Course outline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Arrays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Stacks, Queues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List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Priority queues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Search Trees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Graphs</a:t>
            </a:r>
          </a:p>
          <a:p>
            <a:pPr lvl="1" eaLnBrk="1" hangingPunct="1"/>
            <a:r>
              <a:rPr lang="en-US" altLang="ko-KR" dirty="0" err="1">
                <a:ea typeface="굴림" pitchFamily="50" charset="-127"/>
              </a:rPr>
              <a:t>etc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mr-IN" altLang="ko-KR" dirty="0"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2048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2D88909-A971-45FF-9BFF-8B6551D6A5E8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Stack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 container of objects that are inserted and removed according to the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last-in-first-out (LIFO)</a:t>
            </a:r>
            <a:r>
              <a:rPr lang="en-US" altLang="ko-KR">
                <a:ea typeface="굴림" pitchFamily="50" charset="-127"/>
              </a:rPr>
              <a:t> principle.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Only the last (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the most recently inserted</a:t>
            </a:r>
            <a:r>
              <a:rPr lang="en-US" altLang="ko-KR">
                <a:ea typeface="굴림" pitchFamily="50" charset="-127"/>
              </a:rPr>
              <a:t>) object can be removed.</a:t>
            </a:r>
          </a:p>
        </p:txBody>
      </p:sp>
      <p:sp>
        <p:nvSpPr>
          <p:cNvPr id="2150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30995C-5EEE-4188-B0DC-531AD7E110E7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21509" name="Picture 4" descr="StacksQueuesLists1x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82547" y="3265033"/>
            <a:ext cx="2799378" cy="304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Queue</a:t>
            </a:r>
          </a:p>
        </p:txBody>
      </p:sp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Differs from a stack in that its insertion and removal follows the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first-in-first-out (FIFO)</a:t>
            </a:r>
            <a:r>
              <a:rPr lang="en-US" altLang="ko-KR">
                <a:ea typeface="굴림" pitchFamily="50" charset="-127"/>
              </a:rPr>
              <a:t> principle.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The element which has been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in the queue the longest</a:t>
            </a:r>
            <a:r>
              <a:rPr lang="en-US" altLang="ko-KR">
                <a:ea typeface="굴림" pitchFamily="50" charset="-127"/>
              </a:rPr>
              <a:t> may be removed.</a:t>
            </a:r>
          </a:p>
        </p:txBody>
      </p:sp>
      <p:sp>
        <p:nvSpPr>
          <p:cNvPr id="2253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5E59CE-81EC-4321-8502-8ABD44EEB3C1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22533" name="Picture 4" descr="StacksQueuesLists1x1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5412" y="3814763"/>
            <a:ext cx="620077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List</a:t>
            </a:r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A collection of linearly arranged element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(a linear order).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Provides methods for accessing, inserting, and removing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arbitrary elements.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Notion of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 position, before and after.</a:t>
            </a:r>
          </a:p>
        </p:txBody>
      </p:sp>
      <p:sp>
        <p:nvSpPr>
          <p:cNvPr id="23554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C80157D-CA3F-4CFA-9458-D734C11CD698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2355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48273" y="3657600"/>
            <a:ext cx="6805127" cy="200919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Stacks and queues are a restricted form of a sequence.</a:t>
            </a: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Example,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A,B,C,D,E,F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a_1, a_2, a_3,</a:t>
            </a:r>
            <a:r>
              <a:rPr lang="en-US" altLang="ko-KR" dirty="0">
                <a:latin typeface="Times New Roman" pitchFamily="18" charset="0"/>
                <a:ea typeface="굴림" pitchFamily="50" charset="-127"/>
              </a:rPr>
              <a:t>…</a:t>
            </a:r>
            <a:endParaRPr lang="en-US" altLang="ko-KR" dirty="0">
              <a:ea typeface="굴림" pitchFamily="50" charset="-127"/>
            </a:endParaRPr>
          </a:p>
          <a:p>
            <a:pPr lvl="1" eaLnBrk="1" hangingPunct="1"/>
            <a:endParaRPr lang="en-US" altLang="ko-KR" dirty="0">
              <a:ea typeface="굴림" pitchFamily="50" charset="-127"/>
            </a:endParaRP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Tree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>
                <a:ea typeface="굴림" pitchFamily="50" charset="-127"/>
              </a:rPr>
              <a:t>A collection of objects arranged in a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hierarchical fashion</a:t>
            </a:r>
            <a:r>
              <a:rPr lang="en-US" altLang="ko-KR" sz="2400">
                <a:ea typeface="굴림" pitchFamily="50" charset="-127"/>
              </a:rPr>
              <a:t>.</a:t>
            </a: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E.g., organization of a corporation, a table of content, dos/unix file systems, family tree. </a:t>
            </a:r>
          </a:p>
          <a:p>
            <a:pPr eaLnBrk="1" hangingPunct="1"/>
            <a:r>
              <a:rPr lang="en-US" altLang="ko-KR" sz="2400">
                <a:ea typeface="굴림" pitchFamily="50" charset="-127"/>
              </a:rPr>
              <a:t>Notion of </a:t>
            </a:r>
            <a:r>
              <a:rPr lang="en-US" altLang="ko-KR" sz="2400">
                <a:solidFill>
                  <a:schemeClr val="accent2"/>
                </a:solidFill>
                <a:ea typeface="굴림" pitchFamily="50" charset="-127"/>
              </a:rPr>
              <a:t>parents and children, root and leaves.</a:t>
            </a:r>
          </a:p>
        </p:txBody>
      </p:sp>
      <p:sp>
        <p:nvSpPr>
          <p:cNvPr id="24578" name="슬라이드 번호 개체 틀 5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42B157-F6A9-4C2E-8F74-73810C7E6C08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24581" name="Picture 4" descr="Trees1x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3454" y="3857626"/>
            <a:ext cx="45815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5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797"/>
              </p:ext>
            </p:extLst>
          </p:nvPr>
        </p:nvGraphicFramePr>
        <p:xfrm>
          <a:off x="6164424" y="3611563"/>
          <a:ext cx="2400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832104" imgH="889711" progId="MS_ClipArt_Gallery.2">
                  <p:embed/>
                </p:oleObj>
              </mc:Choice>
              <mc:Fallback>
                <p:oleObj name="Clip" r:id="rId3" imgW="832104" imgH="889711" progId="MS_ClipArt_Gallery.2">
                  <p:embed/>
                  <p:pic>
                    <p:nvPicPr>
                      <p:cNvPr id="245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424" y="3611563"/>
                        <a:ext cx="24003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Priority queue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An abstract type for storing a collection of prioritized elements that supports arbitrary element insertion but support 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removal of elements only in order of priority.</a:t>
            </a:r>
          </a:p>
          <a:p>
            <a:pPr eaLnBrk="1" hangingPunct="1"/>
            <a:endParaRPr lang="ko-KR" altLang="en-US" dirty="0">
              <a:ea typeface="굴림" pitchFamily="50" charset="-127"/>
            </a:endParaRPr>
          </a:p>
        </p:txBody>
      </p:sp>
      <p:sp>
        <p:nvSpPr>
          <p:cNvPr id="25602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175815-5C76-4754-B6FB-1D99547DF3A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Graphs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Representing a way of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connections or relationships between pairs of objects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662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0680CF-BD47-4F7B-8179-40AE1E24D775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26629" name="Picture 4" descr="Graphs1x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7111" y="2471737"/>
            <a:ext cx="5638800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Graphs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Not only physical connectivity, but also </a:t>
            </a:r>
            <a:r>
              <a:rPr lang="en-US" altLang="ko-KR">
                <a:solidFill>
                  <a:schemeClr val="accent2"/>
                </a:solidFill>
                <a:ea typeface="굴림" pitchFamily="50" charset="-127"/>
              </a:rPr>
              <a:t>logical relationship</a:t>
            </a:r>
            <a:r>
              <a:rPr lang="en-US" altLang="ko-KR">
                <a:ea typeface="굴림" pitchFamily="50" charset="-127"/>
              </a:rPr>
              <a:t>.</a:t>
            </a:r>
          </a:p>
        </p:txBody>
      </p:sp>
      <p:sp>
        <p:nvSpPr>
          <p:cNvPr id="2765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F5C523-F8E4-4A4D-AAEE-075A0E1568A5}" type="slidenum">
              <a:rPr lang="ko-KR" altLang="en-US" smtClean="0"/>
              <a:pPr/>
              <a:t>19</a:t>
            </a:fld>
            <a:endParaRPr lang="en-US" altLang="ko-KR"/>
          </a:p>
        </p:txBody>
      </p:sp>
      <p:pic>
        <p:nvPicPr>
          <p:cNvPr id="27653" name="Picture 4" descr="Graphs1x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930" y="2228332"/>
            <a:ext cx="3993502" cy="394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B8F8-6F93-F422-971B-B8F22A04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Textbook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7E7C4-CFB5-A622-8438-DD255AA9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Goodrich, M., </a:t>
            </a:r>
            <a:r>
              <a:rPr lang="en-IN" dirty="0" err="1"/>
              <a:t>Tamassia</a:t>
            </a:r>
            <a:r>
              <a:rPr lang="en-IN" dirty="0"/>
              <a:t>, R. and Mount D, Data Structures and Algorithms in C++/Java, 2nd Edition, 2016, Wiley.</a:t>
            </a:r>
          </a:p>
          <a:p>
            <a:pPr algn="just"/>
            <a:r>
              <a:rPr lang="en-IN" dirty="0"/>
              <a:t>Elliot B. </a:t>
            </a:r>
            <a:r>
              <a:rPr lang="en-IN" dirty="0" err="1"/>
              <a:t>Koffman</a:t>
            </a:r>
            <a:r>
              <a:rPr lang="en-IN" dirty="0"/>
              <a:t>, Paul A.T. Wolfgang, Objects, Abstraction, Data Structures and Design Using C++/Java, 1st Edition, 2005, Wiley Global Education.</a:t>
            </a:r>
          </a:p>
          <a:p>
            <a:pPr algn="just"/>
            <a:r>
              <a:rPr lang="en-IN" dirty="0"/>
              <a:t>T.H. </a:t>
            </a:r>
            <a:r>
              <a:rPr lang="en-IN" dirty="0" err="1"/>
              <a:t>Cormen</a:t>
            </a:r>
            <a:r>
              <a:rPr lang="en-IN" dirty="0"/>
              <a:t>, C.E. </a:t>
            </a:r>
            <a:r>
              <a:rPr lang="en-IN" dirty="0" err="1"/>
              <a:t>Leiserson</a:t>
            </a:r>
            <a:r>
              <a:rPr lang="en-IN" dirty="0"/>
              <a:t>, R.L. Rivest and C. Stein, Introduction to Algorithms, 3</a:t>
            </a:r>
            <a:r>
              <a:rPr lang="en-IN" baseline="30000" dirty="0"/>
              <a:t>rd</a:t>
            </a:r>
            <a:r>
              <a:rPr lang="en-IN" dirty="0"/>
              <a:t> Edition, 2010, Prentice-Hall of India Learning </a:t>
            </a:r>
            <a:r>
              <a:rPr lang="en-IN" dirty="0" err="1"/>
              <a:t>Pvt.</a:t>
            </a:r>
            <a:r>
              <a:rPr lang="en-IN" dirty="0"/>
              <a:t> Ltd.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4116F-86A3-1D4F-3FB2-39C3E3A2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67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Algorithms and Applications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itchFamily="50" charset="-127"/>
              </a:rPr>
              <a:t>Every computer software uses some collections of data structures.</a:t>
            </a:r>
          </a:p>
          <a:p>
            <a:pPr eaLnBrk="1" hangingPunct="1"/>
            <a:r>
              <a:rPr lang="en-US" altLang="ko-KR">
                <a:ea typeface="굴림" pitchFamily="50" charset="-127"/>
              </a:rPr>
              <a:t>We will study </a:t>
            </a:r>
            <a:r>
              <a:rPr lang="en-US" altLang="ko-KR">
                <a:solidFill>
                  <a:srgbClr val="7233FF"/>
                </a:solidFill>
                <a:ea typeface="굴림" pitchFamily="50" charset="-127"/>
              </a:rPr>
              <a:t>algorithms</a:t>
            </a:r>
            <a:r>
              <a:rPr lang="en-US" altLang="ko-KR">
                <a:ea typeface="굴림" pitchFamily="50" charset="-127"/>
              </a:rPr>
              <a:t> to efficiently solve problems using various data structures.</a:t>
            </a:r>
          </a:p>
          <a:p>
            <a:pPr eaLnBrk="1" hangingPunct="1"/>
            <a:r>
              <a:rPr lang="en-US" altLang="ko-KR">
                <a:solidFill>
                  <a:srgbClr val="7233FF"/>
                </a:solidFill>
                <a:ea typeface="굴림" pitchFamily="50" charset="-127"/>
              </a:rPr>
              <a:t>Proof techniques</a:t>
            </a:r>
            <a:r>
              <a:rPr lang="en-US" altLang="ko-KR">
                <a:ea typeface="굴림" pitchFamily="50" charset="-127"/>
              </a:rPr>
              <a:t> for correctness or efficiency.</a:t>
            </a:r>
          </a:p>
        </p:txBody>
      </p:sp>
      <p:sp>
        <p:nvSpPr>
          <p:cNvPr id="28674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DB8AED9-15CE-40FF-A501-4B54905018C9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0505-A2D8-212F-6A3E-C7EE41E8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Goals of the Course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B3A-FF30-6471-BED8-5C6FB51B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Become familiar with some of the fundamental data structures in computer science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Improve ability to solve problems abstractly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data structures are the building blocks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Improve ability to analyze your algorithms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prove correctness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/>
              <a:t>gauge (and improve) time complexity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329C-3C44-B3CF-1E04-B43C2933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0C22-FE5B-6E68-A245-9C10A3E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3279-DC88-F72C-C63D-6D6A7E7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finite sequence of instructions, each of which has a clear meaning and can be performed with a finite amount of effort in a finite length of time.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5FAA-8A40-4767-A7AF-16A1A4C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0C22-FE5B-6E68-A245-9C10A3E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3279-DC88-F72C-C63D-6D6A7E74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an algorithm to solve a particular problem, we are naturally led to ask: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is it supposed to do?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it really do what it is supposed to do?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efficiently does it do it? </a:t>
            </a:r>
          </a:p>
          <a:p>
            <a:r>
              <a:rPr lang="en-US" dirty="0"/>
              <a:t>The technical terms normally used for these three aspects are: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Specification: Formalize the crucial details of the problem that the algorithm is intended to solve.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Verification: Deals with checking the algorithm is indeed correct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Performance analysis: relates to the resources required by 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25FAA-8A40-4767-A7AF-16A1A4C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59E2-5832-2B07-4F41-5DF0073C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D8BC-5259-0F0D-5EA6-3988032C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dirty="0"/>
              <a:t>For many problems, the ability to formulate an efficient algorithm depends on being able to organize the data in an appropriate manner. </a:t>
            </a:r>
          </a:p>
          <a:p>
            <a:pPr algn="just" eaLnBrk="1" hangingPunct="1"/>
            <a:r>
              <a:rPr lang="en-US" dirty="0"/>
              <a:t>The term data structure is used to denote a particular way of organizing data for particular</a:t>
            </a:r>
            <a:endParaRPr lang="en-US" altLang="ko-KR" dirty="0">
              <a:ea typeface="굴림" pitchFamily="50" charset="-127"/>
            </a:endParaRPr>
          </a:p>
          <a:p>
            <a:pPr lvl="1"/>
            <a:r>
              <a:rPr lang="en-US" altLang="ko-KR" dirty="0">
                <a:ea typeface="굴림" pitchFamily="50" charset="-127"/>
              </a:rPr>
              <a:t>Ways to organize and store data 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Data Storages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Ways to access and manipulate the stored data.</a:t>
            </a:r>
          </a:p>
          <a:p>
            <a:pPr lvl="2"/>
            <a:r>
              <a:rPr lang="en-US" altLang="ko-KR" dirty="0">
                <a:ea typeface="굴림" pitchFamily="50" charset="-127"/>
              </a:rPr>
              <a:t>Methods to access storages</a:t>
            </a:r>
          </a:p>
          <a:p>
            <a:pPr algn="just"/>
            <a:r>
              <a:rPr lang="en-US" dirty="0"/>
              <a:t>Many variations, each with advantages and disadvantages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28D5-34E3-FEAB-64A6-AFE8C1CB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F9A-AD27-0DBC-CA82-AE56184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굴림" pitchFamily="50" charset="-127"/>
              </a:rPr>
              <a:t>Example (adjacent states)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36EF-FE39-BCA7-D37D-145F647E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Indian map, Indian states map, population of India by ...">
            <a:extLst>
              <a:ext uri="{FF2B5EF4-FFF2-40B4-BE49-F238E27FC236}">
                <a16:creationId xmlns:a16="http://schemas.microsoft.com/office/drawing/2014/main" id="{7DCC1456-D3BF-EBBB-C87F-A496B21D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61" y="1150113"/>
            <a:ext cx="4484077" cy="505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1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pitchFamily="50" charset="-127"/>
              </a:rPr>
              <a:t>Problem</a:t>
            </a:r>
          </a:p>
        </p:txBody>
      </p:sp>
      <p:sp>
        <p:nvSpPr>
          <p:cNvPr id="163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Definition: </a:t>
            </a:r>
            <a:r>
              <a:rPr lang="en-US" altLang="ko-KR" i="1" dirty="0">
                <a:solidFill>
                  <a:schemeClr val="tx2"/>
                </a:solidFill>
                <a:ea typeface="굴림" pitchFamily="50" charset="-127"/>
              </a:rPr>
              <a:t>adjacency: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if two states share a boundary, the two states are </a:t>
            </a:r>
            <a:r>
              <a:rPr lang="en-US" altLang="ko-KR" i="1" dirty="0">
                <a:solidFill>
                  <a:schemeClr val="tx2"/>
                </a:solidFill>
                <a:ea typeface="굴림" pitchFamily="50" charset="-127"/>
              </a:rPr>
              <a:t>adjacent</a:t>
            </a:r>
            <a:r>
              <a:rPr lang="en-US" altLang="ko-KR" dirty="0">
                <a:ea typeface="굴림" pitchFamily="50" charset="-127"/>
              </a:rPr>
              <a:t>.</a:t>
            </a:r>
            <a:endParaRPr lang="en-US" altLang="ko-KR" sz="2400" dirty="0">
              <a:ea typeface="굴림" pitchFamily="50" charset="-127"/>
            </a:endParaRPr>
          </a:p>
          <a:p>
            <a:pPr eaLnBrk="1" hangingPunct="1"/>
            <a:endParaRPr lang="en-US" altLang="ko-KR" sz="2400" dirty="0">
              <a:ea typeface="굴림" pitchFamily="50" charset="-127"/>
            </a:endParaRPr>
          </a:p>
          <a:p>
            <a:pPr eaLnBrk="1" hangingPunct="1"/>
            <a:r>
              <a:rPr lang="en-US" altLang="ko-KR" dirty="0">
                <a:ea typeface="굴림" pitchFamily="50" charset="-127"/>
              </a:rPr>
              <a:t>Given a state </a:t>
            </a:r>
            <a:r>
              <a:rPr lang="en-US" altLang="ko-KR" i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, </a:t>
            </a:r>
            <a:r>
              <a:rPr lang="en-US" altLang="ko-KR" dirty="0">
                <a:solidFill>
                  <a:schemeClr val="accent2"/>
                </a:solidFill>
                <a:ea typeface="굴림" pitchFamily="50" charset="-127"/>
              </a:rPr>
              <a:t>print</a:t>
            </a:r>
            <a:r>
              <a:rPr lang="en-US" altLang="ko-KR" dirty="0">
                <a:ea typeface="굴림" pitchFamily="50" charset="-127"/>
              </a:rPr>
              <a:t> a state </a:t>
            </a:r>
            <a:r>
              <a:rPr lang="en-US" altLang="ko-KR" i="1" dirty="0">
                <a:ea typeface="굴림" pitchFamily="50" charset="-127"/>
              </a:rPr>
              <a:t>Z</a:t>
            </a:r>
            <a:r>
              <a:rPr lang="en-US" altLang="ko-KR" dirty="0">
                <a:ea typeface="굴림" pitchFamily="50" charset="-127"/>
              </a:rPr>
              <a:t> that is not adjacent to </a:t>
            </a:r>
            <a:r>
              <a:rPr lang="en-US" altLang="ko-KR" i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, but is adjacent to a state </a:t>
            </a:r>
            <a:r>
              <a:rPr lang="en-US" altLang="ko-KR" i="1" dirty="0">
                <a:ea typeface="굴림" pitchFamily="50" charset="-127"/>
              </a:rPr>
              <a:t>Y</a:t>
            </a:r>
            <a:r>
              <a:rPr lang="en-US" altLang="ko-KR" dirty="0">
                <a:ea typeface="굴림" pitchFamily="50" charset="-127"/>
              </a:rPr>
              <a:t> adjacent to </a:t>
            </a:r>
            <a:r>
              <a:rPr lang="en-US" altLang="ko-KR" i="1" dirty="0">
                <a:ea typeface="굴림" pitchFamily="50" charset="-127"/>
              </a:rPr>
              <a:t>X</a:t>
            </a:r>
            <a:r>
              <a:rPr lang="en-US" altLang="ko-KR" dirty="0">
                <a:ea typeface="굴림" pitchFamily="50" charset="-127"/>
              </a:rPr>
              <a:t>.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for example, 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Input: Haryana</a:t>
            </a:r>
          </a:p>
          <a:p>
            <a:pPr lvl="2" eaLnBrk="1" hangingPunct="1"/>
            <a:r>
              <a:rPr lang="en-US" altLang="ko-KR" dirty="0">
                <a:ea typeface="굴림" pitchFamily="50" charset="-127"/>
              </a:rPr>
              <a:t>Output:  Madhya Pradesh</a:t>
            </a:r>
          </a:p>
        </p:txBody>
      </p:sp>
      <p:sp>
        <p:nvSpPr>
          <p:cNvPr id="16386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326A20-BAC1-4516-9637-18537D34B75E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Come up with Data Structures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itchFamily="50" charset="-127"/>
              </a:rPr>
              <a:t>Suppose you have only the following information</a:t>
            </a:r>
          </a:p>
          <a:p>
            <a:pPr lvl="1" eaLnBrk="1" hangingPunct="1"/>
            <a:r>
              <a:rPr lang="en-US" altLang="ko-KR" dirty="0">
                <a:ea typeface="굴림" pitchFamily="50" charset="-127"/>
              </a:rPr>
              <a:t>for each state x,  the list of states that are adjacent to state x.</a:t>
            </a:r>
          </a:p>
          <a:p>
            <a:pPr eaLnBrk="1" hangingPunct="1"/>
            <a:r>
              <a:rPr lang="en-US" altLang="ko-KR" sz="2400" dirty="0">
                <a:ea typeface="굴림" pitchFamily="50" charset="-127"/>
              </a:rPr>
              <a:t>How are you going to store this adjacency information to solve the problem efficiently?  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17410" name="슬라이드 번호 개체 틀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8B5A6D-0ECD-4D43-A720-A3EA714BA0C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18652</TotalTime>
  <Words>875</Words>
  <Application>Microsoft Office PowerPoint</Application>
  <PresentationFormat>Widescreen</PresentationFormat>
  <Paragraphs>113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굴림</vt:lpstr>
      <vt:lpstr>Arial</vt:lpstr>
      <vt:lpstr>Calibri</vt:lpstr>
      <vt:lpstr>Calibri Light</vt:lpstr>
      <vt:lpstr>Times New Roman</vt:lpstr>
      <vt:lpstr>Office Theme</vt:lpstr>
      <vt:lpstr>Clip</vt:lpstr>
      <vt:lpstr>  DATA STRUCTURE</vt:lpstr>
      <vt:lpstr>Textbook</vt:lpstr>
      <vt:lpstr>Goals of the Course</vt:lpstr>
      <vt:lpstr>Algorithms</vt:lpstr>
      <vt:lpstr>Algorithms</vt:lpstr>
      <vt:lpstr>Data Structure</vt:lpstr>
      <vt:lpstr>Example (adjacent states)</vt:lpstr>
      <vt:lpstr>Problem</vt:lpstr>
      <vt:lpstr>Come up with Data Structures</vt:lpstr>
      <vt:lpstr>Come up with Data Structures</vt:lpstr>
      <vt:lpstr>First Topic</vt:lpstr>
      <vt:lpstr>Course outline</vt:lpstr>
      <vt:lpstr>Stack</vt:lpstr>
      <vt:lpstr>Queue</vt:lpstr>
      <vt:lpstr>List</vt:lpstr>
      <vt:lpstr>Tree</vt:lpstr>
      <vt:lpstr>Priority queue</vt:lpstr>
      <vt:lpstr>Graphs</vt:lpstr>
      <vt:lpstr>Graphs</vt:lpstr>
      <vt:lpstr>Algorithms and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639</cp:revision>
  <dcterms:created xsi:type="dcterms:W3CDTF">2018-08-09T05:48:18Z</dcterms:created>
  <dcterms:modified xsi:type="dcterms:W3CDTF">2024-08-05T03:37:43Z</dcterms:modified>
</cp:coreProperties>
</file>