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47" r:id="rId3"/>
    <p:sldId id="348" r:id="rId4"/>
    <p:sldId id="342" r:id="rId5"/>
    <p:sldId id="341" r:id="rId6"/>
    <p:sldId id="350" r:id="rId7"/>
    <p:sldId id="346" r:id="rId8"/>
    <p:sldId id="337" r:id="rId9"/>
    <p:sldId id="338" r:id="rId10"/>
    <p:sldId id="339" r:id="rId11"/>
    <p:sldId id="340" r:id="rId12"/>
    <p:sldId id="344" r:id="rId13"/>
    <p:sldId id="265" r:id="rId14"/>
    <p:sldId id="267" r:id="rId15"/>
    <p:sldId id="353" r:id="rId16"/>
    <p:sldId id="354" r:id="rId17"/>
    <p:sldId id="355" r:id="rId18"/>
    <p:sldId id="351" r:id="rId19"/>
    <p:sldId id="352" r:id="rId20"/>
    <p:sldId id="356" r:id="rId21"/>
    <p:sldId id="357" r:id="rId22"/>
    <p:sldId id="358" r:id="rId23"/>
    <p:sldId id="359" r:id="rId24"/>
    <p:sldId id="360" r:id="rId25"/>
    <p:sldId id="361" r:id="rId26"/>
    <p:sldId id="363" r:id="rId27"/>
    <p:sldId id="364" r:id="rId28"/>
    <p:sldId id="365" r:id="rId29"/>
    <p:sldId id="3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434ED5-4ADC-A6C4-9D7E-CF0A5CBF1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DBC99-A797-4D6C-9C06-B4F3BE23F6B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9CD3EC3-8523-09FF-21B8-7F4CD7085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7C09BAA-4BE7-4052-2EC2-D51C9DD40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7AFEBD-96D5-5A23-37A9-A0D4AF06B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734F4-B7F2-446A-A925-A5B7CA8DB51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9201FC7-1F52-0641-F13A-BB1B6B20C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A3053CA-6144-F3CE-8005-6B66A5098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11FC-A849-4774-F2FA-67D473F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D7B9-98A8-508E-9FDD-42CA0B79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A8101-C890-4B55-F11E-E7B3775C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C9B2-9024-D8B0-D06C-EC12EE970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20800" y="6096000"/>
            <a:ext cx="467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698F-4133-CCB1-04A7-605F2DA9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0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E7256EC8-F7A1-4520-94A4-6F8AAA547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9568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42F-DDF1-14E8-15C9-16172EC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99225BC-7230-57E8-A9B5-153067A8F5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4938" y="1295400"/>
            <a:ext cx="4697666" cy="4472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7234FDF-A5A1-76BF-26F1-E31E638E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17944"/>
            <a:ext cx="8001000" cy="40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Isolated tasks: the implementation of task </a:t>
            </a:r>
            <a:r>
              <a:rPr lang="en-US" altLang="en-US" sz="1600" i="1" dirty="0">
                <a:latin typeface="Arial" panose="020B0604020202020204" pitchFamily="34" charset="0"/>
              </a:rPr>
              <a:t>T</a:t>
            </a:r>
            <a:r>
              <a:rPr lang="en-US" altLang="en-US" sz="1600" dirty="0">
                <a:latin typeface="Arial" panose="020B0604020202020204" pitchFamily="34" charset="0"/>
              </a:rPr>
              <a:t> does not affect task </a:t>
            </a: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153B-168F-FC45-EBB6-3C361373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AE48-8878-3BFA-C7C3-AE7CDA55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isolation of modules is not total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Methods’ specifications, or contracts, govern how they interact with each other</a:t>
            </a:r>
          </a:p>
          <a:p>
            <a:endParaRPr lang="en-I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061F3C2-8E98-50C9-F80D-D88DFDB6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667000"/>
            <a:ext cx="6019800" cy="297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3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CA4-692D-987F-0D00-7E3D7468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E408866-C622-1C1D-71FB-FBA942DA2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0970"/>
            <a:ext cx="7315200" cy="44050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8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AE4C7-9E18-3B51-6FD0-9EE59BE86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Specifying ADTs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F33160C9-AED1-E612-9C0D-A824074C8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15" y="1270000"/>
            <a:ext cx="3925570" cy="490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A455ED7A-2E8C-9999-C8F3-1F1F3C0A0D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704181"/>
            <a:ext cx="4267200" cy="4038600"/>
          </a:xfrm>
        </p:spPr>
        <p:txBody>
          <a:bodyPr/>
          <a:lstStyle/>
          <a:p>
            <a:pPr algn="just"/>
            <a:r>
              <a:rPr lang="en-US" altLang="en-US" dirty="0"/>
              <a:t>In a list</a:t>
            </a:r>
          </a:p>
          <a:p>
            <a:pPr lvl="1" algn="just"/>
            <a:r>
              <a:rPr lang="en-US" altLang="en-US" dirty="0"/>
              <a:t>Except for the first and last items, each item has</a:t>
            </a:r>
          </a:p>
          <a:p>
            <a:pPr lvl="2" algn="just"/>
            <a:r>
              <a:rPr lang="en-US" altLang="en-US" dirty="0"/>
              <a:t>A unique predecessor</a:t>
            </a:r>
          </a:p>
          <a:p>
            <a:pPr lvl="2" algn="just"/>
            <a:r>
              <a:rPr lang="en-US" altLang="en-US" dirty="0"/>
              <a:t>A unique successor</a:t>
            </a:r>
          </a:p>
          <a:p>
            <a:pPr lvl="1" algn="just"/>
            <a:r>
              <a:rPr lang="en-US" altLang="en-US" dirty="0"/>
              <a:t>Head or front</a:t>
            </a:r>
          </a:p>
          <a:p>
            <a:pPr lvl="2" algn="just"/>
            <a:r>
              <a:rPr lang="en-US" altLang="en-US" dirty="0"/>
              <a:t>Does not have a predecessor</a:t>
            </a:r>
          </a:p>
          <a:p>
            <a:pPr lvl="1" algn="just"/>
            <a:r>
              <a:rPr lang="en-US" altLang="en-US" dirty="0"/>
              <a:t>Tail or end</a:t>
            </a:r>
          </a:p>
          <a:p>
            <a:pPr lvl="2" algn="just"/>
            <a:r>
              <a:rPr lang="en-US" altLang="en-US" dirty="0"/>
              <a:t>Does not have a successor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4D44AC-45ED-C804-859B-384CEF6C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ADT List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67ECD8C-AF97-14D0-A213-8E60BB139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ADT List operations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an empty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whether a list is empty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the number of items in a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an item at a given position in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Remove the item at a given position in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Remove all the items from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Retrieve (get) the item at a given position in the list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Items are referenced by their position within the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EAB-3C8D-3B2D-B5F9-61277F51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Common examples of ADTs: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FA76-3534-E60B-7D74-8126A679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Built-in types: </a:t>
            </a:r>
            <a:r>
              <a:rPr lang="en-GB" dirty="0" err="1"/>
              <a:t>boolean</a:t>
            </a:r>
            <a:r>
              <a:rPr lang="en-GB" dirty="0"/>
              <a:t>, integer, real, array </a:t>
            </a:r>
          </a:p>
          <a:p>
            <a:r>
              <a:rPr lang="en-GB" dirty="0"/>
              <a:t>User-defined types: stack, queue, tree, list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4E7A-21F9-2701-3A5B-44240F1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5E89-5CB2-8D32-EEA7-2FD0510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Built-in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E0BF-865B-06B4-B32F-E795679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boolean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Values: true and false </a:t>
            </a:r>
          </a:p>
          <a:p>
            <a:pPr lvl="1"/>
            <a:r>
              <a:rPr lang="en-IN" dirty="0"/>
              <a:t>Operations: and, or, not, </a:t>
            </a:r>
            <a:r>
              <a:rPr lang="en-IN" dirty="0" err="1"/>
              <a:t>nand</a:t>
            </a:r>
            <a:r>
              <a:rPr lang="en-IN" dirty="0"/>
              <a:t>, etc.  </a:t>
            </a:r>
          </a:p>
          <a:p>
            <a:r>
              <a:rPr lang="en-IN" dirty="0"/>
              <a:t>integer </a:t>
            </a:r>
          </a:p>
          <a:p>
            <a:pPr lvl="1"/>
            <a:r>
              <a:rPr lang="en-IN" dirty="0"/>
              <a:t>Values: Whole numbers between MIN and MAX values </a:t>
            </a:r>
          </a:p>
          <a:p>
            <a:pPr lvl="1"/>
            <a:r>
              <a:rPr lang="en-IN" dirty="0"/>
              <a:t>Operations: add, subtract, multiply, divide, etc.  </a:t>
            </a:r>
          </a:p>
          <a:p>
            <a:r>
              <a:rPr lang="en-IN" dirty="0"/>
              <a:t>arrays </a:t>
            </a:r>
          </a:p>
          <a:p>
            <a:pPr lvl="1"/>
            <a:r>
              <a:rPr lang="en-IN" dirty="0"/>
              <a:t>Values: Homogeneous elements, i.e., array of X... </a:t>
            </a:r>
          </a:p>
          <a:p>
            <a:pPr lvl="1"/>
            <a:r>
              <a:rPr lang="en-IN" dirty="0"/>
              <a:t>Operations: initialize, store, retrieve, copy,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0B35-9C22-15B1-D14F-1F0C557F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1A3E-28AC-1E3A-12B5-DF4F39AF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User-defined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AE54-C6FC-AF12-C37C-43C134EA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stack</a:t>
            </a:r>
          </a:p>
          <a:p>
            <a:pPr lvl="1"/>
            <a:r>
              <a:rPr lang="en-IN" dirty="0"/>
              <a:t>Values: Stack elements, i.e., stack of X...</a:t>
            </a:r>
          </a:p>
          <a:p>
            <a:pPr lvl="1"/>
            <a:r>
              <a:rPr lang="en-IN" dirty="0"/>
              <a:t>Operations: create, dispose, push, pop, is empty, is full, etc.</a:t>
            </a:r>
          </a:p>
          <a:p>
            <a:r>
              <a:rPr lang="en-IN" dirty="0"/>
              <a:t>queue</a:t>
            </a:r>
          </a:p>
          <a:p>
            <a:pPr lvl="1"/>
            <a:r>
              <a:rPr lang="en-IN" dirty="0"/>
              <a:t>Values: Queue elements, i.e., queue of X...</a:t>
            </a:r>
          </a:p>
          <a:p>
            <a:pPr lvl="1"/>
            <a:r>
              <a:rPr lang="en-IN" dirty="0"/>
              <a:t>Operations: create, dispose, enqueue, dequeue, is empty, is full, etc.</a:t>
            </a:r>
          </a:p>
          <a:p>
            <a:r>
              <a:rPr lang="en-IN" dirty="0"/>
              <a:t>tree search structure</a:t>
            </a:r>
          </a:p>
          <a:p>
            <a:pPr lvl="1"/>
            <a:r>
              <a:rPr lang="en-IN" dirty="0"/>
              <a:t>Values: Tree elements, i.e., tree of X</a:t>
            </a:r>
          </a:p>
          <a:p>
            <a:pPr lvl="1"/>
            <a:r>
              <a:rPr lang="en-IN" dirty="0"/>
              <a:t>Operations: insert, delete, find, size, traverse (</a:t>
            </a:r>
            <a:r>
              <a:rPr lang="en-IN" dirty="0" err="1"/>
              <a:t>inorder</a:t>
            </a:r>
            <a:r>
              <a:rPr lang="en-IN" dirty="0"/>
              <a:t>, post-order, pre-order, level-order),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F39D-1F4C-D569-F3C2-13DD771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D663-CED0-3531-B8AC-66A2AC5B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Abstraction Implementation using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8BA-791A-5A84-750B-E35226D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C++, class defines a new data type</a:t>
            </a:r>
          </a:p>
          <a:p>
            <a:r>
              <a:rPr lang="en-GB" dirty="0"/>
              <a:t>In a class there are data members and methods, which are called member functions.</a:t>
            </a:r>
          </a:p>
          <a:p>
            <a:r>
              <a:rPr lang="en-GB" dirty="0"/>
              <a:t>By default, all members in a class are private</a:t>
            </a:r>
          </a:p>
          <a:p>
            <a:pPr lvl="1"/>
            <a:r>
              <a:rPr lang="en-GB" dirty="0"/>
              <a:t>But it can also be specified as public</a:t>
            </a:r>
          </a:p>
          <a:p>
            <a:r>
              <a:rPr lang="en-GB" dirty="0"/>
              <a:t>An object of the datatype is an instance of a class.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79AB-F0A1-92FF-B9C2-5866A49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A3C60-4C06-B18B-BD39-67595829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77" y="1193879"/>
            <a:ext cx="3459894" cy="4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CDC0-B8CF-3318-8455-E47AEEEF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Abstraction?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0A8-B646-4CB4-AC2F-62CB9EC8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 means displaying only essential information and hiding the details.</a:t>
            </a:r>
          </a:p>
          <a:p>
            <a:r>
              <a:rPr lang="en-GB" dirty="0"/>
              <a:t>Smartphone</a:t>
            </a:r>
            <a:endParaRPr lang="en-IN" dirty="0"/>
          </a:p>
          <a:p>
            <a:pPr lvl="1"/>
            <a:r>
              <a:rPr lang="en-IN" dirty="0"/>
              <a:t>Make and Receive Calls</a:t>
            </a:r>
          </a:p>
          <a:p>
            <a:pPr lvl="1"/>
            <a:r>
              <a:rPr lang="en-IN" dirty="0"/>
              <a:t>Take Photos</a:t>
            </a:r>
          </a:p>
          <a:p>
            <a:pPr lvl="1"/>
            <a:r>
              <a:rPr lang="en-IN" dirty="0"/>
              <a:t>Use Map</a:t>
            </a:r>
          </a:p>
          <a:p>
            <a:pPr lvl="1"/>
            <a:r>
              <a:rPr lang="en-IN" dirty="0"/>
              <a:t>Browse Internet</a:t>
            </a:r>
          </a:p>
          <a:p>
            <a:pPr lvl="1"/>
            <a:r>
              <a:rPr lang="en-IN" dirty="0"/>
              <a:t>Send and Receive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126F8-1814-57CC-E1C2-97A110E1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28FC5-55B2-D5CF-A476-79F57916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268963"/>
            <a:ext cx="3405581" cy="47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021F-9C74-8EEC-5605-7CAD60D6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85" y="1196861"/>
            <a:ext cx="2898831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3A1C-4E06-15E4-4AD8-9E935F68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471" y="3165475"/>
            <a:ext cx="3995057" cy="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Template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E6FCB-CE5D-E084-15AB-A6379AD3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0CC4-AAE9-7362-0A10-75B9862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5E62-001B-99B9-6187-919107BE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  <a:p>
            <a:pPr lvl="1"/>
            <a:r>
              <a:rPr lang="en-NZ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function overloading allows the same function to act on different argument types:</a:t>
            </a:r>
            <a:endParaRPr lang="en-GB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56D0-8580-B8A4-B20A-8C297C78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215D3A9-F101-532B-6E41-804AAA94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175" y="2469694"/>
            <a:ext cx="749141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dirty="0"/>
              <a:t>int </a:t>
            </a:r>
            <a:r>
              <a:rPr lang="en-NZ" altLang="en-US" b="1" dirty="0"/>
              <a:t>max</a:t>
            </a:r>
            <a:r>
              <a:rPr lang="en-NZ" altLang="en-US" dirty="0"/>
              <a:t>(int a, int b) {</a:t>
            </a:r>
            <a:endParaRPr lang="en-GB" altLang="en-US" dirty="0"/>
          </a:p>
          <a:p>
            <a:r>
              <a:rPr lang="en-NZ" altLang="en-US" dirty="0"/>
              <a:t>   if (a &gt; b) return a;</a:t>
            </a:r>
            <a:endParaRPr lang="en-GB" altLang="en-US" dirty="0"/>
          </a:p>
          <a:p>
            <a:r>
              <a:rPr lang="en-NZ" altLang="en-US" dirty="0"/>
              <a:t>   else return b;</a:t>
            </a:r>
            <a:endParaRPr lang="en-GB" altLang="en-US" dirty="0"/>
          </a:p>
          <a:p>
            <a:r>
              <a:rPr lang="en-NZ" altLang="en-US" dirty="0"/>
              <a:t>}</a:t>
            </a:r>
            <a:endParaRPr lang="en-GB" altLang="en-US" dirty="0"/>
          </a:p>
          <a:p>
            <a:r>
              <a:rPr lang="en-NZ" altLang="en-US" dirty="0"/>
              <a:t>float </a:t>
            </a:r>
            <a:r>
              <a:rPr lang="en-NZ" altLang="en-US" b="1" dirty="0"/>
              <a:t>max</a:t>
            </a:r>
            <a:r>
              <a:rPr lang="en-NZ" altLang="en-US" dirty="0"/>
              <a:t>(float x, float y) {</a:t>
            </a:r>
            <a:endParaRPr lang="en-GB" altLang="en-US" dirty="0"/>
          </a:p>
          <a:p>
            <a:r>
              <a:rPr lang="en-NZ" altLang="en-US" dirty="0"/>
              <a:t>   if (x &gt; y) return x;</a:t>
            </a:r>
            <a:endParaRPr lang="en-GB" altLang="en-US" dirty="0"/>
          </a:p>
          <a:p>
            <a:r>
              <a:rPr lang="en-NZ" altLang="en-US" dirty="0"/>
              <a:t>   else return y;</a:t>
            </a:r>
            <a:endParaRPr lang="en-GB" altLang="en-US" dirty="0"/>
          </a:p>
          <a:p>
            <a:r>
              <a:rPr lang="en-NZ" altLang="en-US" dirty="0"/>
              <a:t>}</a:t>
            </a:r>
            <a:endParaRPr lang="en-GB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DFA4DFF-F520-1ECC-444D-7393813A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12" y="5847894"/>
            <a:ext cx="7056438" cy="466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NZ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This is useful, but we are duplicating code!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869DA859-5F34-7B9E-BF8B-82B76AF3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825" y="2536369"/>
            <a:ext cx="4606925" cy="466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both arguments are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394371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7B5F-1DD3-B6B8-A588-EA7EC33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FE8E-C2E6-C954-2717-AE35789E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Templates let us write the two functions with no duplication:</a:t>
            </a:r>
            <a:endParaRPr lang="en-GB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9FC1-CB70-4D7B-117D-D6A840AF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554D3CB-A535-10D6-4269-5A39B87C77B1}"/>
              </a:ext>
            </a:extLst>
          </p:cNvPr>
          <p:cNvSpPr txBox="1">
            <a:spLocks/>
          </p:cNvSpPr>
          <p:nvPr/>
        </p:nvSpPr>
        <p:spPr>
          <a:xfrm>
            <a:off x="8144336" y="6460673"/>
            <a:ext cx="206375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A898DB8B-223A-4665-B0FD-A93E2F3D699B}" type="slidenum">
              <a:rPr lang="en-US" altLang="en-US" sz="1400" smtClean="0"/>
              <a:pPr/>
              <a:t>24</a:t>
            </a:fld>
            <a:endParaRPr lang="en-US" altLang="en-US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320036-C0DD-8C91-DA50-0EC70688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224" y="2488748"/>
            <a:ext cx="3455987" cy="191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/>
              <a:t>template &lt;class T&gt;</a:t>
            </a:r>
          </a:p>
          <a:p>
            <a:r>
              <a:rPr lang="en-NZ" altLang="en-US"/>
              <a:t>T </a:t>
            </a:r>
            <a:r>
              <a:rPr lang="en-NZ" altLang="en-US" b="1"/>
              <a:t>max</a:t>
            </a:r>
            <a:r>
              <a:rPr lang="en-NZ" altLang="en-US"/>
              <a:t>(T x, T y) {</a:t>
            </a:r>
          </a:p>
          <a:p>
            <a:r>
              <a:rPr lang="en-NZ" altLang="en-US"/>
              <a:t>   if (x &gt; y) return x;</a:t>
            </a:r>
          </a:p>
          <a:p>
            <a:r>
              <a:rPr lang="en-NZ" altLang="en-US"/>
              <a:t>   else return y;</a:t>
            </a:r>
          </a:p>
          <a:p>
            <a:r>
              <a:rPr lang="en-NZ" altLang="en-US"/>
              <a:t>}</a:t>
            </a:r>
            <a:endParaRPr lang="en-GB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FAE74F1-BEB0-AEEF-FCE8-5F8A1FA5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86" y="4606473"/>
            <a:ext cx="889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compiler generates code for us when it comes across statements such as: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84257AC-45A9-F098-F49A-C7FDD957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686" y="5657398"/>
            <a:ext cx="1997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/>
              <a:t> i = </a:t>
            </a:r>
            <a:r>
              <a:rPr lang="en-NZ" altLang="en-US" b="1"/>
              <a:t>max</a:t>
            </a:r>
            <a:r>
              <a:rPr lang="en-NZ" altLang="en-US"/>
              <a:t>(j, k);</a:t>
            </a:r>
            <a:r>
              <a:rPr lang="en-US" altLang="en-US"/>
              <a:t> 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72747962-3A68-A882-61BA-5EF69A8C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474" y="3353936"/>
            <a:ext cx="3994150" cy="8318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Template parameters are place </a:t>
            </a:r>
          </a:p>
          <a:p>
            <a:r>
              <a:rPr lang="en-US" altLang="en-US"/>
              <a:t>holders for types and classes.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6C774CB-7BE3-CA95-64A7-D7908331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036" y="2417311"/>
            <a:ext cx="4743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The use of the word class here means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“any type”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55F0289-781B-D189-171D-AF16C0A6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830" y="4972555"/>
            <a:ext cx="6857539" cy="120032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 each call, the compiler generates the complete function, replacing the type parameter with the type or class to which the arguments belong.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A2F070AF-2AC2-BC12-05B3-C78E3FFD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711" y="2056948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Type parameter</a:t>
            </a: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91DB499-A29C-9CB1-5EE5-67BF33BA8C9B}"/>
              </a:ext>
            </a:extLst>
          </p:cNvPr>
          <p:cNvSpPr>
            <a:spLocks/>
          </p:cNvSpPr>
          <p:nvPr/>
        </p:nvSpPr>
        <p:spPr bwMode="auto">
          <a:xfrm>
            <a:off x="4126374" y="2272848"/>
            <a:ext cx="358775" cy="288925"/>
          </a:xfrm>
          <a:custGeom>
            <a:avLst/>
            <a:gdLst>
              <a:gd name="T0" fmla="*/ 0 w 181"/>
              <a:gd name="T1" fmla="*/ 2147483647 h 136"/>
              <a:gd name="T2" fmla="*/ 2147483647 w 181"/>
              <a:gd name="T3" fmla="*/ 2147483647 h 136"/>
              <a:gd name="T4" fmla="*/ 2147483647 w 181"/>
              <a:gd name="T5" fmla="*/ 2147483647 h 136"/>
              <a:gd name="T6" fmla="*/ 2147483647 w 181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136"/>
              <a:gd name="T14" fmla="*/ 181 w 181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136">
                <a:moveTo>
                  <a:pt x="0" y="136"/>
                </a:moveTo>
                <a:cubicBezTo>
                  <a:pt x="33" y="98"/>
                  <a:pt x="67" y="60"/>
                  <a:pt x="90" y="45"/>
                </a:cubicBezTo>
                <a:cubicBezTo>
                  <a:pt x="113" y="30"/>
                  <a:pt x="121" y="52"/>
                  <a:pt x="136" y="45"/>
                </a:cubicBezTo>
                <a:cubicBezTo>
                  <a:pt x="151" y="38"/>
                  <a:pt x="166" y="19"/>
                  <a:pt x="181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20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946D-721F-931B-4738-A491EBF4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7ED-834C-0125-E2FD-8A10368C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More generally, a template may have several type parameters</a:t>
            </a:r>
            <a:endParaRPr lang="en-GB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7D27-8805-15EB-38C7-56ABA4E9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2B027-6CF1-E1E9-CDA6-263BD17F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3235549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NZ" altLang="en-US" sz="2800" b="1"/>
              <a:t>template &lt;class T, class U, class V&gt;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B1A5D96-A17F-1364-A63B-06FEB935A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4311874"/>
            <a:ext cx="3994150" cy="8318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Template parameters are place </a:t>
            </a:r>
          </a:p>
          <a:p>
            <a:r>
              <a:rPr lang="en-US" altLang="en-US" dirty="0"/>
              <a:t>holders for types and classes.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C7CBC8BC-BFE0-63E7-E94F-BE7E8AA4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516411"/>
            <a:ext cx="240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Type parameters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53B239E6-6317-04E4-3809-0AF11CD9E103}"/>
              </a:ext>
            </a:extLst>
          </p:cNvPr>
          <p:cNvSpPr>
            <a:spLocks/>
          </p:cNvSpPr>
          <p:nvPr/>
        </p:nvSpPr>
        <p:spPr bwMode="auto">
          <a:xfrm rot="5400000">
            <a:off x="4579937" y="1436912"/>
            <a:ext cx="360363" cy="3382962"/>
          </a:xfrm>
          <a:prstGeom prst="leftBrace">
            <a:avLst>
              <a:gd name="adj1" fmla="val 7823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B1BF-49F9-0AA7-508F-71FB008F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4288-B279-8B77-56BA-5B2862D6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Function templates are a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direct generalization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of function overloading.</a:t>
            </a:r>
          </a:p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Function templates share source code among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structurally similar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families of functions.</a:t>
            </a:r>
          </a:p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Templates can also be used with classes.</a:t>
            </a:r>
          </a:p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We can create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generic classes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that handle different types of data.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8E4A-15D4-1278-7FD9-63212F21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5F0A-50C8-6E45-ECDF-52E12BBD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7645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BF3-742A-6C05-5B5A-6D7AE634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Class templates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Allow type-specific versions of generic classes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Format: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solidFill>
                  <a:srgbClr val="003399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&lt; class T 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class</a:t>
            </a:r>
            <a:r>
              <a:rPr lang="en-US" altLang="zh-TW" sz="2000" b="1" dirty="0">
                <a:solidFill>
                  <a:srgbClr val="00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 err="1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ClassName</a:t>
            </a:r>
            <a:r>
              <a:rPr lang="en-US" altLang="zh-TW" sz="2000" b="1" i="1" dirty="0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definition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Need not use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>
                <a:ea typeface="新細明體" panose="02020500000000000000" pitchFamily="18" charset="-120"/>
              </a:rPr>
              <a:t>, any identifier will work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To create an object of the class, type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 i="1" dirty="0" err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ClassName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&lt; </a:t>
            </a:r>
            <a:r>
              <a:rPr lang="en-US" altLang="zh-TW" sz="1800" i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type</a:t>
            </a:r>
            <a:r>
              <a:rPr lang="en-US" altLang="zh-TW" sz="1800" b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&gt;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myObject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Example: </a:t>
            </a:r>
            <a:r>
              <a:rPr lang="en-US" altLang="zh-TW" sz="1800" b="1" dirty="0">
                <a:solidFill>
                  <a:srgbClr val="003399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Stack&lt; double &gt;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doubleStack</a:t>
            </a:r>
            <a:r>
              <a:rPr lang="en-US" altLang="zh-TW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575C-D5C9-6242-86C1-C7DBC1EB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F715-079E-8D28-26B6-D0B52FE9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of template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4827E-C7A5-F4E9-963F-D4D5222F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A6E1F80C-61D5-E04E-9F72-C7C0749BC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98536"/>
              </p:ext>
            </p:extLst>
          </p:nvPr>
        </p:nvGraphicFramePr>
        <p:xfrm>
          <a:off x="838199" y="1124742"/>
          <a:ext cx="6901543" cy="528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37946" imgH="5321579" progId="Word.Document.8">
                  <p:embed/>
                </p:oleObj>
              </mc:Choice>
              <mc:Fallback>
                <p:oleObj name="Document" r:id="rId2" imgW="6937946" imgH="5321579" progId="Word.Document.8">
                  <p:embed/>
                  <p:pic>
                    <p:nvPicPr>
                      <p:cNvPr id="30739" name="Object 19">
                        <a:extLst>
                          <a:ext uri="{FF2B5EF4-FFF2-40B4-BE49-F238E27FC236}">
                            <a16:creationId xmlns:a16="http://schemas.microsoft.com/office/drawing/2014/main" id="{8E7E6217-9119-A310-FFE8-D77764D9F34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124742"/>
                        <a:ext cx="6901543" cy="528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60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Abstract Data Type &amp; C++</a:t>
            </a:r>
          </a:p>
          <a:p>
            <a:r>
              <a:rPr lang="en-GB" altLang="en-US" sz="2800" b="1" dirty="0"/>
              <a:t>Carrano, F.M. and Prichard, J.J., 2004. Data abstraction and problem solving with Java. Addison-Wesley.</a:t>
            </a:r>
          </a:p>
          <a:p>
            <a:r>
              <a:rPr lang="en-GB" dirty="0"/>
              <a:t>CS 342: Object-Oriented Software Development Lab, </a:t>
            </a:r>
            <a:r>
              <a:rPr lang="en-GB" altLang="en-US" sz="2800" b="1" dirty="0"/>
              <a:t>C++ Support for Abstract Data Types, </a:t>
            </a:r>
            <a:r>
              <a:rPr lang="en-GB" dirty="0"/>
              <a:t>David L. Levine Christopher D. Gill Department of Computer Science Washington University, St. Louis</a:t>
            </a:r>
            <a:endParaRPr lang="en-GB" altLang="en-US" sz="2800" b="1" dirty="0"/>
          </a:p>
          <a:p>
            <a:pPr>
              <a:buFontTx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8839-706E-A302-219E-9F9A3D83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Abstraction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7FB0-9C75-EA8B-1B4D-67C9BBFB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Procedural</a:t>
            </a:r>
            <a:r>
              <a:rPr lang="en-IN" dirty="0"/>
              <a:t> abstraction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Separates the purpose and use of a module from its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module’s specifications should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Detail how the module behaves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Identify details that can be hidden within the module</a:t>
            </a:r>
          </a:p>
          <a:p>
            <a:r>
              <a:rPr lang="en-GB" dirty="0"/>
              <a:t>Data Abstraction</a:t>
            </a:r>
          </a:p>
          <a:p>
            <a:pPr lvl="1"/>
            <a:r>
              <a:rPr lang="en-GB" dirty="0"/>
              <a:t>Data abstraction refers to providing only essential information about the data to the outside world, hiding the background details or implementation.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99699-D73A-23CE-8B9D-69113DD4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459B-1B52-F6DE-48E5-E9D6E421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D9E1-5ED5-37FA-3139-6DC786B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Abstract data type (ADT)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 ADT is composed of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collection of data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set of operations on that data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Specifications of an ADT indicate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What the ADT operations do, not how to implement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Implementation of an ADT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Includes choosing a particular data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337-1D9E-12BA-4F9A-A67C6794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49F5-2C72-4CF5-23BB-7954EF05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Typical operations on data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 data to a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Remove data from a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Ask questions about the data in a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4279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DF41-BA03-F7DB-ACC9-D35F4B1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 Data Type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1C3B-694F-44E8-A3F7-40A922D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79B60-ECB3-724C-198C-21A16773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221"/>
            <a:ext cx="835459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5E8-DBA3-B9CE-4CE9-9EABD7A0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3C8C-5799-EAF4-8B82-99D4E6B4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  <a:p>
            <a:pPr lvl="1"/>
            <a:r>
              <a:rPr lang="en-GB" dirty="0"/>
              <a:t>The process of combining data and functions into a single unit called class. </a:t>
            </a:r>
          </a:p>
          <a:p>
            <a:pPr lvl="1"/>
            <a:r>
              <a:rPr lang="en-GB" dirty="0"/>
              <a:t>The programmer cannot directly access the data.</a:t>
            </a:r>
          </a:p>
          <a:p>
            <a:pPr lvl="1"/>
            <a:r>
              <a:rPr lang="en-GB" dirty="0"/>
              <a:t>Data is only accessible through the functions present inside the class. </a:t>
            </a:r>
          </a:p>
          <a:p>
            <a:pPr lvl="1"/>
            <a:r>
              <a:rPr lang="en-GB" dirty="0"/>
              <a:t>Data encapsulation is an important concept of data hiding.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7437-F37C-B2A2-5025-39D90DF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844-074A-F29E-F81C-B1D52F3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D6E3-965E-68FB-62D0-1CA32D7B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Modularity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Keeps the complexity of a large program manageable by systematically controlling the interaction of its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Isolates errors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Eliminates redundancies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modular program is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write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read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modify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68F-530E-ADDF-A5B7-3EAC5739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FD85-0E40-1965-91C5-84B68E7E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Procedural abstraction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Hides certain implementation details within a module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Makes these details inaccessible from outside the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65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18995</TotalTime>
  <Words>1242</Words>
  <Application>Microsoft Office PowerPoint</Application>
  <PresentationFormat>Widescreen</PresentationFormat>
  <Paragraphs>193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Document</vt:lpstr>
      <vt:lpstr>Abstract Data Types</vt:lpstr>
      <vt:lpstr>What is Abstraction?</vt:lpstr>
      <vt:lpstr>Abstraction Type</vt:lpstr>
      <vt:lpstr>Abstract Data Types</vt:lpstr>
      <vt:lpstr>Abstract Data Types</vt:lpstr>
      <vt:lpstr>Abstract Data Type - Example</vt:lpstr>
      <vt:lpstr>Advantages of Data Abstraction </vt:lpstr>
      <vt:lpstr>Advantages of Data Abstraction </vt:lpstr>
      <vt:lpstr>Advantages of Data Abstraction </vt:lpstr>
      <vt:lpstr>Abstract Data Types</vt:lpstr>
      <vt:lpstr>Abstract Data Types</vt:lpstr>
      <vt:lpstr>Abstract Data Types</vt:lpstr>
      <vt:lpstr>Specifying ADTs</vt:lpstr>
      <vt:lpstr>The ADT List</vt:lpstr>
      <vt:lpstr> Common examples of ADTs: </vt:lpstr>
      <vt:lpstr>Built-in ADTs</vt:lpstr>
      <vt:lpstr>User-defined ADTs</vt:lpstr>
      <vt:lpstr>Abstraction Implementation using Class</vt:lpstr>
      <vt:lpstr>How to define a Class in C++?</vt:lpstr>
      <vt:lpstr>How to define a Class in C++?</vt:lpstr>
      <vt:lpstr>How to define a Class in C++?</vt:lpstr>
      <vt:lpstr>Template</vt:lpstr>
      <vt:lpstr>Templates</vt:lpstr>
      <vt:lpstr>Function Templates</vt:lpstr>
      <vt:lpstr>Function Templates</vt:lpstr>
      <vt:lpstr>Templates</vt:lpstr>
      <vt:lpstr>Class Templates</vt:lpstr>
      <vt:lpstr>Example of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653</cp:revision>
  <dcterms:created xsi:type="dcterms:W3CDTF">2018-08-09T05:48:18Z</dcterms:created>
  <dcterms:modified xsi:type="dcterms:W3CDTF">2023-10-12T03:28:08Z</dcterms:modified>
</cp:coreProperties>
</file>