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GL%20ACADEMY\New%20folder%20(2)\Riya%20raj%20Insurance+claim+bill.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file:///F:\GL%20ACADEMY\New%20folder%20(2)\Riya%20raj%20Insurance+claim+bill.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imriy\Downloads\Health+Insurance+Solution_new.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imriy\Downloads\Health+Insurance+Solution_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female</c:v>
          </c:tx>
          <c:spPr>
            <a:solidFill>
              <a:schemeClr val="accent1">
                <a:alpha val="70000"/>
              </a:schemeClr>
            </a:solidFill>
            <a:ln>
              <a:noFill/>
            </a:ln>
            <a:effectLst/>
          </c:spPr>
          <c:invertIfNegative val="0"/>
          <c:cat>
            <c:strLit>
              <c:ptCount val="2"/>
              <c:pt idx="0">
                <c:v>no</c:v>
              </c:pt>
              <c:pt idx="1">
                <c:v>yes</c:v>
              </c:pt>
            </c:strLit>
          </c:cat>
          <c:val>
            <c:numLit>
              <c:formatCode>General</c:formatCode>
              <c:ptCount val="2"/>
              <c:pt idx="0">
                <c:v>547</c:v>
              </c:pt>
              <c:pt idx="1">
                <c:v>115</c:v>
              </c:pt>
            </c:numLit>
          </c:val>
          <c:extLst>
            <c:ext xmlns:c16="http://schemas.microsoft.com/office/drawing/2014/chart" uri="{C3380CC4-5D6E-409C-BE32-E72D297353CC}">
              <c16:uniqueId val="{00000000-7949-4442-8C8F-FA668CC24F34}"/>
            </c:ext>
          </c:extLst>
        </c:ser>
        <c:ser>
          <c:idx val="1"/>
          <c:order val="1"/>
          <c:tx>
            <c:v>male</c:v>
          </c:tx>
          <c:spPr>
            <a:solidFill>
              <a:schemeClr val="accent2">
                <a:alpha val="70000"/>
              </a:schemeClr>
            </a:solidFill>
            <a:ln>
              <a:noFill/>
            </a:ln>
            <a:effectLst/>
          </c:spPr>
          <c:invertIfNegative val="0"/>
          <c:cat>
            <c:strLit>
              <c:ptCount val="2"/>
              <c:pt idx="0">
                <c:v>no</c:v>
              </c:pt>
              <c:pt idx="1">
                <c:v>yes</c:v>
              </c:pt>
            </c:strLit>
          </c:cat>
          <c:val>
            <c:numLit>
              <c:formatCode>General</c:formatCode>
              <c:ptCount val="2"/>
              <c:pt idx="0">
                <c:v>517</c:v>
              </c:pt>
              <c:pt idx="1">
                <c:v>159</c:v>
              </c:pt>
            </c:numLit>
          </c:val>
          <c:extLst>
            <c:ext xmlns:c16="http://schemas.microsoft.com/office/drawing/2014/chart" uri="{C3380CC4-5D6E-409C-BE32-E72D297353CC}">
              <c16:uniqueId val="{00000001-7949-4442-8C8F-FA668CC24F34}"/>
            </c:ext>
          </c:extLst>
        </c:ser>
        <c:dLbls>
          <c:showLegendKey val="0"/>
          <c:showVal val="0"/>
          <c:showCatName val="0"/>
          <c:showSerName val="0"/>
          <c:showPercent val="0"/>
          <c:showBubbleSize val="0"/>
        </c:dLbls>
        <c:gapWidth val="80"/>
        <c:overlap val="25"/>
        <c:axId val="968620944"/>
        <c:axId val="968621360"/>
      </c:barChart>
      <c:catAx>
        <c:axId val="96862094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968621360"/>
        <c:crosses val="autoZero"/>
        <c:auto val="1"/>
        <c:lblAlgn val="ctr"/>
        <c:lblOffset val="100"/>
        <c:noMultiLvlLbl val="0"/>
      </c:catAx>
      <c:valAx>
        <c:axId val="96862136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968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Non-smoker/Smoker Avg. Charges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2"/>
              <c:pt idx="0">
                <c:v>no</c:v>
              </c:pt>
              <c:pt idx="1">
                <c:v>yes</c:v>
              </c:pt>
            </c:strLit>
          </c:cat>
          <c:val>
            <c:numLit>
              <c:formatCode>General</c:formatCode>
              <c:ptCount val="2"/>
              <c:pt idx="0">
                <c:v>8434.2682978561988</c:v>
              </c:pt>
              <c:pt idx="1">
                <c:v>32050.231831532848</c:v>
              </c:pt>
            </c:numLit>
          </c:val>
          <c:extLst>
            <c:ext xmlns:c16="http://schemas.microsoft.com/office/drawing/2014/chart" uri="{C3380CC4-5D6E-409C-BE32-E72D297353CC}">
              <c16:uniqueId val="{00000000-7C5F-454F-BA10-21508CB8ADB8}"/>
            </c:ext>
          </c:extLst>
        </c:ser>
        <c:dLbls>
          <c:dLblPos val="inEnd"/>
          <c:showLegendKey val="0"/>
          <c:showVal val="1"/>
          <c:showCatName val="0"/>
          <c:showSerName val="0"/>
          <c:showPercent val="0"/>
          <c:showBubbleSize val="0"/>
        </c:dLbls>
        <c:gapWidth val="65"/>
        <c:axId val="968630096"/>
        <c:axId val="968630512"/>
      </c:barChart>
      <c:catAx>
        <c:axId val="9686300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68630512"/>
        <c:crosses val="autoZero"/>
        <c:auto val="1"/>
        <c:lblAlgn val="ctr"/>
        <c:lblOffset val="100"/>
        <c:noMultiLvlLbl val="0"/>
      </c:catAx>
      <c:valAx>
        <c:axId val="96863051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686300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'Q1-a,b'!$G$2:$G$1339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plotArea>
      <cx:plotAreaRegion>
        <cx:series layoutId="clusteredColumn" uniqueId="{E185E7E0-C8DA-4B69-9D96-CE4AF879CABA}">
          <cx:tx>
            <cx:txData>
              <cx:f>'Q1-a,b'!$G$1</cx:f>
              <cx:v>charges</cx:v>
            </cx:txData>
          </cx:tx>
          <cx:dataId val="0"/>
          <cx:layoutPr>
            <cx:binning intervalClosed="r">
              <cx:binSize val="4000"/>
            </cx:binning>
          </cx:layoutPr>
        </cx:series>
      </cx:plotAreaRegion>
      <cx:axis id="0">
        <cx:catScaling gapWidth="0.25"/>
        <cx:tickLabels/>
      </cx:axis>
      <cx:axis id="1">
        <cx:valScaling/>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'Q1-a,b'!$A$2:$A$1339</cx:f>
        <cx:lvl ptCount="1338" formatCode="General">
          <cx:pt idx="0">19</cx:pt>
          <cx:pt idx="1">18</cx:pt>
          <cx:pt idx="2">28</cx:pt>
          <cx:pt idx="3">33</cx:pt>
          <cx:pt idx="4">32</cx:pt>
          <cx:pt idx="5">31</cx:pt>
          <cx:pt idx="6">46</cx:pt>
          <cx:pt idx="7">37</cx:pt>
          <cx:pt idx="8">37</cx:pt>
          <cx:pt idx="9">60</cx:pt>
          <cx:pt idx="10">25</cx:pt>
          <cx:pt idx="11">62</cx:pt>
          <cx:pt idx="12">23</cx:pt>
          <cx:pt idx="13">56</cx:pt>
          <cx:pt idx="14">27</cx:pt>
          <cx:pt idx="15">19</cx:pt>
          <cx:pt idx="16">52</cx:pt>
          <cx:pt idx="17">23</cx:pt>
          <cx:pt idx="18">56</cx:pt>
          <cx:pt idx="19">30</cx:pt>
          <cx:pt idx="20">60</cx:pt>
          <cx:pt idx="21">30</cx:pt>
          <cx:pt idx="22">18</cx:pt>
          <cx:pt idx="23">34</cx:pt>
          <cx:pt idx="24">37</cx:pt>
          <cx:pt idx="25">59</cx:pt>
          <cx:pt idx="26">63</cx:pt>
          <cx:pt idx="27">55</cx:pt>
          <cx:pt idx="28">23</cx:pt>
          <cx:pt idx="29">31</cx:pt>
          <cx:pt idx="30">22</cx:pt>
          <cx:pt idx="31">18</cx:pt>
          <cx:pt idx="32">19</cx:pt>
          <cx:pt idx="33">63</cx:pt>
          <cx:pt idx="34">28</cx:pt>
          <cx:pt idx="35">19</cx:pt>
          <cx:pt idx="36">62</cx:pt>
          <cx:pt idx="37">26</cx:pt>
          <cx:pt idx="38">35</cx:pt>
          <cx:pt idx="39">60</cx:pt>
          <cx:pt idx="40">24</cx:pt>
          <cx:pt idx="41">31</cx:pt>
          <cx:pt idx="42">41</cx:pt>
          <cx:pt idx="43">37</cx:pt>
          <cx:pt idx="44">38</cx:pt>
          <cx:pt idx="45">55</cx:pt>
          <cx:pt idx="46">18</cx:pt>
          <cx:pt idx="47">28</cx:pt>
          <cx:pt idx="48">60</cx:pt>
          <cx:pt idx="49">36</cx:pt>
          <cx:pt idx="50">18</cx:pt>
          <cx:pt idx="51">21</cx:pt>
          <cx:pt idx="52">48</cx:pt>
          <cx:pt idx="53">36</cx:pt>
          <cx:pt idx="54">40</cx:pt>
          <cx:pt idx="55">58</cx:pt>
          <cx:pt idx="56">58</cx:pt>
          <cx:pt idx="57">18</cx:pt>
          <cx:pt idx="58">53</cx:pt>
          <cx:pt idx="59">34</cx:pt>
          <cx:pt idx="60">43</cx:pt>
          <cx:pt idx="61">25</cx:pt>
          <cx:pt idx="62">64</cx:pt>
          <cx:pt idx="63">28</cx:pt>
          <cx:pt idx="64">20</cx:pt>
          <cx:pt idx="65">19</cx:pt>
          <cx:pt idx="66">61</cx:pt>
          <cx:pt idx="67">40</cx:pt>
          <cx:pt idx="68">40</cx:pt>
          <cx:pt idx="69">28</cx:pt>
          <cx:pt idx="70">27</cx:pt>
          <cx:pt idx="71">31</cx:pt>
          <cx:pt idx="72">53</cx:pt>
          <cx:pt idx="73">58</cx:pt>
          <cx:pt idx="74">44</cx:pt>
          <cx:pt idx="75">57</cx:pt>
          <cx:pt idx="76">29</cx:pt>
          <cx:pt idx="77">21</cx:pt>
          <cx:pt idx="78">22</cx:pt>
          <cx:pt idx="79">41</cx:pt>
          <cx:pt idx="80">31</cx:pt>
          <cx:pt idx="81">45</cx:pt>
          <cx:pt idx="82">22</cx:pt>
          <cx:pt idx="83">48</cx:pt>
          <cx:pt idx="84">37</cx:pt>
          <cx:pt idx="85">45</cx:pt>
          <cx:pt idx="86">57</cx:pt>
          <cx:pt idx="87">56</cx:pt>
          <cx:pt idx="88">46</cx:pt>
          <cx:pt idx="89">55</cx:pt>
          <cx:pt idx="90">21</cx:pt>
          <cx:pt idx="91">53</cx:pt>
          <cx:pt idx="92">59</cx:pt>
          <cx:pt idx="93">35</cx:pt>
          <cx:pt idx="94">64</cx:pt>
          <cx:pt idx="95">28</cx:pt>
          <cx:pt idx="96">54</cx:pt>
          <cx:pt idx="97">55</cx:pt>
          <cx:pt idx="98">56</cx:pt>
          <cx:pt idx="99">38</cx:pt>
          <cx:pt idx="100">41</cx:pt>
          <cx:pt idx="101">30</cx:pt>
          <cx:pt idx="102">18</cx:pt>
          <cx:pt idx="103">61</cx:pt>
          <cx:pt idx="104">34</cx:pt>
          <cx:pt idx="105">20</cx:pt>
          <cx:pt idx="106">19</cx:pt>
          <cx:pt idx="107">26</cx:pt>
          <cx:pt idx="108">29</cx:pt>
          <cx:pt idx="109">63</cx:pt>
          <cx:pt idx="110">54</cx:pt>
          <cx:pt idx="111">55</cx:pt>
          <cx:pt idx="112">37</cx:pt>
          <cx:pt idx="113">21</cx:pt>
          <cx:pt idx="114">52</cx:pt>
          <cx:pt idx="115">60</cx:pt>
          <cx:pt idx="116">58</cx:pt>
          <cx:pt idx="117">29</cx:pt>
          <cx:pt idx="118">49</cx:pt>
          <cx:pt idx="119">37</cx:pt>
          <cx:pt idx="120">44</cx:pt>
          <cx:pt idx="121">18</cx:pt>
          <cx:pt idx="122">20</cx:pt>
          <cx:pt idx="123">44</cx:pt>
          <cx:pt idx="124">47</cx:pt>
          <cx:pt idx="125">26</cx:pt>
          <cx:pt idx="126">19</cx:pt>
          <cx:pt idx="127">52</cx:pt>
          <cx:pt idx="128">32</cx:pt>
          <cx:pt idx="129">38</cx:pt>
          <cx:pt idx="130">59</cx:pt>
          <cx:pt idx="131">61</cx:pt>
          <cx:pt idx="132">53</cx:pt>
          <cx:pt idx="133">19</cx:pt>
          <cx:pt idx="134">20</cx:pt>
          <cx:pt idx="135">22</cx:pt>
          <cx:pt idx="136">19</cx:pt>
          <cx:pt idx="137">22</cx:pt>
          <cx:pt idx="138">54</cx:pt>
          <cx:pt idx="139">22</cx:pt>
          <cx:pt idx="140">34</cx:pt>
          <cx:pt idx="141">26</cx:pt>
          <cx:pt idx="142">34</cx:pt>
          <cx:pt idx="143">29</cx:pt>
          <cx:pt idx="144">30</cx:pt>
          <cx:pt idx="145">29</cx:pt>
          <cx:pt idx="146">46</cx:pt>
          <cx:pt idx="147">51</cx:pt>
          <cx:pt idx="148">53</cx:pt>
          <cx:pt idx="149">19</cx:pt>
          <cx:pt idx="150">35</cx:pt>
          <cx:pt idx="151">48</cx:pt>
          <cx:pt idx="152">32</cx:pt>
          <cx:pt idx="153">42</cx:pt>
          <cx:pt idx="154">40</cx:pt>
          <cx:pt idx="155">44</cx:pt>
          <cx:pt idx="156">48</cx:pt>
          <cx:pt idx="157">18</cx:pt>
          <cx:pt idx="158">30</cx:pt>
          <cx:pt idx="159">50</cx:pt>
          <cx:pt idx="160">42</cx:pt>
          <cx:pt idx="161">18</cx:pt>
          <cx:pt idx="162">54</cx:pt>
          <cx:pt idx="163">32</cx:pt>
          <cx:pt idx="164">37</cx:pt>
          <cx:pt idx="165">47</cx:pt>
          <cx:pt idx="166">20</cx:pt>
          <cx:pt idx="167">32</cx:pt>
          <cx:pt idx="168">19</cx:pt>
          <cx:pt idx="169">27</cx:pt>
          <cx:pt idx="170">63</cx:pt>
          <cx:pt idx="171">49</cx:pt>
          <cx:pt idx="172">18</cx:pt>
          <cx:pt idx="173">35</cx:pt>
          <cx:pt idx="174">24</cx:pt>
          <cx:pt idx="175">63</cx:pt>
          <cx:pt idx="176">38</cx:pt>
          <cx:pt idx="177">54</cx:pt>
          <cx:pt idx="178">46</cx:pt>
          <cx:pt idx="179">41</cx:pt>
          <cx:pt idx="180">58</cx:pt>
          <cx:pt idx="181">18</cx:pt>
          <cx:pt idx="182">22</cx:pt>
          <cx:pt idx="183">44</cx:pt>
          <cx:pt idx="184">44</cx:pt>
          <cx:pt idx="185">36</cx:pt>
          <cx:pt idx="186">26</cx:pt>
          <cx:pt idx="187">30</cx:pt>
          <cx:pt idx="188">41</cx:pt>
          <cx:pt idx="189">29</cx:pt>
          <cx:pt idx="190">61</cx:pt>
          <cx:pt idx="191">36</cx:pt>
          <cx:pt idx="192">25</cx:pt>
          <cx:pt idx="193">56</cx:pt>
          <cx:pt idx="194">18</cx:pt>
          <cx:pt idx="195">19</cx:pt>
          <cx:pt idx="196">39</cx:pt>
          <cx:pt idx="197">45</cx:pt>
          <cx:pt idx="198">51</cx:pt>
          <cx:pt idx="199">64</cx:pt>
          <cx:pt idx="200">19</cx:pt>
          <cx:pt idx="201">48</cx:pt>
          <cx:pt idx="202">60</cx:pt>
          <cx:pt idx="203">27</cx:pt>
          <cx:pt idx="204">46</cx:pt>
          <cx:pt idx="205">28</cx:pt>
          <cx:pt idx="206">59</cx:pt>
          <cx:pt idx="207">35</cx:pt>
          <cx:pt idx="208">63</cx:pt>
          <cx:pt idx="209">40</cx:pt>
          <cx:pt idx="210">20</cx:pt>
          <cx:pt idx="211">40</cx:pt>
          <cx:pt idx="212">24</cx:pt>
          <cx:pt idx="213">34</cx:pt>
          <cx:pt idx="214">45</cx:pt>
          <cx:pt idx="215">41</cx:pt>
          <cx:pt idx="216">53</cx:pt>
          <cx:pt idx="217">27</cx:pt>
          <cx:pt idx="218">26</cx:pt>
          <cx:pt idx="219">24</cx:pt>
          <cx:pt idx="220">34</cx:pt>
          <cx:pt idx="221">53</cx:pt>
          <cx:pt idx="222">32</cx:pt>
          <cx:pt idx="223">19</cx:pt>
          <cx:pt idx="224">42</cx:pt>
          <cx:pt idx="225">55</cx:pt>
          <cx:pt idx="226">28</cx:pt>
          <cx:pt idx="227">58</cx:pt>
          <cx:pt idx="228">41</cx:pt>
          <cx:pt idx="229">47</cx:pt>
          <cx:pt idx="230">42</cx:pt>
          <cx:pt idx="231">59</cx:pt>
          <cx:pt idx="232">19</cx:pt>
          <cx:pt idx="233">59</cx:pt>
          <cx:pt idx="234">39</cx:pt>
          <cx:pt idx="235">40</cx:pt>
          <cx:pt idx="236">18</cx:pt>
          <cx:pt idx="237">31</cx:pt>
          <cx:pt idx="238">19</cx:pt>
          <cx:pt idx="239">44</cx:pt>
          <cx:pt idx="240">23</cx:pt>
          <cx:pt idx="241">33</cx:pt>
          <cx:pt idx="242">55</cx:pt>
          <cx:pt idx="243">40</cx:pt>
          <cx:pt idx="244">63</cx:pt>
          <cx:pt idx="245">54</cx:pt>
          <cx:pt idx="246">60</cx:pt>
          <cx:pt idx="247">24</cx:pt>
          <cx:pt idx="248">19</cx:pt>
          <cx:pt idx="249">29</cx:pt>
          <cx:pt idx="250">18</cx:pt>
          <cx:pt idx="251">63</cx:pt>
          <cx:pt idx="252">54</cx:pt>
          <cx:pt idx="253">27</cx:pt>
          <cx:pt idx="254">50</cx:pt>
          <cx:pt idx="255">55</cx:pt>
          <cx:pt idx="256">56</cx:pt>
          <cx:pt idx="257">38</cx:pt>
          <cx:pt idx="258">51</cx:pt>
          <cx:pt idx="259">19</cx:pt>
          <cx:pt idx="260">58</cx:pt>
          <cx:pt idx="261">20</cx:pt>
          <cx:pt idx="262">52</cx:pt>
          <cx:pt idx="263">19</cx:pt>
          <cx:pt idx="264">53</cx:pt>
          <cx:pt idx="265">46</cx:pt>
          <cx:pt idx="266">40</cx:pt>
          <cx:pt idx="267">59</cx:pt>
          <cx:pt idx="268">45</cx:pt>
          <cx:pt idx="269">49</cx:pt>
          <cx:pt idx="270">18</cx:pt>
          <cx:pt idx="271">50</cx:pt>
          <cx:pt idx="272">41</cx:pt>
          <cx:pt idx="273">50</cx:pt>
          <cx:pt idx="274">25</cx:pt>
          <cx:pt idx="275">47</cx:pt>
          <cx:pt idx="276">19</cx:pt>
          <cx:pt idx="277">22</cx:pt>
          <cx:pt idx="278">59</cx:pt>
          <cx:pt idx="279">51</cx:pt>
          <cx:pt idx="280">40</cx:pt>
          <cx:pt idx="281">54</cx:pt>
          <cx:pt idx="282">30</cx:pt>
          <cx:pt idx="283">55</cx:pt>
          <cx:pt idx="284">52</cx:pt>
          <cx:pt idx="285">46</cx:pt>
          <cx:pt idx="286">46</cx:pt>
          <cx:pt idx="287">63</cx:pt>
          <cx:pt idx="288">59</cx:pt>
          <cx:pt idx="289">52</cx:pt>
          <cx:pt idx="290">28</cx:pt>
          <cx:pt idx="291">29</cx:pt>
          <cx:pt idx="292">25</cx:pt>
          <cx:pt idx="293">22</cx:pt>
          <cx:pt idx="294">25</cx:pt>
          <cx:pt idx="295">18</cx:pt>
          <cx:pt idx="296">19</cx:pt>
          <cx:pt idx="297">47</cx:pt>
          <cx:pt idx="298">31</cx:pt>
          <cx:pt idx="299">48</cx:pt>
          <cx:pt idx="300">36</cx:pt>
          <cx:pt idx="301">53</cx:pt>
          <cx:pt idx="302">56</cx:pt>
          <cx:pt idx="303">28</cx:pt>
          <cx:pt idx="304">57</cx:pt>
          <cx:pt idx="305">29</cx:pt>
          <cx:pt idx="306">28</cx:pt>
          <cx:pt idx="307">30</cx:pt>
          <cx:pt idx="308">58</cx:pt>
          <cx:pt idx="309">41</cx:pt>
          <cx:pt idx="310">50</cx:pt>
          <cx:pt idx="311">19</cx:pt>
          <cx:pt idx="312">43</cx:pt>
          <cx:pt idx="313">49</cx:pt>
          <cx:pt idx="314">27</cx:pt>
          <cx:pt idx="315">52</cx:pt>
          <cx:pt idx="316">50</cx:pt>
          <cx:pt idx="317">54</cx:pt>
          <cx:pt idx="318">44</cx:pt>
          <cx:pt idx="319">32</cx:pt>
          <cx:pt idx="320">34</cx:pt>
          <cx:pt idx="321">26</cx:pt>
          <cx:pt idx="322">34</cx:pt>
          <cx:pt idx="323">57</cx:pt>
          <cx:pt idx="324">29</cx:pt>
          <cx:pt idx="325">40</cx:pt>
          <cx:pt idx="326">27</cx:pt>
          <cx:pt idx="327">45</cx:pt>
          <cx:pt idx="328">64</cx:pt>
          <cx:pt idx="329">52</cx:pt>
          <cx:pt idx="330">61</cx:pt>
          <cx:pt idx="331">52</cx:pt>
          <cx:pt idx="332">61</cx:pt>
          <cx:pt idx="333">56</cx:pt>
          <cx:pt idx="334">43</cx:pt>
          <cx:pt idx="335">64</cx:pt>
          <cx:pt idx="336">60</cx:pt>
          <cx:pt idx="337">62</cx:pt>
          <cx:pt idx="338">50</cx:pt>
          <cx:pt idx="339">46</cx:pt>
          <cx:pt idx="340">24</cx:pt>
          <cx:pt idx="341">62</cx:pt>
          <cx:pt idx="342">60</cx:pt>
          <cx:pt idx="343">63</cx:pt>
          <cx:pt idx="344">49</cx:pt>
          <cx:pt idx="345">34</cx:pt>
          <cx:pt idx="346">33</cx:pt>
          <cx:pt idx="347">46</cx:pt>
          <cx:pt idx="348">36</cx:pt>
          <cx:pt idx="349">19</cx:pt>
          <cx:pt idx="350">57</cx:pt>
          <cx:pt idx="351">50</cx:pt>
          <cx:pt idx="352">30</cx:pt>
          <cx:pt idx="353">33</cx:pt>
          <cx:pt idx="354">18</cx:pt>
          <cx:pt idx="355">46</cx:pt>
          <cx:pt idx="356">46</cx:pt>
          <cx:pt idx="357">47</cx:pt>
          <cx:pt idx="358">23</cx:pt>
          <cx:pt idx="359">18</cx:pt>
          <cx:pt idx="360">48</cx:pt>
          <cx:pt idx="361">35</cx:pt>
          <cx:pt idx="362">19</cx:pt>
          <cx:pt idx="363">21</cx:pt>
          <cx:pt idx="364">21</cx:pt>
          <cx:pt idx="365">49</cx:pt>
          <cx:pt idx="366">56</cx:pt>
          <cx:pt idx="367">42</cx:pt>
          <cx:pt idx="368">44</cx:pt>
          <cx:pt idx="369">18</cx:pt>
          <cx:pt idx="370">61</cx:pt>
          <cx:pt idx="371">57</cx:pt>
          <cx:pt idx="372">42</cx:pt>
          <cx:pt idx="373">26</cx:pt>
          <cx:pt idx="374">20</cx:pt>
          <cx:pt idx="375">23</cx:pt>
          <cx:pt idx="376">39</cx:pt>
          <cx:pt idx="377">24</cx:pt>
          <cx:pt idx="378">64</cx:pt>
          <cx:pt idx="379">62</cx:pt>
          <cx:pt idx="380">27</cx:pt>
          <cx:pt idx="381">55</cx:pt>
          <cx:pt idx="382">55</cx:pt>
          <cx:pt idx="383">35</cx:pt>
          <cx:pt idx="384">44</cx:pt>
          <cx:pt idx="385">19</cx:pt>
          <cx:pt idx="386">58</cx:pt>
          <cx:pt idx="387">50</cx:pt>
          <cx:pt idx="388">26</cx:pt>
          <cx:pt idx="389">24</cx:pt>
          <cx:pt idx="390">48</cx:pt>
          <cx:pt idx="391">19</cx:pt>
          <cx:pt idx="392">48</cx:pt>
          <cx:pt idx="393">49</cx:pt>
          <cx:pt idx="394">46</cx:pt>
          <cx:pt idx="395">46</cx:pt>
          <cx:pt idx="396">43</cx:pt>
          <cx:pt idx="397">21</cx:pt>
          <cx:pt idx="398">64</cx:pt>
          <cx:pt idx="399">18</cx:pt>
          <cx:pt idx="400">51</cx:pt>
          <cx:pt idx="401">47</cx:pt>
          <cx:pt idx="402">64</cx:pt>
          <cx:pt idx="403">49</cx:pt>
          <cx:pt idx="404">31</cx:pt>
          <cx:pt idx="405">52</cx:pt>
          <cx:pt idx="406">33</cx:pt>
          <cx:pt idx="407">47</cx:pt>
          <cx:pt idx="408">38</cx:pt>
          <cx:pt idx="409">32</cx:pt>
          <cx:pt idx="410">19</cx:pt>
          <cx:pt idx="411">44</cx:pt>
          <cx:pt idx="412">26</cx:pt>
          <cx:pt idx="413">25</cx:pt>
          <cx:pt idx="414">19</cx:pt>
          <cx:pt idx="415">43</cx:pt>
          <cx:pt idx="416">52</cx:pt>
          <cx:pt idx="417">36</cx:pt>
          <cx:pt idx="418">64</cx:pt>
          <cx:pt idx="419">63</cx:pt>
          <cx:pt idx="420">64</cx:pt>
          <cx:pt idx="421">61</cx:pt>
          <cx:pt idx="422">40</cx:pt>
          <cx:pt idx="423">25</cx:pt>
          <cx:pt idx="424">48</cx:pt>
          <cx:pt idx="425">45</cx:pt>
          <cx:pt idx="426">38</cx:pt>
          <cx:pt idx="427">18</cx:pt>
          <cx:pt idx="428">21</cx:pt>
          <cx:pt idx="429">27</cx:pt>
          <cx:pt idx="430">19</cx:pt>
          <cx:pt idx="431">29</cx:pt>
          <cx:pt idx="432">42</cx:pt>
          <cx:pt idx="433">60</cx:pt>
          <cx:pt idx="434">31</cx:pt>
          <cx:pt idx="435">60</cx:pt>
          <cx:pt idx="436">22</cx:pt>
          <cx:pt idx="437">35</cx:pt>
          <cx:pt idx="438">52</cx:pt>
          <cx:pt idx="439">26</cx:pt>
          <cx:pt idx="440">31</cx:pt>
          <cx:pt idx="441">33</cx:pt>
          <cx:pt idx="442">18</cx:pt>
          <cx:pt idx="443">59</cx:pt>
          <cx:pt idx="444">56</cx:pt>
          <cx:pt idx="445">45</cx:pt>
          <cx:pt idx="446">60</cx:pt>
          <cx:pt idx="447">56</cx:pt>
          <cx:pt idx="448">40</cx:pt>
          <cx:pt idx="449">35</cx:pt>
          <cx:pt idx="450">39</cx:pt>
          <cx:pt idx="451">30</cx:pt>
          <cx:pt idx="452">24</cx:pt>
          <cx:pt idx="453">20</cx:pt>
          <cx:pt idx="454">32</cx:pt>
          <cx:pt idx="455">59</cx:pt>
          <cx:pt idx="456">55</cx:pt>
          <cx:pt idx="457">57</cx:pt>
          <cx:pt idx="458">56</cx:pt>
          <cx:pt idx="459">40</cx:pt>
          <cx:pt idx="460">49</cx:pt>
          <cx:pt idx="461">42</cx:pt>
          <cx:pt idx="462">62</cx:pt>
          <cx:pt idx="463">56</cx:pt>
          <cx:pt idx="464">19</cx:pt>
          <cx:pt idx="465">30</cx:pt>
          <cx:pt idx="466">60</cx:pt>
          <cx:pt idx="467">56</cx:pt>
          <cx:pt idx="468">28</cx:pt>
          <cx:pt idx="469">18</cx:pt>
          <cx:pt idx="470">27</cx:pt>
          <cx:pt idx="471">18</cx:pt>
          <cx:pt idx="472">19</cx:pt>
          <cx:pt idx="473">47</cx:pt>
          <cx:pt idx="474">54</cx:pt>
          <cx:pt idx="475">61</cx:pt>
          <cx:pt idx="476">24</cx:pt>
          <cx:pt idx="477">25</cx:pt>
          <cx:pt idx="478">21</cx:pt>
          <cx:pt idx="479">23</cx:pt>
          <cx:pt idx="480">63</cx:pt>
          <cx:pt idx="481">49</cx:pt>
          <cx:pt idx="482">18</cx:pt>
          <cx:pt idx="483">51</cx:pt>
          <cx:pt idx="484">48</cx:pt>
          <cx:pt idx="485">31</cx:pt>
          <cx:pt idx="486">54</cx:pt>
          <cx:pt idx="487">19</cx:pt>
          <cx:pt idx="488">44</cx:pt>
          <cx:pt idx="489">53</cx:pt>
          <cx:pt idx="490">19</cx:pt>
          <cx:pt idx="491">61</cx:pt>
          <cx:pt idx="492">18</cx:pt>
          <cx:pt idx="493">61</cx:pt>
          <cx:pt idx="494">21</cx:pt>
          <cx:pt idx="495">20</cx:pt>
          <cx:pt idx="496">31</cx:pt>
          <cx:pt idx="497">45</cx:pt>
          <cx:pt idx="498">44</cx:pt>
          <cx:pt idx="499">62</cx:pt>
          <cx:pt idx="500">29</cx:pt>
          <cx:pt idx="501">43</cx:pt>
          <cx:pt idx="502">51</cx:pt>
          <cx:pt idx="503">19</cx:pt>
          <cx:pt idx="504">38</cx:pt>
          <cx:pt idx="505">37</cx:pt>
          <cx:pt idx="506">22</cx:pt>
          <cx:pt idx="507">21</cx:pt>
          <cx:pt idx="508">24</cx:pt>
          <cx:pt idx="509">57</cx:pt>
          <cx:pt idx="510">56</cx:pt>
          <cx:pt idx="511">27</cx:pt>
          <cx:pt idx="512">51</cx:pt>
          <cx:pt idx="513">19</cx:pt>
          <cx:pt idx="514">39</cx:pt>
          <cx:pt idx="515">58</cx:pt>
          <cx:pt idx="516">20</cx:pt>
          <cx:pt idx="517">45</cx:pt>
          <cx:pt idx="518">35</cx:pt>
          <cx:pt idx="519">31</cx:pt>
          <cx:pt idx="520">50</cx:pt>
          <cx:pt idx="521">32</cx:pt>
          <cx:pt idx="522">51</cx:pt>
          <cx:pt idx="523">38</cx:pt>
          <cx:pt idx="524">42</cx:pt>
          <cx:pt idx="525">18</cx:pt>
          <cx:pt idx="526">19</cx:pt>
          <cx:pt idx="527">51</cx:pt>
          <cx:pt idx="528">46</cx:pt>
          <cx:pt idx="529">18</cx:pt>
          <cx:pt idx="530">57</cx:pt>
          <cx:pt idx="531">62</cx:pt>
          <cx:pt idx="532">59</cx:pt>
          <cx:pt idx="533">37</cx:pt>
          <cx:pt idx="534">64</cx:pt>
          <cx:pt idx="535">38</cx:pt>
          <cx:pt idx="536">33</cx:pt>
          <cx:pt idx="537">46</cx:pt>
          <cx:pt idx="538">46</cx:pt>
          <cx:pt idx="539">53</cx:pt>
          <cx:pt idx="540">34</cx:pt>
          <cx:pt idx="541">20</cx:pt>
          <cx:pt idx="542">63</cx:pt>
          <cx:pt idx="543">54</cx:pt>
          <cx:pt idx="544">54</cx:pt>
          <cx:pt idx="545">49</cx:pt>
          <cx:pt idx="546">28</cx:pt>
          <cx:pt idx="547">54</cx:pt>
          <cx:pt idx="548">25</cx:pt>
          <cx:pt idx="549">43</cx:pt>
          <cx:pt idx="550">63</cx:pt>
          <cx:pt idx="551">32</cx:pt>
          <cx:pt idx="552">62</cx:pt>
          <cx:pt idx="553">52</cx:pt>
          <cx:pt idx="554">25</cx:pt>
          <cx:pt idx="555">28</cx:pt>
          <cx:pt idx="556">46</cx:pt>
          <cx:pt idx="557">34</cx:pt>
          <cx:pt idx="558">35</cx:pt>
          <cx:pt idx="559">19</cx:pt>
          <cx:pt idx="560">46</cx:pt>
          <cx:pt idx="561">54</cx:pt>
          <cx:pt idx="562">27</cx:pt>
          <cx:pt idx="563">50</cx:pt>
          <cx:pt idx="564">18</cx:pt>
          <cx:pt idx="565">19</cx:pt>
          <cx:pt idx="566">38</cx:pt>
          <cx:pt idx="567">41</cx:pt>
          <cx:pt idx="568">49</cx:pt>
          <cx:pt idx="569">48</cx:pt>
          <cx:pt idx="570">31</cx:pt>
          <cx:pt idx="571">18</cx:pt>
          <cx:pt idx="572">30</cx:pt>
          <cx:pt idx="573">62</cx:pt>
          <cx:pt idx="574">57</cx:pt>
          <cx:pt idx="575">58</cx:pt>
          <cx:pt idx="576">22</cx:pt>
          <cx:pt idx="577">31</cx:pt>
          <cx:pt idx="578">52</cx:pt>
          <cx:pt idx="579">25</cx:pt>
          <cx:pt idx="580">59</cx:pt>
          <cx:pt idx="581">19</cx:pt>
          <cx:pt idx="582">39</cx:pt>
          <cx:pt idx="583">32</cx:pt>
          <cx:pt idx="584">19</cx:pt>
          <cx:pt idx="585">33</cx:pt>
          <cx:pt idx="586">21</cx:pt>
          <cx:pt idx="587">34</cx:pt>
          <cx:pt idx="588">61</cx:pt>
          <cx:pt idx="589">38</cx:pt>
          <cx:pt idx="590">58</cx:pt>
          <cx:pt idx="591">47</cx:pt>
          <cx:pt idx="592">20</cx:pt>
          <cx:pt idx="593">21</cx:pt>
          <cx:pt idx="594">41</cx:pt>
          <cx:pt idx="595">46</cx:pt>
          <cx:pt idx="596">42</cx:pt>
          <cx:pt idx="597">34</cx:pt>
          <cx:pt idx="598">43</cx:pt>
          <cx:pt idx="599">52</cx:pt>
          <cx:pt idx="600">18</cx:pt>
          <cx:pt idx="601">51</cx:pt>
          <cx:pt idx="602">56</cx:pt>
          <cx:pt idx="603">64</cx:pt>
          <cx:pt idx="604">19</cx:pt>
          <cx:pt idx="605">51</cx:pt>
          <cx:pt idx="606">27</cx:pt>
          <cx:pt idx="607">59</cx:pt>
          <cx:pt idx="608">28</cx:pt>
          <cx:pt idx="609">30</cx:pt>
          <cx:pt idx="610">47</cx:pt>
          <cx:pt idx="611">38</cx:pt>
          <cx:pt idx="612">18</cx:pt>
          <cx:pt idx="613">34</cx:pt>
          <cx:pt idx="614">20</cx:pt>
          <cx:pt idx="615">47</cx:pt>
          <cx:pt idx="616">56</cx:pt>
          <cx:pt idx="617">49</cx:pt>
          <cx:pt idx="618">19</cx:pt>
          <cx:pt idx="619">55</cx:pt>
          <cx:pt idx="620">30</cx:pt>
          <cx:pt idx="621">37</cx:pt>
          <cx:pt idx="622">49</cx:pt>
          <cx:pt idx="623">18</cx:pt>
          <cx:pt idx="624">59</cx:pt>
          <cx:pt idx="625">29</cx:pt>
          <cx:pt idx="626">36</cx:pt>
          <cx:pt idx="627">33</cx:pt>
          <cx:pt idx="628">58</cx:pt>
          <cx:pt idx="629">44</cx:pt>
          <cx:pt idx="630">53</cx:pt>
          <cx:pt idx="631">24</cx:pt>
          <cx:pt idx="632">29</cx:pt>
          <cx:pt idx="633">40</cx:pt>
          <cx:pt idx="634">51</cx:pt>
          <cx:pt idx="635">64</cx:pt>
          <cx:pt idx="636">19</cx:pt>
          <cx:pt idx="637">35</cx:pt>
          <cx:pt idx="638">39</cx:pt>
          <cx:pt idx="639">56</cx:pt>
          <cx:pt idx="640">33</cx:pt>
          <cx:pt idx="641">42</cx:pt>
          <cx:pt idx="642">61</cx:pt>
          <cx:pt idx="643">23</cx:pt>
          <cx:pt idx="644">43</cx:pt>
          <cx:pt idx="645">48</cx:pt>
          <cx:pt idx="646">39</cx:pt>
          <cx:pt idx="647">40</cx:pt>
          <cx:pt idx="648">18</cx:pt>
          <cx:pt idx="649">58</cx:pt>
          <cx:pt idx="650">49</cx:pt>
          <cx:pt idx="651">53</cx:pt>
          <cx:pt idx="652">48</cx:pt>
          <cx:pt idx="653">45</cx:pt>
          <cx:pt idx="654">59</cx:pt>
          <cx:pt idx="655">52</cx:pt>
          <cx:pt idx="656">26</cx:pt>
          <cx:pt idx="657">27</cx:pt>
          <cx:pt idx="658">48</cx:pt>
          <cx:pt idx="659">57</cx:pt>
          <cx:pt idx="660">37</cx:pt>
          <cx:pt idx="661">57</cx:pt>
          <cx:pt idx="662">32</cx:pt>
          <cx:pt idx="663">18</cx:pt>
          <cx:pt idx="664">64</cx:pt>
          <cx:pt idx="665">43</cx:pt>
          <cx:pt idx="666">49</cx:pt>
          <cx:pt idx="667">40</cx:pt>
          <cx:pt idx="668">62</cx:pt>
          <cx:pt idx="669">40</cx:pt>
          <cx:pt idx="670">30</cx:pt>
          <cx:pt idx="671">29</cx:pt>
          <cx:pt idx="672">36</cx:pt>
          <cx:pt idx="673">41</cx:pt>
          <cx:pt idx="674">44</cx:pt>
          <cx:pt idx="675">45</cx:pt>
          <cx:pt idx="676">55</cx:pt>
          <cx:pt idx="677">60</cx:pt>
          <cx:pt idx="678">56</cx:pt>
          <cx:pt idx="679">49</cx:pt>
          <cx:pt idx="680">21</cx:pt>
          <cx:pt idx="681">19</cx:pt>
          <cx:pt idx="682">39</cx:pt>
          <cx:pt idx="683">53</cx:pt>
          <cx:pt idx="684">33</cx:pt>
          <cx:pt idx="685">53</cx:pt>
          <cx:pt idx="686">42</cx:pt>
          <cx:pt idx="687">40</cx:pt>
          <cx:pt idx="688">47</cx:pt>
          <cx:pt idx="689">27</cx:pt>
          <cx:pt idx="690">21</cx:pt>
          <cx:pt idx="691">47</cx:pt>
          <cx:pt idx="692">20</cx:pt>
          <cx:pt idx="693">24</cx:pt>
          <cx:pt idx="694">27</cx:pt>
          <cx:pt idx="695">26</cx:pt>
          <cx:pt idx="696">53</cx:pt>
          <cx:pt idx="697">41</cx:pt>
          <cx:pt idx="698">56</cx:pt>
          <cx:pt idx="699">23</cx:pt>
          <cx:pt idx="700">21</cx:pt>
          <cx:pt idx="701">50</cx:pt>
          <cx:pt idx="702">53</cx:pt>
          <cx:pt idx="703">34</cx:pt>
          <cx:pt idx="704">47</cx:pt>
          <cx:pt idx="705">33</cx:pt>
          <cx:pt idx="706">51</cx:pt>
          <cx:pt idx="707">49</cx:pt>
          <cx:pt idx="708">31</cx:pt>
          <cx:pt idx="709">36</cx:pt>
          <cx:pt idx="710">18</cx:pt>
          <cx:pt idx="711">50</cx:pt>
          <cx:pt idx="712">43</cx:pt>
          <cx:pt idx="713">20</cx:pt>
          <cx:pt idx="714">24</cx:pt>
          <cx:pt idx="715">60</cx:pt>
          <cx:pt idx="716">49</cx:pt>
          <cx:pt idx="717">60</cx:pt>
          <cx:pt idx="718">51</cx:pt>
          <cx:pt idx="719">58</cx:pt>
          <cx:pt idx="720">51</cx:pt>
          <cx:pt idx="721">53</cx:pt>
          <cx:pt idx="722">62</cx:pt>
          <cx:pt idx="723">19</cx:pt>
          <cx:pt idx="724">50</cx:pt>
          <cx:pt idx="725">30</cx:pt>
          <cx:pt idx="726">41</cx:pt>
          <cx:pt idx="727">29</cx:pt>
          <cx:pt idx="728">18</cx:pt>
          <cx:pt idx="729">41</cx:pt>
          <cx:pt idx="730">35</cx:pt>
          <cx:pt idx="731">53</cx:pt>
          <cx:pt idx="732">24</cx:pt>
          <cx:pt idx="733">48</cx:pt>
          <cx:pt idx="734">59</cx:pt>
          <cx:pt idx="735">49</cx:pt>
          <cx:pt idx="736">37</cx:pt>
          <cx:pt idx="737">26</cx:pt>
          <cx:pt idx="738">23</cx:pt>
          <cx:pt idx="739">29</cx:pt>
          <cx:pt idx="740">45</cx:pt>
          <cx:pt idx="741">27</cx:pt>
          <cx:pt idx="742">53</cx:pt>
          <cx:pt idx="743">31</cx:pt>
          <cx:pt idx="744">50</cx:pt>
          <cx:pt idx="745">50</cx:pt>
          <cx:pt idx="746">34</cx:pt>
          <cx:pt idx="747">19</cx:pt>
          <cx:pt idx="748">47</cx:pt>
          <cx:pt idx="749">28</cx:pt>
          <cx:pt idx="750">37</cx:pt>
          <cx:pt idx="751">21</cx:pt>
          <cx:pt idx="752">64</cx:pt>
          <cx:pt idx="753">58</cx:pt>
          <cx:pt idx="754">24</cx:pt>
          <cx:pt idx="755">31</cx:pt>
          <cx:pt idx="756">39</cx:pt>
          <cx:pt idx="757">47</cx:pt>
          <cx:pt idx="758">30</cx:pt>
          <cx:pt idx="759">18</cx:pt>
          <cx:pt idx="760">22</cx:pt>
          <cx:pt idx="761">23</cx:pt>
          <cx:pt idx="762">33</cx:pt>
          <cx:pt idx="763">27</cx:pt>
          <cx:pt idx="764">45</cx:pt>
          <cx:pt idx="765">57</cx:pt>
          <cx:pt idx="766">47</cx:pt>
          <cx:pt idx="767">42</cx:pt>
          <cx:pt idx="768">64</cx:pt>
          <cx:pt idx="769">38</cx:pt>
          <cx:pt idx="770">61</cx:pt>
          <cx:pt idx="771">53</cx:pt>
          <cx:pt idx="772">44</cx:pt>
          <cx:pt idx="773">19</cx:pt>
          <cx:pt idx="774">41</cx:pt>
          <cx:pt idx="775">51</cx:pt>
          <cx:pt idx="776">40</cx:pt>
          <cx:pt idx="777">45</cx:pt>
          <cx:pt idx="778">35</cx:pt>
          <cx:pt idx="779">53</cx:pt>
          <cx:pt idx="780">30</cx:pt>
          <cx:pt idx="781">18</cx:pt>
          <cx:pt idx="782">51</cx:pt>
          <cx:pt idx="783">50</cx:pt>
          <cx:pt idx="784">31</cx:pt>
          <cx:pt idx="785">35</cx:pt>
          <cx:pt idx="786">60</cx:pt>
          <cx:pt idx="787">21</cx:pt>
          <cx:pt idx="788">29</cx:pt>
          <cx:pt idx="789">62</cx:pt>
          <cx:pt idx="790">39</cx:pt>
          <cx:pt idx="791">19</cx:pt>
          <cx:pt idx="792">22</cx:pt>
          <cx:pt idx="793">53</cx:pt>
          <cx:pt idx="794">39</cx:pt>
          <cx:pt idx="795">27</cx:pt>
          <cx:pt idx="796">30</cx:pt>
          <cx:pt idx="797">30</cx:pt>
          <cx:pt idx="798">58</cx:pt>
          <cx:pt idx="799">33</cx:pt>
          <cx:pt idx="800">42</cx:pt>
          <cx:pt idx="801">64</cx:pt>
          <cx:pt idx="802">21</cx:pt>
          <cx:pt idx="803">18</cx:pt>
          <cx:pt idx="804">23</cx:pt>
          <cx:pt idx="805">45</cx:pt>
          <cx:pt idx="806">40</cx:pt>
          <cx:pt idx="807">19</cx:pt>
          <cx:pt idx="808">18</cx:pt>
          <cx:pt idx="809">25</cx:pt>
          <cx:pt idx="810">46</cx:pt>
          <cx:pt idx="811">33</cx:pt>
          <cx:pt idx="812">54</cx:pt>
          <cx:pt idx="813">28</cx:pt>
          <cx:pt idx="814">36</cx:pt>
          <cx:pt idx="815">20</cx:pt>
          <cx:pt idx="816">24</cx:pt>
          <cx:pt idx="817">23</cx:pt>
          <cx:pt idx="818">47</cx:pt>
          <cx:pt idx="819">33</cx:pt>
          <cx:pt idx="820">45</cx:pt>
          <cx:pt idx="821">26</cx:pt>
          <cx:pt idx="822">18</cx:pt>
          <cx:pt idx="823">44</cx:pt>
          <cx:pt idx="824">60</cx:pt>
          <cx:pt idx="825">64</cx:pt>
          <cx:pt idx="826">56</cx:pt>
          <cx:pt idx="827">36</cx:pt>
          <cx:pt idx="828">41</cx:pt>
          <cx:pt idx="829">39</cx:pt>
          <cx:pt idx="830">63</cx:pt>
          <cx:pt idx="831">36</cx:pt>
          <cx:pt idx="832">28</cx:pt>
          <cx:pt idx="833">58</cx:pt>
          <cx:pt idx="834">36</cx:pt>
          <cx:pt idx="835">42</cx:pt>
          <cx:pt idx="836">36</cx:pt>
          <cx:pt idx="837">56</cx:pt>
          <cx:pt idx="838">35</cx:pt>
          <cx:pt idx="839">59</cx:pt>
          <cx:pt idx="840">21</cx:pt>
          <cx:pt idx="841">59</cx:pt>
          <cx:pt idx="842">23</cx:pt>
          <cx:pt idx="843">57</cx:pt>
          <cx:pt idx="844">53</cx:pt>
          <cx:pt idx="845">60</cx:pt>
          <cx:pt idx="846">51</cx:pt>
          <cx:pt idx="847">23</cx:pt>
          <cx:pt idx="848">27</cx:pt>
          <cx:pt idx="849">55</cx:pt>
          <cx:pt idx="850">37</cx:pt>
          <cx:pt idx="851">61</cx:pt>
          <cx:pt idx="852">46</cx:pt>
          <cx:pt idx="853">53</cx:pt>
          <cx:pt idx="854">49</cx:pt>
          <cx:pt idx="855">20</cx:pt>
          <cx:pt idx="856">48</cx:pt>
          <cx:pt idx="857">25</cx:pt>
          <cx:pt idx="858">25</cx:pt>
          <cx:pt idx="859">57</cx:pt>
          <cx:pt idx="860">37</cx:pt>
          <cx:pt idx="861">38</cx:pt>
          <cx:pt idx="862">55</cx:pt>
          <cx:pt idx="863">36</cx:pt>
          <cx:pt idx="864">51</cx:pt>
          <cx:pt idx="865">40</cx:pt>
          <cx:pt idx="866">18</cx:pt>
          <cx:pt idx="867">57</cx:pt>
          <cx:pt idx="868">61</cx:pt>
          <cx:pt idx="869">25</cx:pt>
          <cx:pt idx="870">50</cx:pt>
          <cx:pt idx="871">26</cx:pt>
          <cx:pt idx="872">42</cx:pt>
          <cx:pt idx="873">43</cx:pt>
          <cx:pt idx="874">44</cx:pt>
          <cx:pt idx="875">23</cx:pt>
          <cx:pt idx="876">49</cx:pt>
          <cx:pt idx="877">33</cx:pt>
          <cx:pt idx="878">41</cx:pt>
          <cx:pt idx="879">37</cx:pt>
          <cx:pt idx="880">22</cx:pt>
          <cx:pt idx="881">23</cx:pt>
          <cx:pt idx="882">21</cx:pt>
          <cx:pt idx="883">51</cx:pt>
          <cx:pt idx="884">25</cx:pt>
          <cx:pt idx="885">32</cx:pt>
          <cx:pt idx="886">57</cx:pt>
          <cx:pt idx="887">36</cx:pt>
          <cx:pt idx="888">22</cx:pt>
          <cx:pt idx="889">57</cx:pt>
          <cx:pt idx="890">64</cx:pt>
          <cx:pt idx="891">36</cx:pt>
          <cx:pt idx="892">54</cx:pt>
          <cx:pt idx="893">47</cx:pt>
          <cx:pt idx="894">62</cx:pt>
          <cx:pt idx="895">61</cx:pt>
          <cx:pt idx="896">43</cx:pt>
          <cx:pt idx="897">19</cx:pt>
          <cx:pt idx="898">18</cx:pt>
          <cx:pt idx="899">19</cx:pt>
          <cx:pt idx="900">49</cx:pt>
          <cx:pt idx="901">60</cx:pt>
          <cx:pt idx="902">26</cx:pt>
          <cx:pt idx="903">49</cx:pt>
          <cx:pt idx="904">60</cx:pt>
          <cx:pt idx="905">26</cx:pt>
          <cx:pt idx="906">27</cx:pt>
          <cx:pt idx="907">44</cx:pt>
          <cx:pt idx="908">63</cx:pt>
          <cx:pt idx="909">32</cx:pt>
          <cx:pt idx="910">22</cx:pt>
          <cx:pt idx="911">18</cx:pt>
          <cx:pt idx="912">59</cx:pt>
          <cx:pt idx="913">44</cx:pt>
          <cx:pt idx="914">33</cx:pt>
          <cx:pt idx="915">24</cx:pt>
          <cx:pt idx="916">43</cx:pt>
          <cx:pt idx="917">45</cx:pt>
          <cx:pt idx="918">61</cx:pt>
          <cx:pt idx="919">35</cx:pt>
          <cx:pt idx="920">62</cx:pt>
          <cx:pt idx="921">62</cx:pt>
          <cx:pt idx="922">38</cx:pt>
          <cx:pt idx="923">34</cx:pt>
          <cx:pt idx="924">43</cx:pt>
          <cx:pt idx="925">50</cx:pt>
          <cx:pt idx="926">19</cx:pt>
          <cx:pt idx="927">57</cx:pt>
          <cx:pt idx="928">62</cx:pt>
          <cx:pt idx="929">41</cx:pt>
          <cx:pt idx="930">26</cx:pt>
          <cx:pt idx="931">39</cx:pt>
          <cx:pt idx="932">46</cx:pt>
          <cx:pt idx="933">45</cx:pt>
          <cx:pt idx="934">32</cx:pt>
          <cx:pt idx="935">59</cx:pt>
          <cx:pt idx="936">44</cx:pt>
          <cx:pt idx="937">39</cx:pt>
          <cx:pt idx="938">18</cx:pt>
          <cx:pt idx="939">53</cx:pt>
          <cx:pt idx="940">18</cx:pt>
          <cx:pt idx="941">50</cx:pt>
          <cx:pt idx="942">18</cx:pt>
          <cx:pt idx="943">19</cx:pt>
          <cx:pt idx="944">62</cx:pt>
          <cx:pt idx="945">56</cx:pt>
          <cx:pt idx="946">42</cx:pt>
          <cx:pt idx="947">37</cx:pt>
          <cx:pt idx="948">42</cx:pt>
          <cx:pt idx="949">25</cx:pt>
          <cx:pt idx="950">57</cx:pt>
          <cx:pt idx="951">51</cx:pt>
          <cx:pt idx="952">30</cx:pt>
          <cx:pt idx="953">44</cx:pt>
          <cx:pt idx="954">34</cx:pt>
          <cx:pt idx="955">31</cx:pt>
          <cx:pt idx="956">54</cx:pt>
          <cx:pt idx="957">24</cx:pt>
          <cx:pt idx="958">43</cx:pt>
          <cx:pt idx="959">48</cx:pt>
          <cx:pt idx="960">19</cx:pt>
          <cx:pt idx="961">29</cx:pt>
          <cx:pt idx="962">63</cx:pt>
          <cx:pt idx="963">46</cx:pt>
          <cx:pt idx="964">52</cx:pt>
          <cx:pt idx="965">35</cx:pt>
          <cx:pt idx="966">51</cx:pt>
          <cx:pt idx="967">44</cx:pt>
          <cx:pt idx="968">21</cx:pt>
          <cx:pt idx="969">39</cx:pt>
          <cx:pt idx="970">50</cx:pt>
          <cx:pt idx="971">34</cx:pt>
          <cx:pt idx="972">22</cx:pt>
          <cx:pt idx="973">19</cx:pt>
          <cx:pt idx="974">26</cx:pt>
          <cx:pt idx="975">29</cx:pt>
          <cx:pt idx="976">48</cx:pt>
          <cx:pt idx="977">26</cx:pt>
          <cx:pt idx="978">45</cx:pt>
          <cx:pt idx="979">36</cx:pt>
          <cx:pt idx="980">54</cx:pt>
          <cx:pt idx="981">34</cx:pt>
          <cx:pt idx="982">31</cx:pt>
          <cx:pt idx="983">27</cx:pt>
          <cx:pt idx="984">20</cx:pt>
          <cx:pt idx="985">44</cx:pt>
          <cx:pt idx="986">43</cx:pt>
          <cx:pt idx="987">45</cx:pt>
          <cx:pt idx="988">34</cx:pt>
          <cx:pt idx="989">24</cx:pt>
          <cx:pt idx="990">26</cx:pt>
          <cx:pt idx="991">38</cx:pt>
          <cx:pt idx="992">50</cx:pt>
          <cx:pt idx="993">38</cx:pt>
          <cx:pt idx="994">27</cx:pt>
          <cx:pt idx="995">39</cx:pt>
          <cx:pt idx="996">39</cx:pt>
          <cx:pt idx="997">63</cx:pt>
          <cx:pt idx="998">33</cx:pt>
          <cx:pt idx="999">36</cx:pt>
          <cx:pt idx="1000">30</cx:pt>
          <cx:pt idx="1001">24</cx:pt>
          <cx:pt idx="1002">24</cx:pt>
          <cx:pt idx="1003">48</cx:pt>
          <cx:pt idx="1004">47</cx:pt>
          <cx:pt idx="1005">29</cx:pt>
          <cx:pt idx="1006">28</cx:pt>
          <cx:pt idx="1007">47</cx:pt>
          <cx:pt idx="1008">25</cx:pt>
          <cx:pt idx="1009">51</cx:pt>
          <cx:pt idx="1010">48</cx:pt>
          <cx:pt idx="1011">43</cx:pt>
          <cx:pt idx="1012">61</cx:pt>
          <cx:pt idx="1013">48</cx:pt>
          <cx:pt idx="1014">38</cx:pt>
          <cx:pt idx="1015">59</cx:pt>
          <cx:pt idx="1016">19</cx:pt>
          <cx:pt idx="1017">26</cx:pt>
          <cx:pt idx="1018">54</cx:pt>
          <cx:pt idx="1019">21</cx:pt>
          <cx:pt idx="1020">51</cx:pt>
          <cx:pt idx="1021">22</cx:pt>
          <cx:pt idx="1022">47</cx:pt>
          <cx:pt idx="1023">18</cx:pt>
          <cx:pt idx="1024">47</cx:pt>
          <cx:pt idx="1025">21</cx:pt>
          <cx:pt idx="1026">19</cx:pt>
          <cx:pt idx="1027">23</cx:pt>
          <cx:pt idx="1028">54</cx:pt>
          <cx:pt idx="1029">37</cx:pt>
          <cx:pt idx="1030">46</cx:pt>
          <cx:pt idx="1031">55</cx:pt>
          <cx:pt idx="1032">30</cx:pt>
          <cx:pt idx="1033">18</cx:pt>
          <cx:pt idx="1034">61</cx:pt>
          <cx:pt idx="1035">54</cx:pt>
          <cx:pt idx="1036">22</cx:pt>
          <cx:pt idx="1037">45</cx:pt>
          <cx:pt idx="1038">22</cx:pt>
          <cx:pt idx="1039">19</cx:pt>
          <cx:pt idx="1040">35</cx:pt>
          <cx:pt idx="1041">18</cx:pt>
          <cx:pt idx="1042">20</cx:pt>
          <cx:pt idx="1043">28</cx:pt>
          <cx:pt idx="1044">55</cx:pt>
          <cx:pt idx="1045">43</cx:pt>
          <cx:pt idx="1046">43</cx:pt>
          <cx:pt idx="1047">22</cx:pt>
          <cx:pt idx="1048">25</cx:pt>
          <cx:pt idx="1049">49</cx:pt>
          <cx:pt idx="1050">44</cx:pt>
          <cx:pt idx="1051">64</cx:pt>
          <cx:pt idx="1052">49</cx:pt>
          <cx:pt idx="1053">47</cx:pt>
          <cx:pt idx="1054">27</cx:pt>
          <cx:pt idx="1055">55</cx:pt>
          <cx:pt idx="1056">48</cx:pt>
          <cx:pt idx="1057">45</cx:pt>
          <cx:pt idx="1058">24</cx:pt>
          <cx:pt idx="1059">32</cx:pt>
          <cx:pt idx="1060">24</cx:pt>
          <cx:pt idx="1061">57</cx:pt>
          <cx:pt idx="1062">59</cx:pt>
          <cx:pt idx="1063">36</cx:pt>
          <cx:pt idx="1064">29</cx:pt>
          <cx:pt idx="1065">42</cx:pt>
          <cx:pt idx="1066">48</cx:pt>
          <cx:pt idx="1067">39</cx:pt>
          <cx:pt idx="1068">63</cx:pt>
          <cx:pt idx="1069">54</cx:pt>
          <cx:pt idx="1070">37</cx:pt>
          <cx:pt idx="1071">63</cx:pt>
          <cx:pt idx="1072">21</cx:pt>
          <cx:pt idx="1073">54</cx:pt>
          <cx:pt idx="1074">60</cx:pt>
          <cx:pt idx="1075">32</cx:pt>
          <cx:pt idx="1076">47</cx:pt>
          <cx:pt idx="1077">21</cx:pt>
          <cx:pt idx="1078">28</cx:pt>
          <cx:pt idx="1079">63</cx:pt>
          <cx:pt idx="1080">18</cx:pt>
          <cx:pt idx="1081">32</cx:pt>
          <cx:pt idx="1082">38</cx:pt>
          <cx:pt idx="1083">32</cx:pt>
          <cx:pt idx="1084">62</cx:pt>
          <cx:pt idx="1085">39</cx:pt>
          <cx:pt idx="1086">55</cx:pt>
          <cx:pt idx="1087">57</cx:pt>
          <cx:pt idx="1088">52</cx:pt>
          <cx:pt idx="1089">56</cx:pt>
          <cx:pt idx="1090">47</cx:pt>
          <cx:pt idx="1091">55</cx:pt>
          <cx:pt idx="1092">23</cx:pt>
          <cx:pt idx="1093">22</cx:pt>
          <cx:pt idx="1094">50</cx:pt>
          <cx:pt idx="1095">18</cx:pt>
          <cx:pt idx="1096">51</cx:pt>
          <cx:pt idx="1097">22</cx:pt>
          <cx:pt idx="1098">52</cx:pt>
          <cx:pt idx="1099">25</cx:pt>
          <cx:pt idx="1100">33</cx:pt>
          <cx:pt idx="1101">53</cx:pt>
          <cx:pt idx="1102">29</cx:pt>
          <cx:pt idx="1103">58</cx:pt>
          <cx:pt idx="1104">37</cx:pt>
          <cx:pt idx="1105">54</cx:pt>
          <cx:pt idx="1106">49</cx:pt>
          <cx:pt idx="1107">50</cx:pt>
          <cx:pt idx="1108">26</cx:pt>
          <cx:pt idx="1109">45</cx:pt>
          <cx:pt idx="1110">54</cx:pt>
          <cx:pt idx="1111">38</cx:pt>
          <cx:pt idx="1112">48</cx:pt>
          <cx:pt idx="1113">28</cx:pt>
          <cx:pt idx="1114">23</cx:pt>
          <cx:pt idx="1115">55</cx:pt>
          <cx:pt idx="1116">41</cx:pt>
          <cx:pt idx="1117">25</cx:pt>
          <cx:pt idx="1118">33</cx:pt>
          <cx:pt idx="1119">30</cx:pt>
          <cx:pt idx="1120">23</cx:pt>
          <cx:pt idx="1121">46</cx:pt>
          <cx:pt idx="1122">53</cx:pt>
          <cx:pt idx="1123">27</cx:pt>
          <cx:pt idx="1124">23</cx:pt>
          <cx:pt idx="1125">63</cx:pt>
          <cx:pt idx="1126">55</cx:pt>
          <cx:pt idx="1127">35</cx:pt>
          <cx:pt idx="1128">34</cx:pt>
          <cx:pt idx="1129">19</cx:pt>
          <cx:pt idx="1130">39</cx:pt>
          <cx:pt idx="1131">27</cx:pt>
          <cx:pt idx="1132">57</cx:pt>
          <cx:pt idx="1133">52</cx:pt>
          <cx:pt idx="1134">28</cx:pt>
          <cx:pt idx="1135">50</cx:pt>
          <cx:pt idx="1136">44</cx:pt>
          <cx:pt idx="1137">26</cx:pt>
          <cx:pt idx="1138">33</cx:pt>
          <cx:pt idx="1139">19</cx:pt>
          <cx:pt idx="1140">50</cx:pt>
          <cx:pt idx="1141">41</cx:pt>
          <cx:pt idx="1142">52</cx:pt>
          <cx:pt idx="1143">39</cx:pt>
          <cx:pt idx="1144">50</cx:pt>
          <cx:pt idx="1145">52</cx:pt>
          <cx:pt idx="1146">60</cx:pt>
          <cx:pt idx="1147">20</cx:pt>
          <cx:pt idx="1148">55</cx:pt>
          <cx:pt idx="1149">42</cx:pt>
          <cx:pt idx="1150">18</cx:pt>
          <cx:pt idx="1151">58</cx:pt>
          <cx:pt idx="1152">43</cx:pt>
          <cx:pt idx="1153">35</cx:pt>
          <cx:pt idx="1154">48</cx:pt>
          <cx:pt idx="1155">36</cx:pt>
          <cx:pt idx="1156">19</cx:pt>
          <cx:pt idx="1157">23</cx:pt>
          <cx:pt idx="1158">20</cx:pt>
          <cx:pt idx="1159">32</cx:pt>
          <cx:pt idx="1160">43</cx:pt>
          <cx:pt idx="1161">34</cx:pt>
          <cx:pt idx="1162">30</cx:pt>
          <cx:pt idx="1163">18</cx:pt>
          <cx:pt idx="1164">41</cx:pt>
          <cx:pt idx="1165">35</cx:pt>
          <cx:pt idx="1166">57</cx:pt>
          <cx:pt idx="1167">29</cx:pt>
          <cx:pt idx="1168">32</cx:pt>
          <cx:pt idx="1169">37</cx:pt>
          <cx:pt idx="1170">18</cx:pt>
          <cx:pt idx="1171">43</cx:pt>
          <cx:pt idx="1172">56</cx:pt>
          <cx:pt idx="1173">38</cx:pt>
          <cx:pt idx="1174">29</cx:pt>
          <cx:pt idx="1175">22</cx:pt>
          <cx:pt idx="1176">52</cx:pt>
          <cx:pt idx="1177">40</cx:pt>
          <cx:pt idx="1178">23</cx:pt>
          <cx:pt idx="1179">31</cx:pt>
          <cx:pt idx="1180">42</cx:pt>
          <cx:pt idx="1181">24</cx:pt>
          <cx:pt idx="1182">25</cx:pt>
          <cx:pt idx="1183">48</cx:pt>
          <cx:pt idx="1184">23</cx:pt>
          <cx:pt idx="1185">45</cx:pt>
          <cx:pt idx="1186">20</cx:pt>
          <cx:pt idx="1187">62</cx:pt>
          <cx:pt idx="1188">43</cx:pt>
          <cx:pt idx="1189">23</cx:pt>
          <cx:pt idx="1190">31</cx:pt>
          <cx:pt idx="1191">41</cx:pt>
          <cx:pt idx="1192">58</cx:pt>
          <cx:pt idx="1193">48</cx:pt>
          <cx:pt idx="1194">31</cx:pt>
          <cx:pt idx="1195">19</cx:pt>
          <cx:pt idx="1196">19</cx:pt>
          <cx:pt idx="1197">41</cx:pt>
          <cx:pt idx="1198">40</cx:pt>
          <cx:pt idx="1199">31</cx:pt>
          <cx:pt idx="1200">37</cx:pt>
          <cx:pt idx="1201">46</cx:pt>
          <cx:pt idx="1202">22</cx:pt>
          <cx:pt idx="1203">51</cx:pt>
          <cx:pt idx="1204">18</cx:pt>
          <cx:pt idx="1205">35</cx:pt>
          <cx:pt idx="1206">59</cx:pt>
          <cx:pt idx="1207">36</cx:pt>
          <cx:pt idx="1208">37</cx:pt>
          <cx:pt idx="1209">59</cx:pt>
          <cx:pt idx="1210">36</cx:pt>
          <cx:pt idx="1211">39</cx:pt>
          <cx:pt idx="1212">18</cx:pt>
          <cx:pt idx="1213">52</cx:pt>
          <cx:pt idx="1214">27</cx:pt>
          <cx:pt idx="1215">18</cx:pt>
          <cx:pt idx="1216">40</cx:pt>
          <cx:pt idx="1217">29</cx:pt>
          <cx:pt idx="1218">46</cx:pt>
          <cx:pt idx="1219">38</cx:pt>
          <cx:pt idx="1220">30</cx:pt>
          <cx:pt idx="1221">40</cx:pt>
          <cx:pt idx="1222">50</cx:pt>
          <cx:pt idx="1223">20</cx:pt>
          <cx:pt idx="1224">41</cx:pt>
          <cx:pt idx="1225">33</cx:pt>
          <cx:pt idx="1226">38</cx:pt>
          <cx:pt idx="1227">42</cx:pt>
          <cx:pt idx="1228">56</cx:pt>
          <cx:pt idx="1229">58</cx:pt>
          <cx:pt idx="1230">52</cx:pt>
          <cx:pt idx="1231">20</cx:pt>
          <cx:pt idx="1232">54</cx:pt>
          <cx:pt idx="1233">58</cx:pt>
          <cx:pt idx="1234">45</cx:pt>
          <cx:pt idx="1235">26</cx:pt>
          <cx:pt idx="1236">63</cx:pt>
          <cx:pt idx="1237">58</cx:pt>
          <cx:pt idx="1238">37</cx:pt>
          <cx:pt idx="1239">25</cx:pt>
          <cx:pt idx="1240">52</cx:pt>
          <cx:pt idx="1241">64</cx:pt>
          <cx:pt idx="1242">22</cx:pt>
          <cx:pt idx="1243">28</cx:pt>
          <cx:pt idx="1244">18</cx:pt>
          <cx:pt idx="1245">28</cx:pt>
          <cx:pt idx="1246">45</cx:pt>
          <cx:pt idx="1247">33</cx:pt>
          <cx:pt idx="1248">18</cx:pt>
          <cx:pt idx="1249">32</cx:pt>
          <cx:pt idx="1250">24</cx:pt>
          <cx:pt idx="1251">19</cx:pt>
          <cx:pt idx="1252">20</cx:pt>
          <cx:pt idx="1253">40</cx:pt>
          <cx:pt idx="1254">34</cx:pt>
          <cx:pt idx="1255">42</cx:pt>
          <cx:pt idx="1256">51</cx:pt>
          <cx:pt idx="1257">54</cx:pt>
          <cx:pt idx="1258">55</cx:pt>
          <cx:pt idx="1259">52</cx:pt>
          <cx:pt idx="1260">32</cx:pt>
          <cx:pt idx="1261">28</cx:pt>
          <cx:pt idx="1262">41</cx:pt>
          <cx:pt idx="1263">43</cx:pt>
          <cx:pt idx="1264">49</cx:pt>
          <cx:pt idx="1265">64</cx:pt>
          <cx:pt idx="1266">55</cx:pt>
          <cx:pt idx="1267">24</cx:pt>
          <cx:pt idx="1268">20</cx:pt>
          <cx:pt idx="1269">45</cx:pt>
          <cx:pt idx="1270">26</cx:pt>
          <cx:pt idx="1271">25</cx:pt>
          <cx:pt idx="1272">43</cx:pt>
          <cx:pt idx="1273">35</cx:pt>
          <cx:pt idx="1274">26</cx:pt>
          <cx:pt idx="1275">57</cx:pt>
          <cx:pt idx="1276">22</cx:pt>
          <cx:pt idx="1277">32</cx:pt>
          <cx:pt idx="1278">39</cx:pt>
          <cx:pt idx="1279">25</cx:pt>
          <cx:pt idx="1280">48</cx:pt>
          <cx:pt idx="1281">47</cx:pt>
          <cx:pt idx="1282">18</cx:pt>
          <cx:pt idx="1283">18</cx:pt>
          <cx:pt idx="1284">61</cx:pt>
          <cx:pt idx="1285">47</cx:pt>
          <cx:pt idx="1286">28</cx:pt>
          <cx:pt idx="1287">36</cx:pt>
          <cx:pt idx="1288">20</cx:pt>
          <cx:pt idx="1289">44</cx:pt>
          <cx:pt idx="1290">38</cx:pt>
          <cx:pt idx="1291">19</cx:pt>
          <cx:pt idx="1292">21</cx:pt>
          <cx:pt idx="1293">46</cx:pt>
          <cx:pt idx="1294">58</cx:pt>
          <cx:pt idx="1295">20</cx:pt>
          <cx:pt idx="1296">18</cx:pt>
          <cx:pt idx="1297">28</cx:pt>
          <cx:pt idx="1298">33</cx:pt>
          <cx:pt idx="1299">19</cx:pt>
          <cx:pt idx="1300">45</cx:pt>
          <cx:pt idx="1301">62</cx:pt>
          <cx:pt idx="1302">25</cx:pt>
          <cx:pt idx="1303">43</cx:pt>
          <cx:pt idx="1304">42</cx:pt>
          <cx:pt idx="1305">24</cx:pt>
          <cx:pt idx="1306">29</cx:pt>
          <cx:pt idx="1307">32</cx:pt>
          <cx:pt idx="1308">25</cx:pt>
          <cx:pt idx="1309">41</cx:pt>
          <cx:pt idx="1310">42</cx:pt>
          <cx:pt idx="1311">33</cx:pt>
          <cx:pt idx="1312">34</cx:pt>
          <cx:pt idx="1313">19</cx:pt>
          <cx:pt idx="1314">30</cx:pt>
          <cx:pt idx="1315">18</cx:pt>
          <cx:pt idx="1316">19</cx:pt>
          <cx:pt idx="1317">18</cx:pt>
          <cx:pt idx="1318">35</cx:pt>
          <cx:pt idx="1319">39</cx:pt>
          <cx:pt idx="1320">31</cx:pt>
          <cx:pt idx="1321">62</cx:pt>
          <cx:pt idx="1322">62</cx:pt>
          <cx:pt idx="1323">42</cx:pt>
          <cx:pt idx="1324">31</cx:pt>
          <cx:pt idx="1325">61</cx:pt>
          <cx:pt idx="1326">42</cx:pt>
          <cx:pt idx="1327">51</cx:pt>
          <cx:pt idx="1328">23</cx:pt>
          <cx:pt idx="1329">52</cx:pt>
          <cx:pt idx="1330">57</cx:pt>
          <cx:pt idx="1331">23</cx:pt>
          <cx:pt idx="1332">52</cx:pt>
          <cx:pt idx="1333">50</cx:pt>
          <cx:pt idx="1334">18</cx:pt>
          <cx:pt idx="1335">18</cx:pt>
          <cx:pt idx="1336">21</cx:pt>
          <cx:pt idx="1337">61</cx:pt>
        </cx:lvl>
      </cx:numDim>
    </cx:data>
  </cx:chartData>
  <cx:chart>
    <cx:plotArea>
      <cx:plotAreaRegion>
        <cx:series layoutId="boxWhisker" uniqueId="{81BDA1EE-D1F9-4DFF-A91C-E08221691C94}">
          <cx:tx>
            <cx:txData>
              <cx:f>'Q1-a,b'!$A$1</cx:f>
              <cx:v>age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E7D88-3407-4B10-9E7E-6BB34FE69EEC}"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198501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7D88-3407-4B10-9E7E-6BB34FE69EEC}"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363535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7D88-3407-4B10-9E7E-6BB34FE69EEC}"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108730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7D88-3407-4B10-9E7E-6BB34FE69EEC}"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268409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E7D88-3407-4B10-9E7E-6BB34FE69EEC}"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163206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E7D88-3407-4B10-9E7E-6BB34FE69EEC}"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231182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E7D88-3407-4B10-9E7E-6BB34FE69EEC}" type="datetimeFigureOut">
              <a:rPr lang="en-IN" smtClean="0"/>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301218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E7D88-3407-4B10-9E7E-6BB34FE69EEC}" type="datetimeFigureOut">
              <a:rPr lang="en-IN" smtClean="0"/>
              <a:t>15-01-2024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280608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E7D88-3407-4B10-9E7E-6BB34FE69EEC}" type="datetimeFigureOut">
              <a:rPr lang="en-IN" smtClean="0"/>
              <a:t>15-01-2024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42206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E7D88-3407-4B10-9E7E-6BB34FE69EEC}"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115712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E7D88-3407-4B10-9E7E-6BB34FE69EEC}"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D352CF-062C-4D82-B39E-8E3BEB8E0E61}" type="slidenum">
              <a:rPr lang="en-IN" smtClean="0"/>
              <a:t>‹#›</a:t>
            </a:fld>
            <a:endParaRPr lang="en-IN"/>
          </a:p>
        </p:txBody>
      </p:sp>
    </p:spTree>
    <p:extLst>
      <p:ext uri="{BB962C8B-B14F-4D97-AF65-F5344CB8AC3E}">
        <p14:creationId xmlns:p14="http://schemas.microsoft.com/office/powerpoint/2010/main" val="83871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E7D88-3407-4B10-9E7E-6BB34FE69EEC}" type="datetimeFigureOut">
              <a:rPr lang="en-IN" smtClean="0"/>
              <a:t>15-01-2024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52CF-062C-4D82-B39E-8E3BEB8E0E61}" type="slidenum">
              <a:rPr lang="en-IN" smtClean="0"/>
              <a:t>‹#›</a:t>
            </a:fld>
            <a:endParaRPr lang="en-IN"/>
          </a:p>
        </p:txBody>
      </p:sp>
    </p:spTree>
    <p:extLst>
      <p:ext uri="{BB962C8B-B14F-4D97-AF65-F5344CB8AC3E}">
        <p14:creationId xmlns:p14="http://schemas.microsoft.com/office/powerpoint/2010/main" val="28652980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4.xml"/><Relationship Id="rId5" Type="http://schemas.openxmlformats.org/officeDocument/2006/relationships/image" Target="../media/image2.png"/><Relationship Id="rId4" Type="http://schemas.microsoft.com/office/2014/relationships/chartEx" Target="../charts/chartEx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8E61-FC41-403D-AD22-C81C86ADEB6F}"/>
              </a:ext>
            </a:extLst>
          </p:cNvPr>
          <p:cNvSpPr>
            <a:spLocks noGrp="1"/>
          </p:cNvSpPr>
          <p:nvPr>
            <p:ph type="ctrTitle"/>
          </p:nvPr>
        </p:nvSpPr>
        <p:spPr/>
        <p:txBody>
          <a:bodyPr/>
          <a:lstStyle/>
          <a:p>
            <a:r>
              <a:rPr lang="en-IN" dirty="0">
                <a:solidFill>
                  <a:srgbClr val="000000"/>
                </a:solidFill>
                <a:latin typeface="Inter"/>
              </a:rPr>
              <a:t>P</a:t>
            </a:r>
            <a:r>
              <a:rPr lang="en-IN" b="0" i="0" dirty="0">
                <a:solidFill>
                  <a:srgbClr val="000000"/>
                </a:solidFill>
                <a:effectLst/>
                <a:latin typeface="Inter"/>
              </a:rPr>
              <a:t>roject- Insurance claim</a:t>
            </a:r>
            <a:endParaRPr lang="en-IN" dirty="0"/>
          </a:p>
        </p:txBody>
      </p:sp>
      <p:sp>
        <p:nvSpPr>
          <p:cNvPr id="3" name="Subtitle 2">
            <a:extLst>
              <a:ext uri="{FF2B5EF4-FFF2-40B4-BE49-F238E27FC236}">
                <a16:creationId xmlns:a16="http://schemas.microsoft.com/office/drawing/2014/main" id="{A006FB52-36BD-46A5-82CA-609D23A497AA}"/>
              </a:ext>
            </a:extLst>
          </p:cNvPr>
          <p:cNvSpPr>
            <a:spLocks noGrp="1"/>
          </p:cNvSpPr>
          <p:nvPr>
            <p:ph type="subTitle" idx="1"/>
          </p:nvPr>
        </p:nvSpPr>
        <p:spPr/>
        <p:txBody>
          <a:bodyPr/>
          <a:lstStyle/>
          <a:p>
            <a:r>
              <a:rPr lang="en-US" dirty="0"/>
              <a:t>Submitted by : Riya Raj (imriya3099@gmail.com)</a:t>
            </a:r>
            <a:endParaRPr lang="en-IN" dirty="0"/>
          </a:p>
        </p:txBody>
      </p:sp>
    </p:spTree>
    <p:extLst>
      <p:ext uri="{BB962C8B-B14F-4D97-AF65-F5344CB8AC3E}">
        <p14:creationId xmlns:p14="http://schemas.microsoft.com/office/powerpoint/2010/main" val="188770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21FA-BE47-4BCC-A110-57CF0B35035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AF6CF28-4EE6-4382-B7A8-52C725B47D85}"/>
              </a:ext>
            </a:extLst>
          </p:cNvPr>
          <p:cNvSpPr>
            <a:spLocks noGrp="1"/>
          </p:cNvSpPr>
          <p:nvPr>
            <p:ph type="subTitle" idx="1"/>
          </p:nvPr>
        </p:nvSpPr>
        <p:spPr/>
        <p:txBody>
          <a:bodyPr/>
          <a:lstStyle/>
          <a:p>
            <a:endParaRPr lang="en-IN"/>
          </a:p>
        </p:txBody>
      </p:sp>
      <p:pic>
        <p:nvPicPr>
          <p:cNvPr id="4098" name="Picture 2" descr="Thank You Statistics PowerPoint Template and Google Slides">
            <a:extLst>
              <a:ext uri="{FF2B5EF4-FFF2-40B4-BE49-F238E27FC236}">
                <a16:creationId xmlns:a16="http://schemas.microsoft.com/office/drawing/2014/main" id="{F1C5B551-6F4C-4B1C-9A6A-1690D6498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4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837E-AF59-494E-AFEC-4D641FBD983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 of this project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2E9D7D1-6ECA-4751-9C67-CB679C2D5819}"/>
              </a:ext>
            </a:extLst>
          </p:cNvPr>
          <p:cNvSpPr>
            <a:spLocks noGrp="1"/>
          </p:cNvSpPr>
          <p:nvPr>
            <p:ph idx="1"/>
          </p:nvPr>
        </p:nvSpPr>
        <p:spPr/>
        <p:txBody>
          <a:bodyPr/>
          <a:lstStyle/>
          <a:p>
            <a:r>
              <a:rPr lang="en-US" b="0" i="0" dirty="0">
                <a:solidFill>
                  <a:srgbClr val="000000"/>
                </a:solidFill>
                <a:effectLst/>
                <a:latin typeface="Inter"/>
              </a:rPr>
              <a:t>An insurance company in US is reviewing its insurance claim/charges and </a:t>
            </a:r>
            <a:r>
              <a:rPr lang="en-US" b="0" i="0" dirty="0" err="1">
                <a:solidFill>
                  <a:srgbClr val="000000"/>
                </a:solidFill>
                <a:effectLst/>
                <a:latin typeface="Inter"/>
              </a:rPr>
              <a:t>tyring</a:t>
            </a:r>
            <a:r>
              <a:rPr lang="en-US" b="0" i="0" dirty="0">
                <a:solidFill>
                  <a:srgbClr val="000000"/>
                </a:solidFill>
                <a:effectLst/>
                <a:latin typeface="Inter"/>
              </a:rPr>
              <a:t> to do a cause and effect analysis for future business decisions. It has collected data for its customers’ age, gender, </a:t>
            </a:r>
            <a:r>
              <a:rPr lang="en-US" b="0" i="0" dirty="0" err="1">
                <a:solidFill>
                  <a:srgbClr val="000000"/>
                </a:solidFill>
                <a:effectLst/>
                <a:latin typeface="Inter"/>
              </a:rPr>
              <a:t>bmi</a:t>
            </a:r>
            <a:r>
              <a:rPr lang="en-US" b="0" i="0" dirty="0">
                <a:solidFill>
                  <a:srgbClr val="000000"/>
                </a:solidFill>
                <a:effectLst/>
                <a:latin typeface="Inter"/>
              </a:rPr>
              <a:t>, number of children/</a:t>
            </a:r>
            <a:r>
              <a:rPr lang="en-US" b="0" i="0" dirty="0" err="1">
                <a:solidFill>
                  <a:srgbClr val="000000"/>
                </a:solidFill>
                <a:effectLst/>
                <a:latin typeface="Inter"/>
              </a:rPr>
              <a:t>dependants</a:t>
            </a:r>
            <a:r>
              <a:rPr lang="en-US" b="0" i="0" dirty="0">
                <a:solidFill>
                  <a:srgbClr val="000000"/>
                </a:solidFill>
                <a:effectLst/>
                <a:latin typeface="Inter"/>
              </a:rPr>
              <a:t>, smoking habit, region they belong to, charges/bills claimed under the insurance.</a:t>
            </a:r>
            <a:endParaRPr lang="en-IN" dirty="0"/>
          </a:p>
        </p:txBody>
      </p:sp>
    </p:spTree>
    <p:extLst>
      <p:ext uri="{BB962C8B-B14F-4D97-AF65-F5344CB8AC3E}">
        <p14:creationId xmlns:p14="http://schemas.microsoft.com/office/powerpoint/2010/main" val="251097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61C-765D-43FC-9B5F-ACD5ECF0349A}"/>
              </a:ext>
            </a:extLst>
          </p:cNvPr>
          <p:cNvSpPr>
            <a:spLocks noGrp="1"/>
          </p:cNvSpPr>
          <p:nvPr>
            <p:ph type="title"/>
          </p:nvPr>
        </p:nvSpPr>
        <p:spPr/>
        <p:txBody>
          <a:bodyPr/>
          <a:lstStyle/>
          <a:p>
            <a:r>
              <a:rPr lang="en-US" b="0" i="0" dirty="0">
                <a:solidFill>
                  <a:srgbClr val="000000"/>
                </a:solidFill>
                <a:effectLst/>
                <a:latin typeface="Inter"/>
              </a:rPr>
              <a:t>Exploratory Data Analysis on the sample data</a:t>
            </a:r>
            <a:endParaRPr lang="en-IN" dirty="0"/>
          </a:p>
        </p:txBody>
      </p:sp>
      <p:sp>
        <p:nvSpPr>
          <p:cNvPr id="3" name="Content Placeholder 2">
            <a:extLst>
              <a:ext uri="{FF2B5EF4-FFF2-40B4-BE49-F238E27FC236}">
                <a16:creationId xmlns:a16="http://schemas.microsoft.com/office/drawing/2014/main" id="{B869BD1A-651D-48E1-888F-A0627D54AB9E}"/>
              </a:ext>
            </a:extLst>
          </p:cNvPr>
          <p:cNvSpPr>
            <a:spLocks noGrp="1"/>
          </p:cNvSpPr>
          <p:nvPr>
            <p:ph sz="half" idx="1"/>
          </p:nvPr>
        </p:nvSpPr>
        <p:spPr/>
        <p:txBody>
          <a:bodyPr>
            <a:normAutofit fontScale="55000" lnSpcReduction="20000"/>
          </a:bodyPr>
          <a:lstStyle/>
          <a:p>
            <a:r>
              <a:rPr lang="en-US" dirty="0"/>
              <a:t>Q.1: Interpretation of a, b</a:t>
            </a:r>
          </a:p>
          <a:p>
            <a:r>
              <a:rPr lang="en-US" dirty="0"/>
              <a:t>- More young people (18–30 age group) in the examined demographic.</a:t>
            </a:r>
          </a:p>
          <a:p>
            <a:r>
              <a:rPr lang="en-US" dirty="0"/>
              <a:t>- Higher number of people with lower insurance costs; a smaller number with higher insurance costs.</a:t>
            </a:r>
          </a:p>
          <a:p>
            <a:r>
              <a:rPr lang="en-US" dirty="0"/>
              <a:t>- Interest in identifying individuals with higher insurance costs.</a:t>
            </a:r>
          </a:p>
          <a:p>
            <a:r>
              <a:rPr lang="en-US" dirty="0"/>
              <a:t>- Graphs indicate that middle-aged and possibly older individuals may have higher insurance bills.</a:t>
            </a:r>
          </a:p>
          <a:p>
            <a:r>
              <a:rPr lang="en-US" dirty="0"/>
              <a:t>- Inquiry into whether age is the sole factor or if other elements contribute to insurance costs.</a:t>
            </a:r>
          </a:p>
          <a:p>
            <a:r>
              <a:rPr lang="en-US" dirty="0"/>
              <a:t>- Regular distribution observed in BMI.</a:t>
            </a:r>
          </a:p>
          <a:p>
            <a:r>
              <a:rPr lang="en-US" dirty="0"/>
              <a:t>- Anomalies noted in charges and BMI; suggesting potential areas for independent investigation.</a:t>
            </a:r>
          </a:p>
          <a:p>
            <a:r>
              <a:rPr lang="en-US" dirty="0"/>
              <a:t>- Possibility of exploring if higher BMI is linked to increased health issues and claims.</a:t>
            </a:r>
          </a:p>
          <a:p>
            <a:endParaRPr lang="en-US" dirty="0"/>
          </a:p>
          <a:p>
            <a:endParaRPr lang="en-US" dirty="0"/>
          </a:p>
          <a:p>
            <a:endParaRPr lang="en-IN" dirty="0"/>
          </a:p>
        </p:txBody>
      </p:sp>
      <p:sp>
        <p:nvSpPr>
          <p:cNvPr id="4" name="Content Placeholder 3">
            <a:extLst>
              <a:ext uri="{FF2B5EF4-FFF2-40B4-BE49-F238E27FC236}">
                <a16:creationId xmlns:a16="http://schemas.microsoft.com/office/drawing/2014/main" id="{A6A770B0-BBF6-4095-BB86-EF61F4A1B161}"/>
              </a:ext>
            </a:extLst>
          </p:cNvPr>
          <p:cNvSpPr>
            <a:spLocks noGrp="1"/>
          </p:cNvSpPr>
          <p:nvPr>
            <p:ph sz="half" idx="2"/>
          </p:nvPr>
        </p:nvSpPr>
        <p:spPr/>
        <p:txBody>
          <a:bodyPr>
            <a:normAutofit fontScale="55000" lnSpcReduction="20000"/>
          </a:bodyPr>
          <a:lstStyle/>
          <a:p>
            <a:r>
              <a:rPr lang="en-US" dirty="0"/>
              <a:t>Q.1 -b	Correlation chart interpretation	</a:t>
            </a:r>
          </a:p>
          <a:p>
            <a:r>
              <a:rPr lang="en-US" dirty="0"/>
              <a:t>	We don't see any major correlation, but Age and charges show some bit of positive relation with each other.</a:t>
            </a:r>
            <a:endParaRPr lang="en-IN" dirty="0"/>
          </a:p>
        </p:txBody>
      </p:sp>
    </p:spTree>
    <p:extLst>
      <p:ext uri="{BB962C8B-B14F-4D97-AF65-F5344CB8AC3E}">
        <p14:creationId xmlns:p14="http://schemas.microsoft.com/office/powerpoint/2010/main" val="203599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A9C7-45FE-474F-9B50-BD658D4304DD}"/>
              </a:ext>
            </a:extLst>
          </p:cNvPr>
          <p:cNvSpPr>
            <a:spLocks noGrp="1"/>
          </p:cNvSpPr>
          <p:nvPr>
            <p:ph type="title"/>
          </p:nvPr>
        </p:nvSpPr>
        <p:spPr/>
        <p:txBody>
          <a:bodyPr>
            <a:normAutofit/>
          </a:bodyPr>
          <a:lstStyle/>
          <a:p>
            <a:r>
              <a:rPr lang="en-US" sz="1800" dirty="0"/>
              <a:t>Categorical data:		</a:t>
            </a:r>
            <a:br>
              <a:rPr lang="en-US" sz="1800" dirty="0"/>
            </a:br>
            <a:r>
              <a:rPr lang="en-US" sz="1800" dirty="0"/>
              <a:t>	Sex, </a:t>
            </a:r>
            <a:r>
              <a:rPr lang="en-US" sz="1800" dirty="0" err="1"/>
              <a:t>Chidren</a:t>
            </a:r>
            <a:r>
              <a:rPr lang="en-US" sz="1800" dirty="0"/>
              <a:t>, Smoker, Region	</a:t>
            </a:r>
            <a:br>
              <a:rPr lang="en-US" sz="1800" dirty="0"/>
            </a:br>
            <a:r>
              <a:rPr lang="en-US" sz="1800" dirty="0"/>
              <a:t>Continuous data:		</a:t>
            </a:r>
            <a:br>
              <a:rPr lang="en-US" sz="1800" dirty="0"/>
            </a:br>
            <a:r>
              <a:rPr lang="en-US" sz="1800" dirty="0"/>
              <a:t>	Age, </a:t>
            </a:r>
            <a:r>
              <a:rPr lang="en-US" sz="1800" dirty="0" err="1"/>
              <a:t>bmi</a:t>
            </a:r>
            <a:r>
              <a:rPr lang="en-US" sz="1800" dirty="0"/>
              <a:t>, charges	</a:t>
            </a:r>
            <a:endParaRPr lang="en-IN" sz="1800" dirty="0"/>
          </a:p>
        </p:txBody>
      </p:sp>
      <mc:AlternateContent xmlns:mc="http://schemas.openxmlformats.org/markup-compatibility/2006">
        <mc:Choice xmlns:cx1="http://schemas.microsoft.com/office/drawing/2015/9/8/chartex" Requires="cx1">
          <p:graphicFrame>
            <p:nvGraphicFramePr>
              <p:cNvPr id="6" name="Content Placeholder 5">
                <a:extLst>
                  <a:ext uri="{FF2B5EF4-FFF2-40B4-BE49-F238E27FC236}">
                    <a16:creationId xmlns:a16="http://schemas.microsoft.com/office/drawing/2014/main" id="{73DEF224-9222-7A01-9186-991E72C51878}"/>
                  </a:ext>
                </a:extLst>
              </p:cNvPr>
              <p:cNvGraphicFramePr>
                <a:graphicFrameLocks noGrp="1"/>
              </p:cNvGraphicFramePr>
              <p:nvPr>
                <p:ph sz="half" idx="1"/>
              </p:nvPr>
            </p:nvGraphicFramePr>
            <p:xfrm>
              <a:off x="838200" y="1825625"/>
              <a:ext cx="5181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ontent Placeholder 5">
                <a:extLst>
                  <a:ext uri="{FF2B5EF4-FFF2-40B4-BE49-F238E27FC236}">
                    <a16:creationId xmlns:a16="http://schemas.microsoft.com/office/drawing/2014/main" id="{73DEF224-9222-7A01-9186-991E72C51878}"/>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5181600" cy="4351338"/>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7" name="Content Placeholder 6">
                <a:extLst>
                  <a:ext uri="{FF2B5EF4-FFF2-40B4-BE49-F238E27FC236}">
                    <a16:creationId xmlns:a16="http://schemas.microsoft.com/office/drawing/2014/main" id="{24E39668-8AFF-FFB4-DEF6-F3EF6FA30BF0}"/>
                  </a:ext>
                </a:extLst>
              </p:cNvPr>
              <p:cNvGraphicFramePr>
                <a:graphicFrameLocks noGrp="1"/>
              </p:cNvGraphicFramePr>
              <p:nvPr>
                <p:ph sz="half" idx="2"/>
              </p:nvPr>
            </p:nvGraphicFramePr>
            <p:xfrm>
              <a:off x="6172200" y="1825625"/>
              <a:ext cx="5181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7" name="Content Placeholder 6">
                <a:extLst>
                  <a:ext uri="{FF2B5EF4-FFF2-40B4-BE49-F238E27FC236}">
                    <a16:creationId xmlns:a16="http://schemas.microsoft.com/office/drawing/2014/main" id="{24E39668-8AFF-FFB4-DEF6-F3EF6FA30BF0}"/>
                  </a:ext>
                </a:extLst>
              </p:cNvPr>
              <p:cNvPicPr>
                <a:picLocks noGrp="1" noRot="1" noChangeAspect="1" noMove="1" noResize="1" noEditPoints="1" noAdjustHandles="1" noChangeArrowheads="1" noChangeShapeType="1"/>
              </p:cNvPicPr>
              <p:nvPr/>
            </p:nvPicPr>
            <p:blipFill>
              <a:blip r:embed="rId5"/>
              <a:stretch>
                <a:fillRect/>
              </a:stretch>
            </p:blipFill>
            <p:spPr>
              <a:xfrm>
                <a:off x="6172200" y="1825625"/>
                <a:ext cx="5181600" cy="4351338"/>
              </a:xfrm>
              <a:prstGeom prst="rect">
                <a:avLst/>
              </a:prstGeom>
            </p:spPr>
          </p:pic>
        </mc:Fallback>
      </mc:AlternateContent>
    </p:spTree>
    <p:extLst>
      <p:ext uri="{BB962C8B-B14F-4D97-AF65-F5344CB8AC3E}">
        <p14:creationId xmlns:p14="http://schemas.microsoft.com/office/powerpoint/2010/main" val="291623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07B7-5B0C-468E-9F48-3F1EF41A3EFC}"/>
              </a:ext>
            </a:extLst>
          </p:cNvPr>
          <p:cNvSpPr>
            <a:spLocks noGrp="1"/>
          </p:cNvSpPr>
          <p:nvPr>
            <p:ph type="title"/>
          </p:nvPr>
        </p:nvSpPr>
        <p:spPr/>
        <p:txBody>
          <a:bodyPr/>
          <a:lstStyle/>
          <a:p>
            <a:r>
              <a:rPr lang="en-US" b="0" i="0" dirty="0">
                <a:solidFill>
                  <a:srgbClr val="000000"/>
                </a:solidFill>
                <a:effectLst/>
                <a:latin typeface="Inter"/>
              </a:rPr>
              <a:t>Male/Female ratio and which gender has more smokers</a:t>
            </a:r>
            <a:endParaRPr lang="en-IN" dirty="0"/>
          </a:p>
        </p:txBody>
      </p:sp>
      <p:graphicFrame>
        <p:nvGraphicFramePr>
          <p:cNvPr id="5" name="Content Placeholder 4">
            <a:extLst>
              <a:ext uri="{FF2B5EF4-FFF2-40B4-BE49-F238E27FC236}">
                <a16:creationId xmlns:a16="http://schemas.microsoft.com/office/drawing/2014/main" id="{525989B4-5DF0-49A5-9FD3-153B4C35A300}"/>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046823B7-8E02-4206-8C2C-242C38BF30EE}"/>
              </a:ext>
            </a:extLst>
          </p:cNvPr>
          <p:cNvSpPr>
            <a:spLocks noGrp="1"/>
          </p:cNvSpPr>
          <p:nvPr>
            <p:ph sz="half" idx="2"/>
          </p:nvPr>
        </p:nvSpPr>
        <p:spPr/>
        <p:txBody>
          <a:bodyPr/>
          <a:lstStyle/>
          <a:p>
            <a:r>
              <a:rPr lang="en-US" sz="1800" b="0" i="0" u="none" strike="noStrike" dirty="0">
                <a:solidFill>
                  <a:srgbClr val="000000"/>
                </a:solidFill>
                <a:effectLst/>
                <a:latin typeface="Calibri" panose="020F0502020204030204" pitchFamily="34" charset="0"/>
              </a:rPr>
              <a:t>Males smokers </a:t>
            </a:r>
            <a:r>
              <a:rPr lang="en-US" sz="1800" dirty="0">
                <a:solidFill>
                  <a:srgbClr val="000000"/>
                </a:solidFill>
                <a:latin typeface="Calibri" panose="020F0502020204030204" pitchFamily="34" charset="0"/>
              </a:rPr>
              <a:t>more than </a:t>
            </a:r>
            <a:r>
              <a:rPr lang="en-US" sz="1800" b="0" i="0" u="none" strike="noStrike" dirty="0">
                <a:solidFill>
                  <a:srgbClr val="000000"/>
                </a:solidFill>
                <a:effectLst/>
                <a:latin typeface="Calibri" panose="020F0502020204030204" pitchFamily="34" charset="0"/>
              </a:rPr>
              <a:t>by female smokers </a:t>
            </a:r>
            <a:endParaRPr lang="en-IN" dirty="0"/>
          </a:p>
        </p:txBody>
      </p:sp>
    </p:spTree>
    <p:extLst>
      <p:ext uri="{BB962C8B-B14F-4D97-AF65-F5344CB8AC3E}">
        <p14:creationId xmlns:p14="http://schemas.microsoft.com/office/powerpoint/2010/main" val="94636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FB8C-351B-4039-9F40-16F073785F17}"/>
              </a:ext>
            </a:extLst>
          </p:cNvPr>
          <p:cNvSpPr>
            <a:spLocks noGrp="1"/>
          </p:cNvSpPr>
          <p:nvPr>
            <p:ph type="title"/>
          </p:nvPr>
        </p:nvSpPr>
        <p:spPr/>
        <p:txBody>
          <a:bodyPr/>
          <a:lstStyle/>
          <a:p>
            <a:r>
              <a:rPr lang="en-US" b="0" i="0" dirty="0">
                <a:solidFill>
                  <a:srgbClr val="000000"/>
                </a:solidFill>
                <a:effectLst/>
                <a:latin typeface="Inter"/>
              </a:rPr>
              <a:t>Charges for Smokers vs Non-smokers</a:t>
            </a:r>
            <a:endParaRPr lang="en-IN" dirty="0"/>
          </a:p>
        </p:txBody>
      </p:sp>
      <p:graphicFrame>
        <p:nvGraphicFramePr>
          <p:cNvPr id="5" name="Content Placeholder 4">
            <a:extLst>
              <a:ext uri="{FF2B5EF4-FFF2-40B4-BE49-F238E27FC236}">
                <a16:creationId xmlns:a16="http://schemas.microsoft.com/office/drawing/2014/main" id="{85F4AE3A-5AD1-41EC-B9C6-63A3BDC754C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9A851940-2CCD-4660-9885-71A02AB2C620}"/>
              </a:ext>
            </a:extLst>
          </p:cNvPr>
          <p:cNvSpPr>
            <a:spLocks noGrp="1"/>
          </p:cNvSpPr>
          <p:nvPr>
            <p:ph sz="half" idx="2"/>
          </p:nvPr>
        </p:nvSpPr>
        <p:spPr/>
        <p:txBody>
          <a:bodyPr/>
          <a:lstStyle/>
          <a:p>
            <a:r>
              <a:rPr lang="en-US" sz="1800" b="1" i="0" u="none" strike="noStrike" dirty="0">
                <a:solidFill>
                  <a:srgbClr val="000000"/>
                </a:solidFill>
                <a:effectLst/>
                <a:latin typeface="Calibri" panose="020F0502020204030204" pitchFamily="34" charset="0"/>
              </a:rPr>
              <a:t>Smokers get billed much more as compared to non-smokers</a:t>
            </a:r>
            <a:r>
              <a:rPr lang="en-US" dirty="0"/>
              <a:t> </a:t>
            </a:r>
            <a:endParaRPr lang="en-IN" dirty="0"/>
          </a:p>
        </p:txBody>
      </p:sp>
    </p:spTree>
    <p:extLst>
      <p:ext uri="{BB962C8B-B14F-4D97-AF65-F5344CB8AC3E}">
        <p14:creationId xmlns:p14="http://schemas.microsoft.com/office/powerpoint/2010/main" val="8164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19F5-3721-4AAF-AB56-D17E68E3F974}"/>
              </a:ext>
            </a:extLst>
          </p:cNvPr>
          <p:cNvSpPr>
            <a:spLocks noGrp="1"/>
          </p:cNvSpPr>
          <p:nvPr>
            <p:ph type="title"/>
          </p:nvPr>
        </p:nvSpPr>
        <p:spPr/>
        <p:txBody>
          <a:bodyPr/>
          <a:lstStyle/>
          <a:p>
            <a:r>
              <a:rPr lang="en-US" b="0" i="0" dirty="0">
                <a:solidFill>
                  <a:srgbClr val="000000"/>
                </a:solidFill>
                <a:effectLst/>
                <a:latin typeface="Inter"/>
              </a:rPr>
              <a:t>Edit the data as following, to obtain dummy variables</a:t>
            </a:r>
            <a:endParaRPr lang="en-IN" dirty="0"/>
          </a:p>
        </p:txBody>
      </p:sp>
      <p:sp>
        <p:nvSpPr>
          <p:cNvPr id="3" name="Content Placeholder 2">
            <a:extLst>
              <a:ext uri="{FF2B5EF4-FFF2-40B4-BE49-F238E27FC236}">
                <a16:creationId xmlns:a16="http://schemas.microsoft.com/office/drawing/2014/main" id="{8F2C24DB-F030-4C05-BDF7-F813C1E04EE1}"/>
              </a:ext>
            </a:extLst>
          </p:cNvPr>
          <p:cNvSpPr>
            <a:spLocks noGrp="1"/>
          </p:cNvSpPr>
          <p:nvPr>
            <p:ph sz="half" idx="1"/>
          </p:nvPr>
        </p:nvSpPr>
        <p:spPr/>
        <p:txBody>
          <a:bodyPr>
            <a:normAutofit fontScale="77500" lnSpcReduction="20000"/>
          </a:bodyPr>
          <a:lstStyle/>
          <a:p>
            <a:r>
              <a:rPr lang="en-US" b="0" i="0" dirty="0">
                <a:solidFill>
                  <a:srgbClr val="000000"/>
                </a:solidFill>
                <a:effectLst/>
                <a:latin typeface="Inter"/>
              </a:rPr>
              <a:t>Region: We always create one less category column for the dummy data w.r.t the categories available for that original variable. So for Region, we will create three dummy columns, assuming “Northeast” as zero and omit the column for it. Now create three columns for “northwest”, “Southeast”, “Southwest”. Whichever row has “northwest” region as an entry will take “1” as an entry otherwise “0” in “northwest” column. </a:t>
            </a:r>
            <a:r>
              <a:rPr lang="en-US" b="0" i="0" dirty="0" err="1">
                <a:solidFill>
                  <a:srgbClr val="000000"/>
                </a:solidFill>
                <a:effectLst/>
                <a:latin typeface="Inter"/>
              </a:rPr>
              <a:t>Similarily</a:t>
            </a:r>
            <a:r>
              <a:rPr lang="en-US" b="0" i="0" dirty="0">
                <a:solidFill>
                  <a:srgbClr val="000000"/>
                </a:solidFill>
                <a:effectLst/>
                <a:latin typeface="Inter"/>
              </a:rPr>
              <a:t> in “Southeast” column, which ever row had “southeast” as an entry will take “1” as the new entry and “0” for the rest columns. Do a similar operation on “Southwest” column.</a:t>
            </a:r>
          </a:p>
          <a:p>
            <a:endParaRPr lang="en-IN" dirty="0"/>
          </a:p>
        </p:txBody>
      </p:sp>
      <p:graphicFrame>
        <p:nvGraphicFramePr>
          <p:cNvPr id="5" name="Content Placeholder 4">
            <a:extLst>
              <a:ext uri="{FF2B5EF4-FFF2-40B4-BE49-F238E27FC236}">
                <a16:creationId xmlns:a16="http://schemas.microsoft.com/office/drawing/2014/main" id="{BF09E11F-6424-4255-BA68-7EC5BA2ABDB8}"/>
              </a:ext>
            </a:extLst>
          </p:cNvPr>
          <p:cNvGraphicFramePr>
            <a:graphicFrameLocks noGrp="1"/>
          </p:cNvGraphicFramePr>
          <p:nvPr>
            <p:ph sz="half" idx="2"/>
            <p:extLst>
              <p:ext uri="{D42A27DB-BD31-4B8C-83A1-F6EECF244321}">
                <p14:modId xmlns:p14="http://schemas.microsoft.com/office/powerpoint/2010/main" val="3313647152"/>
              </p:ext>
            </p:extLst>
          </p:nvPr>
        </p:nvGraphicFramePr>
        <p:xfrm>
          <a:off x="6844145" y="1825625"/>
          <a:ext cx="3962400" cy="2067503"/>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1362781508"/>
                    </a:ext>
                  </a:extLst>
                </a:gridCol>
                <a:gridCol w="1981200">
                  <a:extLst>
                    <a:ext uri="{9D8B030D-6E8A-4147-A177-3AD203B41FA5}">
                      <a16:colId xmlns:a16="http://schemas.microsoft.com/office/drawing/2014/main" val="2215249983"/>
                    </a:ext>
                  </a:extLst>
                </a:gridCol>
              </a:tblGrid>
              <a:tr h="341736">
                <a:tc gridSpan="2">
                  <a:txBody>
                    <a:bodyPr/>
                    <a:lstStyle/>
                    <a:p>
                      <a:pPr algn="ctr" fontAlgn="b"/>
                      <a:r>
                        <a:rPr lang="en-IN" sz="1100" u="none" strike="noStrike">
                          <a:effectLst/>
                        </a:rPr>
                        <a:t>Regression Statistics</a:t>
                      </a:r>
                      <a:endParaRPr lang="en-IN" sz="1100" b="0" i="1"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3817494273"/>
                  </a:ext>
                </a:extLst>
              </a:tr>
              <a:tr h="341736">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0.870189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550832"/>
                  </a:ext>
                </a:extLst>
              </a:tr>
              <a:tr h="341736">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0.757228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1781538"/>
                  </a:ext>
                </a:extLst>
              </a:tr>
              <a:tr h="341736">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0.755767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5655389"/>
                  </a:ext>
                </a:extLst>
              </a:tr>
              <a:tr h="341736">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5984.76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813121"/>
                  </a:ext>
                </a:extLst>
              </a:tr>
              <a:tr h="358823">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1338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6121054"/>
                  </a:ext>
                </a:extLst>
              </a:tr>
            </a:tbl>
          </a:graphicData>
        </a:graphic>
      </p:graphicFrame>
      <p:graphicFrame>
        <p:nvGraphicFramePr>
          <p:cNvPr id="6" name="Table 5">
            <a:extLst>
              <a:ext uri="{FF2B5EF4-FFF2-40B4-BE49-F238E27FC236}">
                <a16:creationId xmlns:a16="http://schemas.microsoft.com/office/drawing/2014/main" id="{808F5F8A-54CC-49DD-91D6-6B88B8F6E8E6}"/>
              </a:ext>
            </a:extLst>
          </p:cNvPr>
          <p:cNvGraphicFramePr>
            <a:graphicFrameLocks noGrp="1"/>
          </p:cNvGraphicFramePr>
          <p:nvPr>
            <p:extLst>
              <p:ext uri="{D42A27DB-BD31-4B8C-83A1-F6EECF244321}">
                <p14:modId xmlns:p14="http://schemas.microsoft.com/office/powerpoint/2010/main" val="382034251"/>
              </p:ext>
            </p:extLst>
          </p:nvPr>
        </p:nvGraphicFramePr>
        <p:xfrm>
          <a:off x="6019800" y="4124960"/>
          <a:ext cx="5486400" cy="236791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8533518"/>
                    </a:ext>
                  </a:extLst>
                </a:gridCol>
                <a:gridCol w="609600">
                  <a:extLst>
                    <a:ext uri="{9D8B030D-6E8A-4147-A177-3AD203B41FA5}">
                      <a16:colId xmlns:a16="http://schemas.microsoft.com/office/drawing/2014/main" val="2341191336"/>
                    </a:ext>
                  </a:extLst>
                </a:gridCol>
                <a:gridCol w="609600">
                  <a:extLst>
                    <a:ext uri="{9D8B030D-6E8A-4147-A177-3AD203B41FA5}">
                      <a16:colId xmlns:a16="http://schemas.microsoft.com/office/drawing/2014/main" val="2750468134"/>
                    </a:ext>
                  </a:extLst>
                </a:gridCol>
                <a:gridCol w="609600">
                  <a:extLst>
                    <a:ext uri="{9D8B030D-6E8A-4147-A177-3AD203B41FA5}">
                      <a16:colId xmlns:a16="http://schemas.microsoft.com/office/drawing/2014/main" val="2145629111"/>
                    </a:ext>
                  </a:extLst>
                </a:gridCol>
                <a:gridCol w="609600">
                  <a:extLst>
                    <a:ext uri="{9D8B030D-6E8A-4147-A177-3AD203B41FA5}">
                      <a16:colId xmlns:a16="http://schemas.microsoft.com/office/drawing/2014/main" val="1059617802"/>
                    </a:ext>
                  </a:extLst>
                </a:gridCol>
                <a:gridCol w="609600">
                  <a:extLst>
                    <a:ext uri="{9D8B030D-6E8A-4147-A177-3AD203B41FA5}">
                      <a16:colId xmlns:a16="http://schemas.microsoft.com/office/drawing/2014/main" val="1106353645"/>
                    </a:ext>
                  </a:extLst>
                </a:gridCol>
                <a:gridCol w="609600">
                  <a:extLst>
                    <a:ext uri="{9D8B030D-6E8A-4147-A177-3AD203B41FA5}">
                      <a16:colId xmlns:a16="http://schemas.microsoft.com/office/drawing/2014/main" val="2001921345"/>
                    </a:ext>
                  </a:extLst>
                </a:gridCol>
                <a:gridCol w="609600">
                  <a:extLst>
                    <a:ext uri="{9D8B030D-6E8A-4147-A177-3AD203B41FA5}">
                      <a16:colId xmlns:a16="http://schemas.microsoft.com/office/drawing/2014/main" val="1684229281"/>
                    </a:ext>
                  </a:extLst>
                </a:gridCol>
                <a:gridCol w="609600">
                  <a:extLst>
                    <a:ext uri="{9D8B030D-6E8A-4147-A177-3AD203B41FA5}">
                      <a16:colId xmlns:a16="http://schemas.microsoft.com/office/drawing/2014/main" val="1475395896"/>
                    </a:ext>
                  </a:extLst>
                </a:gridCol>
              </a:tblGrid>
              <a:tr h="190500">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Standard Error</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t Stat</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P-value</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Lower 95%</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Upper 95%</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Lower 95.0%</a:t>
                      </a:r>
                      <a:endParaRPr lang="en-IN"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Upper 95.0%</a:t>
                      </a:r>
                      <a:endParaRPr lang="en-IN"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7069742"/>
                  </a:ext>
                </a:extLst>
              </a:tr>
              <a:tr h="190500">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-11634.1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942.3659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-12.3456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3.16E-33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-13482.8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-9785.39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-13482.8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-9785.39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6631689"/>
                  </a:ext>
                </a:extLst>
              </a:tr>
              <a:tr h="190500">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256.588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11.76251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21.81405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2.02E-90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233.5129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279.6631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233.5129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279.6631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52639"/>
                  </a:ext>
                </a:extLst>
              </a:tr>
              <a:tr h="190500">
                <a:tc>
                  <a:txBody>
                    <a:bodyPr/>
                    <a:lstStyle/>
                    <a:p>
                      <a:pPr algn="l" fontAlgn="b"/>
                      <a:r>
                        <a:rPr lang="en-IN" sz="1100" u="none" strike="noStrike">
                          <a:effectLst/>
                        </a:rPr>
                        <a:t>bmi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337.0905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28.21752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11.94614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2.56E-31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281.7348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392.4463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281.7348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392.4463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1895950"/>
                  </a:ext>
                </a:extLst>
              </a:tr>
              <a:tr h="190500">
                <a:tc>
                  <a:txBody>
                    <a:bodyPr/>
                    <a:lstStyle/>
                    <a:p>
                      <a:pPr algn="l" fontAlgn="b"/>
                      <a:r>
                        <a:rPr lang="en-IN" sz="1100" u="none" strike="noStrike">
                          <a:effectLst/>
                        </a:rPr>
                        <a:t>children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484.9406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136.0019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3.565689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0.000376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218.1387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751.7424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218.1387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751.7424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7257380"/>
                  </a:ext>
                </a:extLst>
              </a:tr>
              <a:tr h="190500">
                <a:tc>
                  <a:txBody>
                    <a:bodyPr/>
                    <a:lstStyle/>
                    <a:p>
                      <a:pPr algn="l" fontAlgn="b"/>
                      <a:r>
                        <a:rPr lang="en-IN" sz="1100" u="none" strike="noStrike">
                          <a:effectLst/>
                        </a:rPr>
                        <a:t>smoker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21329.25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595.9616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35.78964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5.4E-197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20160.12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22498.38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20160.12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22498.38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208406"/>
                  </a:ext>
                </a:extLst>
              </a:tr>
              <a:tr h="190500">
                <a:tc>
                  <a:txBody>
                    <a:bodyPr/>
                    <a:lstStyle/>
                    <a:p>
                      <a:pPr algn="l" fontAlgn="b"/>
                      <a:r>
                        <a:rPr lang="en-IN" sz="1100" u="none" strike="noStrike">
                          <a:effectLst/>
                        </a:rPr>
                        <a:t>southeast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-2047.03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462.2774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-4.42814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1.03E-05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-2953.9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-1140.16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-2953.9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-1140.16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3739518"/>
                  </a:ext>
                </a:extLst>
              </a:tr>
              <a:tr h="190500">
                <a:tc>
                  <a:txBody>
                    <a:bodyPr/>
                    <a:lstStyle/>
                    <a:p>
                      <a:pPr algn="l" fontAlgn="b"/>
                      <a:r>
                        <a:rPr lang="en-IN" sz="1100" u="none" strike="noStrike">
                          <a:effectLst/>
                        </a:rPr>
                        <a:t>southwest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-1487.86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451.3971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-3.29611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0.001006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-2373.38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-602.327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-2373.38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-602.327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462074"/>
                  </a:ext>
                </a:extLst>
              </a:tr>
              <a:tr h="190500">
                <a:tc>
                  <a:txBody>
                    <a:bodyPr/>
                    <a:lstStyle/>
                    <a:p>
                      <a:pPr algn="l" fontAlgn="b"/>
                      <a:r>
                        <a:rPr lang="en-IN" sz="1100" u="none" strike="noStrike">
                          <a:effectLst/>
                        </a:rPr>
                        <a:t>southeast_smoker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5359.478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938.313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5.711823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1.38E-08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3518.741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7200.214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3518.741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7200.214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3924528"/>
                  </a:ext>
                </a:extLst>
              </a:tr>
              <a:tr h="200025">
                <a:tc>
                  <a:txBody>
                    <a:bodyPr/>
                    <a:lstStyle/>
                    <a:p>
                      <a:pPr algn="l" fontAlgn="b"/>
                      <a:r>
                        <a:rPr lang="en-IN" sz="1100" u="none" strike="noStrike">
                          <a:effectLst/>
                        </a:rPr>
                        <a:t>southwest_smoker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3761.211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1053.19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3.571256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0.000368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1695.115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5827.307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1695.115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5827.307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5396010"/>
                  </a:ext>
                </a:extLst>
              </a:tr>
            </a:tbl>
          </a:graphicData>
        </a:graphic>
      </p:graphicFrame>
    </p:spTree>
    <p:extLst>
      <p:ext uri="{BB962C8B-B14F-4D97-AF65-F5344CB8AC3E}">
        <p14:creationId xmlns:p14="http://schemas.microsoft.com/office/powerpoint/2010/main" val="233767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B45E-CD23-4F3B-AC7B-5DE34D248579}"/>
              </a:ext>
            </a:extLst>
          </p:cNvPr>
          <p:cNvSpPr>
            <a:spLocks noGrp="1"/>
          </p:cNvSpPr>
          <p:nvPr>
            <p:ph type="title"/>
          </p:nvPr>
        </p:nvSpPr>
        <p:spPr/>
        <p:txBody>
          <a:bodyPr/>
          <a:lstStyle/>
          <a:p>
            <a:r>
              <a:rPr lang="en-US" dirty="0">
                <a:solidFill>
                  <a:srgbClr val="000000"/>
                </a:solidFill>
                <a:latin typeface="Inter"/>
              </a:rPr>
              <a:t>D</a:t>
            </a:r>
            <a:r>
              <a:rPr lang="en-US" b="0" i="0" dirty="0">
                <a:solidFill>
                  <a:srgbClr val="000000"/>
                </a:solidFill>
                <a:effectLst/>
                <a:latin typeface="Inter"/>
              </a:rPr>
              <a:t>escriptive summary analysis for the edited data</a:t>
            </a:r>
            <a:endParaRPr lang="en-IN" dirty="0"/>
          </a:p>
        </p:txBody>
      </p:sp>
      <p:graphicFrame>
        <p:nvGraphicFramePr>
          <p:cNvPr id="5" name="Content Placeholder 4">
            <a:extLst>
              <a:ext uri="{FF2B5EF4-FFF2-40B4-BE49-F238E27FC236}">
                <a16:creationId xmlns:a16="http://schemas.microsoft.com/office/drawing/2014/main" id="{9CEA7633-020A-453C-99E3-B1A0ADA788C4}"/>
              </a:ext>
            </a:extLst>
          </p:cNvPr>
          <p:cNvGraphicFramePr>
            <a:graphicFrameLocks noGrp="1"/>
          </p:cNvGraphicFramePr>
          <p:nvPr>
            <p:ph sz="half" idx="1"/>
            <p:extLst>
              <p:ext uri="{D42A27DB-BD31-4B8C-83A1-F6EECF244321}">
                <p14:modId xmlns:p14="http://schemas.microsoft.com/office/powerpoint/2010/main" val="4043028006"/>
              </p:ext>
            </p:extLst>
          </p:nvPr>
        </p:nvGraphicFramePr>
        <p:xfrm>
          <a:off x="838200" y="1825625"/>
          <a:ext cx="5181600" cy="4351338"/>
        </p:xfrm>
        <a:graphic>
          <a:graphicData uri="http://schemas.openxmlformats.org/drawingml/2006/table">
            <a:tbl>
              <a:tblPr>
                <a:tableStyleId>{5C22544A-7EE6-4342-B048-85BDC9FD1C3A}</a:tableStyleId>
              </a:tblPr>
              <a:tblGrid>
                <a:gridCol w="575733">
                  <a:extLst>
                    <a:ext uri="{9D8B030D-6E8A-4147-A177-3AD203B41FA5}">
                      <a16:colId xmlns:a16="http://schemas.microsoft.com/office/drawing/2014/main" val="4248989993"/>
                    </a:ext>
                  </a:extLst>
                </a:gridCol>
                <a:gridCol w="575733">
                  <a:extLst>
                    <a:ext uri="{9D8B030D-6E8A-4147-A177-3AD203B41FA5}">
                      <a16:colId xmlns:a16="http://schemas.microsoft.com/office/drawing/2014/main" val="1968044000"/>
                    </a:ext>
                  </a:extLst>
                </a:gridCol>
                <a:gridCol w="575733">
                  <a:extLst>
                    <a:ext uri="{9D8B030D-6E8A-4147-A177-3AD203B41FA5}">
                      <a16:colId xmlns:a16="http://schemas.microsoft.com/office/drawing/2014/main" val="1873992178"/>
                    </a:ext>
                  </a:extLst>
                </a:gridCol>
                <a:gridCol w="575733">
                  <a:extLst>
                    <a:ext uri="{9D8B030D-6E8A-4147-A177-3AD203B41FA5}">
                      <a16:colId xmlns:a16="http://schemas.microsoft.com/office/drawing/2014/main" val="3066563360"/>
                    </a:ext>
                  </a:extLst>
                </a:gridCol>
                <a:gridCol w="575733">
                  <a:extLst>
                    <a:ext uri="{9D8B030D-6E8A-4147-A177-3AD203B41FA5}">
                      <a16:colId xmlns:a16="http://schemas.microsoft.com/office/drawing/2014/main" val="1965506813"/>
                    </a:ext>
                  </a:extLst>
                </a:gridCol>
                <a:gridCol w="575733">
                  <a:extLst>
                    <a:ext uri="{9D8B030D-6E8A-4147-A177-3AD203B41FA5}">
                      <a16:colId xmlns:a16="http://schemas.microsoft.com/office/drawing/2014/main" val="3320861459"/>
                    </a:ext>
                  </a:extLst>
                </a:gridCol>
                <a:gridCol w="575733">
                  <a:extLst>
                    <a:ext uri="{9D8B030D-6E8A-4147-A177-3AD203B41FA5}">
                      <a16:colId xmlns:a16="http://schemas.microsoft.com/office/drawing/2014/main" val="976600456"/>
                    </a:ext>
                  </a:extLst>
                </a:gridCol>
                <a:gridCol w="575733">
                  <a:extLst>
                    <a:ext uri="{9D8B030D-6E8A-4147-A177-3AD203B41FA5}">
                      <a16:colId xmlns:a16="http://schemas.microsoft.com/office/drawing/2014/main" val="3184492205"/>
                    </a:ext>
                  </a:extLst>
                </a:gridCol>
                <a:gridCol w="575733">
                  <a:extLst>
                    <a:ext uri="{9D8B030D-6E8A-4147-A177-3AD203B41FA5}">
                      <a16:colId xmlns:a16="http://schemas.microsoft.com/office/drawing/2014/main" val="4284752931"/>
                    </a:ext>
                  </a:extLst>
                </a:gridCol>
              </a:tblGrid>
              <a:tr h="611745">
                <a:tc>
                  <a:txBody>
                    <a:bodyPr/>
                    <a:lstStyle/>
                    <a:p>
                      <a:pPr algn="ctr" fontAlgn="b"/>
                      <a:r>
                        <a:rPr lang="en-IN" sz="1000" u="none" strike="noStrike">
                          <a:effectLst/>
                        </a:rPr>
                        <a:t> </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Coefficients</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Standard Error</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t Stat</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P-value</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Lower 95%</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Upper 95%</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Lower 95.0%</a:t>
                      </a:r>
                      <a:endParaRPr lang="en-IN" sz="1000" b="0" i="1" u="none" strike="noStrike">
                        <a:solidFill>
                          <a:srgbClr val="000000"/>
                        </a:solidFill>
                        <a:effectLst/>
                        <a:latin typeface="Calibri" panose="020F0502020204030204" pitchFamily="34" charset="0"/>
                      </a:endParaRPr>
                    </a:p>
                  </a:txBody>
                  <a:tcPr marL="8996" marR="8996" marT="8996" marB="0" anchor="b"/>
                </a:tc>
                <a:tc>
                  <a:txBody>
                    <a:bodyPr/>
                    <a:lstStyle/>
                    <a:p>
                      <a:pPr algn="ctr" fontAlgn="b"/>
                      <a:r>
                        <a:rPr lang="en-IN" sz="1000" u="none" strike="noStrike">
                          <a:effectLst/>
                        </a:rPr>
                        <a:t>Upper 95.0%</a:t>
                      </a:r>
                      <a:endParaRPr lang="en-IN" sz="1000" b="0" i="1"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1143125842"/>
                  </a:ext>
                </a:extLst>
              </a:tr>
              <a:tr h="337981">
                <a:tc>
                  <a:txBody>
                    <a:bodyPr/>
                    <a:lstStyle/>
                    <a:p>
                      <a:pPr algn="l" fontAlgn="b"/>
                      <a:r>
                        <a:rPr lang="en-IN" sz="1000" u="none" strike="noStrike">
                          <a:effectLst/>
                        </a:rPr>
                        <a:t>Intercept</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-11634.1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942.3659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-12.3456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3.16E-33</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-13482.8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-9785.39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-13482.8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-9785.39</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1495144728"/>
                  </a:ext>
                </a:extLst>
              </a:tr>
              <a:tr h="337981">
                <a:tc>
                  <a:txBody>
                    <a:bodyPr/>
                    <a:lstStyle/>
                    <a:p>
                      <a:pPr algn="l" fontAlgn="b"/>
                      <a:r>
                        <a:rPr lang="en-IN" sz="1000" u="none" strike="noStrike">
                          <a:effectLst/>
                        </a:rPr>
                        <a:t>age</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256.588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11.76251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21.81405</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2.02E-90</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233.5129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279.6631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233.5129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279.6631</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1481212574"/>
                  </a:ext>
                </a:extLst>
              </a:tr>
              <a:tr h="337981">
                <a:tc>
                  <a:txBody>
                    <a:bodyPr/>
                    <a:lstStyle/>
                    <a:p>
                      <a:pPr algn="l" fontAlgn="b"/>
                      <a:r>
                        <a:rPr lang="en-IN" sz="1000" u="none" strike="noStrike">
                          <a:effectLst/>
                        </a:rPr>
                        <a:t>bmi</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337.0905</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28.21752</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11.94614</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2.56E-31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281.7348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392.4463</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281.7348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392.4463</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1018425423"/>
                  </a:ext>
                </a:extLst>
              </a:tr>
              <a:tr h="337981">
                <a:tc>
                  <a:txBody>
                    <a:bodyPr/>
                    <a:lstStyle/>
                    <a:p>
                      <a:pPr algn="l" fontAlgn="b"/>
                      <a:r>
                        <a:rPr lang="en-IN" sz="1000" u="none" strike="noStrike">
                          <a:effectLst/>
                        </a:rPr>
                        <a:t>children</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484.9406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136.0019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3.565689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0.000376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218.1387</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751.7424</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218.1387</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751.7424</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880002228"/>
                  </a:ext>
                </a:extLst>
              </a:tr>
              <a:tr h="337981">
                <a:tc>
                  <a:txBody>
                    <a:bodyPr/>
                    <a:lstStyle/>
                    <a:p>
                      <a:pPr algn="l" fontAlgn="b"/>
                      <a:r>
                        <a:rPr lang="en-IN" sz="1000" u="none" strike="noStrike">
                          <a:effectLst/>
                        </a:rPr>
                        <a:t>smoker</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21329.25</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595.9616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35.78964</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5.4E-197</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20160.12</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22498.38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20160.12</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22498.38</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2388308357"/>
                  </a:ext>
                </a:extLst>
              </a:tr>
              <a:tr h="337981">
                <a:tc>
                  <a:txBody>
                    <a:bodyPr/>
                    <a:lstStyle/>
                    <a:p>
                      <a:pPr algn="l" fontAlgn="b"/>
                      <a:r>
                        <a:rPr lang="en-IN" sz="1000" u="none" strike="noStrike">
                          <a:effectLst/>
                        </a:rPr>
                        <a:t>southeast</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-2047.03</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462.2774</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-4.42814</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1.03E-05</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-2953.9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-1140.16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-2953.9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-1140.16</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1645124755"/>
                  </a:ext>
                </a:extLst>
              </a:tr>
              <a:tr h="337981">
                <a:tc>
                  <a:txBody>
                    <a:bodyPr/>
                    <a:lstStyle/>
                    <a:p>
                      <a:pPr algn="l" fontAlgn="b"/>
                      <a:r>
                        <a:rPr lang="en-IN" sz="1000" u="none" strike="noStrike">
                          <a:effectLst/>
                        </a:rPr>
                        <a:t>southwest</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-1487.86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451.3971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-3.29611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0.001006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-2373.38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-602.327</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-2373.38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-602.327</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284904943"/>
                  </a:ext>
                </a:extLst>
              </a:tr>
              <a:tr h="611745">
                <a:tc>
                  <a:txBody>
                    <a:bodyPr/>
                    <a:lstStyle/>
                    <a:p>
                      <a:pPr algn="l" fontAlgn="b"/>
                      <a:r>
                        <a:rPr lang="en-IN" sz="1000" u="none" strike="noStrike">
                          <a:effectLst/>
                        </a:rPr>
                        <a:t>southeast_smoker</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5359.478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938.313</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5.711823</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1.38E-08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3518.741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7200.214</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3518.741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7200.214</a:t>
                      </a:r>
                      <a:endParaRPr lang="en-IN" sz="1000" b="0" i="0" u="none" strike="noStrike">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3709663762"/>
                  </a:ext>
                </a:extLst>
              </a:tr>
              <a:tr h="611745">
                <a:tc>
                  <a:txBody>
                    <a:bodyPr/>
                    <a:lstStyle/>
                    <a:p>
                      <a:pPr algn="l" fontAlgn="b"/>
                      <a:r>
                        <a:rPr lang="en-IN" sz="1000" u="none" strike="noStrike">
                          <a:effectLst/>
                        </a:rPr>
                        <a:t>southwest_smoker</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3761.211</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1053.19</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3.571256</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0.000368</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1695.115</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5827.307</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a:effectLst/>
                        </a:rPr>
                        <a:t>1695.115</a:t>
                      </a:r>
                      <a:endParaRPr lang="en-IN" sz="1000" b="0" i="0" u="none" strike="noStrike">
                        <a:solidFill>
                          <a:srgbClr val="000000"/>
                        </a:solidFill>
                        <a:effectLst/>
                        <a:latin typeface="Calibri" panose="020F0502020204030204" pitchFamily="34" charset="0"/>
                      </a:endParaRPr>
                    </a:p>
                  </a:txBody>
                  <a:tcPr marL="8996" marR="8996" marT="8996" marB="0" anchor="b"/>
                </a:tc>
                <a:tc>
                  <a:txBody>
                    <a:bodyPr/>
                    <a:lstStyle/>
                    <a:p>
                      <a:pPr algn="r" fontAlgn="b"/>
                      <a:r>
                        <a:rPr lang="en-IN" sz="1000" u="none" strike="noStrike" dirty="0">
                          <a:effectLst/>
                        </a:rPr>
                        <a:t>5827.307</a:t>
                      </a:r>
                      <a:endParaRPr lang="en-IN" sz="1000" b="0" i="0" u="none" strike="noStrike" dirty="0">
                        <a:solidFill>
                          <a:srgbClr val="000000"/>
                        </a:solidFill>
                        <a:effectLst/>
                        <a:latin typeface="Calibri" panose="020F0502020204030204" pitchFamily="34" charset="0"/>
                      </a:endParaRPr>
                    </a:p>
                  </a:txBody>
                  <a:tcPr marL="8996" marR="8996" marT="8996" marB="0" anchor="b"/>
                </a:tc>
                <a:extLst>
                  <a:ext uri="{0D108BD9-81ED-4DB2-BD59-A6C34878D82A}">
                    <a16:rowId xmlns:a16="http://schemas.microsoft.com/office/drawing/2014/main" val="1117976057"/>
                  </a:ext>
                </a:extLst>
              </a:tr>
            </a:tbl>
          </a:graphicData>
        </a:graphic>
      </p:graphicFrame>
      <p:graphicFrame>
        <p:nvGraphicFramePr>
          <p:cNvPr id="6" name="Content Placeholder 5">
            <a:extLst>
              <a:ext uri="{FF2B5EF4-FFF2-40B4-BE49-F238E27FC236}">
                <a16:creationId xmlns:a16="http://schemas.microsoft.com/office/drawing/2014/main" id="{46503471-DD59-4082-A1F5-421987A5C32F}"/>
              </a:ext>
            </a:extLst>
          </p:cNvPr>
          <p:cNvGraphicFramePr>
            <a:graphicFrameLocks noGrp="1"/>
          </p:cNvGraphicFramePr>
          <p:nvPr>
            <p:ph sz="half" idx="2"/>
            <p:extLst>
              <p:ext uri="{D42A27DB-BD31-4B8C-83A1-F6EECF244321}">
                <p14:modId xmlns:p14="http://schemas.microsoft.com/office/powerpoint/2010/main" val="1870918844"/>
              </p:ext>
            </p:extLst>
          </p:nvPr>
        </p:nvGraphicFramePr>
        <p:xfrm>
          <a:off x="7398326" y="2313710"/>
          <a:ext cx="3422074" cy="2809197"/>
        </p:xfrm>
        <a:graphic>
          <a:graphicData uri="http://schemas.openxmlformats.org/drawingml/2006/table">
            <a:tbl>
              <a:tblPr>
                <a:tableStyleId>{5C22544A-7EE6-4342-B048-85BDC9FD1C3A}</a:tableStyleId>
              </a:tblPr>
              <a:tblGrid>
                <a:gridCol w="1711037">
                  <a:extLst>
                    <a:ext uri="{9D8B030D-6E8A-4147-A177-3AD203B41FA5}">
                      <a16:colId xmlns:a16="http://schemas.microsoft.com/office/drawing/2014/main" val="1658094294"/>
                    </a:ext>
                  </a:extLst>
                </a:gridCol>
                <a:gridCol w="1711037">
                  <a:extLst>
                    <a:ext uri="{9D8B030D-6E8A-4147-A177-3AD203B41FA5}">
                      <a16:colId xmlns:a16="http://schemas.microsoft.com/office/drawing/2014/main" val="2709076806"/>
                    </a:ext>
                  </a:extLst>
                </a:gridCol>
              </a:tblGrid>
              <a:tr h="333238">
                <a:tc gridSpan="2">
                  <a:txBody>
                    <a:bodyPr/>
                    <a:lstStyle/>
                    <a:p>
                      <a:pPr algn="ctr" fontAlgn="b"/>
                      <a:r>
                        <a:rPr lang="en-IN" sz="1100" u="none" strike="noStrike">
                          <a:effectLst/>
                        </a:rPr>
                        <a:t>Regression Statistics</a:t>
                      </a:r>
                      <a:endParaRPr lang="en-IN" sz="1100" b="0" i="1"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54058068"/>
                  </a:ext>
                </a:extLst>
              </a:tr>
              <a:tr h="333238">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0.870189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7588554"/>
                  </a:ext>
                </a:extLst>
              </a:tr>
              <a:tr h="333238">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0.757228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9974725"/>
                  </a:ext>
                </a:extLst>
              </a:tr>
              <a:tr h="603161">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0.755767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5293064"/>
                  </a:ext>
                </a:extLst>
              </a:tr>
              <a:tr h="603161">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5984.76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1729416"/>
                  </a:ext>
                </a:extLst>
              </a:tr>
              <a:tr h="603161">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1338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0890132"/>
                  </a:ext>
                </a:extLst>
              </a:tr>
            </a:tbl>
          </a:graphicData>
        </a:graphic>
      </p:graphicFrame>
    </p:spTree>
    <p:extLst>
      <p:ext uri="{BB962C8B-B14F-4D97-AF65-F5344CB8AC3E}">
        <p14:creationId xmlns:p14="http://schemas.microsoft.com/office/powerpoint/2010/main" val="184708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D381-00F1-4FEE-9A5F-2375D44F1D02}"/>
              </a:ext>
            </a:extLst>
          </p:cNvPr>
          <p:cNvSpPr>
            <a:spLocks noGrp="1"/>
          </p:cNvSpPr>
          <p:nvPr>
            <p:ph type="title"/>
          </p:nvPr>
        </p:nvSpPr>
        <p:spPr/>
        <p:txBody>
          <a:bodyPr/>
          <a:lstStyle/>
          <a:p>
            <a:r>
              <a:rPr lang="en-US" dirty="0">
                <a:solidFill>
                  <a:srgbClr val="000000"/>
                </a:solidFill>
                <a:latin typeface="Inter"/>
              </a:rPr>
              <a:t>I</a:t>
            </a:r>
            <a:r>
              <a:rPr lang="en-US" b="0" i="0" dirty="0">
                <a:solidFill>
                  <a:srgbClr val="000000"/>
                </a:solidFill>
                <a:effectLst/>
                <a:latin typeface="Inter"/>
              </a:rPr>
              <a:t>nterpretation for the above </a:t>
            </a:r>
            <a:r>
              <a:rPr lang="en-US" b="0" i="0" dirty="0" err="1">
                <a:solidFill>
                  <a:srgbClr val="000000"/>
                </a:solidFill>
                <a:effectLst/>
                <a:latin typeface="Inter"/>
              </a:rPr>
              <a:t>anslysis</a:t>
            </a:r>
            <a:endParaRPr lang="en-IN" dirty="0"/>
          </a:p>
        </p:txBody>
      </p:sp>
      <p:sp>
        <p:nvSpPr>
          <p:cNvPr id="3" name="Content Placeholder 2">
            <a:extLst>
              <a:ext uri="{FF2B5EF4-FFF2-40B4-BE49-F238E27FC236}">
                <a16:creationId xmlns:a16="http://schemas.microsoft.com/office/drawing/2014/main" id="{65415F7C-A404-46B6-9801-8CF957DD63FA}"/>
              </a:ext>
            </a:extLst>
          </p:cNvPr>
          <p:cNvSpPr>
            <a:spLocks noGrp="1"/>
          </p:cNvSpPr>
          <p:nvPr>
            <p:ph sz="half" idx="1"/>
          </p:nvPr>
        </p:nvSpPr>
        <p:spPr/>
        <p:txBody>
          <a:bodyPr>
            <a:normAutofit fontScale="47500" lnSpcReduction="20000"/>
          </a:bodyPr>
          <a:lstStyle/>
          <a:p>
            <a:pPr marL="0" indent="0">
              <a:buNone/>
            </a:pPr>
            <a:r>
              <a:rPr lang="en-US" dirty="0"/>
              <a:t>		</a:t>
            </a:r>
          </a:p>
          <a:p>
            <a:r>
              <a:rPr lang="en-US" dirty="0"/>
              <a:t>Upon examining the normality plot, it is evident that the data is not perfectly normally distributed, given the presence of numerous outliers, which could be considered natural outliers.</a:t>
            </a:r>
          </a:p>
          <a:p>
            <a:endParaRPr lang="en-US" dirty="0"/>
          </a:p>
          <a:p>
            <a:r>
              <a:rPr lang="en-US" dirty="0"/>
              <a:t>The R-square values obtained are deemed satisfactory for a real-life case study.</a:t>
            </a:r>
          </a:p>
          <a:p>
            <a:endParaRPr lang="en-US" dirty="0"/>
          </a:p>
          <a:p>
            <a:r>
              <a:rPr lang="en-US" dirty="0"/>
              <a:t>When interpreting observations related to regions, the focus should be on the "northeast" region.</a:t>
            </a:r>
          </a:p>
          <a:p>
            <a:endParaRPr lang="en-US" dirty="0"/>
          </a:p>
          <a:p>
            <a:r>
              <a:rPr lang="en-US" dirty="0"/>
              <a:t>Contrary to expectations derived from the Exploratory Data Analysis (EDA), the analysis reveals a reduction in charges for the southeast region compared to the northeast region.</a:t>
            </a:r>
          </a:p>
          <a:p>
            <a:endParaRPr lang="en-US" dirty="0"/>
          </a:p>
          <a:p>
            <a:r>
              <a:rPr lang="en-US" dirty="0"/>
              <a:t>Considering these findings, it is advisable to conduct another regression analysis, this time excluding the variables "northwest" and "sex."</a:t>
            </a:r>
          </a:p>
          <a:p>
            <a:r>
              <a:rPr lang="en-US" dirty="0"/>
              <a:t>	</a:t>
            </a:r>
          </a:p>
          <a:p>
            <a:pPr marL="0" indent="0">
              <a:buNone/>
            </a:pPr>
            <a:endParaRPr lang="en-IN" dirty="0"/>
          </a:p>
        </p:txBody>
      </p:sp>
      <p:sp>
        <p:nvSpPr>
          <p:cNvPr id="4" name="Content Placeholder 3">
            <a:extLst>
              <a:ext uri="{FF2B5EF4-FFF2-40B4-BE49-F238E27FC236}">
                <a16:creationId xmlns:a16="http://schemas.microsoft.com/office/drawing/2014/main" id="{1BD1218C-2370-45AC-97B9-1B253C5638B9}"/>
              </a:ext>
            </a:extLst>
          </p:cNvPr>
          <p:cNvSpPr>
            <a:spLocks noGrp="1"/>
          </p:cNvSpPr>
          <p:nvPr>
            <p:ph sz="half" idx="2"/>
          </p:nvPr>
        </p:nvSpPr>
        <p:spPr/>
        <p:txBody>
          <a:bodyPr>
            <a:normAutofit fontScale="47500" lnSpcReduction="20000"/>
          </a:bodyPr>
          <a:lstStyle/>
          <a:p>
            <a:r>
              <a:rPr lang="en-US" dirty="0"/>
              <a:t>In terms of their t-stat values, the variables "smoker," "age," "</a:t>
            </a:r>
            <a:r>
              <a:rPr lang="en-US" dirty="0" err="1"/>
              <a:t>bmi</a:t>
            </a:r>
            <a:r>
              <a:rPr lang="en-US" dirty="0"/>
              <a:t>," and the number of children are identified as important, with "smoker" being the most influential.</a:t>
            </a:r>
          </a:p>
          <a:p>
            <a:endParaRPr lang="en-US" dirty="0"/>
          </a:p>
          <a:p>
            <a:r>
              <a:rPr lang="en-US" dirty="0"/>
              <a:t>The southeast region exhibits a negative relationship with charges concerning the northeast, indicating that individuals from the southeast region tend to make fewer insurance claims than those from other regions.</a:t>
            </a:r>
          </a:p>
          <a:p>
            <a:endParaRPr lang="en-US" dirty="0"/>
          </a:p>
          <a:p>
            <a:r>
              <a:rPr lang="en-US" dirty="0"/>
              <a:t>Contrarily, the southwest region does not emerge as a significant variable in the analysis.</a:t>
            </a:r>
          </a:p>
          <a:p>
            <a:endParaRPr lang="en-US" dirty="0"/>
          </a:p>
          <a:p>
            <a:r>
              <a:rPr lang="en-US" dirty="0"/>
              <a:t>Examination of standardized residuals reveals no discernible pattern, indicating the absence of heteroscedasticity.</a:t>
            </a:r>
          </a:p>
          <a:p>
            <a:endParaRPr lang="en-US" dirty="0"/>
          </a:p>
          <a:p>
            <a:r>
              <a:rPr lang="en-US" dirty="0"/>
              <a:t>It is advisable to explore the combined effect of region and smoking habit. Consequently, the data is being further refined to account for this aspect.</a:t>
            </a:r>
            <a:endParaRPr lang="en-IN" dirty="0"/>
          </a:p>
        </p:txBody>
      </p:sp>
    </p:spTree>
    <p:extLst>
      <p:ext uri="{BB962C8B-B14F-4D97-AF65-F5344CB8AC3E}">
        <p14:creationId xmlns:p14="http://schemas.microsoft.com/office/powerpoint/2010/main" val="2470008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993</Words>
  <Application>Microsoft Office PowerPoint</Application>
  <PresentationFormat>Widescreen</PresentationFormat>
  <Paragraphs>249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Inter</vt:lpstr>
      <vt:lpstr>Office Theme</vt:lpstr>
      <vt:lpstr>Project- Insurance claim</vt:lpstr>
      <vt:lpstr>Introduction of this project</vt:lpstr>
      <vt:lpstr>Exploratory Data Analysis on the sample data</vt:lpstr>
      <vt:lpstr>Categorical data:    Sex, Chidren, Smoker, Region  Continuous data:    Age, bmi, charges </vt:lpstr>
      <vt:lpstr>Male/Female ratio and which gender has more smokers</vt:lpstr>
      <vt:lpstr>Charges for Smokers vs Non-smokers</vt:lpstr>
      <vt:lpstr>Edit the data as following, to obtain dummy variables</vt:lpstr>
      <vt:lpstr>Descriptive summary analysis for the edited data</vt:lpstr>
      <vt:lpstr>Interpretation for the above anslysis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Insurance claim</dc:title>
  <dc:creator>riya singh</dc:creator>
  <cp:lastModifiedBy>riya singh</cp:lastModifiedBy>
  <cp:revision>3</cp:revision>
  <dcterms:created xsi:type="dcterms:W3CDTF">2024-01-15T16:13:55Z</dcterms:created>
  <dcterms:modified xsi:type="dcterms:W3CDTF">2024-01-15T16:30:38Z</dcterms:modified>
</cp:coreProperties>
</file>