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notesMasterIdLst>
    <p:notesMasterId r:id="rId14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109728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400" b="1" dirty="0">
                <a:solidFill>
                  <a:srgbClr val="000000"/>
                </a:solidFill>
              </a:rPr>
              <a:t>Bus Ticket System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457200" y="201168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000" dirty="0">
                <a:solidFill>
                  <a:srgbClr val="666666"/>
                </a:solidFill>
              </a:rPr>
              <a:t>End-to-end microservices-based ticket reservation platform</a:t>
            </a:r>
            <a:endParaRPr lang="en-US" sz="2000" dirty="0"/>
          </a:p>
        </p:txBody>
      </p:sp>
      <p:sp>
        <p:nvSpPr>
          <p:cNvPr id="4" name="Text 2"/>
          <p:cNvSpPr/>
          <p:nvPr/>
        </p:nvSpPr>
        <p:spPr>
          <a:xfrm>
            <a:off x="457200" y="2743200"/>
            <a:ext cx="82296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dirty="0">
                <a:solidFill>
                  <a:srgbClr val="666666"/>
                </a:solidFill>
              </a:rPr>
              <a:t>Stack: Flask, MySQL, Angular, Docker Compose</a:t>
            </a:r>
            <a:endParaRPr lang="en-US" sz="1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548640"/>
            <a:ext cx="82296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200" b="1" dirty="0">
                <a:solidFill>
                  <a:srgbClr val="000000"/>
                </a:solidFill>
              </a:rPr>
              <a:t>Deployment (Docker Compose)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548640" y="1371600"/>
            <a:ext cx="8046720" cy="38404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version: '3.9'</a:t>
            </a:r>
            <a:endParaRPr lang="en-US" sz="1100" dirty="0"/>
          </a:p>
          <a:p>
            <a:pPr indent="0" marL="0">
              <a:buNone/>
            </a:pPr>
            <a:endParaRPr lang="en-US" sz="1100" dirty="0"/>
          </a:p>
          <a:p>
            <a:pPr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services:</a:t>
            </a:r>
            <a:endParaRPr lang="en-US" sz="1100" dirty="0"/>
          </a:p>
          <a:p>
            <a:pPr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mysql:</a:t>
            </a:r>
            <a:endParaRPr lang="en-US" sz="1100" dirty="0"/>
          </a:p>
          <a:p>
            <a:pPr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image: mysql:8.0</a:t>
            </a:r>
            <a:endParaRPr lang="en-US" sz="1100" dirty="0"/>
          </a:p>
          <a:p>
            <a:pPr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container_name: ticket_mysql</a:t>
            </a:r>
            <a:endParaRPr lang="en-US" sz="1100" dirty="0"/>
          </a:p>
          <a:p>
            <a:pPr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restart: unless-stopped</a:t>
            </a:r>
            <a:endParaRPr lang="en-US" sz="1100" dirty="0"/>
          </a:p>
          <a:p>
            <a:pPr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environment:</a:t>
            </a:r>
            <a:endParaRPr lang="en-US" sz="1100" dirty="0"/>
          </a:p>
          <a:p>
            <a:pPr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MYSQL_ROOT_PASSWORD: rootpassword</a:t>
            </a:r>
            <a:endParaRPr lang="en-US" sz="1100" dirty="0"/>
          </a:p>
          <a:p>
            <a:pPr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ports:</a:t>
            </a:r>
            <a:endParaRPr lang="en-US" sz="1100" dirty="0"/>
          </a:p>
          <a:p>
            <a:pPr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- "3306:3306"</a:t>
            </a:r>
            <a:endParaRPr lang="en-US" sz="1100" dirty="0"/>
          </a:p>
          <a:p>
            <a:pPr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volumes:</a:t>
            </a:r>
            <a:endParaRPr lang="en-US" sz="1100" dirty="0"/>
          </a:p>
          <a:p>
            <a:pPr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- mysql_data:/var/lib/mysql</a:t>
            </a:r>
            <a:endParaRPr lang="en-US" sz="1100" dirty="0"/>
          </a:p>
          <a:p>
            <a:pPr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- ./mysql/init:/docker-entrypoint-initdb.d</a:t>
            </a:r>
            <a:endParaRPr lang="en-US" sz="1100" dirty="0"/>
          </a:p>
          <a:p>
            <a:pPr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healthcheck:</a:t>
            </a:r>
            <a:endParaRPr lang="en-US" sz="1100" dirty="0"/>
          </a:p>
          <a:p>
            <a:pPr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test: ["CMD", "mysqladmin", "ping", "-h", "127.0.0.1", "-prootpassword"]</a:t>
            </a:r>
            <a:endParaRPr lang="en-US" sz="1100" dirty="0"/>
          </a:p>
          <a:p>
            <a:pPr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interval: 5s</a:t>
            </a:r>
            <a:endParaRPr lang="en-US" sz="1100" dirty="0"/>
          </a:p>
          <a:p>
            <a:pPr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timeout: 5s</a:t>
            </a:r>
            <a:endParaRPr lang="en-US" sz="1100" dirty="0"/>
          </a:p>
          <a:p>
            <a:pPr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retries: 20</a:t>
            </a:r>
            <a:endParaRPr lang="en-US" sz="1100" dirty="0"/>
          </a:p>
          <a:p>
            <a:pPr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networks:</a:t>
            </a:r>
            <a:endParaRPr lang="en-US" sz="11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548640"/>
            <a:ext cx="82296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000000"/>
                </a:solidFill>
              </a:rPr>
              <a:t>Deployment (Docker Compose, cont.)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548640" y="1097280"/>
            <a:ext cx="8046720" cy="43891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1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- backend
  bus-schedule:
    build: ./services/bus_schedule_service
    container_name: bus_schedule_service
    restart: unless-stopped
    environment:
      FLASK_ENV: production
      DB_HOST: mysql
      DB_PORT: "3306"
      DB_USER: schedule_user
      DB_PASSWORD: schedule_password
      DB_NAME: schedule_db
      PORT: "5001"
    depends_on:
      mysql:
        condition: service_healthy
    ports:
      - "5001:5001"
    networks:
      - backend
  reservation:
    build: ./services/reservation_service
    container_name: reservation_service
    restart: unless-stopped
    environment:
      FLASK_ENV: production
      DB_HOST: mysql
      DB_PORT: "3306"
      DB_USER: reservation_user
      DB_PASSWORD: reservation_password
      DB_NAME: reservation_db
      PORT: "5002"
      SCHEDULE_SERVICE_URL: http://bus-schedule:5001
      JWT_SECRET: change_me_please
    depends_on:
      mysql:
        condition: service_healthy
      bus-schedule:
        condition: service_started
    ports:
      - "5002:5002"
    networks:
      - backend
  frontend:
    build: ./frontend
    container_name: ticket_frontend
    restart: unless-stopped
    environment:
      - NODE_ENV=production
    depends_on:
      bus-schedule:
        condition: service_started
      reservation:
        condition: service_started
    ports:
      - "4200:80"
    networks:
      - backend
networks:
  backend:
    driver: bridge
volumes:
  mysql_data:
    driver: local
</a:t>
            </a:r>
            <a:endParaRPr lang="en-US" sz="11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731520"/>
            <a:ext cx="82296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200" b="1" dirty="0">
                <a:solidFill>
                  <a:srgbClr val="000000"/>
                </a:solidFill>
              </a:rPr>
              <a:t>Conclusion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640080" y="1554480"/>
            <a:ext cx="786384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ts val="2800"/>
              </a:lnSpc>
              <a:buNone/>
            </a:pPr>
            <a:r>
              <a:rPr lang="en-US" sz="1800" dirty="0">
                <a:solidFill>
                  <a:srgbClr val="000000"/>
                </a:solidFill>
              </a:rPr>
              <a:t>• Modular microservices with clear ownership and scalability.</a:t>
            </a:r>
            <a:endParaRPr lang="en-US" sz="1800" dirty="0"/>
          </a:p>
          <a:p>
            <a:pPr indent="0" marL="0">
              <a:lnSpc>
                <a:spcPts val="2800"/>
              </a:lnSpc>
              <a:buNone/>
            </a:pPr>
            <a:r>
              <a:rPr lang="en-US" sz="1800" dirty="0">
                <a:solidFill>
                  <a:srgbClr val="000000"/>
                </a:solidFill>
              </a:rPr>
              <a:t>• Secure bookings via JWT and atomic seat allocation.</a:t>
            </a:r>
            <a:endParaRPr lang="en-US" sz="1800" dirty="0"/>
          </a:p>
          <a:p>
            <a:pPr indent="0" marL="0">
              <a:lnSpc>
                <a:spcPts val="2800"/>
              </a:lnSpc>
              <a:buNone/>
            </a:pPr>
            <a:r>
              <a:rPr lang="en-US" sz="1800" dirty="0">
                <a:solidFill>
                  <a:srgbClr val="000000"/>
                </a:solidFill>
              </a:rPr>
              <a:t>• Simple deployment with Docker Compose.</a:t>
            </a:r>
            <a:endParaRPr lang="en-US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548640"/>
            <a:ext cx="82296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200" b="1" dirty="0">
                <a:solidFill>
                  <a:srgbClr val="000000"/>
                </a:solidFill>
              </a:rPr>
              <a:t>Project Description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640080" y="1371600"/>
            <a:ext cx="7863840" cy="4114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ts val="2800"/>
              </a:lnSpc>
              <a:buNone/>
            </a:pPr>
            <a:r>
              <a:rPr lang="en-US" sz="1800" dirty="0">
                <a:solidFill>
                  <a:srgbClr val="000000"/>
                </a:solidFill>
              </a:rPr>
              <a:t>• A bus ticket reservation system with trip search, booking, and history.</a:t>
            </a:r>
            <a:endParaRPr lang="en-US" sz="1800" dirty="0"/>
          </a:p>
          <a:p>
            <a:pPr indent="0" marL="0">
              <a:lnSpc>
                <a:spcPts val="2800"/>
              </a:lnSpc>
              <a:buNone/>
            </a:pPr>
            <a:r>
              <a:rPr lang="en-US" sz="1800" dirty="0">
                <a:solidFill>
                  <a:srgbClr val="000000"/>
                </a:solidFill>
              </a:rPr>
              <a:t>• Two Flask microservices: Bus Schedule and Reservation.</a:t>
            </a:r>
            <a:endParaRPr lang="en-US" sz="1800" dirty="0"/>
          </a:p>
          <a:p>
            <a:pPr indent="0" marL="0">
              <a:lnSpc>
                <a:spcPts val="2800"/>
              </a:lnSpc>
              <a:buNone/>
            </a:pPr>
            <a:r>
              <a:rPr lang="en-US" sz="1800" dirty="0">
                <a:solidFill>
                  <a:srgbClr val="000000"/>
                </a:solidFill>
              </a:rPr>
              <a:t>• MySQL databases for schedule and reservations.</a:t>
            </a:r>
            <a:endParaRPr lang="en-US" sz="1800" dirty="0"/>
          </a:p>
          <a:p>
            <a:pPr indent="0" marL="0">
              <a:lnSpc>
                <a:spcPts val="2800"/>
              </a:lnSpc>
              <a:buNone/>
            </a:pPr>
            <a:r>
              <a:rPr lang="en-US" sz="1800" dirty="0">
                <a:solidFill>
                  <a:srgbClr val="000000"/>
                </a:solidFill>
              </a:rPr>
              <a:t>• Angular frontend for search, booking, admin and history views.</a:t>
            </a:r>
            <a:endParaRPr lang="en-US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548640"/>
            <a:ext cx="82296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200" b="1" dirty="0">
                <a:solidFill>
                  <a:srgbClr val="000000"/>
                </a:solidFill>
              </a:rPr>
              <a:t>Architecture Style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640080" y="1463040"/>
            <a:ext cx="786384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200" b="1" dirty="0">
                <a:solidFill>
                  <a:srgbClr val="000000"/>
                </a:solidFill>
              </a:rPr>
              <a:t>Microservices Architecture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640080" y="2194560"/>
            <a:ext cx="7863840" cy="4114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ts val="2800"/>
              </a:lnSpc>
              <a:buNone/>
            </a:pPr>
            <a:r>
              <a:rPr lang="en-US" sz="1800" dirty="0">
                <a:solidFill>
                  <a:srgbClr val="000000"/>
                </a:solidFill>
              </a:rPr>
              <a:t>• Independent deployable services (Bus Schedule, Reservation, Frontend).</a:t>
            </a:r>
            <a:endParaRPr lang="en-US" sz="1800" dirty="0"/>
          </a:p>
          <a:p>
            <a:pPr indent="0" marL="0">
              <a:lnSpc>
                <a:spcPts val="2800"/>
              </a:lnSpc>
              <a:buNone/>
            </a:pPr>
            <a:r>
              <a:rPr lang="en-US" sz="1800" dirty="0">
                <a:solidFill>
                  <a:srgbClr val="000000"/>
                </a:solidFill>
              </a:rPr>
              <a:t>• Explicit service boundaries, each with its own database.</a:t>
            </a:r>
            <a:endParaRPr lang="en-US" sz="1800" dirty="0"/>
          </a:p>
          <a:p>
            <a:pPr indent="0" marL="0">
              <a:lnSpc>
                <a:spcPts val="2800"/>
              </a:lnSpc>
              <a:buNone/>
            </a:pPr>
            <a:r>
              <a:rPr lang="en-US" sz="1800" dirty="0">
                <a:solidFill>
                  <a:srgbClr val="000000"/>
                </a:solidFill>
              </a:rPr>
              <a:t>• Synchronous communication via REST over HTTP.</a:t>
            </a:r>
            <a:endParaRPr lang="en-US" sz="1800" dirty="0"/>
          </a:p>
          <a:p>
            <a:pPr indent="0" marL="0">
              <a:lnSpc>
                <a:spcPts val="2800"/>
              </a:lnSpc>
              <a:buNone/>
            </a:pPr>
            <a:r>
              <a:rPr lang="en-US" sz="1800" dirty="0">
                <a:solidFill>
                  <a:srgbClr val="000000"/>
                </a:solidFill>
              </a:rPr>
              <a:t>• Stateless services; session handled via JWT on the client.</a:t>
            </a:r>
            <a:endParaRPr lang="en-US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548640"/>
            <a:ext cx="82296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200" b="1" dirty="0">
                <a:solidFill>
                  <a:srgbClr val="000000"/>
                </a:solidFill>
              </a:rPr>
              <a:t>High-level Architecture</a:t>
            </a:r>
            <a:endParaRPr lang="en-US" sz="3200" dirty="0"/>
          </a:p>
        </p:txBody>
      </p:sp>
      <p:sp>
        <p:nvSpPr>
          <p:cNvPr id="3" name="Shape 1"/>
          <p:cNvSpPr/>
          <p:nvPr/>
        </p:nvSpPr>
        <p:spPr>
          <a:xfrm>
            <a:off x="457200" y="1371600"/>
            <a:ext cx="2560320" cy="1097280"/>
          </a:xfrm>
          <a:prstGeom prst="roundRect">
            <a:avLst/>
          </a:prstGeom>
          <a:solidFill>
            <a:srgbClr val="F3F4F6"/>
          </a:solidFill>
          <a:ln w="12700">
            <a:solidFill>
              <a:srgbClr val="4B5563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457200" y="1737360"/>
            <a:ext cx="256032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dirty="0">
                <a:solidFill>
                  <a:srgbClr val="000000"/>
                </a:solidFill>
              </a:rPr>
              <a:t>Angular Frontend</a:t>
            </a:r>
            <a:endParaRPr lang="en-US" sz="1600" dirty="0"/>
          </a:p>
        </p:txBody>
      </p:sp>
      <p:sp>
        <p:nvSpPr>
          <p:cNvPr id="5" name="Shape 3"/>
          <p:cNvSpPr/>
          <p:nvPr/>
        </p:nvSpPr>
        <p:spPr>
          <a:xfrm>
            <a:off x="3383280" y="1371600"/>
            <a:ext cx="2560320" cy="1097280"/>
          </a:xfrm>
          <a:prstGeom prst="roundRect">
            <a:avLst/>
          </a:prstGeom>
          <a:solidFill>
            <a:srgbClr val="DBEAFE"/>
          </a:solidFill>
          <a:ln w="12700">
            <a:solidFill>
              <a:srgbClr val="1D4ED8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3383280" y="1554480"/>
            <a:ext cx="256032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dirty="0">
                <a:solidFill>
                  <a:srgbClr val="000000"/>
                </a:solidFill>
              </a:rPr>
              <a:t>Bus Schedule</a:t>
            </a:r>
            <a:endParaRPr lang="en-US" sz="1600" dirty="0"/>
          </a:p>
          <a:p>
            <a:pPr algn="ctr" indent="0" marL="0">
              <a:buNone/>
            </a:pPr>
            <a:r>
              <a:rPr lang="en-US" sz="1600" dirty="0">
                <a:solidFill>
                  <a:srgbClr val="000000"/>
                </a:solidFill>
              </a:rPr>
              <a:t>Service</a:t>
            </a:r>
            <a:endParaRPr lang="en-US" sz="1600" dirty="0"/>
          </a:p>
        </p:txBody>
      </p:sp>
      <p:sp>
        <p:nvSpPr>
          <p:cNvPr id="7" name="Shape 5"/>
          <p:cNvSpPr/>
          <p:nvPr/>
        </p:nvSpPr>
        <p:spPr>
          <a:xfrm>
            <a:off x="6309360" y="1371600"/>
            <a:ext cx="2560320" cy="1097280"/>
          </a:xfrm>
          <a:prstGeom prst="roundRect">
            <a:avLst/>
          </a:prstGeom>
          <a:solidFill>
            <a:srgbClr val="FFE4E6"/>
          </a:solidFill>
          <a:ln w="12700">
            <a:solidFill>
              <a:srgbClr val="BE123C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6309360" y="1554480"/>
            <a:ext cx="256032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dirty="0">
                <a:solidFill>
                  <a:srgbClr val="000000"/>
                </a:solidFill>
              </a:rPr>
              <a:t>Reservation</a:t>
            </a:r>
            <a:endParaRPr lang="en-US" sz="1600" dirty="0"/>
          </a:p>
          <a:p>
            <a:pPr algn="ctr" indent="0" marL="0">
              <a:buNone/>
            </a:pPr>
            <a:r>
              <a:rPr lang="en-US" sz="1600" dirty="0">
                <a:solidFill>
                  <a:srgbClr val="000000"/>
                </a:solidFill>
              </a:rPr>
              <a:t>Service</a:t>
            </a:r>
            <a:endParaRPr lang="en-US" sz="1600" dirty="0"/>
          </a:p>
        </p:txBody>
      </p:sp>
      <p:sp>
        <p:nvSpPr>
          <p:cNvPr id="9" name="Shape 7"/>
          <p:cNvSpPr/>
          <p:nvPr/>
        </p:nvSpPr>
        <p:spPr>
          <a:xfrm>
            <a:off x="3566160" y="2834640"/>
            <a:ext cx="2194560" cy="1097280"/>
          </a:xfrm>
          <a:prstGeom prst="flowChartMagneticDisk">
            <a:avLst/>
          </a:prstGeom>
          <a:solidFill>
            <a:srgbClr val="DBEAFE"/>
          </a:solidFill>
          <a:ln w="12700">
            <a:solidFill>
              <a:srgbClr val="1D4ED8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3566160" y="3154680"/>
            <a:ext cx="219456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dirty="0">
                <a:solidFill>
                  <a:srgbClr val="000000"/>
                </a:solidFill>
              </a:rPr>
              <a:t>schedule_db</a:t>
            </a:r>
            <a:endParaRPr lang="en-US" sz="1400" dirty="0"/>
          </a:p>
        </p:txBody>
      </p:sp>
      <p:sp>
        <p:nvSpPr>
          <p:cNvPr id="11" name="Shape 9"/>
          <p:cNvSpPr/>
          <p:nvPr/>
        </p:nvSpPr>
        <p:spPr>
          <a:xfrm>
            <a:off x="6492240" y="2834640"/>
            <a:ext cx="2194560" cy="1097280"/>
          </a:xfrm>
          <a:prstGeom prst="flowChartMagneticDisk">
            <a:avLst/>
          </a:prstGeom>
          <a:solidFill>
            <a:srgbClr val="FFE4E6"/>
          </a:solidFill>
          <a:ln w="12700">
            <a:solidFill>
              <a:srgbClr val="BE123C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6492240" y="3154680"/>
            <a:ext cx="219456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dirty="0">
                <a:solidFill>
                  <a:srgbClr val="000000"/>
                </a:solidFill>
              </a:rPr>
              <a:t>reservation_db</a:t>
            </a:r>
            <a:endParaRPr lang="en-US" sz="1400" dirty="0"/>
          </a:p>
        </p:txBody>
      </p:sp>
      <p:sp>
        <p:nvSpPr>
          <p:cNvPr id="13" name="Shape 11"/>
          <p:cNvSpPr/>
          <p:nvPr/>
        </p:nvSpPr>
        <p:spPr>
          <a:xfrm>
            <a:off x="3017520" y="1920240"/>
            <a:ext cx="365760" cy="0"/>
          </a:xfrm>
          <a:prstGeom prst="line">
            <a:avLst/>
          </a:prstGeom>
          <a:noFill/>
          <a:ln w="25400">
            <a:solidFill>
              <a:srgbClr val="4B5563"/>
            </a:solidFill>
            <a:prstDash val="solid"/>
            <a:headEnd type="none"/>
            <a:tailEnd type="triangle"/>
          </a:ln>
        </p:spPr>
      </p:sp>
      <p:sp>
        <p:nvSpPr>
          <p:cNvPr id="14" name="Shape 12"/>
          <p:cNvSpPr/>
          <p:nvPr/>
        </p:nvSpPr>
        <p:spPr>
          <a:xfrm>
            <a:off x="5943600" y="1920240"/>
            <a:ext cx="365760" cy="0"/>
          </a:xfrm>
          <a:prstGeom prst="line">
            <a:avLst/>
          </a:prstGeom>
          <a:noFill/>
          <a:ln w="25400">
            <a:solidFill>
              <a:srgbClr val="4B5563"/>
            </a:solidFill>
            <a:prstDash val="solid"/>
            <a:headEnd type="none"/>
            <a:tailEnd type="triangle"/>
          </a:ln>
        </p:spPr>
      </p:sp>
      <p:sp>
        <p:nvSpPr>
          <p:cNvPr id="15" name="Shape 13"/>
          <p:cNvSpPr/>
          <p:nvPr/>
        </p:nvSpPr>
        <p:spPr>
          <a:xfrm>
            <a:off x="4526280" y="2468880"/>
            <a:ext cx="0" cy="320040"/>
          </a:xfrm>
          <a:prstGeom prst="line">
            <a:avLst/>
          </a:prstGeom>
          <a:noFill/>
          <a:ln w="25400">
            <a:solidFill>
              <a:srgbClr val="1D4ED8"/>
            </a:solidFill>
            <a:prstDash val="solid"/>
            <a:headEnd type="none"/>
            <a:tailEnd type="triangle"/>
          </a:ln>
        </p:spPr>
      </p:sp>
      <p:sp>
        <p:nvSpPr>
          <p:cNvPr id="16" name="Shape 14"/>
          <p:cNvSpPr/>
          <p:nvPr/>
        </p:nvSpPr>
        <p:spPr>
          <a:xfrm>
            <a:off x="7452360" y="2468880"/>
            <a:ext cx="0" cy="320040"/>
          </a:xfrm>
          <a:prstGeom prst="line">
            <a:avLst/>
          </a:prstGeom>
          <a:noFill/>
          <a:ln w="25400">
            <a:solidFill>
              <a:srgbClr val="BE123C"/>
            </a:solidFill>
            <a:prstDash val="solid"/>
            <a:headEnd type="none"/>
            <a:tailEnd type="triangle"/>
          </a:ln>
        </p:spPr>
      </p:sp>
      <p:sp>
        <p:nvSpPr>
          <p:cNvPr id="17" name="Text 15"/>
          <p:cNvSpPr/>
          <p:nvPr/>
        </p:nvSpPr>
        <p:spPr>
          <a:xfrm>
            <a:off x="1645920" y="1097280"/>
            <a:ext cx="54864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00" dirty="0">
                <a:solidFill>
                  <a:srgbClr val="6B7280"/>
                </a:solidFill>
              </a:rPr>
              <a:t>HTTP/REST + JWT</a:t>
            </a:r>
            <a:endParaRPr lang="en-US" sz="1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548640"/>
            <a:ext cx="82296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200" b="1" dirty="0">
                <a:solidFill>
                  <a:srgbClr val="000000"/>
                </a:solidFill>
              </a:rPr>
              <a:t>Bus Schedule Service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640080" y="1371600"/>
            <a:ext cx="786384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ts val="2800"/>
              </a:lnSpc>
              <a:buNone/>
            </a:pPr>
            <a:r>
              <a:rPr lang="en-US" sz="1800" dirty="0">
                <a:solidFill>
                  <a:srgbClr val="000000"/>
                </a:solidFill>
              </a:rPr>
              <a:t>Manages routes, trips, and seat availability.</a:t>
            </a:r>
            <a:endParaRPr lang="en-US" sz="1800" dirty="0"/>
          </a:p>
          <a:p>
            <a:pPr indent="0" marL="0">
              <a:lnSpc>
                <a:spcPts val="2800"/>
              </a:lnSpc>
              <a:buNone/>
            </a:pPr>
            <a:r>
              <a:rPr lang="en-US" sz="1800" dirty="0">
                <a:solidFill>
                  <a:srgbClr val="000000"/>
                </a:solidFill>
              </a:rPr>
              <a:t>Own database: schedule_db.</a:t>
            </a:r>
            <a:endParaRPr lang="en-US" sz="1800" dirty="0"/>
          </a:p>
          <a:p>
            <a:pPr indent="0" marL="0">
              <a:lnSpc>
                <a:spcPts val="2800"/>
              </a:lnSpc>
              <a:buNone/>
            </a:pPr>
            <a:r>
              <a:rPr lang="en-US" sz="1800" dirty="0">
                <a:solidFill>
                  <a:srgbClr val="000000"/>
                </a:solidFill>
              </a:rPr>
              <a:t>Endpoints:</a:t>
            </a:r>
            <a:endParaRPr lang="en-US" sz="1800" dirty="0"/>
          </a:p>
          <a:p>
            <a:pPr indent="0" marL="0">
              <a:lnSpc>
                <a:spcPts val="2800"/>
              </a:lnSpc>
              <a:buNone/>
            </a:pPr>
            <a:r>
              <a:rPr lang="en-US" sz="1800" dirty="0">
                <a:solidFill>
                  <a:srgbClr val="000000"/>
                </a:solidFill>
              </a:rPr>
              <a:t>• GET /health</a:t>
            </a:r>
            <a:endParaRPr lang="en-US" sz="1800" dirty="0"/>
          </a:p>
          <a:p>
            <a:pPr indent="0" marL="0">
              <a:lnSpc>
                <a:spcPts val="2800"/>
              </a:lnSpc>
              <a:buNone/>
            </a:pPr>
            <a:r>
              <a:rPr lang="en-US" sz="1800" dirty="0">
                <a:solidFill>
                  <a:srgbClr val="000000"/>
                </a:solidFill>
              </a:rPr>
              <a:t>• POST /routes; GET /routes</a:t>
            </a:r>
            <a:endParaRPr lang="en-US" sz="1800" dirty="0"/>
          </a:p>
          <a:p>
            <a:pPr indent="0" marL="0">
              <a:lnSpc>
                <a:spcPts val="2800"/>
              </a:lnSpc>
              <a:buNone/>
            </a:pPr>
            <a:r>
              <a:rPr lang="en-US" sz="1800" dirty="0">
                <a:solidFill>
                  <a:srgbClr val="000000"/>
                </a:solidFill>
              </a:rPr>
              <a:t>• POST /trips</a:t>
            </a:r>
            <a:endParaRPr lang="en-US" sz="1800" dirty="0"/>
          </a:p>
          <a:p>
            <a:pPr indent="0" marL="0">
              <a:lnSpc>
                <a:spcPts val="2800"/>
              </a:lnSpc>
              <a:buNone/>
            </a:pPr>
            <a:r>
              <a:rPr lang="en-US" sz="1800" dirty="0">
                <a:solidFill>
                  <a:srgbClr val="000000"/>
                </a:solidFill>
              </a:rPr>
              <a:t>• GET /trips/search?origin&amp;destination&amp;date</a:t>
            </a:r>
            <a:endParaRPr lang="en-US" sz="1800" dirty="0"/>
          </a:p>
          <a:p>
            <a:pPr indent="0" marL="0">
              <a:lnSpc>
                <a:spcPts val="2800"/>
              </a:lnSpc>
              <a:buNone/>
            </a:pPr>
            <a:r>
              <a:rPr lang="en-US" sz="1800" dirty="0">
                <a:solidFill>
                  <a:srgbClr val="000000"/>
                </a:solidFill>
              </a:rPr>
              <a:t>• GET /trips/{id}</a:t>
            </a:r>
            <a:endParaRPr lang="en-US" sz="1800" dirty="0"/>
          </a:p>
          <a:p>
            <a:pPr indent="0" marL="0">
              <a:lnSpc>
                <a:spcPts val="2800"/>
              </a:lnSpc>
              <a:buNone/>
            </a:pPr>
            <a:r>
              <a:rPr lang="en-US" sz="1800" dirty="0">
                <a:solidFill>
                  <a:srgbClr val="000000"/>
                </a:solidFill>
              </a:rPr>
              <a:t>• GET /trips/{id}/availability</a:t>
            </a:r>
            <a:endParaRPr lang="en-US" sz="1800" dirty="0"/>
          </a:p>
          <a:p>
            <a:pPr indent="0" marL="0">
              <a:lnSpc>
                <a:spcPts val="2800"/>
              </a:lnSpc>
              <a:buNone/>
            </a:pPr>
            <a:r>
              <a:rPr lang="en-US" sz="1800" dirty="0">
                <a:solidFill>
                  <a:srgbClr val="000000"/>
                </a:solidFill>
              </a:rPr>
              <a:t>• POST /trips/{id}/allocate; POST /trips/{id}/release</a:t>
            </a:r>
            <a:endParaRPr lang="en-US"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548640"/>
            <a:ext cx="82296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200" b="1" dirty="0">
                <a:solidFill>
                  <a:srgbClr val="000000"/>
                </a:solidFill>
              </a:rPr>
              <a:t>Reservation Service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640080" y="1371600"/>
            <a:ext cx="786384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ts val="2800"/>
              </a:lnSpc>
              <a:buNone/>
            </a:pPr>
            <a:r>
              <a:rPr lang="en-US" sz="1800" dirty="0">
                <a:solidFill>
                  <a:srgbClr val="000000"/>
                </a:solidFill>
              </a:rPr>
              <a:t>Handles bookings, cancellations, and authentication (JWT).</a:t>
            </a:r>
            <a:endParaRPr lang="en-US" sz="1800" dirty="0"/>
          </a:p>
          <a:p>
            <a:pPr indent="0" marL="0">
              <a:lnSpc>
                <a:spcPts val="2800"/>
              </a:lnSpc>
              <a:buNone/>
            </a:pPr>
            <a:r>
              <a:rPr lang="en-US" sz="1800" dirty="0">
                <a:solidFill>
                  <a:srgbClr val="000000"/>
                </a:solidFill>
              </a:rPr>
              <a:t>Own database: reservation_db.</a:t>
            </a:r>
            <a:endParaRPr lang="en-US" sz="1800" dirty="0"/>
          </a:p>
          <a:p>
            <a:pPr indent="0" marL="0">
              <a:lnSpc>
                <a:spcPts val="2800"/>
              </a:lnSpc>
              <a:buNone/>
            </a:pPr>
            <a:r>
              <a:rPr lang="en-US" sz="1800" dirty="0">
                <a:solidFill>
                  <a:srgbClr val="000000"/>
                </a:solidFill>
              </a:rPr>
              <a:t>Endpoints:</a:t>
            </a:r>
            <a:endParaRPr lang="en-US" sz="1800" dirty="0"/>
          </a:p>
          <a:p>
            <a:pPr indent="0" marL="0">
              <a:lnSpc>
                <a:spcPts val="2800"/>
              </a:lnSpc>
              <a:buNone/>
            </a:pPr>
            <a:r>
              <a:rPr lang="en-US" sz="1800" dirty="0">
                <a:solidFill>
                  <a:srgbClr val="000000"/>
                </a:solidFill>
              </a:rPr>
              <a:t>• GET /health</a:t>
            </a:r>
            <a:endParaRPr lang="en-US" sz="1800" dirty="0"/>
          </a:p>
          <a:p>
            <a:pPr indent="0" marL="0">
              <a:lnSpc>
                <a:spcPts val="2800"/>
              </a:lnSpc>
              <a:buNone/>
            </a:pPr>
            <a:r>
              <a:rPr lang="en-US" sz="1800" dirty="0">
                <a:solidFill>
                  <a:srgbClr val="000000"/>
                </a:solidFill>
              </a:rPr>
              <a:t>• POST /auth/login</a:t>
            </a:r>
            <a:endParaRPr lang="en-US" sz="1800" dirty="0"/>
          </a:p>
          <a:p>
            <a:pPr indent="0" marL="0">
              <a:lnSpc>
                <a:spcPts val="2800"/>
              </a:lnSpc>
              <a:buNone/>
            </a:pPr>
            <a:r>
              <a:rPr lang="en-US" sz="1800" dirty="0">
                <a:solidFill>
                  <a:srgbClr val="000000"/>
                </a:solidFill>
              </a:rPr>
              <a:t>• POST /reservations</a:t>
            </a:r>
            <a:endParaRPr lang="en-US" sz="1800" dirty="0"/>
          </a:p>
          <a:p>
            <a:pPr indent="0" marL="0">
              <a:lnSpc>
                <a:spcPts val="2800"/>
              </a:lnSpc>
              <a:buNone/>
            </a:pPr>
            <a:r>
              <a:rPr lang="en-US" sz="1800" dirty="0">
                <a:solidFill>
                  <a:srgbClr val="000000"/>
                </a:solidFill>
              </a:rPr>
              <a:t>• POST /reservations/{id}/cancel</a:t>
            </a:r>
            <a:endParaRPr lang="en-US" sz="1800" dirty="0"/>
          </a:p>
          <a:p>
            <a:pPr indent="0" marL="0">
              <a:lnSpc>
                <a:spcPts val="2800"/>
              </a:lnSpc>
              <a:buNone/>
            </a:pPr>
            <a:r>
              <a:rPr lang="en-US" sz="1800" dirty="0">
                <a:solidFill>
                  <a:srgbClr val="000000"/>
                </a:solidFill>
              </a:rPr>
              <a:t>• GET /reservations; GET /reservations/{id}</a:t>
            </a:r>
            <a:endParaRPr lang="en-US" sz="1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548640"/>
            <a:ext cx="82296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200" b="1" dirty="0">
                <a:solidFill>
                  <a:srgbClr val="000000"/>
                </a:solidFill>
              </a:rPr>
              <a:t>Angular Frontend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640080" y="1371600"/>
            <a:ext cx="786384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ts val="2800"/>
              </a:lnSpc>
              <a:buNone/>
            </a:pPr>
            <a:r>
              <a:rPr lang="en-US" sz="1800" dirty="0">
                <a:solidFill>
                  <a:srgbClr val="000000"/>
                </a:solidFill>
              </a:rPr>
              <a:t>• Provides Search, Booking, History, and Admin views.</a:t>
            </a:r>
            <a:endParaRPr lang="en-US" sz="1800" dirty="0"/>
          </a:p>
          <a:p>
            <a:pPr indent="0" marL="0">
              <a:lnSpc>
                <a:spcPts val="2800"/>
              </a:lnSpc>
              <a:buNone/>
            </a:pPr>
            <a:r>
              <a:rPr lang="en-US" sz="1800" dirty="0">
                <a:solidFill>
                  <a:srgbClr val="000000"/>
                </a:solidFill>
              </a:rPr>
              <a:t>• Communicates with services over REST, adds JWT to requests.</a:t>
            </a:r>
            <a:endParaRPr lang="en-US" sz="1800" dirty="0"/>
          </a:p>
          <a:p>
            <a:pPr indent="0" marL="0">
              <a:lnSpc>
                <a:spcPts val="2800"/>
              </a:lnSpc>
              <a:buNone/>
            </a:pPr>
            <a:r>
              <a:rPr lang="en-US" sz="1800" dirty="0">
                <a:solidFill>
                  <a:srgbClr val="000000"/>
                </a:solidFill>
              </a:rPr>
              <a:t>• Routes: /, /login, /admin-login, /book/:id, /history, /admin</a:t>
            </a:r>
            <a:endParaRPr lang="en-US" sz="1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548640"/>
            <a:ext cx="82296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200" b="1" dirty="0">
                <a:solidFill>
                  <a:srgbClr val="000000"/>
                </a:solidFill>
              </a:rPr>
              <a:t>API Summary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640080" y="1371600"/>
            <a:ext cx="786384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ts val="2800"/>
              </a:lnSpc>
              <a:buNone/>
            </a:pPr>
            <a:r>
              <a:rPr lang="en-US" sz="1800" dirty="0">
                <a:solidFill>
                  <a:srgbClr val="000000"/>
                </a:solidFill>
              </a:rPr>
              <a:t>• Schedule: /routes, /trips, /trips/search, /trips/{id}, /availability, /allocate, /release</a:t>
            </a:r>
            <a:endParaRPr lang="en-US" sz="1800" dirty="0"/>
          </a:p>
          <a:p>
            <a:pPr indent="0" marL="0">
              <a:lnSpc>
                <a:spcPts val="2800"/>
              </a:lnSpc>
              <a:buNone/>
            </a:pPr>
            <a:r>
              <a:rPr lang="en-US" sz="1800" dirty="0">
                <a:solidFill>
                  <a:srgbClr val="000000"/>
                </a:solidFill>
              </a:rPr>
              <a:t>• Reservation: /auth/login, /reservations, /reservations/{id}, /cancel</a:t>
            </a:r>
            <a:endParaRPr lang="en-US" sz="1800" dirty="0"/>
          </a:p>
          <a:p>
            <a:pPr indent="0" marL="0">
              <a:lnSpc>
                <a:spcPts val="2800"/>
              </a:lnSpc>
              <a:buNone/>
            </a:pPr>
            <a:r>
              <a:rPr lang="en-US" sz="1800" dirty="0">
                <a:solidFill>
                  <a:srgbClr val="000000"/>
                </a:solidFill>
              </a:rPr>
              <a:t>• Auth: JWT (HS256), Authorization: Bearer &lt;token&gt;</a:t>
            </a:r>
            <a:endParaRPr lang="en-US" sz="1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548640"/>
            <a:ext cx="82296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200" b="1" dirty="0">
                <a:solidFill>
                  <a:srgbClr val="000000"/>
                </a:solidFill>
              </a:rPr>
              <a:t>Containerization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640080" y="1371600"/>
            <a:ext cx="786384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ts val="2800"/>
              </a:lnSpc>
              <a:buNone/>
            </a:pPr>
            <a:r>
              <a:rPr lang="en-US" sz="1800" dirty="0">
                <a:solidFill>
                  <a:srgbClr val="000000"/>
                </a:solidFill>
              </a:rPr>
              <a:t>• Containers: mysql:8.0, bus-schedule (Flask), reservation (Flask), frontend (Nginx).</a:t>
            </a:r>
            <a:endParaRPr lang="en-US" sz="1800" dirty="0"/>
          </a:p>
          <a:p>
            <a:pPr indent="0" marL="0">
              <a:lnSpc>
                <a:spcPts val="2800"/>
              </a:lnSpc>
              <a:buNone/>
            </a:pPr>
            <a:r>
              <a:rPr lang="en-US" sz="1800" dirty="0">
                <a:solidFill>
                  <a:srgbClr val="000000"/>
                </a:solidFill>
              </a:rPr>
              <a:t>• Internal bridge network for inter-service communication.</a:t>
            </a:r>
            <a:endParaRPr lang="en-US" sz="1800" dirty="0"/>
          </a:p>
          <a:p>
            <a:pPr indent="0" marL="0">
              <a:lnSpc>
                <a:spcPts val="2800"/>
              </a:lnSpc>
              <a:buNone/>
            </a:pPr>
            <a:r>
              <a:rPr lang="en-US" sz="1800" dirty="0">
                <a:solidFill>
                  <a:srgbClr val="000000"/>
                </a:solidFill>
              </a:rPr>
              <a:t>• Volumes: persistent MySQL data.</a:t>
            </a:r>
            <a:endParaRPr lang="en-US" sz="1800" dirty="0"/>
          </a:p>
          <a:p>
            <a:pPr indent="0" marL="0">
              <a:lnSpc>
                <a:spcPts val="2800"/>
              </a:lnSpc>
              <a:buNone/>
            </a:pPr>
            <a:r>
              <a:rPr lang="en-US" sz="1800" dirty="0">
                <a:solidFill>
                  <a:srgbClr val="000000"/>
                </a:solidFill>
              </a:rPr>
              <a:t>• Healthchecks: MySQL with mysqladmin ping.</a:t>
            </a:r>
            <a:endParaRPr lang="en-US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2025-08-28T17:15:49Z</dcterms:created>
  <dcterms:modified xsi:type="dcterms:W3CDTF">2025-08-28T17:15:49Z</dcterms:modified>
</cp:coreProperties>
</file>