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83" r:id="rId2"/>
    <p:sldId id="256" r:id="rId3"/>
    <p:sldId id="257" r:id="rId4"/>
    <p:sldId id="286" r:id="rId5"/>
    <p:sldId id="264" r:id="rId6"/>
    <p:sldId id="259" r:id="rId7"/>
    <p:sldId id="279" r:id="rId8"/>
    <p:sldId id="287" r:id="rId9"/>
    <p:sldId id="278" r:id="rId10"/>
    <p:sldId id="280" r:id="rId11"/>
    <p:sldId id="258" r:id="rId12"/>
    <p:sldId id="268" r:id="rId13"/>
    <p:sldId id="277" r:id="rId14"/>
    <p:sldId id="285" r:id="rId15"/>
    <p:sldId id="282" r:id="rId16"/>
    <p:sldId id="281" r:id="rId17"/>
    <p:sldId id="289" r:id="rId18"/>
    <p:sldId id="288" r:id="rId19"/>
    <p:sldId id="272"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2" d="100"/>
          <a:sy n="72" d="100"/>
        </p:scale>
        <p:origin x="6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9A17D4-8FC1-487D-A1A7-3F6A827BB9C3}"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253042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9A17D4-8FC1-487D-A1A7-3F6A827BB9C3}"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349227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9A17D4-8FC1-487D-A1A7-3F6A827BB9C3}"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3378184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9A17D4-8FC1-487D-A1A7-3F6A827BB9C3}"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5681-B956-4518-A1BC-BB542928B75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85821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9A17D4-8FC1-487D-A1A7-3F6A827BB9C3}"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3007332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9A17D4-8FC1-487D-A1A7-3F6A827BB9C3}" type="datetimeFigureOut">
              <a:rPr lang="en-US" smtClean="0"/>
              <a:t>6/17/2020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1782583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9A17D4-8FC1-487D-A1A7-3F6A827BB9C3}" type="datetimeFigureOut">
              <a:rPr lang="en-US" smtClean="0"/>
              <a:t>6/17/2020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722935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A17D4-8FC1-487D-A1A7-3F6A827BB9C3}"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535621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A17D4-8FC1-487D-A1A7-3F6A827BB9C3}"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211322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9A17D4-8FC1-487D-A1A7-3F6A827BB9C3}"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138479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9A17D4-8FC1-487D-A1A7-3F6A827BB9C3}"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342156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9A17D4-8FC1-487D-A1A7-3F6A827BB9C3}"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352697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9A17D4-8FC1-487D-A1A7-3F6A827BB9C3}" type="datetimeFigureOut">
              <a:rPr lang="en-US" smtClean="0"/>
              <a:t>6/17/2020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355385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99A17D4-8FC1-487D-A1A7-3F6A827BB9C3}" type="datetimeFigureOut">
              <a:rPr lang="en-US" smtClean="0"/>
              <a:t>6/17/2020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326829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9A17D4-8FC1-487D-A1A7-3F6A827BB9C3}" type="datetimeFigureOut">
              <a:rPr lang="en-US" smtClean="0"/>
              <a:t>6/17/2020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166853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99A17D4-8FC1-487D-A1A7-3F6A827BB9C3}" type="datetimeFigureOut">
              <a:rPr lang="en-US" smtClean="0"/>
              <a:t>6/17/2020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422116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9A17D4-8FC1-487D-A1A7-3F6A827BB9C3}"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45681-B956-4518-A1BC-BB542928B751}" type="slidenum">
              <a:rPr lang="en-US" smtClean="0"/>
              <a:t>‹#›</a:t>
            </a:fld>
            <a:endParaRPr lang="en-US"/>
          </a:p>
        </p:txBody>
      </p:sp>
    </p:spTree>
    <p:extLst>
      <p:ext uri="{BB962C8B-B14F-4D97-AF65-F5344CB8AC3E}">
        <p14:creationId xmlns:p14="http://schemas.microsoft.com/office/powerpoint/2010/main" val="41934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99A17D4-8FC1-487D-A1A7-3F6A827BB9C3}" type="datetimeFigureOut">
              <a:rPr lang="en-US" smtClean="0"/>
              <a:t>6/17/2020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145681-B956-4518-A1BC-BB542928B751}" type="slidenum">
              <a:rPr lang="en-US" smtClean="0"/>
              <a:t>‹#›</a:t>
            </a:fld>
            <a:endParaRPr lang="en-US"/>
          </a:p>
        </p:txBody>
      </p:sp>
    </p:spTree>
    <p:extLst>
      <p:ext uri="{BB962C8B-B14F-4D97-AF65-F5344CB8AC3E}">
        <p14:creationId xmlns:p14="http://schemas.microsoft.com/office/powerpoint/2010/main" val="3219140970"/>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21" y="1676211"/>
            <a:ext cx="10429720" cy="3758674"/>
          </a:xfrm>
        </p:spPr>
        <p:txBody>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Pre-Final Project Presentation on </a:t>
            </a:r>
            <a:br>
              <a:rPr lang="en-US" sz="48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br>
            <a:r>
              <a:rPr lang="en-US" sz="48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Malware Detection </a:t>
            </a:r>
            <a:br>
              <a:rPr lang="en-US" sz="48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br>
            <a:r>
              <a:rPr lang="en-US" sz="48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using </a:t>
            </a:r>
            <a:br>
              <a:rPr lang="en-US" sz="48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br>
            <a:r>
              <a:rPr lang="en-US" sz="48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Machine Learning</a:t>
            </a:r>
          </a:p>
        </p:txBody>
      </p:sp>
    </p:spTree>
    <p:extLst>
      <p:ext uri="{BB962C8B-B14F-4D97-AF65-F5344CB8AC3E}">
        <p14:creationId xmlns:p14="http://schemas.microsoft.com/office/powerpoint/2010/main" val="2063595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30944" cy="1400530"/>
          </a:xfrm>
        </p:spPr>
        <p:txBody>
          <a:bodyPr/>
          <a:lstStyle/>
          <a:p>
            <a:r>
              <a:rPr lang="en-US" dirty="0"/>
              <a:t>Advantages over regular Approach:</a:t>
            </a:r>
          </a:p>
        </p:txBody>
      </p:sp>
      <p:sp>
        <p:nvSpPr>
          <p:cNvPr id="3" name="Content Placeholder 2"/>
          <p:cNvSpPr>
            <a:spLocks noGrp="1"/>
          </p:cNvSpPr>
          <p:nvPr>
            <p:ph idx="1"/>
          </p:nvPr>
        </p:nvSpPr>
        <p:spPr>
          <a:xfrm>
            <a:off x="874711" y="1853248"/>
            <a:ext cx="9273743" cy="4195481"/>
          </a:xfrm>
        </p:spPr>
        <p:txBody>
          <a:bodyPr>
            <a:normAutofit/>
          </a:bodyPr>
          <a:lstStyle/>
          <a:p>
            <a:r>
              <a:rPr lang="en-US" sz="2800" dirty="0"/>
              <a:t>We don’t require signature updates to the antivirus software using machine learning approach every other day.</a:t>
            </a:r>
          </a:p>
          <a:p>
            <a:r>
              <a:rPr lang="en-US" sz="2800" dirty="0"/>
              <a:t>The algorithms are capable of learning by experience using the data set provided and by performing operations on the newer data set that it deals with.</a:t>
            </a:r>
          </a:p>
          <a:p>
            <a:endParaRPr lang="en-US" sz="2800" dirty="0"/>
          </a:p>
        </p:txBody>
      </p:sp>
    </p:spTree>
    <p:extLst>
      <p:ext uri="{BB962C8B-B14F-4D97-AF65-F5344CB8AC3E}">
        <p14:creationId xmlns:p14="http://schemas.microsoft.com/office/powerpoint/2010/main" val="1791484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03312" y="652388"/>
            <a:ext cx="9404723" cy="1400530"/>
          </a:xfrm>
        </p:spPr>
        <p:txBody>
          <a:bodyPr/>
          <a:lstStyle/>
          <a:p>
            <a:r>
              <a:rPr lang="en-US" dirty="0"/>
              <a:t>Software &amp; Technologies:</a:t>
            </a:r>
          </a:p>
        </p:txBody>
      </p:sp>
      <p:sp>
        <p:nvSpPr>
          <p:cNvPr id="3" name="Content Placeholder 2"/>
          <p:cNvSpPr>
            <a:spLocks noGrp="1"/>
          </p:cNvSpPr>
          <p:nvPr>
            <p:ph idx="1"/>
          </p:nvPr>
        </p:nvSpPr>
        <p:spPr>
          <a:xfrm>
            <a:off x="1103312" y="1851382"/>
            <a:ext cx="10515600" cy="3222894"/>
          </a:xfrm>
        </p:spPr>
        <p:txBody>
          <a:bodyPr>
            <a:normAutofit/>
          </a:bodyPr>
          <a:lstStyle/>
          <a:p>
            <a:r>
              <a:rPr lang="en-US" sz="2800" dirty="0"/>
              <a:t>Anaconda for python</a:t>
            </a:r>
          </a:p>
          <a:p>
            <a:r>
              <a:rPr lang="en-US" sz="2800" dirty="0"/>
              <a:t> Python</a:t>
            </a:r>
          </a:p>
          <a:p>
            <a:r>
              <a:rPr lang="en-US" sz="2800" dirty="0"/>
              <a:t>Sublime Text 3.0</a:t>
            </a:r>
          </a:p>
          <a:p>
            <a:r>
              <a:rPr lang="en-US" sz="2800" dirty="0"/>
              <a:t>Machine Learning Algorithms</a:t>
            </a:r>
          </a:p>
          <a:p>
            <a:endParaRPr lang="en-US" sz="2800" dirty="0"/>
          </a:p>
        </p:txBody>
      </p:sp>
    </p:spTree>
    <p:extLst>
      <p:ext uri="{BB962C8B-B14F-4D97-AF65-F5344CB8AC3E}">
        <p14:creationId xmlns:p14="http://schemas.microsoft.com/office/powerpoint/2010/main" val="2180699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6794" y="987239"/>
            <a:ext cx="9404723" cy="1400530"/>
          </a:xfrm>
        </p:spPr>
        <p:txBody>
          <a:bodyPr/>
          <a:lstStyle/>
          <a:p>
            <a:r>
              <a:rPr lang="en-US" b="1" dirty="0"/>
              <a:t>Machine Learning Algorithms Used:</a:t>
            </a:r>
          </a:p>
        </p:txBody>
      </p:sp>
      <p:sp>
        <p:nvSpPr>
          <p:cNvPr id="6" name="Content Placeholder 2"/>
          <p:cNvSpPr>
            <a:spLocks noGrp="1"/>
          </p:cNvSpPr>
          <p:nvPr>
            <p:ph idx="1"/>
          </p:nvPr>
        </p:nvSpPr>
        <p:spPr>
          <a:xfrm>
            <a:off x="1103312" y="1851381"/>
            <a:ext cx="10515600" cy="4304719"/>
          </a:xfrm>
        </p:spPr>
        <p:txBody>
          <a:bodyPr>
            <a:normAutofit/>
          </a:bodyPr>
          <a:lstStyle/>
          <a:p>
            <a:r>
              <a:rPr lang="en-US" sz="2800" dirty="0"/>
              <a:t> Decision Tree</a:t>
            </a:r>
          </a:p>
          <a:p>
            <a:pPr lvl="2">
              <a:buFont typeface="Arial" panose="020B0604020202020204" pitchFamily="34" charset="0"/>
              <a:buChar char="•"/>
            </a:pPr>
            <a:r>
              <a:rPr lang="en-US" sz="2400" dirty="0"/>
              <a:t>Decision trees classify instances by sorting them down the tree from the root to some leaf node, which provides the classification of the instance.</a:t>
            </a:r>
          </a:p>
          <a:p>
            <a:pPr marL="457200" lvl="1" indent="0">
              <a:buNone/>
            </a:pPr>
            <a:endParaRPr lang="en-US" sz="2600" dirty="0"/>
          </a:p>
        </p:txBody>
      </p:sp>
      <p:sp>
        <p:nvSpPr>
          <p:cNvPr id="4" name="Content Placeholder 2"/>
          <p:cNvSpPr txBox="1">
            <a:spLocks/>
          </p:cNvSpPr>
          <p:nvPr/>
        </p:nvSpPr>
        <p:spPr>
          <a:xfrm>
            <a:off x="1232102" y="2160475"/>
            <a:ext cx="10515600" cy="32228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US" sz="2800" dirty="0"/>
          </a:p>
        </p:txBody>
      </p:sp>
    </p:spTree>
    <p:extLst>
      <p:ext uri="{BB962C8B-B14F-4D97-AF65-F5344CB8AC3E}">
        <p14:creationId xmlns:p14="http://schemas.microsoft.com/office/powerpoint/2010/main" val="2180760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79065" y="227385"/>
            <a:ext cx="4770623" cy="3069606"/>
          </a:xfrm>
        </p:spPr>
        <p:txBody>
          <a:bodyPr/>
          <a:lstStyle/>
          <a:p>
            <a:r>
              <a:rPr lang="en-US" b="1" dirty="0"/>
              <a:t>Work Flow of </a:t>
            </a:r>
            <a:r>
              <a:rPr lang="en-US" b="1" dirty="0" err="1"/>
              <a:t>Mahine</a:t>
            </a:r>
            <a:r>
              <a:rPr lang="en-US" b="1" dirty="0"/>
              <a:t> Learning Algorithm:</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8087"/>
          <a:stretch/>
        </p:blipFill>
        <p:spPr>
          <a:xfrm>
            <a:off x="5222547" y="227385"/>
            <a:ext cx="5329864" cy="6460743"/>
          </a:xfrm>
        </p:spPr>
      </p:pic>
    </p:spTree>
    <p:extLst>
      <p:ext uri="{BB962C8B-B14F-4D97-AF65-F5344CB8AC3E}">
        <p14:creationId xmlns:p14="http://schemas.microsoft.com/office/powerpoint/2010/main" val="209227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587" y="876442"/>
            <a:ext cx="10515600" cy="4761856"/>
          </a:xfrm>
        </p:spPr>
        <p:txBody>
          <a:bodyPr>
            <a:normAutofit/>
          </a:bodyPr>
          <a:lstStyle/>
          <a:p>
            <a:pPr marL="0" indent="0">
              <a:buNone/>
            </a:pPr>
            <a:r>
              <a:rPr lang="en-US" sz="2800" b="1" u="sng" dirty="0"/>
              <a:t>Dataset</a:t>
            </a:r>
            <a:r>
              <a:rPr lang="en-US" sz="2800" dirty="0"/>
              <a:t>: </a:t>
            </a:r>
          </a:p>
          <a:p>
            <a:pPr marL="0" indent="0">
              <a:buNone/>
            </a:pPr>
            <a:r>
              <a:rPr lang="en-US" sz="2400" dirty="0"/>
              <a:t>Machine, SizeOfOptionalHeader, Characteristics, ImageBase, Legitimate, Name +46 more features.</a:t>
            </a:r>
          </a:p>
          <a:p>
            <a:pPr marL="0" indent="0">
              <a:buNone/>
            </a:pPr>
            <a:endParaRPr lang="en-US" sz="2800" dirty="0"/>
          </a:p>
          <a:p>
            <a:pPr marL="0" indent="0">
              <a:buNone/>
            </a:pPr>
            <a:r>
              <a:rPr lang="en-US" sz="2800" b="1" u="sng" dirty="0"/>
              <a:t>Steps involved</a:t>
            </a:r>
            <a:r>
              <a:rPr lang="en-US" sz="2800" dirty="0"/>
              <a:t>:</a:t>
            </a:r>
          </a:p>
          <a:p>
            <a:pPr>
              <a:buFont typeface="Wingdings" panose="05000000000000000000" pitchFamily="2" charset="2"/>
              <a:buChar char="Ø"/>
            </a:pPr>
            <a:r>
              <a:rPr lang="en-US" sz="2800" dirty="0"/>
              <a:t>Training model</a:t>
            </a:r>
          </a:p>
          <a:p>
            <a:pPr>
              <a:buFont typeface="Wingdings" panose="05000000000000000000" pitchFamily="2" charset="2"/>
              <a:buChar char="Ø"/>
            </a:pPr>
            <a:r>
              <a:rPr lang="en-US" sz="2800" dirty="0"/>
              <a:t>Testing </a:t>
            </a:r>
          </a:p>
          <a:p>
            <a:pPr marL="0" indent="0">
              <a:buNone/>
            </a:pPr>
            <a:endParaRPr lang="en-US" sz="2800" dirty="0"/>
          </a:p>
        </p:txBody>
      </p:sp>
    </p:spTree>
    <p:extLst>
      <p:ext uri="{BB962C8B-B14F-4D97-AF65-F5344CB8AC3E}">
        <p14:creationId xmlns:p14="http://schemas.microsoft.com/office/powerpoint/2010/main" val="1939766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Set:</a:t>
            </a:r>
          </a:p>
        </p:txBody>
      </p:sp>
      <p:sp>
        <p:nvSpPr>
          <p:cNvPr id="3" name="Content Placeholder 2"/>
          <p:cNvSpPr>
            <a:spLocks noGrp="1"/>
          </p:cNvSpPr>
          <p:nvPr>
            <p:ph idx="1"/>
          </p:nvPr>
        </p:nvSpPr>
        <p:spPr>
          <a:xfrm>
            <a:off x="875201" y="1344580"/>
            <a:ext cx="10239267" cy="4528186"/>
          </a:xfrm>
        </p:spPr>
        <p:txBody>
          <a:bodyPr>
            <a:normAutofit/>
          </a:bodyPr>
          <a:lstStyle/>
          <a:p>
            <a:r>
              <a:rPr lang="en-US" sz="2400" dirty="0"/>
              <a:t>In the dataset considered PE features are extracted from certain</a:t>
            </a:r>
          </a:p>
          <a:p>
            <a:pPr marL="0" indent="0">
              <a:buNone/>
            </a:pPr>
            <a:r>
              <a:rPr lang="en-US" sz="2400" dirty="0"/>
              <a:t>	parts of EXE files. 	</a:t>
            </a:r>
          </a:p>
          <a:p>
            <a:r>
              <a:rPr lang="en-US" sz="2400" dirty="0"/>
              <a:t>A total of 52 features identified.</a:t>
            </a:r>
          </a:p>
          <a:p>
            <a:r>
              <a:rPr lang="en-US" sz="2400" dirty="0"/>
              <a:t> Based on Information Gain, the top 10-15  are selected to form the reduced dataset.</a:t>
            </a:r>
          </a:p>
          <a:p>
            <a:r>
              <a:rPr lang="en-US" sz="2400" dirty="0"/>
              <a:t> The dataset contains 138047 instances out of which 70% are malware files and 30% are benign files.</a:t>
            </a:r>
          </a:p>
        </p:txBody>
      </p:sp>
    </p:spTree>
    <p:extLst>
      <p:ext uri="{BB962C8B-B14F-4D97-AF65-F5344CB8AC3E}">
        <p14:creationId xmlns:p14="http://schemas.microsoft.com/office/powerpoint/2010/main" val="235664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428" y="417301"/>
            <a:ext cx="11196012" cy="6035014"/>
          </a:xfrm>
        </p:spPr>
        <p:txBody>
          <a:bodyPr>
            <a:normAutofit/>
          </a:bodyPr>
          <a:lstStyle/>
          <a:p>
            <a:pPr marL="0" indent="0">
              <a:buNone/>
            </a:pPr>
            <a:r>
              <a:rPr lang="en-US" sz="3600" b="1" dirty="0"/>
              <a:t>Decision Tree Algorithm:</a:t>
            </a:r>
            <a:endParaRPr lang="en-US" sz="3400" b="1" dirty="0"/>
          </a:p>
          <a:p>
            <a:pPr lvl="1"/>
            <a:r>
              <a:rPr lang="en-US" sz="2400" dirty="0"/>
              <a:t>The basic algorithm of decision trees learns the tree by constructing them top down, beginning with the root node. </a:t>
            </a:r>
          </a:p>
          <a:p>
            <a:pPr lvl="1"/>
            <a:r>
              <a:rPr lang="en-US" sz="2400" dirty="0"/>
              <a:t>For this each attribute is evaluated using a statistical test to determine how well it alone classifies the training examples. </a:t>
            </a:r>
          </a:p>
          <a:p>
            <a:pPr lvl="1"/>
            <a:r>
              <a:rPr lang="en-US" sz="2400" dirty="0"/>
              <a:t>The best attribute is selected and used as the test node for the root of the tree. </a:t>
            </a:r>
          </a:p>
          <a:p>
            <a:pPr lvl="1"/>
            <a:r>
              <a:rPr lang="en-US" sz="2400" dirty="0"/>
              <a:t>The entire process is then repeated using the training examples associated with each descendant node to select the best attribute to test at that point in the tree</a:t>
            </a:r>
            <a:r>
              <a:rPr lang="en-US" sz="1600" dirty="0"/>
              <a:t>.</a:t>
            </a:r>
          </a:p>
          <a:p>
            <a:pPr lvl="1"/>
            <a:r>
              <a:rPr lang="en-US" sz="2400" dirty="0"/>
              <a:t>Accuracy depends on height of the Tree</a:t>
            </a:r>
            <a:r>
              <a:rPr lang="en-US" sz="1600" dirty="0"/>
              <a:t>.</a:t>
            </a:r>
          </a:p>
        </p:txBody>
      </p:sp>
    </p:spTree>
    <p:extLst>
      <p:ext uri="{BB962C8B-B14F-4D97-AF65-F5344CB8AC3E}">
        <p14:creationId xmlns:p14="http://schemas.microsoft.com/office/powerpoint/2010/main" val="3333347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748" y="272414"/>
            <a:ext cx="9404723" cy="1400530"/>
          </a:xfrm>
        </p:spPr>
        <p:txBody>
          <a:bodyPr/>
          <a:lstStyle/>
          <a:p>
            <a:r>
              <a:rPr lang="en-US" b="1" u="sng" dirty="0"/>
              <a:t>Example Data Set: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258" y="1075710"/>
            <a:ext cx="7653002" cy="5516696"/>
          </a:xfrm>
        </p:spPr>
      </p:pic>
    </p:spTree>
    <p:extLst>
      <p:ext uri="{BB962C8B-B14F-4D97-AF65-F5344CB8AC3E}">
        <p14:creationId xmlns:p14="http://schemas.microsoft.com/office/powerpoint/2010/main" val="36479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998" y="1585984"/>
            <a:ext cx="8359777" cy="4435326"/>
          </a:xfrm>
        </p:spPr>
      </p:pic>
    </p:spTree>
    <p:extLst>
      <p:ext uri="{BB962C8B-B14F-4D97-AF65-F5344CB8AC3E}">
        <p14:creationId xmlns:p14="http://schemas.microsoft.com/office/powerpoint/2010/main" val="1540993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DECISION TREE</a:t>
            </a:r>
            <a:endParaRPr lang="en-US" dirty="0"/>
          </a:p>
        </p:txBody>
      </p:sp>
      <p:sp>
        <p:nvSpPr>
          <p:cNvPr id="3" name="Content Placeholder 2"/>
          <p:cNvSpPr>
            <a:spLocks noGrp="1"/>
          </p:cNvSpPr>
          <p:nvPr>
            <p:ph idx="1"/>
          </p:nvPr>
        </p:nvSpPr>
        <p:spPr>
          <a:xfrm>
            <a:off x="1129070" y="1576399"/>
            <a:ext cx="10320249" cy="4195481"/>
          </a:xfrm>
        </p:spPr>
        <p:txBody>
          <a:bodyPr>
            <a:normAutofit/>
          </a:bodyPr>
          <a:lstStyle/>
          <a:p>
            <a:r>
              <a:rPr lang="en-US" sz="2800" dirty="0"/>
              <a:t>Decision trees require relatively little effort from users for data preparation.</a:t>
            </a:r>
          </a:p>
          <a:p>
            <a:r>
              <a:rPr lang="en-US" sz="2800" dirty="0"/>
              <a:t>Nonlinear relationships between parameters do not affect tree performance.</a:t>
            </a:r>
          </a:p>
          <a:p>
            <a:r>
              <a:rPr lang="en-US" sz="2800" dirty="0"/>
              <a:t>They are fast , Robust.</a:t>
            </a:r>
          </a:p>
          <a:p>
            <a:endParaRPr lang="en-US" sz="2800" dirty="0"/>
          </a:p>
        </p:txBody>
      </p:sp>
    </p:spTree>
    <p:extLst>
      <p:ext uri="{BB962C8B-B14F-4D97-AF65-F5344CB8AC3E}">
        <p14:creationId xmlns:p14="http://schemas.microsoft.com/office/powerpoint/2010/main" val="78675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008" y="713170"/>
            <a:ext cx="10333000" cy="1596980"/>
          </a:xfrm>
        </p:spPr>
        <p:txBody>
          <a:bodyPr/>
          <a:lstStyle/>
          <a:p>
            <a:r>
              <a:rPr lang="en-US" sz="4400" b="1" dirty="0">
                <a:cs typeface="Times New Roman" panose="02020603050405020304" pitchFamily="18" charset="0"/>
              </a:rPr>
              <a:t>Malware Detection using </a:t>
            </a:r>
            <a:br>
              <a:rPr lang="en-US" sz="4400" b="1" dirty="0">
                <a:cs typeface="Times New Roman" panose="02020603050405020304" pitchFamily="18" charset="0"/>
              </a:rPr>
            </a:br>
            <a:r>
              <a:rPr lang="en-US" sz="4400" b="1" dirty="0">
                <a:cs typeface="Times New Roman" panose="02020603050405020304" pitchFamily="18" charset="0"/>
              </a:rPr>
              <a:t>Machine Learning</a:t>
            </a:r>
          </a:p>
        </p:txBody>
      </p:sp>
      <p:sp>
        <p:nvSpPr>
          <p:cNvPr id="3" name="Subtitle 2"/>
          <p:cNvSpPr>
            <a:spLocks noGrp="1"/>
          </p:cNvSpPr>
          <p:nvPr>
            <p:ph type="subTitle" idx="1"/>
          </p:nvPr>
        </p:nvSpPr>
        <p:spPr>
          <a:xfrm>
            <a:off x="6851561" y="4340180"/>
            <a:ext cx="4648758" cy="1620592"/>
          </a:xfrm>
        </p:spPr>
        <p:txBody>
          <a:bodyPr>
            <a:noAutofit/>
          </a:bodyPr>
          <a:lstStyle/>
          <a:p>
            <a:r>
              <a:rPr lang="en-US" b="1" dirty="0"/>
              <a:t>PRESENTED By:</a:t>
            </a:r>
          </a:p>
          <a:p>
            <a:r>
              <a:rPr lang="en-US" b="1" dirty="0"/>
              <a:t>B Hari </a:t>
            </a:r>
            <a:r>
              <a:rPr lang="en-US" b="1" dirty="0" err="1"/>
              <a:t>Swaroop</a:t>
            </a:r>
            <a:r>
              <a:rPr lang="en-US" b="1" dirty="0"/>
              <a:t> (BE/6141/14)</a:t>
            </a:r>
          </a:p>
          <a:p>
            <a:r>
              <a:rPr lang="en-US" b="1" dirty="0"/>
              <a:t>Rahul Kumar (BE/6202/14)</a:t>
            </a:r>
          </a:p>
        </p:txBody>
      </p:sp>
      <p:sp>
        <p:nvSpPr>
          <p:cNvPr id="4" name="Title 1"/>
          <p:cNvSpPr txBox="1">
            <a:spLocks/>
          </p:cNvSpPr>
          <p:nvPr/>
        </p:nvSpPr>
        <p:spPr>
          <a:xfrm>
            <a:off x="936015" y="3232597"/>
            <a:ext cx="5851152" cy="130594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Project Mentor:</a:t>
            </a:r>
          </a:p>
          <a:p>
            <a:r>
              <a:rPr lang="en-US" sz="2800"/>
              <a:t>Rayees</a:t>
            </a:r>
            <a:r>
              <a:rPr lang="en-US" sz="2800" dirty="0"/>
              <a:t> Ahmed Khan Sir</a:t>
            </a:r>
          </a:p>
          <a:p>
            <a:endParaRPr lang="en-US" sz="28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72253"/>
          <a:stretch/>
        </p:blipFill>
        <p:spPr>
          <a:xfrm>
            <a:off x="10328857" y="260794"/>
            <a:ext cx="1402303" cy="1358730"/>
          </a:xfrm>
          <a:prstGeom prst="rect">
            <a:avLst/>
          </a:prstGeom>
        </p:spPr>
      </p:pic>
    </p:spTree>
    <p:extLst>
      <p:ext uri="{BB962C8B-B14F-4D97-AF65-F5344CB8AC3E}">
        <p14:creationId xmlns:p14="http://schemas.microsoft.com/office/powerpoint/2010/main" val="2748892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396" y="2281517"/>
            <a:ext cx="8124401" cy="4042009"/>
          </a:xfrm>
        </p:spPr>
        <p:txBody>
          <a:bodyPr/>
          <a:lstStyle/>
          <a:p>
            <a:r>
              <a:rPr lang="en-US" sz="11500" dirty="0"/>
              <a:t>Thank you</a:t>
            </a:r>
          </a:p>
        </p:txBody>
      </p:sp>
    </p:spTree>
    <p:extLst>
      <p:ext uri="{BB962C8B-B14F-4D97-AF65-F5344CB8AC3E}">
        <p14:creationId xmlns:p14="http://schemas.microsoft.com/office/powerpoint/2010/main" val="165039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160" y="407689"/>
            <a:ext cx="9404723" cy="1400530"/>
          </a:xfrm>
        </p:spPr>
        <p:txBody>
          <a:bodyPr/>
          <a:lstStyle/>
          <a:p>
            <a:r>
              <a:rPr lang="en-US" sz="6000" b="1" dirty="0"/>
              <a:t>Introduction</a:t>
            </a:r>
          </a:p>
        </p:txBody>
      </p:sp>
      <p:sp>
        <p:nvSpPr>
          <p:cNvPr id="3" name="Content Placeholder 2"/>
          <p:cNvSpPr>
            <a:spLocks noGrp="1"/>
          </p:cNvSpPr>
          <p:nvPr>
            <p:ph idx="1"/>
          </p:nvPr>
        </p:nvSpPr>
        <p:spPr>
          <a:xfrm>
            <a:off x="1579830" y="1576771"/>
            <a:ext cx="9714942" cy="5461533"/>
          </a:xfrm>
        </p:spPr>
        <p:txBody>
          <a:bodyPr>
            <a:noAutofit/>
          </a:bodyPr>
          <a:lstStyle/>
          <a:p>
            <a:r>
              <a:rPr lang="en-US" sz="2400" b="1" dirty="0"/>
              <a:t>What is Malware? </a:t>
            </a:r>
          </a:p>
          <a:p>
            <a:pPr lvl="1">
              <a:buFont typeface="Arial" panose="020B0604020202020204" pitchFamily="34" charset="0"/>
              <a:buChar char="•"/>
            </a:pPr>
            <a:r>
              <a:rPr lang="en-US" sz="2400" dirty="0"/>
              <a:t>The term malware is a contraction of malicious software. Defining simply, malware is any piece of software that was written with the intent of doing harm to data or devices . </a:t>
            </a:r>
          </a:p>
          <a:p>
            <a:pPr lvl="1">
              <a:buFont typeface="Arial" panose="020B0604020202020204" pitchFamily="34" charset="0"/>
              <a:buChar char="•"/>
            </a:pPr>
            <a:r>
              <a:rPr lang="en-US" sz="2400" b="1" dirty="0"/>
              <a:t>Malware Types: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037" y="4172754"/>
            <a:ext cx="7677723" cy="2499724"/>
          </a:xfrm>
          <a:prstGeom prst="rect">
            <a:avLst/>
          </a:prstGeom>
        </p:spPr>
      </p:pic>
    </p:spTree>
    <p:extLst>
      <p:ext uri="{BB962C8B-B14F-4D97-AF65-F5344CB8AC3E}">
        <p14:creationId xmlns:p14="http://schemas.microsoft.com/office/powerpoint/2010/main" val="20841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Introduction(Contd..)</a:t>
            </a:r>
            <a:endParaRPr lang="en-US" dirty="0"/>
          </a:p>
        </p:txBody>
      </p:sp>
      <p:sp>
        <p:nvSpPr>
          <p:cNvPr id="3" name="Content Placeholder 2"/>
          <p:cNvSpPr>
            <a:spLocks noGrp="1"/>
          </p:cNvSpPr>
          <p:nvPr>
            <p:ph idx="1"/>
          </p:nvPr>
        </p:nvSpPr>
        <p:spPr>
          <a:xfrm>
            <a:off x="1104293" y="1692309"/>
            <a:ext cx="9649566" cy="4195481"/>
          </a:xfrm>
        </p:spPr>
        <p:txBody>
          <a:bodyPr/>
          <a:lstStyle/>
          <a:p>
            <a:r>
              <a:rPr lang="en-US" sz="2800" b="1" dirty="0"/>
              <a:t>Malware Detection in Antivirus</a:t>
            </a:r>
            <a:r>
              <a:rPr lang="en-US" sz="2800" dirty="0"/>
              <a:t>:</a:t>
            </a:r>
          </a:p>
          <a:p>
            <a:pPr lvl="1">
              <a:buFont typeface="Arial" panose="020B0604020202020204" pitchFamily="34" charset="0"/>
              <a:buChar char="•"/>
            </a:pPr>
            <a:r>
              <a:rPr lang="en-US" sz="2800" dirty="0"/>
              <a:t>The signature-based analysis is a static method that relies on pre-defined signatures.</a:t>
            </a:r>
          </a:p>
          <a:p>
            <a:pPr lvl="1">
              <a:buFont typeface="Arial" panose="020B0604020202020204" pitchFamily="34" charset="0"/>
              <a:buChar char="•"/>
            </a:pPr>
            <a:r>
              <a:rPr lang="en-US" sz="2800" dirty="0"/>
              <a:t>These can be file fingerprints, e.g. MD5 or SHA1 hashes, static strings, file metadata .</a:t>
            </a:r>
          </a:p>
          <a:p>
            <a:endParaRPr lang="en-US" dirty="0"/>
          </a:p>
        </p:txBody>
      </p:sp>
    </p:spTree>
    <p:extLst>
      <p:ext uri="{BB962C8B-B14F-4D97-AF65-F5344CB8AC3E}">
        <p14:creationId xmlns:p14="http://schemas.microsoft.com/office/powerpoint/2010/main" val="80344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703" y="484963"/>
            <a:ext cx="8946541" cy="1400530"/>
          </a:xfrm>
        </p:spPr>
        <p:txBody>
          <a:bodyPr>
            <a:normAutofit/>
          </a:bodyPr>
          <a:lstStyle/>
          <a:p>
            <a:r>
              <a:rPr lang="en-US" sz="4800" dirty="0"/>
              <a:t>Need for Machine Learning</a:t>
            </a:r>
          </a:p>
        </p:txBody>
      </p:sp>
      <p:sp>
        <p:nvSpPr>
          <p:cNvPr id="3" name="Content Placeholder 2"/>
          <p:cNvSpPr>
            <a:spLocks noGrp="1"/>
          </p:cNvSpPr>
          <p:nvPr>
            <p:ph idx="1"/>
          </p:nvPr>
        </p:nvSpPr>
        <p:spPr>
          <a:xfrm>
            <a:off x="742703" y="1499126"/>
            <a:ext cx="11088688" cy="4195481"/>
          </a:xfrm>
        </p:spPr>
        <p:txBody>
          <a:bodyPr>
            <a:normAutofit/>
          </a:bodyPr>
          <a:lstStyle/>
          <a:p>
            <a:r>
              <a:rPr lang="en-US" sz="2800" dirty="0"/>
              <a:t>Antivirus software can perform well on previously known malware that was already discovered by some antivirus vendors.</a:t>
            </a:r>
          </a:p>
          <a:p>
            <a:r>
              <a:rPr lang="en-US" sz="2800" dirty="0"/>
              <a:t>However, it is unable to detect polymorphic malware, that has an ability to change its signatures, as well as new malware for which signatures are not being created.</a:t>
            </a:r>
          </a:p>
        </p:txBody>
      </p:sp>
    </p:spTree>
    <p:extLst>
      <p:ext uri="{BB962C8B-B14F-4D97-AF65-F5344CB8AC3E}">
        <p14:creationId xmlns:p14="http://schemas.microsoft.com/office/powerpoint/2010/main" val="3806492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&amp; Purpose</a:t>
            </a:r>
          </a:p>
        </p:txBody>
      </p:sp>
      <p:sp>
        <p:nvSpPr>
          <p:cNvPr id="3" name="Content Placeholder 2"/>
          <p:cNvSpPr>
            <a:spLocks noGrp="1"/>
          </p:cNvSpPr>
          <p:nvPr>
            <p:ph idx="1"/>
          </p:nvPr>
        </p:nvSpPr>
        <p:spPr>
          <a:xfrm>
            <a:off x="1103312" y="2052918"/>
            <a:ext cx="10629342" cy="3304693"/>
          </a:xfrm>
        </p:spPr>
        <p:txBody>
          <a:bodyPr>
            <a:noAutofit/>
          </a:bodyPr>
          <a:lstStyle/>
          <a:p>
            <a:r>
              <a:rPr lang="en-US" sz="2800" dirty="0"/>
              <a:t>This project is aimed to control whether given input file is either malicious or benign.</a:t>
            </a:r>
          </a:p>
          <a:p>
            <a:r>
              <a:rPr lang="en-US" sz="2800"/>
              <a:t>To </a:t>
            </a:r>
            <a:r>
              <a:rPr lang="en-US" sz="2800" dirty="0"/>
              <a:t>do this we have employed machine learning algorithm to analyze the binary file and extract features that are important to determine the category in which the given input file lies into and classifies according.</a:t>
            </a:r>
          </a:p>
        </p:txBody>
      </p:sp>
    </p:spTree>
    <p:extLst>
      <p:ext uri="{BB962C8B-B14F-4D97-AF65-F5344CB8AC3E}">
        <p14:creationId xmlns:p14="http://schemas.microsoft.com/office/powerpoint/2010/main" val="108276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529" y="2406209"/>
            <a:ext cx="9404723" cy="1400530"/>
          </a:xfrm>
          <a:effectLst>
            <a:reflection blurRad="6350" stA="50000" endA="300" endPos="55500" dist="50800" dir="5400000" sy="-100000" algn="bl" rotWithShape="0"/>
          </a:effectLst>
          <a:scene3d>
            <a:camera prst="orthographicFront"/>
            <a:lightRig rig="threePt" dir="t"/>
          </a:scene3d>
          <a:sp3d>
            <a:bevelT/>
          </a:sp3d>
        </p:spPr>
        <p:txBody>
          <a:bodyPr>
            <a:normAutofit fontScale="90000"/>
          </a:bodyPr>
          <a:lstStyle/>
          <a:p>
            <a:r>
              <a:rPr lang="en-US" sz="11500" dirty="0"/>
              <a:t>Analysis</a:t>
            </a:r>
          </a:p>
        </p:txBody>
      </p:sp>
    </p:spTree>
    <p:extLst>
      <p:ext uri="{BB962C8B-B14F-4D97-AF65-F5344CB8AC3E}">
        <p14:creationId xmlns:p14="http://schemas.microsoft.com/office/powerpoint/2010/main" val="64355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52520628"/>
              </p:ext>
            </p:extLst>
          </p:nvPr>
        </p:nvGraphicFramePr>
        <p:xfrm>
          <a:off x="1180584" y="850009"/>
          <a:ext cx="9946762" cy="5357611"/>
        </p:xfrm>
        <a:graphic>
          <a:graphicData uri="http://schemas.openxmlformats.org/drawingml/2006/table">
            <a:tbl>
              <a:tblPr firstRow="1" bandRow="1">
                <a:effectLst>
                  <a:outerShdw blurRad="50800" dist="38100" dir="5400000" algn="t" rotWithShape="0">
                    <a:prstClr val="black">
                      <a:alpha val="40000"/>
                    </a:prstClr>
                  </a:outerShdw>
                  <a:reflection blurRad="6350" stA="50000" endA="300" endPos="38500" dist="50800" dir="5400000" sy="-100000" algn="bl" rotWithShape="0"/>
                </a:effectLst>
                <a:tableStyleId>{5C22544A-7EE6-4342-B048-85BDC9FD1C3A}</a:tableStyleId>
              </a:tblPr>
              <a:tblGrid>
                <a:gridCol w="4973381">
                  <a:extLst>
                    <a:ext uri="{9D8B030D-6E8A-4147-A177-3AD203B41FA5}">
                      <a16:colId xmlns:a16="http://schemas.microsoft.com/office/drawing/2014/main" val="20000"/>
                    </a:ext>
                  </a:extLst>
                </a:gridCol>
                <a:gridCol w="4973381">
                  <a:extLst>
                    <a:ext uri="{9D8B030D-6E8A-4147-A177-3AD203B41FA5}">
                      <a16:colId xmlns:a16="http://schemas.microsoft.com/office/drawing/2014/main" val="20001"/>
                    </a:ext>
                  </a:extLst>
                </a:gridCol>
              </a:tblGrid>
              <a:tr h="836023">
                <a:tc>
                  <a:txBody>
                    <a:bodyPr/>
                    <a:lstStyle/>
                    <a:p>
                      <a:r>
                        <a:rPr lang="en-US" dirty="0"/>
                        <a:t>Signature Based</a:t>
                      </a:r>
                      <a:r>
                        <a:rPr lang="en-US" baseline="0" dirty="0"/>
                        <a:t> Malware Detection</a:t>
                      </a:r>
                      <a:endParaRPr lang="en-US" dirty="0"/>
                    </a:p>
                  </a:txBody>
                  <a:tcPr/>
                </a:tc>
                <a:tc>
                  <a:txBody>
                    <a:bodyPr/>
                    <a:lstStyle/>
                    <a:p>
                      <a:r>
                        <a:rPr lang="en-US" dirty="0"/>
                        <a:t>Malware Detection using Machine</a:t>
                      </a:r>
                      <a:r>
                        <a:rPr lang="en-US" baseline="0" dirty="0"/>
                        <a:t> Learning Algorithms</a:t>
                      </a:r>
                      <a:endParaRPr lang="en-US" dirty="0"/>
                    </a:p>
                  </a:txBody>
                  <a:tcPr/>
                </a:tc>
                <a:extLst>
                  <a:ext uri="{0D108BD9-81ED-4DB2-BD59-A6C34878D82A}">
                    <a16:rowId xmlns:a16="http://schemas.microsoft.com/office/drawing/2014/main" val="10000"/>
                  </a:ext>
                </a:extLst>
              </a:tr>
              <a:tr h="836023">
                <a:tc>
                  <a:txBody>
                    <a:bodyPr/>
                    <a:lstStyle/>
                    <a:p>
                      <a:r>
                        <a:rPr lang="en-US" baseline="0" dirty="0"/>
                        <a:t>Works only with known malwares.</a:t>
                      </a:r>
                    </a:p>
                  </a:txBody>
                  <a:tcPr/>
                </a:tc>
                <a:tc>
                  <a:txBody>
                    <a:bodyPr/>
                    <a:lstStyle/>
                    <a:p>
                      <a:r>
                        <a:rPr lang="en-US" dirty="0"/>
                        <a:t>It can</a:t>
                      </a:r>
                      <a:r>
                        <a:rPr lang="en-US" baseline="0" dirty="0"/>
                        <a:t> predict unknown and Zero-day Attacks.</a:t>
                      </a:r>
                      <a:endParaRPr lang="en-US" dirty="0"/>
                    </a:p>
                  </a:txBody>
                  <a:tcPr/>
                </a:tc>
                <a:extLst>
                  <a:ext uri="{0D108BD9-81ED-4DB2-BD59-A6C34878D82A}">
                    <a16:rowId xmlns:a16="http://schemas.microsoft.com/office/drawing/2014/main" val="10001"/>
                  </a:ext>
                </a:extLst>
              </a:tr>
              <a:tr h="671173">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836023">
                <a:tc>
                  <a:txBody>
                    <a:bodyPr/>
                    <a:lstStyle/>
                    <a:p>
                      <a:r>
                        <a:rPr lang="en-US" dirty="0"/>
                        <a:t>Hard</a:t>
                      </a:r>
                      <a:r>
                        <a:rPr lang="en-US" baseline="0" dirty="0"/>
                        <a:t> to keep signature/patterns Up-to-Date</a:t>
                      </a:r>
                      <a:endParaRPr lang="en-US" dirty="0"/>
                    </a:p>
                  </a:txBody>
                  <a:tcPr/>
                </a:tc>
                <a:tc>
                  <a:txBody>
                    <a:bodyPr/>
                    <a:lstStyle/>
                    <a:p>
                      <a:r>
                        <a:rPr lang="en-US" dirty="0"/>
                        <a:t>Learns</a:t>
                      </a:r>
                      <a:r>
                        <a:rPr lang="en-US" baseline="0" dirty="0"/>
                        <a:t> from previous experiences</a:t>
                      </a:r>
                      <a:endParaRPr lang="en-US" dirty="0"/>
                    </a:p>
                  </a:txBody>
                  <a:tcPr/>
                </a:tc>
                <a:extLst>
                  <a:ext uri="{0D108BD9-81ED-4DB2-BD59-A6C34878D82A}">
                    <a16:rowId xmlns:a16="http://schemas.microsoft.com/office/drawing/2014/main" val="10003"/>
                  </a:ext>
                </a:extLst>
              </a:tr>
              <a:tr h="671173">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836023">
                <a:tc>
                  <a:txBody>
                    <a:bodyPr/>
                    <a:lstStyle/>
                    <a:p>
                      <a:r>
                        <a:rPr lang="en-US" dirty="0"/>
                        <a:t>Time consuming to maintain</a:t>
                      </a:r>
                      <a:r>
                        <a:rPr lang="en-US" baseline="0" dirty="0"/>
                        <a:t> the knowledge.</a:t>
                      </a:r>
                      <a:endParaRPr lang="en-US" dirty="0"/>
                    </a:p>
                  </a:txBody>
                  <a:tcPr/>
                </a:tc>
                <a:tc>
                  <a:txBody>
                    <a:bodyPr/>
                    <a:lstStyle/>
                    <a:p>
                      <a:r>
                        <a:rPr lang="en-US" dirty="0"/>
                        <a:t>Algorithm</a:t>
                      </a:r>
                      <a:r>
                        <a:rPr lang="en-US" baseline="0" dirty="0"/>
                        <a:t> itself is capable of improving its efficiency.</a:t>
                      </a:r>
                      <a:endParaRPr lang="en-US" dirty="0"/>
                    </a:p>
                  </a:txBody>
                  <a:tcPr/>
                </a:tc>
                <a:extLst>
                  <a:ext uri="{0D108BD9-81ED-4DB2-BD59-A6C34878D82A}">
                    <a16:rowId xmlns:a16="http://schemas.microsoft.com/office/drawing/2014/main" val="10005"/>
                  </a:ext>
                </a:extLst>
              </a:tr>
              <a:tr h="671173">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8555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257416" cy="1400530"/>
          </a:xfrm>
        </p:spPr>
        <p:txBody>
          <a:bodyPr>
            <a:normAutofit/>
          </a:bodyPr>
          <a:lstStyle/>
          <a:p>
            <a:r>
              <a:rPr lang="en-US" sz="4400" dirty="0"/>
              <a:t>Flaws in regular Anti-virus Software:</a:t>
            </a:r>
          </a:p>
        </p:txBody>
      </p:sp>
      <p:sp>
        <p:nvSpPr>
          <p:cNvPr id="3" name="Content Placeholder 2"/>
          <p:cNvSpPr>
            <a:spLocks noGrp="1"/>
          </p:cNvSpPr>
          <p:nvPr>
            <p:ph idx="1"/>
          </p:nvPr>
        </p:nvSpPr>
        <p:spPr>
          <a:xfrm>
            <a:off x="1007311" y="1664992"/>
            <a:ext cx="8946541" cy="4195481"/>
          </a:xfrm>
        </p:spPr>
        <p:txBody>
          <a:bodyPr>
            <a:normAutofit/>
          </a:bodyPr>
          <a:lstStyle/>
          <a:p>
            <a:r>
              <a:rPr lang="en-US" sz="3200" dirty="0"/>
              <a:t>The antivirus software may interact with other software.</a:t>
            </a:r>
          </a:p>
          <a:p>
            <a:r>
              <a:rPr lang="en-US" sz="3200" dirty="0"/>
              <a:t>The antivirus software may target only a subset of programs that most users would not want on their computers.</a:t>
            </a:r>
          </a:p>
        </p:txBody>
      </p:sp>
    </p:spTree>
    <p:extLst>
      <p:ext uri="{BB962C8B-B14F-4D97-AF65-F5344CB8AC3E}">
        <p14:creationId xmlns:p14="http://schemas.microsoft.com/office/powerpoint/2010/main" val="1326135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1236</TotalTime>
  <Words>659</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Ion</vt:lpstr>
      <vt:lpstr>Pre-Final Project Presentation on  Malware Detection  using  Machine Learning</vt:lpstr>
      <vt:lpstr>Malware Detection using  Machine Learning</vt:lpstr>
      <vt:lpstr>Introduction</vt:lpstr>
      <vt:lpstr>Introduction(Contd..)</vt:lpstr>
      <vt:lpstr>Need for Machine Learning</vt:lpstr>
      <vt:lpstr>Objective &amp; Purpose</vt:lpstr>
      <vt:lpstr>Analysis</vt:lpstr>
      <vt:lpstr>PowerPoint Presentation</vt:lpstr>
      <vt:lpstr>Flaws in regular Anti-virus Software:</vt:lpstr>
      <vt:lpstr>Advantages over regular Approach:</vt:lpstr>
      <vt:lpstr>Software &amp; Technologies:</vt:lpstr>
      <vt:lpstr>Machine Learning Algorithms Used:</vt:lpstr>
      <vt:lpstr>Work Flow of Mahine Learning Algorithm:</vt:lpstr>
      <vt:lpstr>PowerPoint Presentation</vt:lpstr>
      <vt:lpstr>Data Set:</vt:lpstr>
      <vt:lpstr>PowerPoint Presentation</vt:lpstr>
      <vt:lpstr>Example Data Set:</vt:lpstr>
      <vt:lpstr>Decision Tree Example</vt:lpstr>
      <vt:lpstr>ADVANTAGES OF DECISION TREE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and Android Quiz Application</dc:title>
  <dc:creator>Swaroop</dc:creator>
  <cp:lastModifiedBy>Rahul Kumar</cp:lastModifiedBy>
  <cp:revision>117</cp:revision>
  <dcterms:created xsi:type="dcterms:W3CDTF">2017-11-05T15:41:30Z</dcterms:created>
  <dcterms:modified xsi:type="dcterms:W3CDTF">2020-06-17T15:01:51Z</dcterms:modified>
</cp:coreProperties>
</file>