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18"/>
  </p:notesMasterIdLst>
  <p:sldIdLst>
    <p:sldId id="261" r:id="rId4"/>
    <p:sldId id="366" r:id="rId5"/>
    <p:sldId id="375" r:id="rId6"/>
    <p:sldId id="365" r:id="rId7"/>
    <p:sldId id="367" r:id="rId8"/>
    <p:sldId id="368" r:id="rId9"/>
    <p:sldId id="376" r:id="rId10"/>
    <p:sldId id="370" r:id="rId11"/>
    <p:sldId id="371" r:id="rId12"/>
    <p:sldId id="372" r:id="rId13"/>
    <p:sldId id="373" r:id="rId14"/>
    <p:sldId id="374" r:id="rId15"/>
    <p:sldId id="369" r:id="rId16"/>
    <p:sldId id="350" r:id="rId17"/>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4" autoAdjust="0"/>
    <p:restoredTop sz="84460" autoAdjust="0"/>
  </p:normalViewPr>
  <p:slideViewPr>
    <p:cSldViewPr snapToGrid="0">
      <p:cViewPr varScale="1">
        <p:scale>
          <a:sx n="41" d="100"/>
          <a:sy n="41" d="100"/>
        </p:scale>
        <p:origin x="1218" y="72"/>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pPr/>
              <a:t>2022/3/2</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pPr/>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pPr/>
              <a:t>2</a:t>
            </a:fld>
            <a:endParaRPr kumimoji="1" lang="ja-JP" altLang="en-US"/>
          </a:p>
        </p:txBody>
      </p:sp>
    </p:spTree>
    <p:extLst>
      <p:ext uri="{BB962C8B-B14F-4D97-AF65-F5344CB8AC3E}">
        <p14:creationId xmlns:p14="http://schemas.microsoft.com/office/powerpoint/2010/main" val="563695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pPr/>
              <a:t>3</a:t>
            </a:fld>
            <a:endParaRPr kumimoji="1" lang="ja-JP" altLang="en-US"/>
          </a:p>
        </p:txBody>
      </p:sp>
    </p:spTree>
    <p:extLst>
      <p:ext uri="{BB962C8B-B14F-4D97-AF65-F5344CB8AC3E}">
        <p14:creationId xmlns:p14="http://schemas.microsoft.com/office/powerpoint/2010/main" val="1648008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pPr/>
              <a:t>4</a:t>
            </a:fld>
            <a:endParaRPr kumimoji="1" lang="ja-JP" altLang="en-US"/>
          </a:p>
        </p:txBody>
      </p:sp>
    </p:spTree>
    <p:extLst>
      <p:ext uri="{BB962C8B-B14F-4D97-AF65-F5344CB8AC3E}">
        <p14:creationId xmlns:p14="http://schemas.microsoft.com/office/powerpoint/2010/main" val="3689661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pPr/>
              <a:t>13</a:t>
            </a:fld>
            <a:endParaRPr kumimoji="1" lang="ja-JP" altLang="en-US"/>
          </a:p>
        </p:txBody>
      </p:sp>
    </p:spTree>
    <p:extLst>
      <p:ext uri="{BB962C8B-B14F-4D97-AF65-F5344CB8AC3E}">
        <p14:creationId xmlns:p14="http://schemas.microsoft.com/office/powerpoint/2010/main" val="1431309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pPr/>
              <a:t>14</a:t>
            </a:fld>
            <a:endParaRPr kumimoji="1" lang="ja-JP" altLang="en-US"/>
          </a:p>
        </p:txBody>
      </p:sp>
    </p:spTree>
    <p:extLst>
      <p:ext uri="{BB962C8B-B14F-4D97-AF65-F5344CB8AC3E}">
        <p14:creationId xmlns:p14="http://schemas.microsoft.com/office/powerpoint/2010/main" val="242825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en-US" sz="4800" dirty="0"/>
              <a:t>Hybrid NOMA Offloading in Multi-User MEC Networks</a:t>
            </a:r>
            <a:endParaRPr kumimoji="1" lang="ja-JP" altLang="en-US" sz="4800" dirty="0"/>
          </a:p>
        </p:txBody>
      </p:sp>
      <p:sp>
        <p:nvSpPr>
          <p:cNvPr id="8" name="サブタイトル 7"/>
          <p:cNvSpPr>
            <a:spLocks noGrp="1"/>
          </p:cNvSpPr>
          <p:nvPr>
            <p:ph type="subTitle" idx="1"/>
          </p:nvPr>
        </p:nvSpPr>
        <p:spPr/>
        <p:txBody>
          <a:bodyPr>
            <a:normAutofit/>
          </a:bodyPr>
          <a:lstStyle/>
          <a:p>
            <a:r>
              <a:rPr kumimoji="1" lang="en-US" altLang="ja-JP" sz="2400" dirty="0" smtClean="0">
                <a:solidFill>
                  <a:schemeClr val="tx1"/>
                </a:solidFill>
              </a:rPr>
              <a:t>By: Imroatul </a:t>
            </a:r>
            <a:r>
              <a:rPr kumimoji="1" lang="en-US" altLang="ja-JP" sz="2400" dirty="0" err="1" smtClean="0">
                <a:solidFill>
                  <a:schemeClr val="tx1"/>
                </a:solidFill>
              </a:rPr>
              <a:t>Faiseh</a:t>
            </a:r>
            <a:r>
              <a:rPr kumimoji="1" lang="en-US" altLang="ja-JP" sz="2400" dirty="0" smtClean="0">
                <a:solidFill>
                  <a:schemeClr val="tx1"/>
                </a:solidFill>
              </a:rPr>
              <a:t> – M103620002</a:t>
            </a:r>
            <a:endParaRPr kumimoji="1" lang="ja-JP" altLang="en-US" sz="2400" dirty="0">
              <a:solidFill>
                <a:schemeClr val="tx1"/>
              </a:solidFill>
            </a:endParaRPr>
          </a:p>
        </p:txBody>
      </p:sp>
      <p:sp>
        <p:nvSpPr>
          <p:cNvPr id="2" name="Text Placeholder 1"/>
          <p:cNvSpPr>
            <a:spLocks noGrp="1"/>
          </p:cNvSpPr>
          <p:nvPr>
            <p:ph type="body" sz="quarter" idx="10"/>
          </p:nvPr>
        </p:nvSpPr>
        <p:spPr>
          <a:xfrm>
            <a:off x="5598591" y="6233250"/>
            <a:ext cx="7089229" cy="2294626"/>
          </a:xfrm>
        </p:spPr>
        <p:txBody>
          <a:bodyPr/>
          <a:lstStyle/>
          <a:p>
            <a:pPr marL="742950" indent="-742950">
              <a:buAutoNum type="arabicPeriod"/>
            </a:pPr>
            <a:endParaRPr lang="id-ID" sz="2400" dirty="0"/>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6754">
        <p:fade/>
      </p:transition>
    </mc:Choice>
    <mc:Fallback xmlns="">
      <p:transition spd="med" advTm="6754">
        <p:fade/>
      </p:transition>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NUMERICAL STUDIES</a:t>
            </a:r>
          </a:p>
        </p:txBody>
      </p:sp>
      <p:sp>
        <p:nvSpPr>
          <p:cNvPr id="5" name="Slide Number Placeholder 4"/>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6" name="Text Placeholder 5"/>
          <p:cNvSpPr>
            <a:spLocks noGrp="1"/>
          </p:cNvSpPr>
          <p:nvPr>
            <p:ph type="body" sz="quarter" idx="13"/>
          </p:nvPr>
        </p:nvSpPr>
        <p:spPr/>
        <p:txBody>
          <a:bodyPr>
            <a:normAutofit fontScale="92500" lnSpcReduction="20000"/>
          </a:bodyPr>
          <a:lstStyle/>
          <a:p>
            <a:r>
              <a:rPr lang="en-US" dirty="0"/>
              <a:t>Optimality of the Proposed Successive Optimization Algorithm</a:t>
            </a:r>
          </a:p>
          <a:p>
            <a:endParaRPr lang="en-US" dirty="0"/>
          </a:p>
        </p:txBody>
      </p:sp>
      <p:sp>
        <p:nvSpPr>
          <p:cNvPr id="7" name="Text Placeholder 6"/>
          <p:cNvSpPr>
            <a:spLocks noGrp="1"/>
          </p:cNvSpPr>
          <p:nvPr>
            <p:ph type="body" sz="quarter" idx="15"/>
          </p:nvPr>
        </p:nvSpPr>
        <p:spPr/>
        <p:txBody>
          <a:bodyPr/>
          <a:lstStyle/>
          <a:p>
            <a:r>
              <a:rPr lang="en-US" dirty="0"/>
              <a:t>Impact of the size of the tasks on the energy consumed by MEC offloading. D1 = 8, and </a:t>
            </a:r>
            <a:r>
              <a:rPr lang="en-US" dirty="0" err="1"/>
              <a:t>Dm</a:t>
            </a:r>
            <a:r>
              <a:rPr lang="en-US" dirty="0"/>
              <a:t> − Dm−1 = D1 2 </a:t>
            </a:r>
            <a:r>
              <a:rPr lang="en-US" dirty="0" smtClean="0"/>
              <a:t>.</a:t>
            </a:r>
          </a:p>
          <a:p>
            <a:r>
              <a:rPr lang="en-US" dirty="0" smtClean="0"/>
              <a:t>Shows </a:t>
            </a:r>
            <a:r>
              <a:rPr lang="en-US" dirty="0"/>
              <a:t>that the performance gain of NOMA-MEC over OMA-MEC is significantly larger for larger N, i.e., when the users’ tasks are large, it is more beneficial to use hybrid NOMA-MEC</a:t>
            </a:r>
          </a:p>
        </p:txBody>
      </p:sp>
      <p:sp>
        <p:nvSpPr>
          <p:cNvPr id="8" name="Text Placeholder 7"/>
          <p:cNvSpPr>
            <a:spLocks noGrp="1"/>
          </p:cNvSpPr>
          <p:nvPr>
            <p:ph type="body" sz="quarter" idx="16"/>
          </p:nvPr>
        </p:nvSpPr>
        <p:spPr/>
        <p:txBody>
          <a:bodyPr>
            <a:normAutofit fontScale="62500" lnSpcReduction="20000"/>
          </a:bodyPr>
          <a:lstStyle/>
          <a:p>
            <a:r>
              <a:rPr lang="en-US" dirty="0" smtClean="0"/>
              <a:t>With </a:t>
            </a:r>
            <a:r>
              <a:rPr lang="en-US" dirty="0"/>
              <a:t>continuous variables, the exhaustive search based scheme can only approximate the optimal solution. In other words, increasing the resolution of an exhaustive search reduces the gap between the outcome of the search and the optimal performance, but this gap cannot go to zero</a:t>
            </a:r>
          </a:p>
        </p:txBody>
      </p:sp>
      <p:pic>
        <p:nvPicPr>
          <p:cNvPr id="10" name="Picture 9"/>
          <p:cNvPicPr>
            <a:picLocks noChangeAspect="1"/>
          </p:cNvPicPr>
          <p:nvPr/>
        </p:nvPicPr>
        <p:blipFill>
          <a:blip r:embed="rId2"/>
          <a:stretch>
            <a:fillRect/>
          </a:stretch>
        </p:blipFill>
        <p:spPr>
          <a:xfrm>
            <a:off x="8760883" y="2453364"/>
            <a:ext cx="7721761" cy="4613365"/>
          </a:xfrm>
          <a:prstGeom prst="rect">
            <a:avLst/>
          </a:prstGeom>
        </p:spPr>
      </p:pic>
    </p:spTree>
    <p:extLst>
      <p:ext uri="{BB962C8B-B14F-4D97-AF65-F5344CB8AC3E}">
        <p14:creationId xmlns:p14="http://schemas.microsoft.com/office/powerpoint/2010/main" val="2803306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NUMERICAL STUDIES</a:t>
            </a:r>
          </a:p>
        </p:txBody>
      </p:sp>
      <p:sp>
        <p:nvSpPr>
          <p:cNvPr id="5" name="Slide Number Placeholder 4"/>
          <p:cNvSpPr>
            <a:spLocks noGrp="1"/>
          </p:cNvSpPr>
          <p:nvPr>
            <p:ph type="sldNum" sz="quarter" idx="11"/>
          </p:nvPr>
        </p:nvSpPr>
        <p:spPr/>
        <p:txBody>
          <a:bodyPr/>
          <a:lstStyle/>
          <a:p>
            <a:fld id="{E6459DFB-86F3-43FA-8567-2EA6E426AE90}" type="slidenum">
              <a:rPr lang="ja-JP" altLang="en-US" smtClean="0"/>
              <a:pPr/>
              <a:t>11</a:t>
            </a:fld>
            <a:endParaRPr lang="ja-JP" altLang="en-US"/>
          </a:p>
        </p:txBody>
      </p:sp>
      <p:sp>
        <p:nvSpPr>
          <p:cNvPr id="6" name="Text Placeholder 5"/>
          <p:cNvSpPr>
            <a:spLocks noGrp="1"/>
          </p:cNvSpPr>
          <p:nvPr>
            <p:ph type="body" sz="quarter" idx="13"/>
          </p:nvPr>
        </p:nvSpPr>
        <p:spPr/>
        <p:txBody>
          <a:bodyPr>
            <a:normAutofit fontScale="92500" lnSpcReduction="20000"/>
          </a:bodyPr>
          <a:lstStyle/>
          <a:p>
            <a:r>
              <a:rPr lang="en-US" dirty="0"/>
              <a:t>Performance of the Proposed Successive Optimization Algorithm</a:t>
            </a:r>
          </a:p>
        </p:txBody>
      </p:sp>
      <p:sp>
        <p:nvSpPr>
          <p:cNvPr id="7" name="Text Placeholder 6"/>
          <p:cNvSpPr>
            <a:spLocks noGrp="1"/>
          </p:cNvSpPr>
          <p:nvPr>
            <p:ph type="body" sz="quarter" idx="15"/>
          </p:nvPr>
        </p:nvSpPr>
        <p:spPr/>
        <p:txBody>
          <a:bodyPr/>
          <a:lstStyle/>
          <a:p>
            <a:r>
              <a:rPr lang="en-US" dirty="0"/>
              <a:t>Impact of the number of users on the energy consumed by MEC offloading. D1 = ∆t, and </a:t>
            </a:r>
            <a:r>
              <a:rPr lang="en-US" dirty="0" err="1"/>
              <a:t>Dm</a:t>
            </a:r>
            <a:r>
              <a:rPr lang="en-US" dirty="0"/>
              <a:t> − Dm−1 = ∆t 2</a:t>
            </a:r>
          </a:p>
        </p:txBody>
      </p:sp>
      <p:sp>
        <p:nvSpPr>
          <p:cNvPr id="8" name="Text Placeholder 7"/>
          <p:cNvSpPr>
            <a:spLocks noGrp="1"/>
          </p:cNvSpPr>
          <p:nvPr>
            <p:ph type="body" sz="quarter" idx="16"/>
          </p:nvPr>
        </p:nvSpPr>
        <p:spPr/>
        <p:txBody>
          <a:bodyPr>
            <a:normAutofit fontScale="70000" lnSpcReduction="20000"/>
          </a:bodyPr>
          <a:lstStyle/>
          <a:p>
            <a:r>
              <a:rPr lang="en-US" dirty="0" smtClean="0"/>
              <a:t>The </a:t>
            </a:r>
            <a:r>
              <a:rPr lang="en-US" dirty="0"/>
              <a:t>performance of MEC offloading is shown as a function of the number of users. In particular, the figure shows that increasing the number of users increases the overall energy consumption for both hybrid NOMA-MEC and OMA-MEC</a:t>
            </a:r>
          </a:p>
        </p:txBody>
      </p:sp>
      <p:pic>
        <p:nvPicPr>
          <p:cNvPr id="2" name="Picture 1"/>
          <p:cNvPicPr>
            <a:picLocks noChangeAspect="1"/>
          </p:cNvPicPr>
          <p:nvPr/>
        </p:nvPicPr>
        <p:blipFill>
          <a:blip r:embed="rId2"/>
          <a:stretch>
            <a:fillRect/>
          </a:stretch>
        </p:blipFill>
        <p:spPr>
          <a:xfrm>
            <a:off x="8035737" y="2400486"/>
            <a:ext cx="7602847" cy="4724522"/>
          </a:xfrm>
          <a:prstGeom prst="rect">
            <a:avLst/>
          </a:prstGeom>
        </p:spPr>
      </p:pic>
    </p:spTree>
    <p:extLst>
      <p:ext uri="{BB962C8B-B14F-4D97-AF65-F5344CB8AC3E}">
        <p14:creationId xmlns:p14="http://schemas.microsoft.com/office/powerpoint/2010/main" val="3135715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NUMERICAL STUDIES</a:t>
            </a:r>
          </a:p>
        </p:txBody>
      </p:sp>
      <p:sp>
        <p:nvSpPr>
          <p:cNvPr id="5" name="Slide Number Placeholder 4"/>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6" name="Text Placeholder 5"/>
          <p:cNvSpPr>
            <a:spLocks noGrp="1"/>
          </p:cNvSpPr>
          <p:nvPr>
            <p:ph type="body" sz="quarter" idx="13"/>
          </p:nvPr>
        </p:nvSpPr>
        <p:spPr/>
        <p:txBody>
          <a:bodyPr>
            <a:normAutofit fontScale="92500" lnSpcReduction="20000"/>
          </a:bodyPr>
          <a:lstStyle/>
          <a:p>
            <a:r>
              <a:rPr lang="en-US" dirty="0"/>
              <a:t>Performance of the Proposed Successive Optimization Algorithm</a:t>
            </a:r>
          </a:p>
        </p:txBody>
      </p:sp>
      <p:sp>
        <p:nvSpPr>
          <p:cNvPr id="7" name="Text Placeholder 6"/>
          <p:cNvSpPr>
            <a:spLocks noGrp="1"/>
          </p:cNvSpPr>
          <p:nvPr>
            <p:ph type="body" sz="quarter" idx="15"/>
          </p:nvPr>
        </p:nvSpPr>
        <p:spPr/>
        <p:txBody>
          <a:bodyPr/>
          <a:lstStyle/>
          <a:p>
            <a:r>
              <a:rPr lang="en-US" dirty="0"/>
              <a:t>Illustration of the condition under which hybrid NOMA-MEC and OMA-MEC achieve the same performance. M = 5, N = 10, and D1 = 5. The differences between Dm−1 and </a:t>
            </a:r>
            <a:r>
              <a:rPr lang="en-US" dirty="0" err="1"/>
              <a:t>Dm</a:t>
            </a:r>
            <a:r>
              <a:rPr lang="en-US" dirty="0"/>
              <a:t> are identical for 2 ≤ m ≤ M</a:t>
            </a:r>
          </a:p>
        </p:txBody>
      </p:sp>
      <p:sp>
        <p:nvSpPr>
          <p:cNvPr id="8" name="Text Placeholder 7"/>
          <p:cNvSpPr>
            <a:spLocks noGrp="1"/>
          </p:cNvSpPr>
          <p:nvPr>
            <p:ph type="body" sz="quarter" idx="16"/>
          </p:nvPr>
        </p:nvSpPr>
        <p:spPr/>
        <p:txBody>
          <a:bodyPr>
            <a:normAutofit fontScale="92500" lnSpcReduction="20000"/>
          </a:bodyPr>
          <a:lstStyle/>
          <a:p>
            <a:r>
              <a:rPr lang="en-US" dirty="0"/>
              <a:t>Recall that there are two possible optimal solutions for problem P2, one based on hybrid NOMA and one based on pure OMA</a:t>
            </a:r>
          </a:p>
        </p:txBody>
      </p:sp>
      <p:pic>
        <p:nvPicPr>
          <p:cNvPr id="4" name="Picture 3"/>
          <p:cNvPicPr>
            <a:picLocks noChangeAspect="1"/>
          </p:cNvPicPr>
          <p:nvPr/>
        </p:nvPicPr>
        <p:blipFill>
          <a:blip r:embed="rId2"/>
          <a:stretch>
            <a:fillRect/>
          </a:stretch>
        </p:blipFill>
        <p:spPr>
          <a:xfrm>
            <a:off x="8650835" y="2418700"/>
            <a:ext cx="7362888" cy="4688089"/>
          </a:xfrm>
          <a:prstGeom prst="rect">
            <a:avLst/>
          </a:prstGeom>
        </p:spPr>
      </p:pic>
    </p:spTree>
    <p:extLst>
      <p:ext uri="{BB962C8B-B14F-4D97-AF65-F5344CB8AC3E}">
        <p14:creationId xmlns:p14="http://schemas.microsoft.com/office/powerpoint/2010/main" val="1926547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Conclusions</a:t>
            </a:r>
            <a:endParaRPr lang="en-US" dirty="0"/>
          </a:p>
        </p:txBody>
      </p:sp>
      <p:sp>
        <p:nvSpPr>
          <p:cNvPr id="4" name="Slide Number Placeholder 3"/>
          <p:cNvSpPr>
            <a:spLocks noGrp="1"/>
          </p:cNvSpPr>
          <p:nvPr>
            <p:ph type="sldNum" sz="quarter" idx="11"/>
          </p:nvPr>
        </p:nvSpPr>
        <p:spPr/>
        <p:txBody>
          <a:bodyPr/>
          <a:lstStyle/>
          <a:p>
            <a:fld id="{E6459DFB-86F3-43FA-8567-2EA6E426AE90}" type="slidenum">
              <a:rPr lang="ja-JP" altLang="en-US" smtClean="0"/>
              <a:pPr/>
              <a:t>13</a:t>
            </a:fld>
            <a:endParaRPr lang="ja-JP" altLang="en-US"/>
          </a:p>
        </p:txBody>
      </p:sp>
      <p:sp>
        <p:nvSpPr>
          <p:cNvPr id="11" name="Text Placeholder 10"/>
          <p:cNvSpPr>
            <a:spLocks noGrp="1"/>
          </p:cNvSpPr>
          <p:nvPr>
            <p:ph type="body" sz="quarter" idx="13"/>
          </p:nvPr>
        </p:nvSpPr>
        <p:spPr/>
        <p:txBody>
          <a:bodyPr>
            <a:normAutofit fontScale="92500" lnSpcReduction="20000"/>
          </a:bodyPr>
          <a:lstStyle/>
          <a:p>
            <a:endParaRPr lang="en-US"/>
          </a:p>
        </p:txBody>
      </p:sp>
      <p:sp>
        <p:nvSpPr>
          <p:cNvPr id="12" name="Picture Placeholder 11"/>
          <p:cNvSpPr>
            <a:spLocks noGrp="1"/>
          </p:cNvSpPr>
          <p:nvPr>
            <p:ph type="pic" sz="quarter" idx="17"/>
          </p:nvPr>
        </p:nvSpPr>
        <p:spPr/>
      </p:sp>
      <p:sp>
        <p:nvSpPr>
          <p:cNvPr id="13" name="Picture Placeholder 12"/>
          <p:cNvSpPr>
            <a:spLocks noGrp="1"/>
          </p:cNvSpPr>
          <p:nvPr>
            <p:ph type="pic" sz="quarter" idx="18"/>
          </p:nvPr>
        </p:nvSpPr>
        <p:spPr/>
      </p:sp>
      <p:sp>
        <p:nvSpPr>
          <p:cNvPr id="14" name="Picture Placeholder 13"/>
          <p:cNvSpPr>
            <a:spLocks noGrp="1"/>
          </p:cNvSpPr>
          <p:nvPr>
            <p:ph type="pic" sz="quarter" idx="19"/>
          </p:nvPr>
        </p:nvSpPr>
        <p:spPr/>
      </p:sp>
      <p:sp>
        <p:nvSpPr>
          <p:cNvPr id="15" name="Picture Placeholder 14"/>
          <p:cNvSpPr>
            <a:spLocks noGrp="1"/>
          </p:cNvSpPr>
          <p:nvPr>
            <p:ph type="pic" sz="quarter" idx="20"/>
          </p:nvPr>
        </p:nvSpPr>
        <p:spPr/>
      </p:sp>
      <p:sp>
        <p:nvSpPr>
          <p:cNvPr id="16" name="Text Placeholder 15"/>
          <p:cNvSpPr>
            <a:spLocks noGrp="1"/>
          </p:cNvSpPr>
          <p:nvPr>
            <p:ph type="body" sz="quarter" idx="21"/>
          </p:nvPr>
        </p:nvSpPr>
        <p:spPr>
          <a:xfrm>
            <a:off x="10711541" y="4310738"/>
            <a:ext cx="6561895" cy="720080"/>
          </a:xfrm>
        </p:spPr>
        <p:txBody>
          <a:bodyPr/>
          <a:lstStyle/>
          <a:p>
            <a:r>
              <a:rPr lang="en-US" dirty="0" smtClean="0"/>
              <a:t>Hybrid NOMA-MEC </a:t>
            </a:r>
            <a:r>
              <a:rPr lang="en-US" dirty="0"/>
              <a:t>Strategy</a:t>
            </a:r>
          </a:p>
          <a:p>
            <a:endParaRPr lang="en-US" dirty="0"/>
          </a:p>
        </p:txBody>
      </p:sp>
      <p:sp>
        <p:nvSpPr>
          <p:cNvPr id="17" name="Text Placeholder 16"/>
          <p:cNvSpPr>
            <a:spLocks noGrp="1"/>
          </p:cNvSpPr>
          <p:nvPr>
            <p:ph type="body" sz="quarter" idx="23"/>
          </p:nvPr>
        </p:nvSpPr>
        <p:spPr>
          <a:xfrm>
            <a:off x="10711541" y="4898573"/>
            <a:ext cx="6561895" cy="953504"/>
          </a:xfrm>
        </p:spPr>
        <p:txBody>
          <a:bodyPr/>
          <a:lstStyle/>
          <a:p>
            <a:r>
              <a:rPr lang="en-US" dirty="0"/>
              <a:t>A</a:t>
            </a:r>
            <a:r>
              <a:rPr lang="en-US" dirty="0" smtClean="0"/>
              <a:t> </a:t>
            </a:r>
            <a:r>
              <a:rPr lang="en-US" dirty="0"/>
              <a:t>general hybrid NOMA-MEC offloading strategy has been </a:t>
            </a:r>
            <a:r>
              <a:rPr lang="en-US" dirty="0" smtClean="0"/>
              <a:t>proposed. Hybrid NOMA better than OMA &amp; Pure NOMA to reduce energy spectral consumption.</a:t>
            </a:r>
            <a:endParaRPr lang="en-US" dirty="0"/>
          </a:p>
        </p:txBody>
      </p:sp>
      <p:sp>
        <p:nvSpPr>
          <p:cNvPr id="18" name="Text Placeholder 17"/>
          <p:cNvSpPr>
            <a:spLocks noGrp="1"/>
          </p:cNvSpPr>
          <p:nvPr>
            <p:ph type="body" sz="quarter" idx="24"/>
          </p:nvPr>
        </p:nvSpPr>
        <p:spPr>
          <a:xfrm>
            <a:off x="8982905" y="7837714"/>
            <a:ext cx="7556959" cy="720080"/>
          </a:xfrm>
        </p:spPr>
        <p:txBody>
          <a:bodyPr/>
          <a:lstStyle/>
          <a:p>
            <a:r>
              <a:rPr lang="en-US" dirty="0" smtClean="0"/>
              <a:t>Multi-Objective Optimization</a:t>
            </a:r>
            <a:endParaRPr lang="en-US" dirty="0"/>
          </a:p>
        </p:txBody>
      </p:sp>
      <p:sp>
        <p:nvSpPr>
          <p:cNvPr id="19" name="Text Placeholder 18"/>
          <p:cNvSpPr>
            <a:spLocks noGrp="1"/>
          </p:cNvSpPr>
          <p:nvPr>
            <p:ph type="body" sz="quarter" idx="25"/>
          </p:nvPr>
        </p:nvSpPr>
        <p:spPr/>
        <p:txBody>
          <a:bodyPr/>
          <a:lstStyle/>
          <a:p>
            <a:r>
              <a:rPr lang="en-US" dirty="0" smtClean="0"/>
              <a:t>Multi-objective </a:t>
            </a:r>
            <a:r>
              <a:rPr lang="en-US" dirty="0"/>
              <a:t>optimization problem has been formulated for minimization of the users’ energy consumption for MEC offloading, where a </a:t>
            </a:r>
            <a:r>
              <a:rPr lang="en-US" dirty="0" err="1"/>
              <a:t>lowcomplexity</a:t>
            </a:r>
            <a:r>
              <a:rPr lang="en-US" dirty="0"/>
              <a:t> Pareto-optimal resource allocation solution has been obtained</a:t>
            </a:r>
          </a:p>
        </p:txBody>
      </p:sp>
      <p:sp>
        <p:nvSpPr>
          <p:cNvPr id="20" name="Text Placeholder 19"/>
          <p:cNvSpPr>
            <a:spLocks noGrp="1"/>
          </p:cNvSpPr>
          <p:nvPr>
            <p:ph type="body" sz="quarter" idx="26"/>
          </p:nvPr>
        </p:nvSpPr>
        <p:spPr/>
        <p:txBody>
          <a:bodyPr/>
          <a:lstStyle/>
          <a:p>
            <a:r>
              <a:rPr lang="en-US" dirty="0"/>
              <a:t>I</a:t>
            </a:r>
            <a:r>
              <a:rPr lang="en-US" dirty="0" smtClean="0"/>
              <a:t>mportant Insights</a:t>
            </a:r>
            <a:endParaRPr lang="en-US" dirty="0"/>
          </a:p>
        </p:txBody>
      </p:sp>
      <p:sp>
        <p:nvSpPr>
          <p:cNvPr id="21" name="Text Placeholder 20"/>
          <p:cNvSpPr>
            <a:spLocks noGrp="1"/>
          </p:cNvSpPr>
          <p:nvPr>
            <p:ph type="body" sz="quarter" idx="27"/>
          </p:nvPr>
        </p:nvSpPr>
        <p:spPr/>
        <p:txBody>
          <a:bodyPr/>
          <a:lstStyle/>
          <a:p>
            <a:r>
              <a:rPr lang="en-US" dirty="0"/>
              <a:t>it is proved that pure NOMA-MEC offloading cannot outperform hybrid NOMA-MEC</a:t>
            </a:r>
          </a:p>
        </p:txBody>
      </p:sp>
      <p:sp>
        <p:nvSpPr>
          <p:cNvPr id="22" name="Text Placeholder 21"/>
          <p:cNvSpPr>
            <a:spLocks noGrp="1"/>
          </p:cNvSpPr>
          <p:nvPr>
            <p:ph type="body" sz="quarter" idx="28"/>
          </p:nvPr>
        </p:nvSpPr>
        <p:spPr/>
        <p:txBody>
          <a:bodyPr/>
          <a:lstStyle/>
          <a:p>
            <a:r>
              <a:rPr lang="en-US" dirty="0"/>
              <a:t>F</a:t>
            </a:r>
            <a:r>
              <a:rPr lang="en-US" dirty="0" smtClean="0"/>
              <a:t>uture Research</a:t>
            </a:r>
            <a:endParaRPr lang="en-US" dirty="0"/>
          </a:p>
        </p:txBody>
      </p:sp>
      <p:sp>
        <p:nvSpPr>
          <p:cNvPr id="23" name="Text Placeholder 22"/>
          <p:cNvSpPr>
            <a:spLocks noGrp="1"/>
          </p:cNvSpPr>
          <p:nvPr>
            <p:ph type="body" sz="quarter" idx="29"/>
          </p:nvPr>
        </p:nvSpPr>
        <p:spPr/>
        <p:txBody>
          <a:bodyPr/>
          <a:lstStyle/>
          <a:p>
            <a:r>
              <a:rPr lang="en-US" dirty="0" smtClean="0"/>
              <a:t>Investigate </a:t>
            </a:r>
            <a:r>
              <a:rPr lang="en-US" dirty="0"/>
              <a:t>how to exploit hybrid SIC for further improving the performance of NOMA-MEC offloading</a:t>
            </a:r>
          </a:p>
        </p:txBody>
      </p:sp>
    </p:spTree>
    <p:extLst>
      <p:ext uri="{BB962C8B-B14F-4D97-AF65-F5344CB8AC3E}">
        <p14:creationId xmlns:p14="http://schemas.microsoft.com/office/powerpoint/2010/main" val="1115323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smtClean="0"/>
              <a:t>Thank You </a:t>
            </a:r>
            <a:r>
              <a:rPr kumimoji="1" lang="en-US" altLang="ja-JP" dirty="0" smtClean="0">
                <a:sym typeface="Wingdings" panose="05000000000000000000" pitchFamily="2" charset="2"/>
              </a:rPr>
              <a:t></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p:cNvSpPr>
            <a:spLocks noGrp="1"/>
          </p:cNvSpPr>
          <p:nvPr>
            <p:ph type="body" sz="quarter" idx="25"/>
          </p:nvPr>
        </p:nvSpPr>
        <p:spPr>
          <a:xfrm>
            <a:off x="3166542" y="5197631"/>
            <a:ext cx="5183087" cy="720080"/>
          </a:xfrm>
        </p:spPr>
        <p:txBody>
          <a:bodyPr/>
          <a:lstStyle/>
          <a:p>
            <a:r>
              <a:rPr lang="en-US" dirty="0" smtClean="0"/>
              <a:t>Reducing Network Load</a:t>
            </a:r>
            <a:endParaRPr lang="id-ID" dirty="0"/>
          </a:p>
        </p:txBody>
      </p:sp>
      <p:sp>
        <p:nvSpPr>
          <p:cNvPr id="25" name="Text Placeholder 24"/>
          <p:cNvSpPr>
            <a:spLocks noGrp="1"/>
          </p:cNvSpPr>
          <p:nvPr>
            <p:ph type="body" sz="quarter" idx="26"/>
          </p:nvPr>
        </p:nvSpPr>
        <p:spPr/>
        <p:txBody>
          <a:bodyPr/>
          <a:lstStyle/>
          <a:p>
            <a:r>
              <a:rPr lang="en-US" dirty="0" smtClean="0"/>
              <a:t>Reducing to use bigger </a:t>
            </a:r>
            <a:r>
              <a:rPr lang="en-US" dirty="0" err="1" smtClean="0"/>
              <a:t>bandwith</a:t>
            </a:r>
            <a:r>
              <a:rPr lang="en-US" dirty="0" smtClean="0"/>
              <a:t> and load. </a:t>
            </a:r>
            <a:r>
              <a:rPr lang="en-US" dirty="0"/>
              <a:t>because of the algorithm used in the </a:t>
            </a:r>
            <a:r>
              <a:rPr lang="en-US" dirty="0" err="1"/>
              <a:t>mec</a:t>
            </a:r>
            <a:r>
              <a:rPr lang="en-US" dirty="0"/>
              <a:t>, the bandwidth and load usage will decrease, even so the data transmission speed is still better</a:t>
            </a:r>
          </a:p>
        </p:txBody>
      </p:sp>
      <p:sp>
        <p:nvSpPr>
          <p:cNvPr id="12" name="Title 11"/>
          <p:cNvSpPr>
            <a:spLocks noGrp="1"/>
          </p:cNvSpPr>
          <p:nvPr>
            <p:ph type="title"/>
          </p:nvPr>
        </p:nvSpPr>
        <p:spPr/>
        <p:txBody>
          <a:bodyPr/>
          <a:lstStyle/>
          <a:p>
            <a:r>
              <a:rPr lang="en-US" dirty="0" smtClean="0"/>
              <a:t>Advantage Of MEC Networks</a:t>
            </a:r>
            <a:endParaRPr lang="id-ID" dirty="0"/>
          </a:p>
        </p:txBody>
      </p:sp>
      <p:sp>
        <p:nvSpPr>
          <p:cNvPr id="6" name="Slide Number Placeholder 5"/>
          <p:cNvSpPr>
            <a:spLocks noGrp="1"/>
          </p:cNvSpPr>
          <p:nvPr>
            <p:ph type="sldNum" sz="quarter" idx="11"/>
          </p:nvPr>
        </p:nvSpPr>
        <p:spPr/>
        <p:txBody>
          <a:bodyPr/>
          <a:lstStyle/>
          <a:p>
            <a:fld id="{E6459DFB-86F3-43FA-8567-2EA6E426AE90}" type="slidenum">
              <a:rPr lang="ja-JP" altLang="en-US" smtClean="0"/>
              <a:pPr/>
              <a:t>2</a:t>
            </a:fld>
            <a:endParaRPr lang="ja-JP" altLang="en-US"/>
          </a:p>
        </p:txBody>
      </p:sp>
      <p:sp>
        <p:nvSpPr>
          <p:cNvPr id="18" name="Text Placeholder 17"/>
          <p:cNvSpPr>
            <a:spLocks noGrp="1"/>
          </p:cNvSpPr>
          <p:nvPr>
            <p:ph type="body" sz="quarter" idx="13"/>
          </p:nvPr>
        </p:nvSpPr>
        <p:spPr/>
        <p:txBody>
          <a:bodyPr>
            <a:normAutofit fontScale="92500" lnSpcReduction="20000"/>
          </a:bodyPr>
          <a:lstStyle/>
          <a:p>
            <a:endParaRPr lang="id-ID" dirty="0"/>
          </a:p>
        </p:txBody>
      </p:sp>
      <p:sp>
        <p:nvSpPr>
          <p:cNvPr id="21" name="Text Placeholder 20"/>
          <p:cNvSpPr>
            <a:spLocks noGrp="1"/>
          </p:cNvSpPr>
          <p:nvPr>
            <p:ph type="body" sz="quarter" idx="21"/>
          </p:nvPr>
        </p:nvSpPr>
        <p:spPr>
          <a:xfrm>
            <a:off x="539262" y="7140146"/>
            <a:ext cx="5186282" cy="720080"/>
          </a:xfrm>
        </p:spPr>
        <p:txBody>
          <a:bodyPr/>
          <a:lstStyle/>
          <a:p>
            <a:r>
              <a:rPr lang="en-US" dirty="0" smtClean="0"/>
              <a:t>Scalable Performance</a:t>
            </a:r>
            <a:endParaRPr lang="id-ID" dirty="0"/>
          </a:p>
        </p:txBody>
      </p:sp>
      <p:sp>
        <p:nvSpPr>
          <p:cNvPr id="19" name="Text Placeholder 18"/>
          <p:cNvSpPr>
            <a:spLocks noGrp="1"/>
          </p:cNvSpPr>
          <p:nvPr>
            <p:ph type="body" sz="quarter" idx="24"/>
          </p:nvPr>
        </p:nvSpPr>
        <p:spPr/>
        <p:txBody>
          <a:bodyPr/>
          <a:lstStyle/>
          <a:p>
            <a:r>
              <a:rPr lang="en-US" b="1" dirty="0"/>
              <a:t>I</a:t>
            </a:r>
            <a:r>
              <a:rPr lang="en-US" b="1" dirty="0" smtClean="0"/>
              <a:t>ncrease </a:t>
            </a:r>
            <a:r>
              <a:rPr lang="en-US" b="1" dirty="0"/>
              <a:t>performance by adding additional </a:t>
            </a:r>
            <a:r>
              <a:rPr lang="en-US" b="1" dirty="0" err="1"/>
              <a:t>ressources</a:t>
            </a:r>
            <a:r>
              <a:rPr lang="en-US" dirty="0"/>
              <a:t>. </a:t>
            </a:r>
            <a:r>
              <a:rPr lang="en-US" dirty="0" smtClean="0"/>
              <a:t>Example: If </a:t>
            </a:r>
            <a:r>
              <a:rPr lang="en-US" dirty="0"/>
              <a:t>we need to serve more users, we just add additional server”</a:t>
            </a:r>
            <a:endParaRPr lang="id-ID" dirty="0"/>
          </a:p>
        </p:txBody>
      </p:sp>
      <p:sp>
        <p:nvSpPr>
          <p:cNvPr id="26" name="Text Placeholder 25"/>
          <p:cNvSpPr>
            <a:spLocks noGrp="1"/>
          </p:cNvSpPr>
          <p:nvPr>
            <p:ph type="body" sz="quarter" idx="27"/>
          </p:nvPr>
        </p:nvSpPr>
        <p:spPr>
          <a:xfrm>
            <a:off x="6635262" y="3255116"/>
            <a:ext cx="4407876" cy="720080"/>
          </a:xfrm>
        </p:spPr>
        <p:txBody>
          <a:bodyPr/>
          <a:lstStyle/>
          <a:p>
            <a:r>
              <a:rPr lang="en-US" dirty="0" smtClean="0"/>
              <a:t>Hastening Data Transmission</a:t>
            </a:r>
            <a:endParaRPr lang="en-US" dirty="0"/>
          </a:p>
        </p:txBody>
      </p:sp>
      <p:sp>
        <p:nvSpPr>
          <p:cNvPr id="27" name="Text Placeholder 26"/>
          <p:cNvSpPr>
            <a:spLocks noGrp="1"/>
          </p:cNvSpPr>
          <p:nvPr>
            <p:ph type="body" sz="quarter" idx="28"/>
          </p:nvPr>
        </p:nvSpPr>
        <p:spPr/>
        <p:txBody>
          <a:bodyPr/>
          <a:lstStyle/>
          <a:p>
            <a:r>
              <a:rPr lang="en-US" dirty="0" smtClean="0"/>
              <a:t>Transmission data from base </a:t>
            </a:r>
            <a:r>
              <a:rPr lang="en-US" dirty="0" err="1" smtClean="0"/>
              <a:t>stasion</a:t>
            </a:r>
            <a:r>
              <a:rPr lang="en-US" dirty="0" smtClean="0"/>
              <a:t> with MEC server and user is hastening than not using MEC</a:t>
            </a:r>
            <a:endParaRPr lang="en-US" dirty="0"/>
          </a:p>
        </p:txBody>
      </p:sp>
      <p:sp>
        <p:nvSpPr>
          <p:cNvPr id="2" name="Rectangle 1"/>
          <p:cNvSpPr/>
          <p:nvPr/>
        </p:nvSpPr>
        <p:spPr>
          <a:xfrm>
            <a:off x="5673966" y="9662642"/>
            <a:ext cx="10865801" cy="369332"/>
          </a:xfrm>
          <a:prstGeom prst="rect">
            <a:avLst/>
          </a:prstGeom>
        </p:spPr>
        <p:txBody>
          <a:bodyPr wrap="square">
            <a:spAutoFit/>
          </a:bodyPr>
          <a:lstStyle/>
          <a:p>
            <a:r>
              <a:rPr lang="en-US" sz="1800" dirty="0" smtClean="0"/>
              <a:t>Source Journal: Impact </a:t>
            </a:r>
            <a:r>
              <a:rPr lang="en-US" sz="1800" dirty="0"/>
              <a:t>of Non-orthogonal Multiple Access on the Offloading of Mobile Edge Computing</a:t>
            </a:r>
          </a:p>
        </p:txBody>
      </p:sp>
    </p:spTree>
    <p:extLst>
      <p:ext uri="{BB962C8B-B14F-4D97-AF65-F5344CB8AC3E}">
        <p14:creationId xmlns:p14="http://schemas.microsoft.com/office/powerpoint/2010/main" val="2542290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4" name="Text Placeholder 3"/>
          <p:cNvSpPr>
            <a:spLocks noGrp="1"/>
          </p:cNvSpPr>
          <p:nvPr>
            <p:ph type="body" sz="quarter" idx="21"/>
          </p:nvPr>
        </p:nvSpPr>
        <p:spPr>
          <a:xfrm>
            <a:off x="2297723" y="2665868"/>
            <a:ext cx="4720912" cy="720080"/>
          </a:xfrm>
        </p:spPr>
        <p:txBody>
          <a:bodyPr/>
          <a:lstStyle/>
          <a:p>
            <a:r>
              <a:rPr lang="en-US" dirty="0" smtClean="0"/>
              <a:t>Massive Connectivity</a:t>
            </a:r>
            <a:endParaRPr lang="en-US" dirty="0"/>
          </a:p>
        </p:txBody>
      </p:sp>
      <p:sp>
        <p:nvSpPr>
          <p:cNvPr id="5" name="Text Placeholder 4"/>
          <p:cNvSpPr>
            <a:spLocks noGrp="1"/>
          </p:cNvSpPr>
          <p:nvPr>
            <p:ph type="body" sz="quarter" idx="22"/>
          </p:nvPr>
        </p:nvSpPr>
        <p:spPr/>
        <p:txBody>
          <a:bodyPr/>
          <a:lstStyle/>
          <a:p>
            <a:r>
              <a:rPr lang="en-US" dirty="0" smtClean="0"/>
              <a:t>Lowers Latency</a:t>
            </a:r>
            <a:endParaRPr lang="en-US" dirty="0"/>
          </a:p>
          <a:p>
            <a:r>
              <a:rPr lang="en-US" dirty="0" smtClean="0"/>
              <a:t>[2]</a:t>
            </a:r>
          </a:p>
        </p:txBody>
      </p:sp>
      <p:sp>
        <p:nvSpPr>
          <p:cNvPr id="6" name="Text Placeholder 5"/>
          <p:cNvSpPr>
            <a:spLocks noGrp="1"/>
          </p:cNvSpPr>
          <p:nvPr>
            <p:ph type="body" sz="quarter" idx="28"/>
          </p:nvPr>
        </p:nvSpPr>
        <p:spPr/>
        <p:txBody>
          <a:bodyPr/>
          <a:lstStyle/>
          <a:p>
            <a:r>
              <a:rPr lang="en-US" dirty="0" smtClean="0"/>
              <a:t>Connecting a large number of smartphone to the base </a:t>
            </a:r>
            <a:r>
              <a:rPr lang="en-US" dirty="0" err="1" smtClean="0"/>
              <a:t>stasion</a:t>
            </a:r>
            <a:endParaRPr lang="en-US" dirty="0"/>
          </a:p>
        </p:txBody>
      </p:sp>
      <p:sp>
        <p:nvSpPr>
          <p:cNvPr id="7" name="Text Placeholder 6"/>
          <p:cNvSpPr>
            <a:spLocks noGrp="1"/>
          </p:cNvSpPr>
          <p:nvPr>
            <p:ph type="body" sz="quarter" idx="29"/>
          </p:nvPr>
        </p:nvSpPr>
        <p:spPr>
          <a:xfrm>
            <a:off x="8181930" y="3673956"/>
            <a:ext cx="9351326" cy="892146"/>
          </a:xfrm>
        </p:spPr>
        <p:txBody>
          <a:bodyPr/>
          <a:lstStyle/>
          <a:p>
            <a:r>
              <a:rPr lang="en-US" dirty="0"/>
              <a:t>Lower latency refers to </a:t>
            </a:r>
            <a:r>
              <a:rPr lang="en-US" b="1" dirty="0"/>
              <a:t>a minimal delay in the processing of </a:t>
            </a:r>
            <a:r>
              <a:rPr lang="en-US" b="1" dirty="0" smtClean="0"/>
              <a:t>smartphone </a:t>
            </a:r>
            <a:r>
              <a:rPr lang="en-US" b="1" dirty="0"/>
              <a:t>data over a network connection</a:t>
            </a:r>
            <a:r>
              <a:rPr lang="en-US" dirty="0"/>
              <a:t>. The lower the processing latency, the closer it approaches real-time </a:t>
            </a:r>
            <a:r>
              <a:rPr lang="en-US" dirty="0" smtClean="0"/>
              <a:t>access</a:t>
            </a:r>
            <a:r>
              <a:rPr lang="en-US" dirty="0"/>
              <a:t>.</a:t>
            </a:r>
          </a:p>
        </p:txBody>
      </p:sp>
      <p:sp>
        <p:nvSpPr>
          <p:cNvPr id="8" name="Text Placeholder 7"/>
          <p:cNvSpPr>
            <a:spLocks noGrp="1"/>
          </p:cNvSpPr>
          <p:nvPr>
            <p:ph type="body" sz="quarter" idx="30"/>
          </p:nvPr>
        </p:nvSpPr>
        <p:spPr>
          <a:xfrm>
            <a:off x="2063262" y="5345424"/>
            <a:ext cx="4955373" cy="720080"/>
          </a:xfrm>
        </p:spPr>
        <p:txBody>
          <a:bodyPr/>
          <a:lstStyle/>
          <a:p>
            <a:r>
              <a:rPr lang="en-US" dirty="0" smtClean="0"/>
              <a:t>Improve User Fairness</a:t>
            </a:r>
            <a:endParaRPr lang="en-US" dirty="0"/>
          </a:p>
        </p:txBody>
      </p:sp>
      <p:sp>
        <p:nvSpPr>
          <p:cNvPr id="9" name="Text Placeholder 8"/>
          <p:cNvSpPr>
            <a:spLocks noGrp="1"/>
          </p:cNvSpPr>
          <p:nvPr>
            <p:ph type="body" sz="quarter" idx="31"/>
          </p:nvPr>
        </p:nvSpPr>
        <p:spPr>
          <a:xfrm>
            <a:off x="8181930" y="5046587"/>
            <a:ext cx="9351326" cy="892146"/>
          </a:xfrm>
        </p:spPr>
        <p:txBody>
          <a:bodyPr/>
          <a:lstStyle/>
          <a:p>
            <a:r>
              <a:rPr lang="en-US" dirty="0" smtClean="0"/>
              <a:t>Multiple users </a:t>
            </a:r>
            <a:r>
              <a:rPr lang="en-US" dirty="0"/>
              <a:t>are served simultaneously in a single resource </a:t>
            </a:r>
            <a:r>
              <a:rPr lang="en-US" dirty="0" smtClean="0"/>
              <a:t>block. </a:t>
            </a:r>
            <a:r>
              <a:rPr lang="en-US" dirty="0"/>
              <a:t>if usually the base station will provide the best signal to the smartphone with good signal strength in the shortest time, then with hybrid </a:t>
            </a:r>
            <a:r>
              <a:rPr lang="en-US" dirty="0" err="1"/>
              <a:t>noma</a:t>
            </a:r>
            <a:r>
              <a:rPr lang="en-US" dirty="0"/>
              <a:t>, it will send data transmission with a flexible timeframe</a:t>
            </a:r>
          </a:p>
        </p:txBody>
      </p:sp>
      <p:sp>
        <p:nvSpPr>
          <p:cNvPr id="10" name="Text Placeholder 9"/>
          <p:cNvSpPr>
            <a:spLocks noGrp="1"/>
          </p:cNvSpPr>
          <p:nvPr>
            <p:ph type="body" sz="quarter" idx="32"/>
          </p:nvPr>
        </p:nvSpPr>
        <p:spPr>
          <a:xfrm>
            <a:off x="2297724" y="6656591"/>
            <a:ext cx="4720912" cy="777302"/>
          </a:xfrm>
        </p:spPr>
        <p:txBody>
          <a:bodyPr/>
          <a:lstStyle/>
          <a:p>
            <a:r>
              <a:rPr lang="en-US" dirty="0" smtClean="0"/>
              <a:t>Spectral Efficiency</a:t>
            </a:r>
            <a:endParaRPr lang="en-US" dirty="0"/>
          </a:p>
        </p:txBody>
      </p:sp>
      <p:sp>
        <p:nvSpPr>
          <p:cNvPr id="11" name="Text Placeholder 10"/>
          <p:cNvSpPr>
            <a:spLocks noGrp="1"/>
          </p:cNvSpPr>
          <p:nvPr>
            <p:ph type="body" sz="quarter" idx="33"/>
          </p:nvPr>
        </p:nvSpPr>
        <p:spPr>
          <a:xfrm>
            <a:off x="8181930" y="6822161"/>
            <a:ext cx="9351326" cy="892146"/>
          </a:xfrm>
        </p:spPr>
        <p:txBody>
          <a:bodyPr/>
          <a:lstStyle/>
          <a:p>
            <a:r>
              <a:rPr lang="en-US" dirty="0"/>
              <a:t>Spectral efficiency is </a:t>
            </a:r>
            <a:r>
              <a:rPr lang="en-US" b="1" dirty="0"/>
              <a:t>a measure of the performance of channel coding methods</a:t>
            </a:r>
            <a:r>
              <a:rPr lang="en-US" dirty="0"/>
              <a:t>. It refers to the ability of a given channel encoding method to utilize bandwidth efficiently. It is defined as the average number of bits per unit of time (bit rate) that can be transmitted per unit of bandwidth (bits per second per Hertz</a:t>
            </a:r>
            <a:r>
              <a:rPr lang="en-US" dirty="0" smtClean="0"/>
              <a:t>) will be better than not using hybrid NOMA.</a:t>
            </a:r>
            <a:endParaRPr lang="en-US" dirty="0"/>
          </a:p>
        </p:txBody>
      </p:sp>
      <p:sp>
        <p:nvSpPr>
          <p:cNvPr id="12" name="Text Placeholder 11"/>
          <p:cNvSpPr>
            <a:spLocks noGrp="1"/>
          </p:cNvSpPr>
          <p:nvPr>
            <p:ph type="body" sz="quarter" idx="34"/>
          </p:nvPr>
        </p:nvSpPr>
        <p:spPr>
          <a:xfrm>
            <a:off x="2063262" y="8024980"/>
            <a:ext cx="4955373" cy="720080"/>
          </a:xfrm>
        </p:spPr>
        <p:txBody>
          <a:bodyPr/>
          <a:lstStyle/>
          <a:p>
            <a:r>
              <a:rPr lang="en-US" dirty="0" smtClean="0"/>
              <a:t>Increases Reliability</a:t>
            </a:r>
            <a:endParaRPr lang="en-US" dirty="0"/>
          </a:p>
        </p:txBody>
      </p:sp>
      <p:sp>
        <p:nvSpPr>
          <p:cNvPr id="13" name="Text Placeholder 12"/>
          <p:cNvSpPr>
            <a:spLocks noGrp="1"/>
          </p:cNvSpPr>
          <p:nvPr>
            <p:ph type="body" sz="quarter" idx="35"/>
          </p:nvPr>
        </p:nvSpPr>
        <p:spPr>
          <a:xfrm>
            <a:off x="8181930" y="7996369"/>
            <a:ext cx="9351326" cy="892146"/>
          </a:xfrm>
        </p:spPr>
        <p:txBody>
          <a:bodyPr/>
          <a:lstStyle/>
          <a:p>
            <a:r>
              <a:rPr lang="en-US" dirty="0" smtClean="0"/>
              <a:t>Multiple </a:t>
            </a:r>
            <a:r>
              <a:rPr lang="en-US" dirty="0"/>
              <a:t>users, start and end are made flexible.</a:t>
            </a:r>
          </a:p>
        </p:txBody>
      </p:sp>
      <p:sp>
        <p:nvSpPr>
          <p:cNvPr id="14" name="Title 13"/>
          <p:cNvSpPr>
            <a:spLocks noGrp="1"/>
          </p:cNvSpPr>
          <p:nvPr>
            <p:ph type="title"/>
          </p:nvPr>
        </p:nvSpPr>
        <p:spPr/>
        <p:txBody>
          <a:bodyPr/>
          <a:lstStyle/>
          <a:p>
            <a:r>
              <a:rPr lang="en-US" dirty="0" smtClean="0"/>
              <a:t>Advantage Of Hybrid NOMA</a:t>
            </a:r>
            <a:endParaRPr lang="en-US" dirty="0"/>
          </a:p>
        </p:txBody>
      </p:sp>
      <p:sp>
        <p:nvSpPr>
          <p:cNvPr id="15" name="Rectangle 14"/>
          <p:cNvSpPr/>
          <p:nvPr/>
        </p:nvSpPr>
        <p:spPr>
          <a:xfrm>
            <a:off x="2297723" y="9582927"/>
            <a:ext cx="10865801" cy="369332"/>
          </a:xfrm>
          <a:prstGeom prst="rect">
            <a:avLst/>
          </a:prstGeom>
        </p:spPr>
        <p:txBody>
          <a:bodyPr wrap="square">
            <a:spAutoFit/>
          </a:bodyPr>
          <a:lstStyle/>
          <a:p>
            <a:r>
              <a:rPr lang="en-US" sz="1800" dirty="0" smtClean="0"/>
              <a:t>Source Journal: Impact </a:t>
            </a:r>
            <a:r>
              <a:rPr lang="en-US" sz="1800" dirty="0"/>
              <a:t>of Non-orthogonal Multiple Access on the Offloading of Mobile Edge Computing</a:t>
            </a:r>
          </a:p>
        </p:txBody>
      </p:sp>
      <p:sp>
        <p:nvSpPr>
          <p:cNvPr id="2" name="Rectangle 1"/>
          <p:cNvSpPr/>
          <p:nvPr/>
        </p:nvSpPr>
        <p:spPr>
          <a:xfrm>
            <a:off x="2297723" y="9864989"/>
            <a:ext cx="12306265" cy="369332"/>
          </a:xfrm>
          <a:prstGeom prst="rect">
            <a:avLst/>
          </a:prstGeom>
        </p:spPr>
        <p:txBody>
          <a:bodyPr wrap="square">
            <a:spAutoFit/>
          </a:bodyPr>
          <a:lstStyle/>
          <a:p>
            <a:r>
              <a:rPr lang="en-US" sz="1800" dirty="0">
                <a:solidFill>
                  <a:srgbClr val="333333"/>
                </a:solidFill>
                <a:latin typeface="Arial" panose="020B0604020202020204" pitchFamily="34" charset="0"/>
              </a:rPr>
              <a:t>Massive Connectivity in 5G and Beyond: Technical Enablers for the Energy and Automotive Verticals</a:t>
            </a:r>
            <a:endParaRPr lang="en-US" sz="180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127386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sz="5400" dirty="0" smtClean="0"/>
              <a:t>Objective</a:t>
            </a:r>
            <a:endParaRPr lang="id-ID" sz="5400" dirty="0"/>
          </a:p>
        </p:txBody>
      </p:sp>
      <p:sp>
        <p:nvSpPr>
          <p:cNvPr id="4" name="Slide Number Placeholder 3"/>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20" name="Text Placeholder 19"/>
          <p:cNvSpPr>
            <a:spLocks noGrp="1"/>
          </p:cNvSpPr>
          <p:nvPr>
            <p:ph type="body" sz="quarter" idx="13"/>
          </p:nvPr>
        </p:nvSpPr>
        <p:spPr/>
        <p:txBody>
          <a:bodyPr>
            <a:normAutofit fontScale="92500" lnSpcReduction="20000"/>
          </a:bodyPr>
          <a:lstStyle/>
          <a:p>
            <a:endParaRPr lang="en-US"/>
          </a:p>
        </p:txBody>
      </p:sp>
      <p:sp>
        <p:nvSpPr>
          <p:cNvPr id="22" name="Text Placeholder 21"/>
          <p:cNvSpPr>
            <a:spLocks noGrp="1"/>
          </p:cNvSpPr>
          <p:nvPr>
            <p:ph type="body" sz="quarter" idx="15"/>
          </p:nvPr>
        </p:nvSpPr>
        <p:spPr/>
        <p:txBody>
          <a:bodyPr/>
          <a:lstStyle/>
          <a:p>
            <a:r>
              <a:rPr lang="en-US" dirty="0" smtClean="0"/>
              <a:t>Development</a:t>
            </a:r>
            <a:endParaRPr lang="en-US" dirty="0"/>
          </a:p>
        </p:txBody>
      </p:sp>
      <p:sp>
        <p:nvSpPr>
          <p:cNvPr id="21" name="Text Placeholder 20"/>
          <p:cNvSpPr>
            <a:spLocks noGrp="1"/>
          </p:cNvSpPr>
          <p:nvPr>
            <p:ph type="body" sz="quarter" idx="14"/>
          </p:nvPr>
        </p:nvSpPr>
        <p:spPr/>
        <p:txBody>
          <a:bodyPr/>
          <a:lstStyle/>
          <a:p>
            <a:r>
              <a:rPr lang="en-US" dirty="0"/>
              <a:t>A general multi-user hybrid NOMA-MEC offloading strategy is first developed, for which the two-user hybrid offloading </a:t>
            </a:r>
            <a:r>
              <a:rPr lang="en-US" dirty="0" smtClean="0"/>
              <a:t>strategy.</a:t>
            </a:r>
            <a:endParaRPr lang="en-US" dirty="0"/>
          </a:p>
        </p:txBody>
      </p:sp>
      <p:sp>
        <p:nvSpPr>
          <p:cNvPr id="23" name="Text Placeholder 22"/>
          <p:cNvSpPr>
            <a:spLocks noGrp="1"/>
          </p:cNvSpPr>
          <p:nvPr>
            <p:ph type="body" sz="quarter" idx="16"/>
          </p:nvPr>
        </p:nvSpPr>
        <p:spPr/>
        <p:txBody>
          <a:bodyPr/>
          <a:lstStyle/>
          <a:p>
            <a:r>
              <a:rPr lang="en-US" dirty="0" smtClean="0"/>
              <a:t>Optimization</a:t>
            </a:r>
            <a:endParaRPr lang="en-US" dirty="0"/>
          </a:p>
        </p:txBody>
      </p:sp>
      <p:sp>
        <p:nvSpPr>
          <p:cNvPr id="25" name="Text Placeholder 24"/>
          <p:cNvSpPr>
            <a:spLocks noGrp="1"/>
          </p:cNvSpPr>
          <p:nvPr>
            <p:ph type="body" sz="quarter" idx="17"/>
          </p:nvPr>
        </p:nvSpPr>
        <p:spPr/>
        <p:txBody>
          <a:bodyPr/>
          <a:lstStyle/>
          <a:p>
            <a:r>
              <a:rPr lang="en-US" dirty="0" smtClean="0"/>
              <a:t>To </a:t>
            </a:r>
            <a:r>
              <a:rPr lang="en-US" dirty="0"/>
              <a:t>minimize the users’ energy consumption for MEC offloading while meeting delay and transmit power constraints</a:t>
            </a:r>
          </a:p>
        </p:txBody>
      </p:sp>
      <p:sp>
        <p:nvSpPr>
          <p:cNvPr id="24" name="Text Placeholder 23"/>
          <p:cNvSpPr>
            <a:spLocks noGrp="1"/>
          </p:cNvSpPr>
          <p:nvPr>
            <p:ph type="body" sz="quarter" idx="16"/>
          </p:nvPr>
        </p:nvSpPr>
        <p:spPr>
          <a:xfrm>
            <a:off x="2023049" y="6992424"/>
            <a:ext cx="7426863" cy="790352"/>
          </a:xfrm>
        </p:spPr>
        <p:txBody>
          <a:bodyPr/>
          <a:lstStyle/>
          <a:p>
            <a:r>
              <a:rPr lang="en-US" dirty="0" smtClean="0"/>
              <a:t>Analyzed</a:t>
            </a:r>
            <a:endParaRPr lang="en-US" dirty="0"/>
          </a:p>
        </p:txBody>
      </p:sp>
      <p:sp>
        <p:nvSpPr>
          <p:cNvPr id="26" name="Text Placeholder 25"/>
          <p:cNvSpPr>
            <a:spLocks noGrp="1"/>
          </p:cNvSpPr>
          <p:nvPr>
            <p:ph type="body" sz="quarter" idx="17"/>
          </p:nvPr>
        </p:nvSpPr>
        <p:spPr>
          <a:xfrm>
            <a:off x="2709064" y="7778637"/>
            <a:ext cx="13938025" cy="1275244"/>
          </a:xfrm>
        </p:spPr>
        <p:txBody>
          <a:bodyPr/>
          <a:lstStyle/>
          <a:p>
            <a:r>
              <a:rPr lang="en-US" dirty="0" smtClean="0"/>
              <a:t>This paper use Pareto Optimality to analyze and the </a:t>
            </a:r>
            <a:r>
              <a:rPr lang="en-US" dirty="0"/>
              <a:t>result is the proposed successive optimization algorithm realizes one of the Pareto optimal solutions for the considered multi-objective optimization problem, and the provided simulation results confirm the Pareto-optimality of the obtained solution</a:t>
            </a:r>
          </a:p>
        </p:txBody>
      </p:sp>
    </p:spTree>
    <p:extLst>
      <p:ext uri="{BB962C8B-B14F-4D97-AF65-F5344CB8AC3E}">
        <p14:creationId xmlns:p14="http://schemas.microsoft.com/office/powerpoint/2010/main" val="735798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sz="4800" dirty="0" smtClean="0"/>
              <a:t>Hybrid </a:t>
            </a:r>
            <a:r>
              <a:rPr lang="en-US" sz="4800" dirty="0" err="1" smtClean="0"/>
              <a:t>Noma</a:t>
            </a:r>
            <a:r>
              <a:rPr lang="en-US" sz="4800" dirty="0" smtClean="0"/>
              <a:t>-MEC Offloading Strategy</a:t>
            </a:r>
            <a:endParaRPr lang="en-US" sz="4800" dirty="0"/>
          </a:p>
        </p:txBody>
      </p:sp>
      <p:sp>
        <p:nvSpPr>
          <p:cNvPr id="6" name="Slide Number Placeholder 5"/>
          <p:cNvSpPr>
            <a:spLocks noGrp="1"/>
          </p:cNvSpPr>
          <p:nvPr>
            <p:ph type="sldNum" sz="quarter" idx="11"/>
          </p:nvPr>
        </p:nvSpPr>
        <p:spPr>
          <a:prstGeom prst="rect">
            <a:avLst/>
          </a:prstGeom>
        </p:spPr>
        <p:txBody>
          <a:bodyPr/>
          <a:lstStyle/>
          <a:p>
            <a:fld id="{E6459DFB-86F3-43FA-8567-2EA6E426AE90}" type="slidenum">
              <a:rPr lang="ja-JP" altLang="en-US" smtClean="0"/>
              <a:pPr/>
              <a:t>5</a:t>
            </a:fld>
            <a:endParaRPr lang="ja-JP" altLang="en-US"/>
          </a:p>
        </p:txBody>
      </p:sp>
      <p:sp>
        <p:nvSpPr>
          <p:cNvPr id="19" name="Text Placeholder 18"/>
          <p:cNvSpPr>
            <a:spLocks noGrp="1"/>
          </p:cNvSpPr>
          <p:nvPr>
            <p:ph type="body" sz="quarter" idx="13"/>
          </p:nvPr>
        </p:nvSpPr>
        <p:spPr/>
        <p:txBody>
          <a:bodyPr>
            <a:normAutofit fontScale="92500" lnSpcReduction="20000"/>
          </a:bodyPr>
          <a:lstStyle/>
          <a:p>
            <a:endParaRPr lang="en-US"/>
          </a:p>
        </p:txBody>
      </p:sp>
      <p:pic>
        <p:nvPicPr>
          <p:cNvPr id="31" name="Picture Placeholder 30"/>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26" b="126"/>
          <a:stretch>
            <a:fillRect/>
          </a:stretch>
        </p:blipFill>
        <p:spPr/>
      </p:pic>
      <p:sp>
        <p:nvSpPr>
          <p:cNvPr id="22" name="Text Placeholder 21"/>
          <p:cNvSpPr>
            <a:spLocks noGrp="1"/>
          </p:cNvSpPr>
          <p:nvPr>
            <p:ph type="body" sz="quarter" idx="16"/>
          </p:nvPr>
        </p:nvSpPr>
        <p:spPr/>
        <p:txBody>
          <a:bodyPr/>
          <a:lstStyle/>
          <a:p>
            <a:r>
              <a:rPr lang="en-US" dirty="0" smtClean="0"/>
              <a:t>System Diagram</a:t>
            </a:r>
            <a:endParaRPr lang="en-US" dirty="0"/>
          </a:p>
        </p:txBody>
      </p:sp>
      <p:sp>
        <p:nvSpPr>
          <p:cNvPr id="23" name="Text Placeholder 22"/>
          <p:cNvSpPr>
            <a:spLocks noGrp="1"/>
          </p:cNvSpPr>
          <p:nvPr>
            <p:ph type="body" sz="quarter" idx="17"/>
          </p:nvPr>
        </p:nvSpPr>
        <p:spPr>
          <a:xfrm>
            <a:off x="1997265" y="7303740"/>
            <a:ext cx="10054057" cy="2119087"/>
          </a:xfrm>
        </p:spPr>
        <p:txBody>
          <a:bodyPr>
            <a:noAutofit/>
          </a:bodyPr>
          <a:lstStyle/>
          <a:p>
            <a:r>
              <a:rPr lang="en-US" sz="1600" dirty="0"/>
              <a:t>In particular, during the first t1 seconds, U1 is asked to complete its offloading, because its deadline is the most demanding one. In addition to U1, the other users are also allowed to carry out offloading during the first t1 seconds. During the next t2 seconds, U2 is asked to complete its offloading, where the other users, Um, 2 ≤ m ≤ M, can continue offloading their tasks simultaneously. This offloading strategy continues in a successive manner according to the users’ delay requirements, as shown in Fig. 1(b). During the last </a:t>
            </a:r>
            <a:r>
              <a:rPr lang="en-US" sz="1600" dirty="0" err="1"/>
              <a:t>tM</a:t>
            </a:r>
            <a:r>
              <a:rPr lang="en-US" sz="1600" dirty="0"/>
              <a:t> seconds, only UM is served, because all other users should have already completed their offloading by then. Denote the users’ transmit powers during </a:t>
            </a:r>
            <a:r>
              <a:rPr lang="en-US" sz="1600" dirty="0" err="1"/>
              <a:t>tn</a:t>
            </a:r>
            <a:r>
              <a:rPr lang="en-US" sz="1600" dirty="0"/>
              <a:t> by </a:t>
            </a:r>
            <a:r>
              <a:rPr lang="en-US" sz="1600" dirty="0" err="1"/>
              <a:t>Pm,n</a:t>
            </a:r>
            <a:r>
              <a:rPr lang="en-US" sz="1600" dirty="0"/>
              <a:t>, 1 ≤ n ≤ m, 1 ≤ m ≤ M</a:t>
            </a:r>
          </a:p>
        </p:txBody>
      </p:sp>
      <p:sp>
        <p:nvSpPr>
          <p:cNvPr id="24" name="Text Placeholder 23"/>
          <p:cNvSpPr>
            <a:spLocks noGrp="1"/>
          </p:cNvSpPr>
          <p:nvPr>
            <p:ph type="body" sz="quarter" idx="18"/>
          </p:nvPr>
        </p:nvSpPr>
        <p:spPr/>
        <p:txBody>
          <a:bodyPr/>
          <a:lstStyle/>
          <a:p>
            <a:r>
              <a:rPr lang="en-US" dirty="0" smtClean="0"/>
              <a:t>Strategy</a:t>
            </a:r>
            <a:endParaRPr lang="en-US" dirty="0"/>
          </a:p>
        </p:txBody>
      </p:sp>
      <p:sp>
        <p:nvSpPr>
          <p:cNvPr id="25" name="Text Placeholder 24"/>
          <p:cNvSpPr>
            <a:spLocks noGrp="1"/>
          </p:cNvSpPr>
          <p:nvPr>
            <p:ph type="body" sz="quarter" idx="19"/>
          </p:nvPr>
        </p:nvSpPr>
        <p:spPr/>
        <p:txBody>
          <a:bodyPr/>
          <a:lstStyle/>
          <a:p>
            <a:endParaRPr lang="en-US"/>
          </a:p>
        </p:txBody>
      </p:sp>
      <p:pic>
        <p:nvPicPr>
          <p:cNvPr id="30" name="Picture Placeholder 29"/>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5174" b="5174"/>
          <a:stretch>
            <a:fillRect/>
          </a:stretch>
        </p:blipFill>
        <p:spPr/>
      </p:pic>
    </p:spTree>
    <p:extLst>
      <p:ext uri="{BB962C8B-B14F-4D97-AF65-F5344CB8AC3E}">
        <p14:creationId xmlns:p14="http://schemas.microsoft.com/office/powerpoint/2010/main" val="2217401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System Model</a:t>
            </a:r>
            <a:endParaRPr lang="en-US" dirty="0"/>
          </a:p>
        </p:txBody>
      </p:sp>
      <p:sp>
        <p:nvSpPr>
          <p:cNvPr id="4" name="Slide Number Placeholder 3"/>
          <p:cNvSpPr>
            <a:spLocks noGrp="1"/>
          </p:cNvSpPr>
          <p:nvPr>
            <p:ph type="sldNum" sz="quarter" idx="11"/>
          </p:nvPr>
        </p:nvSpPr>
        <p:spPr>
          <a:prstGeom prst="rect">
            <a:avLst/>
          </a:prstGeom>
        </p:spPr>
        <p:txBody>
          <a:bodyPr/>
          <a:lstStyle/>
          <a:p>
            <a:fld id="{E6459DFB-86F3-43FA-8567-2EA6E426AE90}" type="slidenum">
              <a:rPr lang="ja-JP" altLang="en-US" smtClean="0"/>
              <a:pPr/>
              <a:t>6</a:t>
            </a:fld>
            <a:endParaRPr lang="ja-JP" altLang="en-US"/>
          </a:p>
        </p:txBody>
      </p:sp>
      <p:sp>
        <p:nvSpPr>
          <p:cNvPr id="23" name="Text Placeholder 22"/>
          <p:cNvSpPr>
            <a:spLocks noGrp="1"/>
          </p:cNvSpPr>
          <p:nvPr>
            <p:ph type="body" sz="quarter" idx="13"/>
          </p:nvPr>
        </p:nvSpPr>
        <p:spPr/>
        <p:txBody>
          <a:bodyPr>
            <a:normAutofit fontScale="92500" lnSpcReduction="20000"/>
          </a:bodyPr>
          <a:lstStyle/>
          <a:p>
            <a:endParaRPr lang="en-US"/>
          </a:p>
        </p:txBody>
      </p:sp>
      <p:pic>
        <p:nvPicPr>
          <p:cNvPr id="24" name="Picture 23"/>
          <p:cNvPicPr>
            <a:picLocks noChangeAspect="1"/>
          </p:cNvPicPr>
          <p:nvPr/>
        </p:nvPicPr>
        <p:blipFill>
          <a:blip r:embed="rId2"/>
          <a:stretch>
            <a:fillRect/>
          </a:stretch>
        </p:blipFill>
        <p:spPr>
          <a:xfrm>
            <a:off x="3166542" y="2736605"/>
            <a:ext cx="9293897" cy="1671271"/>
          </a:xfrm>
          <a:prstGeom prst="rect">
            <a:avLst/>
          </a:prstGeom>
        </p:spPr>
      </p:pic>
      <p:sp>
        <p:nvSpPr>
          <p:cNvPr id="25" name="Rectangle 24"/>
          <p:cNvSpPr/>
          <p:nvPr/>
        </p:nvSpPr>
        <p:spPr>
          <a:xfrm>
            <a:off x="3072630" y="4982595"/>
            <a:ext cx="13902385" cy="3046988"/>
          </a:xfrm>
          <a:prstGeom prst="rect">
            <a:avLst/>
          </a:prstGeom>
        </p:spPr>
        <p:txBody>
          <a:bodyPr wrap="square">
            <a:spAutoFit/>
          </a:bodyPr>
          <a:lstStyle/>
          <a:p>
            <a:pPr algn="just"/>
            <a:r>
              <a:rPr lang="en-US" dirty="0"/>
              <a:t>We note that both pure OMA and pure NOMA offloading are special cases of this hybrid NOMA offloading scheme. For example, by setting tm = 0 for m ≥ 2 (or </a:t>
            </a:r>
            <a:r>
              <a:rPr lang="en-US" dirty="0" err="1"/>
              <a:t>Pm,n</a:t>
            </a:r>
            <a:r>
              <a:rPr lang="en-US" dirty="0"/>
              <a:t> = 0 for n ≥ 2 and m ≥ 2), all users need to complete their offloading within the first t1 seconds, which corresponds to a pure NOMA scheme. If </a:t>
            </a:r>
            <a:r>
              <a:rPr lang="en-US" dirty="0" err="1"/>
              <a:t>Pm,n</a:t>
            </a:r>
            <a:r>
              <a:rPr lang="en-US" dirty="0"/>
              <a:t> = 0 for n &lt; m, i.e., only a single user is allowed to transmit at a time, the hybrid NOMA scheme is degraded to the pure OMA scheme</a:t>
            </a:r>
          </a:p>
        </p:txBody>
      </p:sp>
    </p:spTree>
    <p:extLst>
      <p:ext uri="{BB962C8B-B14F-4D97-AF65-F5344CB8AC3E}">
        <p14:creationId xmlns:p14="http://schemas.microsoft.com/office/powerpoint/2010/main" val="2410886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Autofit/>
          </a:bodyPr>
          <a:lstStyle/>
          <a:p>
            <a:r>
              <a:rPr lang="en-US" sz="4400" dirty="0" smtClean="0"/>
              <a:t>ALLOCATION </a:t>
            </a:r>
            <a:r>
              <a:rPr lang="en-US" sz="4400" dirty="0"/>
              <a:t>ALGORITHM</a:t>
            </a:r>
          </a:p>
        </p:txBody>
      </p:sp>
      <p:sp>
        <p:nvSpPr>
          <p:cNvPr id="4" name="Slide Number Placeholder 3"/>
          <p:cNvSpPr>
            <a:spLocks noGrp="1"/>
          </p:cNvSpPr>
          <p:nvPr>
            <p:ph type="sldNum" sz="quarter" idx="11"/>
          </p:nvPr>
        </p:nvSpPr>
        <p:spPr>
          <a:prstGeom prst="rect">
            <a:avLst/>
          </a:prstGeom>
        </p:spPr>
        <p:txBody>
          <a:bodyPr/>
          <a:lstStyle/>
          <a:p>
            <a:fld id="{E6459DFB-86F3-43FA-8567-2EA6E426AE90}" type="slidenum">
              <a:rPr lang="ja-JP" altLang="en-US" smtClean="0"/>
              <a:pPr/>
              <a:t>7</a:t>
            </a:fld>
            <a:endParaRPr lang="ja-JP" altLang="en-US"/>
          </a:p>
        </p:txBody>
      </p:sp>
      <p:sp>
        <p:nvSpPr>
          <p:cNvPr id="23" name="Text Placeholder 22"/>
          <p:cNvSpPr>
            <a:spLocks noGrp="1"/>
          </p:cNvSpPr>
          <p:nvPr>
            <p:ph type="body" sz="quarter" idx="13"/>
          </p:nvPr>
        </p:nvSpPr>
        <p:spPr/>
        <p:txBody>
          <a:bodyPr>
            <a:normAutofit fontScale="92500" lnSpcReduction="20000"/>
          </a:bodyPr>
          <a:lstStyle/>
          <a:p>
            <a:endParaRPr lang="en-US"/>
          </a:p>
        </p:txBody>
      </p:sp>
      <p:pic>
        <p:nvPicPr>
          <p:cNvPr id="3" name="Picture 2"/>
          <p:cNvPicPr>
            <a:picLocks noChangeAspect="1"/>
          </p:cNvPicPr>
          <p:nvPr/>
        </p:nvPicPr>
        <p:blipFill>
          <a:blip r:embed="rId2"/>
          <a:stretch>
            <a:fillRect/>
          </a:stretch>
        </p:blipFill>
        <p:spPr>
          <a:xfrm>
            <a:off x="3072630" y="2565156"/>
            <a:ext cx="11881331" cy="6320936"/>
          </a:xfrm>
          <a:prstGeom prst="rect">
            <a:avLst/>
          </a:prstGeom>
        </p:spPr>
      </p:pic>
    </p:spTree>
    <p:extLst>
      <p:ext uri="{BB962C8B-B14F-4D97-AF65-F5344CB8AC3E}">
        <p14:creationId xmlns:p14="http://schemas.microsoft.com/office/powerpoint/2010/main" val="2938990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STUDIES</a:t>
            </a:r>
          </a:p>
        </p:txBody>
      </p:sp>
      <p:sp>
        <p:nvSpPr>
          <p:cNvPr id="4" name="Slide Number Placeholder 3"/>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8" name="Text Placeholder 7"/>
          <p:cNvSpPr>
            <a:spLocks noGrp="1"/>
          </p:cNvSpPr>
          <p:nvPr>
            <p:ph type="body" sz="quarter" idx="13"/>
          </p:nvPr>
        </p:nvSpPr>
        <p:spPr/>
        <p:txBody>
          <a:bodyPr>
            <a:normAutofit fontScale="92500" lnSpcReduction="20000"/>
          </a:bodyPr>
          <a:lstStyle/>
          <a:p>
            <a:r>
              <a:rPr lang="en-US" dirty="0"/>
              <a:t>Optimality of the Proposed Successive Optimization Algorithm</a:t>
            </a:r>
          </a:p>
        </p:txBody>
      </p:sp>
      <p:sp>
        <p:nvSpPr>
          <p:cNvPr id="17" name="Text Placeholder 16"/>
          <p:cNvSpPr>
            <a:spLocks noGrp="1"/>
          </p:cNvSpPr>
          <p:nvPr>
            <p:ph type="body" sz="quarter" idx="15"/>
          </p:nvPr>
        </p:nvSpPr>
        <p:spPr/>
        <p:txBody>
          <a:bodyPr/>
          <a:lstStyle/>
          <a:p>
            <a:r>
              <a:rPr lang="en-US" dirty="0"/>
              <a:t>T</a:t>
            </a:r>
            <a:r>
              <a:rPr lang="en-US" dirty="0" smtClean="0"/>
              <a:t>he </a:t>
            </a:r>
            <a:r>
              <a:rPr lang="en-US" dirty="0"/>
              <a:t>minimum energy consumption predicted by Corollary 2 matches perfectly the exhaustive search result, which verifies the accuracy of Corollary 2</a:t>
            </a:r>
          </a:p>
        </p:txBody>
      </p:sp>
      <p:sp>
        <p:nvSpPr>
          <p:cNvPr id="18" name="Text Placeholder 17"/>
          <p:cNvSpPr>
            <a:spLocks noGrp="1"/>
          </p:cNvSpPr>
          <p:nvPr>
            <p:ph type="body" sz="quarter" idx="16"/>
          </p:nvPr>
        </p:nvSpPr>
        <p:spPr/>
        <p:txBody>
          <a:bodyPr>
            <a:normAutofit fontScale="85000" lnSpcReduction="10000"/>
          </a:bodyPr>
          <a:lstStyle/>
          <a:p>
            <a:r>
              <a:rPr lang="en-US" dirty="0" smtClean="0"/>
              <a:t>Let w with value that we assume will give the best result. From the table, we know that Weighted energy consumption is bigger when N is higher.</a:t>
            </a:r>
            <a:endParaRPr lang="en-US"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264" y="2435712"/>
            <a:ext cx="9137217" cy="4724801"/>
          </a:xfrm>
          <a:prstGeom prst="rect">
            <a:avLst/>
          </a:prstGeom>
        </p:spPr>
      </p:pic>
    </p:spTree>
    <p:extLst>
      <p:ext uri="{BB962C8B-B14F-4D97-AF65-F5344CB8AC3E}">
        <p14:creationId xmlns:p14="http://schemas.microsoft.com/office/powerpoint/2010/main" val="2700154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NUMERICAL STUDIES</a:t>
            </a:r>
          </a:p>
        </p:txBody>
      </p:sp>
      <p:sp>
        <p:nvSpPr>
          <p:cNvPr id="5" name="Slide Number Placeholder 4"/>
          <p:cNvSpPr>
            <a:spLocks noGrp="1"/>
          </p:cNvSpPr>
          <p:nvPr>
            <p:ph type="sldNum" sz="quarter" idx="11"/>
          </p:nvPr>
        </p:nvSpPr>
        <p:spPr/>
        <p:txBody>
          <a:bodyPr/>
          <a:lstStyle/>
          <a:p>
            <a:fld id="{E6459DFB-86F3-43FA-8567-2EA6E426AE90}" type="slidenum">
              <a:rPr lang="ja-JP" altLang="en-US" smtClean="0"/>
              <a:pPr/>
              <a:t>9</a:t>
            </a:fld>
            <a:endParaRPr lang="ja-JP" altLang="en-US"/>
          </a:p>
        </p:txBody>
      </p:sp>
      <p:sp>
        <p:nvSpPr>
          <p:cNvPr id="6" name="Text Placeholder 5"/>
          <p:cNvSpPr>
            <a:spLocks noGrp="1"/>
          </p:cNvSpPr>
          <p:nvPr>
            <p:ph type="body" sz="quarter" idx="13"/>
          </p:nvPr>
        </p:nvSpPr>
        <p:spPr/>
        <p:txBody>
          <a:bodyPr>
            <a:normAutofit fontScale="92500" lnSpcReduction="20000"/>
          </a:bodyPr>
          <a:lstStyle/>
          <a:p>
            <a:r>
              <a:rPr lang="en-US" dirty="0"/>
              <a:t>Optimality of the Proposed Successive Optimization Algorithm</a:t>
            </a:r>
          </a:p>
          <a:p>
            <a:endParaRPr lang="en-US" dirty="0"/>
          </a:p>
        </p:txBody>
      </p:sp>
      <p:sp>
        <p:nvSpPr>
          <p:cNvPr id="7" name="Text Placeholder 6"/>
          <p:cNvSpPr>
            <a:spLocks noGrp="1"/>
          </p:cNvSpPr>
          <p:nvPr>
            <p:ph type="body" sz="quarter" idx="15"/>
          </p:nvPr>
        </p:nvSpPr>
        <p:spPr/>
        <p:txBody>
          <a:bodyPr/>
          <a:lstStyle/>
          <a:p>
            <a:r>
              <a:rPr lang="en-US" dirty="0"/>
              <a:t>Impact of the users’ task deadlines on the energy consumed by MEC offloading with M = 3. D1 = 5, and N = 10. H-NOMA refers to the proposed hybrid NOMA </a:t>
            </a:r>
            <a:r>
              <a:rPr lang="en-US" dirty="0" smtClean="0"/>
              <a:t>scheme.</a:t>
            </a:r>
            <a:endParaRPr lang="en-US" dirty="0"/>
          </a:p>
        </p:txBody>
      </p:sp>
      <p:sp>
        <p:nvSpPr>
          <p:cNvPr id="8" name="Text Placeholder 7"/>
          <p:cNvSpPr>
            <a:spLocks noGrp="1"/>
          </p:cNvSpPr>
          <p:nvPr>
            <p:ph type="body" sz="quarter" idx="16"/>
          </p:nvPr>
        </p:nvSpPr>
        <p:spPr/>
        <p:txBody>
          <a:bodyPr>
            <a:normAutofit fontScale="92500"/>
          </a:bodyPr>
          <a:lstStyle/>
          <a:p>
            <a:r>
              <a:rPr lang="en-US" dirty="0" smtClean="0"/>
              <a:t>The </a:t>
            </a:r>
            <a:r>
              <a:rPr lang="en-US" dirty="0"/>
              <a:t>use of hybrid NOMA-MEC can result in a significant reduction in energy consumption, compared to OMA-MEC</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71" y="2337649"/>
            <a:ext cx="8069117" cy="4773280"/>
          </a:xfrm>
          <a:prstGeom prst="rect">
            <a:avLst/>
          </a:prstGeom>
        </p:spPr>
      </p:pic>
    </p:spTree>
    <p:extLst>
      <p:ext uri="{BB962C8B-B14F-4D97-AF65-F5344CB8AC3E}">
        <p14:creationId xmlns:p14="http://schemas.microsoft.com/office/powerpoint/2010/main" val="258270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17017</TotalTime>
  <Words>1180</Words>
  <Application>Microsoft Office PowerPoint</Application>
  <PresentationFormat>Custom</PresentationFormat>
  <Paragraphs>86</Paragraphs>
  <Slides>14</Slides>
  <Notes>5</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14</vt:i4>
      </vt:variant>
    </vt:vector>
  </HeadingPairs>
  <TitlesOfParts>
    <vt:vector size="30" baseType="lpstr">
      <vt:lpstr>ＭＳ Ｐゴシック</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Wingdings</vt:lpstr>
      <vt:lpstr>Vega - Header</vt:lpstr>
      <vt:lpstr>Vega - Footer Only</vt:lpstr>
      <vt:lpstr>Vega - Free</vt:lpstr>
      <vt:lpstr>Hybrid NOMA Offloading in Multi-User MEC Networks</vt:lpstr>
      <vt:lpstr>Advantage Of MEC Networks</vt:lpstr>
      <vt:lpstr>Advantage Of Hybrid NOMA</vt:lpstr>
      <vt:lpstr>Objective</vt:lpstr>
      <vt:lpstr>Hybrid Noma-MEC Offloading Strategy</vt:lpstr>
      <vt:lpstr>System Model</vt:lpstr>
      <vt:lpstr>ALLOCATION ALGORITHM</vt:lpstr>
      <vt:lpstr>NUMERICAL STUDIES</vt:lpstr>
      <vt:lpstr>NUMERICAL STUDIES</vt:lpstr>
      <vt:lpstr>NUMERICAL STUDIES</vt:lpstr>
      <vt:lpstr>NUMERICAL STUDIES</vt:lpstr>
      <vt:lpstr>NUMERICAL STUDIES</vt:lpstr>
      <vt:lpstr>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FAIZAH</cp:lastModifiedBy>
  <cp:revision>477</cp:revision>
  <dcterms:created xsi:type="dcterms:W3CDTF">2015-09-05T11:42:45Z</dcterms:created>
  <dcterms:modified xsi:type="dcterms:W3CDTF">2022-03-02T07:28:23Z</dcterms:modified>
</cp:coreProperties>
</file>