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258" r:id="rId3"/>
    <p:sldId id="259" r:id="rId4"/>
    <p:sldId id="260" r:id="rId5"/>
    <p:sldId id="314" r:id="rId6"/>
    <p:sldId id="262" r:id="rId7"/>
    <p:sldId id="265" r:id="rId8"/>
    <p:sldId id="308" r:id="rId9"/>
    <p:sldId id="309" r:id="rId10"/>
    <p:sldId id="310" r:id="rId11"/>
    <p:sldId id="311" r:id="rId12"/>
    <p:sldId id="264" r:id="rId13"/>
    <p:sldId id="312" r:id="rId14"/>
    <p:sldId id="315" r:id="rId15"/>
    <p:sldId id="313" r:id="rId16"/>
    <p:sldId id="261" r:id="rId17"/>
  </p:sldIdLst>
  <p:sldSz cx="9144000" cy="5143500" type="screen16x9"/>
  <p:notesSz cx="6858000" cy="9144000"/>
  <p:embeddedFontLst>
    <p:embeddedFont>
      <p:font typeface="IBM Plex Mono" panose="020B0509050203000203" pitchFamily="49" charset="0"/>
      <p:regular r:id="rId19"/>
      <p:bold r:id="rId20"/>
      <p:italic r:id="rId21"/>
      <p:boldItalic r:id="rId22"/>
    </p:embeddedFont>
    <p:embeddedFont>
      <p:font typeface="Poppins" panose="00000500000000000000" pitchFamily="2" charset="0"/>
      <p:regular r:id="rId23"/>
      <p:bold r:id="rId24"/>
      <p:italic r:id="rId25"/>
      <p:boldItalic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699EA2-D0EE-4C98-9E6F-5684562822C8}">
  <a:tblStyle styleId="{92699EA2-D0EE-4C98-9E6F-5684562822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36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828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449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090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372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775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5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810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668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5" r:id="rId7"/>
    <p:sldLayoutId id="2147483670" r:id="rId8"/>
    <p:sldLayoutId id="2147483671" r:id="rId9"/>
    <p:sldLayoutId id="2147483672"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Imron 		232310021</a:t>
            </a:r>
          </a:p>
          <a:p>
            <a:pPr marL="285750" lvl="0" indent="-285750" algn="l" rtl="0">
              <a:spcBef>
                <a:spcPts val="0"/>
              </a:spcBef>
              <a:spcAft>
                <a:spcPts val="0"/>
              </a:spcAft>
              <a:buFont typeface="Arial" panose="020B0604020202020204" pitchFamily="34" charset="0"/>
              <a:buChar char="•"/>
            </a:pPr>
            <a:r>
              <a:rPr lang="en" dirty="0"/>
              <a:t>M Adrian Ashzar	232310008 </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Introduction to Linked </a:t>
            </a:r>
            <a:r>
              <a:rPr lang="en" dirty="0">
                <a:solidFill>
                  <a:schemeClr val="dk1"/>
                </a:solidFill>
              </a:rPr>
              <a:t>List</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43"/>
          <p:cNvSpPr txBox="1">
            <a:spLocks noGrp="1"/>
          </p:cNvSpPr>
          <p:nvPr>
            <p:ph type="subTitle" idx="2"/>
          </p:nvPr>
        </p:nvSpPr>
        <p:spPr>
          <a:xfrm>
            <a:off x="6288200" y="1878234"/>
            <a:ext cx="2102098"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Menambahkan</a:t>
            </a:r>
            <a:r>
              <a:rPr lang="en-US" sz="1200" dirty="0"/>
              <a:t> </a:t>
            </a:r>
            <a:r>
              <a:rPr lang="en-US" sz="1200" dirty="0" err="1"/>
              <a:t>elemen</a:t>
            </a:r>
            <a:r>
              <a:rPr lang="en-US" sz="1200" dirty="0"/>
              <a:t> </a:t>
            </a:r>
            <a:r>
              <a:rPr lang="en-US" sz="1200" dirty="0" err="1"/>
              <a:t>baru</a:t>
            </a:r>
            <a:r>
              <a:rPr lang="en-US" sz="1200" dirty="0"/>
              <a:t> </a:t>
            </a:r>
            <a:r>
              <a:rPr lang="en-US" sz="1200" dirty="0" err="1"/>
              <a:t>ke</a:t>
            </a:r>
            <a:r>
              <a:rPr lang="en-US" sz="1200" dirty="0"/>
              <a:t> linked list</a:t>
            </a:r>
            <a:endParaRPr sz="1200" dirty="0"/>
          </a:p>
        </p:txBody>
      </p:sp>
      <p:sp>
        <p:nvSpPr>
          <p:cNvPr id="1734" name="Google Shape;1734;p43"/>
          <p:cNvSpPr txBox="1">
            <a:spLocks noGrp="1"/>
          </p:cNvSpPr>
          <p:nvPr>
            <p:ph type="subTitle" idx="8"/>
          </p:nvPr>
        </p:nvSpPr>
        <p:spPr>
          <a:xfrm>
            <a:off x="6288198" y="3474022"/>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5. Sorting</a:t>
            </a:r>
            <a:endParaRPr sz="1800" dirty="0"/>
          </a:p>
        </p:txBody>
      </p:sp>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Operasi pada Linked List</a:t>
            </a:r>
            <a:endParaRPr dirty="0"/>
          </a:p>
        </p:txBody>
      </p:sp>
      <p:sp>
        <p:nvSpPr>
          <p:cNvPr id="1736" name="Google Shape;1736;p43"/>
          <p:cNvSpPr txBox="1">
            <a:spLocks noGrp="1"/>
          </p:cNvSpPr>
          <p:nvPr>
            <p:ph type="subTitle" idx="5"/>
          </p:nvPr>
        </p:nvSpPr>
        <p:spPr>
          <a:xfrm>
            <a:off x="753700" y="1505919"/>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1. Traversal</a:t>
            </a:r>
            <a:endParaRPr sz="1800" dirty="0"/>
          </a:p>
        </p:txBody>
      </p:sp>
      <p:sp>
        <p:nvSpPr>
          <p:cNvPr id="1737" name="Google Shape;1737;p43"/>
          <p:cNvSpPr txBox="1">
            <a:spLocks noGrp="1"/>
          </p:cNvSpPr>
          <p:nvPr>
            <p:ph type="subTitle" idx="6"/>
          </p:nvPr>
        </p:nvSpPr>
        <p:spPr>
          <a:xfrm>
            <a:off x="6148575" y="1505919"/>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2. Insertion</a:t>
            </a:r>
            <a:endParaRPr sz="1800" dirty="0"/>
          </a:p>
        </p:txBody>
      </p:sp>
      <p:sp>
        <p:nvSpPr>
          <p:cNvPr id="1738" name="Google Shape;1738;p43"/>
          <p:cNvSpPr txBox="1">
            <a:spLocks noGrp="1"/>
          </p:cNvSpPr>
          <p:nvPr>
            <p:ph type="subTitle" idx="3"/>
          </p:nvPr>
        </p:nvSpPr>
        <p:spPr>
          <a:xfrm>
            <a:off x="3520950" y="2808622"/>
            <a:ext cx="2102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Menghapus</a:t>
            </a:r>
            <a:r>
              <a:rPr lang="en-US" sz="1200" dirty="0"/>
              <a:t> </a:t>
            </a:r>
            <a:r>
              <a:rPr lang="en-US" sz="1200" dirty="0" err="1"/>
              <a:t>elemen</a:t>
            </a:r>
            <a:r>
              <a:rPr lang="en-US" sz="1200" dirty="0"/>
              <a:t> yang </a:t>
            </a:r>
            <a:r>
              <a:rPr lang="en-US" sz="1200" dirty="0" err="1"/>
              <a:t>ada</a:t>
            </a:r>
            <a:r>
              <a:rPr lang="en-US" sz="1200" dirty="0"/>
              <a:t> di linked list</a:t>
            </a:r>
            <a:endParaRPr sz="1200" dirty="0"/>
          </a:p>
        </p:txBody>
      </p:sp>
      <p:sp>
        <p:nvSpPr>
          <p:cNvPr id="1739" name="Google Shape;1739;p43"/>
          <p:cNvSpPr txBox="1">
            <a:spLocks noGrp="1"/>
          </p:cNvSpPr>
          <p:nvPr>
            <p:ph type="subTitle" idx="4"/>
          </p:nvPr>
        </p:nvSpPr>
        <p:spPr>
          <a:xfrm>
            <a:off x="6288198" y="3879622"/>
            <a:ext cx="2102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Mengurutkan</a:t>
            </a:r>
            <a:r>
              <a:rPr lang="en-US" sz="1200" dirty="0"/>
              <a:t> </a:t>
            </a:r>
            <a:r>
              <a:rPr lang="en-US" sz="1200" dirty="0" err="1"/>
              <a:t>simpul</a:t>
            </a:r>
            <a:r>
              <a:rPr lang="en-US" sz="1200" dirty="0"/>
              <a:t> </a:t>
            </a:r>
            <a:r>
              <a:rPr lang="en-US" sz="1200" dirty="0" err="1"/>
              <a:t>dari</a:t>
            </a:r>
            <a:r>
              <a:rPr lang="en-US" sz="1200" dirty="0"/>
              <a:t> </a:t>
            </a:r>
            <a:r>
              <a:rPr lang="en-US" sz="1200" dirty="0" err="1"/>
              <a:t>struktur</a:t>
            </a:r>
            <a:r>
              <a:rPr lang="en-US" sz="1200" dirty="0"/>
              <a:t> linked list</a:t>
            </a:r>
            <a:endParaRPr sz="1200" dirty="0"/>
          </a:p>
        </p:txBody>
      </p:sp>
      <p:sp>
        <p:nvSpPr>
          <p:cNvPr id="1740" name="Google Shape;1740;p43"/>
          <p:cNvSpPr txBox="1">
            <a:spLocks noGrp="1"/>
          </p:cNvSpPr>
          <p:nvPr>
            <p:ph type="subTitle" idx="7"/>
          </p:nvPr>
        </p:nvSpPr>
        <p:spPr>
          <a:xfrm>
            <a:off x="3520950" y="2368950"/>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3. Deletion</a:t>
            </a:r>
            <a:endParaRPr sz="1800" dirty="0"/>
          </a:p>
        </p:txBody>
      </p:sp>
      <p:sp>
        <p:nvSpPr>
          <p:cNvPr id="1741" name="Google Shape;1741;p43"/>
          <p:cNvSpPr txBox="1">
            <a:spLocks noGrp="1"/>
          </p:cNvSpPr>
          <p:nvPr>
            <p:ph type="subTitle" idx="1"/>
          </p:nvPr>
        </p:nvSpPr>
        <p:spPr>
          <a:xfrm>
            <a:off x="893325" y="1911519"/>
            <a:ext cx="21021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t>Mengakses</a:t>
            </a:r>
            <a:r>
              <a:rPr lang="en-US" sz="1200" dirty="0"/>
              <a:t> </a:t>
            </a:r>
            <a:r>
              <a:rPr lang="en-US" sz="1200" dirty="0" err="1"/>
              <a:t>setiap</a:t>
            </a:r>
            <a:r>
              <a:rPr lang="en-US" sz="1200" dirty="0"/>
              <a:t> </a:t>
            </a:r>
            <a:r>
              <a:rPr lang="en-US" sz="1200" dirty="0" err="1"/>
              <a:t>elemen</a:t>
            </a:r>
            <a:r>
              <a:rPr lang="en-US" sz="1200" dirty="0"/>
              <a:t> </a:t>
            </a:r>
            <a:r>
              <a:rPr lang="en-US" sz="1200" dirty="0" err="1"/>
              <a:t>dari</a:t>
            </a:r>
            <a:r>
              <a:rPr lang="en-US" sz="1200" dirty="0"/>
              <a:t> linked </a:t>
            </a:r>
            <a:r>
              <a:rPr lang="en-US" dirty="0"/>
              <a:t>list</a:t>
            </a:r>
            <a:endParaRPr dirty="0"/>
          </a:p>
        </p:txBody>
      </p:sp>
      <p:sp>
        <p:nvSpPr>
          <p:cNvPr id="2" name="Google Shape;1740;p43">
            <a:extLst>
              <a:ext uri="{FF2B5EF4-FFF2-40B4-BE49-F238E27FC236}">
                <a16:creationId xmlns:a16="http://schemas.microsoft.com/office/drawing/2014/main" id="{0B96F312-0BA3-52E8-3306-229A4C0FCBB8}"/>
              </a:ext>
            </a:extLst>
          </p:cNvPr>
          <p:cNvSpPr txBox="1">
            <a:spLocks/>
          </p:cNvSpPr>
          <p:nvPr/>
        </p:nvSpPr>
        <p:spPr>
          <a:xfrm>
            <a:off x="893325" y="347402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sz="1800" dirty="0"/>
              <a:t>3. Searching</a:t>
            </a:r>
          </a:p>
        </p:txBody>
      </p:sp>
      <p:sp>
        <p:nvSpPr>
          <p:cNvPr id="3" name="Google Shape;1738;p43">
            <a:extLst>
              <a:ext uri="{FF2B5EF4-FFF2-40B4-BE49-F238E27FC236}">
                <a16:creationId xmlns:a16="http://schemas.microsoft.com/office/drawing/2014/main" id="{F38ACA14-1AA6-8D05-5EE8-3F9C9B5DB081}"/>
              </a:ext>
            </a:extLst>
          </p:cNvPr>
          <p:cNvSpPr txBox="1">
            <a:spLocks/>
          </p:cNvSpPr>
          <p:nvPr/>
        </p:nvSpPr>
        <p:spPr>
          <a:xfrm>
            <a:off x="1000570" y="3879622"/>
            <a:ext cx="21021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200" dirty="0" err="1"/>
              <a:t>Menemukan</a:t>
            </a:r>
            <a:r>
              <a:rPr lang="en-US" sz="1200" dirty="0"/>
              <a:t> </a:t>
            </a:r>
            <a:r>
              <a:rPr lang="en-US" sz="1200" dirty="0" err="1"/>
              <a:t>simpul</a:t>
            </a:r>
            <a:r>
              <a:rPr lang="en-US" sz="1200" dirty="0"/>
              <a:t> pada linked list</a:t>
            </a:r>
          </a:p>
        </p:txBody>
      </p:sp>
    </p:spTree>
    <p:extLst>
      <p:ext uri="{BB962C8B-B14F-4D97-AF65-F5344CB8AC3E}">
        <p14:creationId xmlns:p14="http://schemas.microsoft.com/office/powerpoint/2010/main" val="113369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Implementasi</a:t>
            </a:r>
            <a:r>
              <a:rPr lang="en-US" dirty="0"/>
              <a:t> Linked List</a:t>
            </a:r>
            <a:endParaRPr dirty="0"/>
          </a:p>
        </p:txBody>
      </p:sp>
      <p:sp>
        <p:nvSpPr>
          <p:cNvPr id="1669" name="Google Shape;1669;p42"/>
          <p:cNvSpPr txBox="1">
            <a:spLocks noGrp="1"/>
          </p:cNvSpPr>
          <p:nvPr>
            <p:ph type="subTitle" idx="1"/>
          </p:nvPr>
        </p:nvSpPr>
        <p:spPr>
          <a:xfrm>
            <a:off x="713225" y="2532853"/>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Mengimplementasikan</a:t>
            </a:r>
            <a:r>
              <a:rPr lang="en-US" dirty="0"/>
              <a:t> </a:t>
            </a:r>
            <a:r>
              <a:rPr lang="en-US" dirty="0" err="1"/>
              <a:t>struktur</a:t>
            </a:r>
            <a:r>
              <a:rPr lang="en-US" dirty="0"/>
              <a:t> data lain </a:t>
            </a:r>
            <a:r>
              <a:rPr lang="en-US" dirty="0" err="1"/>
              <a:t>seperti</a:t>
            </a:r>
            <a:r>
              <a:rPr lang="en-US" dirty="0"/>
              <a:t>, stack, queue, </a:t>
            </a:r>
            <a:r>
              <a:rPr lang="en-US" dirty="0" err="1"/>
              <a:t>graf</a:t>
            </a:r>
            <a:r>
              <a:rPr lang="en-US" dirty="0"/>
              <a:t>, </a:t>
            </a:r>
            <a:r>
              <a:rPr lang="en-US" dirty="0" err="1"/>
              <a:t>dll</a:t>
            </a:r>
            <a:endParaRPr dirty="0"/>
          </a:p>
        </p:txBody>
      </p:sp>
      <p:sp>
        <p:nvSpPr>
          <p:cNvPr id="1670" name="Google Shape;1670;p42"/>
          <p:cNvSpPr txBox="1">
            <a:spLocks noGrp="1"/>
          </p:cNvSpPr>
          <p:nvPr>
            <p:ph type="subTitle" idx="2"/>
          </p:nvPr>
        </p:nvSpPr>
        <p:spPr>
          <a:xfrm>
            <a:off x="3625215" y="2532853"/>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Aplikasi</a:t>
            </a:r>
            <a:r>
              <a:rPr lang="en-US" dirty="0"/>
              <a:t> </a:t>
            </a:r>
            <a:r>
              <a:rPr lang="en-US" dirty="0" err="1"/>
              <a:t>penampil</a:t>
            </a:r>
            <a:r>
              <a:rPr lang="en-US" dirty="0"/>
              <a:t> </a:t>
            </a:r>
            <a:r>
              <a:rPr lang="en-US" dirty="0" err="1"/>
              <a:t>gambar</a:t>
            </a:r>
            <a:r>
              <a:rPr lang="en-US" dirty="0"/>
              <a:t>, </a:t>
            </a:r>
            <a:r>
              <a:rPr lang="en-US" dirty="0" err="1"/>
              <a:t>fitur</a:t>
            </a:r>
            <a:r>
              <a:rPr lang="en-US" dirty="0"/>
              <a:t> next dan previous</a:t>
            </a:r>
            <a:endParaRPr dirty="0"/>
          </a:p>
        </p:txBody>
      </p:sp>
      <p:sp>
        <p:nvSpPr>
          <p:cNvPr id="1671" name="Google Shape;1671;p42"/>
          <p:cNvSpPr txBox="1">
            <a:spLocks noGrp="1"/>
          </p:cNvSpPr>
          <p:nvPr>
            <p:ph type="subTitle" idx="3"/>
          </p:nvPr>
        </p:nvSpPr>
        <p:spPr>
          <a:xfrm>
            <a:off x="6448975" y="2571750"/>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Fitur Undo/redo </a:t>
            </a:r>
            <a:endParaRPr dirty="0"/>
          </a:p>
        </p:txBody>
      </p:sp>
      <p:sp>
        <p:nvSpPr>
          <p:cNvPr id="8" name="Google Shape;2126;p54">
            <a:extLst>
              <a:ext uri="{FF2B5EF4-FFF2-40B4-BE49-F238E27FC236}">
                <a16:creationId xmlns:a16="http://schemas.microsoft.com/office/drawing/2014/main" id="{57D45D27-4CA1-322B-B876-9860FDD59090}"/>
              </a:ext>
            </a:extLst>
          </p:cNvPr>
          <p:cNvSpPr txBox="1"/>
          <p:nvPr/>
        </p:nvSpPr>
        <p:spPr>
          <a:xfrm>
            <a:off x="1069956" y="1796548"/>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01</a:t>
            </a:r>
            <a:endParaRPr sz="3000" b="1" dirty="0">
              <a:solidFill>
                <a:schemeClr val="dk2"/>
              </a:solidFill>
              <a:latin typeface="Poppins"/>
              <a:ea typeface="Poppins"/>
              <a:cs typeface="Poppins"/>
              <a:sym typeface="Poppins"/>
            </a:endParaRPr>
          </a:p>
        </p:txBody>
      </p:sp>
      <p:sp>
        <p:nvSpPr>
          <p:cNvPr id="9" name="Google Shape;2126;p54">
            <a:extLst>
              <a:ext uri="{FF2B5EF4-FFF2-40B4-BE49-F238E27FC236}">
                <a16:creationId xmlns:a16="http://schemas.microsoft.com/office/drawing/2014/main" id="{587BAC3B-EBA8-208E-A091-1809179C4DEA}"/>
              </a:ext>
            </a:extLst>
          </p:cNvPr>
          <p:cNvSpPr txBox="1"/>
          <p:nvPr/>
        </p:nvSpPr>
        <p:spPr>
          <a:xfrm>
            <a:off x="3893715" y="1796548"/>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02</a:t>
            </a:r>
            <a:endParaRPr sz="3000" b="1" dirty="0">
              <a:solidFill>
                <a:schemeClr val="dk2"/>
              </a:solidFill>
              <a:latin typeface="Poppins"/>
              <a:ea typeface="Poppins"/>
              <a:cs typeface="Poppins"/>
              <a:sym typeface="Poppins"/>
            </a:endParaRPr>
          </a:p>
        </p:txBody>
      </p:sp>
      <p:sp>
        <p:nvSpPr>
          <p:cNvPr id="10" name="Google Shape;2126;p54">
            <a:extLst>
              <a:ext uri="{FF2B5EF4-FFF2-40B4-BE49-F238E27FC236}">
                <a16:creationId xmlns:a16="http://schemas.microsoft.com/office/drawing/2014/main" id="{BB1C2875-6587-BDB9-D894-0190C5BD5A1C}"/>
              </a:ext>
            </a:extLst>
          </p:cNvPr>
          <p:cNvSpPr txBox="1"/>
          <p:nvPr/>
        </p:nvSpPr>
        <p:spPr>
          <a:xfrm>
            <a:off x="6717475" y="1796548"/>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03</a:t>
            </a:r>
            <a:endParaRPr sz="3000" b="1" dirty="0">
              <a:solidFill>
                <a:schemeClr val="dk2"/>
              </a:solidFill>
              <a:latin typeface="Poppins"/>
              <a:ea typeface="Poppins"/>
              <a:cs typeface="Poppins"/>
              <a:sym typeface="Poppins"/>
            </a:endParaRPr>
          </a:p>
        </p:txBody>
      </p:sp>
    </p:spTree>
    <p:extLst>
      <p:ext uri="{BB962C8B-B14F-4D97-AF65-F5344CB8AC3E}">
        <p14:creationId xmlns:p14="http://schemas.microsoft.com/office/powerpoint/2010/main" val="319591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43"/>
          <p:cNvSpPr txBox="1">
            <a:spLocks noGrp="1"/>
          </p:cNvSpPr>
          <p:nvPr>
            <p:ph type="subTitle" idx="2"/>
          </p:nvPr>
        </p:nvSpPr>
        <p:spPr>
          <a:xfrm>
            <a:off x="4450977" y="1935218"/>
            <a:ext cx="4120941" cy="665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dirty="0" err="1"/>
              <a:t>Memerlukan</a:t>
            </a:r>
            <a:r>
              <a:rPr lang="en-US" dirty="0"/>
              <a:t> </a:t>
            </a:r>
            <a:r>
              <a:rPr lang="en-US" dirty="0" err="1"/>
              <a:t>banyak</a:t>
            </a:r>
            <a:r>
              <a:rPr lang="en-US" dirty="0"/>
              <a:t> </a:t>
            </a:r>
            <a:r>
              <a:rPr lang="en-US" dirty="0" err="1"/>
              <a:t>memori</a:t>
            </a:r>
            <a:endParaRPr lang="en-US" dirty="0"/>
          </a:p>
          <a:p>
            <a:pPr marL="285750" lvl="0" indent="-285750" algn="l" rtl="0">
              <a:lnSpc>
                <a:spcPct val="150000"/>
              </a:lnSpc>
              <a:spcBef>
                <a:spcPts val="0"/>
              </a:spcBef>
              <a:spcAft>
                <a:spcPts val="0"/>
              </a:spcAft>
              <a:buFont typeface="Arial" panose="020B0604020202020204" pitchFamily="34" charset="0"/>
              <a:buChar char="•"/>
            </a:pPr>
            <a:r>
              <a:rPr lang="en-US" dirty="0"/>
              <a:t>Kurang </a:t>
            </a:r>
            <a:r>
              <a:rPr lang="en-US" dirty="0" err="1"/>
              <a:t>efisien</a:t>
            </a:r>
            <a:r>
              <a:rPr lang="en-US" dirty="0"/>
              <a:t> </a:t>
            </a:r>
            <a:r>
              <a:rPr lang="en-US" dirty="0" err="1"/>
              <a:t>untuk</a:t>
            </a:r>
            <a:r>
              <a:rPr lang="en-US" dirty="0"/>
              <a:t> traversal</a:t>
            </a:r>
          </a:p>
          <a:p>
            <a:pPr marL="285750" lvl="0" indent="-285750" algn="l" rtl="0">
              <a:lnSpc>
                <a:spcPct val="150000"/>
              </a:lnSpc>
              <a:spcBef>
                <a:spcPts val="0"/>
              </a:spcBef>
              <a:spcAft>
                <a:spcPts val="0"/>
              </a:spcAft>
              <a:buFont typeface="Arial" panose="020B0604020202020204" pitchFamily="34" charset="0"/>
              <a:buChar char="•"/>
            </a:pPr>
            <a:r>
              <a:rPr lang="en-US" dirty="0"/>
              <a:t>Reverse traversing </a:t>
            </a:r>
            <a:r>
              <a:rPr lang="en-US" dirty="0" err="1"/>
              <a:t>hanya</a:t>
            </a:r>
            <a:r>
              <a:rPr lang="en-US" dirty="0"/>
              <a:t> </a:t>
            </a:r>
            <a:r>
              <a:rPr lang="en-US" dirty="0" err="1"/>
              <a:t>untuk</a:t>
            </a:r>
            <a:r>
              <a:rPr lang="en-US" dirty="0"/>
              <a:t> double linked list</a:t>
            </a:r>
          </a:p>
          <a:p>
            <a:pPr marL="285750" lvl="0" indent="-285750" algn="l" rtl="0">
              <a:lnSpc>
                <a:spcPct val="150000"/>
              </a:lnSpc>
              <a:spcBef>
                <a:spcPts val="0"/>
              </a:spcBef>
              <a:spcAft>
                <a:spcPts val="0"/>
              </a:spcAft>
              <a:buFont typeface="Arial" panose="020B0604020202020204" pitchFamily="34" charset="0"/>
              <a:buChar char="•"/>
            </a:pPr>
            <a:r>
              <a:rPr lang="en-US" dirty="0" err="1"/>
              <a:t>Akses</a:t>
            </a:r>
            <a:r>
              <a:rPr lang="en-US" dirty="0"/>
              <a:t> </a:t>
            </a:r>
            <a:r>
              <a:rPr lang="en-US" dirty="0" err="1"/>
              <a:t>acak</a:t>
            </a:r>
            <a:r>
              <a:rPr lang="en-US" dirty="0"/>
              <a:t> </a:t>
            </a:r>
            <a:r>
              <a:rPr lang="en-US" dirty="0" err="1"/>
              <a:t>tidak</a:t>
            </a:r>
            <a:r>
              <a:rPr lang="en-US" dirty="0"/>
              <a:t> </a:t>
            </a:r>
            <a:r>
              <a:rPr lang="en-US" dirty="0" err="1"/>
              <a:t>dimungkinkan</a:t>
            </a:r>
            <a:endParaRPr lang="en-US" dirty="0"/>
          </a:p>
          <a:p>
            <a:pPr marL="285750" lvl="0" indent="-285750" algn="l" rtl="0">
              <a:spcBef>
                <a:spcPts val="0"/>
              </a:spcBef>
              <a:spcAft>
                <a:spcPts val="0"/>
              </a:spcAft>
              <a:buFont typeface="Arial" panose="020B0604020202020204" pitchFamily="34" charset="0"/>
              <a:buChar char="•"/>
            </a:pPr>
            <a:endParaRPr dirty="0"/>
          </a:p>
        </p:txBody>
      </p:sp>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Kelebihan dan Kekurangan</a:t>
            </a:r>
            <a:endParaRPr dirty="0"/>
          </a:p>
        </p:txBody>
      </p:sp>
      <p:sp>
        <p:nvSpPr>
          <p:cNvPr id="1736" name="Google Shape;1736;p43"/>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Kelebihan</a:t>
            </a:r>
            <a:endParaRPr dirty="0"/>
          </a:p>
        </p:txBody>
      </p:sp>
      <p:sp>
        <p:nvSpPr>
          <p:cNvPr id="1741" name="Google Shape;1741;p43"/>
          <p:cNvSpPr txBox="1">
            <a:spLocks noGrp="1"/>
          </p:cNvSpPr>
          <p:nvPr>
            <p:ph type="subTitle" idx="1"/>
          </p:nvPr>
        </p:nvSpPr>
        <p:spPr>
          <a:xfrm>
            <a:off x="1162756" y="1935218"/>
            <a:ext cx="2923822" cy="665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dirty="0" err="1"/>
              <a:t>Struktur</a:t>
            </a:r>
            <a:r>
              <a:rPr lang="en-US" dirty="0"/>
              <a:t> data </a:t>
            </a:r>
            <a:r>
              <a:rPr lang="en-US" dirty="0" err="1"/>
              <a:t>dinamis</a:t>
            </a:r>
            <a:endParaRPr lang="en-US" dirty="0"/>
          </a:p>
          <a:p>
            <a:pPr marL="285750" lvl="0" indent="-285750" algn="l" rtl="0">
              <a:lnSpc>
                <a:spcPct val="150000"/>
              </a:lnSpc>
              <a:spcBef>
                <a:spcPts val="0"/>
              </a:spcBef>
              <a:spcAft>
                <a:spcPts val="0"/>
              </a:spcAft>
              <a:buFont typeface="Arial" panose="020B0604020202020204" pitchFamily="34" charset="0"/>
              <a:buChar char="•"/>
            </a:pPr>
            <a:r>
              <a:rPr lang="en-US" dirty="0" err="1"/>
              <a:t>Efisiensi</a:t>
            </a:r>
            <a:r>
              <a:rPr lang="en-US" dirty="0"/>
              <a:t> </a:t>
            </a:r>
            <a:r>
              <a:rPr lang="en-US" dirty="0" err="1"/>
              <a:t>memori</a:t>
            </a:r>
            <a:endParaRPr lang="en-US" dirty="0"/>
          </a:p>
          <a:p>
            <a:pPr marL="285750" lvl="0" indent="-285750" algn="l" rtl="0">
              <a:lnSpc>
                <a:spcPct val="150000"/>
              </a:lnSpc>
              <a:spcBef>
                <a:spcPts val="0"/>
              </a:spcBef>
              <a:spcAft>
                <a:spcPts val="0"/>
              </a:spcAft>
              <a:buFont typeface="Arial" panose="020B0604020202020204" pitchFamily="34" charset="0"/>
              <a:buChar char="•"/>
            </a:pPr>
            <a:r>
              <a:rPr lang="en-US" dirty="0" err="1"/>
              <a:t>Mudah</a:t>
            </a:r>
            <a:r>
              <a:rPr lang="en-US" dirty="0"/>
              <a:t> </a:t>
            </a:r>
            <a:r>
              <a:rPr lang="en-US" dirty="0" err="1"/>
              <a:t>diimplementasikan</a:t>
            </a:r>
            <a:endParaRPr dirty="0"/>
          </a:p>
        </p:txBody>
      </p:sp>
      <p:sp>
        <p:nvSpPr>
          <p:cNvPr id="5" name="Subtitle 4">
            <a:extLst>
              <a:ext uri="{FF2B5EF4-FFF2-40B4-BE49-F238E27FC236}">
                <a16:creationId xmlns:a16="http://schemas.microsoft.com/office/drawing/2014/main" id="{9A61F4F4-2E58-D817-E1A3-69C60EC326A8}"/>
              </a:ext>
            </a:extLst>
          </p:cNvPr>
          <p:cNvSpPr>
            <a:spLocks noGrp="1"/>
          </p:cNvSpPr>
          <p:nvPr>
            <p:ph type="subTitle" idx="6"/>
          </p:nvPr>
        </p:nvSpPr>
        <p:spPr/>
        <p:txBody>
          <a:bodyPr/>
          <a:lstStyle/>
          <a:p>
            <a:r>
              <a:rPr lang="en-US" dirty="0" err="1"/>
              <a:t>Kekurangan</a:t>
            </a:r>
            <a:endParaRPr lang="en-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Perbedaan Linked List dan Array</a:t>
            </a:r>
            <a:endParaRPr dirty="0"/>
          </a:p>
        </p:txBody>
      </p:sp>
      <p:sp>
        <p:nvSpPr>
          <p:cNvPr id="1736" name="Google Shape;1736;p43"/>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Linked List</a:t>
            </a:r>
            <a:endParaRPr dirty="0"/>
          </a:p>
        </p:txBody>
      </p:sp>
      <p:sp>
        <p:nvSpPr>
          <p:cNvPr id="1741" name="Google Shape;1741;p43"/>
          <p:cNvSpPr txBox="1">
            <a:spLocks noGrp="1"/>
          </p:cNvSpPr>
          <p:nvPr>
            <p:ph type="subTitle" idx="1"/>
          </p:nvPr>
        </p:nvSpPr>
        <p:spPr>
          <a:xfrm>
            <a:off x="720000" y="1935218"/>
            <a:ext cx="3852000" cy="6654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dirty="0" err="1"/>
              <a:t>Tidak</a:t>
            </a:r>
            <a:r>
              <a:rPr lang="en-US" dirty="0"/>
              <a:t> </a:t>
            </a:r>
            <a:r>
              <a:rPr lang="en-US" dirty="0" err="1"/>
              <a:t>memerlukan</a:t>
            </a:r>
            <a:r>
              <a:rPr lang="en-US" dirty="0"/>
              <a:t> </a:t>
            </a:r>
            <a:r>
              <a:rPr lang="en-US" dirty="0" err="1"/>
              <a:t>alokasi</a:t>
            </a:r>
            <a:r>
              <a:rPr lang="en-US" dirty="0"/>
              <a:t> </a:t>
            </a:r>
            <a:r>
              <a:rPr lang="en-US" dirty="0" err="1"/>
              <a:t>memori</a:t>
            </a:r>
            <a:r>
              <a:rPr lang="en-US" dirty="0"/>
              <a:t> </a:t>
            </a:r>
            <a:r>
              <a:rPr lang="en-US" dirty="0" err="1"/>
              <a:t>kontiguitas</a:t>
            </a:r>
            <a:endParaRPr lang="en-US" dirty="0"/>
          </a:p>
          <a:p>
            <a:pPr marL="285750" lvl="0" indent="-285750" algn="l" rtl="0">
              <a:lnSpc>
                <a:spcPct val="150000"/>
              </a:lnSpc>
              <a:spcBef>
                <a:spcPts val="0"/>
              </a:spcBef>
              <a:spcAft>
                <a:spcPts val="0"/>
              </a:spcAft>
              <a:buFont typeface="Arial" panose="020B0604020202020204" pitchFamily="34" charset="0"/>
              <a:buChar char="•"/>
            </a:pPr>
            <a:r>
              <a:rPr lang="en-US" dirty="0" err="1"/>
              <a:t>Ukuran</a:t>
            </a:r>
            <a:r>
              <a:rPr lang="en-US" dirty="0"/>
              <a:t> </a:t>
            </a:r>
            <a:r>
              <a:rPr lang="en-US" dirty="0" err="1"/>
              <a:t>dapat</a:t>
            </a:r>
            <a:r>
              <a:rPr lang="en-US" dirty="0"/>
              <a:t> </a:t>
            </a:r>
            <a:r>
              <a:rPr lang="en-US" dirty="0" err="1"/>
              <a:t>berubah</a:t>
            </a:r>
            <a:r>
              <a:rPr lang="en-US" dirty="0"/>
              <a:t> </a:t>
            </a:r>
            <a:r>
              <a:rPr lang="en-US" dirty="0" err="1"/>
              <a:t>selama</a:t>
            </a:r>
            <a:r>
              <a:rPr lang="en-US" dirty="0"/>
              <a:t> runtime</a:t>
            </a:r>
          </a:p>
          <a:p>
            <a:pPr marL="285750" lvl="0" indent="-285750" algn="l" rtl="0">
              <a:lnSpc>
                <a:spcPct val="150000"/>
              </a:lnSpc>
              <a:spcBef>
                <a:spcPts val="0"/>
              </a:spcBef>
              <a:spcAft>
                <a:spcPts val="0"/>
              </a:spcAft>
              <a:buFont typeface="Arial" panose="020B0604020202020204" pitchFamily="34" charset="0"/>
              <a:buChar char="•"/>
            </a:pPr>
            <a:r>
              <a:rPr lang="en-US" dirty="0" err="1"/>
              <a:t>Akses</a:t>
            </a:r>
            <a:r>
              <a:rPr lang="en-US" dirty="0"/>
              <a:t> </a:t>
            </a:r>
            <a:r>
              <a:rPr lang="en-US" dirty="0" err="1"/>
              <a:t>elemen</a:t>
            </a:r>
            <a:r>
              <a:rPr lang="en-US" dirty="0"/>
              <a:t> </a:t>
            </a:r>
            <a:r>
              <a:rPr lang="en-US" dirty="0" err="1"/>
              <a:t>lambat</a:t>
            </a:r>
            <a:r>
              <a:rPr lang="en-US" dirty="0"/>
              <a:t> </a:t>
            </a:r>
            <a:r>
              <a:rPr lang="en-US" dirty="0" err="1"/>
              <a:t>karena</a:t>
            </a:r>
            <a:r>
              <a:rPr lang="en-US" dirty="0"/>
              <a:t> </a:t>
            </a:r>
            <a:r>
              <a:rPr lang="en-US" dirty="0" err="1"/>
              <a:t>memerlukan</a:t>
            </a:r>
            <a:r>
              <a:rPr lang="en-US" dirty="0"/>
              <a:t> </a:t>
            </a:r>
            <a:r>
              <a:rPr lang="en-US" dirty="0" err="1"/>
              <a:t>pencarian</a:t>
            </a:r>
            <a:r>
              <a:rPr lang="en-US" dirty="0"/>
              <a:t> </a:t>
            </a:r>
            <a:r>
              <a:rPr lang="en-US" dirty="0" err="1"/>
              <a:t>melalui</a:t>
            </a:r>
            <a:r>
              <a:rPr lang="en-US" dirty="0"/>
              <a:t> </a:t>
            </a:r>
            <a:r>
              <a:rPr lang="en-US" dirty="0" err="1"/>
              <a:t>elemen</a:t>
            </a:r>
            <a:r>
              <a:rPr lang="en-US" dirty="0"/>
              <a:t> </a:t>
            </a:r>
            <a:r>
              <a:rPr lang="en-US" dirty="0" err="1"/>
              <a:t>sebelumnya</a:t>
            </a:r>
            <a:r>
              <a:rPr lang="en-US" dirty="0"/>
              <a:t> </a:t>
            </a:r>
            <a:endParaRPr dirty="0"/>
          </a:p>
        </p:txBody>
      </p:sp>
      <p:sp>
        <p:nvSpPr>
          <p:cNvPr id="5" name="Subtitle 4">
            <a:extLst>
              <a:ext uri="{FF2B5EF4-FFF2-40B4-BE49-F238E27FC236}">
                <a16:creationId xmlns:a16="http://schemas.microsoft.com/office/drawing/2014/main" id="{9A61F4F4-2E58-D817-E1A3-69C60EC326A8}"/>
              </a:ext>
            </a:extLst>
          </p:cNvPr>
          <p:cNvSpPr>
            <a:spLocks noGrp="1"/>
          </p:cNvSpPr>
          <p:nvPr>
            <p:ph type="subTitle" idx="6"/>
          </p:nvPr>
        </p:nvSpPr>
        <p:spPr>
          <a:xfrm>
            <a:off x="5796573" y="1605775"/>
            <a:ext cx="2102100" cy="405600"/>
          </a:xfrm>
        </p:spPr>
        <p:txBody>
          <a:bodyPr/>
          <a:lstStyle/>
          <a:p>
            <a:r>
              <a:rPr lang="en-US" dirty="0"/>
              <a:t>Array</a:t>
            </a:r>
            <a:endParaRPr lang="en-ID" dirty="0"/>
          </a:p>
        </p:txBody>
      </p:sp>
      <p:sp>
        <p:nvSpPr>
          <p:cNvPr id="4" name="Google Shape;1741;p43">
            <a:extLst>
              <a:ext uri="{FF2B5EF4-FFF2-40B4-BE49-F238E27FC236}">
                <a16:creationId xmlns:a16="http://schemas.microsoft.com/office/drawing/2014/main" id="{DE791070-16C0-E5DA-737D-0B831A06070A}"/>
              </a:ext>
            </a:extLst>
          </p:cNvPr>
          <p:cNvSpPr txBox="1">
            <a:spLocks/>
          </p:cNvSpPr>
          <p:nvPr/>
        </p:nvSpPr>
        <p:spPr>
          <a:xfrm>
            <a:off x="4845871" y="1942981"/>
            <a:ext cx="3693011"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indent="-285750">
              <a:lnSpc>
                <a:spcPct val="150000"/>
              </a:lnSpc>
              <a:buFont typeface="Arial" panose="020B0604020202020204" pitchFamily="34" charset="0"/>
              <a:buChar char="•"/>
            </a:pPr>
            <a:r>
              <a:rPr lang="en-US" dirty="0" err="1"/>
              <a:t>Memerlukan</a:t>
            </a:r>
            <a:r>
              <a:rPr lang="en-US" dirty="0"/>
              <a:t> </a:t>
            </a:r>
            <a:r>
              <a:rPr lang="en-US" dirty="0" err="1"/>
              <a:t>alokasi</a:t>
            </a:r>
            <a:r>
              <a:rPr lang="en-US" dirty="0"/>
              <a:t> </a:t>
            </a:r>
            <a:r>
              <a:rPr lang="en-US" dirty="0" err="1"/>
              <a:t>memori</a:t>
            </a:r>
            <a:r>
              <a:rPr lang="en-US" dirty="0"/>
              <a:t> </a:t>
            </a:r>
            <a:r>
              <a:rPr lang="en-US" dirty="0" err="1"/>
              <a:t>kontiguitas</a:t>
            </a:r>
            <a:endParaRPr lang="en-US" dirty="0"/>
          </a:p>
          <a:p>
            <a:pPr marL="285750" indent="-285750">
              <a:lnSpc>
                <a:spcPct val="150000"/>
              </a:lnSpc>
              <a:buFont typeface="Arial" panose="020B0604020202020204" pitchFamily="34" charset="0"/>
              <a:buChar char="•"/>
            </a:pPr>
            <a:r>
              <a:rPr lang="en-US" dirty="0" err="1"/>
              <a:t>Ukuran</a:t>
            </a:r>
            <a:r>
              <a:rPr lang="en-US" dirty="0"/>
              <a:t> </a:t>
            </a:r>
            <a:r>
              <a:rPr lang="en-US" dirty="0" err="1"/>
              <a:t>tetap</a:t>
            </a:r>
            <a:r>
              <a:rPr lang="en-US" dirty="0"/>
              <a:t>, </a:t>
            </a:r>
            <a:r>
              <a:rPr lang="en-US" dirty="0" err="1"/>
              <a:t>ditentukan</a:t>
            </a:r>
            <a:r>
              <a:rPr lang="en-US" dirty="0"/>
              <a:t> </a:t>
            </a:r>
            <a:r>
              <a:rPr lang="en-US" dirty="0" err="1"/>
              <a:t>saat</a:t>
            </a:r>
            <a:r>
              <a:rPr lang="en-US" dirty="0"/>
              <a:t> </a:t>
            </a:r>
            <a:r>
              <a:rPr lang="en-US" dirty="0" err="1"/>
              <a:t>deklarasi</a:t>
            </a:r>
            <a:endParaRPr lang="en-US" dirty="0"/>
          </a:p>
          <a:p>
            <a:pPr marL="285750" indent="-285750">
              <a:lnSpc>
                <a:spcPct val="150000"/>
              </a:lnSpc>
              <a:buFont typeface="Arial" panose="020B0604020202020204" pitchFamily="34" charset="0"/>
              <a:buChar char="•"/>
            </a:pPr>
            <a:r>
              <a:rPr lang="en-US" dirty="0" err="1"/>
              <a:t>Akses</a:t>
            </a:r>
            <a:r>
              <a:rPr lang="en-US" dirty="0"/>
              <a:t> </a:t>
            </a:r>
            <a:r>
              <a:rPr lang="en-US" dirty="0" err="1"/>
              <a:t>elemen</a:t>
            </a:r>
            <a:r>
              <a:rPr lang="en-US" dirty="0"/>
              <a:t> </a:t>
            </a:r>
            <a:r>
              <a:rPr lang="en-US" dirty="0" err="1"/>
              <a:t>cepat</a:t>
            </a:r>
            <a:r>
              <a:rPr lang="en-US" dirty="0"/>
              <a:t> </a:t>
            </a:r>
            <a:r>
              <a:rPr lang="en-US" dirty="0" err="1"/>
              <a:t>melalui</a:t>
            </a:r>
            <a:r>
              <a:rPr lang="en-US" dirty="0"/>
              <a:t> </a:t>
            </a:r>
            <a:r>
              <a:rPr lang="en-US" dirty="0" err="1"/>
              <a:t>indeks</a:t>
            </a:r>
            <a:endParaRPr lang="en-US" dirty="0"/>
          </a:p>
        </p:txBody>
      </p:sp>
    </p:spTree>
    <p:extLst>
      <p:ext uri="{BB962C8B-B14F-4D97-AF65-F5344CB8AC3E}">
        <p14:creationId xmlns:p14="http://schemas.microsoft.com/office/powerpoint/2010/main" val="1086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Kesimpulan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065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14919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Kesimpulan</a:t>
            </a:r>
            <a:endParaRPr dirty="0"/>
          </a:p>
        </p:txBody>
      </p:sp>
      <p:sp>
        <p:nvSpPr>
          <p:cNvPr id="1533" name="Google Shape;1533;p39"/>
          <p:cNvSpPr txBox="1">
            <a:spLocks noGrp="1"/>
          </p:cNvSpPr>
          <p:nvPr>
            <p:ph type="subTitle" idx="2"/>
          </p:nvPr>
        </p:nvSpPr>
        <p:spPr>
          <a:xfrm>
            <a:off x="551329" y="721890"/>
            <a:ext cx="8498542" cy="1526030"/>
          </a:xfrm>
          <a:prstGeom prst="rect">
            <a:avLst/>
          </a:prstGeom>
        </p:spPr>
        <p:txBody>
          <a:bodyPr spcFirstLastPara="1" wrap="square" lIns="91425" tIns="91425" rIns="91425" bIns="91425" anchor="t" anchorCtr="0">
            <a:noAutofit/>
          </a:bodyPr>
          <a:lstStyle/>
          <a:p>
            <a:pPr algn="l"/>
            <a:r>
              <a:rPr lang="en-ID" b="0" i="0" dirty="0">
                <a:solidFill>
                  <a:srgbClr val="1F1F1F"/>
                </a:solidFill>
                <a:effectLst/>
                <a:latin typeface="Poppins" panose="00000500000000000000" pitchFamily="2" charset="0"/>
                <a:cs typeface="Poppins" panose="00000500000000000000" pitchFamily="2" charset="0"/>
              </a:rPr>
              <a:t>Linked list </a:t>
            </a:r>
            <a:r>
              <a:rPr lang="en-ID" b="0" i="0" dirty="0" err="1">
                <a:solidFill>
                  <a:srgbClr val="1F1F1F"/>
                </a:solidFill>
                <a:effectLst/>
                <a:latin typeface="Poppins" panose="00000500000000000000" pitchFamily="2" charset="0"/>
                <a:cs typeface="Poppins" panose="00000500000000000000" pitchFamily="2" charset="0"/>
              </a:rPr>
              <a:t>adalah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struktur</a:t>
            </a:r>
            <a:r>
              <a:rPr lang="en-ID" b="0" i="0" dirty="0">
                <a:solidFill>
                  <a:srgbClr val="1F1F1F"/>
                </a:solidFill>
                <a:effectLst/>
                <a:latin typeface="Poppins" panose="00000500000000000000" pitchFamily="2" charset="0"/>
                <a:cs typeface="Poppins" panose="00000500000000000000" pitchFamily="2" charset="0"/>
              </a:rPr>
              <a:t> data yang </a:t>
            </a:r>
            <a:r>
              <a:rPr lang="en-ID" b="0" i="0" dirty="0" err="1">
                <a:solidFill>
                  <a:srgbClr val="1F1F1F"/>
                </a:solidFill>
                <a:effectLst/>
                <a:latin typeface="Poppins" panose="00000500000000000000" pitchFamily="2" charset="0"/>
                <a:cs typeface="Poppins" panose="00000500000000000000" pitchFamily="2" charset="0"/>
              </a:rPr>
              <a:t>penting</a:t>
            </a:r>
            <a:r>
              <a:rPr lang="en-ID" b="0" i="0" dirty="0">
                <a:solidFill>
                  <a:srgbClr val="1F1F1F"/>
                </a:solidFill>
                <a:effectLst/>
                <a:latin typeface="Poppins" panose="00000500000000000000" pitchFamily="2" charset="0"/>
                <a:cs typeface="Poppins" panose="00000500000000000000" pitchFamily="2" charset="0"/>
              </a:rPr>
              <a:t> dan </a:t>
            </a:r>
            <a:r>
              <a:rPr lang="en-ID" b="0" i="0" dirty="0" err="1">
                <a:solidFill>
                  <a:srgbClr val="1F1F1F"/>
                </a:solidFill>
                <a:effectLst/>
                <a:latin typeface="Poppins" panose="00000500000000000000" pitchFamily="2" charset="0"/>
                <a:cs typeface="Poppins" panose="00000500000000000000" pitchFamily="2" charset="0"/>
              </a:rPr>
              <a:t>serbaguna</a:t>
            </a:r>
            <a:r>
              <a:rPr lang="en-ID" dirty="0">
                <a:solidFill>
                  <a:srgbClr val="1F1F1F"/>
                </a:solidFill>
                <a:latin typeface="Poppins" panose="00000500000000000000" pitchFamily="2" charset="0"/>
                <a:cs typeface="Poppins" panose="00000500000000000000" pitchFamily="2" charset="0"/>
              </a:rPr>
              <a:t> juga </a:t>
            </a:r>
            <a:r>
              <a:rPr lang="en-ID" dirty="0" err="1">
                <a:solidFill>
                  <a:srgbClr val="1F1F1F"/>
                </a:solidFill>
                <a:latin typeface="Poppins" panose="00000500000000000000" pitchFamily="2" charset="0"/>
                <a:cs typeface="Poppins" panose="00000500000000000000" pitchFamily="2" charset="0"/>
              </a:rPr>
              <a:t>penting</a:t>
            </a:r>
            <a:r>
              <a:rPr lang="en-ID" dirty="0">
                <a:solidFill>
                  <a:srgbClr val="1F1F1F"/>
                </a:solidFill>
                <a:latin typeface="Poppins" panose="00000500000000000000" pitchFamily="2" charset="0"/>
                <a:cs typeface="Poppins" panose="00000500000000000000" pitchFamily="2" charset="0"/>
              </a:rPr>
              <a:t> </a:t>
            </a:r>
            <a:r>
              <a:rPr lang="en-ID" dirty="0" err="1">
                <a:solidFill>
                  <a:srgbClr val="1F1F1F"/>
                </a:solidFill>
                <a:latin typeface="Poppins" panose="00000500000000000000" pitchFamily="2" charset="0"/>
                <a:cs typeface="Poppins" panose="00000500000000000000" pitchFamily="2" charset="0"/>
              </a:rPr>
              <a:t>untuk</a:t>
            </a:r>
            <a:r>
              <a:rPr lang="en-ID" dirty="0">
                <a:solidFill>
                  <a:srgbClr val="1F1F1F"/>
                </a:solidFill>
                <a:latin typeface="Poppins" panose="00000500000000000000" pitchFamily="2" charset="0"/>
                <a:cs typeface="Poppins" panose="00000500000000000000" pitchFamily="2" charset="0"/>
              </a:rPr>
              <a:t> </a:t>
            </a:r>
            <a:r>
              <a:rPr lang="en-ID" dirty="0" err="1">
                <a:solidFill>
                  <a:srgbClr val="1F1F1F"/>
                </a:solidFill>
                <a:latin typeface="Poppins" panose="00000500000000000000" pitchFamily="2" charset="0"/>
                <a:cs typeface="Poppins" panose="00000500000000000000" pitchFamily="2" charset="0"/>
              </a:rPr>
              <a:t>dipahami</a:t>
            </a:r>
            <a:r>
              <a:rPr lang="en-ID" dirty="0">
                <a:solidFill>
                  <a:srgbClr val="1F1F1F"/>
                </a:solidFill>
                <a:latin typeface="Poppins" panose="00000500000000000000" pitchFamily="2" charset="0"/>
                <a:cs typeface="Poppins" panose="00000500000000000000" pitchFamily="2" charset="0"/>
              </a:rPr>
              <a:t>. </a:t>
            </a:r>
          </a:p>
          <a:p>
            <a:pPr algn="l"/>
            <a:r>
              <a:rPr lang="en-ID" b="0" i="0" dirty="0">
                <a:solidFill>
                  <a:srgbClr val="1F1F1F"/>
                </a:solidFill>
                <a:effectLst/>
                <a:latin typeface="Poppins" panose="00000500000000000000" pitchFamily="2" charset="0"/>
                <a:cs typeface="Poppins" panose="00000500000000000000" pitchFamily="2" charset="0"/>
              </a:rPr>
              <a:t>Linked list </a:t>
            </a:r>
            <a:r>
              <a:rPr lang="en-ID" b="0" i="0" dirty="0" err="1">
                <a:solidFill>
                  <a:srgbClr val="1F1F1F"/>
                </a:solidFill>
                <a:effectLst/>
                <a:latin typeface="Poppins" panose="00000500000000000000" pitchFamily="2" charset="0"/>
                <a:cs typeface="Poppins" panose="00000500000000000000" pitchFamily="2" charset="0"/>
              </a:rPr>
              <a:t>memiliki</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beberapa</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kelebihan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yaitu</a:t>
            </a:r>
            <a:r>
              <a:rPr lang="en-ID" b="0" i="0" dirty="0">
                <a:solidFill>
                  <a:srgbClr val="1F1F1F"/>
                </a:solidFill>
                <a:effectLst/>
                <a:latin typeface="Poppins" panose="00000500000000000000" pitchFamily="2" charset="0"/>
                <a:cs typeface="Poppins" panose="00000500000000000000" pitchFamily="2" charset="0"/>
              </a:rPr>
              <a:t>:</a:t>
            </a:r>
          </a:p>
          <a:p>
            <a:pPr algn="l">
              <a:buFont typeface="Arial" panose="020B0604020202020204" pitchFamily="34" charset="0"/>
              <a:buChar char="•"/>
            </a:pPr>
            <a:r>
              <a:rPr lang="en-ID" b="0" i="0" dirty="0" err="1">
                <a:solidFill>
                  <a:srgbClr val="1F1F1F"/>
                </a:solidFill>
                <a:effectLst/>
                <a:latin typeface="Poppins" panose="00000500000000000000" pitchFamily="2" charset="0"/>
                <a:cs typeface="Poppins" panose="00000500000000000000" pitchFamily="2" charset="0"/>
              </a:rPr>
              <a:t>Fleksibel</a:t>
            </a:r>
            <a:r>
              <a:rPr lang="en-ID" b="0" i="0" dirty="0">
                <a:solidFill>
                  <a:srgbClr val="1F1F1F"/>
                </a:solidFill>
                <a:effectLst/>
                <a:latin typeface="Poppins" panose="00000500000000000000" pitchFamily="2" charset="0"/>
                <a:cs typeface="Poppins" panose="00000500000000000000" pitchFamily="2" charset="0"/>
              </a:rPr>
              <a:t>: Linked list </a:t>
            </a:r>
            <a:r>
              <a:rPr lang="en-ID" b="0" i="0" dirty="0" err="1">
                <a:solidFill>
                  <a:srgbClr val="1F1F1F"/>
                </a:solidFill>
                <a:effectLst/>
                <a:latin typeface="Poppins" panose="00000500000000000000" pitchFamily="2" charset="0"/>
                <a:cs typeface="Poppins" panose="00000500000000000000" pitchFamily="2" charset="0"/>
              </a:rPr>
              <a:t>dapat</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dengan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mudah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mengubah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ukuran</a:t>
            </a:r>
            <a:r>
              <a:rPr lang="en-ID" b="0" i="0" dirty="0">
                <a:solidFill>
                  <a:srgbClr val="1F1F1F"/>
                </a:solidFill>
                <a:effectLst/>
                <a:latin typeface="Poppins" panose="00000500000000000000" pitchFamily="2" charset="0"/>
                <a:cs typeface="Poppins" panose="00000500000000000000" pitchFamily="2" charset="0"/>
              </a:rPr>
              <a:t> dan </a:t>
            </a:r>
            <a:r>
              <a:rPr lang="en-ID" b="0" i="0" dirty="0" err="1">
                <a:solidFill>
                  <a:srgbClr val="1F1F1F"/>
                </a:solidFill>
                <a:effectLst/>
                <a:latin typeface="Poppins" panose="00000500000000000000" pitchFamily="2" charset="0"/>
                <a:cs typeface="Poppins" panose="00000500000000000000" pitchFamily="2" charset="0"/>
              </a:rPr>
              <a:t>menambah</a:t>
            </a:r>
            <a:r>
              <a:rPr lang="en-ID" b="0" i="0" dirty="0">
                <a:solidFill>
                  <a:srgbClr val="1F1F1F"/>
                </a:solidFill>
                <a:effectLst/>
                <a:latin typeface="Poppins" panose="00000500000000000000" pitchFamily="2" charset="0"/>
                <a:cs typeface="Poppins" panose="00000500000000000000" pitchFamily="2" charset="0"/>
              </a:rPr>
              <a:t>/</a:t>
            </a:r>
            <a:r>
              <a:rPr lang="en-ID" b="0" i="0" dirty="0" err="1">
                <a:solidFill>
                  <a:srgbClr val="1F1F1F"/>
                </a:solidFill>
                <a:effectLst/>
                <a:latin typeface="Poppins" panose="00000500000000000000" pitchFamily="2" charset="0"/>
                <a:cs typeface="Poppins" panose="00000500000000000000" pitchFamily="2" charset="0"/>
              </a:rPr>
              <a:t>menghapus</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elemen</a:t>
            </a:r>
            <a:r>
              <a:rPr lang="en-ID" b="0" i="0" dirty="0">
                <a:solidFill>
                  <a:srgbClr val="1F1F1F"/>
                </a:solidFill>
                <a:effectLst/>
                <a:latin typeface="Poppins" panose="00000500000000000000" pitchFamily="2" charset="0"/>
                <a:cs typeface="Poppins" panose="00000500000000000000" pitchFamily="2" charset="0"/>
              </a:rPr>
              <a:t>.</a:t>
            </a:r>
          </a:p>
          <a:p>
            <a:pPr algn="l">
              <a:buFont typeface="Arial" panose="020B0604020202020204" pitchFamily="34" charset="0"/>
              <a:buChar char="•"/>
            </a:pPr>
            <a:r>
              <a:rPr lang="en-ID" b="0" i="0" dirty="0" err="1">
                <a:solidFill>
                  <a:srgbClr val="1F1F1F"/>
                </a:solidFill>
                <a:effectLst/>
                <a:latin typeface="Poppins" panose="00000500000000000000" pitchFamily="2" charset="0"/>
                <a:cs typeface="Poppins" panose="00000500000000000000" pitchFamily="2" charset="0"/>
              </a:rPr>
              <a:t>Efisiensi</a:t>
            </a:r>
            <a:r>
              <a:rPr lang="en-ID" b="0" i="0" dirty="0">
                <a:solidFill>
                  <a:srgbClr val="1F1F1F"/>
                </a:solidFill>
                <a:effectLst/>
                <a:latin typeface="Poppins" panose="00000500000000000000" pitchFamily="2" charset="0"/>
                <a:cs typeface="Poppins" panose="00000500000000000000" pitchFamily="2" charset="0"/>
              </a:rPr>
              <a:t>: Linked list </a:t>
            </a:r>
            <a:r>
              <a:rPr lang="en-ID" b="0" i="0" dirty="0" err="1">
                <a:solidFill>
                  <a:srgbClr val="1F1F1F"/>
                </a:solidFill>
                <a:effectLst/>
                <a:latin typeface="Poppins" panose="00000500000000000000" pitchFamily="2" charset="0"/>
                <a:cs typeface="Poppins" panose="00000500000000000000" pitchFamily="2" charset="0"/>
              </a:rPr>
              <a:t>lebih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efisien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untuk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penyisipan</a:t>
            </a:r>
            <a:r>
              <a:rPr lang="en-ID" b="0" i="0" dirty="0">
                <a:solidFill>
                  <a:srgbClr val="1F1F1F"/>
                </a:solidFill>
                <a:effectLst/>
                <a:latin typeface="Poppins" panose="00000500000000000000" pitchFamily="2" charset="0"/>
                <a:cs typeface="Poppins" panose="00000500000000000000" pitchFamily="2" charset="0"/>
              </a:rPr>
              <a:t> dan </a:t>
            </a:r>
            <a:r>
              <a:rPr lang="en-ID" b="0" i="0" dirty="0" err="1">
                <a:solidFill>
                  <a:srgbClr val="1F1F1F"/>
                </a:solidFill>
                <a:effectLst/>
                <a:latin typeface="Poppins" panose="00000500000000000000" pitchFamily="2" charset="0"/>
                <a:cs typeface="Poppins" panose="00000500000000000000" pitchFamily="2" charset="0"/>
              </a:rPr>
              <a:t>penghapusan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elemen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dibandingkan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dengan</a:t>
            </a:r>
            <a:r>
              <a:rPr lang="en-ID" b="0" i="0" dirty="0">
                <a:solidFill>
                  <a:srgbClr val="1F1F1F"/>
                </a:solidFill>
                <a:effectLst/>
                <a:latin typeface="Poppins" panose="00000500000000000000" pitchFamily="2" charset="0"/>
                <a:cs typeface="Poppins" panose="00000500000000000000" pitchFamily="2" charset="0"/>
              </a:rPr>
              <a:t> array.</a:t>
            </a:r>
          </a:p>
          <a:p>
            <a:pPr algn="l">
              <a:buFont typeface="Arial" panose="020B0604020202020204" pitchFamily="34" charset="0"/>
              <a:buChar char="•"/>
            </a:pPr>
            <a:r>
              <a:rPr lang="en-ID" b="0" i="0" dirty="0" err="1">
                <a:solidFill>
                  <a:srgbClr val="1F1F1F"/>
                </a:solidFill>
                <a:effectLst/>
                <a:latin typeface="Poppins" panose="00000500000000000000" pitchFamily="2" charset="0"/>
                <a:cs typeface="Poppins" panose="00000500000000000000" pitchFamily="2" charset="0"/>
              </a:rPr>
              <a:t>Mudah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diimplementasikan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Struktur</a:t>
            </a:r>
            <a:r>
              <a:rPr lang="en-ID" b="0" i="0" dirty="0">
                <a:solidFill>
                  <a:srgbClr val="1F1F1F"/>
                </a:solidFill>
                <a:effectLst/>
                <a:latin typeface="Poppins" panose="00000500000000000000" pitchFamily="2" charset="0"/>
                <a:cs typeface="Poppins" panose="00000500000000000000" pitchFamily="2" charset="0"/>
              </a:rPr>
              <a:t> data linier </a:t>
            </a:r>
            <a:r>
              <a:rPr lang="en-ID" b="0" i="0" dirty="0" err="1">
                <a:solidFill>
                  <a:srgbClr val="1F1F1F"/>
                </a:solidFill>
                <a:effectLst/>
                <a:latin typeface="Poppins" panose="00000500000000000000" pitchFamily="2" charset="0"/>
                <a:cs typeface="Poppins" panose="00000500000000000000" pitchFamily="2" charset="0"/>
              </a:rPr>
              <a:t>seperti</a:t>
            </a:r>
            <a:r>
              <a:rPr lang="en-ID" b="0" i="0" dirty="0">
                <a:solidFill>
                  <a:srgbClr val="1F1F1F"/>
                </a:solidFill>
                <a:effectLst/>
                <a:latin typeface="Poppins" panose="00000500000000000000" pitchFamily="2" charset="0"/>
                <a:cs typeface="Poppins" panose="00000500000000000000" pitchFamily="2" charset="0"/>
              </a:rPr>
              <a:t> stack dan queue </a:t>
            </a:r>
            <a:r>
              <a:rPr lang="en-ID" b="0" i="0" dirty="0" err="1">
                <a:solidFill>
                  <a:srgbClr val="1F1F1F"/>
                </a:solidFill>
                <a:effectLst/>
                <a:latin typeface="Poppins" panose="00000500000000000000" pitchFamily="2" charset="0"/>
                <a:cs typeface="Poppins" panose="00000500000000000000" pitchFamily="2" charset="0"/>
              </a:rPr>
              <a:t>seringkali</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mudah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diimplementasikan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menggunakan</a:t>
            </a:r>
            <a:r>
              <a:rPr lang="en-ID" b="0" i="0" dirty="0">
                <a:solidFill>
                  <a:srgbClr val="1F1F1F"/>
                </a:solidFill>
                <a:effectLst/>
                <a:latin typeface="Poppins" panose="00000500000000000000" pitchFamily="2" charset="0"/>
                <a:cs typeface="Poppins" panose="00000500000000000000" pitchFamily="2" charset="0"/>
              </a:rPr>
              <a:t> linked list.</a:t>
            </a:r>
          </a:p>
          <a:p>
            <a:pPr algn="l"/>
            <a:r>
              <a:rPr lang="en-ID" b="0" i="0" dirty="0">
                <a:solidFill>
                  <a:srgbClr val="1F1F1F"/>
                </a:solidFill>
                <a:effectLst/>
                <a:latin typeface="Poppins" panose="00000500000000000000" pitchFamily="2" charset="0"/>
                <a:cs typeface="Poppins" panose="00000500000000000000" pitchFamily="2" charset="0"/>
              </a:rPr>
              <a:t>Linked list juga </a:t>
            </a:r>
            <a:r>
              <a:rPr lang="en-ID" b="0" i="0" dirty="0" err="1">
                <a:solidFill>
                  <a:srgbClr val="1F1F1F"/>
                </a:solidFill>
                <a:effectLst/>
                <a:latin typeface="Poppins" panose="00000500000000000000" pitchFamily="2" charset="0"/>
                <a:cs typeface="Poppins" panose="00000500000000000000" pitchFamily="2" charset="0"/>
              </a:rPr>
              <a:t>memiliki</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beberapa</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kekurangan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yaitu</a:t>
            </a:r>
            <a:r>
              <a:rPr lang="en-ID" b="0" i="0" dirty="0">
                <a:solidFill>
                  <a:srgbClr val="1F1F1F"/>
                </a:solidFill>
                <a:effectLst/>
                <a:latin typeface="Poppins" panose="00000500000000000000" pitchFamily="2" charset="0"/>
                <a:cs typeface="Poppins" panose="00000500000000000000" pitchFamily="2" charset="0"/>
              </a:rPr>
              <a:t>:</a:t>
            </a:r>
          </a:p>
          <a:p>
            <a:pPr algn="l">
              <a:buFont typeface="Arial" panose="020B0604020202020204" pitchFamily="34" charset="0"/>
              <a:buChar char="•"/>
            </a:pPr>
            <a:r>
              <a:rPr lang="en-ID" b="0" i="0" dirty="0" err="1">
                <a:solidFill>
                  <a:srgbClr val="1F1F1F"/>
                </a:solidFill>
                <a:effectLst/>
                <a:latin typeface="Poppins" panose="00000500000000000000" pitchFamily="2" charset="0"/>
                <a:cs typeface="Poppins" panose="00000500000000000000" pitchFamily="2" charset="0"/>
              </a:rPr>
              <a:t>Memerlukan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banyak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memori</a:t>
            </a:r>
            <a:r>
              <a:rPr lang="en-ID" b="0" i="0" dirty="0">
                <a:solidFill>
                  <a:srgbClr val="1F1F1F"/>
                </a:solidFill>
                <a:effectLst/>
                <a:latin typeface="Poppins" panose="00000500000000000000" pitchFamily="2" charset="0"/>
                <a:cs typeface="Poppins" panose="00000500000000000000" pitchFamily="2" charset="0"/>
              </a:rPr>
              <a:t>: Linked list </a:t>
            </a:r>
            <a:r>
              <a:rPr lang="en-ID" b="0" i="0" dirty="0" err="1">
                <a:solidFill>
                  <a:srgbClr val="1F1F1F"/>
                </a:solidFill>
                <a:effectLst/>
                <a:latin typeface="Poppins" panose="00000500000000000000" pitchFamily="2" charset="0"/>
                <a:cs typeface="Poppins" panose="00000500000000000000" pitchFamily="2" charset="0"/>
              </a:rPr>
              <a:t>memerlukan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lebih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banyak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memori</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dibandingkan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dengan</a:t>
            </a:r>
            <a:r>
              <a:rPr lang="en-ID" b="0" i="0" dirty="0">
                <a:solidFill>
                  <a:srgbClr val="1F1F1F"/>
                </a:solidFill>
                <a:effectLst/>
                <a:latin typeface="Poppins" panose="00000500000000000000" pitchFamily="2" charset="0"/>
                <a:cs typeface="Poppins" panose="00000500000000000000" pitchFamily="2" charset="0"/>
              </a:rPr>
              <a:t> array.</a:t>
            </a:r>
          </a:p>
          <a:p>
            <a:pPr algn="l">
              <a:buFont typeface="Arial" panose="020B0604020202020204" pitchFamily="34" charset="0"/>
              <a:buChar char="•"/>
            </a:pPr>
            <a:r>
              <a:rPr lang="en-ID" b="0" i="0" dirty="0">
                <a:solidFill>
                  <a:srgbClr val="1F1F1F"/>
                </a:solidFill>
                <a:effectLst/>
                <a:latin typeface="Poppins" panose="00000500000000000000" pitchFamily="2" charset="0"/>
                <a:cs typeface="Poppins" panose="00000500000000000000" pitchFamily="2" charset="0"/>
              </a:rPr>
              <a:t>Kurang </a:t>
            </a:r>
            <a:r>
              <a:rPr lang="en-ID" b="0" i="0" dirty="0" err="1">
                <a:solidFill>
                  <a:srgbClr val="1F1F1F"/>
                </a:solidFill>
                <a:effectLst/>
                <a:latin typeface="Poppins" panose="00000500000000000000" pitchFamily="2" charset="0"/>
                <a:cs typeface="Poppins" panose="00000500000000000000" pitchFamily="2" charset="0"/>
              </a:rPr>
              <a:t>efisien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untuk</a:t>
            </a:r>
            <a:r>
              <a:rPr lang="en-ID" b="0" i="0" dirty="0">
                <a:solidFill>
                  <a:srgbClr val="1F1F1F"/>
                </a:solidFill>
                <a:effectLst/>
                <a:latin typeface="Poppins" panose="00000500000000000000" pitchFamily="2" charset="0"/>
                <a:cs typeface="Poppins" panose="00000500000000000000" pitchFamily="2" charset="0"/>
              </a:rPr>
              <a:t> traversal: Linked list </a:t>
            </a:r>
            <a:r>
              <a:rPr lang="en-ID" b="0" i="0" dirty="0" err="1">
                <a:solidFill>
                  <a:srgbClr val="1F1F1F"/>
                </a:solidFill>
                <a:effectLst/>
                <a:latin typeface="Poppins" panose="00000500000000000000" pitchFamily="2" charset="0"/>
                <a:cs typeface="Poppins" panose="00000500000000000000" pitchFamily="2" charset="0"/>
              </a:rPr>
              <a:t>lebih</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banyak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memakan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waktu</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dibandingkan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dengan</a:t>
            </a:r>
            <a:r>
              <a:rPr lang="en-ID" b="0" i="0" dirty="0">
                <a:solidFill>
                  <a:srgbClr val="1F1F1F"/>
                </a:solidFill>
                <a:effectLst/>
                <a:latin typeface="Poppins" panose="00000500000000000000" pitchFamily="2" charset="0"/>
                <a:cs typeface="Poppins" panose="00000500000000000000" pitchFamily="2" charset="0"/>
              </a:rPr>
              <a:t> array.</a:t>
            </a:r>
          </a:p>
          <a:p>
            <a:pPr algn="l">
              <a:buFont typeface="Arial" panose="020B0604020202020204" pitchFamily="34" charset="0"/>
              <a:buChar char="•"/>
            </a:pPr>
            <a:r>
              <a:rPr lang="en-ID" b="0" i="0" dirty="0">
                <a:solidFill>
                  <a:srgbClr val="1F1F1F"/>
                </a:solidFill>
                <a:effectLst/>
                <a:latin typeface="Poppins" panose="00000500000000000000" pitchFamily="2" charset="0"/>
                <a:cs typeface="Poppins" panose="00000500000000000000" pitchFamily="2" charset="0"/>
              </a:rPr>
              <a:t>Reverse traversing </a:t>
            </a:r>
            <a:r>
              <a:rPr lang="en-ID" b="0" i="0" dirty="0" err="1">
                <a:solidFill>
                  <a:srgbClr val="1F1F1F"/>
                </a:solidFill>
                <a:effectLst/>
                <a:latin typeface="Poppins" panose="00000500000000000000" pitchFamily="2" charset="0"/>
                <a:cs typeface="Poppins" panose="00000500000000000000" pitchFamily="2" charset="0"/>
              </a:rPr>
              <a:t>hanya</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dimungkinkan</a:t>
            </a:r>
            <a:r>
              <a:rPr lang="en-ID" b="0" i="0" dirty="0">
                <a:solidFill>
                  <a:srgbClr val="1F1F1F"/>
                </a:solidFill>
                <a:effectLst/>
                <a:latin typeface="Poppins" panose="00000500000000000000" pitchFamily="2" charset="0"/>
                <a:cs typeface="Poppins" panose="00000500000000000000" pitchFamily="2" charset="0"/>
              </a:rPr>
              <a:t> pada double linked list: Reverse traversing </a:t>
            </a:r>
            <a:r>
              <a:rPr lang="en-ID" b="0" i="0" dirty="0" err="1">
                <a:solidFill>
                  <a:srgbClr val="1F1F1F"/>
                </a:solidFill>
                <a:effectLst/>
                <a:latin typeface="Poppins" panose="00000500000000000000" pitchFamily="2" charset="0"/>
                <a:cs typeface="Poppins" panose="00000500000000000000" pitchFamily="2" charset="0"/>
              </a:rPr>
              <a:t>tidak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dimungkinkan</a:t>
            </a:r>
            <a:r>
              <a:rPr lang="en-ID" b="0" i="0" dirty="0">
                <a:solidFill>
                  <a:srgbClr val="1F1F1F"/>
                </a:solidFill>
                <a:effectLst/>
                <a:latin typeface="Poppins" panose="00000500000000000000" pitchFamily="2" charset="0"/>
                <a:cs typeface="Poppins" panose="00000500000000000000" pitchFamily="2" charset="0"/>
              </a:rPr>
              <a:t> pada single linked list.</a:t>
            </a:r>
          </a:p>
          <a:p>
            <a:pPr algn="l">
              <a:buFont typeface="Arial" panose="020B0604020202020204" pitchFamily="34" charset="0"/>
              <a:buChar char="•"/>
            </a:pPr>
            <a:r>
              <a:rPr lang="en-ID" b="0" i="0" dirty="0" err="1">
                <a:solidFill>
                  <a:srgbClr val="1F1F1F"/>
                </a:solidFill>
                <a:effectLst/>
                <a:latin typeface="Poppins" panose="00000500000000000000" pitchFamily="2" charset="0"/>
                <a:cs typeface="Poppins" panose="00000500000000000000" pitchFamily="2" charset="0"/>
              </a:rPr>
              <a:t>Akses</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acak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tidak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dimungkinkan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Akses</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acak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tidak</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bisa</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dilakukan</a:t>
            </a:r>
            <a:r>
              <a:rPr lang="en-ID" b="0" i="0" dirty="0">
                <a:solidFill>
                  <a:srgbClr val="1F1F1F"/>
                </a:solidFill>
                <a:effectLst/>
                <a:latin typeface="Poppins" panose="00000500000000000000" pitchFamily="2" charset="0"/>
                <a:cs typeface="Poppins" panose="00000500000000000000" pitchFamily="2" charset="0"/>
              </a:rPr>
              <a:t> </a:t>
            </a:r>
            <a:r>
              <a:rPr lang="en-ID" b="0" i="0" dirty="0" err="1">
                <a:solidFill>
                  <a:srgbClr val="1F1F1F"/>
                </a:solidFill>
                <a:effectLst/>
                <a:latin typeface="Poppins" panose="00000500000000000000" pitchFamily="2" charset="0"/>
                <a:cs typeface="Poppins" panose="00000500000000000000" pitchFamily="2" charset="0"/>
              </a:rPr>
              <a:t>dalam</a:t>
            </a:r>
            <a:r>
              <a:rPr lang="en-ID" b="0" i="0" dirty="0">
                <a:solidFill>
                  <a:srgbClr val="1F1F1F"/>
                </a:solidFill>
                <a:effectLst/>
                <a:latin typeface="Poppins" panose="00000500000000000000" pitchFamily="2" charset="0"/>
                <a:cs typeface="Poppins" panose="00000500000000000000" pitchFamily="2" charset="0"/>
              </a:rPr>
              <a:t> linked list.</a:t>
            </a:r>
          </a:p>
        </p:txBody>
      </p:sp>
    </p:spTree>
    <p:extLst>
      <p:ext uri="{BB962C8B-B14F-4D97-AF65-F5344CB8AC3E}">
        <p14:creationId xmlns:p14="http://schemas.microsoft.com/office/powerpoint/2010/main" val="55093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2" name="Google Shape;1622;p40"/>
          <p:cNvSpPr txBox="1">
            <a:spLocks noGrp="1"/>
          </p:cNvSpPr>
          <p:nvPr>
            <p:ph type="title"/>
          </p:nvPr>
        </p:nvSpPr>
        <p:spPr>
          <a:xfrm>
            <a:off x="675869" y="2736578"/>
            <a:ext cx="66912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Do you have any question?</a:t>
            </a:r>
            <a:endParaRPr sz="2000" dirty="0"/>
          </a:p>
        </p:txBody>
      </p:sp>
      <p:sp>
        <p:nvSpPr>
          <p:cNvPr id="1623" name="Google Shape;1623;p40"/>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Thanks for the attention!</a:t>
            </a:r>
          </a:p>
        </p:txBody>
      </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04721" y="2569114"/>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1338300" y="1996163"/>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473" name="Google Shape;1473;p37"/>
          <p:cNvSpPr txBox="1">
            <a:spLocks noGrp="1"/>
          </p:cNvSpPr>
          <p:nvPr>
            <p:ph type="title" idx="5"/>
          </p:nvPr>
        </p:nvSpPr>
        <p:spPr>
          <a:xfrm>
            <a:off x="1338300" y="1472502"/>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1338300" y="283982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475" name="Google Shape;1475;p37"/>
          <p:cNvSpPr txBox="1">
            <a:spLocks noGrp="1"/>
          </p:cNvSpPr>
          <p:nvPr>
            <p:ph type="title" idx="7"/>
          </p:nvPr>
        </p:nvSpPr>
        <p:spPr>
          <a:xfrm>
            <a:off x="4215973" y="1472502"/>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7" name="Google Shape;1477;p37"/>
          <p:cNvSpPr txBox="1">
            <a:spLocks noGrp="1"/>
          </p:cNvSpPr>
          <p:nvPr>
            <p:ph type="subTitle" idx="13"/>
          </p:nvPr>
        </p:nvSpPr>
        <p:spPr>
          <a:xfrm>
            <a:off x="4215973" y="1996163"/>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Pembahasan</a:t>
            </a:r>
            <a:endParaRPr dirty="0"/>
          </a:p>
        </p:txBody>
      </p:sp>
      <p:sp>
        <p:nvSpPr>
          <p:cNvPr id="1478" name="Google Shape;1478;p37"/>
          <p:cNvSpPr txBox="1">
            <a:spLocks noGrp="1"/>
          </p:cNvSpPr>
          <p:nvPr>
            <p:ph type="subTitle" idx="14"/>
          </p:nvPr>
        </p:nvSpPr>
        <p:spPr>
          <a:xfrm>
            <a:off x="1338300" y="3463216"/>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Kesimpulan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533" name="Google Shape;1533;p39"/>
          <p:cNvSpPr txBox="1">
            <a:spLocks noGrp="1"/>
          </p:cNvSpPr>
          <p:nvPr>
            <p:ph type="subTitle" idx="2"/>
          </p:nvPr>
        </p:nvSpPr>
        <p:spPr>
          <a:xfrm>
            <a:off x="708586" y="1652015"/>
            <a:ext cx="5556622" cy="15260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Linked List adalah struktur data yang menyimpan kumpulan data secara linear. Data dalam linked list disusun dalam urutan linear, yang artinya, data pertama terletak diawal, data kedua terletak dibelakang data pertama, dan seterusnya.</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Pembahasan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768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Struktur </a:t>
            </a:r>
            <a:endParaRPr dirty="0"/>
          </a:p>
        </p:txBody>
      </p:sp>
      <p:pic>
        <p:nvPicPr>
          <p:cNvPr id="10" name="Picture 9">
            <a:extLst>
              <a:ext uri="{FF2B5EF4-FFF2-40B4-BE49-F238E27FC236}">
                <a16:creationId xmlns:a16="http://schemas.microsoft.com/office/drawing/2014/main" id="{D6BA8C85-8209-F973-6C27-CF9B2A26F1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3642" y="1285130"/>
            <a:ext cx="6316715" cy="31579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Jenis-Jenis</a:t>
            </a:r>
            <a:r>
              <a:rPr lang="en-US" dirty="0"/>
              <a:t> Linked List</a:t>
            </a:r>
            <a:endParaRPr dirty="0"/>
          </a:p>
        </p:txBody>
      </p:sp>
      <p:pic>
        <p:nvPicPr>
          <p:cNvPr id="17" name="Picture 16">
            <a:extLst>
              <a:ext uri="{FF2B5EF4-FFF2-40B4-BE49-F238E27FC236}">
                <a16:creationId xmlns:a16="http://schemas.microsoft.com/office/drawing/2014/main" id="{E3E21ADC-00ED-E964-E517-74ED43CCF1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5606" y="1852480"/>
            <a:ext cx="5567015" cy="2783118"/>
          </a:xfrm>
          <a:prstGeom prst="rect">
            <a:avLst/>
          </a:prstGeom>
          <a:noFill/>
          <a:ln>
            <a:noFill/>
          </a:ln>
        </p:spPr>
      </p:pic>
      <p:sp>
        <p:nvSpPr>
          <p:cNvPr id="22" name="Google Shape;1750;p44">
            <a:extLst>
              <a:ext uri="{FF2B5EF4-FFF2-40B4-BE49-F238E27FC236}">
                <a16:creationId xmlns:a16="http://schemas.microsoft.com/office/drawing/2014/main" id="{4D049975-6517-1B35-C453-F7A514C97F6A}"/>
              </a:ext>
            </a:extLst>
          </p:cNvPr>
          <p:cNvSpPr txBox="1">
            <a:spLocks/>
          </p:cNvSpPr>
          <p:nvPr/>
        </p:nvSpPr>
        <p:spPr>
          <a:xfrm>
            <a:off x="719999" y="1233952"/>
            <a:ext cx="361493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sz="1800" dirty="0"/>
              <a:t>1. Single Linked List</a:t>
            </a:r>
            <a:endParaRPr lang="en-ID"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Jenis-Jenis</a:t>
            </a:r>
            <a:r>
              <a:rPr lang="en-US" dirty="0"/>
              <a:t> Linked List</a:t>
            </a:r>
            <a:endParaRPr dirty="0"/>
          </a:p>
        </p:txBody>
      </p:sp>
      <p:sp>
        <p:nvSpPr>
          <p:cNvPr id="22" name="Google Shape;1750;p44">
            <a:extLst>
              <a:ext uri="{FF2B5EF4-FFF2-40B4-BE49-F238E27FC236}">
                <a16:creationId xmlns:a16="http://schemas.microsoft.com/office/drawing/2014/main" id="{4D049975-6517-1B35-C453-F7A514C97F6A}"/>
              </a:ext>
            </a:extLst>
          </p:cNvPr>
          <p:cNvSpPr txBox="1">
            <a:spLocks/>
          </p:cNvSpPr>
          <p:nvPr/>
        </p:nvSpPr>
        <p:spPr>
          <a:xfrm>
            <a:off x="719999" y="1233952"/>
            <a:ext cx="361493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sz="1800" dirty="0"/>
              <a:t>2. Double Linked List</a:t>
            </a:r>
            <a:endParaRPr lang="en-ID" sz="1800" dirty="0"/>
          </a:p>
        </p:txBody>
      </p:sp>
      <p:pic>
        <p:nvPicPr>
          <p:cNvPr id="2" name="Picture 1" descr="Doubly Linked List">
            <a:extLst>
              <a:ext uri="{FF2B5EF4-FFF2-40B4-BE49-F238E27FC236}">
                <a16:creationId xmlns:a16="http://schemas.microsoft.com/office/drawing/2014/main" id="{745A3752-C6BC-D202-40DD-86CB707EA8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770" y="2181648"/>
            <a:ext cx="7806460" cy="1600130"/>
          </a:xfrm>
          <a:prstGeom prst="rect">
            <a:avLst/>
          </a:prstGeom>
          <a:noFill/>
          <a:ln>
            <a:noFill/>
          </a:ln>
        </p:spPr>
      </p:pic>
    </p:spTree>
    <p:extLst>
      <p:ext uri="{BB962C8B-B14F-4D97-AF65-F5344CB8AC3E}">
        <p14:creationId xmlns:p14="http://schemas.microsoft.com/office/powerpoint/2010/main" val="345700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Jenis-Jenis</a:t>
            </a:r>
            <a:r>
              <a:rPr lang="en-US" dirty="0"/>
              <a:t> Linked List</a:t>
            </a:r>
            <a:endParaRPr dirty="0"/>
          </a:p>
        </p:txBody>
      </p:sp>
      <p:sp>
        <p:nvSpPr>
          <p:cNvPr id="22" name="Google Shape;1750;p44">
            <a:extLst>
              <a:ext uri="{FF2B5EF4-FFF2-40B4-BE49-F238E27FC236}">
                <a16:creationId xmlns:a16="http://schemas.microsoft.com/office/drawing/2014/main" id="{4D049975-6517-1B35-C453-F7A514C97F6A}"/>
              </a:ext>
            </a:extLst>
          </p:cNvPr>
          <p:cNvSpPr txBox="1">
            <a:spLocks/>
          </p:cNvSpPr>
          <p:nvPr/>
        </p:nvSpPr>
        <p:spPr>
          <a:xfrm>
            <a:off x="719999" y="1233952"/>
            <a:ext cx="361493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sz="1800" dirty="0"/>
              <a:t>3. Circular Linked List</a:t>
            </a:r>
            <a:endParaRPr lang="en-ID" sz="1800" dirty="0"/>
          </a:p>
        </p:txBody>
      </p:sp>
      <p:pic>
        <p:nvPicPr>
          <p:cNvPr id="3" name="Picture 2" descr="Circular Linked List">
            <a:extLst>
              <a:ext uri="{FF2B5EF4-FFF2-40B4-BE49-F238E27FC236}">
                <a16:creationId xmlns:a16="http://schemas.microsoft.com/office/drawing/2014/main" id="{0DF434FD-B210-24F7-23F4-CDB57C271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5931" y="2234497"/>
            <a:ext cx="7312137" cy="1272752"/>
          </a:xfrm>
          <a:prstGeom prst="rect">
            <a:avLst/>
          </a:prstGeom>
          <a:noFill/>
          <a:ln>
            <a:noFill/>
          </a:ln>
        </p:spPr>
      </p:pic>
    </p:spTree>
    <p:extLst>
      <p:ext uri="{BB962C8B-B14F-4D97-AF65-F5344CB8AC3E}">
        <p14:creationId xmlns:p14="http://schemas.microsoft.com/office/powerpoint/2010/main" val="635062762"/>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396</Words>
  <Application>Microsoft Office PowerPoint</Application>
  <PresentationFormat>On-screen Show (16:9)</PresentationFormat>
  <Paragraphs>75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Poppins</vt:lpstr>
      <vt:lpstr>Source Code Pro</vt:lpstr>
      <vt:lpstr>IBM Plex Mono</vt:lpstr>
      <vt:lpstr>Introduction to Coding Workshop by Slidesgo</vt:lpstr>
      <vt:lpstr>Introduction to Linked List</vt:lpstr>
      <vt:lpstr>Table of contents</vt:lpstr>
      <vt:lpstr>01</vt:lpstr>
      <vt:lpstr>Introduction</vt:lpstr>
      <vt:lpstr>02</vt:lpstr>
      <vt:lpstr>Struktur </vt:lpstr>
      <vt:lpstr>Jenis-Jenis Linked List</vt:lpstr>
      <vt:lpstr>Jenis-Jenis Linked List</vt:lpstr>
      <vt:lpstr>Jenis-Jenis Linked List</vt:lpstr>
      <vt:lpstr>Operasi pada Linked List</vt:lpstr>
      <vt:lpstr>Implementasi Linked List</vt:lpstr>
      <vt:lpstr>Kelebihan dan Kekurangan</vt:lpstr>
      <vt:lpstr>Perbedaan Linked List dan Array</vt:lpstr>
      <vt:lpstr>03</vt:lpstr>
      <vt:lpstr>Kesimpulan</vt:lpstr>
      <vt:lpstr>Do you have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Linked List</dc:title>
  <dc:creator>Lenzz Druidg</dc:creator>
  <cp:lastModifiedBy>Lenzz Druidg</cp:lastModifiedBy>
  <cp:revision>1</cp:revision>
  <dcterms:modified xsi:type="dcterms:W3CDTF">2023-12-11T12:38:05Z</dcterms:modified>
</cp:coreProperties>
</file>