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8" r:id="rId2"/>
    <p:sldId id="266" r:id="rId3"/>
    <p:sldId id="261" r:id="rId4"/>
    <p:sldId id="260" r:id="rId5"/>
    <p:sldId id="264" r:id="rId6"/>
    <p:sldId id="265"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864DF-93DD-47C9-A077-605115DFDA26}" v="440" dt="2024-04-13T23:01:00.388"/>
    <p1510:client id="{AD34031A-008A-44AE-AAC7-189B77989F4D}" v="3566" dt="2024-04-14T06:14:19.190"/>
    <p1510:client id="{BE723BE6-8F66-4F1E-AA82-A11C041FFB0E}" v="1823" dt="2024-04-14T06:11:56.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1715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224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128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8778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8334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4921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325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517515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1806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84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898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763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42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201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502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043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690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27333963"/>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430F8-3031-6449-D269-4796B5D27A6B}"/>
              </a:ext>
            </a:extLst>
          </p:cNvPr>
          <p:cNvSpPr>
            <a:spLocks noGrp="1"/>
          </p:cNvSpPr>
          <p:nvPr>
            <p:ph type="title"/>
          </p:nvPr>
        </p:nvSpPr>
        <p:spPr>
          <a:xfrm>
            <a:off x="1322882" y="-3748"/>
            <a:ext cx="9733614" cy="1177092"/>
          </a:xfrm>
        </p:spPr>
        <p:txBody>
          <a:bodyPr anchor="b">
            <a:normAutofit/>
          </a:bodyPr>
          <a:lstStyle/>
          <a:p>
            <a:pPr algn="ctr"/>
            <a:r>
              <a:rPr lang="en-US" sz="4400">
                <a:cs typeface="Calibri Light"/>
              </a:rPr>
              <a:t>Metal Detector</a:t>
            </a:r>
            <a:endParaRPr lang="en-US" sz="4400"/>
          </a:p>
        </p:txBody>
      </p:sp>
      <p:cxnSp>
        <p:nvCxnSpPr>
          <p:cNvPr id="17" name="Straight Connector 16">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323656-4DB1-5437-F7B6-6B5C40E00F5A}"/>
              </a:ext>
            </a:extLst>
          </p:cNvPr>
          <p:cNvSpPr txBox="1"/>
          <p:nvPr/>
        </p:nvSpPr>
        <p:spPr>
          <a:xfrm>
            <a:off x="1317052" y="1499773"/>
            <a:ext cx="28742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Group No:- Tue-27</a:t>
            </a:r>
          </a:p>
          <a:p>
            <a:r>
              <a:rPr lang="en-US" sz="2000" b="1">
                <a:cs typeface="Calibri"/>
              </a:rPr>
              <a:t>Project ID:- P-23</a:t>
            </a:r>
          </a:p>
        </p:txBody>
      </p:sp>
      <p:sp>
        <p:nvSpPr>
          <p:cNvPr id="12" name="TextBox 11">
            <a:extLst>
              <a:ext uri="{FF2B5EF4-FFF2-40B4-BE49-F238E27FC236}">
                <a16:creationId xmlns:a16="http://schemas.microsoft.com/office/drawing/2014/main" id="{277CC7F2-66B2-F7FE-ADF8-DFEA7A52A38E}"/>
              </a:ext>
            </a:extLst>
          </p:cNvPr>
          <p:cNvSpPr txBox="1"/>
          <p:nvPr/>
        </p:nvSpPr>
        <p:spPr>
          <a:xfrm>
            <a:off x="1292236" y="2533799"/>
            <a:ext cx="968226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Abhishek Raj Soni(21d070006) </a:t>
            </a:r>
          </a:p>
          <a:p>
            <a:r>
              <a:rPr lang="en-US" sz="2000">
                <a:cs typeface="Calibri"/>
              </a:rPr>
              <a:t>Roshan Kumar Meena(210070069)</a:t>
            </a:r>
          </a:p>
          <a:p>
            <a:r>
              <a:rPr lang="en-US" sz="2000">
                <a:cs typeface="Calibri"/>
              </a:rPr>
              <a:t>Akhilesh Chauhan(21d070010)</a:t>
            </a:r>
            <a:endParaRPr lang="en-US"/>
          </a:p>
        </p:txBody>
      </p:sp>
      <p:sp>
        <p:nvSpPr>
          <p:cNvPr id="13" name="TextBox 12">
            <a:extLst>
              <a:ext uri="{FF2B5EF4-FFF2-40B4-BE49-F238E27FC236}">
                <a16:creationId xmlns:a16="http://schemas.microsoft.com/office/drawing/2014/main" id="{9C97584B-7E77-43B3-1320-C48BA8C192FD}"/>
              </a:ext>
            </a:extLst>
          </p:cNvPr>
          <p:cNvSpPr txBox="1"/>
          <p:nvPr/>
        </p:nvSpPr>
        <p:spPr>
          <a:xfrm>
            <a:off x="1217100" y="3964897"/>
            <a:ext cx="98293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Project Description</a:t>
            </a:r>
            <a:r>
              <a:rPr lang="en-US" sz="2400">
                <a:cs typeface="Calibri"/>
              </a:rPr>
              <a:t> – Our project was to make a Pulse Eddy current based Rebar Detector which can be used by </a:t>
            </a:r>
            <a:r>
              <a:rPr lang="en-US" sz="2400">
                <a:ea typeface="+mn-lt"/>
                <a:cs typeface="+mn-lt"/>
              </a:rPr>
              <a:t>structural audit engineers</a:t>
            </a:r>
            <a:r>
              <a:rPr lang="en-US" sz="2400">
                <a:cs typeface="Calibri"/>
              </a:rPr>
              <a:t> to find the location and depth of steel reinforcement bars in walls and concrete structure.</a:t>
            </a:r>
          </a:p>
        </p:txBody>
      </p:sp>
    </p:spTree>
    <p:extLst>
      <p:ext uri="{BB962C8B-B14F-4D97-AF65-F5344CB8AC3E}">
        <p14:creationId xmlns:p14="http://schemas.microsoft.com/office/powerpoint/2010/main" val="425793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15A6-9FC3-8CE2-D8CF-9F3C6DE657AF}"/>
              </a:ext>
            </a:extLst>
          </p:cNvPr>
          <p:cNvSpPr>
            <a:spLocks noGrp="1"/>
          </p:cNvSpPr>
          <p:nvPr>
            <p:ph type="title"/>
          </p:nvPr>
        </p:nvSpPr>
        <p:spPr>
          <a:xfrm>
            <a:off x="685801" y="119321"/>
            <a:ext cx="3793239" cy="1456267"/>
          </a:xfrm>
        </p:spPr>
        <p:txBody>
          <a:bodyPr/>
          <a:lstStyle/>
          <a:p>
            <a:r>
              <a:rPr lang="en-US" dirty="0">
                <a:cs typeface="Calibri Light"/>
              </a:rPr>
              <a:t>Demo video</a:t>
            </a:r>
          </a:p>
        </p:txBody>
      </p:sp>
    </p:spTree>
    <p:extLst>
      <p:ext uri="{BB962C8B-B14F-4D97-AF65-F5344CB8AC3E}">
        <p14:creationId xmlns:p14="http://schemas.microsoft.com/office/powerpoint/2010/main" val="31635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7D84-FF33-FDD6-AEDF-115666E8A192}"/>
              </a:ext>
            </a:extLst>
          </p:cNvPr>
          <p:cNvSpPr>
            <a:spLocks noGrp="1"/>
          </p:cNvSpPr>
          <p:nvPr>
            <p:ph type="title"/>
          </p:nvPr>
        </p:nvSpPr>
        <p:spPr>
          <a:xfrm>
            <a:off x="685801" y="362465"/>
            <a:ext cx="9214966" cy="807538"/>
          </a:xfrm>
        </p:spPr>
        <p:txBody>
          <a:bodyPr>
            <a:normAutofit/>
          </a:bodyPr>
          <a:lstStyle/>
          <a:p>
            <a:r>
              <a:rPr lang="en-US">
                <a:cs typeface="Calibri Light"/>
              </a:rPr>
              <a:t>Overview of Methodology</a:t>
            </a:r>
            <a:endParaRPr lang="en-US"/>
          </a:p>
        </p:txBody>
      </p:sp>
      <p:sp>
        <p:nvSpPr>
          <p:cNvPr id="4" name="TextBox 3">
            <a:extLst>
              <a:ext uri="{FF2B5EF4-FFF2-40B4-BE49-F238E27FC236}">
                <a16:creationId xmlns:a16="http://schemas.microsoft.com/office/drawing/2014/main" id="{5EF4A383-130B-88BC-1320-B48489A893E7}"/>
              </a:ext>
            </a:extLst>
          </p:cNvPr>
          <p:cNvSpPr txBox="1"/>
          <p:nvPr/>
        </p:nvSpPr>
        <p:spPr>
          <a:xfrm>
            <a:off x="859064" y="1297122"/>
            <a:ext cx="1073356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400">
                <a:ea typeface="+mn-lt"/>
                <a:cs typeface="+mn-lt"/>
              </a:rPr>
              <a:t>The PEC method utilizes time-varying magnetic field produced by an excitation coil (transmitter) to generate eddy currents in a metal. The eddy currents produced in a metal generate their own magnetic field, that opposes the secondary field generated by the receiver coil. </a:t>
            </a:r>
          </a:p>
          <a:p>
            <a:endParaRPr lang="en-US" sz="2400">
              <a:cs typeface="Calibri" panose="020F0502020204030204"/>
            </a:endParaRPr>
          </a:p>
          <a:p>
            <a:pPr marL="285750" indent="-285750">
              <a:buFont typeface="Wingdings"/>
              <a:buChar char="q"/>
            </a:pPr>
            <a:r>
              <a:rPr lang="en-US" sz="2400">
                <a:cs typeface="Calibri" panose="020F0502020204030204"/>
              </a:rPr>
              <a:t>For detecting the different metal we are using control signal generator using comparator of which output changes accordingly by placing the metal near the coil and give the signal to LED to glow and further signal go into Raspberry Pico to display  METAL DETECTED.</a:t>
            </a:r>
          </a:p>
          <a:p>
            <a:endParaRPr lang="en-US" sz="2400">
              <a:cs typeface="Calibri" panose="020F0502020204030204"/>
            </a:endParaRPr>
          </a:p>
          <a:p>
            <a:pPr marL="285750" indent="-285750">
              <a:buFont typeface="Wingdings"/>
              <a:buChar char="q"/>
            </a:pPr>
            <a:r>
              <a:rPr lang="en-US" sz="2400">
                <a:cs typeface="Calibri" panose="020F0502020204030204"/>
              </a:rPr>
              <a:t>For differentiating the metal we used lock-in amplifier , LPF and comparator with level shifter.</a:t>
            </a:r>
          </a:p>
          <a:p>
            <a:pPr marL="285750" indent="-285750">
              <a:buFont typeface="Wingdings"/>
              <a:buChar char="q"/>
            </a:pPr>
            <a:endParaRPr lang="en-US">
              <a:cs typeface="Calibri" panose="020F0502020204030204"/>
            </a:endParaRPr>
          </a:p>
        </p:txBody>
      </p:sp>
    </p:spTree>
    <p:extLst>
      <p:ext uri="{BB962C8B-B14F-4D97-AF65-F5344CB8AC3E}">
        <p14:creationId xmlns:p14="http://schemas.microsoft.com/office/powerpoint/2010/main" val="36035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68BD-2566-5F2F-9CA5-A6568D23E051}"/>
              </a:ext>
            </a:extLst>
          </p:cNvPr>
          <p:cNvSpPr>
            <a:spLocks noGrp="1"/>
          </p:cNvSpPr>
          <p:nvPr>
            <p:ph type="title"/>
          </p:nvPr>
        </p:nvSpPr>
        <p:spPr>
          <a:xfrm>
            <a:off x="443815" y="599302"/>
            <a:ext cx="10409452" cy="622186"/>
          </a:xfrm>
        </p:spPr>
        <p:txBody>
          <a:bodyPr>
            <a:normAutofit fontScale="90000"/>
          </a:bodyPr>
          <a:lstStyle/>
          <a:p>
            <a:r>
              <a:rPr lang="en-US" sz="4400">
                <a:ea typeface="+mj-lt"/>
                <a:cs typeface="+mj-lt"/>
              </a:rPr>
              <a:t>Block Diagram of methodology </a:t>
            </a:r>
            <a:endParaRPr lang="en-US"/>
          </a:p>
          <a:p>
            <a:endParaRPr lang="en-US">
              <a:cs typeface="Calibri Light"/>
            </a:endParaRPr>
          </a:p>
        </p:txBody>
      </p:sp>
      <p:cxnSp>
        <p:nvCxnSpPr>
          <p:cNvPr id="6" name="Straight Arrow Connector 5">
            <a:extLst>
              <a:ext uri="{FF2B5EF4-FFF2-40B4-BE49-F238E27FC236}">
                <a16:creationId xmlns:a16="http://schemas.microsoft.com/office/drawing/2014/main" id="{27D08AF2-3F33-293F-6AC4-F97DB59CC30C}"/>
              </a:ext>
            </a:extLst>
          </p:cNvPr>
          <p:cNvCxnSpPr/>
          <p:nvPr/>
        </p:nvCxnSpPr>
        <p:spPr>
          <a:xfrm flipV="1">
            <a:off x="2101678" y="1625943"/>
            <a:ext cx="512805" cy="20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Rectangle: Rounded Corners 6">
            <a:extLst>
              <a:ext uri="{FF2B5EF4-FFF2-40B4-BE49-F238E27FC236}">
                <a16:creationId xmlns:a16="http://schemas.microsoft.com/office/drawing/2014/main" id="{FFAE611A-C654-E927-B087-411C87B7D5C3}"/>
              </a:ext>
            </a:extLst>
          </p:cNvPr>
          <p:cNvSpPr/>
          <p:nvPr/>
        </p:nvSpPr>
        <p:spPr>
          <a:xfrm>
            <a:off x="355256" y="1292310"/>
            <a:ext cx="1585783" cy="607540"/>
          </a:xfrm>
          <a:prstGeom prst="roundRect">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Oscillator</a:t>
            </a:r>
            <a:endParaRPr lang="en-US"/>
          </a:p>
        </p:txBody>
      </p:sp>
      <p:sp>
        <p:nvSpPr>
          <p:cNvPr id="8" name="Rectangle: Rounded Corners 7">
            <a:extLst>
              <a:ext uri="{FF2B5EF4-FFF2-40B4-BE49-F238E27FC236}">
                <a16:creationId xmlns:a16="http://schemas.microsoft.com/office/drawing/2014/main" id="{44EEBE0E-3406-37F3-6D5E-B5801CAAF930}"/>
              </a:ext>
            </a:extLst>
          </p:cNvPr>
          <p:cNvSpPr/>
          <p:nvPr/>
        </p:nvSpPr>
        <p:spPr>
          <a:xfrm>
            <a:off x="2836904" y="1292311"/>
            <a:ext cx="1493107" cy="607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Power Amplifier</a:t>
            </a:r>
            <a:endParaRPr lang="en-US"/>
          </a:p>
        </p:txBody>
      </p:sp>
      <p:cxnSp>
        <p:nvCxnSpPr>
          <p:cNvPr id="9" name="Straight Arrow Connector 8">
            <a:extLst>
              <a:ext uri="{FF2B5EF4-FFF2-40B4-BE49-F238E27FC236}">
                <a16:creationId xmlns:a16="http://schemas.microsoft.com/office/drawing/2014/main" id="{12ABCBDB-0E84-E815-8753-4810661A3654}"/>
              </a:ext>
            </a:extLst>
          </p:cNvPr>
          <p:cNvCxnSpPr/>
          <p:nvPr/>
        </p:nvCxnSpPr>
        <p:spPr>
          <a:xfrm flipV="1">
            <a:off x="4443028" y="1598912"/>
            <a:ext cx="502507" cy="72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Rectangle: Rounded Corners 9">
            <a:extLst>
              <a:ext uri="{FF2B5EF4-FFF2-40B4-BE49-F238E27FC236}">
                <a16:creationId xmlns:a16="http://schemas.microsoft.com/office/drawing/2014/main" id="{92D64583-2955-33C0-3398-AC5911D9A019}"/>
              </a:ext>
            </a:extLst>
          </p:cNvPr>
          <p:cNvSpPr/>
          <p:nvPr/>
        </p:nvSpPr>
        <p:spPr>
          <a:xfrm>
            <a:off x="5050823" y="1292311"/>
            <a:ext cx="1493107" cy="607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Transmitter Coil</a:t>
            </a:r>
            <a:endParaRPr lang="en-US"/>
          </a:p>
        </p:txBody>
      </p:sp>
      <p:cxnSp>
        <p:nvCxnSpPr>
          <p:cNvPr id="12" name="Straight Arrow Connector 11">
            <a:extLst>
              <a:ext uri="{FF2B5EF4-FFF2-40B4-BE49-F238E27FC236}">
                <a16:creationId xmlns:a16="http://schemas.microsoft.com/office/drawing/2014/main" id="{99E25FE0-EA52-2B4E-7DA9-1F97E1422F5D}"/>
              </a:ext>
            </a:extLst>
          </p:cNvPr>
          <p:cNvCxnSpPr/>
          <p:nvPr/>
        </p:nvCxnSpPr>
        <p:spPr>
          <a:xfrm flipV="1">
            <a:off x="6649978" y="1462472"/>
            <a:ext cx="751161" cy="7207"/>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C18F29D0-9662-3694-B13E-FF0D06F71A86}"/>
              </a:ext>
            </a:extLst>
          </p:cNvPr>
          <p:cNvCxnSpPr>
            <a:cxnSpLocks/>
          </p:cNvCxnSpPr>
          <p:nvPr/>
        </p:nvCxnSpPr>
        <p:spPr>
          <a:xfrm>
            <a:off x="6649223" y="1742559"/>
            <a:ext cx="749642" cy="308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4" name="Rectangle: Rounded Corners 13">
            <a:extLst>
              <a:ext uri="{FF2B5EF4-FFF2-40B4-BE49-F238E27FC236}">
                <a16:creationId xmlns:a16="http://schemas.microsoft.com/office/drawing/2014/main" id="{059383E9-0CB4-6136-F910-1EB1D27C8B38}"/>
              </a:ext>
            </a:extLst>
          </p:cNvPr>
          <p:cNvSpPr/>
          <p:nvPr/>
        </p:nvSpPr>
        <p:spPr>
          <a:xfrm>
            <a:off x="7609701" y="1297460"/>
            <a:ext cx="1493107" cy="607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Receiver </a:t>
            </a:r>
          </a:p>
          <a:p>
            <a:pPr algn="ctr"/>
            <a:r>
              <a:rPr lang="en-US">
                <a:cs typeface="Calibri"/>
              </a:rPr>
              <a:t>Coil</a:t>
            </a:r>
          </a:p>
        </p:txBody>
      </p:sp>
      <p:cxnSp>
        <p:nvCxnSpPr>
          <p:cNvPr id="15" name="Straight Arrow Connector 14">
            <a:extLst>
              <a:ext uri="{FF2B5EF4-FFF2-40B4-BE49-F238E27FC236}">
                <a16:creationId xmlns:a16="http://schemas.microsoft.com/office/drawing/2014/main" id="{C8869D59-3C3A-C923-D234-AB0233819A3F}"/>
              </a:ext>
            </a:extLst>
          </p:cNvPr>
          <p:cNvCxnSpPr>
            <a:cxnSpLocks/>
          </p:cNvCxnSpPr>
          <p:nvPr/>
        </p:nvCxnSpPr>
        <p:spPr>
          <a:xfrm flipH="1" flipV="1">
            <a:off x="9471195" y="3004495"/>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Rounded Corners 15">
            <a:extLst>
              <a:ext uri="{FF2B5EF4-FFF2-40B4-BE49-F238E27FC236}">
                <a16:creationId xmlns:a16="http://schemas.microsoft.com/office/drawing/2014/main" id="{5F804D43-7B04-58A6-4279-3A73A7CF14FC}"/>
              </a:ext>
            </a:extLst>
          </p:cNvPr>
          <p:cNvSpPr/>
          <p:nvPr/>
        </p:nvSpPr>
        <p:spPr>
          <a:xfrm>
            <a:off x="9849362" y="1148152"/>
            <a:ext cx="1874109" cy="895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Instrumentation </a:t>
            </a:r>
            <a:endParaRPr lang="en-US"/>
          </a:p>
          <a:p>
            <a:pPr algn="ctr"/>
            <a:r>
              <a:rPr lang="en-US">
                <a:cs typeface="Calibri"/>
              </a:rPr>
              <a:t>Amplifier</a:t>
            </a:r>
          </a:p>
          <a:p>
            <a:pPr algn="ctr"/>
            <a:endParaRPr lang="en-US">
              <a:cs typeface="Calibri"/>
            </a:endParaRPr>
          </a:p>
        </p:txBody>
      </p:sp>
      <p:cxnSp>
        <p:nvCxnSpPr>
          <p:cNvPr id="17" name="Straight Arrow Connector 16">
            <a:extLst>
              <a:ext uri="{FF2B5EF4-FFF2-40B4-BE49-F238E27FC236}">
                <a16:creationId xmlns:a16="http://schemas.microsoft.com/office/drawing/2014/main" id="{5A0C8992-8C18-B9C7-354D-29E983D11A63}"/>
              </a:ext>
            </a:extLst>
          </p:cNvPr>
          <p:cNvCxnSpPr>
            <a:cxnSpLocks/>
          </p:cNvCxnSpPr>
          <p:nvPr/>
        </p:nvCxnSpPr>
        <p:spPr>
          <a:xfrm flipH="1" flipV="1">
            <a:off x="9471195" y="5558224"/>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3C6B780A-53B0-E849-0322-F7B5CA0DA4E6}"/>
              </a:ext>
            </a:extLst>
          </p:cNvPr>
          <p:cNvSpPr/>
          <p:nvPr/>
        </p:nvSpPr>
        <p:spPr>
          <a:xfrm>
            <a:off x="10132538" y="2687596"/>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BPF</a:t>
            </a:r>
          </a:p>
        </p:txBody>
      </p:sp>
      <p:cxnSp>
        <p:nvCxnSpPr>
          <p:cNvPr id="19" name="Straight Arrow Connector 18">
            <a:extLst>
              <a:ext uri="{FF2B5EF4-FFF2-40B4-BE49-F238E27FC236}">
                <a16:creationId xmlns:a16="http://schemas.microsoft.com/office/drawing/2014/main" id="{6E465785-EC05-AD8F-2DD6-6DC6884B962E}"/>
              </a:ext>
            </a:extLst>
          </p:cNvPr>
          <p:cNvCxnSpPr>
            <a:cxnSpLocks/>
          </p:cNvCxnSpPr>
          <p:nvPr/>
        </p:nvCxnSpPr>
        <p:spPr>
          <a:xfrm flipV="1">
            <a:off x="9220974" y="1598912"/>
            <a:ext cx="502507" cy="72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DF04B0E-5C65-D5F6-7EE9-93F02F97670A}"/>
              </a:ext>
            </a:extLst>
          </p:cNvPr>
          <p:cNvCxnSpPr>
            <a:cxnSpLocks/>
          </p:cNvCxnSpPr>
          <p:nvPr/>
        </p:nvCxnSpPr>
        <p:spPr>
          <a:xfrm>
            <a:off x="10750122" y="2218808"/>
            <a:ext cx="8237" cy="3737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Rounded Corners 20">
            <a:extLst>
              <a:ext uri="{FF2B5EF4-FFF2-40B4-BE49-F238E27FC236}">
                <a16:creationId xmlns:a16="http://schemas.microsoft.com/office/drawing/2014/main" id="{79B645AF-BBBD-7830-BF9F-9C5615F09430}"/>
              </a:ext>
            </a:extLst>
          </p:cNvPr>
          <p:cNvSpPr/>
          <p:nvPr/>
        </p:nvSpPr>
        <p:spPr>
          <a:xfrm>
            <a:off x="7913470" y="2594920"/>
            <a:ext cx="1307758" cy="8186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Control Signal Generator</a:t>
            </a:r>
            <a:endParaRPr lang="en-US"/>
          </a:p>
        </p:txBody>
      </p:sp>
      <p:sp>
        <p:nvSpPr>
          <p:cNvPr id="22" name="Rectangle: Rounded Corners 21">
            <a:extLst>
              <a:ext uri="{FF2B5EF4-FFF2-40B4-BE49-F238E27FC236}">
                <a16:creationId xmlns:a16="http://schemas.microsoft.com/office/drawing/2014/main" id="{B530E27F-0815-834E-5EB9-E8457D8B7B79}"/>
              </a:ext>
            </a:extLst>
          </p:cNvPr>
          <p:cNvSpPr/>
          <p:nvPr/>
        </p:nvSpPr>
        <p:spPr>
          <a:xfrm>
            <a:off x="10132537" y="5241325"/>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Switching Circuits</a:t>
            </a:r>
          </a:p>
        </p:txBody>
      </p:sp>
      <p:sp>
        <p:nvSpPr>
          <p:cNvPr id="23" name="Rectangle: Rounded Corners 22">
            <a:extLst>
              <a:ext uri="{FF2B5EF4-FFF2-40B4-BE49-F238E27FC236}">
                <a16:creationId xmlns:a16="http://schemas.microsoft.com/office/drawing/2014/main" id="{6F23DCAA-FB50-8D0D-F24B-D51BCC7F41A1}"/>
              </a:ext>
            </a:extLst>
          </p:cNvPr>
          <p:cNvSpPr/>
          <p:nvPr/>
        </p:nvSpPr>
        <p:spPr>
          <a:xfrm>
            <a:off x="7990700" y="5241325"/>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Subtractor</a:t>
            </a:r>
          </a:p>
        </p:txBody>
      </p:sp>
      <p:sp>
        <p:nvSpPr>
          <p:cNvPr id="24" name="Rectangle: Rounded Corners 23">
            <a:extLst>
              <a:ext uri="{FF2B5EF4-FFF2-40B4-BE49-F238E27FC236}">
                <a16:creationId xmlns:a16="http://schemas.microsoft.com/office/drawing/2014/main" id="{D2F51AF7-9011-275F-F497-033465DC6F03}"/>
              </a:ext>
            </a:extLst>
          </p:cNvPr>
          <p:cNvSpPr/>
          <p:nvPr/>
        </p:nvSpPr>
        <p:spPr>
          <a:xfrm>
            <a:off x="5931240" y="5244878"/>
            <a:ext cx="142102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Comparator</a:t>
            </a:r>
            <a:endParaRPr lang="en-US"/>
          </a:p>
        </p:txBody>
      </p:sp>
      <p:sp>
        <p:nvSpPr>
          <p:cNvPr id="25" name="Rectangle: Rounded Corners 24">
            <a:extLst>
              <a:ext uri="{FF2B5EF4-FFF2-40B4-BE49-F238E27FC236}">
                <a16:creationId xmlns:a16="http://schemas.microsoft.com/office/drawing/2014/main" id="{C994E18C-7D21-87BE-8962-D2C4212DD425}"/>
              </a:ext>
            </a:extLst>
          </p:cNvPr>
          <p:cNvSpPr/>
          <p:nvPr/>
        </p:nvSpPr>
        <p:spPr>
          <a:xfrm>
            <a:off x="3899919" y="5247232"/>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LPF</a:t>
            </a:r>
          </a:p>
        </p:txBody>
      </p:sp>
      <p:sp>
        <p:nvSpPr>
          <p:cNvPr id="26" name="Rectangle: Rounded Corners 25">
            <a:extLst>
              <a:ext uri="{FF2B5EF4-FFF2-40B4-BE49-F238E27FC236}">
                <a16:creationId xmlns:a16="http://schemas.microsoft.com/office/drawing/2014/main" id="{B283C94D-672E-EE95-3E7B-FD35A6C64447}"/>
              </a:ext>
            </a:extLst>
          </p:cNvPr>
          <p:cNvSpPr/>
          <p:nvPr/>
        </p:nvSpPr>
        <p:spPr>
          <a:xfrm>
            <a:off x="1947065" y="5246473"/>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Level Shifter</a:t>
            </a:r>
          </a:p>
        </p:txBody>
      </p:sp>
      <p:cxnSp>
        <p:nvCxnSpPr>
          <p:cNvPr id="30" name="Straight Arrow Connector 29">
            <a:extLst>
              <a:ext uri="{FF2B5EF4-FFF2-40B4-BE49-F238E27FC236}">
                <a16:creationId xmlns:a16="http://schemas.microsoft.com/office/drawing/2014/main" id="{035C032E-C4B3-F089-3272-6044F8B2E8CA}"/>
              </a:ext>
            </a:extLst>
          </p:cNvPr>
          <p:cNvCxnSpPr/>
          <p:nvPr/>
        </p:nvCxnSpPr>
        <p:spPr>
          <a:xfrm flipH="1">
            <a:off x="962705" y="3524042"/>
            <a:ext cx="2660" cy="28047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Rectangle: Rounded Corners 30">
            <a:extLst>
              <a:ext uri="{FF2B5EF4-FFF2-40B4-BE49-F238E27FC236}">
                <a16:creationId xmlns:a16="http://schemas.microsoft.com/office/drawing/2014/main" id="{A94BDE0F-3B3B-C2D9-23F6-EA627FBBF573}"/>
              </a:ext>
            </a:extLst>
          </p:cNvPr>
          <p:cNvSpPr/>
          <p:nvPr/>
        </p:nvSpPr>
        <p:spPr>
          <a:xfrm>
            <a:off x="3325226" y="2717131"/>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R Pi  Pico</a:t>
            </a:r>
            <a:endParaRPr lang="en-US"/>
          </a:p>
        </p:txBody>
      </p:sp>
      <p:cxnSp>
        <p:nvCxnSpPr>
          <p:cNvPr id="32" name="Straight Arrow Connector 31">
            <a:extLst>
              <a:ext uri="{FF2B5EF4-FFF2-40B4-BE49-F238E27FC236}">
                <a16:creationId xmlns:a16="http://schemas.microsoft.com/office/drawing/2014/main" id="{1813B293-03D7-6649-6E33-02012F11DEC8}"/>
              </a:ext>
            </a:extLst>
          </p:cNvPr>
          <p:cNvCxnSpPr>
            <a:cxnSpLocks/>
          </p:cNvCxnSpPr>
          <p:nvPr/>
        </p:nvCxnSpPr>
        <p:spPr>
          <a:xfrm flipH="1" flipV="1">
            <a:off x="7149154" y="3055981"/>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2AE8699-1DD2-1E8E-5198-DB8FD6D01C47}"/>
              </a:ext>
            </a:extLst>
          </p:cNvPr>
          <p:cNvCxnSpPr>
            <a:cxnSpLocks/>
          </p:cNvCxnSpPr>
          <p:nvPr/>
        </p:nvCxnSpPr>
        <p:spPr>
          <a:xfrm flipV="1">
            <a:off x="2487185" y="3068955"/>
            <a:ext cx="8228" cy="2015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E6765C3D-B278-AD74-12B0-3B119656A317}"/>
              </a:ext>
            </a:extLst>
          </p:cNvPr>
          <p:cNvCxnSpPr>
            <a:cxnSpLocks/>
          </p:cNvCxnSpPr>
          <p:nvPr/>
        </p:nvCxnSpPr>
        <p:spPr>
          <a:xfrm>
            <a:off x="4106970" y="4471924"/>
            <a:ext cx="1170669" cy="30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Rectangle: Rounded Corners 3">
            <a:extLst>
              <a:ext uri="{FF2B5EF4-FFF2-40B4-BE49-F238E27FC236}">
                <a16:creationId xmlns:a16="http://schemas.microsoft.com/office/drawing/2014/main" id="{E34A9C30-3DF0-156C-672F-F1B9297A824A}"/>
              </a:ext>
            </a:extLst>
          </p:cNvPr>
          <p:cNvSpPr/>
          <p:nvPr/>
        </p:nvSpPr>
        <p:spPr>
          <a:xfrm>
            <a:off x="442781" y="2594919"/>
            <a:ext cx="1307758"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Clock Generator</a:t>
            </a:r>
            <a:endParaRPr lang="en-US"/>
          </a:p>
        </p:txBody>
      </p:sp>
      <p:cxnSp>
        <p:nvCxnSpPr>
          <p:cNvPr id="3" name="Straight Arrow Connector 2">
            <a:extLst>
              <a:ext uri="{FF2B5EF4-FFF2-40B4-BE49-F238E27FC236}">
                <a16:creationId xmlns:a16="http://schemas.microsoft.com/office/drawing/2014/main" id="{7C1EC8D2-4EF1-832D-F793-C2754A46E63A}"/>
              </a:ext>
            </a:extLst>
          </p:cNvPr>
          <p:cNvCxnSpPr>
            <a:cxnSpLocks/>
          </p:cNvCxnSpPr>
          <p:nvPr/>
        </p:nvCxnSpPr>
        <p:spPr>
          <a:xfrm>
            <a:off x="935829" y="6471619"/>
            <a:ext cx="9909246" cy="284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4F32C5C0-FDA0-0B13-B580-D12D70589727}"/>
              </a:ext>
            </a:extLst>
          </p:cNvPr>
          <p:cNvCxnSpPr>
            <a:cxnSpLocks/>
          </p:cNvCxnSpPr>
          <p:nvPr/>
        </p:nvCxnSpPr>
        <p:spPr>
          <a:xfrm flipV="1">
            <a:off x="10782760" y="6027495"/>
            <a:ext cx="3248" cy="30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328C29D4-CEA6-A92A-6F35-6F320EFEDE26}"/>
              </a:ext>
            </a:extLst>
          </p:cNvPr>
          <p:cNvCxnSpPr>
            <a:cxnSpLocks/>
          </p:cNvCxnSpPr>
          <p:nvPr/>
        </p:nvCxnSpPr>
        <p:spPr>
          <a:xfrm>
            <a:off x="1036251" y="2047297"/>
            <a:ext cx="3246" cy="4596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61236D1B-2C4C-D917-58C0-CF9271100852}"/>
              </a:ext>
            </a:extLst>
          </p:cNvPr>
          <p:cNvCxnSpPr>
            <a:cxnSpLocks/>
          </p:cNvCxnSpPr>
          <p:nvPr/>
        </p:nvCxnSpPr>
        <p:spPr>
          <a:xfrm flipH="1">
            <a:off x="10797821" y="3524041"/>
            <a:ext cx="20382" cy="16351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B4B3CF33-27C8-0BE1-622A-D213FF6914C4}"/>
              </a:ext>
            </a:extLst>
          </p:cNvPr>
          <p:cNvCxnSpPr>
            <a:cxnSpLocks/>
          </p:cNvCxnSpPr>
          <p:nvPr/>
        </p:nvCxnSpPr>
        <p:spPr>
          <a:xfrm flipH="1" flipV="1">
            <a:off x="7403753" y="5617293"/>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AF2C4AA4-A3B9-7FFC-30F5-605F03EC84F8}"/>
              </a:ext>
            </a:extLst>
          </p:cNvPr>
          <p:cNvCxnSpPr>
            <a:cxnSpLocks/>
          </p:cNvCxnSpPr>
          <p:nvPr/>
        </p:nvCxnSpPr>
        <p:spPr>
          <a:xfrm flipH="1" flipV="1">
            <a:off x="5289054" y="5581851"/>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B8DB609F-4E5A-8665-75FE-FE54087CA993}"/>
              </a:ext>
            </a:extLst>
          </p:cNvPr>
          <p:cNvCxnSpPr>
            <a:cxnSpLocks/>
          </p:cNvCxnSpPr>
          <p:nvPr/>
        </p:nvCxnSpPr>
        <p:spPr>
          <a:xfrm flipH="1" flipV="1">
            <a:off x="3327939" y="5587759"/>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Rectangle: Rounded Corners 35">
            <a:extLst>
              <a:ext uri="{FF2B5EF4-FFF2-40B4-BE49-F238E27FC236}">
                <a16:creationId xmlns:a16="http://schemas.microsoft.com/office/drawing/2014/main" id="{1F00BA46-17BE-7ED0-834E-32CB8AC0A226}"/>
              </a:ext>
            </a:extLst>
          </p:cNvPr>
          <p:cNvSpPr/>
          <p:nvPr/>
        </p:nvSpPr>
        <p:spPr>
          <a:xfrm>
            <a:off x="5516712" y="2687597"/>
            <a:ext cx="1490875"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Comparator</a:t>
            </a:r>
            <a:endParaRPr lang="en-US"/>
          </a:p>
        </p:txBody>
      </p:sp>
      <p:cxnSp>
        <p:nvCxnSpPr>
          <p:cNvPr id="37" name="Straight Arrow Connector 36">
            <a:extLst>
              <a:ext uri="{FF2B5EF4-FFF2-40B4-BE49-F238E27FC236}">
                <a16:creationId xmlns:a16="http://schemas.microsoft.com/office/drawing/2014/main" id="{70FCC9DE-D1F7-EEAB-D405-836D63486F76}"/>
              </a:ext>
            </a:extLst>
          </p:cNvPr>
          <p:cNvCxnSpPr>
            <a:cxnSpLocks/>
          </p:cNvCxnSpPr>
          <p:nvPr/>
        </p:nvCxnSpPr>
        <p:spPr>
          <a:xfrm flipH="1" flipV="1">
            <a:off x="4798177" y="3061888"/>
            <a:ext cx="506632" cy="2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55E022D5-228C-88D6-0810-6A0A5BE3E258}"/>
              </a:ext>
            </a:extLst>
          </p:cNvPr>
          <p:cNvCxnSpPr>
            <a:cxnSpLocks/>
          </p:cNvCxnSpPr>
          <p:nvPr/>
        </p:nvCxnSpPr>
        <p:spPr>
          <a:xfrm>
            <a:off x="2617135" y="3093479"/>
            <a:ext cx="509367" cy="3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Rectangle: Rounded Corners 38">
            <a:extLst>
              <a:ext uri="{FF2B5EF4-FFF2-40B4-BE49-F238E27FC236}">
                <a16:creationId xmlns:a16="http://schemas.microsoft.com/office/drawing/2014/main" id="{C7D7B12C-97CC-6E00-16AD-6591B9F8D902}"/>
              </a:ext>
            </a:extLst>
          </p:cNvPr>
          <p:cNvSpPr/>
          <p:nvPr/>
        </p:nvSpPr>
        <p:spPr>
          <a:xfrm>
            <a:off x="5516712" y="4028480"/>
            <a:ext cx="1490875" cy="68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Display</a:t>
            </a:r>
            <a:endParaRPr lang="en-US"/>
          </a:p>
        </p:txBody>
      </p:sp>
      <p:cxnSp>
        <p:nvCxnSpPr>
          <p:cNvPr id="40" name="Straight Arrow Connector 39">
            <a:extLst>
              <a:ext uri="{FF2B5EF4-FFF2-40B4-BE49-F238E27FC236}">
                <a16:creationId xmlns:a16="http://schemas.microsoft.com/office/drawing/2014/main" id="{123FB8F0-5CA1-7DAD-4E00-3AEEBA1ACC71}"/>
              </a:ext>
            </a:extLst>
          </p:cNvPr>
          <p:cNvCxnSpPr>
            <a:cxnSpLocks/>
          </p:cNvCxnSpPr>
          <p:nvPr/>
        </p:nvCxnSpPr>
        <p:spPr>
          <a:xfrm>
            <a:off x="4071529" y="3526808"/>
            <a:ext cx="1088" cy="7355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5040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92B7-4089-A0FC-DE21-EA6220049BF7}"/>
              </a:ext>
            </a:extLst>
          </p:cNvPr>
          <p:cNvSpPr>
            <a:spLocks noGrp="1"/>
          </p:cNvSpPr>
          <p:nvPr>
            <p:ph type="title"/>
          </p:nvPr>
        </p:nvSpPr>
        <p:spPr>
          <a:xfrm>
            <a:off x="460949" y="-2498"/>
            <a:ext cx="10131425" cy="1031546"/>
          </a:xfrm>
        </p:spPr>
        <p:txBody>
          <a:bodyPr/>
          <a:lstStyle/>
          <a:p>
            <a:r>
              <a:rPr lang="en-US">
                <a:cs typeface="Calibri Light"/>
              </a:rPr>
              <a:t>Challenges faced during the project</a:t>
            </a:r>
          </a:p>
        </p:txBody>
      </p:sp>
      <p:graphicFrame>
        <p:nvGraphicFramePr>
          <p:cNvPr id="4" name="Content Placeholder 3">
            <a:extLst>
              <a:ext uri="{FF2B5EF4-FFF2-40B4-BE49-F238E27FC236}">
                <a16:creationId xmlns:a16="http://schemas.microsoft.com/office/drawing/2014/main" id="{CBAEC45C-49DD-CA56-230C-289019CF4F7C}"/>
              </a:ext>
            </a:extLst>
          </p:cNvPr>
          <p:cNvGraphicFramePr>
            <a:graphicFrameLocks noGrp="1"/>
          </p:cNvGraphicFramePr>
          <p:nvPr>
            <p:ph idx="1"/>
            <p:extLst>
              <p:ext uri="{D42A27DB-BD31-4B8C-83A1-F6EECF244321}">
                <p14:modId xmlns:p14="http://schemas.microsoft.com/office/powerpoint/2010/main" val="2748973599"/>
              </p:ext>
            </p:extLst>
          </p:nvPr>
        </p:nvGraphicFramePr>
        <p:xfrm>
          <a:off x="525162" y="952500"/>
          <a:ext cx="11148016" cy="5638307"/>
        </p:xfrm>
        <a:graphic>
          <a:graphicData uri="http://schemas.openxmlformats.org/drawingml/2006/table">
            <a:tbl>
              <a:tblPr firstRow="1" bandRow="1">
                <a:tableStyleId>{5C22544A-7EE6-4342-B048-85BDC9FD1C3A}</a:tableStyleId>
              </a:tblPr>
              <a:tblGrid>
                <a:gridCol w="3692590">
                  <a:extLst>
                    <a:ext uri="{9D8B030D-6E8A-4147-A177-3AD203B41FA5}">
                      <a16:colId xmlns:a16="http://schemas.microsoft.com/office/drawing/2014/main" val="2567748449"/>
                    </a:ext>
                  </a:extLst>
                </a:gridCol>
                <a:gridCol w="6250459">
                  <a:extLst>
                    <a:ext uri="{9D8B030D-6E8A-4147-A177-3AD203B41FA5}">
                      <a16:colId xmlns:a16="http://schemas.microsoft.com/office/drawing/2014/main" val="1486560669"/>
                    </a:ext>
                  </a:extLst>
                </a:gridCol>
                <a:gridCol w="1204967">
                  <a:extLst>
                    <a:ext uri="{9D8B030D-6E8A-4147-A177-3AD203B41FA5}">
                      <a16:colId xmlns:a16="http://schemas.microsoft.com/office/drawing/2014/main" val="87369211"/>
                    </a:ext>
                  </a:extLst>
                </a:gridCol>
              </a:tblGrid>
              <a:tr h="370702">
                <a:tc>
                  <a:txBody>
                    <a:bodyPr/>
                    <a:lstStyle/>
                    <a:p>
                      <a:pPr lvl="0">
                        <a:buNone/>
                      </a:pPr>
                      <a:r>
                        <a:rPr lang="en-US"/>
                        <a:t>Challanges</a:t>
                      </a:r>
                    </a:p>
                  </a:txBody>
                  <a:tcPr/>
                </a:tc>
                <a:tc>
                  <a:txBody>
                    <a:bodyPr/>
                    <a:lstStyle/>
                    <a:p>
                      <a:r>
                        <a:rPr lang="en-US"/>
                        <a:t>solution</a:t>
                      </a:r>
                    </a:p>
                  </a:txBody>
                  <a:tcPr/>
                </a:tc>
                <a:tc>
                  <a:txBody>
                    <a:bodyPr/>
                    <a:lstStyle/>
                    <a:p>
                      <a:r>
                        <a:rPr lang="en-US"/>
                        <a:t>Result </a:t>
                      </a:r>
                    </a:p>
                  </a:txBody>
                  <a:tcPr/>
                </a:tc>
                <a:extLst>
                  <a:ext uri="{0D108BD9-81ED-4DB2-BD59-A6C34878D82A}">
                    <a16:rowId xmlns:a16="http://schemas.microsoft.com/office/drawing/2014/main" val="2318566189"/>
                  </a:ext>
                </a:extLst>
              </a:tr>
              <a:tr h="387888">
                <a:tc>
                  <a:txBody>
                    <a:bodyPr/>
                    <a:lstStyle/>
                    <a:p>
                      <a:pPr lvl="0">
                        <a:buNone/>
                      </a:pPr>
                      <a:r>
                        <a:rPr lang="en-US" sz="2000" b="1" i="0" u="none" strike="noStrike" noProof="0">
                          <a:latin typeface="Calibri"/>
                        </a:rPr>
                        <a:t>Coil orientation</a:t>
                      </a:r>
                      <a:endParaRPr lang="en-US" sz="2000" b="1"/>
                    </a:p>
                  </a:txBody>
                  <a:tcPr/>
                </a:tc>
                <a:tc>
                  <a:txBody>
                    <a:bodyPr/>
                    <a:lstStyle/>
                    <a:p>
                      <a:pPr lvl="0">
                        <a:buNone/>
                      </a:pPr>
                      <a:r>
                        <a:rPr lang="en-US" sz="2000" b="1" i="0" u="none" strike="noStrike" noProof="0">
                          <a:latin typeface="Calibri"/>
                        </a:rPr>
                        <a:t>Concentric Coils</a:t>
                      </a:r>
                      <a:endParaRPr lang="en-US" sz="2000" b="1"/>
                    </a:p>
                  </a:txBody>
                  <a:tcPr/>
                </a:tc>
                <a:tc>
                  <a:txBody>
                    <a:bodyPr/>
                    <a:lstStyle/>
                    <a:p>
                      <a:r>
                        <a:rPr lang="en-US" sz="2000" b="1"/>
                        <a:t>Success</a:t>
                      </a:r>
                    </a:p>
                  </a:txBody>
                  <a:tcPr>
                    <a:solidFill>
                      <a:srgbClr val="00B050"/>
                    </a:solidFill>
                  </a:tcPr>
                </a:tc>
                <a:extLst>
                  <a:ext uri="{0D108BD9-81ED-4DB2-BD59-A6C34878D82A}">
                    <a16:rowId xmlns:a16="http://schemas.microsoft.com/office/drawing/2014/main" val="1079861107"/>
                  </a:ext>
                </a:extLst>
              </a:tr>
              <a:tr h="984640">
                <a:tc>
                  <a:txBody>
                    <a:bodyPr/>
                    <a:lstStyle/>
                    <a:p>
                      <a:r>
                        <a:rPr lang="en-US" sz="2000" b="1"/>
                        <a:t>Power supply drops when connecting the coil(low resistance of coil)</a:t>
                      </a:r>
                    </a:p>
                  </a:txBody>
                  <a:tcPr/>
                </a:tc>
                <a:tc>
                  <a:txBody>
                    <a:bodyPr/>
                    <a:lstStyle/>
                    <a:p>
                      <a:r>
                        <a:rPr lang="en-US" sz="2000" b="1"/>
                        <a:t>Power resistor</a:t>
                      </a:r>
                    </a:p>
                  </a:txBody>
                  <a:tcPr/>
                </a:tc>
                <a:tc>
                  <a:txBody>
                    <a:bodyPr/>
                    <a:lstStyle/>
                    <a:p>
                      <a:r>
                        <a:rPr lang="en-US" sz="2000" b="1"/>
                        <a:t>success</a:t>
                      </a:r>
                    </a:p>
                  </a:txBody>
                  <a:tcPr>
                    <a:solidFill>
                      <a:srgbClr val="00B050"/>
                    </a:solidFill>
                  </a:tcPr>
                </a:tc>
                <a:extLst>
                  <a:ext uri="{0D108BD9-81ED-4DB2-BD59-A6C34878D82A}">
                    <a16:rowId xmlns:a16="http://schemas.microsoft.com/office/drawing/2014/main" val="2398339283"/>
                  </a:ext>
                </a:extLst>
              </a:tr>
              <a:tr h="507239">
                <a:tc>
                  <a:txBody>
                    <a:bodyPr/>
                    <a:lstStyle/>
                    <a:p>
                      <a:r>
                        <a:rPr lang="en-US" sz="2000" b="1"/>
                        <a:t>Power </a:t>
                      </a:r>
                      <a:r>
                        <a:rPr lang="en-US" sz="2000" b="1" err="1"/>
                        <a:t>Mosfet</a:t>
                      </a:r>
                      <a:r>
                        <a:rPr lang="en-US" sz="2000" b="1"/>
                        <a:t> heat up much</a:t>
                      </a:r>
                    </a:p>
                  </a:txBody>
                  <a:tcPr/>
                </a:tc>
                <a:tc>
                  <a:txBody>
                    <a:bodyPr/>
                    <a:lstStyle/>
                    <a:p>
                      <a:r>
                        <a:rPr lang="en-US" sz="2000" b="1"/>
                        <a:t>Heat sink</a:t>
                      </a:r>
                    </a:p>
                  </a:txBody>
                  <a:tcPr/>
                </a:tc>
                <a:tc>
                  <a:txBody>
                    <a:bodyPr/>
                    <a:lstStyle/>
                    <a:p>
                      <a:r>
                        <a:rPr lang="en-US" sz="2000" b="1"/>
                        <a:t>Success</a:t>
                      </a:r>
                    </a:p>
                  </a:txBody>
                  <a:tcPr>
                    <a:solidFill>
                      <a:srgbClr val="00B050"/>
                    </a:solidFill>
                  </a:tcPr>
                </a:tc>
                <a:extLst>
                  <a:ext uri="{0D108BD9-81ED-4DB2-BD59-A6C34878D82A}">
                    <a16:rowId xmlns:a16="http://schemas.microsoft.com/office/drawing/2014/main" val="3604125447"/>
                  </a:ext>
                </a:extLst>
              </a:tr>
              <a:tr h="507239">
                <a:tc>
                  <a:txBody>
                    <a:bodyPr/>
                    <a:lstStyle/>
                    <a:p>
                      <a:r>
                        <a:rPr lang="en-US" sz="2000" b="1"/>
                        <a:t>Depth of the metal </a:t>
                      </a:r>
                    </a:p>
                  </a:txBody>
                  <a:tcPr/>
                </a:tc>
                <a:tc>
                  <a:txBody>
                    <a:bodyPr/>
                    <a:lstStyle/>
                    <a:p>
                      <a:r>
                        <a:rPr lang="en-US" sz="2000" b="1"/>
                        <a:t>Increasing pk to pk of Oscillator</a:t>
                      </a:r>
                    </a:p>
                  </a:txBody>
                  <a:tcPr/>
                </a:tc>
                <a:tc>
                  <a:txBody>
                    <a:bodyPr/>
                    <a:lstStyle/>
                    <a:p>
                      <a:r>
                        <a:rPr lang="en-US" sz="2000" b="1"/>
                        <a:t>Failed</a:t>
                      </a:r>
                    </a:p>
                  </a:txBody>
                  <a:tcPr>
                    <a:solidFill>
                      <a:srgbClr val="FF0000"/>
                    </a:solidFill>
                  </a:tcPr>
                </a:tc>
                <a:extLst>
                  <a:ext uri="{0D108BD9-81ED-4DB2-BD59-A6C34878D82A}">
                    <a16:rowId xmlns:a16="http://schemas.microsoft.com/office/drawing/2014/main" val="1303346573"/>
                  </a:ext>
                </a:extLst>
              </a:tr>
              <a:tr h="1544594">
                <a:tc>
                  <a:txBody>
                    <a:bodyPr/>
                    <a:lstStyle/>
                    <a:p>
                      <a:r>
                        <a:rPr lang="en-US" sz="2000" b="1"/>
                        <a:t>Showing –90 degree phase shift b/w Oscillator and BPF output signal in absent of metal </a:t>
                      </a:r>
                    </a:p>
                  </a:txBody>
                  <a:tcPr/>
                </a:tc>
                <a:tc>
                  <a:txBody>
                    <a:bodyPr/>
                    <a:lstStyle/>
                    <a:p>
                      <a:r>
                        <a:rPr lang="en-US" sz="2000" b="1"/>
                        <a:t>Changed the orientation </a:t>
                      </a:r>
                    </a:p>
                  </a:txBody>
                  <a:tcPr/>
                </a:tc>
                <a:tc>
                  <a:txBody>
                    <a:bodyPr/>
                    <a:lstStyle/>
                    <a:p>
                      <a:pPr lvl="0">
                        <a:buNone/>
                      </a:pPr>
                      <a:r>
                        <a:rPr lang="en-US" sz="2000" b="1"/>
                        <a:t>Failed </a:t>
                      </a:r>
                    </a:p>
                  </a:txBody>
                  <a:tcPr>
                    <a:solidFill>
                      <a:srgbClr val="FF0000"/>
                    </a:solidFill>
                  </a:tcPr>
                </a:tc>
                <a:extLst>
                  <a:ext uri="{0D108BD9-81ED-4DB2-BD59-A6C34878D82A}">
                    <a16:rowId xmlns:a16="http://schemas.microsoft.com/office/drawing/2014/main" val="1595350909"/>
                  </a:ext>
                </a:extLst>
              </a:tr>
              <a:tr h="666373">
                <a:tc>
                  <a:txBody>
                    <a:bodyPr/>
                    <a:lstStyle/>
                    <a:p>
                      <a:pPr marL="0" lvl="0" indent="0">
                        <a:buNone/>
                      </a:pPr>
                      <a:r>
                        <a:rPr lang="en-US" b="1"/>
                        <a:t>Power amplifier failed to give desired output waveform</a:t>
                      </a:r>
                      <a:endParaRPr lang="en-US" b="1" err="1"/>
                    </a:p>
                  </a:txBody>
                  <a:tcPr/>
                </a:tc>
                <a:tc>
                  <a:txBody>
                    <a:bodyPr/>
                    <a:lstStyle/>
                    <a:p>
                      <a:pPr lvl="0">
                        <a:buNone/>
                      </a:pPr>
                      <a:r>
                        <a:rPr lang="en-US" b="1"/>
                        <a:t>Make the Power amplifier on general purpose PCB </a:t>
                      </a:r>
                    </a:p>
                  </a:txBody>
                  <a:tcPr/>
                </a:tc>
                <a:tc>
                  <a:txBody>
                    <a:bodyPr/>
                    <a:lstStyle/>
                    <a:p>
                      <a:pPr lvl="0">
                        <a:buNone/>
                      </a:pPr>
                      <a:r>
                        <a:rPr lang="en-US" b="1"/>
                        <a:t>Success</a:t>
                      </a:r>
                    </a:p>
                  </a:txBody>
                  <a:tcPr>
                    <a:solidFill>
                      <a:srgbClr val="00B050"/>
                    </a:solidFill>
                  </a:tcPr>
                </a:tc>
                <a:extLst>
                  <a:ext uri="{0D108BD9-81ED-4DB2-BD59-A6C34878D82A}">
                    <a16:rowId xmlns:a16="http://schemas.microsoft.com/office/drawing/2014/main" val="66345708"/>
                  </a:ext>
                </a:extLst>
              </a:tr>
              <a:tr h="626589">
                <a:tc>
                  <a:txBody>
                    <a:bodyPr/>
                    <a:lstStyle/>
                    <a:p>
                      <a:pPr lvl="0" algn="l">
                        <a:lnSpc>
                          <a:spcPct val="100000"/>
                        </a:lnSpc>
                        <a:spcBef>
                          <a:spcPts val="0"/>
                        </a:spcBef>
                        <a:spcAft>
                          <a:spcPts val="0"/>
                        </a:spcAft>
                        <a:buNone/>
                      </a:pPr>
                      <a:r>
                        <a:rPr lang="en-GB" sz="1800" b="1" i="0" u="none" strike="noStrike" noProof="0">
                          <a:solidFill>
                            <a:srgbClr val="000000"/>
                          </a:solidFill>
                          <a:latin typeface="Calibri"/>
                        </a:rPr>
                        <a:t>Complexity due to large circuitry.</a:t>
                      </a:r>
                      <a:endParaRPr lang="en-US" sz="1800" b="1" i="0" u="none" strike="noStrike" noProof="0">
                        <a:solidFill>
                          <a:srgbClr val="000000"/>
                        </a:solidFill>
                        <a:latin typeface="Calibri"/>
                      </a:endParaRPr>
                    </a:p>
                    <a:p>
                      <a:pPr marL="0" lvl="0" indent="0">
                        <a:buNone/>
                      </a:pPr>
                      <a:endParaRPr lang="en-US" b="1"/>
                    </a:p>
                  </a:txBody>
                  <a:tcPr/>
                </a:tc>
                <a:tc>
                  <a:txBody>
                    <a:bodyPr/>
                    <a:lstStyle/>
                    <a:p>
                      <a:pPr lvl="0" algn="l">
                        <a:lnSpc>
                          <a:spcPct val="100000"/>
                        </a:lnSpc>
                        <a:spcBef>
                          <a:spcPts val="0"/>
                        </a:spcBef>
                        <a:spcAft>
                          <a:spcPts val="0"/>
                        </a:spcAft>
                        <a:buNone/>
                      </a:pPr>
                      <a:r>
                        <a:rPr lang="en-GB" sz="1800" b="1" i="0" u="none" strike="noStrike" noProof="0">
                          <a:solidFill>
                            <a:srgbClr val="000000"/>
                          </a:solidFill>
                          <a:latin typeface="Calibri"/>
                        </a:rPr>
                        <a:t>Individual testing of each part and comparing the results.</a:t>
                      </a:r>
                      <a:endParaRPr lang="en-US" sz="1800" b="1" i="0" u="none" strike="noStrike" noProof="0">
                        <a:solidFill>
                          <a:srgbClr val="000000"/>
                        </a:solidFill>
                        <a:latin typeface="Calibri"/>
                      </a:endParaRPr>
                    </a:p>
                    <a:p>
                      <a:pPr lvl="0">
                        <a:buNone/>
                      </a:pPr>
                      <a:endParaRPr lang="en-US" b="1"/>
                    </a:p>
                  </a:txBody>
                  <a:tcPr/>
                </a:tc>
                <a:tc>
                  <a:txBody>
                    <a:bodyPr/>
                    <a:lstStyle/>
                    <a:p>
                      <a:pPr lvl="0">
                        <a:buNone/>
                      </a:pPr>
                      <a:r>
                        <a:rPr lang="en-US"/>
                        <a:t>Success</a:t>
                      </a:r>
                    </a:p>
                  </a:txBody>
                  <a:tcPr>
                    <a:solidFill>
                      <a:srgbClr val="00B050"/>
                    </a:solidFill>
                  </a:tcPr>
                </a:tc>
                <a:extLst>
                  <a:ext uri="{0D108BD9-81ED-4DB2-BD59-A6C34878D82A}">
                    <a16:rowId xmlns:a16="http://schemas.microsoft.com/office/drawing/2014/main" val="1981128919"/>
                  </a:ext>
                </a:extLst>
              </a:tr>
            </a:tbl>
          </a:graphicData>
        </a:graphic>
      </p:graphicFrame>
    </p:spTree>
    <p:extLst>
      <p:ext uri="{BB962C8B-B14F-4D97-AF65-F5344CB8AC3E}">
        <p14:creationId xmlns:p14="http://schemas.microsoft.com/office/powerpoint/2010/main" val="211520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E08636-2859-E0F6-6C88-5B0BD1B546CB}"/>
              </a:ext>
            </a:extLst>
          </p:cNvPr>
          <p:cNvSpPr txBox="1"/>
          <p:nvPr/>
        </p:nvSpPr>
        <p:spPr>
          <a:xfrm>
            <a:off x="8222391" y="6085702"/>
            <a:ext cx="37832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LOCK-IN AMP  (Phase difference Vs LPF Mean value mapping to R-Pico)</a:t>
            </a:r>
          </a:p>
        </p:txBody>
      </p:sp>
      <p:sp>
        <p:nvSpPr>
          <p:cNvPr id="7" name="TextBox 6">
            <a:extLst>
              <a:ext uri="{FF2B5EF4-FFF2-40B4-BE49-F238E27FC236}">
                <a16:creationId xmlns:a16="http://schemas.microsoft.com/office/drawing/2014/main" id="{790D19B2-3B97-41FB-D7C3-523CC608761F}"/>
              </a:ext>
            </a:extLst>
          </p:cNvPr>
          <p:cNvSpPr txBox="1"/>
          <p:nvPr/>
        </p:nvSpPr>
        <p:spPr>
          <a:xfrm>
            <a:off x="427336" y="267729"/>
            <a:ext cx="79742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SOME IMPORTANT COMPONENTS OUTPUT</a:t>
            </a:r>
          </a:p>
        </p:txBody>
      </p:sp>
      <p:sp>
        <p:nvSpPr>
          <p:cNvPr id="8" name="TextBox 7">
            <a:extLst>
              <a:ext uri="{FF2B5EF4-FFF2-40B4-BE49-F238E27FC236}">
                <a16:creationId xmlns:a16="http://schemas.microsoft.com/office/drawing/2014/main" id="{50556CF5-B916-32C5-F629-C8D9FBF59EF1}"/>
              </a:ext>
            </a:extLst>
          </p:cNvPr>
          <p:cNvSpPr txBox="1"/>
          <p:nvPr/>
        </p:nvSpPr>
        <p:spPr>
          <a:xfrm>
            <a:off x="2342634" y="509716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(Current in Transmitter coil Vs frequency of Oscillator)</a:t>
            </a:r>
            <a:endParaRPr lang="en-US" dirty="0"/>
          </a:p>
        </p:txBody>
      </p:sp>
      <p:pic>
        <p:nvPicPr>
          <p:cNvPr id="9" name="Picture 8" descr="A paper with numbers and lines&#10;&#10;Description automatically generated">
            <a:extLst>
              <a:ext uri="{FF2B5EF4-FFF2-40B4-BE49-F238E27FC236}">
                <a16:creationId xmlns:a16="http://schemas.microsoft.com/office/drawing/2014/main" id="{3C4236E9-6FEE-39E8-1AF0-C34404910770}"/>
              </a:ext>
            </a:extLst>
          </p:cNvPr>
          <p:cNvPicPr>
            <a:picLocks noChangeAspect="1"/>
          </p:cNvPicPr>
          <p:nvPr/>
        </p:nvPicPr>
        <p:blipFill>
          <a:blip r:embed="rId2"/>
          <a:stretch>
            <a:fillRect/>
          </a:stretch>
        </p:blipFill>
        <p:spPr>
          <a:xfrm>
            <a:off x="8294920" y="130776"/>
            <a:ext cx="3711280" cy="5824149"/>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BA587A81-37FC-060B-B83A-DEFAEED5AD29}"/>
              </a:ext>
            </a:extLst>
          </p:cNvPr>
          <p:cNvPicPr>
            <a:picLocks noChangeAspect="1"/>
          </p:cNvPicPr>
          <p:nvPr/>
        </p:nvPicPr>
        <p:blipFill>
          <a:blip r:embed="rId3"/>
          <a:stretch>
            <a:fillRect/>
          </a:stretch>
        </p:blipFill>
        <p:spPr>
          <a:xfrm>
            <a:off x="123568" y="1188033"/>
            <a:ext cx="7867135" cy="3544881"/>
          </a:xfrm>
          <a:prstGeom prst="rect">
            <a:avLst/>
          </a:prstGeom>
        </p:spPr>
      </p:pic>
    </p:spTree>
    <p:extLst>
      <p:ext uri="{BB962C8B-B14F-4D97-AF65-F5344CB8AC3E}">
        <p14:creationId xmlns:p14="http://schemas.microsoft.com/office/powerpoint/2010/main" val="116735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7D3D-D887-32C2-53F2-B7E14A709F20}"/>
              </a:ext>
            </a:extLst>
          </p:cNvPr>
          <p:cNvSpPr>
            <a:spLocks noGrp="1"/>
          </p:cNvSpPr>
          <p:nvPr>
            <p:ph type="title"/>
          </p:nvPr>
        </p:nvSpPr>
        <p:spPr>
          <a:xfrm>
            <a:off x="685801" y="2583"/>
            <a:ext cx="10131425" cy="1146301"/>
          </a:xfrm>
        </p:spPr>
        <p:txBody>
          <a:bodyPr/>
          <a:lstStyle/>
          <a:p>
            <a:r>
              <a:rPr lang="en-US">
                <a:ea typeface="+mj-lt"/>
                <a:cs typeface="+mj-lt"/>
              </a:rPr>
              <a:t>Individual contributions</a:t>
            </a:r>
            <a:endParaRPr lang="en-US"/>
          </a:p>
        </p:txBody>
      </p:sp>
      <p:graphicFrame>
        <p:nvGraphicFramePr>
          <p:cNvPr id="4" name="Content Placeholder 3">
            <a:extLst>
              <a:ext uri="{FF2B5EF4-FFF2-40B4-BE49-F238E27FC236}">
                <a16:creationId xmlns:a16="http://schemas.microsoft.com/office/drawing/2014/main" id="{869AE345-C280-E0B9-1E0B-9D38813A897B}"/>
              </a:ext>
            </a:extLst>
          </p:cNvPr>
          <p:cNvGraphicFramePr>
            <a:graphicFrameLocks noGrp="1"/>
          </p:cNvGraphicFramePr>
          <p:nvPr>
            <p:ph idx="1"/>
            <p:extLst>
              <p:ext uri="{D42A27DB-BD31-4B8C-83A1-F6EECF244321}">
                <p14:modId xmlns:p14="http://schemas.microsoft.com/office/powerpoint/2010/main" val="2495301196"/>
              </p:ext>
            </p:extLst>
          </p:nvPr>
        </p:nvGraphicFramePr>
        <p:xfrm>
          <a:off x="530310" y="978243"/>
          <a:ext cx="11072904" cy="5021331"/>
        </p:xfrm>
        <a:graphic>
          <a:graphicData uri="http://schemas.openxmlformats.org/drawingml/2006/table">
            <a:tbl>
              <a:tblPr firstRow="1" bandRow="1">
                <a:tableStyleId>{5C22544A-7EE6-4342-B048-85BDC9FD1C3A}</a:tableStyleId>
              </a:tblPr>
              <a:tblGrid>
                <a:gridCol w="2161162">
                  <a:extLst>
                    <a:ext uri="{9D8B030D-6E8A-4147-A177-3AD203B41FA5}">
                      <a16:colId xmlns:a16="http://schemas.microsoft.com/office/drawing/2014/main" val="1852809030"/>
                    </a:ext>
                  </a:extLst>
                </a:gridCol>
                <a:gridCol w="3595390">
                  <a:extLst>
                    <a:ext uri="{9D8B030D-6E8A-4147-A177-3AD203B41FA5}">
                      <a16:colId xmlns:a16="http://schemas.microsoft.com/office/drawing/2014/main" val="3511246104"/>
                    </a:ext>
                  </a:extLst>
                </a:gridCol>
                <a:gridCol w="2548125">
                  <a:extLst>
                    <a:ext uri="{9D8B030D-6E8A-4147-A177-3AD203B41FA5}">
                      <a16:colId xmlns:a16="http://schemas.microsoft.com/office/drawing/2014/main" val="2046754567"/>
                    </a:ext>
                  </a:extLst>
                </a:gridCol>
                <a:gridCol w="2768227">
                  <a:extLst>
                    <a:ext uri="{9D8B030D-6E8A-4147-A177-3AD203B41FA5}">
                      <a16:colId xmlns:a16="http://schemas.microsoft.com/office/drawing/2014/main" val="1114625691"/>
                    </a:ext>
                  </a:extLst>
                </a:gridCol>
              </a:tblGrid>
              <a:tr h="1182932">
                <a:tc>
                  <a:txBody>
                    <a:bodyPr/>
                    <a:lstStyle/>
                    <a:p>
                      <a:pPr lvl="0">
                        <a:buNone/>
                      </a:pPr>
                      <a:r>
                        <a:rPr lang="en-US" sz="1800" b="0" i="0" u="none" strike="noStrike" noProof="0" dirty="0">
                          <a:latin typeface="Calibri"/>
                        </a:rPr>
                        <a:t>Member</a:t>
                      </a:r>
                      <a:endParaRPr lang="en-US" dirty="0"/>
                    </a:p>
                  </a:txBody>
                  <a:tcPr/>
                </a:tc>
                <a:tc>
                  <a:txBody>
                    <a:bodyPr/>
                    <a:lstStyle/>
                    <a:p>
                      <a:pPr lvl="0">
                        <a:buNone/>
                      </a:pPr>
                      <a:r>
                        <a:rPr lang="en-US" sz="1800" b="0" i="0" u="none" strike="noStrike" noProof="0" dirty="0">
                          <a:latin typeface="Calibri"/>
                        </a:rPr>
                        <a:t>Contributions made over entire duration of project</a:t>
                      </a:r>
                      <a:endParaRPr lang="en-US" dirty="0"/>
                    </a:p>
                  </a:txBody>
                  <a:tcPr/>
                </a:tc>
                <a:tc>
                  <a:txBody>
                    <a:bodyPr/>
                    <a:lstStyle/>
                    <a:p>
                      <a:pPr lvl="0">
                        <a:buNone/>
                      </a:pPr>
                      <a:r>
                        <a:rPr lang="en-US" sz="1800" b="0" i="0" u="none" strike="noStrike" noProof="0" dirty="0">
                          <a:latin typeface="Calibri"/>
                        </a:rPr>
                        <a:t>Average hours spent on EDL per week in Jan and Feb 2024 (1st half)</a:t>
                      </a:r>
                      <a:endParaRPr lang="en-US" dirty="0"/>
                    </a:p>
                  </a:txBody>
                  <a:tcPr/>
                </a:tc>
                <a:tc>
                  <a:txBody>
                    <a:bodyPr/>
                    <a:lstStyle/>
                    <a:p>
                      <a:pPr lvl="0">
                        <a:buNone/>
                      </a:pPr>
                      <a:r>
                        <a:rPr lang="en-US" sz="1800" b="0" i="0" u="none" strike="noStrike" noProof="0" dirty="0">
                          <a:latin typeface="Calibri"/>
                        </a:rPr>
                        <a:t>Average hours spent on EDL per week in March and April 2024 (2nd half)</a:t>
                      </a:r>
                      <a:endParaRPr lang="en-US" dirty="0"/>
                    </a:p>
                  </a:txBody>
                  <a:tcPr/>
                </a:tc>
                <a:extLst>
                  <a:ext uri="{0D108BD9-81ED-4DB2-BD59-A6C34878D82A}">
                    <a16:rowId xmlns:a16="http://schemas.microsoft.com/office/drawing/2014/main" val="1988163271"/>
                  </a:ext>
                </a:extLst>
              </a:tr>
              <a:tr h="1040027">
                <a:tc>
                  <a:txBody>
                    <a:bodyPr/>
                    <a:lstStyle/>
                    <a:p>
                      <a:r>
                        <a:rPr lang="en-US" b="1" dirty="0"/>
                        <a:t>Roshan Kumar</a:t>
                      </a:r>
                    </a:p>
                  </a:txBody>
                  <a:tcPr/>
                </a:tc>
                <a:tc>
                  <a:txBody>
                    <a:bodyPr/>
                    <a:lstStyle/>
                    <a:p>
                      <a:r>
                        <a:rPr lang="en-US" sz="2000" dirty="0"/>
                        <a:t>Coil &amp; current testing, PCB design, </a:t>
                      </a:r>
                      <a:r>
                        <a:rPr lang="en-US" sz="2000" b="0" i="0" u="none" strike="noStrike" noProof="0" dirty="0">
                          <a:latin typeface="Calibri"/>
                        </a:rPr>
                        <a:t>Breadboarding, final assembling and testing. </a:t>
                      </a:r>
                      <a:endParaRPr lang="en-US" sz="2000" dirty="0"/>
                    </a:p>
                  </a:txBody>
                  <a:tcPr/>
                </a:tc>
                <a:tc>
                  <a:txBody>
                    <a:bodyPr/>
                    <a:lstStyle/>
                    <a:p>
                      <a:r>
                        <a:rPr lang="en-US" sz="2000" b="1" dirty="0"/>
                        <a:t>9</a:t>
                      </a:r>
                    </a:p>
                  </a:txBody>
                  <a:tcPr/>
                </a:tc>
                <a:tc>
                  <a:txBody>
                    <a:bodyPr/>
                    <a:lstStyle/>
                    <a:p>
                      <a:r>
                        <a:rPr lang="en-US" sz="2000" b="1" dirty="0"/>
                        <a:t>24</a:t>
                      </a:r>
                    </a:p>
                  </a:txBody>
                  <a:tcPr/>
                </a:tc>
                <a:extLst>
                  <a:ext uri="{0D108BD9-81ED-4DB2-BD59-A6C34878D82A}">
                    <a16:rowId xmlns:a16="http://schemas.microsoft.com/office/drawing/2014/main" val="235693909"/>
                  </a:ext>
                </a:extLst>
              </a:tr>
              <a:tr h="1542030">
                <a:tc>
                  <a:txBody>
                    <a:bodyPr/>
                    <a:lstStyle/>
                    <a:p>
                      <a:r>
                        <a:rPr lang="en-US" b="1" dirty="0"/>
                        <a:t>Abhishek Raj Soni</a:t>
                      </a:r>
                    </a:p>
                  </a:txBody>
                  <a:tcPr/>
                </a:tc>
                <a:tc>
                  <a:txBody>
                    <a:bodyPr/>
                    <a:lstStyle/>
                    <a:p>
                      <a:pPr lvl="0">
                        <a:buNone/>
                      </a:pPr>
                      <a:r>
                        <a:rPr lang="en-US" sz="2000" b="0" i="0" u="none" strike="noStrike" noProof="0" dirty="0">
                          <a:latin typeface="Calibri"/>
                        </a:rPr>
                        <a:t>Analog front-end design and testing, coil –shape and design, Lock-in Amp , </a:t>
                      </a:r>
                      <a:r>
                        <a:rPr lang="en-US" sz="2000" b="0" i="0" u="none" strike="noStrike" noProof="0" dirty="0"/>
                        <a:t>algorithm development, final assembling on buff board and testing </a:t>
                      </a:r>
                      <a:endParaRPr lang="en-US" sz="2000"/>
                    </a:p>
                  </a:txBody>
                  <a:tcPr/>
                </a:tc>
                <a:tc>
                  <a:txBody>
                    <a:bodyPr/>
                    <a:lstStyle/>
                    <a:p>
                      <a:r>
                        <a:rPr lang="en-US" sz="2000" b="1" dirty="0"/>
                        <a:t>10</a:t>
                      </a:r>
                    </a:p>
                  </a:txBody>
                  <a:tcPr/>
                </a:tc>
                <a:tc>
                  <a:txBody>
                    <a:bodyPr/>
                    <a:lstStyle/>
                    <a:p>
                      <a:pPr lvl="0">
                        <a:buNone/>
                      </a:pPr>
                      <a:r>
                        <a:rPr lang="en-US" sz="2000" b="1" dirty="0"/>
                        <a:t>44</a:t>
                      </a:r>
                      <a:endParaRPr lang="en-US" dirty="0"/>
                    </a:p>
                  </a:txBody>
                  <a:tcPr/>
                </a:tc>
                <a:extLst>
                  <a:ext uri="{0D108BD9-81ED-4DB2-BD59-A6C34878D82A}">
                    <a16:rowId xmlns:a16="http://schemas.microsoft.com/office/drawing/2014/main" val="3563962350"/>
                  </a:ext>
                </a:extLst>
              </a:tr>
              <a:tr h="1182932">
                <a:tc>
                  <a:txBody>
                    <a:bodyPr/>
                    <a:lstStyle/>
                    <a:p>
                      <a:r>
                        <a:rPr lang="en-US" b="1" dirty="0"/>
                        <a:t>Akhilesh Chauhan</a:t>
                      </a:r>
                      <a:endParaRPr lang="en-US" b="1" dirty="0" err="1"/>
                    </a:p>
                  </a:txBody>
                  <a:tcPr/>
                </a:tc>
                <a:tc>
                  <a:txBody>
                    <a:bodyPr/>
                    <a:lstStyle/>
                    <a:p>
                      <a:pPr lvl="0">
                        <a:buNone/>
                      </a:pPr>
                      <a:r>
                        <a:rPr lang="en-US" sz="2000" b="0" i="0" u="none" strike="noStrike" noProof="0" dirty="0">
                          <a:latin typeface="Calibri"/>
                        </a:rPr>
                        <a:t>CAD design, Breadboarding </a:t>
                      </a:r>
                      <a:endParaRPr lang="en-US" sz="2000" dirty="0"/>
                    </a:p>
                  </a:txBody>
                  <a:tcPr/>
                </a:tc>
                <a:tc>
                  <a:txBody>
                    <a:bodyPr/>
                    <a:lstStyle/>
                    <a:p>
                      <a:r>
                        <a:rPr lang="en-US" sz="2000" b="1" dirty="0"/>
                        <a:t>6</a:t>
                      </a:r>
                    </a:p>
                  </a:txBody>
                  <a:tcPr/>
                </a:tc>
                <a:tc>
                  <a:txBody>
                    <a:bodyPr/>
                    <a:lstStyle/>
                    <a:p>
                      <a:r>
                        <a:rPr lang="en-US" sz="2000" b="1" dirty="0"/>
                        <a:t>18</a:t>
                      </a:r>
                    </a:p>
                  </a:txBody>
                  <a:tcPr/>
                </a:tc>
                <a:extLst>
                  <a:ext uri="{0D108BD9-81ED-4DB2-BD59-A6C34878D82A}">
                    <a16:rowId xmlns:a16="http://schemas.microsoft.com/office/drawing/2014/main" val="1815002173"/>
                  </a:ext>
                </a:extLst>
              </a:tr>
            </a:tbl>
          </a:graphicData>
        </a:graphic>
      </p:graphicFrame>
    </p:spTree>
    <p:extLst>
      <p:ext uri="{BB962C8B-B14F-4D97-AF65-F5344CB8AC3E}">
        <p14:creationId xmlns:p14="http://schemas.microsoft.com/office/powerpoint/2010/main" val="55107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0083-DE4C-F9AC-5774-2D47B84DAEBA}"/>
              </a:ext>
            </a:extLst>
          </p:cNvPr>
          <p:cNvSpPr>
            <a:spLocks noGrp="1"/>
          </p:cNvSpPr>
          <p:nvPr>
            <p:ph type="title"/>
          </p:nvPr>
        </p:nvSpPr>
        <p:spPr>
          <a:xfrm>
            <a:off x="685801" y="259830"/>
            <a:ext cx="4859209" cy="1003186"/>
          </a:xfrm>
        </p:spPr>
        <p:txBody>
          <a:bodyPr/>
          <a:lstStyle/>
          <a:p>
            <a:r>
              <a:rPr lang="en-US">
                <a:ea typeface="+mj-lt"/>
                <a:cs typeface="+mj-lt"/>
              </a:rPr>
              <a:t>Conclusion</a:t>
            </a:r>
            <a:endParaRPr lang="en-US"/>
          </a:p>
        </p:txBody>
      </p:sp>
      <p:sp>
        <p:nvSpPr>
          <p:cNvPr id="3" name="Content Placeholder 2">
            <a:extLst>
              <a:ext uri="{FF2B5EF4-FFF2-40B4-BE49-F238E27FC236}">
                <a16:creationId xmlns:a16="http://schemas.microsoft.com/office/drawing/2014/main" id="{03B00842-23BF-C766-52D3-24E3D2F9967D}"/>
              </a:ext>
            </a:extLst>
          </p:cNvPr>
          <p:cNvSpPr>
            <a:spLocks noGrp="1"/>
          </p:cNvSpPr>
          <p:nvPr>
            <p:ph idx="1"/>
          </p:nvPr>
        </p:nvSpPr>
        <p:spPr>
          <a:xfrm>
            <a:off x="685801" y="1430035"/>
            <a:ext cx="10131425" cy="4361165"/>
          </a:xfrm>
        </p:spPr>
        <p:txBody>
          <a:bodyPr/>
          <a:lstStyle/>
          <a:p>
            <a:pPr>
              <a:buFont typeface="Wingdings"/>
              <a:buChar char="q"/>
            </a:pPr>
            <a:r>
              <a:rPr lang="en-US" sz="2400">
                <a:cs typeface="Calibri"/>
              </a:rPr>
              <a:t>When we put a metal closer to the TX coil, eddy current generate in the metal and it excite the TX coil and due to that we get an AC current in the coil which further amplified, filtered and received by the Control signal generator and the LED light glow, it shows the presence of the metal.</a:t>
            </a:r>
          </a:p>
          <a:p>
            <a:pPr marL="0" indent="0">
              <a:buClr>
                <a:srgbClr val="FFFFFF"/>
              </a:buClr>
              <a:buNone/>
            </a:pPr>
            <a:endParaRPr lang="en-US" sz="2400">
              <a:cs typeface="Calibri"/>
            </a:endParaRPr>
          </a:p>
          <a:p>
            <a:pPr>
              <a:buClr>
                <a:srgbClr val="FFFFFF"/>
              </a:buClr>
              <a:buFont typeface="Wingdings"/>
              <a:buChar char="q"/>
            </a:pPr>
            <a:r>
              <a:rPr lang="en-US" sz="2400">
                <a:cs typeface="Calibri"/>
              </a:rPr>
              <a:t>PCB design , Analog  front end Design , Interfacing of Analog signals to microcontroller and Teamwork</a:t>
            </a:r>
          </a:p>
          <a:p>
            <a:pPr marL="0" indent="0">
              <a:buClr>
                <a:srgbClr val="FFFFFF"/>
              </a:buClr>
              <a:buNone/>
            </a:pPr>
            <a:endParaRPr lang="en-US" sz="2400">
              <a:cs typeface="Calibri"/>
            </a:endParaRPr>
          </a:p>
          <a:p>
            <a:pPr>
              <a:buClr>
                <a:srgbClr val="FFFFFF"/>
              </a:buClr>
              <a:buFont typeface="Wingdings"/>
              <a:buChar char="q"/>
            </a:pPr>
            <a:r>
              <a:rPr lang="en-US" sz="2400">
                <a:cs typeface="Calibri"/>
              </a:rPr>
              <a:t>Range of the detector can be increased, also we can differentiate the metal and show the result on display</a:t>
            </a:r>
            <a:endParaRPr lang="en-US" sz="2400"/>
          </a:p>
        </p:txBody>
      </p:sp>
    </p:spTree>
    <p:extLst>
      <p:ext uri="{BB962C8B-B14F-4D97-AF65-F5344CB8AC3E}">
        <p14:creationId xmlns:p14="http://schemas.microsoft.com/office/powerpoint/2010/main" val="1726851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Metal Detector</vt:lpstr>
      <vt:lpstr>Demo video</vt:lpstr>
      <vt:lpstr>Overview of Methodology</vt:lpstr>
      <vt:lpstr>Block Diagram of methodology  </vt:lpstr>
      <vt:lpstr>Challenges faced during the project</vt:lpstr>
      <vt:lpstr>PowerPoint Presentation</vt:lpstr>
      <vt:lpstr>Individual contributions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101</cp:revision>
  <dcterms:created xsi:type="dcterms:W3CDTF">2024-04-13T22:02:37Z</dcterms:created>
  <dcterms:modified xsi:type="dcterms:W3CDTF">2024-04-14T06:15:00Z</dcterms:modified>
</cp:coreProperties>
</file>