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5"/>
  </p:notesMasterIdLst>
  <p:sldIdLst>
    <p:sldId id="256" r:id="rId2"/>
    <p:sldId id="257" r:id="rId3"/>
    <p:sldId id="258" r:id="rId4"/>
    <p:sldId id="290" r:id="rId5"/>
    <p:sldId id="268" r:id="rId6"/>
    <p:sldId id="264" r:id="rId7"/>
    <p:sldId id="265" r:id="rId8"/>
    <p:sldId id="266" r:id="rId9"/>
    <p:sldId id="261" r:id="rId10"/>
    <p:sldId id="262" r:id="rId11"/>
    <p:sldId id="263"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9" r:id="rId32"/>
    <p:sldId id="291" r:id="rId33"/>
    <p:sldId id="292"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9B53DB2-2FBE-4ADB-9082-9EC670EC5A91}">
          <p14:sldIdLst>
            <p14:sldId id="256"/>
            <p14:sldId id="257"/>
            <p14:sldId id="258"/>
            <p14:sldId id="290"/>
            <p14:sldId id="268"/>
            <p14:sldId id="264"/>
            <p14:sldId id="265"/>
            <p14:sldId id="266"/>
            <p14:sldId id="261"/>
            <p14:sldId id="262"/>
            <p14:sldId id="263"/>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9"/>
            <p14:sldId id="291"/>
            <p14:sldId id="29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1DEF1"/>
    <a:srgbClr val="6600FF"/>
    <a:srgbClr val="FF99FF"/>
    <a:srgbClr val="008000"/>
    <a:srgbClr val="2FABFF"/>
    <a:srgbClr val="3366FF"/>
    <a:srgbClr val="FF5019"/>
    <a:srgbClr val="9900FF"/>
    <a:srgbClr val="FFCC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9" d="100"/>
          <a:sy n="59" d="100"/>
        </p:scale>
        <p:origin x="84" y="144"/>
      </p:cViewPr>
      <p:guideLst/>
    </p:cSldViewPr>
  </p:slideViewPr>
  <p:notesTextViewPr>
    <p:cViewPr>
      <p:scale>
        <a:sx n="1" d="1"/>
        <a:sy n="1" d="1"/>
      </p:scale>
      <p:origin x="0" y="0"/>
    </p:cViewPr>
  </p:notesTextViewPr>
  <p:notesViewPr>
    <p:cSldViewPr snapToGrid="0">
      <p:cViewPr varScale="1">
        <p:scale>
          <a:sx n="48" d="100"/>
          <a:sy n="48" d="100"/>
        </p:scale>
        <p:origin x="2752" y="3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prstClr val="black">
                    <a:lumMod val="65000"/>
                    <a:lumOff val="35000"/>
                  </a:prstClr>
                </a:solidFill>
                <a:latin typeface="+mn-lt"/>
                <a:ea typeface="+mn-ea"/>
                <a:cs typeface="+mn-cs"/>
              </a:defRPr>
            </a:pPr>
            <a:r>
              <a:rPr lang="en-IN" sz="1862" b="1" i="0" u="none" strike="noStrike" kern="1200" spc="0" baseline="0" dirty="0">
                <a:solidFill>
                  <a:prstClr val="black">
                    <a:lumMod val="65000"/>
                    <a:lumOff val="35000"/>
                  </a:prstClr>
                </a:solidFill>
              </a:rPr>
              <a:t>Branch Growth Rate</a:t>
            </a:r>
            <a:endParaRPr lang="en-US" sz="1862" b="1" i="0" u="none" strike="noStrike" kern="1200" spc="0" baseline="0" dirty="0">
              <a:solidFill>
                <a:prstClr val="black">
                  <a:lumMod val="65000"/>
                  <a:lumOff val="35000"/>
                </a:prstClr>
              </a:solidFill>
            </a:endParaRP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prstClr val="black">
                  <a:lumMod val="65000"/>
                  <a:lumOff val="35000"/>
                </a:prst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avg_growth_rate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A</c:v>
                </c:pt>
              </c:strCache>
            </c:strRef>
          </c:cat>
          <c:val>
            <c:numRef>
              <c:f>Sheet1!$B$2</c:f>
              <c:numCache>
                <c:formatCode>General</c:formatCode>
                <c:ptCount val="1"/>
                <c:pt idx="0">
                  <c:v>1.66</c:v>
                </c:pt>
              </c:numCache>
            </c:numRef>
          </c:val>
          <c:extLst>
            <c:ext xmlns:c16="http://schemas.microsoft.com/office/drawing/2014/chart" uri="{C3380CC4-5D6E-409C-BE32-E72D297353CC}">
              <c16:uniqueId val="{00000000-7CEB-44E1-9251-D651CBEFE5E9}"/>
            </c:ext>
          </c:extLst>
        </c:ser>
        <c:dLbls>
          <c:dLblPos val="outEnd"/>
          <c:showLegendKey val="0"/>
          <c:showVal val="1"/>
          <c:showCatName val="0"/>
          <c:showSerName val="0"/>
          <c:showPercent val="0"/>
          <c:showBubbleSize val="0"/>
        </c:dLbls>
        <c:gapWidth val="182"/>
        <c:axId val="428226392"/>
        <c:axId val="428226752"/>
      </c:barChart>
      <c:catAx>
        <c:axId val="428226392"/>
        <c:scaling>
          <c:orientation val="minMax"/>
        </c:scaling>
        <c:delete val="0"/>
        <c:axPos val="l"/>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b="1" dirty="0"/>
                  <a:t>Branch</a:t>
                </a:r>
                <a:endParaRPr lang="en-IN" b="1"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I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428226752"/>
        <c:crosses val="autoZero"/>
        <c:auto val="1"/>
        <c:lblAlgn val="ctr"/>
        <c:lblOffset val="100"/>
        <c:noMultiLvlLbl val="0"/>
      </c:catAx>
      <c:valAx>
        <c:axId val="42822675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b="1" dirty="0"/>
                  <a:t>Average</a:t>
                </a:r>
                <a:r>
                  <a:rPr lang="en-IN" b="1" baseline="0" dirty="0"/>
                  <a:t> Growth Rate</a:t>
                </a:r>
                <a:endParaRPr lang="en-IN" b="1"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I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4282263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Sales</a:t>
            </a:r>
            <a:r>
              <a:rPr lang="en-US" baseline="0"/>
              <a:t> Trends by Day of Week</a:t>
            </a:r>
            <a:endParaRPr lang="en-US"/>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total_sales</c:v>
                </c:pt>
              </c:strCache>
            </c:strRef>
          </c:tx>
          <c:spPr>
            <a:solidFill>
              <a:srgbClr val="3366FF"/>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Saturday</c:v>
                </c:pt>
                <c:pt idx="1">
                  <c:v>Tuesday</c:v>
                </c:pt>
                <c:pt idx="2">
                  <c:v>Thursday</c:v>
                </c:pt>
                <c:pt idx="3">
                  <c:v>Sunday</c:v>
                </c:pt>
                <c:pt idx="4">
                  <c:v>Friday</c:v>
                </c:pt>
                <c:pt idx="5">
                  <c:v>Wednesday</c:v>
                </c:pt>
                <c:pt idx="6">
                  <c:v>Monday</c:v>
                </c:pt>
              </c:strCache>
            </c:strRef>
          </c:cat>
          <c:val>
            <c:numRef>
              <c:f>Sheet1!$B$2:$B$8</c:f>
              <c:numCache>
                <c:formatCode>General</c:formatCode>
                <c:ptCount val="7"/>
                <c:pt idx="0">
                  <c:v>56120.81</c:v>
                </c:pt>
                <c:pt idx="1">
                  <c:v>51482.25</c:v>
                </c:pt>
                <c:pt idx="2">
                  <c:v>45349.25</c:v>
                </c:pt>
                <c:pt idx="3">
                  <c:v>44457.89</c:v>
                </c:pt>
                <c:pt idx="4">
                  <c:v>43926.34</c:v>
                </c:pt>
                <c:pt idx="5">
                  <c:v>43731.14</c:v>
                </c:pt>
                <c:pt idx="6">
                  <c:v>37899.08</c:v>
                </c:pt>
              </c:numCache>
            </c:numRef>
          </c:val>
          <c:extLst>
            <c:ext xmlns:c16="http://schemas.microsoft.com/office/drawing/2014/chart" uri="{C3380CC4-5D6E-409C-BE32-E72D297353CC}">
              <c16:uniqueId val="{00000000-1957-426A-9488-A7CD2D25E45F}"/>
            </c:ext>
          </c:extLst>
        </c:ser>
        <c:dLbls>
          <c:dLblPos val="outEnd"/>
          <c:showLegendKey val="0"/>
          <c:showVal val="1"/>
          <c:showCatName val="0"/>
          <c:showSerName val="0"/>
          <c:showPercent val="0"/>
          <c:showBubbleSize val="0"/>
        </c:dLbls>
        <c:gapWidth val="219"/>
        <c:overlap val="-27"/>
        <c:axId val="612394712"/>
        <c:axId val="612396152"/>
      </c:barChart>
      <c:catAx>
        <c:axId val="6123947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12396152"/>
        <c:crosses val="autoZero"/>
        <c:auto val="1"/>
        <c:lblAlgn val="ctr"/>
        <c:lblOffset val="100"/>
        <c:noMultiLvlLbl val="0"/>
      </c:catAx>
      <c:valAx>
        <c:axId val="6123961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1239471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prstClr val="black">
                    <a:lumMod val="65000"/>
                    <a:lumOff val="35000"/>
                  </a:prstClr>
                </a:solidFill>
                <a:latin typeface="+mn-lt"/>
                <a:ea typeface="+mn-ea"/>
                <a:cs typeface="+mn-cs"/>
              </a:defRPr>
            </a:pPr>
            <a:r>
              <a:rPr lang="en-US" sz="1862" b="1" i="0" u="none" strike="noStrike" kern="1200" spc="0" baseline="0">
                <a:solidFill>
                  <a:prstClr val="black">
                    <a:lumMod val="65000"/>
                    <a:lumOff val="35000"/>
                  </a:prstClr>
                </a:solidFill>
              </a:rPr>
              <a:t>Total Profit by Branch and Product Line</a:t>
            </a:r>
            <a:endParaRPr lang="en-IN" sz="1862" b="1" i="0" u="none" strike="noStrike" kern="1200" spc="0" baseline="0">
              <a:solidFill>
                <a:prstClr val="black">
                  <a:lumMod val="65000"/>
                  <a:lumOff val="35000"/>
                </a:prstClr>
              </a:solidFill>
            </a:endParaRP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prstClr val="black">
                  <a:lumMod val="65000"/>
                  <a:lumOff val="35000"/>
                </a:prstClr>
              </a:solidFill>
              <a:latin typeface="+mn-lt"/>
              <a:ea typeface="+mn-ea"/>
              <a:cs typeface="+mn-cs"/>
            </a:defRPr>
          </a:pPr>
          <a:endParaRPr lang="en-IN"/>
        </a:p>
      </c:txPr>
    </c:title>
    <c:autoTitleDeleted val="0"/>
    <c:plotArea>
      <c:layout/>
      <c:barChart>
        <c:barDir val="bar"/>
        <c:grouping val="clustered"/>
        <c:varyColors val="0"/>
        <c:ser>
          <c:idx val="0"/>
          <c:order val="0"/>
          <c:tx>
            <c:strRef>
              <c:f>Sheet1!$B$1</c:f>
              <c:strCache>
                <c:ptCount val="1"/>
                <c:pt idx="0">
                  <c:v>Product line</c:v>
                </c:pt>
              </c:strCache>
            </c:strRef>
          </c:tx>
          <c:spPr>
            <a:solidFill>
              <a:schemeClr val="accent1"/>
            </a:solidFill>
            <a:ln>
              <a:noFill/>
            </a:ln>
            <a:effectLst/>
          </c:spPr>
          <c:invertIfNegative val="0"/>
          <c:dLbls>
            <c:delete val="1"/>
          </c:dLbls>
          <c:cat>
            <c:strRef>
              <c:f>Sheet1!$A$2:$A$5</c:f>
              <c:strCache>
                <c:ptCount val="3"/>
                <c:pt idx="0">
                  <c:v>C</c:v>
                </c:pt>
                <c:pt idx="1">
                  <c:v>A</c:v>
                </c:pt>
                <c:pt idx="2">
                  <c:v>B</c:v>
                </c:pt>
              </c:strCache>
            </c:strRef>
          </c:cat>
          <c:val>
            <c:numRef>
              <c:f>Sheet1!$B$2:$B$5</c:f>
              <c:numCache>
                <c:formatCode>General</c:formatCode>
                <c:ptCount val="4"/>
                <c:pt idx="0">
                  <c:v>0</c:v>
                </c:pt>
                <c:pt idx="1">
                  <c:v>0</c:v>
                </c:pt>
                <c:pt idx="2">
                  <c:v>0</c:v>
                </c:pt>
              </c:numCache>
            </c:numRef>
          </c:val>
          <c:extLst>
            <c:ext xmlns:c16="http://schemas.microsoft.com/office/drawing/2014/chart" uri="{C3380CC4-5D6E-409C-BE32-E72D297353CC}">
              <c16:uniqueId val="{00000000-A154-4504-813A-0884064DF74F}"/>
            </c:ext>
          </c:extLst>
        </c:ser>
        <c:ser>
          <c:idx val="1"/>
          <c:order val="1"/>
          <c:tx>
            <c:strRef>
              <c:f>Sheet1!$C$1</c:f>
              <c:strCache>
                <c:ptCount val="1"/>
                <c:pt idx="0">
                  <c:v>total_profit</c:v>
                </c:pt>
              </c:strCache>
            </c:strRef>
          </c:tx>
          <c:spPr>
            <a:solidFill>
              <a:srgbClr val="6600FF"/>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3"/>
                <c:pt idx="0">
                  <c:v>C</c:v>
                </c:pt>
                <c:pt idx="1">
                  <c:v>A</c:v>
                </c:pt>
                <c:pt idx="2">
                  <c:v>B</c:v>
                </c:pt>
              </c:strCache>
            </c:strRef>
          </c:cat>
          <c:val>
            <c:numRef>
              <c:f>Sheet1!$C$2:$C$5</c:f>
              <c:numCache>
                <c:formatCode>General</c:formatCode>
                <c:ptCount val="4"/>
                <c:pt idx="0">
                  <c:v>1131.75</c:v>
                </c:pt>
                <c:pt idx="1">
                  <c:v>1067.49</c:v>
                </c:pt>
                <c:pt idx="2">
                  <c:v>951.82</c:v>
                </c:pt>
              </c:numCache>
            </c:numRef>
          </c:val>
          <c:extLst>
            <c:ext xmlns:c16="http://schemas.microsoft.com/office/drawing/2014/chart" uri="{C3380CC4-5D6E-409C-BE32-E72D297353CC}">
              <c16:uniqueId val="{00000001-A154-4504-813A-0884064DF74F}"/>
            </c:ext>
          </c:extLst>
        </c:ser>
        <c:ser>
          <c:idx val="2"/>
          <c:order val="2"/>
          <c:tx>
            <c:strRef>
              <c:f>Sheet1!$D$1</c:f>
              <c:strCache>
                <c:ptCount val="1"/>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3"/>
                <c:pt idx="0">
                  <c:v>C</c:v>
                </c:pt>
                <c:pt idx="1">
                  <c:v>A</c:v>
                </c:pt>
                <c:pt idx="2">
                  <c:v>B</c:v>
                </c:pt>
              </c:strCache>
            </c:strRef>
          </c:cat>
          <c:val>
            <c:numRef>
              <c:f>Sheet1!$D$2:$D$5</c:f>
              <c:numCache>
                <c:formatCode>General</c:formatCode>
                <c:ptCount val="4"/>
              </c:numCache>
            </c:numRef>
          </c:val>
          <c:extLst>
            <c:ext xmlns:c16="http://schemas.microsoft.com/office/drawing/2014/chart" uri="{C3380CC4-5D6E-409C-BE32-E72D297353CC}">
              <c16:uniqueId val="{00000002-A154-4504-813A-0884064DF74F}"/>
            </c:ext>
          </c:extLst>
        </c:ser>
        <c:dLbls>
          <c:dLblPos val="outEnd"/>
          <c:showLegendKey val="0"/>
          <c:showVal val="1"/>
          <c:showCatName val="0"/>
          <c:showSerName val="0"/>
          <c:showPercent val="0"/>
          <c:showBubbleSize val="0"/>
        </c:dLbls>
        <c:gapWidth val="182"/>
        <c:axId val="524902584"/>
        <c:axId val="524907624"/>
      </c:barChart>
      <c:catAx>
        <c:axId val="524902584"/>
        <c:scaling>
          <c:orientation val="minMax"/>
        </c:scaling>
        <c:delete val="0"/>
        <c:axPos val="l"/>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b="1"/>
                  <a:t>Branch</a:t>
                </a:r>
                <a:endParaRPr lang="en-IN" b="1"/>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I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524907624"/>
        <c:crosses val="autoZero"/>
        <c:auto val="1"/>
        <c:lblAlgn val="ctr"/>
        <c:lblOffset val="100"/>
        <c:noMultiLvlLbl val="0"/>
      </c:catAx>
      <c:valAx>
        <c:axId val="52490762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b="1"/>
                  <a:t>Total</a:t>
                </a:r>
                <a:r>
                  <a:rPr lang="en-US" b="1" baseline="0"/>
                  <a:t> Profit</a:t>
                </a:r>
                <a:endParaRPr lang="en-IN" b="1"/>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I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5249025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r>
              <a:rPr lang="en-US"/>
              <a:t>Average Spending per Transaction by Customer</a:t>
            </a:r>
            <a:endParaRPr lang="en-IN"/>
          </a:p>
        </c:rich>
      </c:tx>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en-IN"/>
        </a:p>
      </c:txPr>
    </c:title>
    <c:autoTitleDeleted val="0"/>
    <c:plotArea>
      <c:layout/>
      <c:barChart>
        <c:barDir val="bar"/>
        <c:grouping val="clustered"/>
        <c:varyColors val="0"/>
        <c:ser>
          <c:idx val="0"/>
          <c:order val="0"/>
          <c:tx>
            <c:strRef>
              <c:f>Sheet1!$B$1</c:f>
              <c:strCache>
                <c:ptCount val="1"/>
                <c:pt idx="0">
                  <c:v>avg_spent_per_trans</c:v>
                </c:pt>
              </c:strCache>
            </c:strRef>
          </c:tx>
          <c:spPr>
            <a:solidFill>
              <a:srgbClr val="FFFF00"/>
            </a:solidFill>
            <a:ln w="9525" cap="flat" cmpd="sng" algn="ctr">
              <a:solidFill>
                <a:schemeClr val="accent1"/>
              </a:solidFill>
              <a:miter lim="800000"/>
            </a:ln>
            <a:effectLst>
              <a:glow rad="63500">
                <a:schemeClr val="accent1">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numRef>
              <c:f>Sheet1!$A$2:$A$16</c:f>
              <c:numCache>
                <c:formatCode>General</c:formatCode>
                <c:ptCount val="15"/>
                <c:pt idx="0">
                  <c:v>8</c:v>
                </c:pt>
                <c:pt idx="1">
                  <c:v>3</c:v>
                </c:pt>
                <c:pt idx="2">
                  <c:v>2</c:v>
                </c:pt>
                <c:pt idx="3">
                  <c:v>15</c:v>
                </c:pt>
                <c:pt idx="4">
                  <c:v>1</c:v>
                </c:pt>
                <c:pt idx="5">
                  <c:v>12</c:v>
                </c:pt>
                <c:pt idx="6">
                  <c:v>11</c:v>
                </c:pt>
                <c:pt idx="7">
                  <c:v>13</c:v>
                </c:pt>
                <c:pt idx="8">
                  <c:v>14</c:v>
                </c:pt>
                <c:pt idx="9">
                  <c:v>10</c:v>
                </c:pt>
                <c:pt idx="10">
                  <c:v>6</c:v>
                </c:pt>
                <c:pt idx="11">
                  <c:v>7</c:v>
                </c:pt>
                <c:pt idx="12">
                  <c:v>9</c:v>
                </c:pt>
                <c:pt idx="13">
                  <c:v>5</c:v>
                </c:pt>
                <c:pt idx="14">
                  <c:v>4</c:v>
                </c:pt>
              </c:numCache>
            </c:numRef>
          </c:cat>
          <c:val>
            <c:numRef>
              <c:f>Sheet1!$B$2:$B$16</c:f>
              <c:numCache>
                <c:formatCode>General</c:formatCode>
                <c:ptCount val="15"/>
                <c:pt idx="0">
                  <c:v>397.53</c:v>
                </c:pt>
                <c:pt idx="1">
                  <c:v>349.29</c:v>
                </c:pt>
                <c:pt idx="2">
                  <c:v>349.14</c:v>
                </c:pt>
                <c:pt idx="3">
                  <c:v>343.55</c:v>
                </c:pt>
                <c:pt idx="4">
                  <c:v>337.83</c:v>
                </c:pt>
                <c:pt idx="5">
                  <c:v>329.1</c:v>
                </c:pt>
                <c:pt idx="6">
                  <c:v>324.22000000000003</c:v>
                </c:pt>
                <c:pt idx="7">
                  <c:v>319.14999999999998</c:v>
                </c:pt>
                <c:pt idx="8">
                  <c:v>318.93</c:v>
                </c:pt>
                <c:pt idx="9">
                  <c:v>309.31</c:v>
                </c:pt>
                <c:pt idx="10">
                  <c:v>308.87</c:v>
                </c:pt>
                <c:pt idx="11">
                  <c:v>307.88</c:v>
                </c:pt>
                <c:pt idx="12">
                  <c:v>293.45999999999998</c:v>
                </c:pt>
                <c:pt idx="13">
                  <c:v>293.02</c:v>
                </c:pt>
                <c:pt idx="14">
                  <c:v>263.52999999999997</c:v>
                </c:pt>
              </c:numCache>
            </c:numRef>
          </c:val>
          <c:extLst>
            <c:ext xmlns:c16="http://schemas.microsoft.com/office/drawing/2014/chart" uri="{C3380CC4-5D6E-409C-BE32-E72D297353CC}">
              <c16:uniqueId val="{00000000-A81F-4146-9371-AA3F0B3BE8EB}"/>
            </c:ext>
          </c:extLst>
        </c:ser>
        <c:ser>
          <c:idx val="1"/>
          <c:order val="1"/>
          <c:tx>
            <c:strRef>
              <c:f>Sheet1!$C$1</c:f>
              <c:strCache>
                <c:ptCount val="1"/>
                <c:pt idx="0">
                  <c:v>spending_category</c:v>
                </c:pt>
              </c:strCache>
            </c:strRef>
          </c:tx>
          <c:spPr>
            <a:noFill/>
            <a:ln w="9525" cap="flat" cmpd="sng" algn="ctr">
              <a:solidFill>
                <a:schemeClr val="accent2"/>
              </a:solidFill>
              <a:miter lim="800000"/>
            </a:ln>
            <a:effectLst>
              <a:glow rad="63500">
                <a:schemeClr val="accent2">
                  <a:satMod val="175000"/>
                  <a:alpha val="25000"/>
                </a:schemeClr>
              </a:glow>
            </a:effectLst>
          </c:spPr>
          <c:invertIfNegative val="0"/>
          <c:dLbls>
            <c:delete val="1"/>
          </c:dLbls>
          <c:cat>
            <c:numRef>
              <c:f>Sheet1!$A$2:$A$16</c:f>
              <c:numCache>
                <c:formatCode>General</c:formatCode>
                <c:ptCount val="15"/>
                <c:pt idx="0">
                  <c:v>8</c:v>
                </c:pt>
                <c:pt idx="1">
                  <c:v>3</c:v>
                </c:pt>
                <c:pt idx="2">
                  <c:v>2</c:v>
                </c:pt>
                <c:pt idx="3">
                  <c:v>15</c:v>
                </c:pt>
                <c:pt idx="4">
                  <c:v>1</c:v>
                </c:pt>
                <c:pt idx="5">
                  <c:v>12</c:v>
                </c:pt>
                <c:pt idx="6">
                  <c:v>11</c:v>
                </c:pt>
                <c:pt idx="7">
                  <c:v>13</c:v>
                </c:pt>
                <c:pt idx="8">
                  <c:v>14</c:v>
                </c:pt>
                <c:pt idx="9">
                  <c:v>10</c:v>
                </c:pt>
                <c:pt idx="10">
                  <c:v>6</c:v>
                </c:pt>
                <c:pt idx="11">
                  <c:v>7</c:v>
                </c:pt>
                <c:pt idx="12">
                  <c:v>9</c:v>
                </c:pt>
                <c:pt idx="13">
                  <c:v>5</c:v>
                </c:pt>
                <c:pt idx="14">
                  <c:v>4</c:v>
                </c:pt>
              </c:numCache>
            </c:numRef>
          </c:cat>
          <c:val>
            <c:numRef>
              <c:f>Sheet1!$C$2:$C$16</c:f>
              <c:numCache>
                <c:formatCode>General</c:formatCode>
                <c:ptCount val="1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numCache>
            </c:numRef>
          </c:val>
          <c:extLst>
            <c:ext xmlns:c16="http://schemas.microsoft.com/office/drawing/2014/chart" uri="{C3380CC4-5D6E-409C-BE32-E72D297353CC}">
              <c16:uniqueId val="{00000003-A81F-4146-9371-AA3F0B3BE8EB}"/>
            </c:ext>
          </c:extLst>
        </c:ser>
        <c:dLbls>
          <c:dLblPos val="outEnd"/>
          <c:showLegendKey val="0"/>
          <c:showVal val="1"/>
          <c:showCatName val="0"/>
          <c:showSerName val="0"/>
          <c:showPercent val="0"/>
          <c:showBubbleSize val="0"/>
        </c:dLbls>
        <c:gapWidth val="182"/>
        <c:overlap val="-50"/>
        <c:axId val="802159280"/>
        <c:axId val="802154960"/>
      </c:barChart>
      <c:catAx>
        <c:axId val="802159280"/>
        <c:scaling>
          <c:orientation val="minMax"/>
        </c:scaling>
        <c:delete val="0"/>
        <c:axPos val="l"/>
        <c:majorGridlines>
          <c:spPr>
            <a:ln w="9525" cap="flat" cmpd="sng" algn="ctr">
              <a:gradFill>
                <a:gsLst>
                  <a:gs pos="0">
                    <a:schemeClr val="dk1">
                      <a:lumMod val="65000"/>
                      <a:lumOff val="35000"/>
                    </a:schemeClr>
                  </a:gs>
                  <a:gs pos="100000">
                    <a:schemeClr val="dk1">
                      <a:lumMod val="75000"/>
                      <a:lumOff val="25000"/>
                    </a:schemeClr>
                  </a:gs>
                </a:gsLst>
                <a:lin ang="10800000" scaled="0"/>
              </a:gradFill>
              <a:round/>
            </a:ln>
            <a:effectLst/>
          </c:spPr>
        </c:majorGridlines>
        <c:title>
          <c:tx>
            <c:rich>
              <a:bodyPr rot="-54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r>
                  <a:rPr lang="en-US"/>
                  <a:t>Customer ID</a:t>
                </a:r>
                <a:endParaRPr lang="en-IN"/>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endParaRPr lang="en-I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802154960"/>
        <c:crosses val="autoZero"/>
        <c:auto val="1"/>
        <c:lblAlgn val="ctr"/>
        <c:lblOffset val="100"/>
        <c:noMultiLvlLbl val="0"/>
      </c:catAx>
      <c:valAx>
        <c:axId val="802154960"/>
        <c:scaling>
          <c:orientation val="minMax"/>
        </c:scaling>
        <c:delete val="0"/>
        <c:axPos val="b"/>
        <c:majorGridlines>
          <c:spPr>
            <a:ln w="9525" cap="flat" cmpd="sng" algn="ctr">
              <a:gradFill>
                <a:gsLst>
                  <a:gs pos="0">
                    <a:schemeClr val="dk1">
                      <a:lumMod val="65000"/>
                      <a:lumOff val="35000"/>
                    </a:schemeClr>
                  </a:gs>
                  <a:gs pos="100000">
                    <a:schemeClr val="dk1">
                      <a:lumMod val="75000"/>
                      <a:lumOff val="25000"/>
                    </a:schemeClr>
                  </a:gs>
                </a:gsLst>
                <a:lin ang="10800000" scaled="0"/>
              </a:gradFill>
              <a:round/>
            </a:ln>
            <a:effectLst/>
          </c:spPr>
        </c:majorGridlines>
        <c:title>
          <c:tx>
            <c:rich>
              <a:bodyPr rot="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r>
                  <a:rPr lang="en-IN"/>
                  <a:t>Average spending</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endParaRPr lang="en-I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8021592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sz="1862" b="1" i="0" u="none" strike="noStrike" baseline="0" dirty="0"/>
              <a:t>Anomalies in Sales Data by Product Line</a:t>
            </a:r>
            <a:endParaRPr lang="en-US" b="1"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v>Total Sales</c:v>
          </c:tx>
          <c:spPr>
            <a:solidFill>
              <a:srgbClr val="FF0000"/>
            </a:solidFill>
            <a:ln w="25400">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Sheet1!$C$2:$C$11</c:f>
              <c:strCache>
                <c:ptCount val="10"/>
                <c:pt idx="0">
                  <c:v>Fashion accessories</c:v>
                </c:pt>
                <c:pt idx="1">
                  <c:v>Fashion accessories</c:v>
                </c:pt>
                <c:pt idx="2">
                  <c:v>Food and beverages</c:v>
                </c:pt>
                <c:pt idx="3">
                  <c:v>Fashion accessories</c:v>
                </c:pt>
                <c:pt idx="4">
                  <c:v>Sports and travel</c:v>
                </c:pt>
                <c:pt idx="5">
                  <c:v>Fashion accessories</c:v>
                </c:pt>
                <c:pt idx="6">
                  <c:v>Food and beverages</c:v>
                </c:pt>
                <c:pt idx="7">
                  <c:v>Food and beverages</c:v>
                </c:pt>
                <c:pt idx="8">
                  <c:v>Food and beverages</c:v>
                </c:pt>
                <c:pt idx="9">
                  <c:v>Food and beverages</c:v>
                </c:pt>
              </c:strCache>
            </c:strRef>
          </c:cat>
          <c:val>
            <c:numRef>
              <c:f>Sheet1!$D$2:$D$11</c:f>
              <c:numCache>
                <c:formatCode>General</c:formatCode>
                <c:ptCount val="10"/>
                <c:pt idx="0">
                  <c:v>1042.6500000000001</c:v>
                </c:pt>
                <c:pt idx="1">
                  <c:v>1039.29</c:v>
                </c:pt>
                <c:pt idx="2">
                  <c:v>1034.46</c:v>
                </c:pt>
                <c:pt idx="3">
                  <c:v>1020.705</c:v>
                </c:pt>
                <c:pt idx="4">
                  <c:v>1002.12</c:v>
                </c:pt>
                <c:pt idx="5">
                  <c:v>943.29899999999998</c:v>
                </c:pt>
                <c:pt idx="6">
                  <c:v>939.54</c:v>
                </c:pt>
                <c:pt idx="7">
                  <c:v>936.6</c:v>
                </c:pt>
                <c:pt idx="8">
                  <c:v>935.26649999999995</c:v>
                </c:pt>
                <c:pt idx="9">
                  <c:v>932.33699999999999</c:v>
                </c:pt>
              </c:numCache>
            </c:numRef>
          </c:val>
          <c:extLst>
            <c:ext xmlns:c16="http://schemas.microsoft.com/office/drawing/2014/chart" uri="{C3380CC4-5D6E-409C-BE32-E72D297353CC}">
              <c16:uniqueId val="{0000000E-CF87-42C3-9B2D-B76B5B6421A0}"/>
            </c:ext>
          </c:extLst>
        </c:ser>
        <c:dLbls>
          <c:showLegendKey val="0"/>
          <c:showVal val="1"/>
          <c:showCatName val="0"/>
          <c:showSerName val="0"/>
          <c:showPercent val="0"/>
          <c:showBubbleSize val="0"/>
        </c:dLbls>
        <c:gapWidth val="150"/>
        <c:shape val="box"/>
        <c:axId val="500911480"/>
        <c:axId val="500912920"/>
        <c:axId val="0"/>
      </c:bar3DChart>
      <c:catAx>
        <c:axId val="50091148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b="1" dirty="0"/>
                  <a:t>Product</a:t>
                </a:r>
                <a:r>
                  <a:rPr lang="en-US" b="1" baseline="0" dirty="0"/>
                  <a:t> line</a:t>
                </a:r>
                <a:endParaRPr lang="en-IN" b="1"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I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00912920"/>
        <c:crosses val="autoZero"/>
        <c:auto val="1"/>
        <c:lblAlgn val="ctr"/>
        <c:lblOffset val="100"/>
        <c:noMultiLvlLbl val="0"/>
      </c:catAx>
      <c:valAx>
        <c:axId val="5009129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b="1" dirty="0"/>
                  <a:t>Total</a:t>
                </a:r>
                <a:r>
                  <a:rPr lang="en-US" b="1" baseline="0" dirty="0"/>
                  <a:t> sales</a:t>
                </a:r>
                <a:endParaRPr lang="en-IN" b="1"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I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009114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Payment Method by City</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clustered"/>
        <c:varyColors val="0"/>
        <c:ser>
          <c:idx val="0"/>
          <c:order val="0"/>
          <c:tx>
            <c:strRef>
              <c:f>Sheet1!$C$1</c:f>
              <c:strCache>
                <c:ptCount val="1"/>
                <c:pt idx="0">
                  <c:v>payment_count</c:v>
                </c:pt>
              </c:strCache>
            </c:strRef>
          </c:tx>
          <c:spPr>
            <a:solidFill>
              <a:srgbClr val="FFCC00"/>
            </a:soli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multiLvlStrRef>
              <c:f>Sheet1!$A$2:$B$4</c:f>
              <c:multiLvlStrCache>
                <c:ptCount val="3"/>
                <c:lvl>
                  <c:pt idx="0">
                    <c:v>Ewallet</c:v>
                  </c:pt>
                  <c:pt idx="1">
                    <c:v>Cash</c:v>
                  </c:pt>
                  <c:pt idx="2">
                    <c:v>Ewallet</c:v>
                  </c:pt>
                </c:lvl>
                <c:lvl>
                  <c:pt idx="0">
                    <c:v>Mandalay</c:v>
                  </c:pt>
                  <c:pt idx="1">
                    <c:v>Naypyitaw</c:v>
                  </c:pt>
                  <c:pt idx="2">
                    <c:v>Yangon</c:v>
                  </c:pt>
                </c:lvl>
              </c:multiLvlStrCache>
            </c:multiLvlStrRef>
          </c:cat>
          <c:val>
            <c:numRef>
              <c:f>Sheet1!$C$2:$C$4</c:f>
              <c:numCache>
                <c:formatCode>General</c:formatCode>
                <c:ptCount val="3"/>
                <c:pt idx="0">
                  <c:v>113</c:v>
                </c:pt>
                <c:pt idx="1">
                  <c:v>124</c:v>
                </c:pt>
                <c:pt idx="2">
                  <c:v>126</c:v>
                </c:pt>
              </c:numCache>
            </c:numRef>
          </c:val>
          <c:extLst>
            <c:ext xmlns:c16="http://schemas.microsoft.com/office/drawing/2014/chart" uri="{C3380CC4-5D6E-409C-BE32-E72D297353CC}">
              <c16:uniqueId val="{00000000-33EB-47F1-8810-6D0C3C1ED2C0}"/>
            </c:ext>
          </c:extLst>
        </c:ser>
        <c:dLbls>
          <c:showLegendKey val="0"/>
          <c:showVal val="1"/>
          <c:showCatName val="0"/>
          <c:showSerName val="0"/>
          <c:showPercent val="0"/>
          <c:showBubbleSize val="0"/>
        </c:dLbls>
        <c:gapWidth val="150"/>
        <c:shape val="box"/>
        <c:axId val="596123272"/>
        <c:axId val="596120752"/>
        <c:axId val="0"/>
      </c:bar3DChart>
      <c:catAx>
        <c:axId val="59612327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596120752"/>
        <c:crosses val="autoZero"/>
        <c:auto val="1"/>
        <c:lblAlgn val="ctr"/>
        <c:lblOffset val="100"/>
        <c:noMultiLvlLbl val="0"/>
      </c:catAx>
      <c:valAx>
        <c:axId val="596120752"/>
        <c:scaling>
          <c:orientation val="minMax"/>
        </c:scaling>
        <c:delete val="0"/>
        <c:axPos val="b"/>
        <c:majorGridlines>
          <c:spPr>
            <a:ln w="9525" cap="flat" cmpd="sng" algn="ctr">
              <a:solidFill>
                <a:schemeClr val="dk1">
                  <a:lumMod val="50000"/>
                  <a:lumOff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59612327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Monthly</a:t>
            </a:r>
            <a:r>
              <a:rPr lang="en-US" baseline="0"/>
              <a:t> Sale Distribution by Gender</a:t>
            </a:r>
            <a:endParaRPr lang="en-IN"/>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IN"/>
        </a:p>
      </c:txPr>
    </c:title>
    <c:autoTitleDeleted val="0"/>
    <c:view3D>
      <c:rotX val="15"/>
      <c:rotY val="2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Sheet1!$C$1</c:f>
              <c:strCache>
                <c:ptCount val="1"/>
                <c:pt idx="0">
                  <c:v>total_sale</c:v>
                </c:pt>
              </c:strCache>
            </c:strRef>
          </c:tx>
          <c:spPr>
            <a:solidFill>
              <a:srgbClr val="002060"/>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Sheet1!$A$2:$B$7</c:f>
              <c:multiLvlStrCache>
                <c:ptCount val="6"/>
                <c:lvl>
                  <c:pt idx="0">
                    <c:v>Female</c:v>
                  </c:pt>
                  <c:pt idx="1">
                    <c:v>Male</c:v>
                  </c:pt>
                  <c:pt idx="2">
                    <c:v>Female</c:v>
                  </c:pt>
                  <c:pt idx="3">
                    <c:v>Male</c:v>
                  </c:pt>
                  <c:pt idx="4">
                    <c:v>Female</c:v>
                  </c:pt>
                  <c:pt idx="5">
                    <c:v>Male</c:v>
                  </c:pt>
                </c:lvl>
                <c:lvl>
                  <c:pt idx="0">
                    <c:v>2019-01</c:v>
                  </c:pt>
                  <c:pt idx="1">
                    <c:v>2019-01</c:v>
                  </c:pt>
                  <c:pt idx="2">
                    <c:v>2019-02</c:v>
                  </c:pt>
                  <c:pt idx="3">
                    <c:v>2019-02</c:v>
                  </c:pt>
                  <c:pt idx="4">
                    <c:v>2019-03</c:v>
                  </c:pt>
                  <c:pt idx="5">
                    <c:v>2019-03</c:v>
                  </c:pt>
                </c:lvl>
              </c:multiLvlStrCache>
            </c:multiLvlStrRef>
          </c:cat>
          <c:val>
            <c:numRef>
              <c:f>Sheet1!$C$2:$C$7</c:f>
              <c:numCache>
                <c:formatCode>General</c:formatCode>
                <c:ptCount val="6"/>
                <c:pt idx="0">
                  <c:v>59138.98</c:v>
                </c:pt>
                <c:pt idx="1">
                  <c:v>57152.89</c:v>
                </c:pt>
                <c:pt idx="2">
                  <c:v>56335.56</c:v>
                </c:pt>
                <c:pt idx="3">
                  <c:v>40883.82</c:v>
                </c:pt>
                <c:pt idx="4">
                  <c:v>52408.39</c:v>
                </c:pt>
                <c:pt idx="5">
                  <c:v>57047.12</c:v>
                </c:pt>
              </c:numCache>
            </c:numRef>
          </c:val>
          <c:extLst>
            <c:ext xmlns:c16="http://schemas.microsoft.com/office/drawing/2014/chart" uri="{C3380CC4-5D6E-409C-BE32-E72D297353CC}">
              <c16:uniqueId val="{00000000-337F-43FA-A6C5-CEC133179CB8}"/>
            </c:ext>
          </c:extLst>
        </c:ser>
        <c:dLbls>
          <c:showLegendKey val="0"/>
          <c:showVal val="1"/>
          <c:showCatName val="0"/>
          <c:showSerName val="0"/>
          <c:showPercent val="0"/>
          <c:showBubbleSize val="0"/>
        </c:dLbls>
        <c:gapWidth val="219"/>
        <c:shape val="box"/>
        <c:axId val="561941864"/>
        <c:axId val="561942224"/>
        <c:axId val="0"/>
      </c:bar3DChart>
      <c:catAx>
        <c:axId val="5619418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61942224"/>
        <c:crosses val="autoZero"/>
        <c:auto val="1"/>
        <c:lblAlgn val="ctr"/>
        <c:lblOffset val="100"/>
        <c:noMultiLvlLbl val="0"/>
      </c:catAx>
      <c:valAx>
        <c:axId val="5619422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619418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Sales Product Line by Customer Type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0"/>
          <c:tx>
            <c:strRef>
              <c:f>Sheet1!$C$1</c:f>
              <c:strCache>
                <c:ptCount val="1"/>
                <c:pt idx="0">
                  <c:v>total_sales</c:v>
                </c:pt>
              </c:strCache>
            </c:strRef>
          </c:tx>
          <c:spPr>
            <a:solidFill>
              <a:srgbClr val="9900FF"/>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Sheet1!$A$2:$B$13</c:f>
              <c:multiLvlStrCache>
                <c:ptCount val="12"/>
                <c:lvl>
                  <c:pt idx="0">
                    <c:v>Food and beverages</c:v>
                  </c:pt>
                  <c:pt idx="1">
                    <c:v>Sports and travel</c:v>
                  </c:pt>
                  <c:pt idx="2">
                    <c:v>Home and lifestyle</c:v>
                  </c:pt>
                  <c:pt idx="3">
                    <c:v>Fashion accessories</c:v>
                  </c:pt>
                  <c:pt idx="4">
                    <c:v>Health and beauty</c:v>
                  </c:pt>
                  <c:pt idx="5">
                    <c:v>Electronic accessories</c:v>
                  </c:pt>
                  <c:pt idx="6">
                    <c:v>Electronic accessories</c:v>
                  </c:pt>
                  <c:pt idx="7">
                    <c:v>Fashion accessories</c:v>
                  </c:pt>
                  <c:pt idx="8">
                    <c:v>Sports and travel</c:v>
                  </c:pt>
                  <c:pt idx="9">
                    <c:v>Home and lifestyle</c:v>
                  </c:pt>
                  <c:pt idx="10">
                    <c:v>Food and beverages</c:v>
                  </c:pt>
                  <c:pt idx="11">
                    <c:v>Health and beauty</c:v>
                  </c:pt>
                </c:lvl>
                <c:lvl>
                  <c:pt idx="0">
                    <c:v>Member</c:v>
                  </c:pt>
                  <c:pt idx="1">
                    <c:v>Member</c:v>
                  </c:pt>
                  <c:pt idx="2">
                    <c:v>Member</c:v>
                  </c:pt>
                  <c:pt idx="3">
                    <c:v>Member</c:v>
                  </c:pt>
                  <c:pt idx="4">
                    <c:v>Member</c:v>
                  </c:pt>
                  <c:pt idx="5">
                    <c:v>Member</c:v>
                  </c:pt>
                  <c:pt idx="6">
                    <c:v>Normal</c:v>
                  </c:pt>
                  <c:pt idx="7">
                    <c:v>Normal</c:v>
                  </c:pt>
                  <c:pt idx="8">
                    <c:v>Normal</c:v>
                  </c:pt>
                  <c:pt idx="9">
                    <c:v>Normal</c:v>
                  </c:pt>
                  <c:pt idx="10">
                    <c:v>Normal</c:v>
                  </c:pt>
                  <c:pt idx="11">
                    <c:v>Normal</c:v>
                  </c:pt>
                </c:lvl>
              </c:multiLvlStrCache>
            </c:multiLvlStrRef>
          </c:cat>
          <c:val>
            <c:numRef>
              <c:f>Sheet1!$C$2:$C$13</c:f>
              <c:numCache>
                <c:formatCode>General</c:formatCode>
                <c:ptCount val="12"/>
                <c:pt idx="0">
                  <c:v>31357.62</c:v>
                </c:pt>
                <c:pt idx="1">
                  <c:v>28234.3</c:v>
                </c:pt>
                <c:pt idx="2">
                  <c:v>27978.03</c:v>
                </c:pt>
                <c:pt idx="3">
                  <c:v>26323.96</c:v>
                </c:pt>
                <c:pt idx="4">
                  <c:v>25831.040000000001</c:v>
                </c:pt>
                <c:pt idx="5">
                  <c:v>24498.49</c:v>
                </c:pt>
                <c:pt idx="6">
                  <c:v>29839.040000000001</c:v>
                </c:pt>
                <c:pt idx="7">
                  <c:v>27981.93</c:v>
                </c:pt>
                <c:pt idx="8">
                  <c:v>26888.53</c:v>
                </c:pt>
                <c:pt idx="9">
                  <c:v>25883.89</c:v>
                </c:pt>
                <c:pt idx="10">
                  <c:v>24787.22</c:v>
                </c:pt>
                <c:pt idx="11">
                  <c:v>23362.7</c:v>
                </c:pt>
              </c:numCache>
            </c:numRef>
          </c:val>
          <c:extLst>
            <c:ext xmlns:c16="http://schemas.microsoft.com/office/drawing/2014/chart" uri="{C3380CC4-5D6E-409C-BE32-E72D297353CC}">
              <c16:uniqueId val="{00000001-AC78-4E34-914D-BE90E9612A08}"/>
            </c:ext>
          </c:extLst>
        </c:ser>
        <c:dLbls>
          <c:dLblPos val="outEnd"/>
          <c:showLegendKey val="0"/>
          <c:showVal val="1"/>
          <c:showCatName val="0"/>
          <c:showSerName val="0"/>
          <c:showPercent val="0"/>
          <c:showBubbleSize val="0"/>
        </c:dLbls>
        <c:gapWidth val="219"/>
        <c:overlap val="-27"/>
        <c:axId val="585020752"/>
        <c:axId val="585018232"/>
      </c:barChart>
      <c:catAx>
        <c:axId val="5850207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85018232"/>
        <c:crosses val="autoZero"/>
        <c:auto val="1"/>
        <c:lblAlgn val="ctr"/>
        <c:lblOffset val="100"/>
        <c:noMultiLvlLbl val="0"/>
      </c:catAx>
      <c:valAx>
        <c:axId val="5850182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850207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Distribution of Customer ID by Repeat Purchase</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1"/>
          <c:order val="0"/>
          <c:tx>
            <c:strRef>
              <c:f>Sheet1!$B$1</c:f>
              <c:strCache>
                <c:ptCount val="1"/>
                <c:pt idx="0">
                  <c:v>repeat_purchase</c:v>
                </c:pt>
              </c:strCache>
            </c:strRef>
          </c:tx>
          <c:spPr>
            <a:solidFill>
              <a:srgbClr val="FF5019"/>
            </a:soli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val>
            <c:numRef>
              <c:f>Sheet1!$B$2:$B$16</c:f>
              <c:numCache>
                <c:formatCode>General</c:formatCode>
                <c:ptCount val="15"/>
                <c:pt idx="0">
                  <c:v>66</c:v>
                </c:pt>
                <c:pt idx="1">
                  <c:v>66</c:v>
                </c:pt>
                <c:pt idx="2">
                  <c:v>66</c:v>
                </c:pt>
                <c:pt idx="3">
                  <c:v>66</c:v>
                </c:pt>
                <c:pt idx="4">
                  <c:v>66</c:v>
                </c:pt>
                <c:pt idx="5">
                  <c:v>66</c:v>
                </c:pt>
                <c:pt idx="6">
                  <c:v>66</c:v>
                </c:pt>
                <c:pt idx="7">
                  <c:v>66</c:v>
                </c:pt>
                <c:pt idx="8">
                  <c:v>66</c:v>
                </c:pt>
                <c:pt idx="9">
                  <c:v>66</c:v>
                </c:pt>
                <c:pt idx="10">
                  <c:v>65</c:v>
                </c:pt>
                <c:pt idx="11">
                  <c:v>65</c:v>
                </c:pt>
                <c:pt idx="12">
                  <c:v>65</c:v>
                </c:pt>
                <c:pt idx="13">
                  <c:v>65</c:v>
                </c:pt>
                <c:pt idx="14">
                  <c:v>65</c:v>
                </c:pt>
              </c:numCache>
            </c:numRef>
          </c:val>
          <c:extLst>
            <c:ext xmlns:c16="http://schemas.microsoft.com/office/drawing/2014/chart" uri="{C3380CC4-5D6E-409C-BE32-E72D297353CC}">
              <c16:uniqueId val="{00000004-B13D-4626-B082-6744DDA89B36}"/>
            </c:ext>
          </c:extLst>
        </c:ser>
        <c:dLbls>
          <c:dLblPos val="outEnd"/>
          <c:showLegendKey val="0"/>
          <c:showVal val="1"/>
          <c:showCatName val="0"/>
          <c:showSerName val="0"/>
          <c:showPercent val="0"/>
          <c:showBubbleSize val="0"/>
        </c:dLbls>
        <c:gapWidth val="100"/>
        <c:overlap val="-24"/>
        <c:axId val="742667840"/>
        <c:axId val="742666040"/>
      </c:barChart>
      <c:catAx>
        <c:axId val="742667840"/>
        <c:scaling>
          <c:orientation val="minMax"/>
        </c:scaling>
        <c:delete val="0"/>
        <c:axPos val="b"/>
        <c:title>
          <c:tx>
            <c:rich>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a:t>Customer ID</a:t>
                </a:r>
                <a:endParaRPr lang="en-IN"/>
              </a:p>
            </c:rich>
          </c:tx>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IN"/>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742666040"/>
        <c:crosses val="autoZero"/>
        <c:auto val="1"/>
        <c:lblAlgn val="ctr"/>
        <c:lblOffset val="100"/>
        <c:noMultiLvlLbl val="0"/>
      </c:catAx>
      <c:valAx>
        <c:axId val="742666040"/>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a:t>Repeat Purchase</a:t>
                </a:r>
                <a:endParaRPr lang="en-IN"/>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I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7426678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Top</a:t>
            </a:r>
            <a:r>
              <a:rPr lang="en-US" baseline="0"/>
              <a:t> 5 Customers by Sale</a:t>
            </a:r>
            <a:endParaRPr lang="en-US"/>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1"/>
          <c:tx>
            <c:strRef>
              <c:f>Sheet1!$B$1</c:f>
              <c:strCache>
                <c:ptCount val="1"/>
                <c:pt idx="0">
                  <c:v>total_sales</c:v>
                </c:pt>
              </c:strCache>
            </c:strRef>
          </c:tx>
          <c:spPr>
            <a:solidFill>
              <a:srgbClr val="FF99FF"/>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8</c:v>
                </c:pt>
                <c:pt idx="1">
                  <c:v>3</c:v>
                </c:pt>
                <c:pt idx="2">
                  <c:v>2</c:v>
                </c:pt>
                <c:pt idx="3">
                  <c:v>15</c:v>
                </c:pt>
                <c:pt idx="4">
                  <c:v>1</c:v>
                </c:pt>
              </c:numCache>
            </c:numRef>
          </c:cat>
          <c:val>
            <c:numRef>
              <c:f>Sheet1!$B$2:$B$6</c:f>
              <c:numCache>
                <c:formatCode>General</c:formatCode>
                <c:ptCount val="5"/>
                <c:pt idx="0">
                  <c:v>26634.34</c:v>
                </c:pt>
                <c:pt idx="1">
                  <c:v>23402.26</c:v>
                </c:pt>
                <c:pt idx="2">
                  <c:v>23392.28</c:v>
                </c:pt>
                <c:pt idx="3">
                  <c:v>22674.46</c:v>
                </c:pt>
                <c:pt idx="4">
                  <c:v>22634.55</c:v>
                </c:pt>
              </c:numCache>
            </c:numRef>
          </c:val>
          <c:extLst>
            <c:ext xmlns:c16="http://schemas.microsoft.com/office/drawing/2014/chart" uri="{C3380CC4-5D6E-409C-BE32-E72D297353CC}">
              <c16:uniqueId val="{00000001-A146-4A4F-B63C-689332A57F99}"/>
            </c:ext>
          </c:extLst>
        </c:ser>
        <c:dLbls>
          <c:dLblPos val="outEnd"/>
          <c:showLegendKey val="0"/>
          <c:showVal val="1"/>
          <c:showCatName val="0"/>
          <c:showSerName val="0"/>
          <c:showPercent val="0"/>
          <c:showBubbleSize val="0"/>
        </c:dLbls>
        <c:gapWidth val="219"/>
        <c:overlap val="-27"/>
        <c:axId val="585016432"/>
        <c:axId val="585021112"/>
        <c:extLst>
          <c:ext xmlns:c15="http://schemas.microsoft.com/office/drawing/2012/chart" uri="{02D57815-91ED-43cb-92C2-25804820EDAC}">
            <c15:filteredBarSeries>
              <c15:ser>
                <c:idx val="0"/>
                <c:order val="0"/>
                <c:tx>
                  <c:strRef>
                    <c:extLst>
                      <c:ext uri="{02D57815-91ED-43cb-92C2-25804820EDAC}">
                        <c15:formulaRef>
                          <c15:sqref>Sheet1!$A$1</c15:sqref>
                        </c15:formulaRef>
                      </c:ext>
                    </c:extLst>
                    <c:strCache>
                      <c:ptCount val="1"/>
                      <c:pt idx="0">
                        <c:v>Customer ID</c:v>
                      </c:pt>
                    </c:strCache>
                  </c:strRef>
                </c:tx>
                <c:spPr>
                  <a:solidFill>
                    <a:schemeClr val="accent1"/>
                  </a:solidFill>
                  <a:ln>
                    <a:noFill/>
                  </a:ln>
                  <a:effectLst/>
                </c:spPr>
                <c:invertIfNegative val="0"/>
                <c:dLbls>
                  <c:delete val="1"/>
                </c:dLbls>
                <c:cat>
                  <c:numRef>
                    <c:extLst>
                      <c:ext uri="{02D57815-91ED-43cb-92C2-25804820EDAC}">
                        <c15:formulaRef>
                          <c15:sqref>Sheet1!$A$2:$A$6</c15:sqref>
                        </c15:formulaRef>
                      </c:ext>
                    </c:extLst>
                    <c:numCache>
                      <c:formatCode>General</c:formatCode>
                      <c:ptCount val="5"/>
                      <c:pt idx="0">
                        <c:v>8</c:v>
                      </c:pt>
                      <c:pt idx="1">
                        <c:v>3</c:v>
                      </c:pt>
                      <c:pt idx="2">
                        <c:v>2</c:v>
                      </c:pt>
                      <c:pt idx="3">
                        <c:v>15</c:v>
                      </c:pt>
                      <c:pt idx="4">
                        <c:v>1</c:v>
                      </c:pt>
                    </c:numCache>
                  </c:numRef>
                </c:cat>
                <c:val>
                  <c:numRef>
                    <c:extLst>
                      <c:ext uri="{02D57815-91ED-43cb-92C2-25804820EDAC}">
                        <c15:formulaRef>
                          <c15:sqref>Sheet1!$A$2:$A$6</c15:sqref>
                        </c15:formulaRef>
                      </c:ext>
                    </c:extLst>
                    <c:numCache>
                      <c:formatCode>General</c:formatCode>
                      <c:ptCount val="5"/>
                      <c:pt idx="0">
                        <c:v>8</c:v>
                      </c:pt>
                      <c:pt idx="1">
                        <c:v>3</c:v>
                      </c:pt>
                      <c:pt idx="2">
                        <c:v>2</c:v>
                      </c:pt>
                      <c:pt idx="3">
                        <c:v>15</c:v>
                      </c:pt>
                      <c:pt idx="4">
                        <c:v>1</c:v>
                      </c:pt>
                    </c:numCache>
                  </c:numRef>
                </c:val>
                <c:extLst>
                  <c:ext xmlns:c16="http://schemas.microsoft.com/office/drawing/2014/chart" uri="{C3380CC4-5D6E-409C-BE32-E72D297353CC}">
                    <c16:uniqueId val="{00000000-A146-4A4F-B63C-689332A57F99}"/>
                  </c:ext>
                </c:extLst>
              </c15:ser>
            </c15:filteredBarSeries>
          </c:ext>
        </c:extLst>
      </c:barChart>
      <c:catAx>
        <c:axId val="585016432"/>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1800" b="1"/>
                  <a:t>Customer</a:t>
                </a:r>
                <a:r>
                  <a:rPr lang="en-US" sz="1800" b="1" baseline="0"/>
                  <a:t> ID</a:t>
                </a:r>
                <a:endParaRPr lang="en-IN" sz="1800" b="1"/>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I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585021112"/>
        <c:crosses val="autoZero"/>
        <c:auto val="1"/>
        <c:lblAlgn val="ctr"/>
        <c:lblOffset val="100"/>
        <c:noMultiLvlLbl val="0"/>
      </c:catAx>
      <c:valAx>
        <c:axId val="58502111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1800" b="1"/>
                  <a:t>Sales</a:t>
                </a:r>
                <a:endParaRPr lang="en-IN" sz="1800" b="1"/>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I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5850164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9">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0">
              <a:schemeClr val="dk1">
                <a:lumMod val="65000"/>
                <a:lumOff val="35000"/>
              </a:schemeClr>
            </a:gs>
            <a:gs pos="100000">
              <a:schemeClr val="dk1">
                <a:lumMod val="75000"/>
                <a:lumOff val="25000"/>
              </a:schemeClr>
            </a:gs>
          </a:gsLst>
          <a:lin ang="10800000" scaled="0"/>
        </a:gradFill>
        <a:round/>
      </a:ln>
      <a:effectLst/>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32B4CE-4977-422D-9D60-97BD04E68A8A}"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BA607039-1B2A-42D4-8B6F-D2D1E741DBA5}">
      <dgm:prSet/>
      <dgm:spPr/>
      <dgm:t>
        <a:bodyPr/>
        <a:lstStyle/>
        <a:p>
          <a:r>
            <a:rPr lang="en-IN" b="0" i="0"/>
            <a:t>WITH product_profit AS(</a:t>
          </a:r>
          <a:endParaRPr lang="en-US"/>
        </a:p>
      </dgm:t>
    </dgm:pt>
    <dgm:pt modelId="{1898AA68-DA79-4A34-A7D7-262B0C530493}" type="parTrans" cxnId="{FD063F35-804A-4C44-BA49-60CFCE86245E}">
      <dgm:prSet/>
      <dgm:spPr/>
      <dgm:t>
        <a:bodyPr/>
        <a:lstStyle/>
        <a:p>
          <a:endParaRPr lang="en-US"/>
        </a:p>
      </dgm:t>
    </dgm:pt>
    <dgm:pt modelId="{D9650F12-A68E-4B0D-B1A8-5972468A0DEE}" type="sibTrans" cxnId="{FD063F35-804A-4C44-BA49-60CFCE86245E}">
      <dgm:prSet/>
      <dgm:spPr/>
      <dgm:t>
        <a:bodyPr/>
        <a:lstStyle/>
        <a:p>
          <a:endParaRPr lang="en-US"/>
        </a:p>
      </dgm:t>
    </dgm:pt>
    <dgm:pt modelId="{36C42EC1-A4F3-4E43-A05E-16365D977129}">
      <dgm:prSet/>
      <dgm:spPr/>
      <dgm:t>
        <a:bodyPr/>
        <a:lstStyle/>
        <a:p>
          <a:r>
            <a:rPr lang="en-IN" b="0" i="0"/>
            <a:t>SELECT</a:t>
          </a:r>
          <a:endParaRPr lang="en-US"/>
        </a:p>
      </dgm:t>
    </dgm:pt>
    <dgm:pt modelId="{FF66CF27-00D7-4E9C-8C5F-360415977AB9}" type="parTrans" cxnId="{B99DD928-F7F2-42D7-95D1-2C6580A87B90}">
      <dgm:prSet/>
      <dgm:spPr/>
      <dgm:t>
        <a:bodyPr/>
        <a:lstStyle/>
        <a:p>
          <a:endParaRPr lang="en-US"/>
        </a:p>
      </dgm:t>
    </dgm:pt>
    <dgm:pt modelId="{3678B7DA-BBF4-4B37-827A-8303B0E39581}" type="sibTrans" cxnId="{B99DD928-F7F2-42D7-95D1-2C6580A87B90}">
      <dgm:prSet/>
      <dgm:spPr/>
      <dgm:t>
        <a:bodyPr/>
        <a:lstStyle/>
        <a:p>
          <a:endParaRPr lang="en-US"/>
        </a:p>
      </dgm:t>
    </dgm:pt>
    <dgm:pt modelId="{296747ED-8980-4848-BB72-7F5EF7CF0459}">
      <dgm:prSet/>
      <dgm:spPr/>
      <dgm:t>
        <a:bodyPr/>
        <a:lstStyle/>
        <a:p>
          <a:r>
            <a:rPr lang="en-IN" b="0" i="0"/>
            <a:t>Branch,</a:t>
          </a:r>
          <a:endParaRPr lang="en-US"/>
        </a:p>
      </dgm:t>
    </dgm:pt>
    <dgm:pt modelId="{6DB86A68-B4B4-448B-ACDE-9EAAF1C764A4}" type="parTrans" cxnId="{BA78D69F-F6A8-40E9-BC1D-60DA7E5F882B}">
      <dgm:prSet/>
      <dgm:spPr/>
      <dgm:t>
        <a:bodyPr/>
        <a:lstStyle/>
        <a:p>
          <a:endParaRPr lang="en-US"/>
        </a:p>
      </dgm:t>
    </dgm:pt>
    <dgm:pt modelId="{2A055EE6-A0CE-43B3-B607-9FE2C560FF1C}" type="sibTrans" cxnId="{BA78D69F-F6A8-40E9-BC1D-60DA7E5F882B}">
      <dgm:prSet/>
      <dgm:spPr/>
      <dgm:t>
        <a:bodyPr/>
        <a:lstStyle/>
        <a:p>
          <a:endParaRPr lang="en-US"/>
        </a:p>
      </dgm:t>
    </dgm:pt>
    <dgm:pt modelId="{AD9FDCE7-3E39-4477-B60B-BCDA27BC8851}">
      <dgm:prSet/>
      <dgm:spPr/>
      <dgm:t>
        <a:bodyPr/>
        <a:lstStyle/>
        <a:p>
          <a:r>
            <a:rPr lang="en-IN" b="0" i="0"/>
            <a:t>`Product line`,</a:t>
          </a:r>
          <a:endParaRPr lang="en-US"/>
        </a:p>
      </dgm:t>
    </dgm:pt>
    <dgm:pt modelId="{CE053546-687A-4623-B6E7-EF40916F0B22}" type="parTrans" cxnId="{18C3308D-F2FD-4761-B2F8-A512B865ADC5}">
      <dgm:prSet/>
      <dgm:spPr/>
      <dgm:t>
        <a:bodyPr/>
        <a:lstStyle/>
        <a:p>
          <a:endParaRPr lang="en-US"/>
        </a:p>
      </dgm:t>
    </dgm:pt>
    <dgm:pt modelId="{B529EBFE-9F44-4C0F-B72A-4D11E5E3648D}" type="sibTrans" cxnId="{18C3308D-F2FD-4761-B2F8-A512B865ADC5}">
      <dgm:prSet/>
      <dgm:spPr/>
      <dgm:t>
        <a:bodyPr/>
        <a:lstStyle/>
        <a:p>
          <a:endParaRPr lang="en-US"/>
        </a:p>
      </dgm:t>
    </dgm:pt>
    <dgm:pt modelId="{1F18F34A-6C54-4B76-8D33-98E82850495B}">
      <dgm:prSet/>
      <dgm:spPr/>
      <dgm:t>
        <a:bodyPr/>
        <a:lstStyle/>
        <a:p>
          <a:r>
            <a:rPr lang="en-US" b="0" i="0"/>
            <a:t>ROUND(SUM(`gross income`),2) AS total_profit</a:t>
          </a:r>
          <a:endParaRPr lang="en-US"/>
        </a:p>
      </dgm:t>
    </dgm:pt>
    <dgm:pt modelId="{117456A5-9A44-4BF4-B8B6-08477652187B}" type="parTrans" cxnId="{18AD7623-E8D4-4431-9124-614713EBDE69}">
      <dgm:prSet/>
      <dgm:spPr/>
      <dgm:t>
        <a:bodyPr/>
        <a:lstStyle/>
        <a:p>
          <a:endParaRPr lang="en-US"/>
        </a:p>
      </dgm:t>
    </dgm:pt>
    <dgm:pt modelId="{1EB26F5B-F828-4CB6-9D6E-615493D6C3B2}" type="sibTrans" cxnId="{18AD7623-E8D4-4431-9124-614713EBDE69}">
      <dgm:prSet/>
      <dgm:spPr/>
      <dgm:t>
        <a:bodyPr/>
        <a:lstStyle/>
        <a:p>
          <a:endParaRPr lang="en-US"/>
        </a:p>
      </dgm:t>
    </dgm:pt>
    <dgm:pt modelId="{23AD63B2-1CEE-4246-8D00-520EBEE78917}">
      <dgm:prSet/>
      <dgm:spPr/>
      <dgm:t>
        <a:bodyPr/>
        <a:lstStyle/>
        <a:p>
          <a:r>
            <a:rPr lang="en-US" b="0" i="0"/>
            <a:t>group by Branch,`Product line`</a:t>
          </a:r>
          <a:endParaRPr lang="en-US"/>
        </a:p>
      </dgm:t>
    </dgm:pt>
    <dgm:pt modelId="{CC990AEC-DFAA-4419-9DBC-4E14B9BF55C3}" type="parTrans" cxnId="{C5AE155B-718B-4D5F-9E49-DC61F5E0FB18}">
      <dgm:prSet/>
      <dgm:spPr/>
      <dgm:t>
        <a:bodyPr/>
        <a:lstStyle/>
        <a:p>
          <a:endParaRPr lang="en-US"/>
        </a:p>
      </dgm:t>
    </dgm:pt>
    <dgm:pt modelId="{0B94D6F9-1D35-47E6-8ADB-328CA9252F60}" type="sibTrans" cxnId="{C5AE155B-718B-4D5F-9E49-DC61F5E0FB18}">
      <dgm:prSet/>
      <dgm:spPr/>
      <dgm:t>
        <a:bodyPr/>
        <a:lstStyle/>
        <a:p>
          <a:endParaRPr lang="en-US"/>
        </a:p>
      </dgm:t>
    </dgm:pt>
    <dgm:pt modelId="{F49927A8-411A-41EB-8EC9-A53507FA0847}">
      <dgm:prSet/>
      <dgm:spPr/>
      <dgm:t>
        <a:bodyPr/>
        <a:lstStyle/>
        <a:p>
          <a:r>
            <a:rPr lang="en-IN" b="0" i="0"/>
            <a:t>),</a:t>
          </a:r>
          <a:endParaRPr lang="en-US"/>
        </a:p>
      </dgm:t>
    </dgm:pt>
    <dgm:pt modelId="{196A45D3-7F12-4D10-9DD6-7A262B290371}" type="parTrans" cxnId="{BEAFD14A-6A76-4341-B23D-9E98CA9CFC28}">
      <dgm:prSet/>
      <dgm:spPr/>
      <dgm:t>
        <a:bodyPr/>
        <a:lstStyle/>
        <a:p>
          <a:endParaRPr lang="en-US"/>
        </a:p>
      </dgm:t>
    </dgm:pt>
    <dgm:pt modelId="{01A77B29-DD14-48F3-8E0E-031B26EB5F26}" type="sibTrans" cxnId="{BEAFD14A-6A76-4341-B23D-9E98CA9CFC28}">
      <dgm:prSet/>
      <dgm:spPr/>
      <dgm:t>
        <a:bodyPr/>
        <a:lstStyle/>
        <a:p>
          <a:endParaRPr lang="en-US"/>
        </a:p>
      </dgm:t>
    </dgm:pt>
    <dgm:pt modelId="{D74DE944-D28F-46C1-8EE3-BBA6C6E98AB8}">
      <dgm:prSet/>
      <dgm:spPr/>
      <dgm:t>
        <a:bodyPr/>
        <a:lstStyle/>
        <a:p>
          <a:r>
            <a:rPr lang="en-IN" b="0" i="0"/>
            <a:t>ranked_profit AS(</a:t>
          </a:r>
          <a:endParaRPr lang="en-US"/>
        </a:p>
      </dgm:t>
    </dgm:pt>
    <dgm:pt modelId="{2ADFCEE2-BD5E-4FC9-9D67-6DC3D3F8A479}" type="parTrans" cxnId="{6B8CB355-C4B2-4831-966A-49C5829B3A1C}">
      <dgm:prSet/>
      <dgm:spPr/>
      <dgm:t>
        <a:bodyPr/>
        <a:lstStyle/>
        <a:p>
          <a:endParaRPr lang="en-US"/>
        </a:p>
      </dgm:t>
    </dgm:pt>
    <dgm:pt modelId="{9EA75B3B-46DB-46CF-B55D-010927189D72}" type="sibTrans" cxnId="{6B8CB355-C4B2-4831-966A-49C5829B3A1C}">
      <dgm:prSet/>
      <dgm:spPr/>
      <dgm:t>
        <a:bodyPr/>
        <a:lstStyle/>
        <a:p>
          <a:endParaRPr lang="en-US"/>
        </a:p>
      </dgm:t>
    </dgm:pt>
    <dgm:pt modelId="{B2366E58-3880-4E0A-9789-7E057167A9DD}">
      <dgm:prSet/>
      <dgm:spPr/>
      <dgm:t>
        <a:bodyPr/>
        <a:lstStyle/>
        <a:p>
          <a:r>
            <a:rPr lang="en-IN" b="0" i="0"/>
            <a:t>SELECT</a:t>
          </a:r>
          <a:endParaRPr lang="en-US"/>
        </a:p>
      </dgm:t>
    </dgm:pt>
    <dgm:pt modelId="{895DC201-937B-4947-A1E4-60C6C33C71D0}" type="parTrans" cxnId="{638EC661-C797-4F44-99D4-68F097208E91}">
      <dgm:prSet/>
      <dgm:spPr/>
      <dgm:t>
        <a:bodyPr/>
        <a:lstStyle/>
        <a:p>
          <a:endParaRPr lang="en-US"/>
        </a:p>
      </dgm:t>
    </dgm:pt>
    <dgm:pt modelId="{A5EEDF60-21DC-4FFE-91CE-EE648F28C73D}" type="sibTrans" cxnId="{638EC661-C797-4F44-99D4-68F097208E91}">
      <dgm:prSet/>
      <dgm:spPr/>
      <dgm:t>
        <a:bodyPr/>
        <a:lstStyle/>
        <a:p>
          <a:endParaRPr lang="en-US"/>
        </a:p>
      </dgm:t>
    </dgm:pt>
    <dgm:pt modelId="{B77A35D7-9B43-41FD-9FC1-53542E1C5AD7}">
      <dgm:prSet/>
      <dgm:spPr/>
      <dgm:t>
        <a:bodyPr/>
        <a:lstStyle/>
        <a:p>
          <a:r>
            <a:rPr lang="en-IN" b="0" i="0"/>
            <a:t>Branch,</a:t>
          </a:r>
          <a:endParaRPr lang="en-US"/>
        </a:p>
      </dgm:t>
    </dgm:pt>
    <dgm:pt modelId="{2937ECA6-3F26-444E-A6D5-C6914FB7312A}" type="parTrans" cxnId="{3DC5AD8B-7EA3-4674-8110-3DF89B8B2B33}">
      <dgm:prSet/>
      <dgm:spPr/>
      <dgm:t>
        <a:bodyPr/>
        <a:lstStyle/>
        <a:p>
          <a:endParaRPr lang="en-US"/>
        </a:p>
      </dgm:t>
    </dgm:pt>
    <dgm:pt modelId="{371DB884-E1F1-41E7-9585-0005A66821FF}" type="sibTrans" cxnId="{3DC5AD8B-7EA3-4674-8110-3DF89B8B2B33}">
      <dgm:prSet/>
      <dgm:spPr/>
      <dgm:t>
        <a:bodyPr/>
        <a:lstStyle/>
        <a:p>
          <a:endParaRPr lang="en-US"/>
        </a:p>
      </dgm:t>
    </dgm:pt>
    <dgm:pt modelId="{2004F6DF-D22A-4DC0-978D-3C5920933227}">
      <dgm:prSet/>
      <dgm:spPr/>
      <dgm:t>
        <a:bodyPr/>
        <a:lstStyle/>
        <a:p>
          <a:r>
            <a:rPr lang="en-IN" b="0" i="0"/>
            <a:t>`Product line`,</a:t>
          </a:r>
          <a:endParaRPr lang="en-US"/>
        </a:p>
      </dgm:t>
    </dgm:pt>
    <dgm:pt modelId="{DAB5DAA0-7FA6-4C9B-9D95-131452C4812E}" type="parTrans" cxnId="{420DCDEB-1614-4C33-9200-091102DB9AA5}">
      <dgm:prSet/>
      <dgm:spPr/>
      <dgm:t>
        <a:bodyPr/>
        <a:lstStyle/>
        <a:p>
          <a:endParaRPr lang="en-US"/>
        </a:p>
      </dgm:t>
    </dgm:pt>
    <dgm:pt modelId="{86AD8C74-FA99-4CDC-B954-0A2F3F806F14}" type="sibTrans" cxnId="{420DCDEB-1614-4C33-9200-091102DB9AA5}">
      <dgm:prSet/>
      <dgm:spPr/>
      <dgm:t>
        <a:bodyPr/>
        <a:lstStyle/>
        <a:p>
          <a:endParaRPr lang="en-US"/>
        </a:p>
      </dgm:t>
    </dgm:pt>
    <dgm:pt modelId="{B052FB4A-CA05-4A54-895D-A79260644DB3}">
      <dgm:prSet/>
      <dgm:spPr/>
      <dgm:t>
        <a:bodyPr/>
        <a:lstStyle/>
        <a:p>
          <a:r>
            <a:rPr lang="en-IN" b="0" i="0"/>
            <a:t>total_profit,</a:t>
          </a:r>
          <a:endParaRPr lang="en-US"/>
        </a:p>
      </dgm:t>
    </dgm:pt>
    <dgm:pt modelId="{EFFE26D6-C88C-43E0-AE3D-9C1D6CED5807}" type="parTrans" cxnId="{8553C45F-2745-410B-96C3-C5DDF2764FC9}">
      <dgm:prSet/>
      <dgm:spPr/>
      <dgm:t>
        <a:bodyPr/>
        <a:lstStyle/>
        <a:p>
          <a:endParaRPr lang="en-US"/>
        </a:p>
      </dgm:t>
    </dgm:pt>
    <dgm:pt modelId="{195DECFF-FA18-4C84-A856-EE07B54E337C}" type="sibTrans" cxnId="{8553C45F-2745-410B-96C3-C5DDF2764FC9}">
      <dgm:prSet/>
      <dgm:spPr/>
      <dgm:t>
        <a:bodyPr/>
        <a:lstStyle/>
        <a:p>
          <a:endParaRPr lang="en-US"/>
        </a:p>
      </dgm:t>
    </dgm:pt>
    <dgm:pt modelId="{0BE444DA-FDA2-4F6F-8F48-1AEDF296DA40}">
      <dgm:prSet/>
      <dgm:spPr/>
      <dgm:t>
        <a:bodyPr/>
        <a:lstStyle/>
        <a:p>
          <a:r>
            <a:rPr lang="en-US" b="0" i="0"/>
            <a:t>RANK() OVER (PARTITION BY Branch ORDER BY total_profit DESC) AS rnk</a:t>
          </a:r>
          <a:endParaRPr lang="en-US"/>
        </a:p>
      </dgm:t>
    </dgm:pt>
    <dgm:pt modelId="{6E2FEFC0-232A-4D1D-96B7-46B7923BE5D1}" type="parTrans" cxnId="{5D04DE9A-42CC-43D0-96F7-41512D6A34C8}">
      <dgm:prSet/>
      <dgm:spPr/>
      <dgm:t>
        <a:bodyPr/>
        <a:lstStyle/>
        <a:p>
          <a:endParaRPr lang="en-US"/>
        </a:p>
      </dgm:t>
    </dgm:pt>
    <dgm:pt modelId="{E40D2A71-5578-40E2-A4BF-C2FC8095A262}" type="sibTrans" cxnId="{5D04DE9A-42CC-43D0-96F7-41512D6A34C8}">
      <dgm:prSet/>
      <dgm:spPr/>
      <dgm:t>
        <a:bodyPr/>
        <a:lstStyle/>
        <a:p>
          <a:endParaRPr lang="en-US"/>
        </a:p>
      </dgm:t>
    </dgm:pt>
    <dgm:pt modelId="{CE628B99-C011-4F53-AD04-B132690289CD}">
      <dgm:prSet/>
      <dgm:spPr/>
      <dgm:t>
        <a:bodyPr/>
        <a:lstStyle/>
        <a:p>
          <a:r>
            <a:rPr lang="en-IN" b="0" i="0"/>
            <a:t>)</a:t>
          </a:r>
          <a:endParaRPr lang="en-US"/>
        </a:p>
      </dgm:t>
    </dgm:pt>
    <dgm:pt modelId="{73916BEF-D75B-4BC8-80AB-1A5D43A14970}" type="parTrans" cxnId="{1933AB16-D016-47C2-8404-0D3984734218}">
      <dgm:prSet/>
      <dgm:spPr/>
      <dgm:t>
        <a:bodyPr/>
        <a:lstStyle/>
        <a:p>
          <a:endParaRPr lang="en-US"/>
        </a:p>
      </dgm:t>
    </dgm:pt>
    <dgm:pt modelId="{D47C0A8D-0E78-45F0-928F-75BD7219AD50}" type="sibTrans" cxnId="{1933AB16-D016-47C2-8404-0D3984734218}">
      <dgm:prSet/>
      <dgm:spPr/>
      <dgm:t>
        <a:bodyPr/>
        <a:lstStyle/>
        <a:p>
          <a:endParaRPr lang="en-US"/>
        </a:p>
      </dgm:t>
    </dgm:pt>
    <dgm:pt modelId="{63930DBA-4C49-4502-B905-3D92E3874298}">
      <dgm:prSet/>
      <dgm:spPr/>
      <dgm:t>
        <a:bodyPr/>
        <a:lstStyle/>
        <a:p>
          <a:r>
            <a:rPr lang="en-IN" b="0" i="0"/>
            <a:t>SELECT</a:t>
          </a:r>
          <a:endParaRPr lang="en-US"/>
        </a:p>
      </dgm:t>
    </dgm:pt>
    <dgm:pt modelId="{15640824-F3C5-46DB-B71B-574A926A11A2}" type="parTrans" cxnId="{7A5245F6-29FA-4254-9EA2-6B323AC976D5}">
      <dgm:prSet/>
      <dgm:spPr/>
      <dgm:t>
        <a:bodyPr/>
        <a:lstStyle/>
        <a:p>
          <a:endParaRPr lang="en-US"/>
        </a:p>
      </dgm:t>
    </dgm:pt>
    <dgm:pt modelId="{23CF6DF1-40E0-4F60-8804-C4E18DD8DCC3}" type="sibTrans" cxnId="{7A5245F6-29FA-4254-9EA2-6B323AC976D5}">
      <dgm:prSet/>
      <dgm:spPr/>
      <dgm:t>
        <a:bodyPr/>
        <a:lstStyle/>
        <a:p>
          <a:endParaRPr lang="en-US"/>
        </a:p>
      </dgm:t>
    </dgm:pt>
    <dgm:pt modelId="{A14EF04B-DA6F-437C-93F4-55225658C0D0}">
      <dgm:prSet/>
      <dgm:spPr/>
      <dgm:t>
        <a:bodyPr/>
        <a:lstStyle/>
        <a:p>
          <a:r>
            <a:rPr lang="en-IN" b="0" i="0"/>
            <a:t>`Product line`,</a:t>
          </a:r>
          <a:endParaRPr lang="en-US"/>
        </a:p>
      </dgm:t>
    </dgm:pt>
    <dgm:pt modelId="{2795D515-6543-4160-AD44-732EBB2F9D3C}" type="parTrans" cxnId="{52D6BD87-772F-4F48-8E85-1B1D40C70339}">
      <dgm:prSet/>
      <dgm:spPr/>
      <dgm:t>
        <a:bodyPr/>
        <a:lstStyle/>
        <a:p>
          <a:endParaRPr lang="en-US"/>
        </a:p>
      </dgm:t>
    </dgm:pt>
    <dgm:pt modelId="{D5517B2E-AA8D-4BA0-A1BF-57E1474D1AF7}" type="sibTrans" cxnId="{52D6BD87-772F-4F48-8E85-1B1D40C70339}">
      <dgm:prSet/>
      <dgm:spPr/>
      <dgm:t>
        <a:bodyPr/>
        <a:lstStyle/>
        <a:p>
          <a:endParaRPr lang="en-US"/>
        </a:p>
      </dgm:t>
    </dgm:pt>
    <dgm:pt modelId="{1C4A72B5-E8D6-40D8-9105-B9B7A919ABE7}">
      <dgm:prSet/>
      <dgm:spPr/>
      <dgm:t>
        <a:bodyPr/>
        <a:lstStyle/>
        <a:p>
          <a:r>
            <a:rPr lang="en-IN" b="0" i="0"/>
            <a:t>total_profit</a:t>
          </a:r>
          <a:endParaRPr lang="en-US"/>
        </a:p>
      </dgm:t>
    </dgm:pt>
    <dgm:pt modelId="{5F13141D-53AF-4DEB-9794-1BD1BCDAB4D3}" type="parTrans" cxnId="{559A4816-32F9-47A9-84D7-68DE3BFBB1D3}">
      <dgm:prSet/>
      <dgm:spPr/>
      <dgm:t>
        <a:bodyPr/>
        <a:lstStyle/>
        <a:p>
          <a:endParaRPr lang="en-US"/>
        </a:p>
      </dgm:t>
    </dgm:pt>
    <dgm:pt modelId="{AECBFDBB-0A74-47A6-8662-762867B3CE89}" type="sibTrans" cxnId="{559A4816-32F9-47A9-84D7-68DE3BFBB1D3}">
      <dgm:prSet/>
      <dgm:spPr/>
      <dgm:t>
        <a:bodyPr/>
        <a:lstStyle/>
        <a:p>
          <a:endParaRPr lang="en-US"/>
        </a:p>
      </dgm:t>
    </dgm:pt>
    <dgm:pt modelId="{BA4E7501-AECD-4B8F-B598-FA62873C761D}">
      <dgm:prSet/>
      <dgm:spPr/>
      <dgm:t>
        <a:bodyPr/>
        <a:lstStyle/>
        <a:p>
          <a:r>
            <a:rPr lang="en-IN" b="0" i="0"/>
            <a:t>FROM ranked_profit</a:t>
          </a:r>
          <a:endParaRPr lang="en-US"/>
        </a:p>
      </dgm:t>
    </dgm:pt>
    <dgm:pt modelId="{9575E263-0F42-4009-A033-3879F8391552}" type="parTrans" cxnId="{5D0FF154-54A5-48E6-9956-80B35D0C649A}">
      <dgm:prSet/>
      <dgm:spPr/>
      <dgm:t>
        <a:bodyPr/>
        <a:lstStyle/>
        <a:p>
          <a:endParaRPr lang="en-US"/>
        </a:p>
      </dgm:t>
    </dgm:pt>
    <dgm:pt modelId="{191DFC63-C20E-4A4F-B7D7-67D5D2B9052A}" type="sibTrans" cxnId="{5D0FF154-54A5-48E6-9956-80B35D0C649A}">
      <dgm:prSet/>
      <dgm:spPr/>
      <dgm:t>
        <a:bodyPr/>
        <a:lstStyle/>
        <a:p>
          <a:endParaRPr lang="en-US"/>
        </a:p>
      </dgm:t>
    </dgm:pt>
    <dgm:pt modelId="{60B4D3C8-B99D-475F-959E-563229EFB8A9}">
      <dgm:prSet/>
      <dgm:spPr/>
      <dgm:t>
        <a:bodyPr/>
        <a:lstStyle/>
        <a:p>
          <a:r>
            <a:rPr lang="en-IN" b="0" i="0"/>
            <a:t>WHERE rnk = 1</a:t>
          </a:r>
          <a:endParaRPr lang="en-US"/>
        </a:p>
      </dgm:t>
    </dgm:pt>
    <dgm:pt modelId="{DDAAB014-1D1D-4E8F-964A-B52DB70AF5C1}" type="parTrans" cxnId="{F25A09A7-B1DD-4CC4-9A36-C445C67D82D6}">
      <dgm:prSet/>
      <dgm:spPr/>
      <dgm:t>
        <a:bodyPr/>
        <a:lstStyle/>
        <a:p>
          <a:endParaRPr lang="en-US"/>
        </a:p>
      </dgm:t>
    </dgm:pt>
    <dgm:pt modelId="{287CB5E6-5086-47A8-8A3F-E80BB5C2599C}" type="sibTrans" cxnId="{F25A09A7-B1DD-4CC4-9A36-C445C67D82D6}">
      <dgm:prSet/>
      <dgm:spPr/>
      <dgm:t>
        <a:bodyPr/>
        <a:lstStyle/>
        <a:p>
          <a:endParaRPr lang="en-US"/>
        </a:p>
      </dgm:t>
    </dgm:pt>
    <dgm:pt modelId="{A04CA244-F7A2-46BA-B343-CA68FD35CB4A}">
      <dgm:prSet/>
      <dgm:spPr/>
      <dgm:t>
        <a:bodyPr/>
        <a:lstStyle/>
        <a:p>
          <a:r>
            <a:rPr lang="en-US" b="0" i="0"/>
            <a:t>ORDER BY total_profit DESC;</a:t>
          </a:r>
          <a:endParaRPr lang="en-US"/>
        </a:p>
      </dgm:t>
    </dgm:pt>
    <dgm:pt modelId="{210F2C6E-8157-45D8-9601-AB2BFC2FD1A3}" type="parTrans" cxnId="{143151AE-92FC-4CA4-9C0E-1C66BFF29666}">
      <dgm:prSet/>
      <dgm:spPr/>
      <dgm:t>
        <a:bodyPr/>
        <a:lstStyle/>
        <a:p>
          <a:endParaRPr lang="en-US"/>
        </a:p>
      </dgm:t>
    </dgm:pt>
    <dgm:pt modelId="{3868A735-EFE7-4A01-92AC-4750C81A9C37}" type="sibTrans" cxnId="{143151AE-92FC-4CA4-9C0E-1C66BFF29666}">
      <dgm:prSet/>
      <dgm:spPr/>
      <dgm:t>
        <a:bodyPr/>
        <a:lstStyle/>
        <a:p>
          <a:endParaRPr lang="en-US"/>
        </a:p>
      </dgm:t>
    </dgm:pt>
    <dgm:pt modelId="{CE1AF5C9-9778-4BC3-A9CE-9ACDC1C52FB4}" type="pres">
      <dgm:prSet presAssocID="{B732B4CE-4977-422D-9D60-97BD04E68A8A}" presName="vert0" presStyleCnt="0">
        <dgm:presLayoutVars>
          <dgm:dir/>
          <dgm:animOne val="branch"/>
          <dgm:animLvl val="lvl"/>
        </dgm:presLayoutVars>
      </dgm:prSet>
      <dgm:spPr/>
    </dgm:pt>
    <dgm:pt modelId="{5C9D252B-98B2-40FB-87C2-EC439E17FC7B}" type="pres">
      <dgm:prSet presAssocID="{BA607039-1B2A-42D4-8B6F-D2D1E741DBA5}" presName="thickLine" presStyleLbl="alignNode1" presStyleIdx="0" presStyleCnt="20"/>
      <dgm:spPr/>
    </dgm:pt>
    <dgm:pt modelId="{AB55853F-60A2-44BD-9622-888D70E0362F}" type="pres">
      <dgm:prSet presAssocID="{BA607039-1B2A-42D4-8B6F-D2D1E741DBA5}" presName="horz1" presStyleCnt="0"/>
      <dgm:spPr/>
    </dgm:pt>
    <dgm:pt modelId="{50A5FFE3-18E7-4662-9C05-8942F328962D}" type="pres">
      <dgm:prSet presAssocID="{BA607039-1B2A-42D4-8B6F-D2D1E741DBA5}" presName="tx1" presStyleLbl="revTx" presStyleIdx="0" presStyleCnt="20"/>
      <dgm:spPr/>
    </dgm:pt>
    <dgm:pt modelId="{812B20E1-2548-46C1-9B43-48F615D41B49}" type="pres">
      <dgm:prSet presAssocID="{BA607039-1B2A-42D4-8B6F-D2D1E741DBA5}" presName="vert1" presStyleCnt="0"/>
      <dgm:spPr/>
    </dgm:pt>
    <dgm:pt modelId="{A71F2182-B8BB-4B80-B4EF-E0BC85F3994F}" type="pres">
      <dgm:prSet presAssocID="{36C42EC1-A4F3-4E43-A05E-16365D977129}" presName="thickLine" presStyleLbl="alignNode1" presStyleIdx="1" presStyleCnt="20"/>
      <dgm:spPr/>
    </dgm:pt>
    <dgm:pt modelId="{CE1FEDA4-5DA9-43DF-B653-2A644D093F9D}" type="pres">
      <dgm:prSet presAssocID="{36C42EC1-A4F3-4E43-A05E-16365D977129}" presName="horz1" presStyleCnt="0"/>
      <dgm:spPr/>
    </dgm:pt>
    <dgm:pt modelId="{1A0278E1-867B-4390-A8D2-02FFA50EC1EE}" type="pres">
      <dgm:prSet presAssocID="{36C42EC1-A4F3-4E43-A05E-16365D977129}" presName="tx1" presStyleLbl="revTx" presStyleIdx="1" presStyleCnt="20"/>
      <dgm:spPr/>
    </dgm:pt>
    <dgm:pt modelId="{AC34B0C6-F26B-4B5D-B54F-EE84BB3A96F9}" type="pres">
      <dgm:prSet presAssocID="{36C42EC1-A4F3-4E43-A05E-16365D977129}" presName="vert1" presStyleCnt="0"/>
      <dgm:spPr/>
    </dgm:pt>
    <dgm:pt modelId="{51871BB4-5B0F-4C96-8C04-BBE29B93B9AC}" type="pres">
      <dgm:prSet presAssocID="{296747ED-8980-4848-BB72-7F5EF7CF0459}" presName="thickLine" presStyleLbl="alignNode1" presStyleIdx="2" presStyleCnt="20"/>
      <dgm:spPr/>
    </dgm:pt>
    <dgm:pt modelId="{F05D32E0-99DE-433D-9A43-72E69E89FDE3}" type="pres">
      <dgm:prSet presAssocID="{296747ED-8980-4848-BB72-7F5EF7CF0459}" presName="horz1" presStyleCnt="0"/>
      <dgm:spPr/>
    </dgm:pt>
    <dgm:pt modelId="{65AB6FA4-F636-4975-B409-007C6716604D}" type="pres">
      <dgm:prSet presAssocID="{296747ED-8980-4848-BB72-7F5EF7CF0459}" presName="tx1" presStyleLbl="revTx" presStyleIdx="2" presStyleCnt="20"/>
      <dgm:spPr/>
    </dgm:pt>
    <dgm:pt modelId="{3303B6F9-FC91-4B89-96FF-56EBFF1D54D5}" type="pres">
      <dgm:prSet presAssocID="{296747ED-8980-4848-BB72-7F5EF7CF0459}" presName="vert1" presStyleCnt="0"/>
      <dgm:spPr/>
    </dgm:pt>
    <dgm:pt modelId="{BF4753C2-AC6A-4EFA-8B3F-A2A46E591D69}" type="pres">
      <dgm:prSet presAssocID="{AD9FDCE7-3E39-4477-B60B-BCDA27BC8851}" presName="thickLine" presStyleLbl="alignNode1" presStyleIdx="3" presStyleCnt="20"/>
      <dgm:spPr/>
    </dgm:pt>
    <dgm:pt modelId="{66D870E1-433E-4070-BA96-3DE74C4FF332}" type="pres">
      <dgm:prSet presAssocID="{AD9FDCE7-3E39-4477-B60B-BCDA27BC8851}" presName="horz1" presStyleCnt="0"/>
      <dgm:spPr/>
    </dgm:pt>
    <dgm:pt modelId="{6CC8EF1A-E449-47F9-9FB1-07137570C82F}" type="pres">
      <dgm:prSet presAssocID="{AD9FDCE7-3E39-4477-B60B-BCDA27BC8851}" presName="tx1" presStyleLbl="revTx" presStyleIdx="3" presStyleCnt="20"/>
      <dgm:spPr/>
    </dgm:pt>
    <dgm:pt modelId="{998C20A5-37EA-4DC1-9E4E-BC1C42348896}" type="pres">
      <dgm:prSet presAssocID="{AD9FDCE7-3E39-4477-B60B-BCDA27BC8851}" presName="vert1" presStyleCnt="0"/>
      <dgm:spPr/>
    </dgm:pt>
    <dgm:pt modelId="{7A1F0595-F39C-43A7-A716-2C5C9B7D2B9C}" type="pres">
      <dgm:prSet presAssocID="{1F18F34A-6C54-4B76-8D33-98E82850495B}" presName="thickLine" presStyleLbl="alignNode1" presStyleIdx="4" presStyleCnt="20"/>
      <dgm:spPr/>
    </dgm:pt>
    <dgm:pt modelId="{18294579-3E3A-4F25-9E6B-3968FED1E484}" type="pres">
      <dgm:prSet presAssocID="{1F18F34A-6C54-4B76-8D33-98E82850495B}" presName="horz1" presStyleCnt="0"/>
      <dgm:spPr/>
    </dgm:pt>
    <dgm:pt modelId="{5416312E-F0DA-49A7-9F61-4A2AA401CBD0}" type="pres">
      <dgm:prSet presAssocID="{1F18F34A-6C54-4B76-8D33-98E82850495B}" presName="tx1" presStyleLbl="revTx" presStyleIdx="4" presStyleCnt="20"/>
      <dgm:spPr/>
    </dgm:pt>
    <dgm:pt modelId="{613B57BC-35D4-425A-B0AD-6B0A2C1465CA}" type="pres">
      <dgm:prSet presAssocID="{1F18F34A-6C54-4B76-8D33-98E82850495B}" presName="vert1" presStyleCnt="0"/>
      <dgm:spPr/>
    </dgm:pt>
    <dgm:pt modelId="{C0739590-6EC9-41E8-AA00-39CC3A86F7D2}" type="pres">
      <dgm:prSet presAssocID="{23AD63B2-1CEE-4246-8D00-520EBEE78917}" presName="thickLine" presStyleLbl="alignNode1" presStyleIdx="5" presStyleCnt="20"/>
      <dgm:spPr/>
    </dgm:pt>
    <dgm:pt modelId="{343C9864-DE55-41BF-B333-D8A6FBB3042B}" type="pres">
      <dgm:prSet presAssocID="{23AD63B2-1CEE-4246-8D00-520EBEE78917}" presName="horz1" presStyleCnt="0"/>
      <dgm:spPr/>
    </dgm:pt>
    <dgm:pt modelId="{76E1DE4F-2843-46BC-9877-AE3BA5E57F2C}" type="pres">
      <dgm:prSet presAssocID="{23AD63B2-1CEE-4246-8D00-520EBEE78917}" presName="tx1" presStyleLbl="revTx" presStyleIdx="5" presStyleCnt="20"/>
      <dgm:spPr/>
    </dgm:pt>
    <dgm:pt modelId="{FD9899E4-70AE-49A9-A48A-5A46501FEB04}" type="pres">
      <dgm:prSet presAssocID="{23AD63B2-1CEE-4246-8D00-520EBEE78917}" presName="vert1" presStyleCnt="0"/>
      <dgm:spPr/>
    </dgm:pt>
    <dgm:pt modelId="{ACE13C2A-51DC-45D2-A443-BDEB55FE0CC8}" type="pres">
      <dgm:prSet presAssocID="{F49927A8-411A-41EB-8EC9-A53507FA0847}" presName="thickLine" presStyleLbl="alignNode1" presStyleIdx="6" presStyleCnt="20"/>
      <dgm:spPr/>
    </dgm:pt>
    <dgm:pt modelId="{94176576-7849-4DBF-9BB9-349A749EB945}" type="pres">
      <dgm:prSet presAssocID="{F49927A8-411A-41EB-8EC9-A53507FA0847}" presName="horz1" presStyleCnt="0"/>
      <dgm:spPr/>
    </dgm:pt>
    <dgm:pt modelId="{5501D834-B0FA-44C9-912E-34F0D94D7854}" type="pres">
      <dgm:prSet presAssocID="{F49927A8-411A-41EB-8EC9-A53507FA0847}" presName="tx1" presStyleLbl="revTx" presStyleIdx="6" presStyleCnt="20"/>
      <dgm:spPr/>
    </dgm:pt>
    <dgm:pt modelId="{607824FA-25AB-4305-A9FB-A9C94F2F9837}" type="pres">
      <dgm:prSet presAssocID="{F49927A8-411A-41EB-8EC9-A53507FA0847}" presName="vert1" presStyleCnt="0"/>
      <dgm:spPr/>
    </dgm:pt>
    <dgm:pt modelId="{6739A38F-2B16-427A-B0D9-FA9F9D9A0BE9}" type="pres">
      <dgm:prSet presAssocID="{D74DE944-D28F-46C1-8EE3-BBA6C6E98AB8}" presName="thickLine" presStyleLbl="alignNode1" presStyleIdx="7" presStyleCnt="20"/>
      <dgm:spPr/>
    </dgm:pt>
    <dgm:pt modelId="{C3F9549E-35A3-44E3-8D30-2B15B6C6CF44}" type="pres">
      <dgm:prSet presAssocID="{D74DE944-D28F-46C1-8EE3-BBA6C6E98AB8}" presName="horz1" presStyleCnt="0"/>
      <dgm:spPr/>
    </dgm:pt>
    <dgm:pt modelId="{BB0A017F-875C-4AE9-AE1F-60381422417F}" type="pres">
      <dgm:prSet presAssocID="{D74DE944-D28F-46C1-8EE3-BBA6C6E98AB8}" presName="tx1" presStyleLbl="revTx" presStyleIdx="7" presStyleCnt="20"/>
      <dgm:spPr/>
    </dgm:pt>
    <dgm:pt modelId="{FDFEA379-ED90-4514-A3BC-FA77D3C9C1B0}" type="pres">
      <dgm:prSet presAssocID="{D74DE944-D28F-46C1-8EE3-BBA6C6E98AB8}" presName="vert1" presStyleCnt="0"/>
      <dgm:spPr/>
    </dgm:pt>
    <dgm:pt modelId="{D688EEDE-04C6-49C3-8693-6361D34B551A}" type="pres">
      <dgm:prSet presAssocID="{B2366E58-3880-4E0A-9789-7E057167A9DD}" presName="thickLine" presStyleLbl="alignNode1" presStyleIdx="8" presStyleCnt="20"/>
      <dgm:spPr/>
    </dgm:pt>
    <dgm:pt modelId="{42CBA5B0-E111-4B38-8A69-8EC5178C5C2A}" type="pres">
      <dgm:prSet presAssocID="{B2366E58-3880-4E0A-9789-7E057167A9DD}" presName="horz1" presStyleCnt="0"/>
      <dgm:spPr/>
    </dgm:pt>
    <dgm:pt modelId="{3A5D0181-6F39-45D5-BBB4-EA1A67E8111F}" type="pres">
      <dgm:prSet presAssocID="{B2366E58-3880-4E0A-9789-7E057167A9DD}" presName="tx1" presStyleLbl="revTx" presStyleIdx="8" presStyleCnt="20"/>
      <dgm:spPr/>
    </dgm:pt>
    <dgm:pt modelId="{3939BE77-B249-4267-A828-52EF303AA388}" type="pres">
      <dgm:prSet presAssocID="{B2366E58-3880-4E0A-9789-7E057167A9DD}" presName="vert1" presStyleCnt="0"/>
      <dgm:spPr/>
    </dgm:pt>
    <dgm:pt modelId="{1B6F2D8D-087A-4AB0-B27A-741BF6FC4348}" type="pres">
      <dgm:prSet presAssocID="{B77A35D7-9B43-41FD-9FC1-53542E1C5AD7}" presName="thickLine" presStyleLbl="alignNode1" presStyleIdx="9" presStyleCnt="20"/>
      <dgm:spPr/>
    </dgm:pt>
    <dgm:pt modelId="{6FC19484-7F13-479B-9098-889E256D61A1}" type="pres">
      <dgm:prSet presAssocID="{B77A35D7-9B43-41FD-9FC1-53542E1C5AD7}" presName="horz1" presStyleCnt="0"/>
      <dgm:spPr/>
    </dgm:pt>
    <dgm:pt modelId="{3227ABC6-00AF-498D-BC5D-C570EE28293E}" type="pres">
      <dgm:prSet presAssocID="{B77A35D7-9B43-41FD-9FC1-53542E1C5AD7}" presName="tx1" presStyleLbl="revTx" presStyleIdx="9" presStyleCnt="20"/>
      <dgm:spPr/>
    </dgm:pt>
    <dgm:pt modelId="{114935CE-6815-4036-A86A-A305ED053430}" type="pres">
      <dgm:prSet presAssocID="{B77A35D7-9B43-41FD-9FC1-53542E1C5AD7}" presName="vert1" presStyleCnt="0"/>
      <dgm:spPr/>
    </dgm:pt>
    <dgm:pt modelId="{216C2E7C-9888-4948-8018-856F0B3A8D3E}" type="pres">
      <dgm:prSet presAssocID="{2004F6DF-D22A-4DC0-978D-3C5920933227}" presName="thickLine" presStyleLbl="alignNode1" presStyleIdx="10" presStyleCnt="20"/>
      <dgm:spPr/>
    </dgm:pt>
    <dgm:pt modelId="{3CC488BA-1719-4EA9-B586-8DE9DC4E10EB}" type="pres">
      <dgm:prSet presAssocID="{2004F6DF-D22A-4DC0-978D-3C5920933227}" presName="horz1" presStyleCnt="0"/>
      <dgm:spPr/>
    </dgm:pt>
    <dgm:pt modelId="{A1E33E36-E6B3-4BC2-A8FA-4F8A1312CD7A}" type="pres">
      <dgm:prSet presAssocID="{2004F6DF-D22A-4DC0-978D-3C5920933227}" presName="tx1" presStyleLbl="revTx" presStyleIdx="10" presStyleCnt="20"/>
      <dgm:spPr/>
    </dgm:pt>
    <dgm:pt modelId="{7B701424-25F9-4D07-84A9-C1890ABB8698}" type="pres">
      <dgm:prSet presAssocID="{2004F6DF-D22A-4DC0-978D-3C5920933227}" presName="vert1" presStyleCnt="0"/>
      <dgm:spPr/>
    </dgm:pt>
    <dgm:pt modelId="{994DD59C-7431-4972-8453-163AD41DF6A8}" type="pres">
      <dgm:prSet presAssocID="{B052FB4A-CA05-4A54-895D-A79260644DB3}" presName="thickLine" presStyleLbl="alignNode1" presStyleIdx="11" presStyleCnt="20"/>
      <dgm:spPr/>
    </dgm:pt>
    <dgm:pt modelId="{75AEA662-F023-462A-853A-383EDCE83008}" type="pres">
      <dgm:prSet presAssocID="{B052FB4A-CA05-4A54-895D-A79260644DB3}" presName="horz1" presStyleCnt="0"/>
      <dgm:spPr/>
    </dgm:pt>
    <dgm:pt modelId="{E93B7F8A-E198-46F2-8583-BD2F63BAAA17}" type="pres">
      <dgm:prSet presAssocID="{B052FB4A-CA05-4A54-895D-A79260644DB3}" presName="tx1" presStyleLbl="revTx" presStyleIdx="11" presStyleCnt="20"/>
      <dgm:spPr/>
    </dgm:pt>
    <dgm:pt modelId="{B3CEC9E3-4613-4F74-B72C-743869603F49}" type="pres">
      <dgm:prSet presAssocID="{B052FB4A-CA05-4A54-895D-A79260644DB3}" presName="vert1" presStyleCnt="0"/>
      <dgm:spPr/>
    </dgm:pt>
    <dgm:pt modelId="{BDA24858-0AC9-4B7B-979A-FCFD64A4C172}" type="pres">
      <dgm:prSet presAssocID="{0BE444DA-FDA2-4F6F-8F48-1AEDF296DA40}" presName="thickLine" presStyleLbl="alignNode1" presStyleIdx="12" presStyleCnt="20"/>
      <dgm:spPr/>
    </dgm:pt>
    <dgm:pt modelId="{2BE0492C-3492-4802-AB07-C2BFB2C45997}" type="pres">
      <dgm:prSet presAssocID="{0BE444DA-FDA2-4F6F-8F48-1AEDF296DA40}" presName="horz1" presStyleCnt="0"/>
      <dgm:spPr/>
    </dgm:pt>
    <dgm:pt modelId="{2343696D-0AEB-41D9-8C1F-3B6DFDD33D3C}" type="pres">
      <dgm:prSet presAssocID="{0BE444DA-FDA2-4F6F-8F48-1AEDF296DA40}" presName="tx1" presStyleLbl="revTx" presStyleIdx="12" presStyleCnt="20"/>
      <dgm:spPr/>
    </dgm:pt>
    <dgm:pt modelId="{885F0B86-7C50-4F7D-AED8-F7107AD2D990}" type="pres">
      <dgm:prSet presAssocID="{0BE444DA-FDA2-4F6F-8F48-1AEDF296DA40}" presName="vert1" presStyleCnt="0"/>
      <dgm:spPr/>
    </dgm:pt>
    <dgm:pt modelId="{EC3F78C4-1307-4648-9666-00B1A48FF45B}" type="pres">
      <dgm:prSet presAssocID="{CE628B99-C011-4F53-AD04-B132690289CD}" presName="thickLine" presStyleLbl="alignNode1" presStyleIdx="13" presStyleCnt="20"/>
      <dgm:spPr/>
    </dgm:pt>
    <dgm:pt modelId="{C10B60AE-6958-47B1-BC9F-C6C84C6C9DCC}" type="pres">
      <dgm:prSet presAssocID="{CE628B99-C011-4F53-AD04-B132690289CD}" presName="horz1" presStyleCnt="0"/>
      <dgm:spPr/>
    </dgm:pt>
    <dgm:pt modelId="{049C3C55-5C2E-49BE-9808-8D66DB4FE57B}" type="pres">
      <dgm:prSet presAssocID="{CE628B99-C011-4F53-AD04-B132690289CD}" presName="tx1" presStyleLbl="revTx" presStyleIdx="13" presStyleCnt="20"/>
      <dgm:spPr/>
    </dgm:pt>
    <dgm:pt modelId="{86C71AE7-0690-4430-9DFA-EDB76F627EC1}" type="pres">
      <dgm:prSet presAssocID="{CE628B99-C011-4F53-AD04-B132690289CD}" presName="vert1" presStyleCnt="0"/>
      <dgm:spPr/>
    </dgm:pt>
    <dgm:pt modelId="{E46FA41D-85BF-466D-9BD7-CCB82596CC0E}" type="pres">
      <dgm:prSet presAssocID="{63930DBA-4C49-4502-B905-3D92E3874298}" presName="thickLine" presStyleLbl="alignNode1" presStyleIdx="14" presStyleCnt="20"/>
      <dgm:spPr/>
    </dgm:pt>
    <dgm:pt modelId="{B375ECF1-D061-4D98-A1BD-DA27DE4287C8}" type="pres">
      <dgm:prSet presAssocID="{63930DBA-4C49-4502-B905-3D92E3874298}" presName="horz1" presStyleCnt="0"/>
      <dgm:spPr/>
    </dgm:pt>
    <dgm:pt modelId="{ED3054A2-903C-4459-B016-F2107367D170}" type="pres">
      <dgm:prSet presAssocID="{63930DBA-4C49-4502-B905-3D92E3874298}" presName="tx1" presStyleLbl="revTx" presStyleIdx="14" presStyleCnt="20"/>
      <dgm:spPr/>
    </dgm:pt>
    <dgm:pt modelId="{99841CA6-7351-4165-A3FC-31B1B0247081}" type="pres">
      <dgm:prSet presAssocID="{63930DBA-4C49-4502-B905-3D92E3874298}" presName="vert1" presStyleCnt="0"/>
      <dgm:spPr/>
    </dgm:pt>
    <dgm:pt modelId="{36EE82DC-60BC-4F12-96FA-1C5BF089C534}" type="pres">
      <dgm:prSet presAssocID="{A14EF04B-DA6F-437C-93F4-55225658C0D0}" presName="thickLine" presStyleLbl="alignNode1" presStyleIdx="15" presStyleCnt="20"/>
      <dgm:spPr/>
    </dgm:pt>
    <dgm:pt modelId="{12676B2F-AC11-4361-86E8-011E0BA9D43E}" type="pres">
      <dgm:prSet presAssocID="{A14EF04B-DA6F-437C-93F4-55225658C0D0}" presName="horz1" presStyleCnt="0"/>
      <dgm:spPr/>
    </dgm:pt>
    <dgm:pt modelId="{550CAD3D-C0B5-4FBE-9470-5664A98E4A33}" type="pres">
      <dgm:prSet presAssocID="{A14EF04B-DA6F-437C-93F4-55225658C0D0}" presName="tx1" presStyleLbl="revTx" presStyleIdx="15" presStyleCnt="20"/>
      <dgm:spPr/>
    </dgm:pt>
    <dgm:pt modelId="{BF4830C7-DB86-4758-80C0-EA5211AD06B7}" type="pres">
      <dgm:prSet presAssocID="{A14EF04B-DA6F-437C-93F4-55225658C0D0}" presName="vert1" presStyleCnt="0"/>
      <dgm:spPr/>
    </dgm:pt>
    <dgm:pt modelId="{A6F1A20C-8247-474E-94DB-BCE257EA77B5}" type="pres">
      <dgm:prSet presAssocID="{1C4A72B5-E8D6-40D8-9105-B9B7A919ABE7}" presName="thickLine" presStyleLbl="alignNode1" presStyleIdx="16" presStyleCnt="20"/>
      <dgm:spPr/>
    </dgm:pt>
    <dgm:pt modelId="{9F6E7559-D0A9-4FBF-8B7F-4406D43E8611}" type="pres">
      <dgm:prSet presAssocID="{1C4A72B5-E8D6-40D8-9105-B9B7A919ABE7}" presName="horz1" presStyleCnt="0"/>
      <dgm:spPr/>
    </dgm:pt>
    <dgm:pt modelId="{02388DEA-F3B8-49F2-9A83-23BCAA77D662}" type="pres">
      <dgm:prSet presAssocID="{1C4A72B5-E8D6-40D8-9105-B9B7A919ABE7}" presName="tx1" presStyleLbl="revTx" presStyleIdx="16" presStyleCnt="20"/>
      <dgm:spPr/>
    </dgm:pt>
    <dgm:pt modelId="{88DA585D-21C5-43E3-9B82-1751B3F87576}" type="pres">
      <dgm:prSet presAssocID="{1C4A72B5-E8D6-40D8-9105-B9B7A919ABE7}" presName="vert1" presStyleCnt="0"/>
      <dgm:spPr/>
    </dgm:pt>
    <dgm:pt modelId="{D8D7B7F5-8E18-4E7C-81B8-ECEFDC85F556}" type="pres">
      <dgm:prSet presAssocID="{BA4E7501-AECD-4B8F-B598-FA62873C761D}" presName="thickLine" presStyleLbl="alignNode1" presStyleIdx="17" presStyleCnt="20"/>
      <dgm:spPr/>
    </dgm:pt>
    <dgm:pt modelId="{EFAFB856-807D-47A7-BBDB-35E1317F46F3}" type="pres">
      <dgm:prSet presAssocID="{BA4E7501-AECD-4B8F-B598-FA62873C761D}" presName="horz1" presStyleCnt="0"/>
      <dgm:spPr/>
    </dgm:pt>
    <dgm:pt modelId="{A6077BA7-6576-4792-A2B9-7B77092E65B2}" type="pres">
      <dgm:prSet presAssocID="{BA4E7501-AECD-4B8F-B598-FA62873C761D}" presName="tx1" presStyleLbl="revTx" presStyleIdx="17" presStyleCnt="20"/>
      <dgm:spPr/>
    </dgm:pt>
    <dgm:pt modelId="{21641774-D0A5-48FB-AF63-851446A0F03B}" type="pres">
      <dgm:prSet presAssocID="{BA4E7501-AECD-4B8F-B598-FA62873C761D}" presName="vert1" presStyleCnt="0"/>
      <dgm:spPr/>
    </dgm:pt>
    <dgm:pt modelId="{192A3E40-2B0D-4AA9-A035-90B148806F3D}" type="pres">
      <dgm:prSet presAssocID="{60B4D3C8-B99D-475F-959E-563229EFB8A9}" presName="thickLine" presStyleLbl="alignNode1" presStyleIdx="18" presStyleCnt="20"/>
      <dgm:spPr/>
    </dgm:pt>
    <dgm:pt modelId="{38F05BD0-346B-4F8C-8020-01456269EF2E}" type="pres">
      <dgm:prSet presAssocID="{60B4D3C8-B99D-475F-959E-563229EFB8A9}" presName="horz1" presStyleCnt="0"/>
      <dgm:spPr/>
    </dgm:pt>
    <dgm:pt modelId="{DA35AB67-9075-4625-8FA2-B89E13BA4F83}" type="pres">
      <dgm:prSet presAssocID="{60B4D3C8-B99D-475F-959E-563229EFB8A9}" presName="tx1" presStyleLbl="revTx" presStyleIdx="18" presStyleCnt="20"/>
      <dgm:spPr/>
    </dgm:pt>
    <dgm:pt modelId="{09DA1490-13E4-42E3-97D1-945722B66AA2}" type="pres">
      <dgm:prSet presAssocID="{60B4D3C8-B99D-475F-959E-563229EFB8A9}" presName="vert1" presStyleCnt="0"/>
      <dgm:spPr/>
    </dgm:pt>
    <dgm:pt modelId="{1FAD9275-9C96-4447-9261-D0BDEBB46495}" type="pres">
      <dgm:prSet presAssocID="{A04CA244-F7A2-46BA-B343-CA68FD35CB4A}" presName="thickLine" presStyleLbl="alignNode1" presStyleIdx="19" presStyleCnt="20"/>
      <dgm:spPr/>
    </dgm:pt>
    <dgm:pt modelId="{032D6641-F313-4510-B662-4265A97F9C9E}" type="pres">
      <dgm:prSet presAssocID="{A04CA244-F7A2-46BA-B343-CA68FD35CB4A}" presName="horz1" presStyleCnt="0"/>
      <dgm:spPr/>
    </dgm:pt>
    <dgm:pt modelId="{74EA7B24-30EF-4EC2-BD52-DB47CA97C893}" type="pres">
      <dgm:prSet presAssocID="{A04CA244-F7A2-46BA-B343-CA68FD35CB4A}" presName="tx1" presStyleLbl="revTx" presStyleIdx="19" presStyleCnt="20"/>
      <dgm:spPr/>
    </dgm:pt>
    <dgm:pt modelId="{F6604AC0-41D8-4E4B-A726-071131081190}" type="pres">
      <dgm:prSet presAssocID="{A04CA244-F7A2-46BA-B343-CA68FD35CB4A}" presName="vert1" presStyleCnt="0"/>
      <dgm:spPr/>
    </dgm:pt>
  </dgm:ptLst>
  <dgm:cxnLst>
    <dgm:cxn modelId="{85002C0A-A52F-4D24-808C-83C433395715}" type="presOf" srcId="{63930DBA-4C49-4502-B905-3D92E3874298}" destId="{ED3054A2-903C-4459-B016-F2107367D170}" srcOrd="0" destOrd="0" presId="urn:microsoft.com/office/officeart/2008/layout/LinedList"/>
    <dgm:cxn modelId="{8F75590D-7F3F-4BDE-B6CA-419C580499B6}" type="presOf" srcId="{D74DE944-D28F-46C1-8EE3-BBA6C6E98AB8}" destId="{BB0A017F-875C-4AE9-AE1F-60381422417F}" srcOrd="0" destOrd="0" presId="urn:microsoft.com/office/officeart/2008/layout/LinedList"/>
    <dgm:cxn modelId="{4A5D4D10-2C81-498C-9B15-413A461A089C}" type="presOf" srcId="{296747ED-8980-4848-BB72-7F5EF7CF0459}" destId="{65AB6FA4-F636-4975-B409-007C6716604D}" srcOrd="0" destOrd="0" presId="urn:microsoft.com/office/officeart/2008/layout/LinedList"/>
    <dgm:cxn modelId="{559A4816-32F9-47A9-84D7-68DE3BFBB1D3}" srcId="{B732B4CE-4977-422D-9D60-97BD04E68A8A}" destId="{1C4A72B5-E8D6-40D8-9105-B9B7A919ABE7}" srcOrd="16" destOrd="0" parTransId="{5F13141D-53AF-4DEB-9794-1BD1BCDAB4D3}" sibTransId="{AECBFDBB-0A74-47A6-8662-762867B3CE89}"/>
    <dgm:cxn modelId="{03C75916-CE48-49C7-8CC6-2B7C5F46EE5D}" type="presOf" srcId="{B77A35D7-9B43-41FD-9FC1-53542E1C5AD7}" destId="{3227ABC6-00AF-498D-BC5D-C570EE28293E}" srcOrd="0" destOrd="0" presId="urn:microsoft.com/office/officeart/2008/layout/LinedList"/>
    <dgm:cxn modelId="{1933AB16-D016-47C2-8404-0D3984734218}" srcId="{B732B4CE-4977-422D-9D60-97BD04E68A8A}" destId="{CE628B99-C011-4F53-AD04-B132690289CD}" srcOrd="13" destOrd="0" parTransId="{73916BEF-D75B-4BC8-80AB-1A5D43A14970}" sibTransId="{D47C0A8D-0E78-45F0-928F-75BD7219AD50}"/>
    <dgm:cxn modelId="{18AD7623-E8D4-4431-9124-614713EBDE69}" srcId="{B732B4CE-4977-422D-9D60-97BD04E68A8A}" destId="{1F18F34A-6C54-4B76-8D33-98E82850495B}" srcOrd="4" destOrd="0" parTransId="{117456A5-9A44-4BF4-B8B6-08477652187B}" sibTransId="{1EB26F5B-F828-4CB6-9D6E-615493D6C3B2}"/>
    <dgm:cxn modelId="{B99DD928-F7F2-42D7-95D1-2C6580A87B90}" srcId="{B732B4CE-4977-422D-9D60-97BD04E68A8A}" destId="{36C42EC1-A4F3-4E43-A05E-16365D977129}" srcOrd="1" destOrd="0" parTransId="{FF66CF27-00D7-4E9C-8C5F-360415977AB9}" sibTransId="{3678B7DA-BBF4-4B37-827A-8303B0E39581}"/>
    <dgm:cxn modelId="{FD063F35-804A-4C44-BA49-60CFCE86245E}" srcId="{B732B4CE-4977-422D-9D60-97BD04E68A8A}" destId="{BA607039-1B2A-42D4-8B6F-D2D1E741DBA5}" srcOrd="0" destOrd="0" parTransId="{1898AA68-DA79-4A34-A7D7-262B0C530493}" sibTransId="{D9650F12-A68E-4B0D-B1A8-5972468A0DEE}"/>
    <dgm:cxn modelId="{505F9E3B-AF33-4AC3-802C-AADDCEE0052A}" type="presOf" srcId="{B732B4CE-4977-422D-9D60-97BD04E68A8A}" destId="{CE1AF5C9-9778-4BC3-A9CE-9ACDC1C52FB4}" srcOrd="0" destOrd="0" presId="urn:microsoft.com/office/officeart/2008/layout/LinedList"/>
    <dgm:cxn modelId="{C5AE155B-718B-4D5F-9E49-DC61F5E0FB18}" srcId="{B732B4CE-4977-422D-9D60-97BD04E68A8A}" destId="{23AD63B2-1CEE-4246-8D00-520EBEE78917}" srcOrd="5" destOrd="0" parTransId="{CC990AEC-DFAA-4419-9DBC-4E14B9BF55C3}" sibTransId="{0B94D6F9-1D35-47E6-8ADB-328CA9252F60}"/>
    <dgm:cxn modelId="{8553C45F-2745-410B-96C3-C5DDF2764FC9}" srcId="{B732B4CE-4977-422D-9D60-97BD04E68A8A}" destId="{B052FB4A-CA05-4A54-895D-A79260644DB3}" srcOrd="11" destOrd="0" parTransId="{EFFE26D6-C88C-43E0-AE3D-9C1D6CED5807}" sibTransId="{195DECFF-FA18-4C84-A856-EE07B54E337C}"/>
    <dgm:cxn modelId="{638EC661-C797-4F44-99D4-68F097208E91}" srcId="{B732B4CE-4977-422D-9D60-97BD04E68A8A}" destId="{B2366E58-3880-4E0A-9789-7E057167A9DD}" srcOrd="8" destOrd="0" parTransId="{895DC201-937B-4947-A1E4-60C6C33C71D0}" sibTransId="{A5EEDF60-21DC-4FFE-91CE-EE648F28C73D}"/>
    <dgm:cxn modelId="{242E0446-3C5E-47B5-AD1D-BF77AD2CD51A}" type="presOf" srcId="{60B4D3C8-B99D-475F-959E-563229EFB8A9}" destId="{DA35AB67-9075-4625-8FA2-B89E13BA4F83}" srcOrd="0" destOrd="0" presId="urn:microsoft.com/office/officeart/2008/layout/LinedList"/>
    <dgm:cxn modelId="{0A4CCE67-F071-4E3A-936D-2E4F6AD7A0E1}" type="presOf" srcId="{0BE444DA-FDA2-4F6F-8F48-1AEDF296DA40}" destId="{2343696D-0AEB-41D9-8C1F-3B6DFDD33D3C}" srcOrd="0" destOrd="0" presId="urn:microsoft.com/office/officeart/2008/layout/LinedList"/>
    <dgm:cxn modelId="{BEAFD14A-6A76-4341-B23D-9E98CA9CFC28}" srcId="{B732B4CE-4977-422D-9D60-97BD04E68A8A}" destId="{F49927A8-411A-41EB-8EC9-A53507FA0847}" srcOrd="6" destOrd="0" parTransId="{196A45D3-7F12-4D10-9DD6-7A262B290371}" sibTransId="{01A77B29-DD14-48F3-8E0E-031B26EB5F26}"/>
    <dgm:cxn modelId="{A51C4773-EAD4-478A-8E11-35D346770F3C}" type="presOf" srcId="{A14EF04B-DA6F-437C-93F4-55225658C0D0}" destId="{550CAD3D-C0B5-4FBE-9470-5664A98E4A33}" srcOrd="0" destOrd="0" presId="urn:microsoft.com/office/officeart/2008/layout/LinedList"/>
    <dgm:cxn modelId="{5D0FF154-54A5-48E6-9956-80B35D0C649A}" srcId="{B732B4CE-4977-422D-9D60-97BD04E68A8A}" destId="{BA4E7501-AECD-4B8F-B598-FA62873C761D}" srcOrd="17" destOrd="0" parTransId="{9575E263-0F42-4009-A033-3879F8391552}" sibTransId="{191DFC63-C20E-4A4F-B7D7-67D5D2B9052A}"/>
    <dgm:cxn modelId="{E252F554-2B0B-40BD-B3D3-D1BC1030A2B0}" type="presOf" srcId="{23AD63B2-1CEE-4246-8D00-520EBEE78917}" destId="{76E1DE4F-2843-46BC-9877-AE3BA5E57F2C}" srcOrd="0" destOrd="0" presId="urn:microsoft.com/office/officeart/2008/layout/LinedList"/>
    <dgm:cxn modelId="{6B8CB355-C4B2-4831-966A-49C5829B3A1C}" srcId="{B732B4CE-4977-422D-9D60-97BD04E68A8A}" destId="{D74DE944-D28F-46C1-8EE3-BBA6C6E98AB8}" srcOrd="7" destOrd="0" parTransId="{2ADFCEE2-BD5E-4FC9-9D67-6DC3D3F8A479}" sibTransId="{9EA75B3B-46DB-46CF-B55D-010927189D72}"/>
    <dgm:cxn modelId="{52D6BD87-772F-4F48-8E85-1B1D40C70339}" srcId="{B732B4CE-4977-422D-9D60-97BD04E68A8A}" destId="{A14EF04B-DA6F-437C-93F4-55225658C0D0}" srcOrd="15" destOrd="0" parTransId="{2795D515-6543-4160-AD44-732EBB2F9D3C}" sibTransId="{D5517B2E-AA8D-4BA0-A1BF-57E1474D1AF7}"/>
    <dgm:cxn modelId="{EEDF018A-A56C-4E9A-9FB1-3E302261C423}" type="presOf" srcId="{36C42EC1-A4F3-4E43-A05E-16365D977129}" destId="{1A0278E1-867B-4390-A8D2-02FFA50EC1EE}" srcOrd="0" destOrd="0" presId="urn:microsoft.com/office/officeart/2008/layout/LinedList"/>
    <dgm:cxn modelId="{3DC5AD8B-7EA3-4674-8110-3DF89B8B2B33}" srcId="{B732B4CE-4977-422D-9D60-97BD04E68A8A}" destId="{B77A35D7-9B43-41FD-9FC1-53542E1C5AD7}" srcOrd="9" destOrd="0" parTransId="{2937ECA6-3F26-444E-A6D5-C6914FB7312A}" sibTransId="{371DB884-E1F1-41E7-9585-0005A66821FF}"/>
    <dgm:cxn modelId="{18C3308D-F2FD-4761-B2F8-A512B865ADC5}" srcId="{B732B4CE-4977-422D-9D60-97BD04E68A8A}" destId="{AD9FDCE7-3E39-4477-B60B-BCDA27BC8851}" srcOrd="3" destOrd="0" parTransId="{CE053546-687A-4623-B6E7-EF40916F0B22}" sibTransId="{B529EBFE-9F44-4C0F-B72A-4D11E5E3648D}"/>
    <dgm:cxn modelId="{7ACB5897-66B3-435A-A90B-84F88ED3C516}" type="presOf" srcId="{F49927A8-411A-41EB-8EC9-A53507FA0847}" destId="{5501D834-B0FA-44C9-912E-34F0D94D7854}" srcOrd="0" destOrd="0" presId="urn:microsoft.com/office/officeart/2008/layout/LinedList"/>
    <dgm:cxn modelId="{C3E5A398-8F9D-4B29-81C3-4789D4023724}" type="presOf" srcId="{2004F6DF-D22A-4DC0-978D-3C5920933227}" destId="{A1E33E36-E6B3-4BC2-A8FA-4F8A1312CD7A}" srcOrd="0" destOrd="0" presId="urn:microsoft.com/office/officeart/2008/layout/LinedList"/>
    <dgm:cxn modelId="{80434E99-9B7E-4A36-8FDA-A104B423B4C7}" type="presOf" srcId="{AD9FDCE7-3E39-4477-B60B-BCDA27BC8851}" destId="{6CC8EF1A-E449-47F9-9FB1-07137570C82F}" srcOrd="0" destOrd="0" presId="urn:microsoft.com/office/officeart/2008/layout/LinedList"/>
    <dgm:cxn modelId="{5D04DE9A-42CC-43D0-96F7-41512D6A34C8}" srcId="{B732B4CE-4977-422D-9D60-97BD04E68A8A}" destId="{0BE444DA-FDA2-4F6F-8F48-1AEDF296DA40}" srcOrd="12" destOrd="0" parTransId="{6E2FEFC0-232A-4D1D-96B7-46B7923BE5D1}" sibTransId="{E40D2A71-5578-40E2-A4BF-C2FC8095A262}"/>
    <dgm:cxn modelId="{6DFBDF9A-B8BB-465E-86A6-BA2190539600}" type="presOf" srcId="{1F18F34A-6C54-4B76-8D33-98E82850495B}" destId="{5416312E-F0DA-49A7-9F61-4A2AA401CBD0}" srcOrd="0" destOrd="0" presId="urn:microsoft.com/office/officeart/2008/layout/LinedList"/>
    <dgm:cxn modelId="{BA78D69F-F6A8-40E9-BC1D-60DA7E5F882B}" srcId="{B732B4CE-4977-422D-9D60-97BD04E68A8A}" destId="{296747ED-8980-4848-BB72-7F5EF7CF0459}" srcOrd="2" destOrd="0" parTransId="{6DB86A68-B4B4-448B-ACDE-9EAAF1C764A4}" sibTransId="{2A055EE6-A0CE-43B3-B607-9FE2C560FF1C}"/>
    <dgm:cxn modelId="{F25A09A7-B1DD-4CC4-9A36-C445C67D82D6}" srcId="{B732B4CE-4977-422D-9D60-97BD04E68A8A}" destId="{60B4D3C8-B99D-475F-959E-563229EFB8A9}" srcOrd="18" destOrd="0" parTransId="{DDAAB014-1D1D-4E8F-964A-B52DB70AF5C1}" sibTransId="{287CB5E6-5086-47A8-8A3F-E80BB5C2599C}"/>
    <dgm:cxn modelId="{143151AE-92FC-4CA4-9C0E-1C66BFF29666}" srcId="{B732B4CE-4977-422D-9D60-97BD04E68A8A}" destId="{A04CA244-F7A2-46BA-B343-CA68FD35CB4A}" srcOrd="19" destOrd="0" parTransId="{210F2C6E-8157-45D8-9601-AB2BFC2FD1A3}" sibTransId="{3868A735-EFE7-4A01-92AC-4750C81A9C37}"/>
    <dgm:cxn modelId="{A3E7A1B3-5ECD-4443-9E04-EB304F9D926F}" type="presOf" srcId="{A04CA244-F7A2-46BA-B343-CA68FD35CB4A}" destId="{74EA7B24-30EF-4EC2-BD52-DB47CA97C893}" srcOrd="0" destOrd="0" presId="urn:microsoft.com/office/officeart/2008/layout/LinedList"/>
    <dgm:cxn modelId="{52DB39B9-6B6B-4AC1-B53B-C2525E69B3A5}" type="presOf" srcId="{BA607039-1B2A-42D4-8B6F-D2D1E741DBA5}" destId="{50A5FFE3-18E7-4662-9C05-8942F328962D}" srcOrd="0" destOrd="0" presId="urn:microsoft.com/office/officeart/2008/layout/LinedList"/>
    <dgm:cxn modelId="{7FAE61D5-6FD5-4A27-A494-F2F5D5AA523C}" type="presOf" srcId="{BA4E7501-AECD-4B8F-B598-FA62873C761D}" destId="{A6077BA7-6576-4792-A2B9-7B77092E65B2}" srcOrd="0" destOrd="0" presId="urn:microsoft.com/office/officeart/2008/layout/LinedList"/>
    <dgm:cxn modelId="{1D58D6E1-43C8-40F3-BA1D-91144BB5D990}" type="presOf" srcId="{B2366E58-3880-4E0A-9789-7E057167A9DD}" destId="{3A5D0181-6F39-45D5-BBB4-EA1A67E8111F}" srcOrd="0" destOrd="0" presId="urn:microsoft.com/office/officeart/2008/layout/LinedList"/>
    <dgm:cxn modelId="{EBD3E5E3-2B0D-451C-8C76-E705ECFF39C4}" type="presOf" srcId="{CE628B99-C011-4F53-AD04-B132690289CD}" destId="{049C3C55-5C2E-49BE-9808-8D66DB4FE57B}" srcOrd="0" destOrd="0" presId="urn:microsoft.com/office/officeart/2008/layout/LinedList"/>
    <dgm:cxn modelId="{420DCDEB-1614-4C33-9200-091102DB9AA5}" srcId="{B732B4CE-4977-422D-9D60-97BD04E68A8A}" destId="{2004F6DF-D22A-4DC0-978D-3C5920933227}" srcOrd="10" destOrd="0" parTransId="{DAB5DAA0-7FA6-4C9B-9D95-131452C4812E}" sibTransId="{86AD8C74-FA99-4CDC-B954-0A2F3F806F14}"/>
    <dgm:cxn modelId="{D16A98F0-8C2D-4F5D-B2A0-18C99BE66B95}" type="presOf" srcId="{B052FB4A-CA05-4A54-895D-A79260644DB3}" destId="{E93B7F8A-E198-46F2-8583-BD2F63BAAA17}" srcOrd="0" destOrd="0" presId="urn:microsoft.com/office/officeart/2008/layout/LinedList"/>
    <dgm:cxn modelId="{7A5245F6-29FA-4254-9EA2-6B323AC976D5}" srcId="{B732B4CE-4977-422D-9D60-97BD04E68A8A}" destId="{63930DBA-4C49-4502-B905-3D92E3874298}" srcOrd="14" destOrd="0" parTransId="{15640824-F3C5-46DB-B71B-574A926A11A2}" sibTransId="{23CF6DF1-40E0-4F60-8804-C4E18DD8DCC3}"/>
    <dgm:cxn modelId="{D130C2FC-845E-4871-9B0D-2E85BC148567}" type="presOf" srcId="{1C4A72B5-E8D6-40D8-9105-B9B7A919ABE7}" destId="{02388DEA-F3B8-49F2-9A83-23BCAA77D662}" srcOrd="0" destOrd="0" presId="urn:microsoft.com/office/officeart/2008/layout/LinedList"/>
    <dgm:cxn modelId="{4A0B6658-850F-495C-9D88-D23D7995A7FF}" type="presParOf" srcId="{CE1AF5C9-9778-4BC3-A9CE-9ACDC1C52FB4}" destId="{5C9D252B-98B2-40FB-87C2-EC439E17FC7B}" srcOrd="0" destOrd="0" presId="urn:microsoft.com/office/officeart/2008/layout/LinedList"/>
    <dgm:cxn modelId="{445CEF43-1695-47DD-9D02-6BD3D02BBA7F}" type="presParOf" srcId="{CE1AF5C9-9778-4BC3-A9CE-9ACDC1C52FB4}" destId="{AB55853F-60A2-44BD-9622-888D70E0362F}" srcOrd="1" destOrd="0" presId="urn:microsoft.com/office/officeart/2008/layout/LinedList"/>
    <dgm:cxn modelId="{6272A4E9-9DDB-4323-B7BC-32880F9549EC}" type="presParOf" srcId="{AB55853F-60A2-44BD-9622-888D70E0362F}" destId="{50A5FFE3-18E7-4662-9C05-8942F328962D}" srcOrd="0" destOrd="0" presId="urn:microsoft.com/office/officeart/2008/layout/LinedList"/>
    <dgm:cxn modelId="{7EC8E2CE-DAE3-4F3B-BB1F-F4829B2BE6D0}" type="presParOf" srcId="{AB55853F-60A2-44BD-9622-888D70E0362F}" destId="{812B20E1-2548-46C1-9B43-48F615D41B49}" srcOrd="1" destOrd="0" presId="urn:microsoft.com/office/officeart/2008/layout/LinedList"/>
    <dgm:cxn modelId="{D0E0C044-8B60-447C-ABE0-CA75E2504920}" type="presParOf" srcId="{CE1AF5C9-9778-4BC3-A9CE-9ACDC1C52FB4}" destId="{A71F2182-B8BB-4B80-B4EF-E0BC85F3994F}" srcOrd="2" destOrd="0" presId="urn:microsoft.com/office/officeart/2008/layout/LinedList"/>
    <dgm:cxn modelId="{AF7026E5-0719-4E78-AD08-FA871CDA65D4}" type="presParOf" srcId="{CE1AF5C9-9778-4BC3-A9CE-9ACDC1C52FB4}" destId="{CE1FEDA4-5DA9-43DF-B653-2A644D093F9D}" srcOrd="3" destOrd="0" presId="urn:microsoft.com/office/officeart/2008/layout/LinedList"/>
    <dgm:cxn modelId="{4B00B59F-C3D9-483E-9C7C-522A481533C2}" type="presParOf" srcId="{CE1FEDA4-5DA9-43DF-B653-2A644D093F9D}" destId="{1A0278E1-867B-4390-A8D2-02FFA50EC1EE}" srcOrd="0" destOrd="0" presId="urn:microsoft.com/office/officeart/2008/layout/LinedList"/>
    <dgm:cxn modelId="{60917F42-802F-4486-B1DA-7D6C8FFCCB35}" type="presParOf" srcId="{CE1FEDA4-5DA9-43DF-B653-2A644D093F9D}" destId="{AC34B0C6-F26B-4B5D-B54F-EE84BB3A96F9}" srcOrd="1" destOrd="0" presId="urn:microsoft.com/office/officeart/2008/layout/LinedList"/>
    <dgm:cxn modelId="{A46835AC-B07B-445B-AC9F-11CE4E97CB18}" type="presParOf" srcId="{CE1AF5C9-9778-4BC3-A9CE-9ACDC1C52FB4}" destId="{51871BB4-5B0F-4C96-8C04-BBE29B93B9AC}" srcOrd="4" destOrd="0" presId="urn:microsoft.com/office/officeart/2008/layout/LinedList"/>
    <dgm:cxn modelId="{A806431E-69B6-405C-993C-B66723BD274C}" type="presParOf" srcId="{CE1AF5C9-9778-4BC3-A9CE-9ACDC1C52FB4}" destId="{F05D32E0-99DE-433D-9A43-72E69E89FDE3}" srcOrd="5" destOrd="0" presId="urn:microsoft.com/office/officeart/2008/layout/LinedList"/>
    <dgm:cxn modelId="{28161EE4-2C2A-4E50-8C62-9F6378754B3C}" type="presParOf" srcId="{F05D32E0-99DE-433D-9A43-72E69E89FDE3}" destId="{65AB6FA4-F636-4975-B409-007C6716604D}" srcOrd="0" destOrd="0" presId="urn:microsoft.com/office/officeart/2008/layout/LinedList"/>
    <dgm:cxn modelId="{B1EAC7D0-8AD0-4504-9EEA-2B45B269B5F5}" type="presParOf" srcId="{F05D32E0-99DE-433D-9A43-72E69E89FDE3}" destId="{3303B6F9-FC91-4B89-96FF-56EBFF1D54D5}" srcOrd="1" destOrd="0" presId="urn:microsoft.com/office/officeart/2008/layout/LinedList"/>
    <dgm:cxn modelId="{D422EED2-8E8D-42B5-BEFB-6DF75FFCF9F5}" type="presParOf" srcId="{CE1AF5C9-9778-4BC3-A9CE-9ACDC1C52FB4}" destId="{BF4753C2-AC6A-4EFA-8B3F-A2A46E591D69}" srcOrd="6" destOrd="0" presId="urn:microsoft.com/office/officeart/2008/layout/LinedList"/>
    <dgm:cxn modelId="{AF72E1E1-F21D-4710-8079-FA75C96E5D8F}" type="presParOf" srcId="{CE1AF5C9-9778-4BC3-A9CE-9ACDC1C52FB4}" destId="{66D870E1-433E-4070-BA96-3DE74C4FF332}" srcOrd="7" destOrd="0" presId="urn:microsoft.com/office/officeart/2008/layout/LinedList"/>
    <dgm:cxn modelId="{DEDE7565-93C4-485D-989D-7E66C5B480DE}" type="presParOf" srcId="{66D870E1-433E-4070-BA96-3DE74C4FF332}" destId="{6CC8EF1A-E449-47F9-9FB1-07137570C82F}" srcOrd="0" destOrd="0" presId="urn:microsoft.com/office/officeart/2008/layout/LinedList"/>
    <dgm:cxn modelId="{DB65CEC4-129B-4527-A0B1-303C6E64CE3B}" type="presParOf" srcId="{66D870E1-433E-4070-BA96-3DE74C4FF332}" destId="{998C20A5-37EA-4DC1-9E4E-BC1C42348896}" srcOrd="1" destOrd="0" presId="urn:microsoft.com/office/officeart/2008/layout/LinedList"/>
    <dgm:cxn modelId="{D0F0CCE3-1A68-4075-9F2B-1B16ACD336A9}" type="presParOf" srcId="{CE1AF5C9-9778-4BC3-A9CE-9ACDC1C52FB4}" destId="{7A1F0595-F39C-43A7-A716-2C5C9B7D2B9C}" srcOrd="8" destOrd="0" presId="urn:microsoft.com/office/officeart/2008/layout/LinedList"/>
    <dgm:cxn modelId="{AD54DDF5-DD80-4EE7-AAD7-54E6720D62DC}" type="presParOf" srcId="{CE1AF5C9-9778-4BC3-A9CE-9ACDC1C52FB4}" destId="{18294579-3E3A-4F25-9E6B-3968FED1E484}" srcOrd="9" destOrd="0" presId="urn:microsoft.com/office/officeart/2008/layout/LinedList"/>
    <dgm:cxn modelId="{F175BDA4-BE85-43D1-8731-F3E21C048545}" type="presParOf" srcId="{18294579-3E3A-4F25-9E6B-3968FED1E484}" destId="{5416312E-F0DA-49A7-9F61-4A2AA401CBD0}" srcOrd="0" destOrd="0" presId="urn:microsoft.com/office/officeart/2008/layout/LinedList"/>
    <dgm:cxn modelId="{D7D66A9A-BF53-4C9C-84BC-6A8D38F81D90}" type="presParOf" srcId="{18294579-3E3A-4F25-9E6B-3968FED1E484}" destId="{613B57BC-35D4-425A-B0AD-6B0A2C1465CA}" srcOrd="1" destOrd="0" presId="urn:microsoft.com/office/officeart/2008/layout/LinedList"/>
    <dgm:cxn modelId="{3399DB74-CC28-492F-B07F-0FD1000A6CD6}" type="presParOf" srcId="{CE1AF5C9-9778-4BC3-A9CE-9ACDC1C52FB4}" destId="{C0739590-6EC9-41E8-AA00-39CC3A86F7D2}" srcOrd="10" destOrd="0" presId="urn:microsoft.com/office/officeart/2008/layout/LinedList"/>
    <dgm:cxn modelId="{83EF0409-F6C6-4A6F-BDAD-8F039415C5D3}" type="presParOf" srcId="{CE1AF5C9-9778-4BC3-A9CE-9ACDC1C52FB4}" destId="{343C9864-DE55-41BF-B333-D8A6FBB3042B}" srcOrd="11" destOrd="0" presId="urn:microsoft.com/office/officeart/2008/layout/LinedList"/>
    <dgm:cxn modelId="{4C215453-664B-4A63-B1EB-4E9EF90DCDAB}" type="presParOf" srcId="{343C9864-DE55-41BF-B333-D8A6FBB3042B}" destId="{76E1DE4F-2843-46BC-9877-AE3BA5E57F2C}" srcOrd="0" destOrd="0" presId="urn:microsoft.com/office/officeart/2008/layout/LinedList"/>
    <dgm:cxn modelId="{CD4840AD-7A57-46EE-A156-96C39A821D68}" type="presParOf" srcId="{343C9864-DE55-41BF-B333-D8A6FBB3042B}" destId="{FD9899E4-70AE-49A9-A48A-5A46501FEB04}" srcOrd="1" destOrd="0" presId="urn:microsoft.com/office/officeart/2008/layout/LinedList"/>
    <dgm:cxn modelId="{C0912250-34FA-47C6-9211-495D5FE3FBB4}" type="presParOf" srcId="{CE1AF5C9-9778-4BC3-A9CE-9ACDC1C52FB4}" destId="{ACE13C2A-51DC-45D2-A443-BDEB55FE0CC8}" srcOrd="12" destOrd="0" presId="urn:microsoft.com/office/officeart/2008/layout/LinedList"/>
    <dgm:cxn modelId="{889A3B50-9558-4903-A8ED-856798770228}" type="presParOf" srcId="{CE1AF5C9-9778-4BC3-A9CE-9ACDC1C52FB4}" destId="{94176576-7849-4DBF-9BB9-349A749EB945}" srcOrd="13" destOrd="0" presId="urn:microsoft.com/office/officeart/2008/layout/LinedList"/>
    <dgm:cxn modelId="{8AB57B21-5E6F-4973-B329-1A2E0D5173CC}" type="presParOf" srcId="{94176576-7849-4DBF-9BB9-349A749EB945}" destId="{5501D834-B0FA-44C9-912E-34F0D94D7854}" srcOrd="0" destOrd="0" presId="urn:microsoft.com/office/officeart/2008/layout/LinedList"/>
    <dgm:cxn modelId="{924D3B04-12D8-4E96-8B7F-0766FEAF8855}" type="presParOf" srcId="{94176576-7849-4DBF-9BB9-349A749EB945}" destId="{607824FA-25AB-4305-A9FB-A9C94F2F9837}" srcOrd="1" destOrd="0" presId="urn:microsoft.com/office/officeart/2008/layout/LinedList"/>
    <dgm:cxn modelId="{BD898C43-A8B3-4194-8058-4ACDA41CB13A}" type="presParOf" srcId="{CE1AF5C9-9778-4BC3-A9CE-9ACDC1C52FB4}" destId="{6739A38F-2B16-427A-B0D9-FA9F9D9A0BE9}" srcOrd="14" destOrd="0" presId="urn:microsoft.com/office/officeart/2008/layout/LinedList"/>
    <dgm:cxn modelId="{BBFB649B-9FC6-41A3-9293-E1E57EA28FDA}" type="presParOf" srcId="{CE1AF5C9-9778-4BC3-A9CE-9ACDC1C52FB4}" destId="{C3F9549E-35A3-44E3-8D30-2B15B6C6CF44}" srcOrd="15" destOrd="0" presId="urn:microsoft.com/office/officeart/2008/layout/LinedList"/>
    <dgm:cxn modelId="{4B6CD833-56E8-4C9C-A071-A39EA91F6402}" type="presParOf" srcId="{C3F9549E-35A3-44E3-8D30-2B15B6C6CF44}" destId="{BB0A017F-875C-4AE9-AE1F-60381422417F}" srcOrd="0" destOrd="0" presId="urn:microsoft.com/office/officeart/2008/layout/LinedList"/>
    <dgm:cxn modelId="{1F94E7CC-325F-45E9-B8F2-DCD82ADFF7DC}" type="presParOf" srcId="{C3F9549E-35A3-44E3-8D30-2B15B6C6CF44}" destId="{FDFEA379-ED90-4514-A3BC-FA77D3C9C1B0}" srcOrd="1" destOrd="0" presId="urn:microsoft.com/office/officeart/2008/layout/LinedList"/>
    <dgm:cxn modelId="{64EC5BE4-24B7-4181-A727-ABAA9B792E87}" type="presParOf" srcId="{CE1AF5C9-9778-4BC3-A9CE-9ACDC1C52FB4}" destId="{D688EEDE-04C6-49C3-8693-6361D34B551A}" srcOrd="16" destOrd="0" presId="urn:microsoft.com/office/officeart/2008/layout/LinedList"/>
    <dgm:cxn modelId="{118417BB-4935-4A99-94CB-F1C61FE5BF47}" type="presParOf" srcId="{CE1AF5C9-9778-4BC3-A9CE-9ACDC1C52FB4}" destId="{42CBA5B0-E111-4B38-8A69-8EC5178C5C2A}" srcOrd="17" destOrd="0" presId="urn:microsoft.com/office/officeart/2008/layout/LinedList"/>
    <dgm:cxn modelId="{6DEEBCBF-FCD5-4B46-AEB1-E2E4A16DF58E}" type="presParOf" srcId="{42CBA5B0-E111-4B38-8A69-8EC5178C5C2A}" destId="{3A5D0181-6F39-45D5-BBB4-EA1A67E8111F}" srcOrd="0" destOrd="0" presId="urn:microsoft.com/office/officeart/2008/layout/LinedList"/>
    <dgm:cxn modelId="{969E8214-0ECD-47B4-875E-E6678BA9419E}" type="presParOf" srcId="{42CBA5B0-E111-4B38-8A69-8EC5178C5C2A}" destId="{3939BE77-B249-4267-A828-52EF303AA388}" srcOrd="1" destOrd="0" presId="urn:microsoft.com/office/officeart/2008/layout/LinedList"/>
    <dgm:cxn modelId="{682E37AD-FE11-4B21-953F-C6239FAB1DEC}" type="presParOf" srcId="{CE1AF5C9-9778-4BC3-A9CE-9ACDC1C52FB4}" destId="{1B6F2D8D-087A-4AB0-B27A-741BF6FC4348}" srcOrd="18" destOrd="0" presId="urn:microsoft.com/office/officeart/2008/layout/LinedList"/>
    <dgm:cxn modelId="{62DAE2CA-FAC5-496B-BCD4-EEF587FAF81D}" type="presParOf" srcId="{CE1AF5C9-9778-4BC3-A9CE-9ACDC1C52FB4}" destId="{6FC19484-7F13-479B-9098-889E256D61A1}" srcOrd="19" destOrd="0" presId="urn:microsoft.com/office/officeart/2008/layout/LinedList"/>
    <dgm:cxn modelId="{D10EA7C3-1321-4496-B678-EF573603EBEC}" type="presParOf" srcId="{6FC19484-7F13-479B-9098-889E256D61A1}" destId="{3227ABC6-00AF-498D-BC5D-C570EE28293E}" srcOrd="0" destOrd="0" presId="urn:microsoft.com/office/officeart/2008/layout/LinedList"/>
    <dgm:cxn modelId="{48729EBA-0414-4119-89DA-DC6ED9B49244}" type="presParOf" srcId="{6FC19484-7F13-479B-9098-889E256D61A1}" destId="{114935CE-6815-4036-A86A-A305ED053430}" srcOrd="1" destOrd="0" presId="urn:microsoft.com/office/officeart/2008/layout/LinedList"/>
    <dgm:cxn modelId="{908DF7F6-B337-40EC-BCCA-376247E1B021}" type="presParOf" srcId="{CE1AF5C9-9778-4BC3-A9CE-9ACDC1C52FB4}" destId="{216C2E7C-9888-4948-8018-856F0B3A8D3E}" srcOrd="20" destOrd="0" presId="urn:microsoft.com/office/officeart/2008/layout/LinedList"/>
    <dgm:cxn modelId="{3E519E70-3C9F-4E2F-B872-1FCED610CA5C}" type="presParOf" srcId="{CE1AF5C9-9778-4BC3-A9CE-9ACDC1C52FB4}" destId="{3CC488BA-1719-4EA9-B586-8DE9DC4E10EB}" srcOrd="21" destOrd="0" presId="urn:microsoft.com/office/officeart/2008/layout/LinedList"/>
    <dgm:cxn modelId="{F641B1C5-1CF2-4608-B1D6-5E0844F61BF1}" type="presParOf" srcId="{3CC488BA-1719-4EA9-B586-8DE9DC4E10EB}" destId="{A1E33E36-E6B3-4BC2-A8FA-4F8A1312CD7A}" srcOrd="0" destOrd="0" presId="urn:microsoft.com/office/officeart/2008/layout/LinedList"/>
    <dgm:cxn modelId="{4474782D-FF11-474F-96C0-FFB2A8EFCED9}" type="presParOf" srcId="{3CC488BA-1719-4EA9-B586-8DE9DC4E10EB}" destId="{7B701424-25F9-4D07-84A9-C1890ABB8698}" srcOrd="1" destOrd="0" presId="urn:microsoft.com/office/officeart/2008/layout/LinedList"/>
    <dgm:cxn modelId="{344DC490-4065-448A-B7D6-C189AB539236}" type="presParOf" srcId="{CE1AF5C9-9778-4BC3-A9CE-9ACDC1C52FB4}" destId="{994DD59C-7431-4972-8453-163AD41DF6A8}" srcOrd="22" destOrd="0" presId="urn:microsoft.com/office/officeart/2008/layout/LinedList"/>
    <dgm:cxn modelId="{EAF0AFFD-C979-426F-9F01-26D9DFFAAD09}" type="presParOf" srcId="{CE1AF5C9-9778-4BC3-A9CE-9ACDC1C52FB4}" destId="{75AEA662-F023-462A-853A-383EDCE83008}" srcOrd="23" destOrd="0" presId="urn:microsoft.com/office/officeart/2008/layout/LinedList"/>
    <dgm:cxn modelId="{A86906EC-4935-4404-B1F1-076AA34ECDE6}" type="presParOf" srcId="{75AEA662-F023-462A-853A-383EDCE83008}" destId="{E93B7F8A-E198-46F2-8583-BD2F63BAAA17}" srcOrd="0" destOrd="0" presId="urn:microsoft.com/office/officeart/2008/layout/LinedList"/>
    <dgm:cxn modelId="{A2ADBD8C-20C6-4367-A89A-C1742CE0A0F8}" type="presParOf" srcId="{75AEA662-F023-462A-853A-383EDCE83008}" destId="{B3CEC9E3-4613-4F74-B72C-743869603F49}" srcOrd="1" destOrd="0" presId="urn:microsoft.com/office/officeart/2008/layout/LinedList"/>
    <dgm:cxn modelId="{C62D9DBE-541E-463C-92C7-50E150FC9E0A}" type="presParOf" srcId="{CE1AF5C9-9778-4BC3-A9CE-9ACDC1C52FB4}" destId="{BDA24858-0AC9-4B7B-979A-FCFD64A4C172}" srcOrd="24" destOrd="0" presId="urn:microsoft.com/office/officeart/2008/layout/LinedList"/>
    <dgm:cxn modelId="{5DAC8840-2941-4DE8-8210-ED292D183CF4}" type="presParOf" srcId="{CE1AF5C9-9778-4BC3-A9CE-9ACDC1C52FB4}" destId="{2BE0492C-3492-4802-AB07-C2BFB2C45997}" srcOrd="25" destOrd="0" presId="urn:microsoft.com/office/officeart/2008/layout/LinedList"/>
    <dgm:cxn modelId="{D55DBD36-2CB7-4138-8782-D5D920593CD6}" type="presParOf" srcId="{2BE0492C-3492-4802-AB07-C2BFB2C45997}" destId="{2343696D-0AEB-41D9-8C1F-3B6DFDD33D3C}" srcOrd="0" destOrd="0" presId="urn:microsoft.com/office/officeart/2008/layout/LinedList"/>
    <dgm:cxn modelId="{7AC6394B-D0F5-462A-8F85-58EA764FB76D}" type="presParOf" srcId="{2BE0492C-3492-4802-AB07-C2BFB2C45997}" destId="{885F0B86-7C50-4F7D-AED8-F7107AD2D990}" srcOrd="1" destOrd="0" presId="urn:microsoft.com/office/officeart/2008/layout/LinedList"/>
    <dgm:cxn modelId="{47B416DB-274F-4B7F-AB7E-777E547BD35A}" type="presParOf" srcId="{CE1AF5C9-9778-4BC3-A9CE-9ACDC1C52FB4}" destId="{EC3F78C4-1307-4648-9666-00B1A48FF45B}" srcOrd="26" destOrd="0" presId="urn:microsoft.com/office/officeart/2008/layout/LinedList"/>
    <dgm:cxn modelId="{79C53D98-45B4-456D-B57F-B6E98AD7A8C1}" type="presParOf" srcId="{CE1AF5C9-9778-4BC3-A9CE-9ACDC1C52FB4}" destId="{C10B60AE-6958-47B1-BC9F-C6C84C6C9DCC}" srcOrd="27" destOrd="0" presId="urn:microsoft.com/office/officeart/2008/layout/LinedList"/>
    <dgm:cxn modelId="{FDC1D694-FC6C-4DA3-90B0-1721A1377AC7}" type="presParOf" srcId="{C10B60AE-6958-47B1-BC9F-C6C84C6C9DCC}" destId="{049C3C55-5C2E-49BE-9808-8D66DB4FE57B}" srcOrd="0" destOrd="0" presId="urn:microsoft.com/office/officeart/2008/layout/LinedList"/>
    <dgm:cxn modelId="{4D116362-EF79-432D-A20A-4EF00000357A}" type="presParOf" srcId="{C10B60AE-6958-47B1-BC9F-C6C84C6C9DCC}" destId="{86C71AE7-0690-4430-9DFA-EDB76F627EC1}" srcOrd="1" destOrd="0" presId="urn:microsoft.com/office/officeart/2008/layout/LinedList"/>
    <dgm:cxn modelId="{BD2AB557-C2E0-4E77-8D83-40516FD63512}" type="presParOf" srcId="{CE1AF5C9-9778-4BC3-A9CE-9ACDC1C52FB4}" destId="{E46FA41D-85BF-466D-9BD7-CCB82596CC0E}" srcOrd="28" destOrd="0" presId="urn:microsoft.com/office/officeart/2008/layout/LinedList"/>
    <dgm:cxn modelId="{7B20108A-6F53-48DF-9D80-C031C022518D}" type="presParOf" srcId="{CE1AF5C9-9778-4BC3-A9CE-9ACDC1C52FB4}" destId="{B375ECF1-D061-4D98-A1BD-DA27DE4287C8}" srcOrd="29" destOrd="0" presId="urn:microsoft.com/office/officeart/2008/layout/LinedList"/>
    <dgm:cxn modelId="{5E04FC2B-5099-43BC-A04F-9DD3A2D813F1}" type="presParOf" srcId="{B375ECF1-D061-4D98-A1BD-DA27DE4287C8}" destId="{ED3054A2-903C-4459-B016-F2107367D170}" srcOrd="0" destOrd="0" presId="urn:microsoft.com/office/officeart/2008/layout/LinedList"/>
    <dgm:cxn modelId="{589F19D9-B188-44DA-8C8E-962310313B57}" type="presParOf" srcId="{B375ECF1-D061-4D98-A1BD-DA27DE4287C8}" destId="{99841CA6-7351-4165-A3FC-31B1B0247081}" srcOrd="1" destOrd="0" presId="urn:microsoft.com/office/officeart/2008/layout/LinedList"/>
    <dgm:cxn modelId="{1EBFEF26-5ED1-4CEC-9F5B-00E96B2FCF5A}" type="presParOf" srcId="{CE1AF5C9-9778-4BC3-A9CE-9ACDC1C52FB4}" destId="{36EE82DC-60BC-4F12-96FA-1C5BF089C534}" srcOrd="30" destOrd="0" presId="urn:microsoft.com/office/officeart/2008/layout/LinedList"/>
    <dgm:cxn modelId="{B505E580-DE87-4A38-97F2-D237B530C40A}" type="presParOf" srcId="{CE1AF5C9-9778-4BC3-A9CE-9ACDC1C52FB4}" destId="{12676B2F-AC11-4361-86E8-011E0BA9D43E}" srcOrd="31" destOrd="0" presId="urn:microsoft.com/office/officeart/2008/layout/LinedList"/>
    <dgm:cxn modelId="{CBB6E8D3-47EF-4D4A-B866-3027A5CDBAE2}" type="presParOf" srcId="{12676B2F-AC11-4361-86E8-011E0BA9D43E}" destId="{550CAD3D-C0B5-4FBE-9470-5664A98E4A33}" srcOrd="0" destOrd="0" presId="urn:microsoft.com/office/officeart/2008/layout/LinedList"/>
    <dgm:cxn modelId="{ED3B63EF-0DC6-44AE-8232-CA20D7D88164}" type="presParOf" srcId="{12676B2F-AC11-4361-86E8-011E0BA9D43E}" destId="{BF4830C7-DB86-4758-80C0-EA5211AD06B7}" srcOrd="1" destOrd="0" presId="urn:microsoft.com/office/officeart/2008/layout/LinedList"/>
    <dgm:cxn modelId="{11E909DF-A86D-4A20-BCBC-D299238C1746}" type="presParOf" srcId="{CE1AF5C9-9778-4BC3-A9CE-9ACDC1C52FB4}" destId="{A6F1A20C-8247-474E-94DB-BCE257EA77B5}" srcOrd="32" destOrd="0" presId="urn:microsoft.com/office/officeart/2008/layout/LinedList"/>
    <dgm:cxn modelId="{B92948D9-8285-417D-98E4-AC24D0D35E87}" type="presParOf" srcId="{CE1AF5C9-9778-4BC3-A9CE-9ACDC1C52FB4}" destId="{9F6E7559-D0A9-4FBF-8B7F-4406D43E8611}" srcOrd="33" destOrd="0" presId="urn:microsoft.com/office/officeart/2008/layout/LinedList"/>
    <dgm:cxn modelId="{B3FD8BBF-196B-4BCB-A211-B71F88ECD6F9}" type="presParOf" srcId="{9F6E7559-D0A9-4FBF-8B7F-4406D43E8611}" destId="{02388DEA-F3B8-49F2-9A83-23BCAA77D662}" srcOrd="0" destOrd="0" presId="urn:microsoft.com/office/officeart/2008/layout/LinedList"/>
    <dgm:cxn modelId="{6F84B68D-EC4F-4529-9F22-9FC77118B5DB}" type="presParOf" srcId="{9F6E7559-D0A9-4FBF-8B7F-4406D43E8611}" destId="{88DA585D-21C5-43E3-9B82-1751B3F87576}" srcOrd="1" destOrd="0" presId="urn:microsoft.com/office/officeart/2008/layout/LinedList"/>
    <dgm:cxn modelId="{8C5AE8E6-AEFE-46CA-8127-3AF811551FAA}" type="presParOf" srcId="{CE1AF5C9-9778-4BC3-A9CE-9ACDC1C52FB4}" destId="{D8D7B7F5-8E18-4E7C-81B8-ECEFDC85F556}" srcOrd="34" destOrd="0" presId="urn:microsoft.com/office/officeart/2008/layout/LinedList"/>
    <dgm:cxn modelId="{7F44C735-28F9-4389-8323-0260837ADB32}" type="presParOf" srcId="{CE1AF5C9-9778-4BC3-A9CE-9ACDC1C52FB4}" destId="{EFAFB856-807D-47A7-BBDB-35E1317F46F3}" srcOrd="35" destOrd="0" presId="urn:microsoft.com/office/officeart/2008/layout/LinedList"/>
    <dgm:cxn modelId="{5B4B21C5-E2BD-4F2F-8368-A54AFE527AF6}" type="presParOf" srcId="{EFAFB856-807D-47A7-BBDB-35E1317F46F3}" destId="{A6077BA7-6576-4792-A2B9-7B77092E65B2}" srcOrd="0" destOrd="0" presId="urn:microsoft.com/office/officeart/2008/layout/LinedList"/>
    <dgm:cxn modelId="{5FD5BAA1-ED16-4162-A1E0-02C5BB5D3CBF}" type="presParOf" srcId="{EFAFB856-807D-47A7-BBDB-35E1317F46F3}" destId="{21641774-D0A5-48FB-AF63-851446A0F03B}" srcOrd="1" destOrd="0" presId="urn:microsoft.com/office/officeart/2008/layout/LinedList"/>
    <dgm:cxn modelId="{527082FA-13D9-4909-A720-FAF9A08B6543}" type="presParOf" srcId="{CE1AF5C9-9778-4BC3-A9CE-9ACDC1C52FB4}" destId="{192A3E40-2B0D-4AA9-A035-90B148806F3D}" srcOrd="36" destOrd="0" presId="urn:microsoft.com/office/officeart/2008/layout/LinedList"/>
    <dgm:cxn modelId="{C7E253C0-9447-42D0-8A60-7802B8C20A66}" type="presParOf" srcId="{CE1AF5C9-9778-4BC3-A9CE-9ACDC1C52FB4}" destId="{38F05BD0-346B-4F8C-8020-01456269EF2E}" srcOrd="37" destOrd="0" presId="urn:microsoft.com/office/officeart/2008/layout/LinedList"/>
    <dgm:cxn modelId="{092B9761-F640-4F1B-92C1-2CCC9815EB14}" type="presParOf" srcId="{38F05BD0-346B-4F8C-8020-01456269EF2E}" destId="{DA35AB67-9075-4625-8FA2-B89E13BA4F83}" srcOrd="0" destOrd="0" presId="urn:microsoft.com/office/officeart/2008/layout/LinedList"/>
    <dgm:cxn modelId="{DF98DC7C-147F-429A-B73A-360AE6195218}" type="presParOf" srcId="{38F05BD0-346B-4F8C-8020-01456269EF2E}" destId="{09DA1490-13E4-42E3-97D1-945722B66AA2}" srcOrd="1" destOrd="0" presId="urn:microsoft.com/office/officeart/2008/layout/LinedList"/>
    <dgm:cxn modelId="{13A6951C-2E03-4C9A-ABE1-30C3CE4B6174}" type="presParOf" srcId="{CE1AF5C9-9778-4BC3-A9CE-9ACDC1C52FB4}" destId="{1FAD9275-9C96-4447-9261-D0BDEBB46495}" srcOrd="38" destOrd="0" presId="urn:microsoft.com/office/officeart/2008/layout/LinedList"/>
    <dgm:cxn modelId="{464348CC-08F0-4073-9A0E-DC491B41B52B}" type="presParOf" srcId="{CE1AF5C9-9778-4BC3-A9CE-9ACDC1C52FB4}" destId="{032D6641-F313-4510-B662-4265A97F9C9E}" srcOrd="39" destOrd="0" presId="urn:microsoft.com/office/officeart/2008/layout/LinedList"/>
    <dgm:cxn modelId="{A3F6E4AC-0E08-49C6-A24F-D2A0704074CE}" type="presParOf" srcId="{032D6641-F313-4510-B662-4265A97F9C9E}" destId="{74EA7B24-30EF-4EC2-BD52-DB47CA97C893}" srcOrd="0" destOrd="0" presId="urn:microsoft.com/office/officeart/2008/layout/LinedList"/>
    <dgm:cxn modelId="{E1AA4A6C-8D6B-44DF-A8A2-8FCDAADBACCB}" type="presParOf" srcId="{032D6641-F313-4510-B662-4265A97F9C9E}" destId="{F6604AC0-41D8-4E4B-A726-07113108119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9D252B-98B2-40FB-87C2-EC439E17FC7B}">
      <dsp:nvSpPr>
        <dsp:cNvPr id="0" name=""/>
        <dsp:cNvSpPr/>
      </dsp:nvSpPr>
      <dsp:spPr>
        <a:xfrm>
          <a:off x="0" y="762"/>
          <a:ext cx="522514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A5FFE3-18E7-4662-9C05-8942F328962D}">
      <dsp:nvSpPr>
        <dsp:cNvPr id="0" name=""/>
        <dsp:cNvSpPr/>
      </dsp:nvSpPr>
      <dsp:spPr>
        <a:xfrm>
          <a:off x="0" y="762"/>
          <a:ext cx="5225145" cy="312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IN" sz="1300" b="0" i="0" kern="1200"/>
            <a:t>WITH product_profit AS(</a:t>
          </a:r>
          <a:endParaRPr lang="en-US" sz="1300" kern="1200"/>
        </a:p>
      </dsp:txBody>
      <dsp:txXfrm>
        <a:off x="0" y="762"/>
        <a:ext cx="5225145" cy="312343"/>
      </dsp:txXfrm>
    </dsp:sp>
    <dsp:sp modelId="{A71F2182-B8BB-4B80-B4EF-E0BC85F3994F}">
      <dsp:nvSpPr>
        <dsp:cNvPr id="0" name=""/>
        <dsp:cNvSpPr/>
      </dsp:nvSpPr>
      <dsp:spPr>
        <a:xfrm>
          <a:off x="0" y="313106"/>
          <a:ext cx="522514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0278E1-867B-4390-A8D2-02FFA50EC1EE}">
      <dsp:nvSpPr>
        <dsp:cNvPr id="0" name=""/>
        <dsp:cNvSpPr/>
      </dsp:nvSpPr>
      <dsp:spPr>
        <a:xfrm>
          <a:off x="0" y="313106"/>
          <a:ext cx="5225145" cy="312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IN" sz="1300" b="0" i="0" kern="1200"/>
            <a:t>SELECT</a:t>
          </a:r>
          <a:endParaRPr lang="en-US" sz="1300" kern="1200"/>
        </a:p>
      </dsp:txBody>
      <dsp:txXfrm>
        <a:off x="0" y="313106"/>
        <a:ext cx="5225145" cy="312343"/>
      </dsp:txXfrm>
    </dsp:sp>
    <dsp:sp modelId="{51871BB4-5B0F-4C96-8C04-BBE29B93B9AC}">
      <dsp:nvSpPr>
        <dsp:cNvPr id="0" name=""/>
        <dsp:cNvSpPr/>
      </dsp:nvSpPr>
      <dsp:spPr>
        <a:xfrm>
          <a:off x="0" y="625450"/>
          <a:ext cx="522514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AB6FA4-F636-4975-B409-007C6716604D}">
      <dsp:nvSpPr>
        <dsp:cNvPr id="0" name=""/>
        <dsp:cNvSpPr/>
      </dsp:nvSpPr>
      <dsp:spPr>
        <a:xfrm>
          <a:off x="0" y="625450"/>
          <a:ext cx="5225145" cy="312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IN" sz="1300" b="0" i="0" kern="1200"/>
            <a:t>Branch,</a:t>
          </a:r>
          <a:endParaRPr lang="en-US" sz="1300" kern="1200"/>
        </a:p>
      </dsp:txBody>
      <dsp:txXfrm>
        <a:off x="0" y="625450"/>
        <a:ext cx="5225145" cy="312343"/>
      </dsp:txXfrm>
    </dsp:sp>
    <dsp:sp modelId="{BF4753C2-AC6A-4EFA-8B3F-A2A46E591D69}">
      <dsp:nvSpPr>
        <dsp:cNvPr id="0" name=""/>
        <dsp:cNvSpPr/>
      </dsp:nvSpPr>
      <dsp:spPr>
        <a:xfrm>
          <a:off x="0" y="937793"/>
          <a:ext cx="522514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C8EF1A-E449-47F9-9FB1-07137570C82F}">
      <dsp:nvSpPr>
        <dsp:cNvPr id="0" name=""/>
        <dsp:cNvSpPr/>
      </dsp:nvSpPr>
      <dsp:spPr>
        <a:xfrm>
          <a:off x="0" y="937793"/>
          <a:ext cx="5225145" cy="312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IN" sz="1300" b="0" i="0" kern="1200"/>
            <a:t>`Product line`,</a:t>
          </a:r>
          <a:endParaRPr lang="en-US" sz="1300" kern="1200"/>
        </a:p>
      </dsp:txBody>
      <dsp:txXfrm>
        <a:off x="0" y="937793"/>
        <a:ext cx="5225145" cy="312343"/>
      </dsp:txXfrm>
    </dsp:sp>
    <dsp:sp modelId="{7A1F0595-F39C-43A7-A716-2C5C9B7D2B9C}">
      <dsp:nvSpPr>
        <dsp:cNvPr id="0" name=""/>
        <dsp:cNvSpPr/>
      </dsp:nvSpPr>
      <dsp:spPr>
        <a:xfrm>
          <a:off x="0" y="1250137"/>
          <a:ext cx="522514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16312E-F0DA-49A7-9F61-4A2AA401CBD0}">
      <dsp:nvSpPr>
        <dsp:cNvPr id="0" name=""/>
        <dsp:cNvSpPr/>
      </dsp:nvSpPr>
      <dsp:spPr>
        <a:xfrm>
          <a:off x="0" y="1250137"/>
          <a:ext cx="5225145" cy="312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0" i="0" kern="1200"/>
            <a:t>ROUND(SUM(`gross income`),2) AS total_profit</a:t>
          </a:r>
          <a:endParaRPr lang="en-US" sz="1300" kern="1200"/>
        </a:p>
      </dsp:txBody>
      <dsp:txXfrm>
        <a:off x="0" y="1250137"/>
        <a:ext cx="5225145" cy="312343"/>
      </dsp:txXfrm>
    </dsp:sp>
    <dsp:sp modelId="{C0739590-6EC9-41E8-AA00-39CC3A86F7D2}">
      <dsp:nvSpPr>
        <dsp:cNvPr id="0" name=""/>
        <dsp:cNvSpPr/>
      </dsp:nvSpPr>
      <dsp:spPr>
        <a:xfrm>
          <a:off x="0" y="1562481"/>
          <a:ext cx="522514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E1DE4F-2843-46BC-9877-AE3BA5E57F2C}">
      <dsp:nvSpPr>
        <dsp:cNvPr id="0" name=""/>
        <dsp:cNvSpPr/>
      </dsp:nvSpPr>
      <dsp:spPr>
        <a:xfrm>
          <a:off x="0" y="1562481"/>
          <a:ext cx="5225145" cy="312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0" i="0" kern="1200"/>
            <a:t>group by Branch,`Product line`</a:t>
          </a:r>
          <a:endParaRPr lang="en-US" sz="1300" kern="1200"/>
        </a:p>
      </dsp:txBody>
      <dsp:txXfrm>
        <a:off x="0" y="1562481"/>
        <a:ext cx="5225145" cy="312343"/>
      </dsp:txXfrm>
    </dsp:sp>
    <dsp:sp modelId="{ACE13C2A-51DC-45D2-A443-BDEB55FE0CC8}">
      <dsp:nvSpPr>
        <dsp:cNvPr id="0" name=""/>
        <dsp:cNvSpPr/>
      </dsp:nvSpPr>
      <dsp:spPr>
        <a:xfrm>
          <a:off x="0" y="1874825"/>
          <a:ext cx="522514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01D834-B0FA-44C9-912E-34F0D94D7854}">
      <dsp:nvSpPr>
        <dsp:cNvPr id="0" name=""/>
        <dsp:cNvSpPr/>
      </dsp:nvSpPr>
      <dsp:spPr>
        <a:xfrm>
          <a:off x="0" y="1874825"/>
          <a:ext cx="5225145" cy="312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IN" sz="1300" b="0" i="0" kern="1200"/>
            <a:t>),</a:t>
          </a:r>
          <a:endParaRPr lang="en-US" sz="1300" kern="1200"/>
        </a:p>
      </dsp:txBody>
      <dsp:txXfrm>
        <a:off x="0" y="1874825"/>
        <a:ext cx="5225145" cy="312343"/>
      </dsp:txXfrm>
    </dsp:sp>
    <dsp:sp modelId="{6739A38F-2B16-427A-B0D9-FA9F9D9A0BE9}">
      <dsp:nvSpPr>
        <dsp:cNvPr id="0" name=""/>
        <dsp:cNvSpPr/>
      </dsp:nvSpPr>
      <dsp:spPr>
        <a:xfrm>
          <a:off x="0" y="2187168"/>
          <a:ext cx="522514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0A017F-875C-4AE9-AE1F-60381422417F}">
      <dsp:nvSpPr>
        <dsp:cNvPr id="0" name=""/>
        <dsp:cNvSpPr/>
      </dsp:nvSpPr>
      <dsp:spPr>
        <a:xfrm>
          <a:off x="0" y="2187168"/>
          <a:ext cx="5225145" cy="312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IN" sz="1300" b="0" i="0" kern="1200"/>
            <a:t>ranked_profit AS(</a:t>
          </a:r>
          <a:endParaRPr lang="en-US" sz="1300" kern="1200"/>
        </a:p>
      </dsp:txBody>
      <dsp:txXfrm>
        <a:off x="0" y="2187168"/>
        <a:ext cx="5225145" cy="312343"/>
      </dsp:txXfrm>
    </dsp:sp>
    <dsp:sp modelId="{D688EEDE-04C6-49C3-8693-6361D34B551A}">
      <dsp:nvSpPr>
        <dsp:cNvPr id="0" name=""/>
        <dsp:cNvSpPr/>
      </dsp:nvSpPr>
      <dsp:spPr>
        <a:xfrm>
          <a:off x="0" y="2499512"/>
          <a:ext cx="522514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A5D0181-6F39-45D5-BBB4-EA1A67E8111F}">
      <dsp:nvSpPr>
        <dsp:cNvPr id="0" name=""/>
        <dsp:cNvSpPr/>
      </dsp:nvSpPr>
      <dsp:spPr>
        <a:xfrm>
          <a:off x="0" y="2499512"/>
          <a:ext cx="5225145" cy="312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IN" sz="1300" b="0" i="0" kern="1200"/>
            <a:t>SELECT</a:t>
          </a:r>
          <a:endParaRPr lang="en-US" sz="1300" kern="1200"/>
        </a:p>
      </dsp:txBody>
      <dsp:txXfrm>
        <a:off x="0" y="2499512"/>
        <a:ext cx="5225145" cy="312343"/>
      </dsp:txXfrm>
    </dsp:sp>
    <dsp:sp modelId="{1B6F2D8D-087A-4AB0-B27A-741BF6FC4348}">
      <dsp:nvSpPr>
        <dsp:cNvPr id="0" name=""/>
        <dsp:cNvSpPr/>
      </dsp:nvSpPr>
      <dsp:spPr>
        <a:xfrm>
          <a:off x="0" y="2811856"/>
          <a:ext cx="522514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27ABC6-00AF-498D-BC5D-C570EE28293E}">
      <dsp:nvSpPr>
        <dsp:cNvPr id="0" name=""/>
        <dsp:cNvSpPr/>
      </dsp:nvSpPr>
      <dsp:spPr>
        <a:xfrm>
          <a:off x="0" y="2811856"/>
          <a:ext cx="5225145" cy="312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IN" sz="1300" b="0" i="0" kern="1200"/>
            <a:t>Branch,</a:t>
          </a:r>
          <a:endParaRPr lang="en-US" sz="1300" kern="1200"/>
        </a:p>
      </dsp:txBody>
      <dsp:txXfrm>
        <a:off x="0" y="2811856"/>
        <a:ext cx="5225145" cy="312343"/>
      </dsp:txXfrm>
    </dsp:sp>
    <dsp:sp modelId="{216C2E7C-9888-4948-8018-856F0B3A8D3E}">
      <dsp:nvSpPr>
        <dsp:cNvPr id="0" name=""/>
        <dsp:cNvSpPr/>
      </dsp:nvSpPr>
      <dsp:spPr>
        <a:xfrm>
          <a:off x="0" y="3124199"/>
          <a:ext cx="522514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E33E36-E6B3-4BC2-A8FA-4F8A1312CD7A}">
      <dsp:nvSpPr>
        <dsp:cNvPr id="0" name=""/>
        <dsp:cNvSpPr/>
      </dsp:nvSpPr>
      <dsp:spPr>
        <a:xfrm>
          <a:off x="0" y="3124199"/>
          <a:ext cx="5225145" cy="312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IN" sz="1300" b="0" i="0" kern="1200"/>
            <a:t>`Product line`,</a:t>
          </a:r>
          <a:endParaRPr lang="en-US" sz="1300" kern="1200"/>
        </a:p>
      </dsp:txBody>
      <dsp:txXfrm>
        <a:off x="0" y="3124199"/>
        <a:ext cx="5225145" cy="312343"/>
      </dsp:txXfrm>
    </dsp:sp>
    <dsp:sp modelId="{994DD59C-7431-4972-8453-163AD41DF6A8}">
      <dsp:nvSpPr>
        <dsp:cNvPr id="0" name=""/>
        <dsp:cNvSpPr/>
      </dsp:nvSpPr>
      <dsp:spPr>
        <a:xfrm>
          <a:off x="0" y="3436543"/>
          <a:ext cx="522514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3B7F8A-E198-46F2-8583-BD2F63BAAA17}">
      <dsp:nvSpPr>
        <dsp:cNvPr id="0" name=""/>
        <dsp:cNvSpPr/>
      </dsp:nvSpPr>
      <dsp:spPr>
        <a:xfrm>
          <a:off x="0" y="3436543"/>
          <a:ext cx="5225145" cy="312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IN" sz="1300" b="0" i="0" kern="1200"/>
            <a:t>total_profit,</a:t>
          </a:r>
          <a:endParaRPr lang="en-US" sz="1300" kern="1200"/>
        </a:p>
      </dsp:txBody>
      <dsp:txXfrm>
        <a:off x="0" y="3436543"/>
        <a:ext cx="5225145" cy="312343"/>
      </dsp:txXfrm>
    </dsp:sp>
    <dsp:sp modelId="{BDA24858-0AC9-4B7B-979A-FCFD64A4C172}">
      <dsp:nvSpPr>
        <dsp:cNvPr id="0" name=""/>
        <dsp:cNvSpPr/>
      </dsp:nvSpPr>
      <dsp:spPr>
        <a:xfrm>
          <a:off x="0" y="3748887"/>
          <a:ext cx="522514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43696D-0AEB-41D9-8C1F-3B6DFDD33D3C}">
      <dsp:nvSpPr>
        <dsp:cNvPr id="0" name=""/>
        <dsp:cNvSpPr/>
      </dsp:nvSpPr>
      <dsp:spPr>
        <a:xfrm>
          <a:off x="0" y="3748887"/>
          <a:ext cx="5225145" cy="312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0" i="0" kern="1200"/>
            <a:t>RANK() OVER (PARTITION BY Branch ORDER BY total_profit DESC) AS rnk</a:t>
          </a:r>
          <a:endParaRPr lang="en-US" sz="1300" kern="1200"/>
        </a:p>
      </dsp:txBody>
      <dsp:txXfrm>
        <a:off x="0" y="3748887"/>
        <a:ext cx="5225145" cy="312343"/>
      </dsp:txXfrm>
    </dsp:sp>
    <dsp:sp modelId="{EC3F78C4-1307-4648-9666-00B1A48FF45B}">
      <dsp:nvSpPr>
        <dsp:cNvPr id="0" name=""/>
        <dsp:cNvSpPr/>
      </dsp:nvSpPr>
      <dsp:spPr>
        <a:xfrm>
          <a:off x="0" y="4061231"/>
          <a:ext cx="522514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9C3C55-5C2E-49BE-9808-8D66DB4FE57B}">
      <dsp:nvSpPr>
        <dsp:cNvPr id="0" name=""/>
        <dsp:cNvSpPr/>
      </dsp:nvSpPr>
      <dsp:spPr>
        <a:xfrm>
          <a:off x="0" y="4061231"/>
          <a:ext cx="5225145" cy="312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IN" sz="1300" b="0" i="0" kern="1200"/>
            <a:t>)</a:t>
          </a:r>
          <a:endParaRPr lang="en-US" sz="1300" kern="1200"/>
        </a:p>
      </dsp:txBody>
      <dsp:txXfrm>
        <a:off x="0" y="4061231"/>
        <a:ext cx="5225145" cy="312343"/>
      </dsp:txXfrm>
    </dsp:sp>
    <dsp:sp modelId="{E46FA41D-85BF-466D-9BD7-CCB82596CC0E}">
      <dsp:nvSpPr>
        <dsp:cNvPr id="0" name=""/>
        <dsp:cNvSpPr/>
      </dsp:nvSpPr>
      <dsp:spPr>
        <a:xfrm>
          <a:off x="0" y="4373574"/>
          <a:ext cx="522514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3054A2-903C-4459-B016-F2107367D170}">
      <dsp:nvSpPr>
        <dsp:cNvPr id="0" name=""/>
        <dsp:cNvSpPr/>
      </dsp:nvSpPr>
      <dsp:spPr>
        <a:xfrm>
          <a:off x="0" y="4373574"/>
          <a:ext cx="5225145" cy="312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IN" sz="1300" b="0" i="0" kern="1200"/>
            <a:t>SELECT</a:t>
          </a:r>
          <a:endParaRPr lang="en-US" sz="1300" kern="1200"/>
        </a:p>
      </dsp:txBody>
      <dsp:txXfrm>
        <a:off x="0" y="4373574"/>
        <a:ext cx="5225145" cy="312343"/>
      </dsp:txXfrm>
    </dsp:sp>
    <dsp:sp modelId="{36EE82DC-60BC-4F12-96FA-1C5BF089C534}">
      <dsp:nvSpPr>
        <dsp:cNvPr id="0" name=""/>
        <dsp:cNvSpPr/>
      </dsp:nvSpPr>
      <dsp:spPr>
        <a:xfrm>
          <a:off x="0" y="4685918"/>
          <a:ext cx="522514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0CAD3D-C0B5-4FBE-9470-5664A98E4A33}">
      <dsp:nvSpPr>
        <dsp:cNvPr id="0" name=""/>
        <dsp:cNvSpPr/>
      </dsp:nvSpPr>
      <dsp:spPr>
        <a:xfrm>
          <a:off x="0" y="4685918"/>
          <a:ext cx="5225145" cy="312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IN" sz="1300" b="0" i="0" kern="1200"/>
            <a:t>`Product line`,</a:t>
          </a:r>
          <a:endParaRPr lang="en-US" sz="1300" kern="1200"/>
        </a:p>
      </dsp:txBody>
      <dsp:txXfrm>
        <a:off x="0" y="4685918"/>
        <a:ext cx="5225145" cy="312343"/>
      </dsp:txXfrm>
    </dsp:sp>
    <dsp:sp modelId="{A6F1A20C-8247-474E-94DB-BCE257EA77B5}">
      <dsp:nvSpPr>
        <dsp:cNvPr id="0" name=""/>
        <dsp:cNvSpPr/>
      </dsp:nvSpPr>
      <dsp:spPr>
        <a:xfrm>
          <a:off x="0" y="4998262"/>
          <a:ext cx="522514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388DEA-F3B8-49F2-9A83-23BCAA77D662}">
      <dsp:nvSpPr>
        <dsp:cNvPr id="0" name=""/>
        <dsp:cNvSpPr/>
      </dsp:nvSpPr>
      <dsp:spPr>
        <a:xfrm>
          <a:off x="0" y="4998262"/>
          <a:ext cx="5225145" cy="312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IN" sz="1300" b="0" i="0" kern="1200"/>
            <a:t>total_profit</a:t>
          </a:r>
          <a:endParaRPr lang="en-US" sz="1300" kern="1200"/>
        </a:p>
      </dsp:txBody>
      <dsp:txXfrm>
        <a:off x="0" y="4998262"/>
        <a:ext cx="5225145" cy="312343"/>
      </dsp:txXfrm>
    </dsp:sp>
    <dsp:sp modelId="{D8D7B7F5-8E18-4E7C-81B8-ECEFDC85F556}">
      <dsp:nvSpPr>
        <dsp:cNvPr id="0" name=""/>
        <dsp:cNvSpPr/>
      </dsp:nvSpPr>
      <dsp:spPr>
        <a:xfrm>
          <a:off x="0" y="5310606"/>
          <a:ext cx="522514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077BA7-6576-4792-A2B9-7B77092E65B2}">
      <dsp:nvSpPr>
        <dsp:cNvPr id="0" name=""/>
        <dsp:cNvSpPr/>
      </dsp:nvSpPr>
      <dsp:spPr>
        <a:xfrm>
          <a:off x="0" y="5310606"/>
          <a:ext cx="5225145" cy="312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IN" sz="1300" b="0" i="0" kern="1200"/>
            <a:t>FROM ranked_profit</a:t>
          </a:r>
          <a:endParaRPr lang="en-US" sz="1300" kern="1200"/>
        </a:p>
      </dsp:txBody>
      <dsp:txXfrm>
        <a:off x="0" y="5310606"/>
        <a:ext cx="5225145" cy="312343"/>
      </dsp:txXfrm>
    </dsp:sp>
    <dsp:sp modelId="{192A3E40-2B0D-4AA9-A035-90B148806F3D}">
      <dsp:nvSpPr>
        <dsp:cNvPr id="0" name=""/>
        <dsp:cNvSpPr/>
      </dsp:nvSpPr>
      <dsp:spPr>
        <a:xfrm>
          <a:off x="0" y="5622949"/>
          <a:ext cx="522514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35AB67-9075-4625-8FA2-B89E13BA4F83}">
      <dsp:nvSpPr>
        <dsp:cNvPr id="0" name=""/>
        <dsp:cNvSpPr/>
      </dsp:nvSpPr>
      <dsp:spPr>
        <a:xfrm>
          <a:off x="0" y="5622949"/>
          <a:ext cx="5225145" cy="312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IN" sz="1300" b="0" i="0" kern="1200"/>
            <a:t>WHERE rnk = 1</a:t>
          </a:r>
          <a:endParaRPr lang="en-US" sz="1300" kern="1200"/>
        </a:p>
      </dsp:txBody>
      <dsp:txXfrm>
        <a:off x="0" y="5622949"/>
        <a:ext cx="5225145" cy="312343"/>
      </dsp:txXfrm>
    </dsp:sp>
    <dsp:sp modelId="{1FAD9275-9C96-4447-9261-D0BDEBB46495}">
      <dsp:nvSpPr>
        <dsp:cNvPr id="0" name=""/>
        <dsp:cNvSpPr/>
      </dsp:nvSpPr>
      <dsp:spPr>
        <a:xfrm>
          <a:off x="0" y="5935293"/>
          <a:ext cx="5225145"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EA7B24-30EF-4EC2-BD52-DB47CA97C893}">
      <dsp:nvSpPr>
        <dsp:cNvPr id="0" name=""/>
        <dsp:cNvSpPr/>
      </dsp:nvSpPr>
      <dsp:spPr>
        <a:xfrm>
          <a:off x="0" y="5935293"/>
          <a:ext cx="5225145" cy="312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0" i="0" kern="1200"/>
            <a:t>ORDER BY total_profit DESC;</a:t>
          </a:r>
          <a:endParaRPr lang="en-US" sz="1300" kern="1200"/>
        </a:p>
      </dsp:txBody>
      <dsp:txXfrm>
        <a:off x="0" y="5935293"/>
        <a:ext cx="5225145" cy="31234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D020A-B8F8-4BEC-A8AE-086691FCF148}" type="datetimeFigureOut">
              <a:rPr lang="en-IN" smtClean="0"/>
              <a:t>27-03-2025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7C86F7-7A06-4C2C-A870-F82780334519}" type="slidenum">
              <a:rPr lang="en-IN" smtClean="0"/>
              <a:t>‹#›</a:t>
            </a:fld>
            <a:endParaRPr lang="en-IN"/>
          </a:p>
        </p:txBody>
      </p:sp>
    </p:spTree>
    <p:extLst>
      <p:ext uri="{BB962C8B-B14F-4D97-AF65-F5344CB8AC3E}">
        <p14:creationId xmlns:p14="http://schemas.microsoft.com/office/powerpoint/2010/main" val="3371802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17C86F7-7A06-4C2C-A870-F82780334519}" type="slidenum">
              <a:rPr lang="en-IN" smtClean="0"/>
              <a:t>2</a:t>
            </a:fld>
            <a:endParaRPr lang="en-IN"/>
          </a:p>
        </p:txBody>
      </p:sp>
    </p:spTree>
    <p:extLst>
      <p:ext uri="{BB962C8B-B14F-4D97-AF65-F5344CB8AC3E}">
        <p14:creationId xmlns:p14="http://schemas.microsoft.com/office/powerpoint/2010/main" val="341530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is large so some data has been inserted in the result table.</a:t>
            </a:r>
            <a:endParaRPr lang="en-IN" dirty="0"/>
          </a:p>
        </p:txBody>
      </p:sp>
      <p:sp>
        <p:nvSpPr>
          <p:cNvPr id="4" name="Slide Number Placeholder 3"/>
          <p:cNvSpPr>
            <a:spLocks noGrp="1"/>
          </p:cNvSpPr>
          <p:nvPr>
            <p:ph type="sldNum" sz="quarter" idx="5"/>
          </p:nvPr>
        </p:nvSpPr>
        <p:spPr/>
        <p:txBody>
          <a:bodyPr/>
          <a:lstStyle/>
          <a:p>
            <a:fld id="{A17C86F7-7A06-4C2C-A870-F82780334519}" type="slidenum">
              <a:rPr lang="en-IN" smtClean="0"/>
              <a:t>13</a:t>
            </a:fld>
            <a:endParaRPr lang="en-IN"/>
          </a:p>
        </p:txBody>
      </p:sp>
    </p:spTree>
    <p:extLst>
      <p:ext uri="{BB962C8B-B14F-4D97-AF65-F5344CB8AC3E}">
        <p14:creationId xmlns:p14="http://schemas.microsoft.com/office/powerpoint/2010/main" val="3480367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A2AA51-8CA4-4A73-8F82-ADDC3D8E2F7B}" type="datetimeFigureOut">
              <a:rPr lang="en-IN" smtClean="0"/>
              <a:t>27-03-2025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A120F3-C2CE-4EFF-B6E3-09E6F41FF59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6436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A2AA51-8CA4-4A73-8F82-ADDC3D8E2F7B}" type="datetimeFigureOut">
              <a:rPr lang="en-IN" smtClean="0"/>
              <a:t>27-03-2025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A120F3-C2CE-4EFF-B6E3-09E6F41FF599}" type="slidenum">
              <a:rPr lang="en-IN" smtClean="0"/>
              <a:t>‹#›</a:t>
            </a:fld>
            <a:endParaRPr lang="en-IN"/>
          </a:p>
        </p:txBody>
      </p:sp>
    </p:spTree>
    <p:extLst>
      <p:ext uri="{BB962C8B-B14F-4D97-AF65-F5344CB8AC3E}">
        <p14:creationId xmlns:p14="http://schemas.microsoft.com/office/powerpoint/2010/main" val="1466523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A2AA51-8CA4-4A73-8F82-ADDC3D8E2F7B}" type="datetimeFigureOut">
              <a:rPr lang="en-IN" smtClean="0"/>
              <a:t>27-03-2025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A120F3-C2CE-4EFF-B6E3-09E6F41FF599}" type="slidenum">
              <a:rPr lang="en-IN" smtClean="0"/>
              <a:t>‹#›</a:t>
            </a:fld>
            <a:endParaRPr lang="en-IN"/>
          </a:p>
        </p:txBody>
      </p:sp>
    </p:spTree>
    <p:extLst>
      <p:ext uri="{BB962C8B-B14F-4D97-AF65-F5344CB8AC3E}">
        <p14:creationId xmlns:p14="http://schemas.microsoft.com/office/powerpoint/2010/main" val="1747291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A2AA51-8CA4-4A73-8F82-ADDC3D8E2F7B}" type="datetimeFigureOut">
              <a:rPr lang="en-IN" smtClean="0"/>
              <a:t>27-03-2025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A120F3-C2CE-4EFF-B6E3-09E6F41FF599}" type="slidenum">
              <a:rPr lang="en-IN" smtClean="0"/>
              <a:t>‹#›</a:t>
            </a:fld>
            <a:endParaRPr lang="en-IN"/>
          </a:p>
        </p:txBody>
      </p:sp>
    </p:spTree>
    <p:extLst>
      <p:ext uri="{BB962C8B-B14F-4D97-AF65-F5344CB8AC3E}">
        <p14:creationId xmlns:p14="http://schemas.microsoft.com/office/powerpoint/2010/main" val="980698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A2AA51-8CA4-4A73-8F82-ADDC3D8E2F7B}" type="datetimeFigureOut">
              <a:rPr lang="en-IN" smtClean="0"/>
              <a:t>27-03-2025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A120F3-C2CE-4EFF-B6E3-09E6F41FF59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3427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A2AA51-8CA4-4A73-8F82-ADDC3D8E2F7B}" type="datetimeFigureOut">
              <a:rPr lang="en-IN" smtClean="0"/>
              <a:t>27-03-2025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A120F3-C2CE-4EFF-B6E3-09E6F41FF599}" type="slidenum">
              <a:rPr lang="en-IN" smtClean="0"/>
              <a:t>‹#›</a:t>
            </a:fld>
            <a:endParaRPr lang="en-IN"/>
          </a:p>
        </p:txBody>
      </p:sp>
    </p:spTree>
    <p:extLst>
      <p:ext uri="{BB962C8B-B14F-4D97-AF65-F5344CB8AC3E}">
        <p14:creationId xmlns:p14="http://schemas.microsoft.com/office/powerpoint/2010/main" val="3578008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A2AA51-8CA4-4A73-8F82-ADDC3D8E2F7B}" type="datetimeFigureOut">
              <a:rPr lang="en-IN" smtClean="0"/>
              <a:t>27-03-2025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EA120F3-C2CE-4EFF-B6E3-09E6F41FF599}" type="slidenum">
              <a:rPr lang="en-IN" smtClean="0"/>
              <a:t>‹#›</a:t>
            </a:fld>
            <a:endParaRPr lang="en-IN"/>
          </a:p>
        </p:txBody>
      </p:sp>
    </p:spTree>
    <p:extLst>
      <p:ext uri="{BB962C8B-B14F-4D97-AF65-F5344CB8AC3E}">
        <p14:creationId xmlns:p14="http://schemas.microsoft.com/office/powerpoint/2010/main" val="3996937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A2AA51-8CA4-4A73-8F82-ADDC3D8E2F7B}" type="datetimeFigureOut">
              <a:rPr lang="en-IN" smtClean="0"/>
              <a:t>27-03-2025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EA120F3-C2CE-4EFF-B6E3-09E6F41FF599}" type="slidenum">
              <a:rPr lang="en-IN" smtClean="0"/>
              <a:t>‹#›</a:t>
            </a:fld>
            <a:endParaRPr lang="en-IN"/>
          </a:p>
        </p:txBody>
      </p:sp>
    </p:spTree>
    <p:extLst>
      <p:ext uri="{BB962C8B-B14F-4D97-AF65-F5344CB8AC3E}">
        <p14:creationId xmlns:p14="http://schemas.microsoft.com/office/powerpoint/2010/main" val="4089794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DA2AA51-8CA4-4A73-8F82-ADDC3D8E2F7B}" type="datetimeFigureOut">
              <a:rPr lang="en-IN" smtClean="0"/>
              <a:t>27-03-2025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DEA120F3-C2CE-4EFF-B6E3-09E6F41FF599}" type="slidenum">
              <a:rPr lang="en-IN" smtClean="0"/>
              <a:t>‹#›</a:t>
            </a:fld>
            <a:endParaRPr lang="en-IN"/>
          </a:p>
        </p:txBody>
      </p:sp>
    </p:spTree>
    <p:extLst>
      <p:ext uri="{BB962C8B-B14F-4D97-AF65-F5344CB8AC3E}">
        <p14:creationId xmlns:p14="http://schemas.microsoft.com/office/powerpoint/2010/main" val="1546786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DA2AA51-8CA4-4A73-8F82-ADDC3D8E2F7B}" type="datetimeFigureOut">
              <a:rPr lang="en-IN" smtClean="0"/>
              <a:t>27-03-2025</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EA120F3-C2CE-4EFF-B6E3-09E6F41FF599}" type="slidenum">
              <a:rPr lang="en-IN" smtClean="0"/>
              <a:t>‹#›</a:t>
            </a:fld>
            <a:endParaRPr lang="en-IN"/>
          </a:p>
        </p:txBody>
      </p:sp>
    </p:spTree>
    <p:extLst>
      <p:ext uri="{BB962C8B-B14F-4D97-AF65-F5344CB8AC3E}">
        <p14:creationId xmlns:p14="http://schemas.microsoft.com/office/powerpoint/2010/main" val="2527697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A2AA51-8CA4-4A73-8F82-ADDC3D8E2F7B}" type="datetimeFigureOut">
              <a:rPr lang="en-IN" smtClean="0"/>
              <a:t>27-03-2025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A120F3-C2CE-4EFF-B6E3-09E6F41FF599}" type="slidenum">
              <a:rPr lang="en-IN" smtClean="0"/>
              <a:t>‹#›</a:t>
            </a:fld>
            <a:endParaRPr lang="en-IN"/>
          </a:p>
        </p:txBody>
      </p:sp>
    </p:spTree>
    <p:extLst>
      <p:ext uri="{BB962C8B-B14F-4D97-AF65-F5344CB8AC3E}">
        <p14:creationId xmlns:p14="http://schemas.microsoft.com/office/powerpoint/2010/main" val="2176787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DA2AA51-8CA4-4A73-8F82-ADDC3D8E2F7B}" type="datetimeFigureOut">
              <a:rPr lang="en-IN" smtClean="0"/>
              <a:t>27-03-2025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EA120F3-C2CE-4EFF-B6E3-09E6F41FF599}"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878637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docs.google.com/spreadsheets/d/1O-j6vD_uMm37pzYwvhVToTqZxw_01OTB0x2q0z00Yrc/edit?gid=1250133431#gid=1250133431"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hyperlink" Target="https://drive.google.com/file/d/1-pbRprM3JN0Rfa4p4Eazwu_52LNGhea4/view?usp=sharing"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6D463-C4DF-073A-AFEC-0B18A5846BF1}"/>
              </a:ext>
            </a:extLst>
          </p:cNvPr>
          <p:cNvSpPr>
            <a:spLocks noGrp="1"/>
          </p:cNvSpPr>
          <p:nvPr>
            <p:ph type="ctrTitle"/>
          </p:nvPr>
        </p:nvSpPr>
        <p:spPr>
          <a:xfrm>
            <a:off x="1097280" y="758951"/>
            <a:ext cx="10058400" cy="2942191"/>
          </a:xfrm>
        </p:spPr>
        <p:txBody>
          <a:bodyPr>
            <a:normAutofit fontScale="90000"/>
          </a:bodyPr>
          <a:lstStyle/>
          <a:p>
            <a:pPr algn="ctr"/>
            <a:r>
              <a:rPr lang="en-US" sz="6000" b="1" dirty="0"/>
              <a:t>Sales Performance Analysis of Walmart Stores Using Advanced MySQL Techniques</a:t>
            </a:r>
            <a:br>
              <a:rPr lang="en-US" sz="4800" b="1" dirty="0"/>
            </a:br>
            <a:br>
              <a:rPr lang="en-US" sz="4800" b="1" dirty="0"/>
            </a:br>
            <a:r>
              <a:rPr lang="en-IN" sz="1400" b="1" dirty="0"/>
              <a:t>Dataset Link: </a:t>
            </a:r>
            <a:r>
              <a:rPr lang="en-IN" sz="1400" b="1" dirty="0" err="1">
                <a:hlinkClick r:id="rId2"/>
              </a:rPr>
              <a:t>Walmartsales</a:t>
            </a:r>
            <a:r>
              <a:rPr lang="en-IN" sz="1400" b="1" dirty="0">
                <a:hlinkClick r:id="rId2"/>
              </a:rPr>
              <a:t> Dataset</a:t>
            </a:r>
            <a:endParaRPr lang="en-IN" sz="4800" b="1" dirty="0"/>
          </a:p>
        </p:txBody>
      </p:sp>
      <p:sp>
        <p:nvSpPr>
          <p:cNvPr id="3" name="Subtitle 2">
            <a:extLst>
              <a:ext uri="{FF2B5EF4-FFF2-40B4-BE49-F238E27FC236}">
                <a16:creationId xmlns:a16="http://schemas.microsoft.com/office/drawing/2014/main" id="{227B9339-FE4E-CD99-C16D-6841D5DE9B04}"/>
              </a:ext>
            </a:extLst>
          </p:cNvPr>
          <p:cNvSpPr>
            <a:spLocks noGrp="1"/>
          </p:cNvSpPr>
          <p:nvPr>
            <p:ph type="subTitle" idx="1"/>
          </p:nvPr>
        </p:nvSpPr>
        <p:spPr>
          <a:xfrm>
            <a:off x="1197428" y="4496993"/>
            <a:ext cx="9144000" cy="1309255"/>
          </a:xfrm>
        </p:spPr>
        <p:txBody>
          <a:bodyPr/>
          <a:lstStyle/>
          <a:p>
            <a:r>
              <a:rPr lang="en-IN" sz="2800" b="1" dirty="0"/>
              <a:t>Presented by: Ravi Kant</a:t>
            </a:r>
          </a:p>
          <a:p>
            <a:endParaRPr lang="en-IN" dirty="0"/>
          </a:p>
          <a:p>
            <a:endParaRPr lang="en-IN" dirty="0"/>
          </a:p>
        </p:txBody>
      </p:sp>
    </p:spTree>
    <p:extLst>
      <p:ext uri="{BB962C8B-B14F-4D97-AF65-F5344CB8AC3E}">
        <p14:creationId xmlns:p14="http://schemas.microsoft.com/office/powerpoint/2010/main" val="731182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3CFC9789-57F4-4B9C-ABAA-6F7C8BADC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2" name="Rectangle 41">
            <a:extLst>
              <a:ext uri="{FF2B5EF4-FFF2-40B4-BE49-F238E27FC236}">
                <a16:creationId xmlns:a16="http://schemas.microsoft.com/office/drawing/2014/main" id="{9B54F538-07DE-4652-B506-5D16E3EBBB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43" name="Straight Connector 42">
            <a:extLst>
              <a:ext uri="{FF2B5EF4-FFF2-40B4-BE49-F238E27FC236}">
                <a16:creationId xmlns:a16="http://schemas.microsoft.com/office/drawing/2014/main" id="{03D56195-A6AC-4958-8B87-F7D009353E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4" name="Rectangle 43">
            <a:extLst>
              <a:ext uri="{FF2B5EF4-FFF2-40B4-BE49-F238E27FC236}">
                <a16:creationId xmlns:a16="http://schemas.microsoft.com/office/drawing/2014/main" id="{F83BAE65-D215-4292-9498-D9610AC2C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a:extLst>
              <a:ext uri="{FF2B5EF4-FFF2-40B4-BE49-F238E27FC236}">
                <a16:creationId xmlns:a16="http://schemas.microsoft.com/office/drawing/2014/main" id="{5C99ACED-3F9B-471D-97BC-E5D2D2319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847E4B9B-FD57-1265-8F63-6ADCEC2A9860}"/>
              </a:ext>
            </a:extLst>
          </p:cNvPr>
          <p:cNvSpPr txBox="1"/>
          <p:nvPr/>
        </p:nvSpPr>
        <p:spPr>
          <a:xfrm>
            <a:off x="7859485" y="2198914"/>
            <a:ext cx="3690257" cy="3670180"/>
          </a:xfrm>
          <a:prstGeom prst="rect">
            <a:avLst/>
          </a:prstGeom>
        </p:spPr>
        <p:txBody>
          <a:bodyPr vert="horz" lIns="0" tIns="45720" rIns="0" bIns="45720" rtlCol="0">
            <a:normAutofit/>
          </a:bodyPr>
          <a:lstStyle/>
          <a:p>
            <a:pPr defTabSz="914400">
              <a:lnSpc>
                <a:spcPct val="90000"/>
              </a:lnSpc>
              <a:spcBef>
                <a:spcPct val="0"/>
              </a:spcBef>
              <a:spcAft>
                <a:spcPts val="600"/>
              </a:spcAft>
              <a:buClr>
                <a:schemeClr val="accent1"/>
              </a:buClr>
              <a:buFont typeface="Calibri" panose="020F0502020204030204" pitchFamily="34" charset="0"/>
            </a:pPr>
            <a:r>
              <a:rPr lang="en-US" b="1" spc="-50" dirty="0">
                <a:solidFill>
                  <a:schemeClr val="tx1">
                    <a:lumMod val="75000"/>
                    <a:lumOff val="25000"/>
                  </a:schemeClr>
                </a:solidFill>
              </a:rPr>
              <a:t>•Result Table</a:t>
            </a:r>
          </a:p>
        </p:txBody>
      </p:sp>
      <p:sp>
        <p:nvSpPr>
          <p:cNvPr id="46" name="Rectangle 45">
            <a:extLst>
              <a:ext uri="{FF2B5EF4-FFF2-40B4-BE49-F238E27FC236}">
                <a16:creationId xmlns:a16="http://schemas.microsoft.com/office/drawing/2014/main" id="{86C05757-249C-4F2B-B326-B940FDD9C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7" name="Rectangle 46">
            <a:extLst>
              <a:ext uri="{FF2B5EF4-FFF2-40B4-BE49-F238E27FC236}">
                <a16:creationId xmlns:a16="http://schemas.microsoft.com/office/drawing/2014/main" id="{EE922679-5189-4C5C-9FBB-6839F89C66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aphicFrame>
        <p:nvGraphicFramePr>
          <p:cNvPr id="5" name="Table 4">
            <a:extLst>
              <a:ext uri="{FF2B5EF4-FFF2-40B4-BE49-F238E27FC236}">
                <a16:creationId xmlns:a16="http://schemas.microsoft.com/office/drawing/2014/main" id="{27AE6548-05B2-D2C4-5DE7-43C606E586CF}"/>
              </a:ext>
            </a:extLst>
          </p:cNvPr>
          <p:cNvGraphicFramePr>
            <a:graphicFrameLocks noGrp="1"/>
          </p:cNvGraphicFramePr>
          <p:nvPr>
            <p:extLst>
              <p:ext uri="{D42A27DB-BD31-4B8C-83A1-F6EECF244321}">
                <p14:modId xmlns:p14="http://schemas.microsoft.com/office/powerpoint/2010/main" val="2274159203"/>
              </p:ext>
            </p:extLst>
          </p:nvPr>
        </p:nvGraphicFramePr>
        <p:xfrm>
          <a:off x="1116815" y="640081"/>
          <a:ext cx="5944171" cy="5314416"/>
        </p:xfrm>
        <a:graphic>
          <a:graphicData uri="http://schemas.openxmlformats.org/drawingml/2006/table">
            <a:tbl>
              <a:tblPr firstRow="1" bandRow="1">
                <a:solidFill>
                  <a:schemeClr val="tx1">
                    <a:lumMod val="75000"/>
                    <a:lumOff val="25000"/>
                  </a:schemeClr>
                </a:solidFill>
              </a:tblPr>
              <a:tblGrid>
                <a:gridCol w="1570239">
                  <a:extLst>
                    <a:ext uri="{9D8B030D-6E8A-4147-A177-3AD203B41FA5}">
                      <a16:colId xmlns:a16="http://schemas.microsoft.com/office/drawing/2014/main" val="2888180458"/>
                    </a:ext>
                  </a:extLst>
                </a:gridCol>
                <a:gridCol w="2263564">
                  <a:extLst>
                    <a:ext uri="{9D8B030D-6E8A-4147-A177-3AD203B41FA5}">
                      <a16:colId xmlns:a16="http://schemas.microsoft.com/office/drawing/2014/main" val="3246581736"/>
                    </a:ext>
                  </a:extLst>
                </a:gridCol>
                <a:gridCol w="2110368">
                  <a:extLst>
                    <a:ext uri="{9D8B030D-6E8A-4147-A177-3AD203B41FA5}">
                      <a16:colId xmlns:a16="http://schemas.microsoft.com/office/drawing/2014/main" val="2205808480"/>
                    </a:ext>
                  </a:extLst>
                </a:gridCol>
              </a:tblGrid>
              <a:tr h="332151">
                <a:tc>
                  <a:txBody>
                    <a:bodyPr/>
                    <a:lstStyle/>
                    <a:p>
                      <a:pPr algn="ctr" fontAlgn="b"/>
                      <a:r>
                        <a:rPr lang="en-IN" sz="1100" b="0" i="0" u="none" strike="noStrike" cap="none" spc="0">
                          <a:solidFill>
                            <a:schemeClr val="bg1"/>
                          </a:solidFill>
                          <a:effectLst/>
                          <a:latin typeface="Aptos Narrow" panose="020B0004020202020204" pitchFamily="34" charset="0"/>
                        </a:rPr>
                        <a:t>Customer ID</a:t>
                      </a:r>
                    </a:p>
                  </a:txBody>
                  <a:tcPr marL="91224" marR="3556" marT="70173" marB="70173" anchor="ctr">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solidFill>
                      <a:schemeClr val="tx1"/>
                    </a:solidFill>
                  </a:tcPr>
                </a:tc>
                <a:tc>
                  <a:txBody>
                    <a:bodyPr/>
                    <a:lstStyle/>
                    <a:p>
                      <a:pPr algn="ctr" fontAlgn="b"/>
                      <a:r>
                        <a:rPr lang="en-IN" sz="1100" b="0" i="0" u="none" strike="noStrike" cap="none" spc="0">
                          <a:solidFill>
                            <a:schemeClr val="bg1"/>
                          </a:solidFill>
                          <a:effectLst/>
                          <a:latin typeface="Aptos Narrow" panose="020B0004020202020204" pitchFamily="34" charset="0"/>
                        </a:rPr>
                        <a:t>avg_spent_per_trans</a:t>
                      </a:r>
                    </a:p>
                  </a:txBody>
                  <a:tcPr marL="91224" marR="3556" marT="70173" marB="70173"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solidFill>
                      <a:schemeClr val="tx1"/>
                    </a:solidFill>
                  </a:tcPr>
                </a:tc>
                <a:tc>
                  <a:txBody>
                    <a:bodyPr/>
                    <a:lstStyle/>
                    <a:p>
                      <a:pPr algn="ctr" fontAlgn="b"/>
                      <a:r>
                        <a:rPr lang="en-IN" sz="1100" b="0" i="0" u="none" strike="noStrike" cap="none" spc="0">
                          <a:solidFill>
                            <a:schemeClr val="bg1"/>
                          </a:solidFill>
                          <a:effectLst/>
                          <a:latin typeface="Aptos Narrow" panose="020B0004020202020204" pitchFamily="34" charset="0"/>
                        </a:rPr>
                        <a:t>spending_category</a:t>
                      </a:r>
                    </a:p>
                  </a:txBody>
                  <a:tcPr marL="91224" marR="3556" marT="70173" marB="70173" anchor="ctr">
                    <a:lnL w="6350" cap="flat" cmpd="sng" algn="ctr">
                      <a:solidFill>
                        <a:schemeClr val="tx1">
                          <a:lumMod val="50000"/>
                          <a:lumOff val="50000"/>
                        </a:schemeClr>
                      </a:solidFill>
                      <a:prstDash val="solid"/>
                    </a:lnL>
                    <a:lnR w="38100" cap="flat" cmpd="sng" algn="ctr">
                      <a:noFill/>
                      <a:prstDash val="solid"/>
                    </a:lnR>
                    <a:lnT w="19050" cap="flat" cmpd="sng" algn="ctr">
                      <a:solidFill>
                        <a:schemeClr val="tx1"/>
                      </a:solidFill>
                      <a:prstDash val="solid"/>
                    </a:lnT>
                    <a:lnB w="6350" cap="flat" cmpd="sng" algn="ctr">
                      <a:solidFill>
                        <a:schemeClr val="tx1">
                          <a:lumMod val="50000"/>
                          <a:lumOff val="50000"/>
                        </a:schemeClr>
                      </a:solidFill>
                      <a:prstDash val="solid"/>
                    </a:lnB>
                    <a:solidFill>
                      <a:schemeClr val="tx1"/>
                    </a:solidFill>
                  </a:tcPr>
                </a:tc>
                <a:extLst>
                  <a:ext uri="{0D108BD9-81ED-4DB2-BD59-A6C34878D82A}">
                    <a16:rowId xmlns:a16="http://schemas.microsoft.com/office/drawing/2014/main" val="1409643256"/>
                  </a:ext>
                </a:extLst>
              </a:tr>
              <a:tr h="332151">
                <a:tc>
                  <a:txBody>
                    <a:bodyPr/>
                    <a:lstStyle/>
                    <a:p>
                      <a:pPr algn="ctr" fontAlgn="b"/>
                      <a:r>
                        <a:rPr lang="en-IN" sz="1100" b="0" i="0" u="none" strike="noStrike" cap="none" spc="0">
                          <a:solidFill>
                            <a:schemeClr val="bg1"/>
                          </a:solidFill>
                          <a:effectLst/>
                          <a:latin typeface="Aptos Narrow" panose="020B0004020202020204" pitchFamily="34" charset="0"/>
                        </a:rPr>
                        <a:t>8</a:t>
                      </a:r>
                    </a:p>
                  </a:txBody>
                  <a:tcPr marL="91224" marR="3556" marT="70173" marB="70173" anchor="b">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ctr" fontAlgn="b"/>
                      <a:r>
                        <a:rPr lang="en-IN" sz="1100" b="0" i="0" u="none" strike="noStrike" cap="none" spc="0">
                          <a:solidFill>
                            <a:schemeClr val="bg1"/>
                          </a:solidFill>
                          <a:effectLst/>
                          <a:latin typeface="Aptos Narrow" panose="020B0004020202020204" pitchFamily="34" charset="0"/>
                        </a:rPr>
                        <a:t>397.53</a:t>
                      </a:r>
                    </a:p>
                  </a:txBody>
                  <a:tcPr marL="91224" marR="3556" marT="70173" marB="70173"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ctr" fontAlgn="b"/>
                      <a:r>
                        <a:rPr lang="en-IN" sz="1100" b="0" i="0" u="none" strike="noStrike" cap="none" spc="0">
                          <a:solidFill>
                            <a:schemeClr val="bg1"/>
                          </a:solidFill>
                          <a:effectLst/>
                          <a:latin typeface="Aptos Narrow" panose="020B0004020202020204" pitchFamily="34" charset="0"/>
                        </a:rPr>
                        <a:t>High Spender</a:t>
                      </a:r>
                    </a:p>
                  </a:txBody>
                  <a:tcPr marL="91224" marR="3556" marT="70173" marB="70173" anchor="b">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3683039621"/>
                  </a:ext>
                </a:extLst>
              </a:tr>
              <a:tr h="332151">
                <a:tc>
                  <a:txBody>
                    <a:bodyPr/>
                    <a:lstStyle/>
                    <a:p>
                      <a:pPr algn="ctr" fontAlgn="b"/>
                      <a:r>
                        <a:rPr lang="en-IN" sz="1100" b="0" i="0" u="none" strike="noStrike" cap="none" spc="0">
                          <a:solidFill>
                            <a:schemeClr val="bg1"/>
                          </a:solidFill>
                          <a:effectLst/>
                          <a:latin typeface="Aptos Narrow" panose="020B0004020202020204" pitchFamily="34" charset="0"/>
                        </a:rPr>
                        <a:t>3</a:t>
                      </a:r>
                    </a:p>
                  </a:txBody>
                  <a:tcPr marL="91224" marR="3556" marT="70173" marB="70173"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85000"/>
                        <a:lumOff val="15000"/>
                      </a:schemeClr>
                    </a:solidFill>
                  </a:tcPr>
                </a:tc>
                <a:tc>
                  <a:txBody>
                    <a:bodyPr/>
                    <a:lstStyle/>
                    <a:p>
                      <a:pPr algn="ctr" fontAlgn="b"/>
                      <a:r>
                        <a:rPr lang="en-IN" sz="1100" b="0" i="0" u="none" strike="noStrike" cap="none" spc="0">
                          <a:solidFill>
                            <a:schemeClr val="bg1"/>
                          </a:solidFill>
                          <a:effectLst/>
                          <a:latin typeface="Aptos Narrow" panose="020B0004020202020204" pitchFamily="34" charset="0"/>
                        </a:rPr>
                        <a:t>349.29</a:t>
                      </a:r>
                    </a:p>
                  </a:txBody>
                  <a:tcPr marL="91224" marR="3556" marT="70173" marB="70173"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85000"/>
                        <a:lumOff val="15000"/>
                      </a:schemeClr>
                    </a:solidFill>
                  </a:tcPr>
                </a:tc>
                <a:tc>
                  <a:txBody>
                    <a:bodyPr/>
                    <a:lstStyle/>
                    <a:p>
                      <a:pPr algn="ctr" fontAlgn="b"/>
                      <a:r>
                        <a:rPr lang="en-IN" sz="1100" b="0" i="0" u="none" strike="noStrike" cap="none" spc="0">
                          <a:solidFill>
                            <a:schemeClr val="bg1"/>
                          </a:solidFill>
                          <a:effectLst/>
                          <a:latin typeface="Aptos Narrow" panose="020B0004020202020204" pitchFamily="34" charset="0"/>
                        </a:rPr>
                        <a:t>High Spender</a:t>
                      </a:r>
                    </a:p>
                  </a:txBody>
                  <a:tcPr marL="91224" marR="3556" marT="70173" marB="70173" anchor="b">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85000"/>
                        <a:lumOff val="15000"/>
                      </a:schemeClr>
                    </a:solidFill>
                  </a:tcPr>
                </a:tc>
                <a:extLst>
                  <a:ext uri="{0D108BD9-81ED-4DB2-BD59-A6C34878D82A}">
                    <a16:rowId xmlns:a16="http://schemas.microsoft.com/office/drawing/2014/main" val="3022680192"/>
                  </a:ext>
                </a:extLst>
              </a:tr>
              <a:tr h="332151">
                <a:tc>
                  <a:txBody>
                    <a:bodyPr/>
                    <a:lstStyle/>
                    <a:p>
                      <a:pPr algn="ctr" fontAlgn="b"/>
                      <a:r>
                        <a:rPr lang="en-IN" sz="1100" b="0" i="0" u="none" strike="noStrike" cap="none" spc="0">
                          <a:solidFill>
                            <a:schemeClr val="bg1"/>
                          </a:solidFill>
                          <a:effectLst/>
                          <a:latin typeface="Aptos Narrow" panose="020B0004020202020204" pitchFamily="34" charset="0"/>
                        </a:rPr>
                        <a:t>2</a:t>
                      </a:r>
                    </a:p>
                  </a:txBody>
                  <a:tcPr marL="91224" marR="3556" marT="70173" marB="70173" anchor="b">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ctr" fontAlgn="b"/>
                      <a:r>
                        <a:rPr lang="en-IN" sz="1100" b="0" i="0" u="none" strike="noStrike" cap="none" spc="0">
                          <a:solidFill>
                            <a:schemeClr val="bg1"/>
                          </a:solidFill>
                          <a:effectLst/>
                          <a:latin typeface="Aptos Narrow" panose="020B0004020202020204" pitchFamily="34" charset="0"/>
                        </a:rPr>
                        <a:t>349.14</a:t>
                      </a:r>
                    </a:p>
                  </a:txBody>
                  <a:tcPr marL="91224" marR="3556" marT="70173" marB="70173"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ctr" fontAlgn="b"/>
                      <a:r>
                        <a:rPr lang="en-IN" sz="1100" b="0" i="0" u="none" strike="noStrike" cap="none" spc="0">
                          <a:solidFill>
                            <a:schemeClr val="bg1"/>
                          </a:solidFill>
                          <a:effectLst/>
                          <a:latin typeface="Aptos Narrow" panose="020B0004020202020204" pitchFamily="34" charset="0"/>
                        </a:rPr>
                        <a:t>High Spender</a:t>
                      </a:r>
                    </a:p>
                  </a:txBody>
                  <a:tcPr marL="91224" marR="3556" marT="70173" marB="70173" anchor="b">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3800803381"/>
                  </a:ext>
                </a:extLst>
              </a:tr>
              <a:tr h="332151">
                <a:tc>
                  <a:txBody>
                    <a:bodyPr/>
                    <a:lstStyle/>
                    <a:p>
                      <a:pPr algn="ctr" fontAlgn="b"/>
                      <a:r>
                        <a:rPr lang="en-IN" sz="1100" b="0" i="0" u="none" strike="noStrike" cap="none" spc="0">
                          <a:solidFill>
                            <a:schemeClr val="bg1"/>
                          </a:solidFill>
                          <a:effectLst/>
                          <a:latin typeface="Aptos Narrow" panose="020B0004020202020204" pitchFamily="34" charset="0"/>
                        </a:rPr>
                        <a:t>15</a:t>
                      </a:r>
                    </a:p>
                  </a:txBody>
                  <a:tcPr marL="91224" marR="3556" marT="70173" marB="70173"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85000"/>
                        <a:lumOff val="15000"/>
                      </a:schemeClr>
                    </a:solidFill>
                  </a:tcPr>
                </a:tc>
                <a:tc>
                  <a:txBody>
                    <a:bodyPr/>
                    <a:lstStyle/>
                    <a:p>
                      <a:pPr algn="ctr" fontAlgn="b"/>
                      <a:r>
                        <a:rPr lang="en-IN" sz="1100" b="0" i="0" u="none" strike="noStrike" cap="none" spc="0">
                          <a:solidFill>
                            <a:schemeClr val="bg1"/>
                          </a:solidFill>
                          <a:effectLst/>
                          <a:latin typeface="Aptos Narrow" panose="020B0004020202020204" pitchFamily="34" charset="0"/>
                        </a:rPr>
                        <a:t>343.55</a:t>
                      </a:r>
                    </a:p>
                  </a:txBody>
                  <a:tcPr marL="91224" marR="3556" marT="70173" marB="70173"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85000"/>
                        <a:lumOff val="15000"/>
                      </a:schemeClr>
                    </a:solidFill>
                  </a:tcPr>
                </a:tc>
                <a:tc>
                  <a:txBody>
                    <a:bodyPr/>
                    <a:lstStyle/>
                    <a:p>
                      <a:pPr algn="ctr" fontAlgn="b"/>
                      <a:r>
                        <a:rPr lang="en-IN" sz="1100" b="0" i="0" u="none" strike="noStrike" cap="none" spc="0">
                          <a:solidFill>
                            <a:schemeClr val="bg1"/>
                          </a:solidFill>
                          <a:effectLst/>
                          <a:latin typeface="Aptos Narrow" panose="020B0004020202020204" pitchFamily="34" charset="0"/>
                        </a:rPr>
                        <a:t>High Spender</a:t>
                      </a:r>
                    </a:p>
                  </a:txBody>
                  <a:tcPr marL="91224" marR="3556" marT="70173" marB="70173" anchor="b">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85000"/>
                        <a:lumOff val="15000"/>
                      </a:schemeClr>
                    </a:solidFill>
                  </a:tcPr>
                </a:tc>
                <a:extLst>
                  <a:ext uri="{0D108BD9-81ED-4DB2-BD59-A6C34878D82A}">
                    <a16:rowId xmlns:a16="http://schemas.microsoft.com/office/drawing/2014/main" val="3238975222"/>
                  </a:ext>
                </a:extLst>
              </a:tr>
              <a:tr h="332151">
                <a:tc>
                  <a:txBody>
                    <a:bodyPr/>
                    <a:lstStyle/>
                    <a:p>
                      <a:pPr algn="ctr" fontAlgn="b"/>
                      <a:r>
                        <a:rPr lang="en-IN" sz="1100" b="0" i="0" u="none" strike="noStrike" cap="none" spc="0">
                          <a:solidFill>
                            <a:schemeClr val="bg1"/>
                          </a:solidFill>
                          <a:effectLst/>
                          <a:latin typeface="Aptos Narrow" panose="020B0004020202020204" pitchFamily="34" charset="0"/>
                        </a:rPr>
                        <a:t>1</a:t>
                      </a:r>
                    </a:p>
                  </a:txBody>
                  <a:tcPr marL="91224" marR="3556" marT="70173" marB="70173" anchor="b">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ctr" fontAlgn="b"/>
                      <a:r>
                        <a:rPr lang="en-IN" sz="1100" b="0" i="0" u="none" strike="noStrike" cap="none" spc="0">
                          <a:solidFill>
                            <a:schemeClr val="bg1"/>
                          </a:solidFill>
                          <a:effectLst/>
                          <a:latin typeface="Aptos Narrow" panose="020B0004020202020204" pitchFamily="34" charset="0"/>
                        </a:rPr>
                        <a:t>337.83</a:t>
                      </a:r>
                    </a:p>
                  </a:txBody>
                  <a:tcPr marL="91224" marR="3556" marT="70173" marB="70173"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ctr" fontAlgn="b"/>
                      <a:r>
                        <a:rPr lang="en-IN" sz="1100" b="0" i="0" u="none" strike="noStrike" cap="none" spc="0">
                          <a:solidFill>
                            <a:schemeClr val="bg1"/>
                          </a:solidFill>
                          <a:effectLst/>
                          <a:latin typeface="Aptos Narrow" panose="020B0004020202020204" pitchFamily="34" charset="0"/>
                        </a:rPr>
                        <a:t>High Spender</a:t>
                      </a:r>
                    </a:p>
                  </a:txBody>
                  <a:tcPr marL="91224" marR="3556" marT="70173" marB="70173" anchor="b">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3429831225"/>
                  </a:ext>
                </a:extLst>
              </a:tr>
              <a:tr h="332151">
                <a:tc>
                  <a:txBody>
                    <a:bodyPr/>
                    <a:lstStyle/>
                    <a:p>
                      <a:pPr algn="ctr" fontAlgn="b"/>
                      <a:r>
                        <a:rPr lang="en-IN" sz="1100" b="0" i="0" u="none" strike="noStrike" cap="none" spc="0">
                          <a:solidFill>
                            <a:schemeClr val="bg1"/>
                          </a:solidFill>
                          <a:effectLst/>
                          <a:latin typeface="Aptos Narrow" panose="020B0004020202020204" pitchFamily="34" charset="0"/>
                        </a:rPr>
                        <a:t>12</a:t>
                      </a:r>
                    </a:p>
                  </a:txBody>
                  <a:tcPr marL="91224" marR="3556" marT="70173" marB="70173"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85000"/>
                        <a:lumOff val="15000"/>
                      </a:schemeClr>
                    </a:solidFill>
                  </a:tcPr>
                </a:tc>
                <a:tc>
                  <a:txBody>
                    <a:bodyPr/>
                    <a:lstStyle/>
                    <a:p>
                      <a:pPr algn="ctr" fontAlgn="b"/>
                      <a:r>
                        <a:rPr lang="en-IN" sz="1100" b="0" i="0" u="none" strike="noStrike" cap="none" spc="0">
                          <a:solidFill>
                            <a:schemeClr val="bg1"/>
                          </a:solidFill>
                          <a:effectLst/>
                          <a:latin typeface="Aptos Narrow" panose="020B0004020202020204" pitchFamily="34" charset="0"/>
                        </a:rPr>
                        <a:t>329.1</a:t>
                      </a:r>
                    </a:p>
                  </a:txBody>
                  <a:tcPr marL="91224" marR="3556" marT="70173" marB="70173"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85000"/>
                        <a:lumOff val="15000"/>
                      </a:schemeClr>
                    </a:solidFill>
                  </a:tcPr>
                </a:tc>
                <a:tc>
                  <a:txBody>
                    <a:bodyPr/>
                    <a:lstStyle/>
                    <a:p>
                      <a:pPr algn="ctr" fontAlgn="b"/>
                      <a:r>
                        <a:rPr lang="en-IN" sz="1100" b="0" i="0" u="none" strike="noStrike" cap="none" spc="0">
                          <a:solidFill>
                            <a:schemeClr val="bg1"/>
                          </a:solidFill>
                          <a:effectLst/>
                          <a:latin typeface="Aptos Narrow" panose="020B0004020202020204" pitchFamily="34" charset="0"/>
                        </a:rPr>
                        <a:t>Medium Spender</a:t>
                      </a:r>
                    </a:p>
                  </a:txBody>
                  <a:tcPr marL="91224" marR="3556" marT="70173" marB="70173" anchor="b">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85000"/>
                        <a:lumOff val="15000"/>
                      </a:schemeClr>
                    </a:solidFill>
                  </a:tcPr>
                </a:tc>
                <a:extLst>
                  <a:ext uri="{0D108BD9-81ED-4DB2-BD59-A6C34878D82A}">
                    <a16:rowId xmlns:a16="http://schemas.microsoft.com/office/drawing/2014/main" val="117876167"/>
                  </a:ext>
                </a:extLst>
              </a:tr>
              <a:tr h="332151">
                <a:tc>
                  <a:txBody>
                    <a:bodyPr/>
                    <a:lstStyle/>
                    <a:p>
                      <a:pPr algn="ctr" fontAlgn="b"/>
                      <a:r>
                        <a:rPr lang="en-IN" sz="1100" b="0" i="0" u="none" strike="noStrike" cap="none" spc="0">
                          <a:solidFill>
                            <a:schemeClr val="bg1"/>
                          </a:solidFill>
                          <a:effectLst/>
                          <a:latin typeface="Aptos Narrow" panose="020B0004020202020204" pitchFamily="34" charset="0"/>
                        </a:rPr>
                        <a:t>11</a:t>
                      </a:r>
                    </a:p>
                  </a:txBody>
                  <a:tcPr marL="91224" marR="3556" marT="70173" marB="70173" anchor="b">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ctr" fontAlgn="b"/>
                      <a:r>
                        <a:rPr lang="en-IN" sz="1100" b="0" i="0" u="none" strike="noStrike" cap="none" spc="0">
                          <a:solidFill>
                            <a:schemeClr val="bg1"/>
                          </a:solidFill>
                          <a:effectLst/>
                          <a:latin typeface="Aptos Narrow" panose="020B0004020202020204" pitchFamily="34" charset="0"/>
                        </a:rPr>
                        <a:t>324.22</a:t>
                      </a:r>
                    </a:p>
                  </a:txBody>
                  <a:tcPr marL="91224" marR="3556" marT="70173" marB="70173"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ctr" fontAlgn="b"/>
                      <a:r>
                        <a:rPr lang="en-IN" sz="1100" b="0" i="0" u="none" strike="noStrike" cap="none" spc="0">
                          <a:solidFill>
                            <a:schemeClr val="bg1"/>
                          </a:solidFill>
                          <a:effectLst/>
                          <a:latin typeface="Aptos Narrow" panose="020B0004020202020204" pitchFamily="34" charset="0"/>
                        </a:rPr>
                        <a:t>Medium Spender</a:t>
                      </a:r>
                    </a:p>
                  </a:txBody>
                  <a:tcPr marL="91224" marR="3556" marT="70173" marB="70173" anchor="b">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1448764899"/>
                  </a:ext>
                </a:extLst>
              </a:tr>
              <a:tr h="332151">
                <a:tc>
                  <a:txBody>
                    <a:bodyPr/>
                    <a:lstStyle/>
                    <a:p>
                      <a:pPr algn="ctr" fontAlgn="b"/>
                      <a:r>
                        <a:rPr lang="en-IN" sz="1100" b="0" i="0" u="none" strike="noStrike" cap="none" spc="0">
                          <a:solidFill>
                            <a:schemeClr val="bg1"/>
                          </a:solidFill>
                          <a:effectLst/>
                          <a:latin typeface="Aptos Narrow" panose="020B0004020202020204" pitchFamily="34" charset="0"/>
                        </a:rPr>
                        <a:t>13</a:t>
                      </a:r>
                    </a:p>
                  </a:txBody>
                  <a:tcPr marL="91224" marR="3556" marT="70173" marB="70173"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85000"/>
                        <a:lumOff val="15000"/>
                      </a:schemeClr>
                    </a:solidFill>
                  </a:tcPr>
                </a:tc>
                <a:tc>
                  <a:txBody>
                    <a:bodyPr/>
                    <a:lstStyle/>
                    <a:p>
                      <a:pPr algn="ctr" fontAlgn="b"/>
                      <a:r>
                        <a:rPr lang="en-IN" sz="1100" b="0" i="0" u="none" strike="noStrike" cap="none" spc="0">
                          <a:solidFill>
                            <a:schemeClr val="bg1"/>
                          </a:solidFill>
                          <a:effectLst/>
                          <a:latin typeface="Aptos Narrow" panose="020B0004020202020204" pitchFamily="34" charset="0"/>
                        </a:rPr>
                        <a:t>319.15</a:t>
                      </a:r>
                    </a:p>
                  </a:txBody>
                  <a:tcPr marL="91224" marR="3556" marT="70173" marB="70173"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85000"/>
                        <a:lumOff val="15000"/>
                      </a:schemeClr>
                    </a:solidFill>
                  </a:tcPr>
                </a:tc>
                <a:tc>
                  <a:txBody>
                    <a:bodyPr/>
                    <a:lstStyle/>
                    <a:p>
                      <a:pPr algn="ctr" fontAlgn="b"/>
                      <a:r>
                        <a:rPr lang="en-IN" sz="1100" b="0" i="0" u="none" strike="noStrike" cap="none" spc="0">
                          <a:solidFill>
                            <a:schemeClr val="bg1"/>
                          </a:solidFill>
                          <a:effectLst/>
                          <a:latin typeface="Aptos Narrow" panose="020B0004020202020204" pitchFamily="34" charset="0"/>
                        </a:rPr>
                        <a:t>Medium Spender</a:t>
                      </a:r>
                    </a:p>
                  </a:txBody>
                  <a:tcPr marL="91224" marR="3556" marT="70173" marB="70173" anchor="b">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85000"/>
                        <a:lumOff val="15000"/>
                      </a:schemeClr>
                    </a:solidFill>
                  </a:tcPr>
                </a:tc>
                <a:extLst>
                  <a:ext uri="{0D108BD9-81ED-4DB2-BD59-A6C34878D82A}">
                    <a16:rowId xmlns:a16="http://schemas.microsoft.com/office/drawing/2014/main" val="196620259"/>
                  </a:ext>
                </a:extLst>
              </a:tr>
              <a:tr h="332151">
                <a:tc>
                  <a:txBody>
                    <a:bodyPr/>
                    <a:lstStyle/>
                    <a:p>
                      <a:pPr algn="ctr" fontAlgn="b"/>
                      <a:r>
                        <a:rPr lang="en-IN" sz="1100" b="0" i="0" u="none" strike="noStrike" cap="none" spc="0">
                          <a:solidFill>
                            <a:schemeClr val="bg1"/>
                          </a:solidFill>
                          <a:effectLst/>
                          <a:latin typeface="Aptos Narrow" panose="020B0004020202020204" pitchFamily="34" charset="0"/>
                        </a:rPr>
                        <a:t>14</a:t>
                      </a:r>
                    </a:p>
                  </a:txBody>
                  <a:tcPr marL="91224" marR="3556" marT="70173" marB="70173" anchor="b">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ctr" fontAlgn="b"/>
                      <a:r>
                        <a:rPr lang="en-IN" sz="1100" b="0" i="0" u="none" strike="noStrike" cap="none" spc="0">
                          <a:solidFill>
                            <a:schemeClr val="bg1"/>
                          </a:solidFill>
                          <a:effectLst/>
                          <a:latin typeface="Aptos Narrow" panose="020B0004020202020204" pitchFamily="34" charset="0"/>
                        </a:rPr>
                        <a:t>318.93</a:t>
                      </a:r>
                    </a:p>
                  </a:txBody>
                  <a:tcPr marL="91224" marR="3556" marT="70173" marB="70173"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ctr" fontAlgn="b"/>
                      <a:r>
                        <a:rPr lang="en-IN" sz="1100" b="0" i="0" u="none" strike="noStrike" cap="none" spc="0">
                          <a:solidFill>
                            <a:schemeClr val="bg1"/>
                          </a:solidFill>
                          <a:effectLst/>
                          <a:latin typeface="Aptos Narrow" panose="020B0004020202020204" pitchFamily="34" charset="0"/>
                        </a:rPr>
                        <a:t>Medium Spender</a:t>
                      </a:r>
                    </a:p>
                  </a:txBody>
                  <a:tcPr marL="91224" marR="3556" marT="70173" marB="70173" anchor="b">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1447279939"/>
                  </a:ext>
                </a:extLst>
              </a:tr>
              <a:tr h="332151">
                <a:tc>
                  <a:txBody>
                    <a:bodyPr/>
                    <a:lstStyle/>
                    <a:p>
                      <a:pPr algn="ctr" fontAlgn="b"/>
                      <a:r>
                        <a:rPr lang="en-IN" sz="1100" b="0" i="0" u="none" strike="noStrike" cap="none" spc="0">
                          <a:solidFill>
                            <a:schemeClr val="bg1"/>
                          </a:solidFill>
                          <a:effectLst/>
                          <a:latin typeface="Aptos Narrow" panose="020B0004020202020204" pitchFamily="34" charset="0"/>
                        </a:rPr>
                        <a:t>10</a:t>
                      </a:r>
                    </a:p>
                  </a:txBody>
                  <a:tcPr marL="91224" marR="3556" marT="70173" marB="70173"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85000"/>
                        <a:lumOff val="15000"/>
                      </a:schemeClr>
                    </a:solidFill>
                  </a:tcPr>
                </a:tc>
                <a:tc>
                  <a:txBody>
                    <a:bodyPr/>
                    <a:lstStyle/>
                    <a:p>
                      <a:pPr algn="ctr" fontAlgn="b"/>
                      <a:r>
                        <a:rPr lang="en-IN" sz="1100" b="0" i="0" u="none" strike="noStrike" cap="none" spc="0">
                          <a:solidFill>
                            <a:schemeClr val="bg1"/>
                          </a:solidFill>
                          <a:effectLst/>
                          <a:latin typeface="Aptos Narrow" panose="020B0004020202020204" pitchFamily="34" charset="0"/>
                        </a:rPr>
                        <a:t>309.31</a:t>
                      </a:r>
                    </a:p>
                  </a:txBody>
                  <a:tcPr marL="91224" marR="3556" marT="70173" marB="70173"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85000"/>
                        <a:lumOff val="15000"/>
                      </a:schemeClr>
                    </a:solidFill>
                  </a:tcPr>
                </a:tc>
                <a:tc>
                  <a:txBody>
                    <a:bodyPr/>
                    <a:lstStyle/>
                    <a:p>
                      <a:pPr algn="ctr" fontAlgn="b"/>
                      <a:r>
                        <a:rPr lang="en-IN" sz="1100" b="0" i="0" u="none" strike="noStrike" cap="none" spc="0">
                          <a:solidFill>
                            <a:schemeClr val="bg1"/>
                          </a:solidFill>
                          <a:effectLst/>
                          <a:latin typeface="Aptos Narrow" panose="020B0004020202020204" pitchFamily="34" charset="0"/>
                        </a:rPr>
                        <a:t>Medium Spender</a:t>
                      </a:r>
                    </a:p>
                  </a:txBody>
                  <a:tcPr marL="91224" marR="3556" marT="70173" marB="70173" anchor="b">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85000"/>
                        <a:lumOff val="15000"/>
                      </a:schemeClr>
                    </a:solidFill>
                  </a:tcPr>
                </a:tc>
                <a:extLst>
                  <a:ext uri="{0D108BD9-81ED-4DB2-BD59-A6C34878D82A}">
                    <a16:rowId xmlns:a16="http://schemas.microsoft.com/office/drawing/2014/main" val="4112117592"/>
                  </a:ext>
                </a:extLst>
              </a:tr>
              <a:tr h="332151">
                <a:tc>
                  <a:txBody>
                    <a:bodyPr/>
                    <a:lstStyle/>
                    <a:p>
                      <a:pPr algn="ctr" fontAlgn="b"/>
                      <a:r>
                        <a:rPr lang="en-IN" sz="1100" b="0" i="0" u="none" strike="noStrike" cap="none" spc="0">
                          <a:solidFill>
                            <a:schemeClr val="bg1"/>
                          </a:solidFill>
                          <a:effectLst/>
                          <a:latin typeface="Aptos Narrow" panose="020B0004020202020204" pitchFamily="34" charset="0"/>
                        </a:rPr>
                        <a:t>6</a:t>
                      </a:r>
                    </a:p>
                  </a:txBody>
                  <a:tcPr marL="91224" marR="3556" marT="70173" marB="70173" anchor="b">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ctr" fontAlgn="b"/>
                      <a:r>
                        <a:rPr lang="en-IN" sz="1100" b="0" i="0" u="none" strike="noStrike" cap="none" spc="0">
                          <a:solidFill>
                            <a:schemeClr val="bg1"/>
                          </a:solidFill>
                          <a:effectLst/>
                          <a:latin typeface="Aptos Narrow" panose="020B0004020202020204" pitchFamily="34" charset="0"/>
                        </a:rPr>
                        <a:t>308.87</a:t>
                      </a:r>
                    </a:p>
                  </a:txBody>
                  <a:tcPr marL="91224" marR="3556" marT="70173" marB="70173"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ctr" fontAlgn="b"/>
                      <a:r>
                        <a:rPr lang="en-IN" sz="1100" b="0" i="0" u="none" strike="noStrike" cap="none" spc="0">
                          <a:solidFill>
                            <a:schemeClr val="bg1"/>
                          </a:solidFill>
                          <a:effectLst/>
                          <a:latin typeface="Aptos Narrow" panose="020B0004020202020204" pitchFamily="34" charset="0"/>
                        </a:rPr>
                        <a:t>Low Spender</a:t>
                      </a:r>
                    </a:p>
                  </a:txBody>
                  <a:tcPr marL="91224" marR="3556" marT="70173" marB="70173" anchor="b">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231800896"/>
                  </a:ext>
                </a:extLst>
              </a:tr>
              <a:tr h="332151">
                <a:tc>
                  <a:txBody>
                    <a:bodyPr/>
                    <a:lstStyle/>
                    <a:p>
                      <a:pPr algn="ctr" fontAlgn="b"/>
                      <a:r>
                        <a:rPr lang="en-IN" sz="1100" b="0" i="0" u="none" strike="noStrike" cap="none" spc="0">
                          <a:solidFill>
                            <a:schemeClr val="bg1"/>
                          </a:solidFill>
                          <a:effectLst/>
                          <a:latin typeface="Aptos Narrow" panose="020B0004020202020204" pitchFamily="34" charset="0"/>
                        </a:rPr>
                        <a:t>7</a:t>
                      </a:r>
                    </a:p>
                  </a:txBody>
                  <a:tcPr marL="91224" marR="3556" marT="70173" marB="70173"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85000"/>
                        <a:lumOff val="15000"/>
                      </a:schemeClr>
                    </a:solidFill>
                  </a:tcPr>
                </a:tc>
                <a:tc>
                  <a:txBody>
                    <a:bodyPr/>
                    <a:lstStyle/>
                    <a:p>
                      <a:pPr algn="ctr" fontAlgn="b"/>
                      <a:r>
                        <a:rPr lang="en-IN" sz="1100" b="0" i="0" u="none" strike="noStrike" cap="none" spc="0">
                          <a:solidFill>
                            <a:schemeClr val="bg1"/>
                          </a:solidFill>
                          <a:effectLst/>
                          <a:latin typeface="Aptos Narrow" panose="020B0004020202020204" pitchFamily="34" charset="0"/>
                        </a:rPr>
                        <a:t>307.88</a:t>
                      </a:r>
                    </a:p>
                  </a:txBody>
                  <a:tcPr marL="91224" marR="3556" marT="70173" marB="70173"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85000"/>
                        <a:lumOff val="15000"/>
                      </a:schemeClr>
                    </a:solidFill>
                  </a:tcPr>
                </a:tc>
                <a:tc>
                  <a:txBody>
                    <a:bodyPr/>
                    <a:lstStyle/>
                    <a:p>
                      <a:pPr algn="ctr" fontAlgn="b"/>
                      <a:r>
                        <a:rPr lang="en-IN" sz="1100" b="0" i="0" u="none" strike="noStrike" cap="none" spc="0">
                          <a:solidFill>
                            <a:schemeClr val="bg1"/>
                          </a:solidFill>
                          <a:effectLst/>
                          <a:latin typeface="Aptos Narrow" panose="020B0004020202020204" pitchFamily="34" charset="0"/>
                        </a:rPr>
                        <a:t>Low Spender</a:t>
                      </a:r>
                    </a:p>
                  </a:txBody>
                  <a:tcPr marL="91224" marR="3556" marT="70173" marB="70173" anchor="b">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85000"/>
                        <a:lumOff val="15000"/>
                      </a:schemeClr>
                    </a:solidFill>
                  </a:tcPr>
                </a:tc>
                <a:extLst>
                  <a:ext uri="{0D108BD9-81ED-4DB2-BD59-A6C34878D82A}">
                    <a16:rowId xmlns:a16="http://schemas.microsoft.com/office/drawing/2014/main" val="1022446823"/>
                  </a:ext>
                </a:extLst>
              </a:tr>
              <a:tr h="332151">
                <a:tc>
                  <a:txBody>
                    <a:bodyPr/>
                    <a:lstStyle/>
                    <a:p>
                      <a:pPr algn="ctr" fontAlgn="b"/>
                      <a:r>
                        <a:rPr lang="en-IN" sz="1100" b="0" i="0" u="none" strike="noStrike" cap="none" spc="0">
                          <a:solidFill>
                            <a:schemeClr val="bg1"/>
                          </a:solidFill>
                          <a:effectLst/>
                          <a:latin typeface="Aptos Narrow" panose="020B0004020202020204" pitchFamily="34" charset="0"/>
                        </a:rPr>
                        <a:t>9</a:t>
                      </a:r>
                    </a:p>
                  </a:txBody>
                  <a:tcPr marL="91224" marR="3556" marT="70173" marB="70173" anchor="b">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ctr" fontAlgn="b"/>
                      <a:r>
                        <a:rPr lang="en-IN" sz="1100" b="0" i="0" u="none" strike="noStrike" cap="none" spc="0">
                          <a:solidFill>
                            <a:schemeClr val="bg1"/>
                          </a:solidFill>
                          <a:effectLst/>
                          <a:latin typeface="Aptos Narrow" panose="020B0004020202020204" pitchFamily="34" charset="0"/>
                        </a:rPr>
                        <a:t>293.46</a:t>
                      </a:r>
                    </a:p>
                  </a:txBody>
                  <a:tcPr marL="91224" marR="3556" marT="70173" marB="70173"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ctr" fontAlgn="b"/>
                      <a:r>
                        <a:rPr lang="en-IN" sz="1100" b="0" i="0" u="none" strike="noStrike" cap="none" spc="0">
                          <a:solidFill>
                            <a:schemeClr val="bg1"/>
                          </a:solidFill>
                          <a:effectLst/>
                          <a:latin typeface="Aptos Narrow" panose="020B0004020202020204" pitchFamily="34" charset="0"/>
                        </a:rPr>
                        <a:t>Low Spender</a:t>
                      </a:r>
                    </a:p>
                  </a:txBody>
                  <a:tcPr marL="91224" marR="3556" marT="70173" marB="70173" anchor="b">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2771195104"/>
                  </a:ext>
                </a:extLst>
              </a:tr>
              <a:tr h="332151">
                <a:tc>
                  <a:txBody>
                    <a:bodyPr/>
                    <a:lstStyle/>
                    <a:p>
                      <a:pPr algn="ctr" fontAlgn="b"/>
                      <a:r>
                        <a:rPr lang="en-IN" sz="1100" b="0" i="0" u="none" strike="noStrike" cap="none" spc="0">
                          <a:solidFill>
                            <a:schemeClr val="bg1"/>
                          </a:solidFill>
                          <a:effectLst/>
                          <a:latin typeface="Aptos Narrow" panose="020B0004020202020204" pitchFamily="34" charset="0"/>
                        </a:rPr>
                        <a:t>5</a:t>
                      </a:r>
                    </a:p>
                  </a:txBody>
                  <a:tcPr marL="91224" marR="3556" marT="70173" marB="70173"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85000"/>
                        <a:lumOff val="15000"/>
                      </a:schemeClr>
                    </a:solidFill>
                  </a:tcPr>
                </a:tc>
                <a:tc>
                  <a:txBody>
                    <a:bodyPr/>
                    <a:lstStyle/>
                    <a:p>
                      <a:pPr algn="ctr" fontAlgn="b"/>
                      <a:r>
                        <a:rPr lang="en-IN" sz="1100" b="0" i="0" u="none" strike="noStrike" cap="none" spc="0">
                          <a:solidFill>
                            <a:schemeClr val="bg1"/>
                          </a:solidFill>
                          <a:effectLst/>
                          <a:latin typeface="Aptos Narrow" panose="020B0004020202020204" pitchFamily="34" charset="0"/>
                        </a:rPr>
                        <a:t>293.02</a:t>
                      </a:r>
                    </a:p>
                  </a:txBody>
                  <a:tcPr marL="91224" marR="3556" marT="70173" marB="70173"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85000"/>
                        <a:lumOff val="15000"/>
                      </a:schemeClr>
                    </a:solidFill>
                  </a:tcPr>
                </a:tc>
                <a:tc>
                  <a:txBody>
                    <a:bodyPr/>
                    <a:lstStyle/>
                    <a:p>
                      <a:pPr algn="ctr" fontAlgn="b"/>
                      <a:r>
                        <a:rPr lang="en-IN" sz="1100" b="0" i="0" u="none" strike="noStrike" cap="none" spc="0">
                          <a:solidFill>
                            <a:schemeClr val="bg1"/>
                          </a:solidFill>
                          <a:effectLst/>
                          <a:latin typeface="Aptos Narrow" panose="020B0004020202020204" pitchFamily="34" charset="0"/>
                        </a:rPr>
                        <a:t>Low Spender</a:t>
                      </a:r>
                    </a:p>
                  </a:txBody>
                  <a:tcPr marL="91224" marR="3556" marT="70173" marB="70173" anchor="b">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solidFill>
                      <a:schemeClr val="tx1">
                        <a:lumMod val="85000"/>
                        <a:lumOff val="15000"/>
                      </a:schemeClr>
                    </a:solidFill>
                  </a:tcPr>
                </a:tc>
                <a:extLst>
                  <a:ext uri="{0D108BD9-81ED-4DB2-BD59-A6C34878D82A}">
                    <a16:rowId xmlns:a16="http://schemas.microsoft.com/office/drawing/2014/main" val="132831299"/>
                  </a:ext>
                </a:extLst>
              </a:tr>
              <a:tr h="332151">
                <a:tc>
                  <a:txBody>
                    <a:bodyPr/>
                    <a:lstStyle/>
                    <a:p>
                      <a:pPr algn="ctr" fontAlgn="b"/>
                      <a:r>
                        <a:rPr lang="en-IN" sz="1100" b="0" i="0" u="none" strike="noStrike" cap="none" spc="0">
                          <a:solidFill>
                            <a:schemeClr val="bg1"/>
                          </a:solidFill>
                          <a:effectLst/>
                          <a:latin typeface="Aptos Narrow" panose="020B0004020202020204" pitchFamily="34" charset="0"/>
                        </a:rPr>
                        <a:t>4</a:t>
                      </a:r>
                    </a:p>
                  </a:txBody>
                  <a:tcPr marL="91224" marR="3556" marT="70173" marB="70173" anchor="b">
                    <a:lnL w="38100" cap="flat" cmpd="sng" algn="ctr">
                      <a:no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38100" cap="flat" cmpd="sng" algn="ctr">
                      <a:noFill/>
                      <a:prstDash val="solid"/>
                    </a:lnB>
                    <a:solidFill>
                      <a:schemeClr val="tx1">
                        <a:lumMod val="75000"/>
                        <a:lumOff val="25000"/>
                      </a:schemeClr>
                    </a:solidFill>
                  </a:tcPr>
                </a:tc>
                <a:tc>
                  <a:txBody>
                    <a:bodyPr/>
                    <a:lstStyle/>
                    <a:p>
                      <a:pPr algn="ctr" fontAlgn="b"/>
                      <a:r>
                        <a:rPr lang="en-IN" sz="1100" b="0" i="0" u="none" strike="noStrike" cap="none" spc="0">
                          <a:solidFill>
                            <a:schemeClr val="bg1"/>
                          </a:solidFill>
                          <a:effectLst/>
                          <a:latin typeface="Aptos Narrow" panose="020B0004020202020204" pitchFamily="34" charset="0"/>
                        </a:rPr>
                        <a:t>263.53</a:t>
                      </a:r>
                    </a:p>
                  </a:txBody>
                  <a:tcPr marL="91224" marR="3556" marT="70173" marB="70173"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38100" cap="flat" cmpd="sng" algn="ctr">
                      <a:noFill/>
                      <a:prstDash val="solid"/>
                    </a:lnB>
                    <a:solidFill>
                      <a:schemeClr val="tx1">
                        <a:lumMod val="75000"/>
                        <a:lumOff val="25000"/>
                      </a:schemeClr>
                    </a:solidFill>
                  </a:tcPr>
                </a:tc>
                <a:tc>
                  <a:txBody>
                    <a:bodyPr/>
                    <a:lstStyle/>
                    <a:p>
                      <a:pPr algn="ctr" fontAlgn="b"/>
                      <a:r>
                        <a:rPr lang="en-IN" sz="1100" b="0" i="0" u="none" strike="noStrike" cap="none" spc="0">
                          <a:solidFill>
                            <a:schemeClr val="bg1"/>
                          </a:solidFill>
                          <a:effectLst/>
                          <a:latin typeface="Aptos Narrow" panose="020B0004020202020204" pitchFamily="34" charset="0"/>
                        </a:rPr>
                        <a:t>Low Spender</a:t>
                      </a:r>
                    </a:p>
                  </a:txBody>
                  <a:tcPr marL="91224" marR="3556" marT="70173" marB="70173" anchor="b">
                    <a:lnL w="6350" cap="flat" cmpd="sng" algn="ctr">
                      <a:solidFill>
                        <a:schemeClr val="tx1">
                          <a:lumMod val="50000"/>
                          <a:lumOff val="50000"/>
                        </a:schemeClr>
                      </a:solidFill>
                      <a:prstDash val="solid"/>
                    </a:lnL>
                    <a:lnR w="38100" cap="flat" cmpd="sng" algn="ctr">
                      <a:noFill/>
                      <a:prstDash val="solid"/>
                    </a:lnR>
                    <a:lnT w="6350" cap="flat" cmpd="sng" algn="ctr">
                      <a:solidFill>
                        <a:schemeClr val="tx1">
                          <a:lumMod val="50000"/>
                          <a:lumOff val="50000"/>
                        </a:schemeClr>
                      </a:solidFill>
                      <a:prstDash val="solid"/>
                    </a:lnT>
                    <a:lnB w="38100" cap="flat" cmpd="sng" algn="ctr">
                      <a:noFill/>
                      <a:prstDash val="solid"/>
                    </a:lnB>
                    <a:solidFill>
                      <a:schemeClr val="tx1">
                        <a:lumMod val="75000"/>
                        <a:lumOff val="25000"/>
                      </a:schemeClr>
                    </a:solidFill>
                  </a:tcPr>
                </a:tc>
                <a:extLst>
                  <a:ext uri="{0D108BD9-81ED-4DB2-BD59-A6C34878D82A}">
                    <a16:rowId xmlns:a16="http://schemas.microsoft.com/office/drawing/2014/main" val="3644784714"/>
                  </a:ext>
                </a:extLst>
              </a:tr>
            </a:tbl>
          </a:graphicData>
        </a:graphic>
      </p:graphicFrame>
    </p:spTree>
    <p:extLst>
      <p:ext uri="{BB962C8B-B14F-4D97-AF65-F5344CB8AC3E}">
        <p14:creationId xmlns:p14="http://schemas.microsoft.com/office/powerpoint/2010/main" val="3040495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4A8FFEA1-1B69-4F42-B552-0CCF72596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5" name="Rectangle 34">
            <a:extLst>
              <a:ext uri="{FF2B5EF4-FFF2-40B4-BE49-F238E27FC236}">
                <a16:creationId xmlns:a16="http://schemas.microsoft.com/office/drawing/2014/main" id="{AA3C9226-5EC8-460B-82D7-72AA994DF9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36" name="Straight Connector 35">
            <a:extLst>
              <a:ext uri="{FF2B5EF4-FFF2-40B4-BE49-F238E27FC236}">
                <a16:creationId xmlns:a16="http://schemas.microsoft.com/office/drawing/2014/main" id="{62A90A9D-33DF-408E-BF4C-F82588935C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7" name="Rectangle 36">
            <a:extLst>
              <a:ext uri="{FF2B5EF4-FFF2-40B4-BE49-F238E27FC236}">
                <a16:creationId xmlns:a16="http://schemas.microsoft.com/office/drawing/2014/main" id="{7D8A9447-DEFF-40A5-8673-B7A365C3F8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290C21F9-FD6D-4457-B130-1A531F242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extBox 1">
            <a:extLst>
              <a:ext uri="{FF2B5EF4-FFF2-40B4-BE49-F238E27FC236}">
                <a16:creationId xmlns:a16="http://schemas.microsoft.com/office/drawing/2014/main" id="{5BE777D1-AA2B-9C0A-2BF3-EDE702139166}"/>
              </a:ext>
            </a:extLst>
          </p:cNvPr>
          <p:cNvSpPr txBox="1"/>
          <p:nvPr/>
        </p:nvSpPr>
        <p:spPr>
          <a:xfrm>
            <a:off x="8096885" y="640080"/>
            <a:ext cx="3659246" cy="2926080"/>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4400" b="1" spc="-50" dirty="0">
                <a:solidFill>
                  <a:srgbClr val="FFFFFF"/>
                </a:solidFill>
                <a:latin typeface="+mj-lt"/>
                <a:ea typeface="+mj-ea"/>
                <a:cs typeface="+mj-cs"/>
              </a:rPr>
              <a:t>• Visualization:</a:t>
            </a:r>
          </a:p>
        </p:txBody>
      </p:sp>
      <p:sp>
        <p:nvSpPr>
          <p:cNvPr id="39" name="Rectangle 38">
            <a:extLst>
              <a:ext uri="{FF2B5EF4-FFF2-40B4-BE49-F238E27FC236}">
                <a16:creationId xmlns:a16="http://schemas.microsoft.com/office/drawing/2014/main" id="{28F6EF4B-2F40-485B-9F36-084731486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aphicFrame>
        <p:nvGraphicFramePr>
          <p:cNvPr id="15" name="Chart 14">
            <a:extLst>
              <a:ext uri="{FF2B5EF4-FFF2-40B4-BE49-F238E27FC236}">
                <a16:creationId xmlns:a16="http://schemas.microsoft.com/office/drawing/2014/main" id="{0E87D3B5-5C4B-895C-9F63-D92B88743C64}"/>
              </a:ext>
            </a:extLst>
          </p:cNvPr>
          <p:cNvGraphicFramePr/>
          <p:nvPr>
            <p:extLst>
              <p:ext uri="{D42A27DB-BD31-4B8C-83A1-F6EECF244321}">
                <p14:modId xmlns:p14="http://schemas.microsoft.com/office/powerpoint/2010/main" val="151419600"/>
              </p:ext>
            </p:extLst>
          </p:nvPr>
        </p:nvGraphicFramePr>
        <p:xfrm>
          <a:off x="633999" y="640080"/>
          <a:ext cx="6275667" cy="557784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49063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CFC9789-57F4-4B9C-ABAA-6F7C8BADC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6" name="Rectangle 15">
            <a:extLst>
              <a:ext uri="{FF2B5EF4-FFF2-40B4-BE49-F238E27FC236}">
                <a16:creationId xmlns:a16="http://schemas.microsoft.com/office/drawing/2014/main" id="{9B54F538-07DE-4652-B506-5D16E3EBBB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18" name="Straight Connector 17">
            <a:extLst>
              <a:ext uri="{FF2B5EF4-FFF2-40B4-BE49-F238E27FC236}">
                <a16:creationId xmlns:a16="http://schemas.microsoft.com/office/drawing/2014/main" id="{03D56195-A6AC-4958-8B87-F7D009353E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0" name="Rectangle 19">
            <a:extLst>
              <a:ext uri="{FF2B5EF4-FFF2-40B4-BE49-F238E27FC236}">
                <a16:creationId xmlns:a16="http://schemas.microsoft.com/office/drawing/2014/main" id="{605A42EF-68E6-4808-81CD-E5ABD0ED92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2A485CA-69D2-0A3E-098D-A68F1924B318}"/>
              </a:ext>
            </a:extLst>
          </p:cNvPr>
          <p:cNvSpPr txBox="1"/>
          <p:nvPr/>
        </p:nvSpPr>
        <p:spPr>
          <a:xfrm>
            <a:off x="6411685" y="634946"/>
            <a:ext cx="5127171" cy="1450757"/>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3400" b="1" i="0" u="none" strike="noStrike" spc="-50">
                <a:solidFill>
                  <a:schemeClr val="tx1">
                    <a:lumMod val="75000"/>
                    <a:lumOff val="25000"/>
                  </a:schemeClr>
                </a:solidFill>
                <a:latin typeface="+mj-lt"/>
                <a:ea typeface="+mj-ea"/>
                <a:cs typeface="+mj-cs"/>
              </a:rPr>
              <a:t>Task 4: Detecting Anomalies in Sales Transactions.</a:t>
            </a:r>
            <a:endParaRPr lang="en-US" sz="3400" spc="-50">
              <a:solidFill>
                <a:schemeClr val="tx1">
                  <a:lumMod val="75000"/>
                  <a:lumOff val="25000"/>
                </a:schemeClr>
              </a:solidFill>
              <a:latin typeface="+mj-lt"/>
              <a:ea typeface="+mj-ea"/>
              <a:cs typeface="+mj-cs"/>
            </a:endParaRPr>
          </a:p>
        </p:txBody>
      </p:sp>
      <p:cxnSp>
        <p:nvCxnSpPr>
          <p:cNvPr id="22" name="Straight Connector 21">
            <a:extLst>
              <a:ext uri="{FF2B5EF4-FFF2-40B4-BE49-F238E27FC236}">
                <a16:creationId xmlns:a16="http://schemas.microsoft.com/office/drawing/2014/main" id="{3C4A154E-1950-4755-A5FC-5998EE0CC1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CA71179-57DB-C9F0-175C-160AEEECAB51}"/>
              </a:ext>
            </a:extLst>
          </p:cNvPr>
          <p:cNvSpPr txBox="1"/>
          <p:nvPr/>
        </p:nvSpPr>
        <p:spPr>
          <a:xfrm>
            <a:off x="6411684" y="2198914"/>
            <a:ext cx="5127172" cy="3670180"/>
          </a:xfrm>
          <a:prstGeom prst="rect">
            <a:avLst/>
          </a:prstGeom>
        </p:spPr>
        <p:txBody>
          <a:bodyPr vert="horz" lIns="0" tIns="45720" rIns="0" bIns="45720" rtlCol="0">
            <a:normAutofit/>
          </a:bodyPr>
          <a:lstStyle/>
          <a:p>
            <a:pPr defTabSz="914400">
              <a:lnSpc>
                <a:spcPct val="90000"/>
              </a:lnSpc>
              <a:spcAft>
                <a:spcPts val="600"/>
              </a:spcAft>
              <a:buClr>
                <a:schemeClr val="accent1"/>
              </a:buClr>
              <a:buFont typeface="Calibri" panose="020F0502020204030204" pitchFamily="34" charset="0"/>
            </a:pPr>
            <a:r>
              <a:rPr lang="en-US" b="1" cap="all" spc="200">
                <a:solidFill>
                  <a:schemeClr val="tx1">
                    <a:lumMod val="75000"/>
                    <a:lumOff val="25000"/>
                  </a:schemeClr>
                </a:solidFill>
              </a:rPr>
              <a:t>• SQL Query:</a:t>
            </a:r>
          </a:p>
          <a:p>
            <a:pPr defTabSz="914400">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p:txBody>
      </p:sp>
      <p:sp>
        <p:nvSpPr>
          <p:cNvPr id="24" name="Rectangle 23">
            <a:extLst>
              <a:ext uri="{FF2B5EF4-FFF2-40B4-BE49-F238E27FC236}">
                <a16:creationId xmlns:a16="http://schemas.microsoft.com/office/drawing/2014/main" id="{3FE9C285-56FB-4B36-8ECA-C2D6596AA9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6" name="Rectangle 25">
            <a:extLst>
              <a:ext uri="{FF2B5EF4-FFF2-40B4-BE49-F238E27FC236}">
                <a16:creationId xmlns:a16="http://schemas.microsoft.com/office/drawing/2014/main" id="{937C076B-00B1-4629-B27F-A86F9885FB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TextBox 2">
            <a:extLst>
              <a:ext uri="{FF2B5EF4-FFF2-40B4-BE49-F238E27FC236}">
                <a16:creationId xmlns:a16="http://schemas.microsoft.com/office/drawing/2014/main" id="{04364F6C-A61F-8D3F-83F5-67E578775461}"/>
              </a:ext>
            </a:extLst>
          </p:cNvPr>
          <p:cNvSpPr txBox="1"/>
          <p:nvPr/>
        </p:nvSpPr>
        <p:spPr>
          <a:xfrm>
            <a:off x="5611585" y="2960914"/>
            <a:ext cx="914400" cy="914400"/>
          </a:xfrm>
          <a:prstGeom prst="rect">
            <a:avLst/>
          </a:prstGeom>
          <a:noFill/>
        </p:spPr>
        <p:txBody>
          <a:bodyPr wrap="square" rtlCol="0">
            <a:spAutoFit/>
          </a:bodyPr>
          <a:lstStyle/>
          <a:p>
            <a:endParaRPr lang="en-IN" dirty="0"/>
          </a:p>
        </p:txBody>
      </p:sp>
      <p:graphicFrame>
        <p:nvGraphicFramePr>
          <p:cNvPr id="9" name="Table 8">
            <a:extLst>
              <a:ext uri="{FF2B5EF4-FFF2-40B4-BE49-F238E27FC236}">
                <a16:creationId xmlns:a16="http://schemas.microsoft.com/office/drawing/2014/main" id="{BB0417E1-8D4E-80FE-D240-20DEF168CB54}"/>
              </a:ext>
            </a:extLst>
          </p:cNvPr>
          <p:cNvGraphicFramePr>
            <a:graphicFrameLocks noGrp="1"/>
          </p:cNvGraphicFramePr>
          <p:nvPr>
            <p:extLst>
              <p:ext uri="{D42A27DB-BD31-4B8C-83A1-F6EECF244321}">
                <p14:modId xmlns:p14="http://schemas.microsoft.com/office/powerpoint/2010/main" val="3893539868"/>
              </p:ext>
            </p:extLst>
          </p:nvPr>
        </p:nvGraphicFramePr>
        <p:xfrm>
          <a:off x="255814" y="10901"/>
          <a:ext cx="5127172" cy="6311927"/>
        </p:xfrm>
        <a:graphic>
          <a:graphicData uri="http://schemas.openxmlformats.org/drawingml/2006/table">
            <a:tbl>
              <a:tblPr>
                <a:tableStyleId>{5C22544A-7EE6-4342-B048-85BDC9FD1C3A}</a:tableStyleId>
              </a:tblPr>
              <a:tblGrid>
                <a:gridCol w="5127172">
                  <a:extLst>
                    <a:ext uri="{9D8B030D-6E8A-4147-A177-3AD203B41FA5}">
                      <a16:colId xmlns:a16="http://schemas.microsoft.com/office/drawing/2014/main" val="744125629"/>
                    </a:ext>
                  </a:extLst>
                </a:gridCol>
              </a:tblGrid>
              <a:tr h="138928">
                <a:tc>
                  <a:txBody>
                    <a:bodyPr/>
                    <a:lstStyle/>
                    <a:p>
                      <a:pPr algn="l" fontAlgn="b"/>
                      <a:r>
                        <a:rPr lang="en-IN" sz="950" u="none" strike="noStrike">
                          <a:effectLst/>
                        </a:rPr>
                        <a:t>WITH product_sorted as(</a:t>
                      </a:r>
                      <a:endParaRPr lang="en-IN" sz="950" b="0" i="0" u="none" strike="noStrike">
                        <a:solidFill>
                          <a:srgbClr val="000000"/>
                        </a:solidFill>
                        <a:effectLst/>
                        <a:latin typeface="Aptos Narrow" panose="020B0004020202020204" pitchFamily="34" charset="0"/>
                      </a:endParaRPr>
                    </a:p>
                  </a:txBody>
                  <a:tcPr marL="2009" marR="2009" marT="2009" marB="0" anchor="b"/>
                </a:tc>
                <a:extLst>
                  <a:ext uri="{0D108BD9-81ED-4DB2-BD59-A6C34878D82A}">
                    <a16:rowId xmlns:a16="http://schemas.microsoft.com/office/drawing/2014/main" val="163169145"/>
                  </a:ext>
                </a:extLst>
              </a:tr>
              <a:tr h="138928">
                <a:tc>
                  <a:txBody>
                    <a:bodyPr/>
                    <a:lstStyle/>
                    <a:p>
                      <a:pPr algn="l" fontAlgn="b"/>
                      <a:r>
                        <a:rPr lang="en-IN" sz="950" u="none" strike="noStrike">
                          <a:effectLst/>
                        </a:rPr>
                        <a:t>    SELECT</a:t>
                      </a:r>
                      <a:endParaRPr lang="en-IN" sz="950" b="0" i="0" u="none" strike="noStrike">
                        <a:solidFill>
                          <a:srgbClr val="000000"/>
                        </a:solidFill>
                        <a:effectLst/>
                        <a:latin typeface="Aptos Narrow" panose="020B0004020202020204" pitchFamily="34" charset="0"/>
                      </a:endParaRPr>
                    </a:p>
                  </a:txBody>
                  <a:tcPr marL="2009" marR="2009" marT="2009" marB="0" anchor="b"/>
                </a:tc>
                <a:extLst>
                  <a:ext uri="{0D108BD9-81ED-4DB2-BD59-A6C34878D82A}">
                    <a16:rowId xmlns:a16="http://schemas.microsoft.com/office/drawing/2014/main" val="278815439"/>
                  </a:ext>
                </a:extLst>
              </a:tr>
              <a:tr h="138928">
                <a:tc>
                  <a:txBody>
                    <a:bodyPr/>
                    <a:lstStyle/>
                    <a:p>
                      <a:pPr algn="l" fontAlgn="b"/>
                      <a:r>
                        <a:rPr lang="en-IN" sz="950" u="none" strike="noStrike">
                          <a:effectLst/>
                        </a:rPr>
                        <a:t>        `Product line`,</a:t>
                      </a:r>
                      <a:endParaRPr lang="en-IN" sz="950" b="0" i="0" u="none" strike="noStrike">
                        <a:solidFill>
                          <a:srgbClr val="000000"/>
                        </a:solidFill>
                        <a:effectLst/>
                        <a:latin typeface="Aptos Narrow" panose="020B0004020202020204" pitchFamily="34" charset="0"/>
                      </a:endParaRPr>
                    </a:p>
                  </a:txBody>
                  <a:tcPr marL="2009" marR="2009" marT="2009" marB="0" anchor="b"/>
                </a:tc>
                <a:extLst>
                  <a:ext uri="{0D108BD9-81ED-4DB2-BD59-A6C34878D82A}">
                    <a16:rowId xmlns:a16="http://schemas.microsoft.com/office/drawing/2014/main" val="1839316873"/>
                  </a:ext>
                </a:extLst>
              </a:tr>
              <a:tr h="138928">
                <a:tc>
                  <a:txBody>
                    <a:bodyPr/>
                    <a:lstStyle/>
                    <a:p>
                      <a:pPr algn="l" fontAlgn="b"/>
                      <a:r>
                        <a:rPr lang="en-IN" sz="950" u="none" strike="noStrike">
                          <a:effectLst/>
                        </a:rPr>
                        <a:t>            Total,</a:t>
                      </a:r>
                      <a:endParaRPr lang="en-IN" sz="950" b="0" i="0" u="none" strike="noStrike">
                        <a:solidFill>
                          <a:srgbClr val="000000"/>
                        </a:solidFill>
                        <a:effectLst/>
                        <a:latin typeface="Aptos Narrow" panose="020B0004020202020204" pitchFamily="34" charset="0"/>
                      </a:endParaRPr>
                    </a:p>
                  </a:txBody>
                  <a:tcPr marL="2009" marR="2009" marT="2009" marB="0" anchor="b"/>
                </a:tc>
                <a:extLst>
                  <a:ext uri="{0D108BD9-81ED-4DB2-BD59-A6C34878D82A}">
                    <a16:rowId xmlns:a16="http://schemas.microsoft.com/office/drawing/2014/main" val="43704941"/>
                  </a:ext>
                </a:extLst>
              </a:tr>
              <a:tr h="138928">
                <a:tc>
                  <a:txBody>
                    <a:bodyPr/>
                    <a:lstStyle/>
                    <a:p>
                      <a:pPr algn="l" fontAlgn="b"/>
                      <a:r>
                        <a:rPr lang="en-US" sz="950" u="none" strike="noStrike">
                          <a:effectLst/>
                        </a:rPr>
                        <a:t>            ROW_NUMBER() OVER (PARTITION BY `Product line` ORDER BY Total) AS row_num,</a:t>
                      </a:r>
                      <a:endParaRPr lang="en-US" sz="950" b="0" i="0" u="none" strike="noStrike">
                        <a:solidFill>
                          <a:srgbClr val="000000"/>
                        </a:solidFill>
                        <a:effectLst/>
                        <a:latin typeface="Aptos Narrow" panose="020B0004020202020204" pitchFamily="34" charset="0"/>
                      </a:endParaRPr>
                    </a:p>
                  </a:txBody>
                  <a:tcPr marL="2009" marR="2009" marT="2009" marB="0" anchor="b"/>
                </a:tc>
                <a:extLst>
                  <a:ext uri="{0D108BD9-81ED-4DB2-BD59-A6C34878D82A}">
                    <a16:rowId xmlns:a16="http://schemas.microsoft.com/office/drawing/2014/main" val="1100652367"/>
                  </a:ext>
                </a:extLst>
              </a:tr>
              <a:tr h="138928">
                <a:tc>
                  <a:txBody>
                    <a:bodyPr/>
                    <a:lstStyle/>
                    <a:p>
                      <a:pPr algn="l" fontAlgn="b"/>
                      <a:r>
                        <a:rPr lang="en-US" sz="950" u="none" strike="noStrike">
                          <a:effectLst/>
                        </a:rPr>
                        <a:t>            COUNT(*) OVER (PARTITION BY `Product line`) as total_rows</a:t>
                      </a:r>
                      <a:endParaRPr lang="en-US" sz="950" b="0" i="0" u="none" strike="noStrike">
                        <a:solidFill>
                          <a:srgbClr val="000000"/>
                        </a:solidFill>
                        <a:effectLst/>
                        <a:latin typeface="Aptos Narrow" panose="020B0004020202020204" pitchFamily="34" charset="0"/>
                      </a:endParaRPr>
                    </a:p>
                  </a:txBody>
                  <a:tcPr marL="2009" marR="2009" marT="2009" marB="0" anchor="b"/>
                </a:tc>
                <a:extLst>
                  <a:ext uri="{0D108BD9-81ED-4DB2-BD59-A6C34878D82A}">
                    <a16:rowId xmlns:a16="http://schemas.microsoft.com/office/drawing/2014/main" val="795372862"/>
                  </a:ext>
                </a:extLst>
              </a:tr>
              <a:tr h="138928">
                <a:tc>
                  <a:txBody>
                    <a:bodyPr/>
                    <a:lstStyle/>
                    <a:p>
                      <a:pPr algn="l" fontAlgn="b"/>
                      <a:r>
                        <a:rPr lang="en-IN" sz="950" u="none" strike="noStrike">
                          <a:effectLst/>
                        </a:rPr>
                        <a:t>FROM walmartsales</a:t>
                      </a:r>
                      <a:endParaRPr lang="en-IN" sz="950" b="0" i="0" u="none" strike="noStrike">
                        <a:solidFill>
                          <a:srgbClr val="000000"/>
                        </a:solidFill>
                        <a:effectLst/>
                        <a:latin typeface="Aptos Narrow" panose="020B0004020202020204" pitchFamily="34" charset="0"/>
                      </a:endParaRPr>
                    </a:p>
                  </a:txBody>
                  <a:tcPr marL="2009" marR="2009" marT="2009" marB="0" anchor="b"/>
                </a:tc>
                <a:extLst>
                  <a:ext uri="{0D108BD9-81ED-4DB2-BD59-A6C34878D82A}">
                    <a16:rowId xmlns:a16="http://schemas.microsoft.com/office/drawing/2014/main" val="2635099050"/>
                  </a:ext>
                </a:extLst>
              </a:tr>
              <a:tr h="138928">
                <a:tc>
                  <a:txBody>
                    <a:bodyPr/>
                    <a:lstStyle/>
                    <a:p>
                      <a:pPr algn="l" fontAlgn="b"/>
                      <a:r>
                        <a:rPr lang="en-IN" sz="950" u="none" strike="noStrike">
                          <a:effectLst/>
                        </a:rPr>
                        <a:t>),</a:t>
                      </a:r>
                      <a:endParaRPr lang="en-IN" sz="950" b="0" i="0" u="none" strike="noStrike">
                        <a:solidFill>
                          <a:srgbClr val="000000"/>
                        </a:solidFill>
                        <a:effectLst/>
                        <a:latin typeface="Aptos Narrow" panose="020B0004020202020204" pitchFamily="34" charset="0"/>
                      </a:endParaRPr>
                    </a:p>
                  </a:txBody>
                  <a:tcPr marL="2009" marR="2009" marT="2009" marB="0" anchor="b"/>
                </a:tc>
                <a:extLst>
                  <a:ext uri="{0D108BD9-81ED-4DB2-BD59-A6C34878D82A}">
                    <a16:rowId xmlns:a16="http://schemas.microsoft.com/office/drawing/2014/main" val="3572792561"/>
                  </a:ext>
                </a:extLst>
              </a:tr>
              <a:tr h="138928">
                <a:tc>
                  <a:txBody>
                    <a:bodyPr/>
                    <a:lstStyle/>
                    <a:p>
                      <a:pPr algn="l" fontAlgn="b"/>
                      <a:r>
                        <a:rPr lang="en-IN" sz="950" u="none" strike="noStrike">
                          <a:effectLst/>
                        </a:rPr>
                        <a:t>quartile AS(</a:t>
                      </a:r>
                      <a:endParaRPr lang="en-IN" sz="950" b="0" i="0" u="none" strike="noStrike">
                        <a:solidFill>
                          <a:srgbClr val="000000"/>
                        </a:solidFill>
                        <a:effectLst/>
                        <a:latin typeface="Aptos Narrow" panose="020B0004020202020204" pitchFamily="34" charset="0"/>
                      </a:endParaRPr>
                    </a:p>
                  </a:txBody>
                  <a:tcPr marL="2009" marR="2009" marT="2009" marB="0" anchor="b"/>
                </a:tc>
                <a:extLst>
                  <a:ext uri="{0D108BD9-81ED-4DB2-BD59-A6C34878D82A}">
                    <a16:rowId xmlns:a16="http://schemas.microsoft.com/office/drawing/2014/main" val="3006483509"/>
                  </a:ext>
                </a:extLst>
              </a:tr>
              <a:tr h="138928">
                <a:tc>
                  <a:txBody>
                    <a:bodyPr/>
                    <a:lstStyle/>
                    <a:p>
                      <a:pPr algn="l" fontAlgn="b"/>
                      <a:r>
                        <a:rPr lang="en-IN" sz="950" u="none" strike="noStrike">
                          <a:effectLst/>
                        </a:rPr>
                        <a:t>SELECT</a:t>
                      </a:r>
                      <a:endParaRPr lang="en-IN" sz="950" b="0" i="0" u="none" strike="noStrike">
                        <a:solidFill>
                          <a:srgbClr val="000000"/>
                        </a:solidFill>
                        <a:effectLst/>
                        <a:latin typeface="Aptos Narrow" panose="020B0004020202020204" pitchFamily="34" charset="0"/>
                      </a:endParaRPr>
                    </a:p>
                  </a:txBody>
                  <a:tcPr marL="2009" marR="2009" marT="2009" marB="0" anchor="b"/>
                </a:tc>
                <a:extLst>
                  <a:ext uri="{0D108BD9-81ED-4DB2-BD59-A6C34878D82A}">
                    <a16:rowId xmlns:a16="http://schemas.microsoft.com/office/drawing/2014/main" val="2589708910"/>
                  </a:ext>
                </a:extLst>
              </a:tr>
              <a:tr h="138928">
                <a:tc>
                  <a:txBody>
                    <a:bodyPr/>
                    <a:lstStyle/>
                    <a:p>
                      <a:pPr algn="l" fontAlgn="b"/>
                      <a:r>
                        <a:rPr lang="en-IN" sz="950" u="none" strike="noStrike">
                          <a:effectLst/>
                        </a:rPr>
                        <a:t>ps.`Product line`,</a:t>
                      </a:r>
                      <a:endParaRPr lang="en-IN" sz="950" b="0" i="0" u="none" strike="noStrike">
                        <a:solidFill>
                          <a:srgbClr val="000000"/>
                        </a:solidFill>
                        <a:effectLst/>
                        <a:latin typeface="Aptos Narrow" panose="020B0004020202020204" pitchFamily="34" charset="0"/>
                      </a:endParaRPr>
                    </a:p>
                  </a:txBody>
                  <a:tcPr marL="2009" marR="2009" marT="2009" marB="0" anchor="b"/>
                </a:tc>
                <a:extLst>
                  <a:ext uri="{0D108BD9-81ED-4DB2-BD59-A6C34878D82A}">
                    <a16:rowId xmlns:a16="http://schemas.microsoft.com/office/drawing/2014/main" val="1236435354"/>
                  </a:ext>
                </a:extLst>
              </a:tr>
              <a:tr h="138928">
                <a:tc>
                  <a:txBody>
                    <a:bodyPr/>
                    <a:lstStyle/>
                    <a:p>
                      <a:pPr algn="l" fontAlgn="b"/>
                      <a:r>
                        <a:rPr lang="en-US" sz="950" u="none" strike="noStrike">
                          <a:effectLst/>
                        </a:rPr>
                        <a:t>        MAX(CASE WHEN row_num = FLOOR(0.25 * total_rows) THEN Total END) AS Q1,</a:t>
                      </a:r>
                      <a:endParaRPr lang="en-US" sz="950" b="0" i="0" u="none" strike="noStrike">
                        <a:solidFill>
                          <a:srgbClr val="000000"/>
                        </a:solidFill>
                        <a:effectLst/>
                        <a:latin typeface="Aptos Narrow" panose="020B0004020202020204" pitchFamily="34" charset="0"/>
                      </a:endParaRPr>
                    </a:p>
                  </a:txBody>
                  <a:tcPr marL="2009" marR="2009" marT="2009" marB="0" anchor="b"/>
                </a:tc>
                <a:extLst>
                  <a:ext uri="{0D108BD9-81ED-4DB2-BD59-A6C34878D82A}">
                    <a16:rowId xmlns:a16="http://schemas.microsoft.com/office/drawing/2014/main" val="4213660081"/>
                  </a:ext>
                </a:extLst>
              </a:tr>
              <a:tr h="138928">
                <a:tc>
                  <a:txBody>
                    <a:bodyPr/>
                    <a:lstStyle/>
                    <a:p>
                      <a:pPr algn="l" fontAlgn="b"/>
                      <a:r>
                        <a:rPr lang="en-US" sz="950" u="none" strike="noStrike">
                          <a:effectLst/>
                        </a:rPr>
                        <a:t>        MAX(CASE WHEN row_num = FLOOR(0.75 * total_rows) THEN Total END) AS Q3</a:t>
                      </a:r>
                      <a:endParaRPr lang="en-US" sz="950" b="0" i="0" u="none" strike="noStrike">
                        <a:solidFill>
                          <a:srgbClr val="000000"/>
                        </a:solidFill>
                        <a:effectLst/>
                        <a:latin typeface="Aptos Narrow" panose="020B0004020202020204" pitchFamily="34" charset="0"/>
                      </a:endParaRPr>
                    </a:p>
                  </a:txBody>
                  <a:tcPr marL="2009" marR="2009" marT="2009" marB="0" anchor="b"/>
                </a:tc>
                <a:extLst>
                  <a:ext uri="{0D108BD9-81ED-4DB2-BD59-A6C34878D82A}">
                    <a16:rowId xmlns:a16="http://schemas.microsoft.com/office/drawing/2014/main" val="3229803113"/>
                  </a:ext>
                </a:extLst>
              </a:tr>
              <a:tr h="138928">
                <a:tc>
                  <a:txBody>
                    <a:bodyPr/>
                    <a:lstStyle/>
                    <a:p>
                      <a:pPr algn="l" fontAlgn="b"/>
                      <a:r>
                        <a:rPr lang="en-IN" sz="950" u="none" strike="noStrike">
                          <a:effectLst/>
                        </a:rPr>
                        <a:t>FROM product_sorted ps</a:t>
                      </a:r>
                      <a:endParaRPr lang="en-IN" sz="950" b="0" i="0" u="none" strike="noStrike">
                        <a:solidFill>
                          <a:srgbClr val="000000"/>
                        </a:solidFill>
                        <a:effectLst/>
                        <a:latin typeface="Aptos Narrow" panose="020B0004020202020204" pitchFamily="34" charset="0"/>
                      </a:endParaRPr>
                    </a:p>
                  </a:txBody>
                  <a:tcPr marL="2009" marR="2009" marT="2009" marB="0" anchor="b"/>
                </a:tc>
                <a:extLst>
                  <a:ext uri="{0D108BD9-81ED-4DB2-BD59-A6C34878D82A}">
                    <a16:rowId xmlns:a16="http://schemas.microsoft.com/office/drawing/2014/main" val="3241442967"/>
                  </a:ext>
                </a:extLst>
              </a:tr>
              <a:tr h="138928">
                <a:tc>
                  <a:txBody>
                    <a:bodyPr/>
                    <a:lstStyle/>
                    <a:p>
                      <a:pPr algn="l" fontAlgn="b"/>
                      <a:r>
                        <a:rPr lang="en-US" sz="950" u="none" strike="noStrike">
                          <a:effectLst/>
                        </a:rPr>
                        <a:t>    GROUP BY ps.`Product line`</a:t>
                      </a:r>
                      <a:endParaRPr lang="en-US" sz="950" b="0" i="0" u="none" strike="noStrike">
                        <a:solidFill>
                          <a:srgbClr val="000000"/>
                        </a:solidFill>
                        <a:effectLst/>
                        <a:latin typeface="Aptos Narrow" panose="020B0004020202020204" pitchFamily="34" charset="0"/>
                      </a:endParaRPr>
                    </a:p>
                  </a:txBody>
                  <a:tcPr marL="2009" marR="2009" marT="2009" marB="0" anchor="b"/>
                </a:tc>
                <a:extLst>
                  <a:ext uri="{0D108BD9-81ED-4DB2-BD59-A6C34878D82A}">
                    <a16:rowId xmlns:a16="http://schemas.microsoft.com/office/drawing/2014/main" val="895592784"/>
                  </a:ext>
                </a:extLst>
              </a:tr>
              <a:tr h="138928">
                <a:tc>
                  <a:txBody>
                    <a:bodyPr/>
                    <a:lstStyle/>
                    <a:p>
                      <a:pPr algn="l" fontAlgn="b"/>
                      <a:r>
                        <a:rPr lang="en-IN" sz="950" u="none" strike="noStrike">
                          <a:effectLst/>
                        </a:rPr>
                        <a:t>),</a:t>
                      </a:r>
                      <a:endParaRPr lang="en-IN" sz="950" b="0" i="0" u="none" strike="noStrike">
                        <a:solidFill>
                          <a:srgbClr val="000000"/>
                        </a:solidFill>
                        <a:effectLst/>
                        <a:latin typeface="Aptos Narrow" panose="020B0004020202020204" pitchFamily="34" charset="0"/>
                      </a:endParaRPr>
                    </a:p>
                  </a:txBody>
                  <a:tcPr marL="2009" marR="2009" marT="2009" marB="0" anchor="b"/>
                </a:tc>
                <a:extLst>
                  <a:ext uri="{0D108BD9-81ED-4DB2-BD59-A6C34878D82A}">
                    <a16:rowId xmlns:a16="http://schemas.microsoft.com/office/drawing/2014/main" val="3056619358"/>
                  </a:ext>
                </a:extLst>
              </a:tr>
              <a:tr h="138928">
                <a:tc>
                  <a:txBody>
                    <a:bodyPr/>
                    <a:lstStyle/>
                    <a:p>
                      <a:pPr algn="l" fontAlgn="b"/>
                      <a:r>
                        <a:rPr lang="en-IN" sz="950" u="none" strike="noStrike">
                          <a:effectLst/>
                        </a:rPr>
                        <a:t>anomalies as(</a:t>
                      </a:r>
                      <a:endParaRPr lang="en-IN" sz="950" b="0" i="0" u="none" strike="noStrike">
                        <a:solidFill>
                          <a:srgbClr val="000000"/>
                        </a:solidFill>
                        <a:effectLst/>
                        <a:latin typeface="Aptos Narrow" panose="020B0004020202020204" pitchFamily="34" charset="0"/>
                      </a:endParaRPr>
                    </a:p>
                  </a:txBody>
                  <a:tcPr marL="2009" marR="2009" marT="2009" marB="0" anchor="b"/>
                </a:tc>
                <a:extLst>
                  <a:ext uri="{0D108BD9-81ED-4DB2-BD59-A6C34878D82A}">
                    <a16:rowId xmlns:a16="http://schemas.microsoft.com/office/drawing/2014/main" val="3597547413"/>
                  </a:ext>
                </a:extLst>
              </a:tr>
              <a:tr h="138928">
                <a:tc>
                  <a:txBody>
                    <a:bodyPr/>
                    <a:lstStyle/>
                    <a:p>
                      <a:pPr algn="l" fontAlgn="b"/>
                      <a:r>
                        <a:rPr lang="en-IN" sz="950" u="none" strike="noStrike">
                          <a:effectLst/>
                        </a:rPr>
                        <a:t>SELECT </a:t>
                      </a:r>
                      <a:endParaRPr lang="en-IN" sz="950" b="0" i="0" u="none" strike="noStrike">
                        <a:solidFill>
                          <a:srgbClr val="000000"/>
                        </a:solidFill>
                        <a:effectLst/>
                        <a:latin typeface="Aptos Narrow" panose="020B0004020202020204" pitchFamily="34" charset="0"/>
                      </a:endParaRPr>
                    </a:p>
                  </a:txBody>
                  <a:tcPr marL="2009" marR="2009" marT="2009" marB="0" anchor="b"/>
                </a:tc>
                <a:extLst>
                  <a:ext uri="{0D108BD9-81ED-4DB2-BD59-A6C34878D82A}">
                    <a16:rowId xmlns:a16="http://schemas.microsoft.com/office/drawing/2014/main" val="237425004"/>
                  </a:ext>
                </a:extLst>
              </a:tr>
              <a:tr h="138928">
                <a:tc>
                  <a:txBody>
                    <a:bodyPr/>
                    <a:lstStyle/>
                    <a:p>
                      <a:pPr algn="l" fontAlgn="b"/>
                      <a:r>
                        <a:rPr lang="en-IN" sz="950" u="none" strike="noStrike">
                          <a:effectLst/>
                        </a:rPr>
                        <a:t>       w.`Invoice ID`,</a:t>
                      </a:r>
                      <a:endParaRPr lang="en-IN" sz="950" b="0" i="0" u="none" strike="noStrike">
                        <a:solidFill>
                          <a:srgbClr val="000000"/>
                        </a:solidFill>
                        <a:effectLst/>
                        <a:latin typeface="Aptos Narrow" panose="020B0004020202020204" pitchFamily="34" charset="0"/>
                      </a:endParaRPr>
                    </a:p>
                  </a:txBody>
                  <a:tcPr marL="2009" marR="2009" marT="2009" marB="0" anchor="b"/>
                </a:tc>
                <a:extLst>
                  <a:ext uri="{0D108BD9-81ED-4DB2-BD59-A6C34878D82A}">
                    <a16:rowId xmlns:a16="http://schemas.microsoft.com/office/drawing/2014/main" val="1769369275"/>
                  </a:ext>
                </a:extLst>
              </a:tr>
              <a:tr h="138928">
                <a:tc>
                  <a:txBody>
                    <a:bodyPr/>
                    <a:lstStyle/>
                    <a:p>
                      <a:pPr algn="l" fontAlgn="b"/>
                      <a:r>
                        <a:rPr lang="en-IN" sz="950" u="none" strike="noStrike">
                          <a:effectLst/>
                        </a:rPr>
                        <a:t>        w.Branch,</a:t>
                      </a:r>
                      <a:endParaRPr lang="en-IN" sz="950" b="0" i="0" u="none" strike="noStrike">
                        <a:solidFill>
                          <a:srgbClr val="000000"/>
                        </a:solidFill>
                        <a:effectLst/>
                        <a:latin typeface="Aptos Narrow" panose="020B0004020202020204" pitchFamily="34" charset="0"/>
                      </a:endParaRPr>
                    </a:p>
                  </a:txBody>
                  <a:tcPr marL="2009" marR="2009" marT="2009" marB="0" anchor="b"/>
                </a:tc>
                <a:extLst>
                  <a:ext uri="{0D108BD9-81ED-4DB2-BD59-A6C34878D82A}">
                    <a16:rowId xmlns:a16="http://schemas.microsoft.com/office/drawing/2014/main" val="3825023783"/>
                  </a:ext>
                </a:extLst>
              </a:tr>
              <a:tr h="138928">
                <a:tc>
                  <a:txBody>
                    <a:bodyPr/>
                    <a:lstStyle/>
                    <a:p>
                      <a:pPr algn="l" fontAlgn="b"/>
                      <a:r>
                        <a:rPr lang="en-IN" sz="950" u="none" strike="noStrike">
                          <a:effectLst/>
                        </a:rPr>
                        <a:t>        w.`Product line`,</a:t>
                      </a:r>
                      <a:endParaRPr lang="en-IN" sz="950" b="0" i="0" u="none" strike="noStrike">
                        <a:solidFill>
                          <a:srgbClr val="000000"/>
                        </a:solidFill>
                        <a:effectLst/>
                        <a:latin typeface="Aptos Narrow" panose="020B0004020202020204" pitchFamily="34" charset="0"/>
                      </a:endParaRPr>
                    </a:p>
                  </a:txBody>
                  <a:tcPr marL="2009" marR="2009" marT="2009" marB="0" anchor="b"/>
                </a:tc>
                <a:extLst>
                  <a:ext uri="{0D108BD9-81ED-4DB2-BD59-A6C34878D82A}">
                    <a16:rowId xmlns:a16="http://schemas.microsoft.com/office/drawing/2014/main" val="3973950351"/>
                  </a:ext>
                </a:extLst>
              </a:tr>
              <a:tr h="138928">
                <a:tc>
                  <a:txBody>
                    <a:bodyPr/>
                    <a:lstStyle/>
                    <a:p>
                      <a:pPr algn="l" fontAlgn="b"/>
                      <a:r>
                        <a:rPr lang="en-IN" sz="950" u="none" strike="noStrike">
                          <a:effectLst/>
                        </a:rPr>
                        <a:t>        w.Total,</a:t>
                      </a:r>
                      <a:endParaRPr lang="en-IN" sz="950" b="0" i="0" u="none" strike="noStrike">
                        <a:solidFill>
                          <a:srgbClr val="000000"/>
                        </a:solidFill>
                        <a:effectLst/>
                        <a:latin typeface="Aptos Narrow" panose="020B0004020202020204" pitchFamily="34" charset="0"/>
                      </a:endParaRPr>
                    </a:p>
                  </a:txBody>
                  <a:tcPr marL="2009" marR="2009" marT="2009" marB="0" anchor="b"/>
                </a:tc>
                <a:extLst>
                  <a:ext uri="{0D108BD9-81ED-4DB2-BD59-A6C34878D82A}">
                    <a16:rowId xmlns:a16="http://schemas.microsoft.com/office/drawing/2014/main" val="3368240534"/>
                  </a:ext>
                </a:extLst>
              </a:tr>
              <a:tr h="138928">
                <a:tc>
                  <a:txBody>
                    <a:bodyPr/>
                    <a:lstStyle/>
                    <a:p>
                      <a:pPr algn="l" fontAlgn="b"/>
                      <a:r>
                        <a:rPr lang="en-IN" sz="950" u="none" strike="noStrike">
                          <a:effectLst/>
                        </a:rPr>
                        <a:t>       q.Q1,</a:t>
                      </a:r>
                      <a:endParaRPr lang="en-IN" sz="950" b="0" i="0" u="none" strike="noStrike">
                        <a:solidFill>
                          <a:srgbClr val="000000"/>
                        </a:solidFill>
                        <a:effectLst/>
                        <a:latin typeface="Aptos Narrow" panose="020B0004020202020204" pitchFamily="34" charset="0"/>
                      </a:endParaRPr>
                    </a:p>
                  </a:txBody>
                  <a:tcPr marL="2009" marR="2009" marT="2009" marB="0" anchor="b"/>
                </a:tc>
                <a:extLst>
                  <a:ext uri="{0D108BD9-81ED-4DB2-BD59-A6C34878D82A}">
                    <a16:rowId xmlns:a16="http://schemas.microsoft.com/office/drawing/2014/main" val="143462612"/>
                  </a:ext>
                </a:extLst>
              </a:tr>
              <a:tr h="138928">
                <a:tc>
                  <a:txBody>
                    <a:bodyPr/>
                    <a:lstStyle/>
                    <a:p>
                      <a:pPr algn="l" fontAlgn="b"/>
                      <a:r>
                        <a:rPr lang="en-IN" sz="950" u="none" strike="noStrike">
                          <a:effectLst/>
                        </a:rPr>
                        <a:t>        q.Q3,</a:t>
                      </a:r>
                      <a:endParaRPr lang="en-IN" sz="950" b="0" i="0" u="none" strike="noStrike">
                        <a:solidFill>
                          <a:srgbClr val="000000"/>
                        </a:solidFill>
                        <a:effectLst/>
                        <a:latin typeface="Aptos Narrow" panose="020B0004020202020204" pitchFamily="34" charset="0"/>
                      </a:endParaRPr>
                    </a:p>
                  </a:txBody>
                  <a:tcPr marL="2009" marR="2009" marT="2009" marB="0" anchor="b"/>
                </a:tc>
                <a:extLst>
                  <a:ext uri="{0D108BD9-81ED-4DB2-BD59-A6C34878D82A}">
                    <a16:rowId xmlns:a16="http://schemas.microsoft.com/office/drawing/2014/main" val="3256668663"/>
                  </a:ext>
                </a:extLst>
              </a:tr>
              <a:tr h="138928">
                <a:tc>
                  <a:txBody>
                    <a:bodyPr/>
                    <a:lstStyle/>
                    <a:p>
                      <a:pPr algn="l" fontAlgn="b"/>
                      <a:r>
                        <a:rPr lang="pt-BR" sz="950" u="none" strike="noStrike">
                          <a:effectLst/>
                        </a:rPr>
                        <a:t>        (q.Q3 - q.Q1) AS IQR,</a:t>
                      </a:r>
                      <a:endParaRPr lang="pt-BR" sz="950" b="0" i="0" u="none" strike="noStrike">
                        <a:solidFill>
                          <a:srgbClr val="000000"/>
                        </a:solidFill>
                        <a:effectLst/>
                        <a:latin typeface="Aptos Narrow" panose="020B0004020202020204" pitchFamily="34" charset="0"/>
                      </a:endParaRPr>
                    </a:p>
                  </a:txBody>
                  <a:tcPr marL="2009" marR="2009" marT="2009" marB="0" anchor="b"/>
                </a:tc>
                <a:extLst>
                  <a:ext uri="{0D108BD9-81ED-4DB2-BD59-A6C34878D82A}">
                    <a16:rowId xmlns:a16="http://schemas.microsoft.com/office/drawing/2014/main" val="3906090899"/>
                  </a:ext>
                </a:extLst>
              </a:tr>
              <a:tr h="138928">
                <a:tc>
                  <a:txBody>
                    <a:bodyPr/>
                    <a:lstStyle/>
                    <a:p>
                      <a:pPr algn="l" fontAlgn="b"/>
                      <a:r>
                        <a:rPr lang="en-IN" sz="950" u="none" strike="noStrike">
                          <a:effectLst/>
                        </a:rPr>
                        <a:t>CASE</a:t>
                      </a:r>
                      <a:endParaRPr lang="en-IN" sz="950" b="0" i="0" u="none" strike="noStrike">
                        <a:solidFill>
                          <a:srgbClr val="000000"/>
                        </a:solidFill>
                        <a:effectLst/>
                        <a:latin typeface="Aptos Narrow" panose="020B0004020202020204" pitchFamily="34" charset="0"/>
                      </a:endParaRPr>
                    </a:p>
                  </a:txBody>
                  <a:tcPr marL="2009" marR="2009" marT="2009" marB="0" anchor="b"/>
                </a:tc>
                <a:extLst>
                  <a:ext uri="{0D108BD9-81ED-4DB2-BD59-A6C34878D82A}">
                    <a16:rowId xmlns:a16="http://schemas.microsoft.com/office/drawing/2014/main" val="362101153"/>
                  </a:ext>
                </a:extLst>
              </a:tr>
              <a:tr h="138928">
                <a:tc>
                  <a:txBody>
                    <a:bodyPr/>
                    <a:lstStyle/>
                    <a:p>
                      <a:pPr algn="l" fontAlgn="b"/>
                      <a:r>
                        <a:rPr lang="en-IN" sz="950" u="none" strike="noStrike">
                          <a:effectLst/>
                        </a:rPr>
                        <a:t>          WHEN w.Total &lt; (q.Q1 - 1.5 * (q.Q3 - q.Q1))</a:t>
                      </a:r>
                      <a:endParaRPr lang="en-IN" sz="950" b="0" i="0" u="none" strike="noStrike">
                        <a:solidFill>
                          <a:srgbClr val="000000"/>
                        </a:solidFill>
                        <a:effectLst/>
                        <a:latin typeface="Aptos Narrow" panose="020B0004020202020204" pitchFamily="34" charset="0"/>
                      </a:endParaRPr>
                    </a:p>
                  </a:txBody>
                  <a:tcPr marL="2009" marR="2009" marT="2009" marB="0" anchor="b"/>
                </a:tc>
                <a:extLst>
                  <a:ext uri="{0D108BD9-81ED-4DB2-BD59-A6C34878D82A}">
                    <a16:rowId xmlns:a16="http://schemas.microsoft.com/office/drawing/2014/main" val="4198643677"/>
                  </a:ext>
                </a:extLst>
              </a:tr>
              <a:tr h="138928">
                <a:tc>
                  <a:txBody>
                    <a:bodyPr/>
                    <a:lstStyle/>
                    <a:p>
                      <a:pPr algn="l" fontAlgn="b"/>
                      <a:r>
                        <a:rPr lang="en-IN" sz="950" u="none" strike="noStrike">
                          <a:effectLst/>
                        </a:rPr>
                        <a:t>         OR  w.Total &gt; (q.Q3 + 1.5 * (q.Q3 - q.Q1))</a:t>
                      </a:r>
                      <a:endParaRPr lang="en-IN" sz="950" b="0" i="0" u="none" strike="noStrike">
                        <a:solidFill>
                          <a:srgbClr val="000000"/>
                        </a:solidFill>
                        <a:effectLst/>
                        <a:latin typeface="Aptos Narrow" panose="020B0004020202020204" pitchFamily="34" charset="0"/>
                      </a:endParaRPr>
                    </a:p>
                  </a:txBody>
                  <a:tcPr marL="2009" marR="2009" marT="2009" marB="0" anchor="b"/>
                </a:tc>
                <a:extLst>
                  <a:ext uri="{0D108BD9-81ED-4DB2-BD59-A6C34878D82A}">
                    <a16:rowId xmlns:a16="http://schemas.microsoft.com/office/drawing/2014/main" val="2771741377"/>
                  </a:ext>
                </a:extLst>
              </a:tr>
              <a:tr h="138928">
                <a:tc>
                  <a:txBody>
                    <a:bodyPr/>
                    <a:lstStyle/>
                    <a:p>
                      <a:pPr algn="l" fontAlgn="b"/>
                      <a:r>
                        <a:rPr lang="en-IN" sz="950" u="none" strike="noStrike">
                          <a:effectLst/>
                        </a:rPr>
                        <a:t>        THEN 'anomaly'</a:t>
                      </a:r>
                      <a:endParaRPr lang="en-IN" sz="950" b="0" i="0" u="none" strike="noStrike">
                        <a:solidFill>
                          <a:srgbClr val="000000"/>
                        </a:solidFill>
                        <a:effectLst/>
                        <a:latin typeface="Aptos Narrow" panose="020B0004020202020204" pitchFamily="34" charset="0"/>
                      </a:endParaRPr>
                    </a:p>
                  </a:txBody>
                  <a:tcPr marL="2009" marR="2009" marT="2009" marB="0" anchor="b"/>
                </a:tc>
                <a:extLst>
                  <a:ext uri="{0D108BD9-81ED-4DB2-BD59-A6C34878D82A}">
                    <a16:rowId xmlns:a16="http://schemas.microsoft.com/office/drawing/2014/main" val="229583911"/>
                  </a:ext>
                </a:extLst>
              </a:tr>
              <a:tr h="138928">
                <a:tc>
                  <a:txBody>
                    <a:bodyPr/>
                    <a:lstStyle/>
                    <a:p>
                      <a:pPr algn="l" fontAlgn="b"/>
                      <a:r>
                        <a:rPr lang="en-IN" sz="950" u="none" strike="noStrike">
                          <a:effectLst/>
                        </a:rPr>
                        <a:t>        ELSE 'Normal'</a:t>
                      </a:r>
                      <a:endParaRPr lang="en-IN" sz="950" b="0" i="0" u="none" strike="noStrike">
                        <a:solidFill>
                          <a:srgbClr val="000000"/>
                        </a:solidFill>
                        <a:effectLst/>
                        <a:latin typeface="Aptos Narrow" panose="020B0004020202020204" pitchFamily="34" charset="0"/>
                      </a:endParaRPr>
                    </a:p>
                  </a:txBody>
                  <a:tcPr marL="2009" marR="2009" marT="2009" marB="0" anchor="b"/>
                </a:tc>
                <a:extLst>
                  <a:ext uri="{0D108BD9-81ED-4DB2-BD59-A6C34878D82A}">
                    <a16:rowId xmlns:a16="http://schemas.microsoft.com/office/drawing/2014/main" val="3771866834"/>
                  </a:ext>
                </a:extLst>
              </a:tr>
              <a:tr h="138928">
                <a:tc>
                  <a:txBody>
                    <a:bodyPr/>
                    <a:lstStyle/>
                    <a:p>
                      <a:pPr algn="l" fontAlgn="b"/>
                      <a:r>
                        <a:rPr lang="en-IN" sz="950" u="none" strike="noStrike">
                          <a:effectLst/>
                        </a:rPr>
                        <a:t>END AS anomaly_status</a:t>
                      </a:r>
                      <a:endParaRPr lang="en-IN" sz="950" b="0" i="0" u="none" strike="noStrike">
                        <a:solidFill>
                          <a:srgbClr val="000000"/>
                        </a:solidFill>
                        <a:effectLst/>
                        <a:latin typeface="Aptos Narrow" panose="020B0004020202020204" pitchFamily="34" charset="0"/>
                      </a:endParaRPr>
                    </a:p>
                  </a:txBody>
                  <a:tcPr marL="2009" marR="2009" marT="2009" marB="0" anchor="b"/>
                </a:tc>
                <a:extLst>
                  <a:ext uri="{0D108BD9-81ED-4DB2-BD59-A6C34878D82A}">
                    <a16:rowId xmlns:a16="http://schemas.microsoft.com/office/drawing/2014/main" val="2460667792"/>
                  </a:ext>
                </a:extLst>
              </a:tr>
              <a:tr h="138928">
                <a:tc>
                  <a:txBody>
                    <a:bodyPr/>
                    <a:lstStyle/>
                    <a:p>
                      <a:pPr algn="l" fontAlgn="b"/>
                      <a:r>
                        <a:rPr lang="en-IN" sz="950" u="none" strike="noStrike">
                          <a:effectLst/>
                        </a:rPr>
                        <a:t>    FROM walmartsales w</a:t>
                      </a:r>
                      <a:endParaRPr lang="en-IN" sz="950" b="0" i="0" u="none" strike="noStrike">
                        <a:solidFill>
                          <a:srgbClr val="000000"/>
                        </a:solidFill>
                        <a:effectLst/>
                        <a:latin typeface="Aptos Narrow" panose="020B0004020202020204" pitchFamily="34" charset="0"/>
                      </a:endParaRPr>
                    </a:p>
                  </a:txBody>
                  <a:tcPr marL="2009" marR="2009" marT="2009" marB="0" anchor="b"/>
                </a:tc>
                <a:extLst>
                  <a:ext uri="{0D108BD9-81ED-4DB2-BD59-A6C34878D82A}">
                    <a16:rowId xmlns:a16="http://schemas.microsoft.com/office/drawing/2014/main" val="1427259000"/>
                  </a:ext>
                </a:extLst>
              </a:tr>
              <a:tr h="138928">
                <a:tc>
                  <a:txBody>
                    <a:bodyPr/>
                    <a:lstStyle/>
                    <a:p>
                      <a:pPr algn="l" fontAlgn="b"/>
                      <a:r>
                        <a:rPr lang="en-US" sz="950" u="none" strike="noStrike">
                          <a:effectLst/>
                        </a:rPr>
                        <a:t>    JOIN quartile q ON w.`Product line` = q.`Product line`</a:t>
                      </a:r>
                      <a:endParaRPr lang="en-US" sz="950" b="0" i="0" u="none" strike="noStrike" dirty="0">
                        <a:solidFill>
                          <a:srgbClr val="000000"/>
                        </a:solidFill>
                        <a:effectLst/>
                        <a:latin typeface="Aptos Narrow" panose="020B0004020202020204" pitchFamily="34" charset="0"/>
                      </a:endParaRPr>
                    </a:p>
                  </a:txBody>
                  <a:tcPr marL="2009" marR="2009" marT="2009" marB="0" anchor="b"/>
                </a:tc>
                <a:extLst>
                  <a:ext uri="{0D108BD9-81ED-4DB2-BD59-A6C34878D82A}">
                    <a16:rowId xmlns:a16="http://schemas.microsoft.com/office/drawing/2014/main" val="2198992965"/>
                  </a:ext>
                </a:extLst>
              </a:tr>
              <a:tr h="138928">
                <a:tc>
                  <a:txBody>
                    <a:bodyPr/>
                    <a:lstStyle/>
                    <a:p>
                      <a:pPr algn="l" fontAlgn="b"/>
                      <a:r>
                        <a:rPr lang="en-IN" sz="950" u="none" strike="noStrike">
                          <a:effectLst/>
                        </a:rPr>
                        <a:t>    )</a:t>
                      </a:r>
                      <a:endParaRPr lang="en-IN" sz="950" b="0" i="0" u="none" strike="noStrike">
                        <a:solidFill>
                          <a:srgbClr val="000000"/>
                        </a:solidFill>
                        <a:effectLst/>
                        <a:latin typeface="Aptos Narrow" panose="020B0004020202020204" pitchFamily="34" charset="0"/>
                      </a:endParaRPr>
                    </a:p>
                  </a:txBody>
                  <a:tcPr marL="2009" marR="2009" marT="2009" marB="0" anchor="b"/>
                </a:tc>
                <a:extLst>
                  <a:ext uri="{0D108BD9-81ED-4DB2-BD59-A6C34878D82A}">
                    <a16:rowId xmlns:a16="http://schemas.microsoft.com/office/drawing/2014/main" val="3504139873"/>
                  </a:ext>
                </a:extLst>
              </a:tr>
              <a:tr h="138928">
                <a:tc>
                  <a:txBody>
                    <a:bodyPr/>
                    <a:lstStyle/>
                    <a:p>
                      <a:pPr algn="l" fontAlgn="b"/>
                      <a:r>
                        <a:rPr lang="en-IN" sz="950" u="none" strike="noStrike">
                          <a:effectLst/>
                        </a:rPr>
                        <a:t>SELECT</a:t>
                      </a:r>
                      <a:endParaRPr lang="en-IN" sz="950" b="0" i="0" u="none" strike="noStrike">
                        <a:solidFill>
                          <a:srgbClr val="000000"/>
                        </a:solidFill>
                        <a:effectLst/>
                        <a:latin typeface="Aptos Narrow" panose="020B0004020202020204" pitchFamily="34" charset="0"/>
                      </a:endParaRPr>
                    </a:p>
                  </a:txBody>
                  <a:tcPr marL="2009" marR="2009" marT="2009" marB="0" anchor="b"/>
                </a:tc>
                <a:extLst>
                  <a:ext uri="{0D108BD9-81ED-4DB2-BD59-A6C34878D82A}">
                    <a16:rowId xmlns:a16="http://schemas.microsoft.com/office/drawing/2014/main" val="3927154421"/>
                  </a:ext>
                </a:extLst>
              </a:tr>
              <a:tr h="138928">
                <a:tc>
                  <a:txBody>
                    <a:bodyPr/>
                    <a:lstStyle/>
                    <a:p>
                      <a:pPr algn="l" fontAlgn="b"/>
                      <a:r>
                        <a:rPr lang="en-IN" sz="950" u="none" strike="noStrike">
                          <a:effectLst/>
                        </a:rPr>
                        <a:t>  `Invoice ID`,</a:t>
                      </a:r>
                      <a:endParaRPr lang="en-IN" sz="950" b="0" i="0" u="none" strike="noStrike">
                        <a:solidFill>
                          <a:srgbClr val="000000"/>
                        </a:solidFill>
                        <a:effectLst/>
                        <a:latin typeface="Aptos Narrow" panose="020B0004020202020204" pitchFamily="34" charset="0"/>
                      </a:endParaRPr>
                    </a:p>
                  </a:txBody>
                  <a:tcPr marL="2009" marR="2009" marT="2009" marB="0" anchor="b"/>
                </a:tc>
                <a:extLst>
                  <a:ext uri="{0D108BD9-81ED-4DB2-BD59-A6C34878D82A}">
                    <a16:rowId xmlns:a16="http://schemas.microsoft.com/office/drawing/2014/main" val="4098847939"/>
                  </a:ext>
                </a:extLst>
              </a:tr>
              <a:tr h="138928">
                <a:tc>
                  <a:txBody>
                    <a:bodyPr/>
                    <a:lstStyle/>
                    <a:p>
                      <a:pPr algn="l" fontAlgn="b"/>
                      <a:r>
                        <a:rPr lang="en-IN" sz="950" u="none" strike="noStrike">
                          <a:effectLst/>
                        </a:rPr>
                        <a:t>    Branch,</a:t>
                      </a:r>
                      <a:endParaRPr lang="en-IN" sz="950" b="0" i="0" u="none" strike="noStrike">
                        <a:solidFill>
                          <a:srgbClr val="000000"/>
                        </a:solidFill>
                        <a:effectLst/>
                        <a:latin typeface="Aptos Narrow" panose="020B0004020202020204" pitchFamily="34" charset="0"/>
                      </a:endParaRPr>
                    </a:p>
                  </a:txBody>
                  <a:tcPr marL="2009" marR="2009" marT="2009" marB="0" anchor="b"/>
                </a:tc>
                <a:extLst>
                  <a:ext uri="{0D108BD9-81ED-4DB2-BD59-A6C34878D82A}">
                    <a16:rowId xmlns:a16="http://schemas.microsoft.com/office/drawing/2014/main" val="4127126636"/>
                  </a:ext>
                </a:extLst>
              </a:tr>
              <a:tr h="138928">
                <a:tc>
                  <a:txBody>
                    <a:bodyPr/>
                    <a:lstStyle/>
                    <a:p>
                      <a:pPr algn="l" fontAlgn="b"/>
                      <a:r>
                        <a:rPr lang="en-IN" sz="950" u="none" strike="noStrike">
                          <a:effectLst/>
                        </a:rPr>
                        <a:t>    `Product line`,</a:t>
                      </a:r>
                      <a:endParaRPr lang="en-IN" sz="950" b="0" i="0" u="none" strike="noStrike">
                        <a:solidFill>
                          <a:srgbClr val="000000"/>
                        </a:solidFill>
                        <a:effectLst/>
                        <a:latin typeface="Aptos Narrow" panose="020B0004020202020204" pitchFamily="34" charset="0"/>
                      </a:endParaRPr>
                    </a:p>
                  </a:txBody>
                  <a:tcPr marL="2009" marR="2009" marT="2009" marB="0" anchor="b"/>
                </a:tc>
                <a:extLst>
                  <a:ext uri="{0D108BD9-81ED-4DB2-BD59-A6C34878D82A}">
                    <a16:rowId xmlns:a16="http://schemas.microsoft.com/office/drawing/2014/main" val="2295464160"/>
                  </a:ext>
                </a:extLst>
              </a:tr>
              <a:tr h="138928">
                <a:tc>
                  <a:txBody>
                    <a:bodyPr/>
                    <a:lstStyle/>
                    <a:p>
                      <a:pPr algn="l" fontAlgn="b"/>
                      <a:r>
                        <a:rPr lang="en-IN" sz="950" u="none" strike="noStrike">
                          <a:effectLst/>
                        </a:rPr>
                        <a:t>    Total,</a:t>
                      </a:r>
                      <a:endParaRPr lang="en-IN" sz="950" b="0" i="0" u="none" strike="noStrike">
                        <a:solidFill>
                          <a:srgbClr val="000000"/>
                        </a:solidFill>
                        <a:effectLst/>
                        <a:latin typeface="Aptos Narrow" panose="020B0004020202020204" pitchFamily="34" charset="0"/>
                      </a:endParaRPr>
                    </a:p>
                  </a:txBody>
                  <a:tcPr marL="2009" marR="2009" marT="2009" marB="0" anchor="b"/>
                </a:tc>
                <a:extLst>
                  <a:ext uri="{0D108BD9-81ED-4DB2-BD59-A6C34878D82A}">
                    <a16:rowId xmlns:a16="http://schemas.microsoft.com/office/drawing/2014/main" val="1110300898"/>
                  </a:ext>
                </a:extLst>
              </a:tr>
              <a:tr h="138928">
                <a:tc>
                  <a:txBody>
                    <a:bodyPr/>
                    <a:lstStyle/>
                    <a:p>
                      <a:pPr algn="l" fontAlgn="b"/>
                      <a:r>
                        <a:rPr lang="en-US" sz="950" u="none" strike="noStrike">
                          <a:effectLst/>
                        </a:rPr>
                        <a:t>    Q1,Q3,IQR,anomaly_status</a:t>
                      </a:r>
                      <a:endParaRPr lang="en-US" sz="950" b="0" i="0" u="none" strike="noStrike">
                        <a:solidFill>
                          <a:srgbClr val="000000"/>
                        </a:solidFill>
                        <a:effectLst/>
                        <a:latin typeface="Aptos Narrow" panose="020B0004020202020204" pitchFamily="34" charset="0"/>
                      </a:endParaRPr>
                    </a:p>
                  </a:txBody>
                  <a:tcPr marL="2009" marR="2009" marT="2009" marB="0" anchor="b"/>
                </a:tc>
                <a:extLst>
                  <a:ext uri="{0D108BD9-81ED-4DB2-BD59-A6C34878D82A}">
                    <a16:rowId xmlns:a16="http://schemas.microsoft.com/office/drawing/2014/main" val="3371776419"/>
                  </a:ext>
                </a:extLst>
              </a:tr>
              <a:tr h="138928">
                <a:tc>
                  <a:txBody>
                    <a:bodyPr/>
                    <a:lstStyle/>
                    <a:p>
                      <a:pPr algn="l" fontAlgn="b"/>
                      <a:r>
                        <a:rPr lang="en-IN" sz="950" u="none" strike="noStrike">
                          <a:effectLst/>
                        </a:rPr>
                        <a:t>FROM anomalies</a:t>
                      </a:r>
                      <a:endParaRPr lang="en-IN" sz="950" b="0" i="0" u="none" strike="noStrike">
                        <a:solidFill>
                          <a:srgbClr val="000000"/>
                        </a:solidFill>
                        <a:effectLst/>
                        <a:latin typeface="Aptos Narrow" panose="020B0004020202020204" pitchFamily="34" charset="0"/>
                      </a:endParaRPr>
                    </a:p>
                  </a:txBody>
                  <a:tcPr marL="2009" marR="2009" marT="2009" marB="0" anchor="b"/>
                </a:tc>
                <a:extLst>
                  <a:ext uri="{0D108BD9-81ED-4DB2-BD59-A6C34878D82A}">
                    <a16:rowId xmlns:a16="http://schemas.microsoft.com/office/drawing/2014/main" val="3116866841"/>
                  </a:ext>
                </a:extLst>
              </a:tr>
              <a:tr h="138928">
                <a:tc>
                  <a:txBody>
                    <a:bodyPr/>
                    <a:lstStyle/>
                    <a:p>
                      <a:pPr algn="l" fontAlgn="b"/>
                      <a:r>
                        <a:rPr lang="en-IN" sz="950" u="none" strike="noStrike">
                          <a:effectLst/>
                        </a:rPr>
                        <a:t> WHERE anomaly_status = 'anomaly'</a:t>
                      </a:r>
                      <a:endParaRPr lang="en-IN" sz="950" b="0" i="0" u="none" strike="noStrike">
                        <a:solidFill>
                          <a:srgbClr val="000000"/>
                        </a:solidFill>
                        <a:effectLst/>
                        <a:latin typeface="Aptos Narrow" panose="020B0004020202020204" pitchFamily="34" charset="0"/>
                      </a:endParaRPr>
                    </a:p>
                  </a:txBody>
                  <a:tcPr marL="2009" marR="2009" marT="2009" marB="0" anchor="b"/>
                </a:tc>
                <a:extLst>
                  <a:ext uri="{0D108BD9-81ED-4DB2-BD59-A6C34878D82A}">
                    <a16:rowId xmlns:a16="http://schemas.microsoft.com/office/drawing/2014/main" val="2760607167"/>
                  </a:ext>
                </a:extLst>
              </a:tr>
              <a:tr h="138928">
                <a:tc>
                  <a:txBody>
                    <a:bodyPr/>
                    <a:lstStyle/>
                    <a:p>
                      <a:pPr algn="l" fontAlgn="b"/>
                      <a:r>
                        <a:rPr lang="en-IN" sz="950" u="none" strike="noStrike" dirty="0">
                          <a:effectLst/>
                        </a:rPr>
                        <a:t>ORDER BY Total DESC;</a:t>
                      </a:r>
                      <a:endParaRPr lang="en-IN" sz="950" b="0" i="0" u="none" strike="noStrike" dirty="0">
                        <a:solidFill>
                          <a:srgbClr val="000000"/>
                        </a:solidFill>
                        <a:effectLst/>
                        <a:latin typeface="Aptos Narrow" panose="020B0004020202020204" pitchFamily="34" charset="0"/>
                      </a:endParaRPr>
                    </a:p>
                  </a:txBody>
                  <a:tcPr marL="2009" marR="2009" marT="2009" marB="0" anchor="b"/>
                </a:tc>
                <a:extLst>
                  <a:ext uri="{0D108BD9-81ED-4DB2-BD59-A6C34878D82A}">
                    <a16:rowId xmlns:a16="http://schemas.microsoft.com/office/drawing/2014/main" val="2910867617"/>
                  </a:ext>
                </a:extLst>
              </a:tr>
            </a:tbl>
          </a:graphicData>
        </a:graphic>
      </p:graphicFrame>
    </p:spTree>
    <p:extLst>
      <p:ext uri="{BB962C8B-B14F-4D97-AF65-F5344CB8AC3E}">
        <p14:creationId xmlns:p14="http://schemas.microsoft.com/office/powerpoint/2010/main" val="3603887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3CFC9789-57F4-4B9C-ABAA-6F7C8BADC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8" name="Rectangle 37">
            <a:extLst>
              <a:ext uri="{FF2B5EF4-FFF2-40B4-BE49-F238E27FC236}">
                <a16:creationId xmlns:a16="http://schemas.microsoft.com/office/drawing/2014/main" id="{9B54F538-07DE-4652-B506-5D16E3EBBB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40" name="Straight Connector 39">
            <a:extLst>
              <a:ext uri="{FF2B5EF4-FFF2-40B4-BE49-F238E27FC236}">
                <a16:creationId xmlns:a16="http://schemas.microsoft.com/office/drawing/2014/main" id="{03D56195-A6AC-4958-8B87-F7D009353E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2" name="Rectangle 41">
            <a:extLst>
              <a:ext uri="{FF2B5EF4-FFF2-40B4-BE49-F238E27FC236}">
                <a16:creationId xmlns:a16="http://schemas.microsoft.com/office/drawing/2014/main" id="{F83BAE65-D215-4292-9498-D9610AC2C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a:extLst>
              <a:ext uri="{FF2B5EF4-FFF2-40B4-BE49-F238E27FC236}">
                <a16:creationId xmlns:a16="http://schemas.microsoft.com/office/drawing/2014/main" id="{5C99ACED-3F9B-471D-97BC-E5D2D2319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C22C98B9-64A5-4B6B-684C-BFB5497FBCF6}"/>
              </a:ext>
            </a:extLst>
          </p:cNvPr>
          <p:cNvSpPr txBox="1"/>
          <p:nvPr/>
        </p:nvSpPr>
        <p:spPr>
          <a:xfrm>
            <a:off x="7859485" y="2198914"/>
            <a:ext cx="3690257" cy="3670180"/>
          </a:xfrm>
          <a:prstGeom prst="rect">
            <a:avLst/>
          </a:prstGeom>
        </p:spPr>
        <p:txBody>
          <a:bodyPr vert="horz" lIns="0" tIns="45720" rIns="0" bIns="45720" rtlCol="0">
            <a:normAutofit/>
          </a:bodyPr>
          <a:lstStyle/>
          <a:p>
            <a:pPr defTabSz="914400">
              <a:lnSpc>
                <a:spcPct val="90000"/>
              </a:lnSpc>
              <a:spcAft>
                <a:spcPts val="600"/>
              </a:spcAft>
              <a:buClr>
                <a:schemeClr val="accent1"/>
              </a:buClr>
              <a:buFont typeface="Calibri" panose="020F0502020204030204" pitchFamily="34" charset="0"/>
            </a:pPr>
            <a:r>
              <a:rPr lang="en-US" sz="4000" b="1" spc="-50" dirty="0">
                <a:solidFill>
                  <a:schemeClr val="tx1">
                    <a:lumMod val="75000"/>
                    <a:lumOff val="25000"/>
                  </a:schemeClr>
                </a:solidFill>
              </a:rPr>
              <a:t>•Result Table</a:t>
            </a:r>
          </a:p>
        </p:txBody>
      </p:sp>
      <p:sp>
        <p:nvSpPr>
          <p:cNvPr id="46" name="Rectangle 45">
            <a:extLst>
              <a:ext uri="{FF2B5EF4-FFF2-40B4-BE49-F238E27FC236}">
                <a16:creationId xmlns:a16="http://schemas.microsoft.com/office/drawing/2014/main" id="{86C05757-249C-4F2B-B326-B940FDD9C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8" name="Rectangle 47">
            <a:extLst>
              <a:ext uri="{FF2B5EF4-FFF2-40B4-BE49-F238E27FC236}">
                <a16:creationId xmlns:a16="http://schemas.microsoft.com/office/drawing/2014/main" id="{EE922679-5189-4C5C-9FBB-6839F89C66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 name="TextBox 3">
            <a:extLst>
              <a:ext uri="{FF2B5EF4-FFF2-40B4-BE49-F238E27FC236}">
                <a16:creationId xmlns:a16="http://schemas.microsoft.com/office/drawing/2014/main" id="{674FBD6B-5F0A-4517-AE7F-1701714407D1}"/>
              </a:ext>
            </a:extLst>
          </p:cNvPr>
          <p:cNvSpPr txBox="1"/>
          <p:nvPr/>
        </p:nvSpPr>
        <p:spPr>
          <a:xfrm>
            <a:off x="5638800" y="2971800"/>
            <a:ext cx="914400" cy="914400"/>
          </a:xfrm>
          <a:prstGeom prst="rect">
            <a:avLst/>
          </a:prstGeom>
          <a:noFill/>
        </p:spPr>
        <p:txBody>
          <a:bodyPr wrap="square" rtlCol="0">
            <a:spAutoFit/>
          </a:bodyPr>
          <a:lstStyle/>
          <a:p>
            <a:endParaRPr lang="en-IN" dirty="0"/>
          </a:p>
        </p:txBody>
      </p:sp>
      <p:sp>
        <p:nvSpPr>
          <p:cNvPr id="6" name="TextBox 5">
            <a:extLst>
              <a:ext uri="{FF2B5EF4-FFF2-40B4-BE49-F238E27FC236}">
                <a16:creationId xmlns:a16="http://schemas.microsoft.com/office/drawing/2014/main" id="{1A3078E1-B1D1-0C50-67AC-557716B0E335}"/>
              </a:ext>
            </a:extLst>
          </p:cNvPr>
          <p:cNvSpPr txBox="1"/>
          <p:nvPr/>
        </p:nvSpPr>
        <p:spPr>
          <a:xfrm>
            <a:off x="5638800" y="2971800"/>
            <a:ext cx="914400" cy="914400"/>
          </a:xfrm>
          <a:prstGeom prst="rect">
            <a:avLst/>
          </a:prstGeom>
          <a:noFill/>
        </p:spPr>
        <p:txBody>
          <a:bodyPr wrap="square" rtlCol="0">
            <a:spAutoFit/>
          </a:bodyPr>
          <a:lstStyle/>
          <a:p>
            <a:endParaRPr lang="en-IN" dirty="0"/>
          </a:p>
        </p:txBody>
      </p:sp>
      <p:graphicFrame>
        <p:nvGraphicFramePr>
          <p:cNvPr id="7" name="Table 6">
            <a:extLst>
              <a:ext uri="{FF2B5EF4-FFF2-40B4-BE49-F238E27FC236}">
                <a16:creationId xmlns:a16="http://schemas.microsoft.com/office/drawing/2014/main" id="{FC61476C-60AC-48C7-0D9E-B319CF31D134}"/>
              </a:ext>
            </a:extLst>
          </p:cNvPr>
          <p:cNvGraphicFramePr>
            <a:graphicFrameLocks noGrp="1"/>
          </p:cNvGraphicFramePr>
          <p:nvPr>
            <p:extLst>
              <p:ext uri="{D42A27DB-BD31-4B8C-83A1-F6EECF244321}">
                <p14:modId xmlns:p14="http://schemas.microsoft.com/office/powerpoint/2010/main" val="1751515647"/>
              </p:ext>
            </p:extLst>
          </p:nvPr>
        </p:nvGraphicFramePr>
        <p:xfrm>
          <a:off x="633999" y="834774"/>
          <a:ext cx="6909805" cy="4925030"/>
        </p:xfrm>
        <a:graphic>
          <a:graphicData uri="http://schemas.openxmlformats.org/drawingml/2006/table">
            <a:tbl>
              <a:tblPr firstRow="1" bandRow="1"/>
              <a:tblGrid>
                <a:gridCol w="840472">
                  <a:extLst>
                    <a:ext uri="{9D8B030D-6E8A-4147-A177-3AD203B41FA5}">
                      <a16:colId xmlns:a16="http://schemas.microsoft.com/office/drawing/2014/main" val="423425950"/>
                    </a:ext>
                  </a:extLst>
                </a:gridCol>
                <a:gridCol w="638775">
                  <a:extLst>
                    <a:ext uri="{9D8B030D-6E8A-4147-A177-3AD203B41FA5}">
                      <a16:colId xmlns:a16="http://schemas.microsoft.com/office/drawing/2014/main" val="2179939954"/>
                    </a:ext>
                  </a:extLst>
                </a:gridCol>
                <a:gridCol w="997130">
                  <a:extLst>
                    <a:ext uri="{9D8B030D-6E8A-4147-A177-3AD203B41FA5}">
                      <a16:colId xmlns:a16="http://schemas.microsoft.com/office/drawing/2014/main" val="3946170098"/>
                    </a:ext>
                  </a:extLst>
                </a:gridCol>
                <a:gridCol w="793474">
                  <a:extLst>
                    <a:ext uri="{9D8B030D-6E8A-4147-A177-3AD203B41FA5}">
                      <a16:colId xmlns:a16="http://schemas.microsoft.com/office/drawing/2014/main" val="2418025975"/>
                    </a:ext>
                  </a:extLst>
                </a:gridCol>
                <a:gridCol w="793474">
                  <a:extLst>
                    <a:ext uri="{9D8B030D-6E8A-4147-A177-3AD203B41FA5}">
                      <a16:colId xmlns:a16="http://schemas.microsoft.com/office/drawing/2014/main" val="2186541978"/>
                    </a:ext>
                  </a:extLst>
                </a:gridCol>
                <a:gridCol w="793474">
                  <a:extLst>
                    <a:ext uri="{9D8B030D-6E8A-4147-A177-3AD203B41FA5}">
                      <a16:colId xmlns:a16="http://schemas.microsoft.com/office/drawing/2014/main" val="413079771"/>
                    </a:ext>
                  </a:extLst>
                </a:gridCol>
                <a:gridCol w="793474">
                  <a:extLst>
                    <a:ext uri="{9D8B030D-6E8A-4147-A177-3AD203B41FA5}">
                      <a16:colId xmlns:a16="http://schemas.microsoft.com/office/drawing/2014/main" val="601426274"/>
                    </a:ext>
                  </a:extLst>
                </a:gridCol>
                <a:gridCol w="1259532">
                  <a:extLst>
                    <a:ext uri="{9D8B030D-6E8A-4147-A177-3AD203B41FA5}">
                      <a16:colId xmlns:a16="http://schemas.microsoft.com/office/drawing/2014/main" val="989945926"/>
                    </a:ext>
                  </a:extLst>
                </a:gridCol>
              </a:tblGrid>
              <a:tr h="259740">
                <a:tc>
                  <a:txBody>
                    <a:bodyPr/>
                    <a:lstStyle/>
                    <a:p>
                      <a:pPr algn="ctr" fontAlgn="b"/>
                      <a:r>
                        <a:rPr lang="en-IN" sz="1400" b="1" i="0" u="none" strike="noStrike">
                          <a:solidFill>
                            <a:srgbClr val="000000"/>
                          </a:solidFill>
                          <a:effectLst/>
                          <a:latin typeface="Aptos Narrow" panose="020B0004020202020204" pitchFamily="34" charset="0"/>
                        </a:rPr>
                        <a:t>Invoice ID</a:t>
                      </a:r>
                    </a:p>
                  </a:txBody>
                  <a:tcPr marL="7833" marR="7833" marT="7833" marB="0" anchor="b">
                    <a:lnL>
                      <a:noFill/>
                    </a:lnL>
                    <a:lnR>
                      <a:noFill/>
                    </a:lnR>
                    <a:lnT>
                      <a:noFill/>
                    </a:lnT>
                    <a:lnB>
                      <a:noFill/>
                    </a:lnB>
                    <a:noFill/>
                  </a:tcPr>
                </a:tc>
                <a:tc>
                  <a:txBody>
                    <a:bodyPr/>
                    <a:lstStyle/>
                    <a:p>
                      <a:pPr algn="ctr" fontAlgn="b"/>
                      <a:r>
                        <a:rPr lang="en-IN" sz="1400" b="1" i="0" u="none" strike="noStrike">
                          <a:solidFill>
                            <a:srgbClr val="000000"/>
                          </a:solidFill>
                          <a:effectLst/>
                          <a:latin typeface="Aptos Narrow" panose="020B0004020202020204" pitchFamily="34" charset="0"/>
                        </a:rPr>
                        <a:t>Branch</a:t>
                      </a:r>
                    </a:p>
                  </a:txBody>
                  <a:tcPr marL="7833" marR="7833" marT="7833" marB="0" anchor="b">
                    <a:lnL>
                      <a:noFill/>
                    </a:lnL>
                    <a:lnR>
                      <a:noFill/>
                    </a:lnR>
                    <a:lnT>
                      <a:noFill/>
                    </a:lnT>
                    <a:lnB>
                      <a:noFill/>
                    </a:lnB>
                    <a:noFill/>
                  </a:tcPr>
                </a:tc>
                <a:tc>
                  <a:txBody>
                    <a:bodyPr/>
                    <a:lstStyle/>
                    <a:p>
                      <a:pPr algn="ctr" fontAlgn="b"/>
                      <a:r>
                        <a:rPr lang="en-IN" sz="1400" b="1" i="0" u="none" strike="noStrike">
                          <a:solidFill>
                            <a:srgbClr val="000000"/>
                          </a:solidFill>
                          <a:effectLst/>
                          <a:latin typeface="Aptos Narrow" panose="020B0004020202020204" pitchFamily="34" charset="0"/>
                        </a:rPr>
                        <a:t>Product line</a:t>
                      </a:r>
                    </a:p>
                  </a:txBody>
                  <a:tcPr marL="7833" marR="7833" marT="7833" marB="0" anchor="b">
                    <a:lnL>
                      <a:noFill/>
                    </a:lnL>
                    <a:lnR>
                      <a:noFill/>
                    </a:lnR>
                    <a:lnT>
                      <a:noFill/>
                    </a:lnT>
                    <a:lnB>
                      <a:noFill/>
                    </a:lnB>
                    <a:noFill/>
                  </a:tcPr>
                </a:tc>
                <a:tc>
                  <a:txBody>
                    <a:bodyPr/>
                    <a:lstStyle/>
                    <a:p>
                      <a:pPr algn="ctr" fontAlgn="b"/>
                      <a:r>
                        <a:rPr lang="en-IN" sz="1400" b="1" i="0" u="none" strike="noStrike">
                          <a:solidFill>
                            <a:srgbClr val="000000"/>
                          </a:solidFill>
                          <a:effectLst/>
                          <a:latin typeface="Aptos Narrow" panose="020B0004020202020204" pitchFamily="34" charset="0"/>
                        </a:rPr>
                        <a:t>Total</a:t>
                      </a:r>
                    </a:p>
                  </a:txBody>
                  <a:tcPr marL="7833" marR="7833" marT="7833" marB="0" anchor="b">
                    <a:lnL>
                      <a:noFill/>
                    </a:lnL>
                    <a:lnR>
                      <a:noFill/>
                    </a:lnR>
                    <a:lnT>
                      <a:noFill/>
                    </a:lnT>
                    <a:lnB>
                      <a:noFill/>
                    </a:lnB>
                    <a:noFill/>
                  </a:tcPr>
                </a:tc>
                <a:tc>
                  <a:txBody>
                    <a:bodyPr/>
                    <a:lstStyle/>
                    <a:p>
                      <a:pPr algn="ctr" fontAlgn="b"/>
                      <a:r>
                        <a:rPr lang="en-IN" sz="1400" b="1" i="0" u="none" strike="noStrike">
                          <a:solidFill>
                            <a:srgbClr val="000000"/>
                          </a:solidFill>
                          <a:effectLst/>
                          <a:latin typeface="Aptos Narrow" panose="020B0004020202020204" pitchFamily="34" charset="0"/>
                        </a:rPr>
                        <a:t>Q1</a:t>
                      </a:r>
                    </a:p>
                  </a:txBody>
                  <a:tcPr marL="7833" marR="7833" marT="7833" marB="0" anchor="b">
                    <a:lnL>
                      <a:noFill/>
                    </a:lnL>
                    <a:lnR>
                      <a:noFill/>
                    </a:lnR>
                    <a:lnT>
                      <a:noFill/>
                    </a:lnT>
                    <a:lnB>
                      <a:noFill/>
                    </a:lnB>
                    <a:noFill/>
                  </a:tcPr>
                </a:tc>
                <a:tc>
                  <a:txBody>
                    <a:bodyPr/>
                    <a:lstStyle/>
                    <a:p>
                      <a:pPr algn="ctr" fontAlgn="b"/>
                      <a:r>
                        <a:rPr lang="en-IN" sz="1400" b="1" i="0" u="none" strike="noStrike">
                          <a:solidFill>
                            <a:srgbClr val="000000"/>
                          </a:solidFill>
                          <a:effectLst/>
                          <a:latin typeface="Aptos Narrow" panose="020B0004020202020204" pitchFamily="34" charset="0"/>
                        </a:rPr>
                        <a:t>Q3</a:t>
                      </a:r>
                    </a:p>
                  </a:txBody>
                  <a:tcPr marL="7833" marR="7833" marT="7833" marB="0" anchor="b">
                    <a:lnL>
                      <a:noFill/>
                    </a:lnL>
                    <a:lnR>
                      <a:noFill/>
                    </a:lnR>
                    <a:lnT>
                      <a:noFill/>
                    </a:lnT>
                    <a:lnB>
                      <a:noFill/>
                    </a:lnB>
                    <a:noFill/>
                  </a:tcPr>
                </a:tc>
                <a:tc>
                  <a:txBody>
                    <a:bodyPr/>
                    <a:lstStyle/>
                    <a:p>
                      <a:pPr algn="ctr" fontAlgn="b"/>
                      <a:r>
                        <a:rPr lang="en-IN" sz="1400" b="1" i="0" u="none" strike="noStrike">
                          <a:solidFill>
                            <a:srgbClr val="000000"/>
                          </a:solidFill>
                          <a:effectLst/>
                          <a:latin typeface="Aptos Narrow" panose="020B0004020202020204" pitchFamily="34" charset="0"/>
                        </a:rPr>
                        <a:t>IQR</a:t>
                      </a:r>
                    </a:p>
                  </a:txBody>
                  <a:tcPr marL="7833" marR="7833" marT="7833" marB="0" anchor="b">
                    <a:lnL>
                      <a:noFill/>
                    </a:lnL>
                    <a:lnR>
                      <a:noFill/>
                    </a:lnR>
                    <a:lnT>
                      <a:noFill/>
                    </a:lnT>
                    <a:lnB>
                      <a:noFill/>
                    </a:lnB>
                    <a:noFill/>
                  </a:tcPr>
                </a:tc>
                <a:tc>
                  <a:txBody>
                    <a:bodyPr/>
                    <a:lstStyle/>
                    <a:p>
                      <a:pPr algn="ctr" fontAlgn="b"/>
                      <a:r>
                        <a:rPr lang="en-IN" sz="1400" b="1" i="0" u="none" strike="noStrike">
                          <a:solidFill>
                            <a:srgbClr val="000000"/>
                          </a:solidFill>
                          <a:effectLst/>
                          <a:latin typeface="Aptos Narrow" panose="020B0004020202020204" pitchFamily="34" charset="0"/>
                        </a:rPr>
                        <a:t>anomaly_status</a:t>
                      </a:r>
                    </a:p>
                  </a:txBody>
                  <a:tcPr marL="7833" marR="7833" marT="7833" marB="0" anchor="b">
                    <a:lnL>
                      <a:noFill/>
                    </a:lnL>
                    <a:lnR>
                      <a:noFill/>
                    </a:lnR>
                    <a:lnT>
                      <a:noFill/>
                    </a:lnT>
                    <a:lnB>
                      <a:noFill/>
                    </a:lnB>
                    <a:noFill/>
                  </a:tcPr>
                </a:tc>
                <a:extLst>
                  <a:ext uri="{0D108BD9-81ED-4DB2-BD59-A6C34878D82A}">
                    <a16:rowId xmlns:a16="http://schemas.microsoft.com/office/drawing/2014/main" val="4023552450"/>
                  </a:ext>
                </a:extLst>
              </a:tr>
              <a:tr h="466529">
                <a:tc>
                  <a:txBody>
                    <a:bodyPr/>
                    <a:lstStyle/>
                    <a:p>
                      <a:pPr algn="ctr" fontAlgn="b"/>
                      <a:r>
                        <a:rPr lang="en-IN" sz="1400" b="0" i="0" u="none" strike="noStrike">
                          <a:solidFill>
                            <a:srgbClr val="000000"/>
                          </a:solidFill>
                          <a:effectLst/>
                          <a:latin typeface="Aptos Narrow" panose="020B0004020202020204" pitchFamily="34" charset="0"/>
                        </a:rPr>
                        <a:t>860-79-0874</a:t>
                      </a:r>
                    </a:p>
                  </a:txBody>
                  <a:tcPr marL="7833" marR="7833" marT="7833" marB="0" anchor="b">
                    <a:lnL>
                      <a:noFill/>
                    </a:lnL>
                    <a:lnR>
                      <a:noFill/>
                    </a:lnR>
                    <a:lnT>
                      <a:noFill/>
                    </a:lnT>
                    <a:lnB>
                      <a:noFill/>
                    </a:lnB>
                    <a:noFill/>
                  </a:tcPr>
                </a:tc>
                <a:tc>
                  <a:txBody>
                    <a:bodyPr/>
                    <a:lstStyle/>
                    <a:p>
                      <a:pPr algn="ctr" fontAlgn="b"/>
                      <a:r>
                        <a:rPr lang="en-IN" sz="1400" b="0" i="0" u="none" strike="noStrike">
                          <a:solidFill>
                            <a:srgbClr val="000000"/>
                          </a:solidFill>
                          <a:effectLst/>
                          <a:latin typeface="Aptos Narrow" panose="020B0004020202020204" pitchFamily="34" charset="0"/>
                        </a:rPr>
                        <a:t>C</a:t>
                      </a:r>
                    </a:p>
                  </a:txBody>
                  <a:tcPr marL="7833" marR="7833" marT="7833" marB="0" anchor="b">
                    <a:lnL>
                      <a:noFill/>
                    </a:lnL>
                    <a:lnR>
                      <a:noFill/>
                    </a:lnR>
                    <a:lnT>
                      <a:noFill/>
                    </a:lnT>
                    <a:lnB>
                      <a:noFill/>
                    </a:lnB>
                    <a:noFill/>
                  </a:tcPr>
                </a:tc>
                <a:tc>
                  <a:txBody>
                    <a:bodyPr/>
                    <a:lstStyle/>
                    <a:p>
                      <a:pPr algn="ctr" fontAlgn="b"/>
                      <a:r>
                        <a:rPr lang="en-IN" sz="1400" b="0" i="0" u="none" strike="noStrike">
                          <a:solidFill>
                            <a:srgbClr val="000000"/>
                          </a:solidFill>
                          <a:effectLst/>
                          <a:latin typeface="Aptos Narrow" panose="020B0004020202020204" pitchFamily="34" charset="0"/>
                        </a:rPr>
                        <a:t>Fashion accessories</a:t>
                      </a:r>
                    </a:p>
                  </a:txBody>
                  <a:tcPr marL="7833" marR="7833" marT="7833" marB="0" anchor="b">
                    <a:lnL>
                      <a:noFill/>
                    </a:lnL>
                    <a:lnR>
                      <a:noFill/>
                    </a:lnR>
                    <a:lnT>
                      <a:noFill/>
                    </a:lnT>
                    <a:lnB>
                      <a:noFill/>
                    </a:lnB>
                    <a:noFill/>
                  </a:tcPr>
                </a:tc>
                <a:tc>
                  <a:txBody>
                    <a:bodyPr/>
                    <a:lstStyle/>
                    <a:p>
                      <a:pPr algn="ctr" fontAlgn="b"/>
                      <a:r>
                        <a:rPr lang="en-IN" sz="1400" b="0" i="0" u="none" strike="noStrike">
                          <a:solidFill>
                            <a:srgbClr val="000000"/>
                          </a:solidFill>
                          <a:effectLst/>
                          <a:latin typeface="Aptos Narrow" panose="020B0004020202020204" pitchFamily="34" charset="0"/>
                        </a:rPr>
                        <a:t>1042.65</a:t>
                      </a:r>
                    </a:p>
                  </a:txBody>
                  <a:tcPr marL="7833" marR="7833" marT="7833" marB="0" anchor="b">
                    <a:lnL>
                      <a:noFill/>
                    </a:lnL>
                    <a:lnR>
                      <a:noFill/>
                    </a:lnR>
                    <a:lnT>
                      <a:noFill/>
                    </a:lnT>
                    <a:lnB>
                      <a:noFill/>
                    </a:lnB>
                    <a:noFill/>
                  </a:tcPr>
                </a:tc>
                <a:tc>
                  <a:txBody>
                    <a:bodyPr/>
                    <a:lstStyle/>
                    <a:p>
                      <a:pPr algn="ctr" fontAlgn="b"/>
                      <a:r>
                        <a:rPr lang="en-IN" sz="1400" b="0" i="0" u="none" strike="noStrike">
                          <a:solidFill>
                            <a:srgbClr val="000000"/>
                          </a:solidFill>
                          <a:effectLst/>
                          <a:latin typeface="Aptos Narrow" panose="020B0004020202020204" pitchFamily="34" charset="0"/>
                        </a:rPr>
                        <a:t>102.396</a:t>
                      </a:r>
                    </a:p>
                  </a:txBody>
                  <a:tcPr marL="7833" marR="7833" marT="7833" marB="0" anchor="b">
                    <a:lnL>
                      <a:noFill/>
                    </a:lnL>
                    <a:lnR>
                      <a:noFill/>
                    </a:lnR>
                    <a:lnT>
                      <a:noFill/>
                    </a:lnT>
                    <a:lnB>
                      <a:noFill/>
                    </a:lnB>
                    <a:noFill/>
                  </a:tcPr>
                </a:tc>
                <a:tc>
                  <a:txBody>
                    <a:bodyPr/>
                    <a:lstStyle/>
                    <a:p>
                      <a:pPr algn="ctr" fontAlgn="b"/>
                      <a:r>
                        <a:rPr lang="en-IN" sz="1400" b="0" i="0" u="none" strike="noStrike">
                          <a:solidFill>
                            <a:srgbClr val="000000"/>
                          </a:solidFill>
                          <a:effectLst/>
                          <a:latin typeface="Aptos Narrow" panose="020B0004020202020204" pitchFamily="34" charset="0"/>
                        </a:rPr>
                        <a:t>431.445</a:t>
                      </a:r>
                    </a:p>
                  </a:txBody>
                  <a:tcPr marL="7833" marR="7833" marT="7833" marB="0" anchor="b">
                    <a:lnL>
                      <a:noFill/>
                    </a:lnL>
                    <a:lnR>
                      <a:noFill/>
                    </a:lnR>
                    <a:lnT>
                      <a:noFill/>
                    </a:lnT>
                    <a:lnB>
                      <a:noFill/>
                    </a:lnB>
                    <a:noFill/>
                  </a:tcPr>
                </a:tc>
                <a:tc>
                  <a:txBody>
                    <a:bodyPr/>
                    <a:lstStyle/>
                    <a:p>
                      <a:pPr algn="ctr" fontAlgn="b"/>
                      <a:r>
                        <a:rPr lang="en-IN" sz="1400" b="0" i="0" u="none" strike="noStrike">
                          <a:solidFill>
                            <a:srgbClr val="000000"/>
                          </a:solidFill>
                          <a:effectLst/>
                          <a:latin typeface="Aptos Narrow" panose="020B0004020202020204" pitchFamily="34" charset="0"/>
                        </a:rPr>
                        <a:t>329.049</a:t>
                      </a:r>
                    </a:p>
                  </a:txBody>
                  <a:tcPr marL="7833" marR="7833" marT="7833" marB="0" anchor="b">
                    <a:lnL>
                      <a:noFill/>
                    </a:lnL>
                    <a:lnR>
                      <a:noFill/>
                    </a:lnR>
                    <a:lnT>
                      <a:noFill/>
                    </a:lnT>
                    <a:lnB>
                      <a:noFill/>
                    </a:lnB>
                    <a:noFill/>
                  </a:tcPr>
                </a:tc>
                <a:tc>
                  <a:txBody>
                    <a:bodyPr/>
                    <a:lstStyle/>
                    <a:p>
                      <a:pPr algn="ctr" fontAlgn="b"/>
                      <a:r>
                        <a:rPr lang="en-IN" sz="1400" b="0" i="0" u="none" strike="noStrike">
                          <a:solidFill>
                            <a:srgbClr val="000000"/>
                          </a:solidFill>
                          <a:effectLst/>
                          <a:latin typeface="Aptos Narrow" panose="020B0004020202020204" pitchFamily="34" charset="0"/>
                        </a:rPr>
                        <a:t>anomaly</a:t>
                      </a:r>
                    </a:p>
                  </a:txBody>
                  <a:tcPr marL="7833" marR="7833" marT="7833" marB="0" anchor="b">
                    <a:lnL>
                      <a:noFill/>
                    </a:lnL>
                    <a:lnR>
                      <a:noFill/>
                    </a:lnR>
                    <a:lnT>
                      <a:noFill/>
                    </a:lnT>
                    <a:lnB>
                      <a:noFill/>
                    </a:lnB>
                    <a:noFill/>
                  </a:tcPr>
                </a:tc>
                <a:extLst>
                  <a:ext uri="{0D108BD9-81ED-4DB2-BD59-A6C34878D82A}">
                    <a16:rowId xmlns:a16="http://schemas.microsoft.com/office/drawing/2014/main" val="1524360283"/>
                  </a:ext>
                </a:extLst>
              </a:tr>
              <a:tr h="466529">
                <a:tc>
                  <a:txBody>
                    <a:bodyPr/>
                    <a:lstStyle/>
                    <a:p>
                      <a:pPr algn="ctr" fontAlgn="b"/>
                      <a:r>
                        <a:rPr lang="en-IN" sz="1400" b="0" i="0" u="none" strike="noStrike">
                          <a:solidFill>
                            <a:srgbClr val="000000"/>
                          </a:solidFill>
                          <a:effectLst/>
                          <a:latin typeface="Aptos Narrow" panose="020B0004020202020204" pitchFamily="34" charset="0"/>
                        </a:rPr>
                        <a:t>687-47-8271</a:t>
                      </a:r>
                    </a:p>
                  </a:txBody>
                  <a:tcPr marL="7833" marR="7833" marT="7833" marB="0" anchor="b">
                    <a:lnL>
                      <a:noFill/>
                    </a:lnL>
                    <a:lnR>
                      <a:noFill/>
                    </a:lnR>
                    <a:lnT>
                      <a:noFill/>
                    </a:lnT>
                    <a:lnB>
                      <a:noFill/>
                    </a:lnB>
                    <a:noFill/>
                  </a:tcPr>
                </a:tc>
                <a:tc>
                  <a:txBody>
                    <a:bodyPr/>
                    <a:lstStyle/>
                    <a:p>
                      <a:pPr algn="ctr" fontAlgn="b"/>
                      <a:r>
                        <a:rPr lang="en-IN" sz="1400" b="0" i="0" u="none" strike="noStrike">
                          <a:solidFill>
                            <a:srgbClr val="000000"/>
                          </a:solidFill>
                          <a:effectLst/>
                          <a:latin typeface="Aptos Narrow" panose="020B0004020202020204" pitchFamily="34" charset="0"/>
                        </a:rPr>
                        <a:t>A</a:t>
                      </a:r>
                    </a:p>
                  </a:txBody>
                  <a:tcPr marL="7833" marR="7833" marT="7833" marB="0" anchor="b">
                    <a:lnL>
                      <a:noFill/>
                    </a:lnL>
                    <a:lnR>
                      <a:noFill/>
                    </a:lnR>
                    <a:lnT>
                      <a:noFill/>
                    </a:lnT>
                    <a:lnB>
                      <a:noFill/>
                    </a:lnB>
                    <a:noFill/>
                  </a:tcPr>
                </a:tc>
                <a:tc>
                  <a:txBody>
                    <a:bodyPr/>
                    <a:lstStyle/>
                    <a:p>
                      <a:pPr algn="ctr" fontAlgn="b"/>
                      <a:r>
                        <a:rPr lang="en-IN" sz="1400" b="0" i="0" u="none" strike="noStrike">
                          <a:solidFill>
                            <a:srgbClr val="000000"/>
                          </a:solidFill>
                          <a:effectLst/>
                          <a:latin typeface="Aptos Narrow" panose="020B0004020202020204" pitchFamily="34" charset="0"/>
                        </a:rPr>
                        <a:t>Fashion accessories</a:t>
                      </a:r>
                    </a:p>
                  </a:txBody>
                  <a:tcPr marL="7833" marR="7833" marT="7833" marB="0" anchor="b">
                    <a:lnL>
                      <a:noFill/>
                    </a:lnL>
                    <a:lnR>
                      <a:noFill/>
                    </a:lnR>
                    <a:lnT>
                      <a:noFill/>
                    </a:lnT>
                    <a:lnB>
                      <a:noFill/>
                    </a:lnB>
                    <a:noFill/>
                  </a:tcPr>
                </a:tc>
                <a:tc>
                  <a:txBody>
                    <a:bodyPr/>
                    <a:lstStyle/>
                    <a:p>
                      <a:pPr algn="ctr" fontAlgn="b"/>
                      <a:r>
                        <a:rPr lang="en-IN" sz="1400" b="0" i="0" u="none" strike="noStrike">
                          <a:solidFill>
                            <a:srgbClr val="000000"/>
                          </a:solidFill>
                          <a:effectLst/>
                          <a:latin typeface="Aptos Narrow" panose="020B0004020202020204" pitchFamily="34" charset="0"/>
                        </a:rPr>
                        <a:t>1039.29</a:t>
                      </a:r>
                    </a:p>
                  </a:txBody>
                  <a:tcPr marL="7833" marR="7833" marT="7833" marB="0" anchor="b">
                    <a:lnL>
                      <a:noFill/>
                    </a:lnL>
                    <a:lnR>
                      <a:noFill/>
                    </a:lnR>
                    <a:lnT>
                      <a:noFill/>
                    </a:lnT>
                    <a:lnB>
                      <a:noFill/>
                    </a:lnB>
                    <a:noFill/>
                  </a:tcPr>
                </a:tc>
                <a:tc>
                  <a:txBody>
                    <a:bodyPr/>
                    <a:lstStyle/>
                    <a:p>
                      <a:pPr algn="ctr" fontAlgn="b"/>
                      <a:r>
                        <a:rPr lang="en-IN" sz="1400" b="0" i="0" u="none" strike="noStrike">
                          <a:solidFill>
                            <a:srgbClr val="000000"/>
                          </a:solidFill>
                          <a:effectLst/>
                          <a:latin typeface="Aptos Narrow" panose="020B0004020202020204" pitchFamily="34" charset="0"/>
                        </a:rPr>
                        <a:t>102.396</a:t>
                      </a:r>
                    </a:p>
                  </a:txBody>
                  <a:tcPr marL="7833" marR="7833" marT="7833" marB="0" anchor="b">
                    <a:lnL>
                      <a:noFill/>
                    </a:lnL>
                    <a:lnR>
                      <a:noFill/>
                    </a:lnR>
                    <a:lnT>
                      <a:noFill/>
                    </a:lnT>
                    <a:lnB>
                      <a:noFill/>
                    </a:lnB>
                    <a:noFill/>
                  </a:tcPr>
                </a:tc>
                <a:tc>
                  <a:txBody>
                    <a:bodyPr/>
                    <a:lstStyle/>
                    <a:p>
                      <a:pPr algn="ctr" fontAlgn="b"/>
                      <a:r>
                        <a:rPr lang="en-IN" sz="1400" b="0" i="0" u="none" strike="noStrike">
                          <a:solidFill>
                            <a:srgbClr val="000000"/>
                          </a:solidFill>
                          <a:effectLst/>
                          <a:latin typeface="Aptos Narrow" panose="020B0004020202020204" pitchFamily="34" charset="0"/>
                        </a:rPr>
                        <a:t>431.445</a:t>
                      </a:r>
                    </a:p>
                  </a:txBody>
                  <a:tcPr marL="7833" marR="7833" marT="7833" marB="0" anchor="b">
                    <a:lnL>
                      <a:noFill/>
                    </a:lnL>
                    <a:lnR>
                      <a:noFill/>
                    </a:lnR>
                    <a:lnT>
                      <a:noFill/>
                    </a:lnT>
                    <a:lnB>
                      <a:noFill/>
                    </a:lnB>
                    <a:noFill/>
                  </a:tcPr>
                </a:tc>
                <a:tc>
                  <a:txBody>
                    <a:bodyPr/>
                    <a:lstStyle/>
                    <a:p>
                      <a:pPr algn="ctr" fontAlgn="b"/>
                      <a:r>
                        <a:rPr lang="en-IN" sz="1400" b="0" i="0" u="none" strike="noStrike">
                          <a:solidFill>
                            <a:srgbClr val="000000"/>
                          </a:solidFill>
                          <a:effectLst/>
                          <a:latin typeface="Aptos Narrow" panose="020B0004020202020204" pitchFamily="34" charset="0"/>
                        </a:rPr>
                        <a:t>329.049</a:t>
                      </a:r>
                    </a:p>
                  </a:txBody>
                  <a:tcPr marL="7833" marR="7833" marT="7833" marB="0" anchor="b">
                    <a:lnL>
                      <a:noFill/>
                    </a:lnL>
                    <a:lnR>
                      <a:noFill/>
                    </a:lnR>
                    <a:lnT>
                      <a:noFill/>
                    </a:lnT>
                    <a:lnB>
                      <a:noFill/>
                    </a:lnB>
                    <a:noFill/>
                  </a:tcPr>
                </a:tc>
                <a:tc>
                  <a:txBody>
                    <a:bodyPr/>
                    <a:lstStyle/>
                    <a:p>
                      <a:pPr algn="ctr" fontAlgn="b"/>
                      <a:r>
                        <a:rPr lang="en-IN" sz="1400" b="0" i="0" u="none" strike="noStrike">
                          <a:solidFill>
                            <a:srgbClr val="000000"/>
                          </a:solidFill>
                          <a:effectLst/>
                          <a:latin typeface="Aptos Narrow" panose="020B0004020202020204" pitchFamily="34" charset="0"/>
                        </a:rPr>
                        <a:t>anomaly</a:t>
                      </a:r>
                    </a:p>
                  </a:txBody>
                  <a:tcPr marL="7833" marR="7833" marT="7833" marB="0" anchor="b">
                    <a:lnL>
                      <a:noFill/>
                    </a:lnL>
                    <a:lnR>
                      <a:noFill/>
                    </a:lnR>
                    <a:lnT>
                      <a:noFill/>
                    </a:lnT>
                    <a:lnB>
                      <a:noFill/>
                    </a:lnB>
                    <a:noFill/>
                  </a:tcPr>
                </a:tc>
                <a:extLst>
                  <a:ext uri="{0D108BD9-81ED-4DB2-BD59-A6C34878D82A}">
                    <a16:rowId xmlns:a16="http://schemas.microsoft.com/office/drawing/2014/main" val="826842222"/>
                  </a:ext>
                </a:extLst>
              </a:tr>
              <a:tr h="466529">
                <a:tc>
                  <a:txBody>
                    <a:bodyPr/>
                    <a:lstStyle/>
                    <a:p>
                      <a:pPr algn="ctr" fontAlgn="b"/>
                      <a:r>
                        <a:rPr lang="en-IN" sz="1400" b="0" i="0" u="none" strike="noStrike">
                          <a:solidFill>
                            <a:srgbClr val="000000"/>
                          </a:solidFill>
                          <a:effectLst/>
                          <a:latin typeface="Aptos Narrow" panose="020B0004020202020204" pitchFamily="34" charset="0"/>
                        </a:rPr>
                        <a:t>283-26-5248</a:t>
                      </a:r>
                    </a:p>
                  </a:txBody>
                  <a:tcPr marL="7833" marR="7833" marT="7833" marB="0" anchor="b">
                    <a:lnL>
                      <a:noFill/>
                    </a:lnL>
                    <a:lnR>
                      <a:noFill/>
                    </a:lnR>
                    <a:lnT>
                      <a:noFill/>
                    </a:lnT>
                    <a:lnB>
                      <a:noFill/>
                    </a:lnB>
                    <a:noFill/>
                  </a:tcPr>
                </a:tc>
                <a:tc>
                  <a:txBody>
                    <a:bodyPr/>
                    <a:lstStyle/>
                    <a:p>
                      <a:pPr algn="ctr" fontAlgn="b"/>
                      <a:r>
                        <a:rPr lang="en-IN" sz="1400" b="0" i="0" u="none" strike="noStrike">
                          <a:solidFill>
                            <a:srgbClr val="000000"/>
                          </a:solidFill>
                          <a:effectLst/>
                          <a:latin typeface="Aptos Narrow" panose="020B0004020202020204" pitchFamily="34" charset="0"/>
                        </a:rPr>
                        <a:t>C</a:t>
                      </a:r>
                    </a:p>
                  </a:txBody>
                  <a:tcPr marL="7833" marR="7833" marT="7833" marB="0" anchor="b">
                    <a:lnL>
                      <a:noFill/>
                    </a:lnL>
                    <a:lnR>
                      <a:noFill/>
                    </a:lnR>
                    <a:lnT>
                      <a:noFill/>
                    </a:lnT>
                    <a:lnB>
                      <a:noFill/>
                    </a:lnB>
                    <a:noFill/>
                  </a:tcPr>
                </a:tc>
                <a:tc>
                  <a:txBody>
                    <a:bodyPr/>
                    <a:lstStyle/>
                    <a:p>
                      <a:pPr algn="ctr" fontAlgn="b"/>
                      <a:r>
                        <a:rPr lang="en-IN" sz="1400" b="0" i="0" u="none" strike="noStrike">
                          <a:solidFill>
                            <a:srgbClr val="000000"/>
                          </a:solidFill>
                          <a:effectLst/>
                          <a:latin typeface="Aptos Narrow" panose="020B0004020202020204" pitchFamily="34" charset="0"/>
                        </a:rPr>
                        <a:t>Food and beverages</a:t>
                      </a:r>
                    </a:p>
                  </a:txBody>
                  <a:tcPr marL="7833" marR="7833" marT="7833" marB="0" anchor="b">
                    <a:lnL>
                      <a:noFill/>
                    </a:lnL>
                    <a:lnR>
                      <a:noFill/>
                    </a:lnR>
                    <a:lnT>
                      <a:noFill/>
                    </a:lnT>
                    <a:lnB>
                      <a:noFill/>
                    </a:lnB>
                    <a:noFill/>
                  </a:tcPr>
                </a:tc>
                <a:tc>
                  <a:txBody>
                    <a:bodyPr/>
                    <a:lstStyle/>
                    <a:p>
                      <a:pPr algn="ctr" fontAlgn="b"/>
                      <a:r>
                        <a:rPr lang="en-IN" sz="1400" b="0" i="0" u="none" strike="noStrike">
                          <a:solidFill>
                            <a:srgbClr val="000000"/>
                          </a:solidFill>
                          <a:effectLst/>
                          <a:latin typeface="Aptos Narrow" panose="020B0004020202020204" pitchFamily="34" charset="0"/>
                        </a:rPr>
                        <a:t>1034.46</a:t>
                      </a:r>
                    </a:p>
                  </a:txBody>
                  <a:tcPr marL="7833" marR="7833" marT="7833" marB="0" anchor="b">
                    <a:lnL>
                      <a:noFill/>
                    </a:lnL>
                    <a:lnR>
                      <a:noFill/>
                    </a:lnR>
                    <a:lnT>
                      <a:noFill/>
                    </a:lnT>
                    <a:lnB>
                      <a:noFill/>
                    </a:lnB>
                    <a:noFill/>
                  </a:tcPr>
                </a:tc>
                <a:tc>
                  <a:txBody>
                    <a:bodyPr/>
                    <a:lstStyle/>
                    <a:p>
                      <a:pPr algn="ctr" fontAlgn="b"/>
                      <a:r>
                        <a:rPr lang="en-IN" sz="1400" b="0" i="0" u="none" strike="noStrike">
                          <a:solidFill>
                            <a:srgbClr val="000000"/>
                          </a:solidFill>
                          <a:effectLst/>
                          <a:latin typeface="Aptos Narrow" panose="020B0004020202020204" pitchFamily="34" charset="0"/>
                        </a:rPr>
                        <a:t>133.434</a:t>
                      </a:r>
                    </a:p>
                  </a:txBody>
                  <a:tcPr marL="7833" marR="7833" marT="7833" marB="0" anchor="b">
                    <a:lnL>
                      <a:noFill/>
                    </a:lnL>
                    <a:lnR>
                      <a:noFill/>
                    </a:lnR>
                    <a:lnT>
                      <a:noFill/>
                    </a:lnT>
                    <a:lnB>
                      <a:noFill/>
                    </a:lnB>
                    <a:noFill/>
                  </a:tcPr>
                </a:tc>
                <a:tc>
                  <a:txBody>
                    <a:bodyPr/>
                    <a:lstStyle/>
                    <a:p>
                      <a:pPr algn="ctr" fontAlgn="b"/>
                      <a:r>
                        <a:rPr lang="en-IN" sz="1400" b="0" i="0" u="none" strike="noStrike">
                          <a:solidFill>
                            <a:srgbClr val="000000"/>
                          </a:solidFill>
                          <a:effectLst/>
                          <a:latin typeface="Aptos Narrow" panose="020B0004020202020204" pitchFamily="34" charset="0"/>
                        </a:rPr>
                        <a:t>450.1035</a:t>
                      </a:r>
                    </a:p>
                  </a:txBody>
                  <a:tcPr marL="7833" marR="7833" marT="7833" marB="0" anchor="b">
                    <a:lnL>
                      <a:noFill/>
                    </a:lnL>
                    <a:lnR>
                      <a:noFill/>
                    </a:lnR>
                    <a:lnT>
                      <a:noFill/>
                    </a:lnT>
                    <a:lnB>
                      <a:noFill/>
                    </a:lnB>
                    <a:noFill/>
                  </a:tcPr>
                </a:tc>
                <a:tc>
                  <a:txBody>
                    <a:bodyPr/>
                    <a:lstStyle/>
                    <a:p>
                      <a:pPr algn="ctr" fontAlgn="b"/>
                      <a:r>
                        <a:rPr lang="en-IN" sz="1400" b="0" i="0" u="none" strike="noStrike">
                          <a:solidFill>
                            <a:srgbClr val="000000"/>
                          </a:solidFill>
                          <a:effectLst/>
                          <a:latin typeface="Aptos Narrow" panose="020B0004020202020204" pitchFamily="34" charset="0"/>
                        </a:rPr>
                        <a:t>316.6695</a:t>
                      </a:r>
                    </a:p>
                  </a:txBody>
                  <a:tcPr marL="7833" marR="7833" marT="7833" marB="0" anchor="b">
                    <a:lnL>
                      <a:noFill/>
                    </a:lnL>
                    <a:lnR>
                      <a:noFill/>
                    </a:lnR>
                    <a:lnT>
                      <a:noFill/>
                    </a:lnT>
                    <a:lnB>
                      <a:noFill/>
                    </a:lnB>
                    <a:noFill/>
                  </a:tcPr>
                </a:tc>
                <a:tc>
                  <a:txBody>
                    <a:bodyPr/>
                    <a:lstStyle/>
                    <a:p>
                      <a:pPr algn="ctr" fontAlgn="b"/>
                      <a:r>
                        <a:rPr lang="en-IN" sz="1400" b="0" i="0" u="none" strike="noStrike">
                          <a:solidFill>
                            <a:srgbClr val="000000"/>
                          </a:solidFill>
                          <a:effectLst/>
                          <a:latin typeface="Aptos Narrow" panose="020B0004020202020204" pitchFamily="34" charset="0"/>
                        </a:rPr>
                        <a:t>anomaly</a:t>
                      </a:r>
                    </a:p>
                  </a:txBody>
                  <a:tcPr marL="7833" marR="7833" marT="7833" marB="0" anchor="b">
                    <a:lnL>
                      <a:noFill/>
                    </a:lnL>
                    <a:lnR>
                      <a:noFill/>
                    </a:lnR>
                    <a:lnT>
                      <a:noFill/>
                    </a:lnT>
                    <a:lnB>
                      <a:noFill/>
                    </a:lnB>
                    <a:noFill/>
                  </a:tcPr>
                </a:tc>
                <a:extLst>
                  <a:ext uri="{0D108BD9-81ED-4DB2-BD59-A6C34878D82A}">
                    <a16:rowId xmlns:a16="http://schemas.microsoft.com/office/drawing/2014/main" val="3540099828"/>
                  </a:ext>
                </a:extLst>
              </a:tr>
              <a:tr h="466529">
                <a:tc>
                  <a:txBody>
                    <a:bodyPr/>
                    <a:lstStyle/>
                    <a:p>
                      <a:pPr algn="ctr" fontAlgn="b"/>
                      <a:r>
                        <a:rPr lang="en-IN" sz="1400" b="0" i="0" u="none" strike="noStrike">
                          <a:solidFill>
                            <a:srgbClr val="000000"/>
                          </a:solidFill>
                          <a:effectLst/>
                          <a:latin typeface="Aptos Narrow" panose="020B0004020202020204" pitchFamily="34" charset="0"/>
                        </a:rPr>
                        <a:t>271-88-8734</a:t>
                      </a:r>
                    </a:p>
                  </a:txBody>
                  <a:tcPr marL="7833" marR="7833" marT="7833" marB="0" anchor="b">
                    <a:lnL>
                      <a:noFill/>
                    </a:lnL>
                    <a:lnR>
                      <a:noFill/>
                    </a:lnR>
                    <a:lnT>
                      <a:noFill/>
                    </a:lnT>
                    <a:lnB>
                      <a:noFill/>
                    </a:lnB>
                    <a:noFill/>
                  </a:tcPr>
                </a:tc>
                <a:tc>
                  <a:txBody>
                    <a:bodyPr/>
                    <a:lstStyle/>
                    <a:p>
                      <a:pPr algn="ctr" fontAlgn="b"/>
                      <a:r>
                        <a:rPr lang="en-IN" sz="1400" b="0" i="0" u="none" strike="noStrike">
                          <a:solidFill>
                            <a:srgbClr val="000000"/>
                          </a:solidFill>
                          <a:effectLst/>
                          <a:latin typeface="Aptos Narrow" panose="020B0004020202020204" pitchFamily="34" charset="0"/>
                        </a:rPr>
                        <a:t>C</a:t>
                      </a:r>
                    </a:p>
                  </a:txBody>
                  <a:tcPr marL="7833" marR="7833" marT="7833" marB="0" anchor="b">
                    <a:lnL>
                      <a:noFill/>
                    </a:lnL>
                    <a:lnR>
                      <a:noFill/>
                    </a:lnR>
                    <a:lnT>
                      <a:noFill/>
                    </a:lnT>
                    <a:lnB>
                      <a:noFill/>
                    </a:lnB>
                    <a:noFill/>
                  </a:tcPr>
                </a:tc>
                <a:tc>
                  <a:txBody>
                    <a:bodyPr/>
                    <a:lstStyle/>
                    <a:p>
                      <a:pPr algn="ctr" fontAlgn="b"/>
                      <a:r>
                        <a:rPr lang="en-IN" sz="1400" b="0" i="0" u="none" strike="noStrike">
                          <a:solidFill>
                            <a:srgbClr val="000000"/>
                          </a:solidFill>
                          <a:effectLst/>
                          <a:latin typeface="Aptos Narrow" panose="020B0004020202020204" pitchFamily="34" charset="0"/>
                        </a:rPr>
                        <a:t>Fashion accessories</a:t>
                      </a:r>
                    </a:p>
                  </a:txBody>
                  <a:tcPr marL="7833" marR="7833" marT="7833" marB="0" anchor="b">
                    <a:lnL>
                      <a:noFill/>
                    </a:lnL>
                    <a:lnR>
                      <a:noFill/>
                    </a:lnR>
                    <a:lnT>
                      <a:noFill/>
                    </a:lnT>
                    <a:lnB>
                      <a:noFill/>
                    </a:lnB>
                    <a:noFill/>
                  </a:tcPr>
                </a:tc>
                <a:tc>
                  <a:txBody>
                    <a:bodyPr/>
                    <a:lstStyle/>
                    <a:p>
                      <a:pPr algn="ctr" fontAlgn="b"/>
                      <a:r>
                        <a:rPr lang="en-IN" sz="1400" b="0" i="0" u="none" strike="noStrike">
                          <a:solidFill>
                            <a:srgbClr val="000000"/>
                          </a:solidFill>
                          <a:effectLst/>
                          <a:latin typeface="Aptos Narrow" panose="020B0004020202020204" pitchFamily="34" charset="0"/>
                        </a:rPr>
                        <a:t>1020.705</a:t>
                      </a:r>
                    </a:p>
                  </a:txBody>
                  <a:tcPr marL="7833" marR="7833" marT="7833" marB="0" anchor="b">
                    <a:lnL>
                      <a:noFill/>
                    </a:lnL>
                    <a:lnR>
                      <a:noFill/>
                    </a:lnR>
                    <a:lnT>
                      <a:noFill/>
                    </a:lnT>
                    <a:lnB>
                      <a:noFill/>
                    </a:lnB>
                    <a:noFill/>
                  </a:tcPr>
                </a:tc>
                <a:tc>
                  <a:txBody>
                    <a:bodyPr/>
                    <a:lstStyle/>
                    <a:p>
                      <a:pPr algn="ctr" fontAlgn="b"/>
                      <a:r>
                        <a:rPr lang="en-IN" sz="1400" b="0" i="0" u="none" strike="noStrike">
                          <a:solidFill>
                            <a:srgbClr val="000000"/>
                          </a:solidFill>
                          <a:effectLst/>
                          <a:latin typeface="Aptos Narrow" panose="020B0004020202020204" pitchFamily="34" charset="0"/>
                        </a:rPr>
                        <a:t>102.396</a:t>
                      </a:r>
                    </a:p>
                  </a:txBody>
                  <a:tcPr marL="7833" marR="7833" marT="7833" marB="0" anchor="b">
                    <a:lnL>
                      <a:noFill/>
                    </a:lnL>
                    <a:lnR>
                      <a:noFill/>
                    </a:lnR>
                    <a:lnT>
                      <a:noFill/>
                    </a:lnT>
                    <a:lnB>
                      <a:noFill/>
                    </a:lnB>
                    <a:noFill/>
                  </a:tcPr>
                </a:tc>
                <a:tc>
                  <a:txBody>
                    <a:bodyPr/>
                    <a:lstStyle/>
                    <a:p>
                      <a:pPr algn="ctr" fontAlgn="b"/>
                      <a:r>
                        <a:rPr lang="en-IN" sz="1400" b="0" i="0" u="none" strike="noStrike">
                          <a:solidFill>
                            <a:srgbClr val="000000"/>
                          </a:solidFill>
                          <a:effectLst/>
                          <a:latin typeface="Aptos Narrow" panose="020B0004020202020204" pitchFamily="34" charset="0"/>
                        </a:rPr>
                        <a:t>431.445</a:t>
                      </a:r>
                    </a:p>
                  </a:txBody>
                  <a:tcPr marL="7833" marR="7833" marT="7833" marB="0" anchor="b">
                    <a:lnL>
                      <a:noFill/>
                    </a:lnL>
                    <a:lnR>
                      <a:noFill/>
                    </a:lnR>
                    <a:lnT>
                      <a:noFill/>
                    </a:lnT>
                    <a:lnB>
                      <a:noFill/>
                    </a:lnB>
                    <a:noFill/>
                  </a:tcPr>
                </a:tc>
                <a:tc>
                  <a:txBody>
                    <a:bodyPr/>
                    <a:lstStyle/>
                    <a:p>
                      <a:pPr algn="ctr" fontAlgn="b"/>
                      <a:r>
                        <a:rPr lang="en-IN" sz="1400" b="0" i="0" u="none" strike="noStrike">
                          <a:solidFill>
                            <a:srgbClr val="000000"/>
                          </a:solidFill>
                          <a:effectLst/>
                          <a:latin typeface="Aptos Narrow" panose="020B0004020202020204" pitchFamily="34" charset="0"/>
                        </a:rPr>
                        <a:t>329.049</a:t>
                      </a:r>
                    </a:p>
                  </a:txBody>
                  <a:tcPr marL="7833" marR="7833" marT="7833" marB="0" anchor="b">
                    <a:lnL>
                      <a:noFill/>
                    </a:lnL>
                    <a:lnR>
                      <a:noFill/>
                    </a:lnR>
                    <a:lnT>
                      <a:noFill/>
                    </a:lnT>
                    <a:lnB>
                      <a:noFill/>
                    </a:lnB>
                    <a:noFill/>
                  </a:tcPr>
                </a:tc>
                <a:tc>
                  <a:txBody>
                    <a:bodyPr/>
                    <a:lstStyle/>
                    <a:p>
                      <a:pPr algn="ctr" fontAlgn="b"/>
                      <a:r>
                        <a:rPr lang="en-IN" sz="1400" b="0" i="0" u="none" strike="noStrike">
                          <a:solidFill>
                            <a:srgbClr val="000000"/>
                          </a:solidFill>
                          <a:effectLst/>
                          <a:latin typeface="Aptos Narrow" panose="020B0004020202020204" pitchFamily="34" charset="0"/>
                        </a:rPr>
                        <a:t>anomaly</a:t>
                      </a:r>
                    </a:p>
                  </a:txBody>
                  <a:tcPr marL="7833" marR="7833" marT="7833" marB="0" anchor="b">
                    <a:lnL>
                      <a:noFill/>
                    </a:lnL>
                    <a:lnR>
                      <a:noFill/>
                    </a:lnR>
                    <a:lnT>
                      <a:noFill/>
                    </a:lnT>
                    <a:lnB>
                      <a:noFill/>
                    </a:lnB>
                    <a:noFill/>
                  </a:tcPr>
                </a:tc>
                <a:extLst>
                  <a:ext uri="{0D108BD9-81ED-4DB2-BD59-A6C34878D82A}">
                    <a16:rowId xmlns:a16="http://schemas.microsoft.com/office/drawing/2014/main" val="1086320161"/>
                  </a:ext>
                </a:extLst>
              </a:tr>
              <a:tr h="466529">
                <a:tc>
                  <a:txBody>
                    <a:bodyPr/>
                    <a:lstStyle/>
                    <a:p>
                      <a:pPr algn="ctr" fontAlgn="b"/>
                      <a:r>
                        <a:rPr lang="en-IN" sz="1400" b="0" i="0" u="none" strike="noStrike">
                          <a:solidFill>
                            <a:srgbClr val="000000"/>
                          </a:solidFill>
                          <a:effectLst/>
                          <a:latin typeface="Aptos Narrow" panose="020B0004020202020204" pitchFamily="34" charset="0"/>
                        </a:rPr>
                        <a:t>554-42-2417</a:t>
                      </a:r>
                    </a:p>
                  </a:txBody>
                  <a:tcPr marL="7833" marR="7833" marT="7833" marB="0" anchor="b">
                    <a:lnL>
                      <a:noFill/>
                    </a:lnL>
                    <a:lnR>
                      <a:noFill/>
                    </a:lnR>
                    <a:lnT>
                      <a:noFill/>
                    </a:lnT>
                    <a:lnB>
                      <a:noFill/>
                    </a:lnB>
                    <a:noFill/>
                  </a:tcPr>
                </a:tc>
                <a:tc>
                  <a:txBody>
                    <a:bodyPr/>
                    <a:lstStyle/>
                    <a:p>
                      <a:pPr algn="ctr" fontAlgn="b"/>
                      <a:r>
                        <a:rPr lang="en-IN" sz="1400" b="0" i="0" u="none" strike="noStrike">
                          <a:solidFill>
                            <a:srgbClr val="000000"/>
                          </a:solidFill>
                          <a:effectLst/>
                          <a:latin typeface="Aptos Narrow" panose="020B0004020202020204" pitchFamily="34" charset="0"/>
                        </a:rPr>
                        <a:t>C</a:t>
                      </a:r>
                    </a:p>
                  </a:txBody>
                  <a:tcPr marL="7833" marR="7833" marT="7833" marB="0" anchor="b">
                    <a:lnL>
                      <a:noFill/>
                    </a:lnL>
                    <a:lnR>
                      <a:noFill/>
                    </a:lnR>
                    <a:lnT>
                      <a:noFill/>
                    </a:lnT>
                    <a:lnB>
                      <a:noFill/>
                    </a:lnB>
                    <a:noFill/>
                  </a:tcPr>
                </a:tc>
                <a:tc>
                  <a:txBody>
                    <a:bodyPr/>
                    <a:lstStyle/>
                    <a:p>
                      <a:pPr algn="ctr" fontAlgn="b"/>
                      <a:r>
                        <a:rPr lang="en-IN" sz="1400" b="0" i="0" u="none" strike="noStrike">
                          <a:solidFill>
                            <a:srgbClr val="000000"/>
                          </a:solidFill>
                          <a:effectLst/>
                          <a:latin typeface="Aptos Narrow" panose="020B0004020202020204" pitchFamily="34" charset="0"/>
                        </a:rPr>
                        <a:t>Sports and travel</a:t>
                      </a:r>
                    </a:p>
                  </a:txBody>
                  <a:tcPr marL="7833" marR="7833" marT="7833" marB="0" anchor="b">
                    <a:lnL>
                      <a:noFill/>
                    </a:lnL>
                    <a:lnR>
                      <a:noFill/>
                    </a:lnR>
                    <a:lnT>
                      <a:noFill/>
                    </a:lnT>
                    <a:lnB>
                      <a:noFill/>
                    </a:lnB>
                    <a:noFill/>
                  </a:tcPr>
                </a:tc>
                <a:tc>
                  <a:txBody>
                    <a:bodyPr/>
                    <a:lstStyle/>
                    <a:p>
                      <a:pPr algn="ctr" fontAlgn="b"/>
                      <a:r>
                        <a:rPr lang="en-IN" sz="1400" b="0" i="0" u="none" strike="noStrike">
                          <a:solidFill>
                            <a:srgbClr val="000000"/>
                          </a:solidFill>
                          <a:effectLst/>
                          <a:latin typeface="Aptos Narrow" panose="020B0004020202020204" pitchFamily="34" charset="0"/>
                        </a:rPr>
                        <a:t>1002.12</a:t>
                      </a:r>
                    </a:p>
                  </a:txBody>
                  <a:tcPr marL="7833" marR="7833" marT="7833" marB="0" anchor="b">
                    <a:lnL>
                      <a:noFill/>
                    </a:lnL>
                    <a:lnR>
                      <a:noFill/>
                    </a:lnR>
                    <a:lnT>
                      <a:noFill/>
                    </a:lnT>
                    <a:lnB>
                      <a:noFill/>
                    </a:lnB>
                    <a:noFill/>
                  </a:tcPr>
                </a:tc>
                <a:tc>
                  <a:txBody>
                    <a:bodyPr/>
                    <a:lstStyle/>
                    <a:p>
                      <a:pPr algn="ctr" fontAlgn="b"/>
                      <a:r>
                        <a:rPr lang="en-IN" sz="1400" b="0" i="0" u="none" strike="noStrike">
                          <a:solidFill>
                            <a:srgbClr val="000000"/>
                          </a:solidFill>
                          <a:effectLst/>
                          <a:latin typeface="Aptos Narrow" panose="020B0004020202020204" pitchFamily="34" charset="0"/>
                        </a:rPr>
                        <a:t>130.0425</a:t>
                      </a:r>
                    </a:p>
                  </a:txBody>
                  <a:tcPr marL="7833" marR="7833" marT="7833" marB="0" anchor="b">
                    <a:lnL>
                      <a:noFill/>
                    </a:lnL>
                    <a:lnR>
                      <a:noFill/>
                    </a:lnR>
                    <a:lnT>
                      <a:noFill/>
                    </a:lnT>
                    <a:lnB>
                      <a:noFill/>
                    </a:lnB>
                    <a:noFill/>
                  </a:tcPr>
                </a:tc>
                <a:tc>
                  <a:txBody>
                    <a:bodyPr/>
                    <a:lstStyle/>
                    <a:p>
                      <a:pPr algn="ctr" fontAlgn="b"/>
                      <a:r>
                        <a:rPr lang="en-IN" sz="1400" b="0" i="0" u="none" strike="noStrike">
                          <a:solidFill>
                            <a:srgbClr val="000000"/>
                          </a:solidFill>
                          <a:effectLst/>
                          <a:latin typeface="Aptos Narrow" panose="020B0004020202020204" pitchFamily="34" charset="0"/>
                        </a:rPr>
                        <a:t>471.03</a:t>
                      </a:r>
                    </a:p>
                  </a:txBody>
                  <a:tcPr marL="7833" marR="7833" marT="7833" marB="0" anchor="b">
                    <a:lnL>
                      <a:noFill/>
                    </a:lnL>
                    <a:lnR>
                      <a:noFill/>
                    </a:lnR>
                    <a:lnT>
                      <a:noFill/>
                    </a:lnT>
                    <a:lnB>
                      <a:noFill/>
                    </a:lnB>
                    <a:noFill/>
                  </a:tcPr>
                </a:tc>
                <a:tc>
                  <a:txBody>
                    <a:bodyPr/>
                    <a:lstStyle/>
                    <a:p>
                      <a:pPr algn="ctr" fontAlgn="b"/>
                      <a:r>
                        <a:rPr lang="en-IN" sz="1400" b="0" i="0" u="none" strike="noStrike">
                          <a:solidFill>
                            <a:srgbClr val="000000"/>
                          </a:solidFill>
                          <a:effectLst/>
                          <a:latin typeface="Aptos Narrow" panose="020B0004020202020204" pitchFamily="34" charset="0"/>
                        </a:rPr>
                        <a:t>340.9875</a:t>
                      </a:r>
                    </a:p>
                  </a:txBody>
                  <a:tcPr marL="7833" marR="7833" marT="7833" marB="0" anchor="b">
                    <a:lnL>
                      <a:noFill/>
                    </a:lnL>
                    <a:lnR>
                      <a:noFill/>
                    </a:lnR>
                    <a:lnT>
                      <a:noFill/>
                    </a:lnT>
                    <a:lnB>
                      <a:noFill/>
                    </a:lnB>
                    <a:noFill/>
                  </a:tcPr>
                </a:tc>
                <a:tc>
                  <a:txBody>
                    <a:bodyPr/>
                    <a:lstStyle/>
                    <a:p>
                      <a:pPr algn="ctr" fontAlgn="b"/>
                      <a:r>
                        <a:rPr lang="en-IN" sz="1400" b="0" i="0" u="none" strike="noStrike">
                          <a:solidFill>
                            <a:srgbClr val="000000"/>
                          </a:solidFill>
                          <a:effectLst/>
                          <a:latin typeface="Aptos Narrow" panose="020B0004020202020204" pitchFamily="34" charset="0"/>
                        </a:rPr>
                        <a:t>anomaly</a:t>
                      </a:r>
                    </a:p>
                  </a:txBody>
                  <a:tcPr marL="7833" marR="7833" marT="7833" marB="0" anchor="b">
                    <a:lnL>
                      <a:noFill/>
                    </a:lnL>
                    <a:lnR>
                      <a:noFill/>
                    </a:lnR>
                    <a:lnT>
                      <a:noFill/>
                    </a:lnT>
                    <a:lnB>
                      <a:noFill/>
                    </a:lnB>
                    <a:noFill/>
                  </a:tcPr>
                </a:tc>
                <a:extLst>
                  <a:ext uri="{0D108BD9-81ED-4DB2-BD59-A6C34878D82A}">
                    <a16:rowId xmlns:a16="http://schemas.microsoft.com/office/drawing/2014/main" val="1431758780"/>
                  </a:ext>
                </a:extLst>
              </a:tr>
              <a:tr h="466529">
                <a:tc>
                  <a:txBody>
                    <a:bodyPr/>
                    <a:lstStyle/>
                    <a:p>
                      <a:pPr algn="ctr" fontAlgn="b"/>
                      <a:r>
                        <a:rPr lang="en-IN" sz="1400" b="0" i="0" u="none" strike="noStrike">
                          <a:solidFill>
                            <a:srgbClr val="000000"/>
                          </a:solidFill>
                          <a:effectLst/>
                          <a:latin typeface="Aptos Narrow" panose="020B0004020202020204" pitchFamily="34" charset="0"/>
                        </a:rPr>
                        <a:t>702-83-5291</a:t>
                      </a:r>
                    </a:p>
                  </a:txBody>
                  <a:tcPr marL="7833" marR="7833" marT="7833" marB="0" anchor="b">
                    <a:lnL>
                      <a:noFill/>
                    </a:lnL>
                    <a:lnR>
                      <a:noFill/>
                    </a:lnR>
                    <a:lnT>
                      <a:noFill/>
                    </a:lnT>
                    <a:lnB>
                      <a:noFill/>
                    </a:lnB>
                    <a:noFill/>
                  </a:tcPr>
                </a:tc>
                <a:tc>
                  <a:txBody>
                    <a:bodyPr/>
                    <a:lstStyle/>
                    <a:p>
                      <a:pPr algn="ctr" fontAlgn="b"/>
                      <a:r>
                        <a:rPr lang="en-IN" sz="1400" b="0" i="0" u="none" strike="noStrike">
                          <a:solidFill>
                            <a:srgbClr val="000000"/>
                          </a:solidFill>
                          <a:effectLst/>
                          <a:latin typeface="Aptos Narrow" panose="020B0004020202020204" pitchFamily="34" charset="0"/>
                        </a:rPr>
                        <a:t>C</a:t>
                      </a:r>
                    </a:p>
                  </a:txBody>
                  <a:tcPr marL="7833" marR="7833" marT="7833" marB="0" anchor="b">
                    <a:lnL>
                      <a:noFill/>
                    </a:lnL>
                    <a:lnR>
                      <a:noFill/>
                    </a:lnR>
                    <a:lnT>
                      <a:noFill/>
                    </a:lnT>
                    <a:lnB>
                      <a:noFill/>
                    </a:lnB>
                    <a:noFill/>
                  </a:tcPr>
                </a:tc>
                <a:tc>
                  <a:txBody>
                    <a:bodyPr/>
                    <a:lstStyle/>
                    <a:p>
                      <a:pPr algn="ctr" fontAlgn="b"/>
                      <a:r>
                        <a:rPr lang="en-IN" sz="1400" b="0" i="0" u="none" strike="noStrike">
                          <a:solidFill>
                            <a:srgbClr val="000000"/>
                          </a:solidFill>
                          <a:effectLst/>
                          <a:latin typeface="Aptos Narrow" panose="020B0004020202020204" pitchFamily="34" charset="0"/>
                        </a:rPr>
                        <a:t>Fashion accessories</a:t>
                      </a:r>
                    </a:p>
                  </a:txBody>
                  <a:tcPr marL="7833" marR="7833" marT="7833" marB="0" anchor="b">
                    <a:lnL>
                      <a:noFill/>
                    </a:lnL>
                    <a:lnR>
                      <a:noFill/>
                    </a:lnR>
                    <a:lnT>
                      <a:noFill/>
                    </a:lnT>
                    <a:lnB>
                      <a:noFill/>
                    </a:lnB>
                    <a:noFill/>
                  </a:tcPr>
                </a:tc>
                <a:tc>
                  <a:txBody>
                    <a:bodyPr/>
                    <a:lstStyle/>
                    <a:p>
                      <a:pPr algn="ctr" fontAlgn="b"/>
                      <a:r>
                        <a:rPr lang="en-IN" sz="1400" b="0" i="0" u="none" strike="noStrike">
                          <a:solidFill>
                            <a:srgbClr val="000000"/>
                          </a:solidFill>
                          <a:effectLst/>
                          <a:latin typeface="Aptos Narrow" panose="020B0004020202020204" pitchFamily="34" charset="0"/>
                        </a:rPr>
                        <a:t>943.299</a:t>
                      </a:r>
                    </a:p>
                  </a:txBody>
                  <a:tcPr marL="7833" marR="7833" marT="7833" marB="0" anchor="b">
                    <a:lnL>
                      <a:noFill/>
                    </a:lnL>
                    <a:lnR>
                      <a:noFill/>
                    </a:lnR>
                    <a:lnT>
                      <a:noFill/>
                    </a:lnT>
                    <a:lnB>
                      <a:noFill/>
                    </a:lnB>
                    <a:noFill/>
                  </a:tcPr>
                </a:tc>
                <a:tc>
                  <a:txBody>
                    <a:bodyPr/>
                    <a:lstStyle/>
                    <a:p>
                      <a:pPr algn="ctr" fontAlgn="b"/>
                      <a:r>
                        <a:rPr lang="en-IN" sz="1400" b="0" i="0" u="none" strike="noStrike">
                          <a:solidFill>
                            <a:srgbClr val="000000"/>
                          </a:solidFill>
                          <a:effectLst/>
                          <a:latin typeface="Aptos Narrow" panose="020B0004020202020204" pitchFamily="34" charset="0"/>
                        </a:rPr>
                        <a:t>102.396</a:t>
                      </a:r>
                    </a:p>
                  </a:txBody>
                  <a:tcPr marL="7833" marR="7833" marT="7833" marB="0" anchor="b">
                    <a:lnL>
                      <a:noFill/>
                    </a:lnL>
                    <a:lnR>
                      <a:noFill/>
                    </a:lnR>
                    <a:lnT>
                      <a:noFill/>
                    </a:lnT>
                    <a:lnB>
                      <a:noFill/>
                    </a:lnB>
                    <a:noFill/>
                  </a:tcPr>
                </a:tc>
                <a:tc>
                  <a:txBody>
                    <a:bodyPr/>
                    <a:lstStyle/>
                    <a:p>
                      <a:pPr algn="ctr" fontAlgn="b"/>
                      <a:r>
                        <a:rPr lang="en-IN" sz="1400" b="0" i="0" u="none" strike="noStrike">
                          <a:solidFill>
                            <a:srgbClr val="000000"/>
                          </a:solidFill>
                          <a:effectLst/>
                          <a:latin typeface="Aptos Narrow" panose="020B0004020202020204" pitchFamily="34" charset="0"/>
                        </a:rPr>
                        <a:t>431.445</a:t>
                      </a:r>
                    </a:p>
                  </a:txBody>
                  <a:tcPr marL="7833" marR="7833" marT="7833" marB="0" anchor="b">
                    <a:lnL>
                      <a:noFill/>
                    </a:lnL>
                    <a:lnR>
                      <a:noFill/>
                    </a:lnR>
                    <a:lnT>
                      <a:noFill/>
                    </a:lnT>
                    <a:lnB>
                      <a:noFill/>
                    </a:lnB>
                    <a:noFill/>
                  </a:tcPr>
                </a:tc>
                <a:tc>
                  <a:txBody>
                    <a:bodyPr/>
                    <a:lstStyle/>
                    <a:p>
                      <a:pPr algn="ctr" fontAlgn="b"/>
                      <a:r>
                        <a:rPr lang="en-IN" sz="1400" b="0" i="0" u="none" strike="noStrike">
                          <a:solidFill>
                            <a:srgbClr val="000000"/>
                          </a:solidFill>
                          <a:effectLst/>
                          <a:latin typeface="Aptos Narrow" panose="020B0004020202020204" pitchFamily="34" charset="0"/>
                        </a:rPr>
                        <a:t>329.049</a:t>
                      </a:r>
                    </a:p>
                  </a:txBody>
                  <a:tcPr marL="7833" marR="7833" marT="7833" marB="0" anchor="b">
                    <a:lnL>
                      <a:noFill/>
                    </a:lnL>
                    <a:lnR>
                      <a:noFill/>
                    </a:lnR>
                    <a:lnT>
                      <a:noFill/>
                    </a:lnT>
                    <a:lnB>
                      <a:noFill/>
                    </a:lnB>
                    <a:noFill/>
                  </a:tcPr>
                </a:tc>
                <a:tc>
                  <a:txBody>
                    <a:bodyPr/>
                    <a:lstStyle/>
                    <a:p>
                      <a:pPr algn="ctr" fontAlgn="b"/>
                      <a:r>
                        <a:rPr lang="en-IN" sz="1400" b="0" i="0" u="none" strike="noStrike">
                          <a:solidFill>
                            <a:srgbClr val="000000"/>
                          </a:solidFill>
                          <a:effectLst/>
                          <a:latin typeface="Aptos Narrow" panose="020B0004020202020204" pitchFamily="34" charset="0"/>
                        </a:rPr>
                        <a:t>anomaly</a:t>
                      </a:r>
                    </a:p>
                  </a:txBody>
                  <a:tcPr marL="7833" marR="7833" marT="7833" marB="0" anchor="b">
                    <a:lnL>
                      <a:noFill/>
                    </a:lnL>
                    <a:lnR>
                      <a:noFill/>
                    </a:lnR>
                    <a:lnT>
                      <a:noFill/>
                    </a:lnT>
                    <a:lnB>
                      <a:noFill/>
                    </a:lnB>
                    <a:noFill/>
                  </a:tcPr>
                </a:tc>
                <a:extLst>
                  <a:ext uri="{0D108BD9-81ED-4DB2-BD59-A6C34878D82A}">
                    <a16:rowId xmlns:a16="http://schemas.microsoft.com/office/drawing/2014/main" val="1769811041"/>
                  </a:ext>
                </a:extLst>
              </a:tr>
              <a:tr h="466529">
                <a:tc>
                  <a:txBody>
                    <a:bodyPr/>
                    <a:lstStyle/>
                    <a:p>
                      <a:pPr algn="ctr" fontAlgn="b"/>
                      <a:r>
                        <a:rPr lang="en-IN" sz="1400" b="0" i="0" u="none" strike="noStrike">
                          <a:solidFill>
                            <a:srgbClr val="000000"/>
                          </a:solidFill>
                          <a:effectLst/>
                          <a:latin typeface="Aptos Narrow" panose="020B0004020202020204" pitchFamily="34" charset="0"/>
                        </a:rPr>
                        <a:t>393-65-2792</a:t>
                      </a:r>
                    </a:p>
                  </a:txBody>
                  <a:tcPr marL="7833" marR="7833" marT="7833" marB="0" anchor="b">
                    <a:lnL>
                      <a:noFill/>
                    </a:lnL>
                    <a:lnR>
                      <a:noFill/>
                    </a:lnR>
                    <a:lnT>
                      <a:noFill/>
                    </a:lnT>
                    <a:lnB>
                      <a:noFill/>
                    </a:lnB>
                    <a:noFill/>
                  </a:tcPr>
                </a:tc>
                <a:tc>
                  <a:txBody>
                    <a:bodyPr/>
                    <a:lstStyle/>
                    <a:p>
                      <a:pPr algn="ctr" fontAlgn="b"/>
                      <a:r>
                        <a:rPr lang="en-IN" sz="1400" b="0" i="0" u="none" strike="noStrike">
                          <a:solidFill>
                            <a:srgbClr val="000000"/>
                          </a:solidFill>
                          <a:effectLst/>
                          <a:latin typeface="Aptos Narrow" panose="020B0004020202020204" pitchFamily="34" charset="0"/>
                        </a:rPr>
                        <a:t>C</a:t>
                      </a:r>
                    </a:p>
                  </a:txBody>
                  <a:tcPr marL="7833" marR="7833" marT="7833" marB="0" anchor="b">
                    <a:lnL>
                      <a:noFill/>
                    </a:lnL>
                    <a:lnR>
                      <a:noFill/>
                    </a:lnR>
                    <a:lnT>
                      <a:noFill/>
                    </a:lnT>
                    <a:lnB>
                      <a:noFill/>
                    </a:lnB>
                    <a:noFill/>
                  </a:tcPr>
                </a:tc>
                <a:tc>
                  <a:txBody>
                    <a:bodyPr/>
                    <a:lstStyle/>
                    <a:p>
                      <a:pPr algn="ctr" fontAlgn="b"/>
                      <a:r>
                        <a:rPr lang="en-IN" sz="1400" b="0" i="0" u="none" strike="noStrike">
                          <a:solidFill>
                            <a:srgbClr val="000000"/>
                          </a:solidFill>
                          <a:effectLst/>
                          <a:latin typeface="Aptos Narrow" panose="020B0004020202020204" pitchFamily="34" charset="0"/>
                        </a:rPr>
                        <a:t>Food and beverages</a:t>
                      </a:r>
                    </a:p>
                  </a:txBody>
                  <a:tcPr marL="7833" marR="7833" marT="7833" marB="0" anchor="b">
                    <a:lnL>
                      <a:noFill/>
                    </a:lnL>
                    <a:lnR>
                      <a:noFill/>
                    </a:lnR>
                    <a:lnT>
                      <a:noFill/>
                    </a:lnT>
                    <a:lnB>
                      <a:noFill/>
                    </a:lnB>
                    <a:noFill/>
                  </a:tcPr>
                </a:tc>
                <a:tc>
                  <a:txBody>
                    <a:bodyPr/>
                    <a:lstStyle/>
                    <a:p>
                      <a:pPr algn="ctr" fontAlgn="b"/>
                      <a:r>
                        <a:rPr lang="en-IN" sz="1400" b="0" i="0" u="none" strike="noStrike">
                          <a:solidFill>
                            <a:srgbClr val="000000"/>
                          </a:solidFill>
                          <a:effectLst/>
                          <a:latin typeface="Aptos Narrow" panose="020B0004020202020204" pitchFamily="34" charset="0"/>
                        </a:rPr>
                        <a:t>939.54</a:t>
                      </a:r>
                    </a:p>
                  </a:txBody>
                  <a:tcPr marL="7833" marR="7833" marT="7833" marB="0" anchor="b">
                    <a:lnL>
                      <a:noFill/>
                    </a:lnL>
                    <a:lnR>
                      <a:noFill/>
                    </a:lnR>
                    <a:lnT>
                      <a:noFill/>
                    </a:lnT>
                    <a:lnB>
                      <a:noFill/>
                    </a:lnB>
                    <a:noFill/>
                  </a:tcPr>
                </a:tc>
                <a:tc>
                  <a:txBody>
                    <a:bodyPr/>
                    <a:lstStyle/>
                    <a:p>
                      <a:pPr algn="ctr" fontAlgn="b"/>
                      <a:r>
                        <a:rPr lang="en-IN" sz="1400" b="0" i="0" u="none" strike="noStrike">
                          <a:solidFill>
                            <a:srgbClr val="000000"/>
                          </a:solidFill>
                          <a:effectLst/>
                          <a:latin typeface="Aptos Narrow" panose="020B0004020202020204" pitchFamily="34" charset="0"/>
                        </a:rPr>
                        <a:t>133.434</a:t>
                      </a:r>
                    </a:p>
                  </a:txBody>
                  <a:tcPr marL="7833" marR="7833" marT="7833" marB="0" anchor="b">
                    <a:lnL>
                      <a:noFill/>
                    </a:lnL>
                    <a:lnR>
                      <a:noFill/>
                    </a:lnR>
                    <a:lnT>
                      <a:noFill/>
                    </a:lnT>
                    <a:lnB>
                      <a:noFill/>
                    </a:lnB>
                    <a:noFill/>
                  </a:tcPr>
                </a:tc>
                <a:tc>
                  <a:txBody>
                    <a:bodyPr/>
                    <a:lstStyle/>
                    <a:p>
                      <a:pPr algn="ctr" fontAlgn="b"/>
                      <a:r>
                        <a:rPr lang="en-IN" sz="1400" b="0" i="0" u="none" strike="noStrike">
                          <a:solidFill>
                            <a:srgbClr val="000000"/>
                          </a:solidFill>
                          <a:effectLst/>
                          <a:latin typeface="Aptos Narrow" panose="020B0004020202020204" pitchFamily="34" charset="0"/>
                        </a:rPr>
                        <a:t>450.1035</a:t>
                      </a:r>
                    </a:p>
                  </a:txBody>
                  <a:tcPr marL="7833" marR="7833" marT="7833" marB="0" anchor="b">
                    <a:lnL>
                      <a:noFill/>
                    </a:lnL>
                    <a:lnR>
                      <a:noFill/>
                    </a:lnR>
                    <a:lnT>
                      <a:noFill/>
                    </a:lnT>
                    <a:lnB>
                      <a:noFill/>
                    </a:lnB>
                    <a:noFill/>
                  </a:tcPr>
                </a:tc>
                <a:tc>
                  <a:txBody>
                    <a:bodyPr/>
                    <a:lstStyle/>
                    <a:p>
                      <a:pPr algn="ctr" fontAlgn="b"/>
                      <a:r>
                        <a:rPr lang="en-IN" sz="1400" b="0" i="0" u="none" strike="noStrike">
                          <a:solidFill>
                            <a:srgbClr val="000000"/>
                          </a:solidFill>
                          <a:effectLst/>
                          <a:latin typeface="Aptos Narrow" panose="020B0004020202020204" pitchFamily="34" charset="0"/>
                        </a:rPr>
                        <a:t>316.6695</a:t>
                      </a:r>
                    </a:p>
                  </a:txBody>
                  <a:tcPr marL="7833" marR="7833" marT="7833" marB="0" anchor="b">
                    <a:lnL>
                      <a:noFill/>
                    </a:lnL>
                    <a:lnR>
                      <a:noFill/>
                    </a:lnR>
                    <a:lnT>
                      <a:noFill/>
                    </a:lnT>
                    <a:lnB>
                      <a:noFill/>
                    </a:lnB>
                    <a:noFill/>
                  </a:tcPr>
                </a:tc>
                <a:tc>
                  <a:txBody>
                    <a:bodyPr/>
                    <a:lstStyle/>
                    <a:p>
                      <a:pPr algn="ctr" fontAlgn="b"/>
                      <a:r>
                        <a:rPr lang="en-IN" sz="1400" b="0" i="0" u="none" strike="noStrike">
                          <a:solidFill>
                            <a:srgbClr val="000000"/>
                          </a:solidFill>
                          <a:effectLst/>
                          <a:latin typeface="Aptos Narrow" panose="020B0004020202020204" pitchFamily="34" charset="0"/>
                        </a:rPr>
                        <a:t>anomaly</a:t>
                      </a:r>
                    </a:p>
                  </a:txBody>
                  <a:tcPr marL="7833" marR="7833" marT="7833" marB="0" anchor="b">
                    <a:lnL>
                      <a:noFill/>
                    </a:lnL>
                    <a:lnR>
                      <a:noFill/>
                    </a:lnR>
                    <a:lnT>
                      <a:noFill/>
                    </a:lnT>
                    <a:lnB>
                      <a:noFill/>
                    </a:lnB>
                    <a:noFill/>
                  </a:tcPr>
                </a:tc>
                <a:extLst>
                  <a:ext uri="{0D108BD9-81ED-4DB2-BD59-A6C34878D82A}">
                    <a16:rowId xmlns:a16="http://schemas.microsoft.com/office/drawing/2014/main" val="2337071603"/>
                  </a:ext>
                </a:extLst>
              </a:tr>
              <a:tr h="466529">
                <a:tc>
                  <a:txBody>
                    <a:bodyPr/>
                    <a:lstStyle/>
                    <a:p>
                      <a:pPr algn="ctr" fontAlgn="b"/>
                      <a:r>
                        <a:rPr lang="en-IN" sz="1400" b="0" i="0" u="none" strike="noStrike">
                          <a:solidFill>
                            <a:srgbClr val="000000"/>
                          </a:solidFill>
                          <a:effectLst/>
                          <a:latin typeface="Aptos Narrow" panose="020B0004020202020204" pitchFamily="34" charset="0"/>
                        </a:rPr>
                        <a:t>866-99-7614</a:t>
                      </a:r>
                    </a:p>
                  </a:txBody>
                  <a:tcPr marL="7833" marR="7833" marT="7833" marB="0" anchor="b">
                    <a:lnL>
                      <a:noFill/>
                    </a:lnL>
                    <a:lnR>
                      <a:noFill/>
                    </a:lnR>
                    <a:lnT>
                      <a:noFill/>
                    </a:lnT>
                    <a:lnB>
                      <a:noFill/>
                    </a:lnB>
                    <a:noFill/>
                  </a:tcPr>
                </a:tc>
                <a:tc>
                  <a:txBody>
                    <a:bodyPr/>
                    <a:lstStyle/>
                    <a:p>
                      <a:pPr algn="ctr" fontAlgn="b"/>
                      <a:r>
                        <a:rPr lang="en-IN" sz="1400" b="0" i="0" u="none" strike="noStrike">
                          <a:solidFill>
                            <a:srgbClr val="000000"/>
                          </a:solidFill>
                          <a:effectLst/>
                          <a:latin typeface="Aptos Narrow" panose="020B0004020202020204" pitchFamily="34" charset="0"/>
                        </a:rPr>
                        <a:t>C</a:t>
                      </a:r>
                    </a:p>
                  </a:txBody>
                  <a:tcPr marL="7833" marR="7833" marT="7833" marB="0" anchor="b">
                    <a:lnL>
                      <a:noFill/>
                    </a:lnL>
                    <a:lnR>
                      <a:noFill/>
                    </a:lnR>
                    <a:lnT>
                      <a:noFill/>
                    </a:lnT>
                    <a:lnB>
                      <a:noFill/>
                    </a:lnB>
                    <a:noFill/>
                  </a:tcPr>
                </a:tc>
                <a:tc>
                  <a:txBody>
                    <a:bodyPr/>
                    <a:lstStyle/>
                    <a:p>
                      <a:pPr algn="ctr" fontAlgn="b"/>
                      <a:r>
                        <a:rPr lang="en-IN" sz="1400" b="0" i="0" u="none" strike="noStrike">
                          <a:solidFill>
                            <a:srgbClr val="000000"/>
                          </a:solidFill>
                          <a:effectLst/>
                          <a:latin typeface="Aptos Narrow" panose="020B0004020202020204" pitchFamily="34" charset="0"/>
                        </a:rPr>
                        <a:t>Food and beverages</a:t>
                      </a:r>
                    </a:p>
                  </a:txBody>
                  <a:tcPr marL="7833" marR="7833" marT="7833" marB="0" anchor="b">
                    <a:lnL>
                      <a:noFill/>
                    </a:lnL>
                    <a:lnR>
                      <a:noFill/>
                    </a:lnR>
                    <a:lnT>
                      <a:noFill/>
                    </a:lnT>
                    <a:lnB>
                      <a:noFill/>
                    </a:lnB>
                    <a:noFill/>
                  </a:tcPr>
                </a:tc>
                <a:tc>
                  <a:txBody>
                    <a:bodyPr/>
                    <a:lstStyle/>
                    <a:p>
                      <a:pPr algn="ctr" fontAlgn="b"/>
                      <a:r>
                        <a:rPr lang="en-IN" sz="1400" b="0" i="0" u="none" strike="noStrike">
                          <a:solidFill>
                            <a:srgbClr val="000000"/>
                          </a:solidFill>
                          <a:effectLst/>
                          <a:latin typeface="Aptos Narrow" panose="020B0004020202020204" pitchFamily="34" charset="0"/>
                        </a:rPr>
                        <a:t>936.6</a:t>
                      </a:r>
                    </a:p>
                  </a:txBody>
                  <a:tcPr marL="7833" marR="7833" marT="7833" marB="0" anchor="b">
                    <a:lnL>
                      <a:noFill/>
                    </a:lnL>
                    <a:lnR>
                      <a:noFill/>
                    </a:lnR>
                    <a:lnT>
                      <a:noFill/>
                    </a:lnT>
                    <a:lnB>
                      <a:noFill/>
                    </a:lnB>
                    <a:noFill/>
                  </a:tcPr>
                </a:tc>
                <a:tc>
                  <a:txBody>
                    <a:bodyPr/>
                    <a:lstStyle/>
                    <a:p>
                      <a:pPr algn="ctr" fontAlgn="b"/>
                      <a:r>
                        <a:rPr lang="en-IN" sz="1400" b="0" i="0" u="none" strike="noStrike">
                          <a:solidFill>
                            <a:srgbClr val="000000"/>
                          </a:solidFill>
                          <a:effectLst/>
                          <a:latin typeface="Aptos Narrow" panose="020B0004020202020204" pitchFamily="34" charset="0"/>
                        </a:rPr>
                        <a:t>133.434</a:t>
                      </a:r>
                    </a:p>
                  </a:txBody>
                  <a:tcPr marL="7833" marR="7833" marT="7833" marB="0" anchor="b">
                    <a:lnL>
                      <a:noFill/>
                    </a:lnL>
                    <a:lnR>
                      <a:noFill/>
                    </a:lnR>
                    <a:lnT>
                      <a:noFill/>
                    </a:lnT>
                    <a:lnB>
                      <a:noFill/>
                    </a:lnB>
                    <a:noFill/>
                  </a:tcPr>
                </a:tc>
                <a:tc>
                  <a:txBody>
                    <a:bodyPr/>
                    <a:lstStyle/>
                    <a:p>
                      <a:pPr algn="ctr" fontAlgn="b"/>
                      <a:r>
                        <a:rPr lang="en-IN" sz="1400" b="0" i="0" u="none" strike="noStrike">
                          <a:solidFill>
                            <a:srgbClr val="000000"/>
                          </a:solidFill>
                          <a:effectLst/>
                          <a:latin typeface="Aptos Narrow" panose="020B0004020202020204" pitchFamily="34" charset="0"/>
                        </a:rPr>
                        <a:t>450.1035</a:t>
                      </a:r>
                    </a:p>
                  </a:txBody>
                  <a:tcPr marL="7833" marR="7833" marT="7833" marB="0" anchor="b">
                    <a:lnL>
                      <a:noFill/>
                    </a:lnL>
                    <a:lnR>
                      <a:noFill/>
                    </a:lnR>
                    <a:lnT>
                      <a:noFill/>
                    </a:lnT>
                    <a:lnB>
                      <a:noFill/>
                    </a:lnB>
                    <a:noFill/>
                  </a:tcPr>
                </a:tc>
                <a:tc>
                  <a:txBody>
                    <a:bodyPr/>
                    <a:lstStyle/>
                    <a:p>
                      <a:pPr algn="ctr" fontAlgn="b"/>
                      <a:r>
                        <a:rPr lang="en-IN" sz="1400" b="0" i="0" u="none" strike="noStrike">
                          <a:solidFill>
                            <a:srgbClr val="000000"/>
                          </a:solidFill>
                          <a:effectLst/>
                          <a:latin typeface="Aptos Narrow" panose="020B0004020202020204" pitchFamily="34" charset="0"/>
                        </a:rPr>
                        <a:t>316.6695</a:t>
                      </a:r>
                    </a:p>
                  </a:txBody>
                  <a:tcPr marL="7833" marR="7833" marT="7833" marB="0" anchor="b">
                    <a:lnL>
                      <a:noFill/>
                    </a:lnL>
                    <a:lnR>
                      <a:noFill/>
                    </a:lnR>
                    <a:lnT>
                      <a:noFill/>
                    </a:lnT>
                    <a:lnB>
                      <a:noFill/>
                    </a:lnB>
                    <a:noFill/>
                  </a:tcPr>
                </a:tc>
                <a:tc>
                  <a:txBody>
                    <a:bodyPr/>
                    <a:lstStyle/>
                    <a:p>
                      <a:pPr algn="ctr" fontAlgn="b"/>
                      <a:r>
                        <a:rPr lang="en-IN" sz="1400" b="0" i="0" u="none" strike="noStrike">
                          <a:solidFill>
                            <a:srgbClr val="000000"/>
                          </a:solidFill>
                          <a:effectLst/>
                          <a:latin typeface="Aptos Narrow" panose="020B0004020202020204" pitchFamily="34" charset="0"/>
                        </a:rPr>
                        <a:t>anomaly</a:t>
                      </a:r>
                    </a:p>
                  </a:txBody>
                  <a:tcPr marL="7833" marR="7833" marT="7833" marB="0" anchor="b">
                    <a:lnL>
                      <a:noFill/>
                    </a:lnL>
                    <a:lnR>
                      <a:noFill/>
                    </a:lnR>
                    <a:lnT>
                      <a:noFill/>
                    </a:lnT>
                    <a:lnB>
                      <a:noFill/>
                    </a:lnB>
                    <a:noFill/>
                  </a:tcPr>
                </a:tc>
                <a:extLst>
                  <a:ext uri="{0D108BD9-81ED-4DB2-BD59-A6C34878D82A}">
                    <a16:rowId xmlns:a16="http://schemas.microsoft.com/office/drawing/2014/main" val="593968759"/>
                  </a:ext>
                </a:extLst>
              </a:tr>
              <a:tr h="466529">
                <a:tc>
                  <a:txBody>
                    <a:bodyPr/>
                    <a:lstStyle/>
                    <a:p>
                      <a:pPr algn="ctr" fontAlgn="b"/>
                      <a:r>
                        <a:rPr lang="en-IN" sz="1400" b="0" i="0" u="none" strike="noStrike">
                          <a:solidFill>
                            <a:srgbClr val="000000"/>
                          </a:solidFill>
                          <a:effectLst/>
                          <a:latin typeface="Aptos Narrow" panose="020B0004020202020204" pitchFamily="34" charset="0"/>
                        </a:rPr>
                        <a:t>277-35-5865</a:t>
                      </a:r>
                    </a:p>
                  </a:txBody>
                  <a:tcPr marL="7833" marR="7833" marT="7833" marB="0" anchor="b">
                    <a:lnL>
                      <a:noFill/>
                    </a:lnL>
                    <a:lnR>
                      <a:noFill/>
                    </a:lnR>
                    <a:lnT>
                      <a:noFill/>
                    </a:lnT>
                    <a:lnB>
                      <a:noFill/>
                    </a:lnB>
                    <a:noFill/>
                  </a:tcPr>
                </a:tc>
                <a:tc>
                  <a:txBody>
                    <a:bodyPr/>
                    <a:lstStyle/>
                    <a:p>
                      <a:pPr algn="ctr" fontAlgn="b"/>
                      <a:r>
                        <a:rPr lang="en-IN" sz="1400" b="0" i="0" u="none" strike="noStrike">
                          <a:solidFill>
                            <a:srgbClr val="000000"/>
                          </a:solidFill>
                          <a:effectLst/>
                          <a:latin typeface="Aptos Narrow" panose="020B0004020202020204" pitchFamily="34" charset="0"/>
                        </a:rPr>
                        <a:t>C</a:t>
                      </a:r>
                    </a:p>
                  </a:txBody>
                  <a:tcPr marL="7833" marR="7833" marT="7833" marB="0" anchor="b">
                    <a:lnL>
                      <a:noFill/>
                    </a:lnL>
                    <a:lnR>
                      <a:noFill/>
                    </a:lnR>
                    <a:lnT>
                      <a:noFill/>
                    </a:lnT>
                    <a:lnB>
                      <a:noFill/>
                    </a:lnB>
                    <a:noFill/>
                  </a:tcPr>
                </a:tc>
                <a:tc>
                  <a:txBody>
                    <a:bodyPr/>
                    <a:lstStyle/>
                    <a:p>
                      <a:pPr algn="ctr" fontAlgn="b"/>
                      <a:r>
                        <a:rPr lang="en-IN" sz="1400" b="0" i="0" u="none" strike="noStrike">
                          <a:solidFill>
                            <a:srgbClr val="000000"/>
                          </a:solidFill>
                          <a:effectLst/>
                          <a:latin typeface="Aptos Narrow" panose="020B0004020202020204" pitchFamily="34" charset="0"/>
                        </a:rPr>
                        <a:t>Food and beverages</a:t>
                      </a:r>
                    </a:p>
                  </a:txBody>
                  <a:tcPr marL="7833" marR="7833" marT="7833" marB="0" anchor="b">
                    <a:lnL>
                      <a:noFill/>
                    </a:lnL>
                    <a:lnR>
                      <a:noFill/>
                    </a:lnR>
                    <a:lnT>
                      <a:noFill/>
                    </a:lnT>
                    <a:lnB>
                      <a:noFill/>
                    </a:lnB>
                    <a:noFill/>
                  </a:tcPr>
                </a:tc>
                <a:tc>
                  <a:txBody>
                    <a:bodyPr/>
                    <a:lstStyle/>
                    <a:p>
                      <a:pPr algn="ctr" fontAlgn="b"/>
                      <a:r>
                        <a:rPr lang="en-IN" sz="1400" b="0" i="0" u="none" strike="noStrike">
                          <a:solidFill>
                            <a:srgbClr val="000000"/>
                          </a:solidFill>
                          <a:effectLst/>
                          <a:latin typeface="Aptos Narrow" panose="020B0004020202020204" pitchFamily="34" charset="0"/>
                        </a:rPr>
                        <a:t>935.2665</a:t>
                      </a:r>
                    </a:p>
                  </a:txBody>
                  <a:tcPr marL="7833" marR="7833" marT="7833" marB="0" anchor="b">
                    <a:lnL>
                      <a:noFill/>
                    </a:lnL>
                    <a:lnR>
                      <a:noFill/>
                    </a:lnR>
                    <a:lnT>
                      <a:noFill/>
                    </a:lnT>
                    <a:lnB>
                      <a:noFill/>
                    </a:lnB>
                    <a:noFill/>
                  </a:tcPr>
                </a:tc>
                <a:tc>
                  <a:txBody>
                    <a:bodyPr/>
                    <a:lstStyle/>
                    <a:p>
                      <a:pPr algn="ctr" fontAlgn="b"/>
                      <a:r>
                        <a:rPr lang="en-IN" sz="1400" b="0" i="0" u="none" strike="noStrike">
                          <a:solidFill>
                            <a:srgbClr val="000000"/>
                          </a:solidFill>
                          <a:effectLst/>
                          <a:latin typeface="Aptos Narrow" panose="020B0004020202020204" pitchFamily="34" charset="0"/>
                        </a:rPr>
                        <a:t>133.434</a:t>
                      </a:r>
                    </a:p>
                  </a:txBody>
                  <a:tcPr marL="7833" marR="7833" marT="7833" marB="0" anchor="b">
                    <a:lnL>
                      <a:noFill/>
                    </a:lnL>
                    <a:lnR>
                      <a:noFill/>
                    </a:lnR>
                    <a:lnT>
                      <a:noFill/>
                    </a:lnT>
                    <a:lnB>
                      <a:noFill/>
                    </a:lnB>
                    <a:noFill/>
                  </a:tcPr>
                </a:tc>
                <a:tc>
                  <a:txBody>
                    <a:bodyPr/>
                    <a:lstStyle/>
                    <a:p>
                      <a:pPr algn="ctr" fontAlgn="b"/>
                      <a:r>
                        <a:rPr lang="en-IN" sz="1400" b="0" i="0" u="none" strike="noStrike">
                          <a:solidFill>
                            <a:srgbClr val="000000"/>
                          </a:solidFill>
                          <a:effectLst/>
                          <a:latin typeface="Aptos Narrow" panose="020B0004020202020204" pitchFamily="34" charset="0"/>
                        </a:rPr>
                        <a:t>450.1035</a:t>
                      </a:r>
                    </a:p>
                  </a:txBody>
                  <a:tcPr marL="7833" marR="7833" marT="7833" marB="0" anchor="b">
                    <a:lnL>
                      <a:noFill/>
                    </a:lnL>
                    <a:lnR>
                      <a:noFill/>
                    </a:lnR>
                    <a:lnT>
                      <a:noFill/>
                    </a:lnT>
                    <a:lnB>
                      <a:noFill/>
                    </a:lnB>
                    <a:noFill/>
                  </a:tcPr>
                </a:tc>
                <a:tc>
                  <a:txBody>
                    <a:bodyPr/>
                    <a:lstStyle/>
                    <a:p>
                      <a:pPr algn="ctr" fontAlgn="b"/>
                      <a:r>
                        <a:rPr lang="en-IN" sz="1400" b="0" i="0" u="none" strike="noStrike">
                          <a:solidFill>
                            <a:srgbClr val="000000"/>
                          </a:solidFill>
                          <a:effectLst/>
                          <a:latin typeface="Aptos Narrow" panose="020B0004020202020204" pitchFamily="34" charset="0"/>
                        </a:rPr>
                        <a:t>316.6695</a:t>
                      </a:r>
                    </a:p>
                  </a:txBody>
                  <a:tcPr marL="7833" marR="7833" marT="7833" marB="0" anchor="b">
                    <a:lnL>
                      <a:noFill/>
                    </a:lnL>
                    <a:lnR>
                      <a:noFill/>
                    </a:lnR>
                    <a:lnT>
                      <a:noFill/>
                    </a:lnT>
                    <a:lnB>
                      <a:noFill/>
                    </a:lnB>
                    <a:noFill/>
                  </a:tcPr>
                </a:tc>
                <a:tc>
                  <a:txBody>
                    <a:bodyPr/>
                    <a:lstStyle/>
                    <a:p>
                      <a:pPr algn="ctr" fontAlgn="b"/>
                      <a:r>
                        <a:rPr lang="en-IN" sz="1400" b="0" i="0" u="none" strike="noStrike">
                          <a:solidFill>
                            <a:srgbClr val="000000"/>
                          </a:solidFill>
                          <a:effectLst/>
                          <a:latin typeface="Aptos Narrow" panose="020B0004020202020204" pitchFamily="34" charset="0"/>
                        </a:rPr>
                        <a:t>anomaly</a:t>
                      </a:r>
                    </a:p>
                  </a:txBody>
                  <a:tcPr marL="7833" marR="7833" marT="7833" marB="0" anchor="b">
                    <a:lnL>
                      <a:noFill/>
                    </a:lnL>
                    <a:lnR>
                      <a:noFill/>
                    </a:lnR>
                    <a:lnT>
                      <a:noFill/>
                    </a:lnT>
                    <a:lnB>
                      <a:noFill/>
                    </a:lnB>
                    <a:noFill/>
                  </a:tcPr>
                </a:tc>
                <a:extLst>
                  <a:ext uri="{0D108BD9-81ED-4DB2-BD59-A6C34878D82A}">
                    <a16:rowId xmlns:a16="http://schemas.microsoft.com/office/drawing/2014/main" val="603762116"/>
                  </a:ext>
                </a:extLst>
              </a:tr>
              <a:tr h="466529">
                <a:tc>
                  <a:txBody>
                    <a:bodyPr/>
                    <a:lstStyle/>
                    <a:p>
                      <a:pPr algn="ctr" fontAlgn="b"/>
                      <a:r>
                        <a:rPr lang="en-IN" sz="1400" b="0" i="0" u="none" strike="noStrike">
                          <a:solidFill>
                            <a:srgbClr val="000000"/>
                          </a:solidFill>
                          <a:effectLst/>
                          <a:latin typeface="Aptos Narrow" panose="020B0004020202020204" pitchFamily="34" charset="0"/>
                        </a:rPr>
                        <a:t>384-59-6655</a:t>
                      </a:r>
                    </a:p>
                  </a:txBody>
                  <a:tcPr marL="7833" marR="7833" marT="7833" marB="0" anchor="b">
                    <a:lnL>
                      <a:noFill/>
                    </a:lnL>
                    <a:lnR>
                      <a:noFill/>
                    </a:lnR>
                    <a:lnT>
                      <a:noFill/>
                    </a:lnT>
                    <a:lnB>
                      <a:noFill/>
                    </a:lnB>
                    <a:noFill/>
                  </a:tcPr>
                </a:tc>
                <a:tc>
                  <a:txBody>
                    <a:bodyPr/>
                    <a:lstStyle/>
                    <a:p>
                      <a:pPr algn="ctr" fontAlgn="b"/>
                      <a:r>
                        <a:rPr lang="en-IN" sz="1400" b="0" i="0" u="none" strike="noStrike">
                          <a:solidFill>
                            <a:srgbClr val="000000"/>
                          </a:solidFill>
                          <a:effectLst/>
                          <a:latin typeface="Aptos Narrow" panose="020B0004020202020204" pitchFamily="34" charset="0"/>
                        </a:rPr>
                        <a:t>A</a:t>
                      </a:r>
                    </a:p>
                  </a:txBody>
                  <a:tcPr marL="7833" marR="7833" marT="7833" marB="0" anchor="b">
                    <a:lnL>
                      <a:noFill/>
                    </a:lnL>
                    <a:lnR>
                      <a:noFill/>
                    </a:lnR>
                    <a:lnT>
                      <a:noFill/>
                    </a:lnT>
                    <a:lnB>
                      <a:noFill/>
                    </a:lnB>
                    <a:noFill/>
                  </a:tcPr>
                </a:tc>
                <a:tc>
                  <a:txBody>
                    <a:bodyPr/>
                    <a:lstStyle/>
                    <a:p>
                      <a:pPr algn="ctr" fontAlgn="b"/>
                      <a:r>
                        <a:rPr lang="en-IN" sz="1400" b="0" i="0" u="none" strike="noStrike">
                          <a:solidFill>
                            <a:srgbClr val="000000"/>
                          </a:solidFill>
                          <a:effectLst/>
                          <a:latin typeface="Aptos Narrow" panose="020B0004020202020204" pitchFamily="34" charset="0"/>
                        </a:rPr>
                        <a:t>Food and beverages</a:t>
                      </a:r>
                    </a:p>
                  </a:txBody>
                  <a:tcPr marL="7833" marR="7833" marT="7833" marB="0" anchor="b">
                    <a:lnL>
                      <a:noFill/>
                    </a:lnL>
                    <a:lnR>
                      <a:noFill/>
                    </a:lnR>
                    <a:lnT>
                      <a:noFill/>
                    </a:lnT>
                    <a:lnB>
                      <a:noFill/>
                    </a:lnB>
                    <a:noFill/>
                  </a:tcPr>
                </a:tc>
                <a:tc>
                  <a:txBody>
                    <a:bodyPr/>
                    <a:lstStyle/>
                    <a:p>
                      <a:pPr algn="ctr" fontAlgn="b"/>
                      <a:r>
                        <a:rPr lang="en-IN" sz="1400" b="0" i="0" u="none" strike="noStrike">
                          <a:solidFill>
                            <a:srgbClr val="000000"/>
                          </a:solidFill>
                          <a:effectLst/>
                          <a:latin typeface="Aptos Narrow" panose="020B0004020202020204" pitchFamily="34" charset="0"/>
                        </a:rPr>
                        <a:t>932.337</a:t>
                      </a:r>
                    </a:p>
                  </a:txBody>
                  <a:tcPr marL="7833" marR="7833" marT="7833" marB="0" anchor="b">
                    <a:lnL>
                      <a:noFill/>
                    </a:lnL>
                    <a:lnR>
                      <a:noFill/>
                    </a:lnR>
                    <a:lnT>
                      <a:noFill/>
                    </a:lnT>
                    <a:lnB>
                      <a:noFill/>
                    </a:lnB>
                    <a:noFill/>
                  </a:tcPr>
                </a:tc>
                <a:tc>
                  <a:txBody>
                    <a:bodyPr/>
                    <a:lstStyle/>
                    <a:p>
                      <a:pPr algn="ctr" fontAlgn="b"/>
                      <a:r>
                        <a:rPr lang="en-IN" sz="1400" b="0" i="0" u="none" strike="noStrike">
                          <a:solidFill>
                            <a:srgbClr val="000000"/>
                          </a:solidFill>
                          <a:effectLst/>
                          <a:latin typeface="Aptos Narrow" panose="020B0004020202020204" pitchFamily="34" charset="0"/>
                        </a:rPr>
                        <a:t>133.434</a:t>
                      </a:r>
                    </a:p>
                  </a:txBody>
                  <a:tcPr marL="7833" marR="7833" marT="7833" marB="0" anchor="b">
                    <a:lnL>
                      <a:noFill/>
                    </a:lnL>
                    <a:lnR>
                      <a:noFill/>
                    </a:lnR>
                    <a:lnT>
                      <a:noFill/>
                    </a:lnT>
                    <a:lnB>
                      <a:noFill/>
                    </a:lnB>
                    <a:noFill/>
                  </a:tcPr>
                </a:tc>
                <a:tc>
                  <a:txBody>
                    <a:bodyPr/>
                    <a:lstStyle/>
                    <a:p>
                      <a:pPr algn="ctr" fontAlgn="b"/>
                      <a:r>
                        <a:rPr lang="en-IN" sz="1400" b="0" i="0" u="none" strike="noStrike">
                          <a:solidFill>
                            <a:srgbClr val="000000"/>
                          </a:solidFill>
                          <a:effectLst/>
                          <a:latin typeface="Aptos Narrow" panose="020B0004020202020204" pitchFamily="34" charset="0"/>
                        </a:rPr>
                        <a:t>450.1035</a:t>
                      </a:r>
                    </a:p>
                  </a:txBody>
                  <a:tcPr marL="7833" marR="7833" marT="7833" marB="0" anchor="b">
                    <a:lnL>
                      <a:noFill/>
                    </a:lnL>
                    <a:lnR>
                      <a:noFill/>
                    </a:lnR>
                    <a:lnT>
                      <a:noFill/>
                    </a:lnT>
                    <a:lnB>
                      <a:noFill/>
                    </a:lnB>
                    <a:noFill/>
                  </a:tcPr>
                </a:tc>
                <a:tc>
                  <a:txBody>
                    <a:bodyPr/>
                    <a:lstStyle/>
                    <a:p>
                      <a:pPr algn="ctr" fontAlgn="b"/>
                      <a:r>
                        <a:rPr lang="en-IN" sz="1400" b="0" i="0" u="none" strike="noStrike">
                          <a:solidFill>
                            <a:srgbClr val="000000"/>
                          </a:solidFill>
                          <a:effectLst/>
                          <a:latin typeface="Aptos Narrow" panose="020B0004020202020204" pitchFamily="34" charset="0"/>
                        </a:rPr>
                        <a:t>316.6695</a:t>
                      </a:r>
                    </a:p>
                  </a:txBody>
                  <a:tcPr marL="7833" marR="7833" marT="7833" marB="0" anchor="b">
                    <a:lnL>
                      <a:noFill/>
                    </a:lnL>
                    <a:lnR>
                      <a:noFill/>
                    </a:lnR>
                    <a:lnT>
                      <a:noFill/>
                    </a:lnT>
                    <a:lnB>
                      <a:noFill/>
                    </a:lnB>
                    <a:noFill/>
                  </a:tcPr>
                </a:tc>
                <a:tc>
                  <a:txBody>
                    <a:bodyPr/>
                    <a:lstStyle/>
                    <a:p>
                      <a:pPr algn="ctr" fontAlgn="b"/>
                      <a:r>
                        <a:rPr lang="en-IN" sz="1400" b="0" i="0" u="none" strike="noStrike">
                          <a:solidFill>
                            <a:srgbClr val="000000"/>
                          </a:solidFill>
                          <a:effectLst/>
                          <a:latin typeface="Aptos Narrow" panose="020B0004020202020204" pitchFamily="34" charset="0"/>
                        </a:rPr>
                        <a:t>anomaly</a:t>
                      </a:r>
                    </a:p>
                  </a:txBody>
                  <a:tcPr marL="7833" marR="7833" marT="7833" marB="0" anchor="b">
                    <a:lnL>
                      <a:noFill/>
                    </a:lnL>
                    <a:lnR>
                      <a:noFill/>
                    </a:lnR>
                    <a:lnT>
                      <a:noFill/>
                    </a:lnT>
                    <a:lnB>
                      <a:noFill/>
                    </a:lnB>
                    <a:noFill/>
                  </a:tcPr>
                </a:tc>
                <a:extLst>
                  <a:ext uri="{0D108BD9-81ED-4DB2-BD59-A6C34878D82A}">
                    <a16:rowId xmlns:a16="http://schemas.microsoft.com/office/drawing/2014/main" val="4153839247"/>
                  </a:ext>
                </a:extLst>
              </a:tr>
            </a:tbl>
          </a:graphicData>
        </a:graphic>
      </p:graphicFrame>
    </p:spTree>
    <p:extLst>
      <p:ext uri="{BB962C8B-B14F-4D97-AF65-F5344CB8AC3E}">
        <p14:creationId xmlns:p14="http://schemas.microsoft.com/office/powerpoint/2010/main" val="3303916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FEE35F-B6DE-D4E2-D731-6D22F317F4F4}"/>
              </a:ext>
            </a:extLst>
          </p:cNvPr>
          <p:cNvSpPr txBox="1"/>
          <p:nvPr/>
        </p:nvSpPr>
        <p:spPr>
          <a:xfrm>
            <a:off x="5638800" y="2971800"/>
            <a:ext cx="914400" cy="914400"/>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id="{F0E0CFD0-02F5-C519-EEAA-69D93EB12E15}"/>
              </a:ext>
            </a:extLst>
          </p:cNvPr>
          <p:cNvSpPr txBox="1"/>
          <p:nvPr/>
        </p:nvSpPr>
        <p:spPr>
          <a:xfrm>
            <a:off x="185056" y="261257"/>
            <a:ext cx="2231573" cy="1384995"/>
          </a:xfrm>
          <a:prstGeom prst="rect">
            <a:avLst/>
          </a:prstGeom>
          <a:noFill/>
        </p:spPr>
        <p:txBody>
          <a:bodyPr wrap="square" rtlCol="0">
            <a:spAutoFit/>
          </a:bodyPr>
          <a:lstStyle/>
          <a:p>
            <a:r>
              <a:rPr lang="en-IN" sz="2800" b="1" dirty="0"/>
              <a:t>• Visualization:</a:t>
            </a:r>
          </a:p>
          <a:p>
            <a:endParaRPr lang="en-IN" sz="2800" b="1" dirty="0"/>
          </a:p>
        </p:txBody>
      </p:sp>
      <p:graphicFrame>
        <p:nvGraphicFramePr>
          <p:cNvPr id="9" name="Chart 8">
            <a:extLst>
              <a:ext uri="{FF2B5EF4-FFF2-40B4-BE49-F238E27FC236}">
                <a16:creationId xmlns:a16="http://schemas.microsoft.com/office/drawing/2014/main" id="{C56F5795-ADE4-A8E7-F7F1-8ADE1E9A9407}"/>
              </a:ext>
            </a:extLst>
          </p:cNvPr>
          <p:cNvGraphicFramePr/>
          <p:nvPr>
            <p:extLst>
              <p:ext uri="{D42A27DB-BD31-4B8C-83A1-F6EECF244321}">
                <p14:modId xmlns:p14="http://schemas.microsoft.com/office/powerpoint/2010/main" val="3616688417"/>
              </p:ext>
            </p:extLst>
          </p:nvPr>
        </p:nvGraphicFramePr>
        <p:xfrm>
          <a:off x="2188030" y="261258"/>
          <a:ext cx="9916884" cy="587707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83437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A8FFEA1-1B69-4F42-B552-0CCF72596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6" name="Rectangle 15">
            <a:extLst>
              <a:ext uri="{FF2B5EF4-FFF2-40B4-BE49-F238E27FC236}">
                <a16:creationId xmlns:a16="http://schemas.microsoft.com/office/drawing/2014/main" id="{AA3C9226-5EC8-460B-82D7-72AA994DF9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18" name="Straight Connector 17">
            <a:extLst>
              <a:ext uri="{FF2B5EF4-FFF2-40B4-BE49-F238E27FC236}">
                <a16:creationId xmlns:a16="http://schemas.microsoft.com/office/drawing/2014/main" id="{62A90A9D-33DF-408E-BF4C-F82588935C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0" name="Rectangle 19">
            <a:extLst>
              <a:ext uri="{FF2B5EF4-FFF2-40B4-BE49-F238E27FC236}">
                <a16:creationId xmlns:a16="http://schemas.microsoft.com/office/drawing/2014/main" id="{A77DD2C1-0122-44FD-8A7F-7BC5E8565C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400CDAE-BB34-C9EC-20E3-941724813E8F}"/>
              </a:ext>
            </a:extLst>
          </p:cNvPr>
          <p:cNvSpPr txBox="1"/>
          <p:nvPr/>
        </p:nvSpPr>
        <p:spPr>
          <a:xfrm>
            <a:off x="5289754" y="639097"/>
            <a:ext cx="6253317" cy="3686015"/>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6800" b="1" i="0" u="none" strike="noStrike" spc="-50">
                <a:solidFill>
                  <a:schemeClr val="tx1">
                    <a:lumMod val="85000"/>
                    <a:lumOff val="15000"/>
                  </a:schemeClr>
                </a:solidFill>
                <a:latin typeface="+mj-lt"/>
                <a:ea typeface="+mj-ea"/>
                <a:cs typeface="+mj-cs"/>
              </a:rPr>
              <a:t>Task 5: Most Popular Payment Method by City</a:t>
            </a:r>
            <a:endParaRPr lang="en-US" sz="6800" spc="-50">
              <a:solidFill>
                <a:schemeClr val="tx1">
                  <a:lumMod val="85000"/>
                  <a:lumOff val="15000"/>
                </a:schemeClr>
              </a:solidFill>
              <a:latin typeface="+mj-lt"/>
              <a:ea typeface="+mj-ea"/>
              <a:cs typeface="+mj-cs"/>
            </a:endParaRPr>
          </a:p>
        </p:txBody>
      </p:sp>
      <p:sp>
        <p:nvSpPr>
          <p:cNvPr id="4" name="TextBox 3">
            <a:extLst>
              <a:ext uri="{FF2B5EF4-FFF2-40B4-BE49-F238E27FC236}">
                <a16:creationId xmlns:a16="http://schemas.microsoft.com/office/drawing/2014/main" id="{25C51E27-8F09-4A90-ED43-9B5D2BC1F299}"/>
              </a:ext>
            </a:extLst>
          </p:cNvPr>
          <p:cNvSpPr txBox="1"/>
          <p:nvPr/>
        </p:nvSpPr>
        <p:spPr>
          <a:xfrm>
            <a:off x="5289753" y="4455621"/>
            <a:ext cx="6269347" cy="1238616"/>
          </a:xfrm>
          <a:prstGeom prst="rect">
            <a:avLst/>
          </a:prstGeom>
        </p:spPr>
        <p:txBody>
          <a:bodyPr vert="horz" lIns="91440" tIns="45720" rIns="91440" bIns="45720" rtlCol="0">
            <a:normAutofit/>
          </a:bodyPr>
          <a:lstStyle/>
          <a:p>
            <a:pPr defTabSz="914400">
              <a:lnSpc>
                <a:spcPct val="90000"/>
              </a:lnSpc>
              <a:spcBef>
                <a:spcPts val="1200"/>
              </a:spcBef>
              <a:spcAft>
                <a:spcPts val="200"/>
              </a:spcAft>
              <a:buClr>
                <a:schemeClr val="accent1"/>
              </a:buClr>
              <a:buSzPct val="100000"/>
            </a:pPr>
            <a:r>
              <a:rPr lang="en-US" sz="2400" b="1" cap="all" spc="200" dirty="0">
                <a:solidFill>
                  <a:schemeClr val="tx1">
                    <a:lumMod val="85000"/>
                    <a:lumOff val="15000"/>
                  </a:schemeClr>
                </a:solidFill>
                <a:latin typeface="+mj-lt"/>
              </a:rPr>
              <a:t>• SQL Query</a:t>
            </a:r>
          </a:p>
        </p:txBody>
      </p:sp>
      <p:cxnSp>
        <p:nvCxnSpPr>
          <p:cNvPr id="22" name="Straight Connector 21">
            <a:extLst>
              <a:ext uri="{FF2B5EF4-FFF2-40B4-BE49-F238E27FC236}">
                <a16:creationId xmlns:a16="http://schemas.microsoft.com/office/drawing/2014/main" id="{5A7B6757-994C-4B75-ABFE-D8F9E760938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071" y="4343400"/>
            <a:ext cx="5636107"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46BC3A56-B546-4061-8E22-D2983771D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6" name="Rectangle 25">
            <a:extLst>
              <a:ext uri="{FF2B5EF4-FFF2-40B4-BE49-F238E27FC236}">
                <a16:creationId xmlns:a16="http://schemas.microsoft.com/office/drawing/2014/main" id="{923A7353-9373-4700-8B89-F4F7BA2D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aphicFrame>
        <p:nvGraphicFramePr>
          <p:cNvPr id="9" name="Table 8">
            <a:extLst>
              <a:ext uri="{FF2B5EF4-FFF2-40B4-BE49-F238E27FC236}">
                <a16:creationId xmlns:a16="http://schemas.microsoft.com/office/drawing/2014/main" id="{CD1E1E96-DDE4-F5AC-C156-C3EF255C5633}"/>
              </a:ext>
            </a:extLst>
          </p:cNvPr>
          <p:cNvGraphicFramePr>
            <a:graphicFrameLocks noGrp="1"/>
          </p:cNvGraphicFramePr>
          <p:nvPr>
            <p:extLst>
              <p:ext uri="{D42A27DB-BD31-4B8C-83A1-F6EECF244321}">
                <p14:modId xmlns:p14="http://schemas.microsoft.com/office/powerpoint/2010/main" val="2984559464"/>
              </p:ext>
            </p:extLst>
          </p:nvPr>
        </p:nvGraphicFramePr>
        <p:xfrm>
          <a:off x="633999" y="665391"/>
          <a:ext cx="4001315" cy="4997598"/>
        </p:xfrm>
        <a:graphic>
          <a:graphicData uri="http://schemas.openxmlformats.org/drawingml/2006/table">
            <a:tbl>
              <a:tblPr>
                <a:noFill/>
                <a:tableStyleId>{5C22544A-7EE6-4342-B048-85BDC9FD1C3A}</a:tableStyleId>
              </a:tblPr>
              <a:tblGrid>
                <a:gridCol w="4001315">
                  <a:extLst>
                    <a:ext uri="{9D8B030D-6E8A-4147-A177-3AD203B41FA5}">
                      <a16:colId xmlns:a16="http://schemas.microsoft.com/office/drawing/2014/main" val="1811572727"/>
                    </a:ext>
                  </a:extLst>
                </a:gridCol>
              </a:tblGrid>
              <a:tr h="323895">
                <a:tc>
                  <a:txBody>
                    <a:bodyPr/>
                    <a:lstStyle/>
                    <a:p>
                      <a:pPr algn="l" fontAlgn="b"/>
                      <a:r>
                        <a:rPr lang="en-IN" sz="1700" u="none" strike="noStrike" cap="none" spc="0">
                          <a:solidFill>
                            <a:schemeClr val="tx1"/>
                          </a:solidFill>
                          <a:effectLst/>
                        </a:rPr>
                        <a:t>WITH payment_counts AS(</a:t>
                      </a:r>
                      <a:endParaRPr lang="en-IN" sz="1700" b="0" i="0" u="none" strike="noStrike" cap="none" spc="0">
                        <a:solidFill>
                          <a:schemeClr val="tx1"/>
                        </a:solidFill>
                        <a:effectLst/>
                        <a:latin typeface="Aptos Narrow" panose="020B0004020202020204" pitchFamily="34" charset="0"/>
                      </a:endParaRPr>
                    </a:p>
                  </a:txBody>
                  <a:tcPr marL="0" marR="9108" marT="9108" marB="0" anchor="b">
                    <a:lnL w="12700" cmpd="sng">
                      <a:noFill/>
                      <a:prstDash val="solid"/>
                    </a:lnL>
                    <a:lnR w="12700" cmpd="sng">
                      <a:noFill/>
                      <a:prstDash val="solid"/>
                    </a:lnR>
                    <a:lnT w="9525" cap="flat" cmpd="sng" algn="ctr">
                      <a:solidFill>
                        <a:schemeClr val="accent1"/>
                      </a:solidFill>
                      <a:prstDash val="solid"/>
                    </a:lnT>
                    <a:lnB w="12700" cmpd="sng">
                      <a:noFill/>
                      <a:prstDash val="solid"/>
                    </a:lnB>
                    <a:noFill/>
                  </a:tcPr>
                </a:tc>
                <a:extLst>
                  <a:ext uri="{0D108BD9-81ED-4DB2-BD59-A6C34878D82A}">
                    <a16:rowId xmlns:a16="http://schemas.microsoft.com/office/drawing/2014/main" val="542417252"/>
                  </a:ext>
                </a:extLst>
              </a:tr>
              <a:tr h="323895">
                <a:tc>
                  <a:txBody>
                    <a:bodyPr/>
                    <a:lstStyle/>
                    <a:p>
                      <a:pPr algn="l" fontAlgn="b"/>
                      <a:r>
                        <a:rPr lang="en-IN" sz="1700" u="none" strike="noStrike" cap="none" spc="0">
                          <a:solidFill>
                            <a:schemeClr val="tx1"/>
                          </a:solidFill>
                          <a:effectLst/>
                        </a:rPr>
                        <a:t> SELECT</a:t>
                      </a:r>
                      <a:endParaRPr lang="en-IN" sz="1700" b="0" i="0" u="none" strike="noStrike" cap="none" spc="0">
                        <a:solidFill>
                          <a:schemeClr val="tx1"/>
                        </a:solidFill>
                        <a:effectLst/>
                        <a:latin typeface="Aptos Narrow" panose="020B0004020202020204" pitchFamily="34" charset="0"/>
                      </a:endParaRPr>
                    </a:p>
                  </a:txBody>
                  <a:tcPr marL="0" marR="9108" marT="9108" marB="0"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4067145521"/>
                  </a:ext>
                </a:extLst>
              </a:tr>
              <a:tr h="586216">
                <a:tc>
                  <a:txBody>
                    <a:bodyPr/>
                    <a:lstStyle/>
                    <a:p>
                      <a:pPr algn="l" fontAlgn="b"/>
                      <a:r>
                        <a:rPr lang="en-US" sz="1700" u="none" strike="noStrike" cap="none" spc="0">
                          <a:solidFill>
                            <a:schemeClr val="tx1"/>
                          </a:solidFill>
                          <a:effectLst/>
                        </a:rPr>
                        <a:t>     City,Payment,COUNT(*) AS payment_count,</a:t>
                      </a:r>
                      <a:endParaRPr lang="en-US" sz="1700" b="0" i="0" u="none" strike="noStrike" cap="none" spc="0">
                        <a:solidFill>
                          <a:schemeClr val="tx1"/>
                        </a:solidFill>
                        <a:effectLst/>
                        <a:latin typeface="Aptos Narrow" panose="020B0004020202020204" pitchFamily="34" charset="0"/>
                      </a:endParaRPr>
                    </a:p>
                  </a:txBody>
                  <a:tcPr marL="0" marR="9108" marT="9108" marB="0"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067468958"/>
                  </a:ext>
                </a:extLst>
              </a:tr>
              <a:tr h="586216">
                <a:tc>
                  <a:txBody>
                    <a:bodyPr/>
                    <a:lstStyle/>
                    <a:p>
                      <a:pPr algn="l" fontAlgn="b"/>
                      <a:r>
                        <a:rPr lang="en-US" sz="1700" u="none" strike="noStrike" cap="none" spc="0">
                          <a:solidFill>
                            <a:schemeClr val="tx1"/>
                          </a:solidFill>
                          <a:effectLst/>
                        </a:rPr>
                        <a:t>     RANK() OVER (PARTITION BY City ORDER BY COUNT(*)DESC) AS rnk</a:t>
                      </a:r>
                      <a:endParaRPr lang="en-US" sz="1700" b="0" i="0" u="none" strike="noStrike" cap="none" spc="0">
                        <a:solidFill>
                          <a:schemeClr val="tx1"/>
                        </a:solidFill>
                        <a:effectLst/>
                        <a:latin typeface="Aptos Narrow" panose="020B0004020202020204" pitchFamily="34" charset="0"/>
                      </a:endParaRPr>
                    </a:p>
                  </a:txBody>
                  <a:tcPr marL="0" marR="9108" marT="9108" marB="0"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4208782060"/>
                  </a:ext>
                </a:extLst>
              </a:tr>
              <a:tr h="323895">
                <a:tc>
                  <a:txBody>
                    <a:bodyPr/>
                    <a:lstStyle/>
                    <a:p>
                      <a:pPr algn="l" fontAlgn="b"/>
                      <a:r>
                        <a:rPr lang="en-IN" sz="1700" u="none" strike="noStrike" cap="none" spc="0">
                          <a:solidFill>
                            <a:schemeClr val="tx1"/>
                          </a:solidFill>
                          <a:effectLst/>
                        </a:rPr>
                        <a:t>FROM walmartsales</a:t>
                      </a:r>
                      <a:endParaRPr lang="en-IN" sz="1700" b="0" i="0" u="none" strike="noStrike" cap="none" spc="0">
                        <a:solidFill>
                          <a:schemeClr val="tx1"/>
                        </a:solidFill>
                        <a:effectLst/>
                        <a:latin typeface="Aptos Narrow" panose="020B0004020202020204" pitchFamily="34" charset="0"/>
                      </a:endParaRPr>
                    </a:p>
                  </a:txBody>
                  <a:tcPr marL="0" marR="9108" marT="9108" marB="0"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563700188"/>
                  </a:ext>
                </a:extLst>
              </a:tr>
              <a:tr h="323895">
                <a:tc>
                  <a:txBody>
                    <a:bodyPr/>
                    <a:lstStyle/>
                    <a:p>
                      <a:pPr algn="l" fontAlgn="b"/>
                      <a:r>
                        <a:rPr lang="en-IN" sz="1700" u="none" strike="noStrike" cap="none" spc="0">
                          <a:solidFill>
                            <a:schemeClr val="tx1"/>
                          </a:solidFill>
                          <a:effectLst/>
                        </a:rPr>
                        <a:t>GROUP BY City,Payment</a:t>
                      </a:r>
                      <a:endParaRPr lang="en-IN" sz="1700" b="0" i="0" u="none" strike="noStrike" cap="none" spc="0">
                        <a:solidFill>
                          <a:schemeClr val="tx1"/>
                        </a:solidFill>
                        <a:effectLst/>
                        <a:latin typeface="Aptos Narrow" panose="020B0004020202020204" pitchFamily="34" charset="0"/>
                      </a:endParaRPr>
                    </a:p>
                  </a:txBody>
                  <a:tcPr marL="0" marR="9108" marT="9108" marB="0"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810640550"/>
                  </a:ext>
                </a:extLst>
              </a:tr>
              <a:tr h="323895">
                <a:tc>
                  <a:txBody>
                    <a:bodyPr/>
                    <a:lstStyle/>
                    <a:p>
                      <a:pPr algn="l" fontAlgn="b"/>
                      <a:r>
                        <a:rPr lang="en-IN" sz="1700" u="none" strike="noStrike" cap="none" spc="0">
                          <a:solidFill>
                            <a:schemeClr val="tx1"/>
                          </a:solidFill>
                          <a:effectLst/>
                        </a:rPr>
                        <a:t> )</a:t>
                      </a:r>
                      <a:endParaRPr lang="en-IN" sz="1700" b="0" i="0" u="none" strike="noStrike" cap="none" spc="0">
                        <a:solidFill>
                          <a:schemeClr val="tx1"/>
                        </a:solidFill>
                        <a:effectLst/>
                        <a:latin typeface="Aptos Narrow" panose="020B0004020202020204" pitchFamily="34" charset="0"/>
                      </a:endParaRPr>
                    </a:p>
                  </a:txBody>
                  <a:tcPr marL="0" marR="9108" marT="9108" marB="0"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168824417"/>
                  </a:ext>
                </a:extLst>
              </a:tr>
              <a:tr h="323895">
                <a:tc>
                  <a:txBody>
                    <a:bodyPr/>
                    <a:lstStyle/>
                    <a:p>
                      <a:pPr algn="l" fontAlgn="b"/>
                      <a:r>
                        <a:rPr lang="en-IN" sz="1700" u="none" strike="noStrike" cap="none" spc="0">
                          <a:solidFill>
                            <a:schemeClr val="tx1"/>
                          </a:solidFill>
                          <a:effectLst/>
                        </a:rPr>
                        <a:t> SELECT</a:t>
                      </a:r>
                      <a:endParaRPr lang="en-IN" sz="1700" b="0" i="0" u="none" strike="noStrike" cap="none" spc="0">
                        <a:solidFill>
                          <a:schemeClr val="tx1"/>
                        </a:solidFill>
                        <a:effectLst/>
                        <a:latin typeface="Aptos Narrow" panose="020B0004020202020204" pitchFamily="34" charset="0"/>
                      </a:endParaRPr>
                    </a:p>
                  </a:txBody>
                  <a:tcPr marL="0" marR="9108" marT="9108" marB="0"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547923735"/>
                  </a:ext>
                </a:extLst>
              </a:tr>
              <a:tr h="323895">
                <a:tc>
                  <a:txBody>
                    <a:bodyPr/>
                    <a:lstStyle/>
                    <a:p>
                      <a:pPr algn="l" fontAlgn="b"/>
                      <a:r>
                        <a:rPr lang="en-IN" sz="1700" u="none" strike="noStrike" cap="none" spc="0">
                          <a:solidFill>
                            <a:schemeClr val="tx1"/>
                          </a:solidFill>
                          <a:effectLst/>
                        </a:rPr>
                        <a:t>     City,</a:t>
                      </a:r>
                      <a:endParaRPr lang="en-IN" sz="1700" b="0" i="0" u="none" strike="noStrike" cap="none" spc="0">
                        <a:solidFill>
                          <a:schemeClr val="tx1"/>
                        </a:solidFill>
                        <a:effectLst/>
                        <a:latin typeface="Aptos Narrow" panose="020B0004020202020204" pitchFamily="34" charset="0"/>
                      </a:endParaRPr>
                    </a:p>
                  </a:txBody>
                  <a:tcPr marL="0" marR="9108" marT="9108" marB="0"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4050199342"/>
                  </a:ext>
                </a:extLst>
              </a:tr>
              <a:tr h="586216">
                <a:tc>
                  <a:txBody>
                    <a:bodyPr/>
                    <a:lstStyle/>
                    <a:p>
                      <a:pPr algn="l" fontAlgn="b"/>
                      <a:r>
                        <a:rPr lang="en-US" sz="1700" u="none" strike="noStrike" cap="none" spc="0">
                          <a:solidFill>
                            <a:schemeClr val="tx1"/>
                          </a:solidFill>
                          <a:effectLst/>
                        </a:rPr>
                        <a:t>     Payment AS most_popular_payment_method,</a:t>
                      </a:r>
                      <a:endParaRPr lang="en-US" sz="1700" b="0" i="0" u="none" strike="noStrike" cap="none" spc="0">
                        <a:solidFill>
                          <a:schemeClr val="tx1"/>
                        </a:solidFill>
                        <a:effectLst/>
                        <a:latin typeface="Aptos Narrow" panose="020B0004020202020204" pitchFamily="34" charset="0"/>
                      </a:endParaRPr>
                    </a:p>
                  </a:txBody>
                  <a:tcPr marL="0" marR="9108" marT="9108" marB="0"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036663740"/>
                  </a:ext>
                </a:extLst>
              </a:tr>
              <a:tr h="323895">
                <a:tc>
                  <a:txBody>
                    <a:bodyPr/>
                    <a:lstStyle/>
                    <a:p>
                      <a:pPr algn="l" fontAlgn="b"/>
                      <a:r>
                        <a:rPr lang="en-IN" sz="1700" u="none" strike="noStrike" cap="none" spc="0">
                          <a:solidFill>
                            <a:schemeClr val="tx1"/>
                          </a:solidFill>
                          <a:effectLst/>
                        </a:rPr>
                        <a:t>     payment_count</a:t>
                      </a:r>
                      <a:endParaRPr lang="en-IN" sz="1700" b="0" i="0" u="none" strike="noStrike" cap="none" spc="0">
                        <a:solidFill>
                          <a:schemeClr val="tx1"/>
                        </a:solidFill>
                        <a:effectLst/>
                        <a:latin typeface="Aptos Narrow" panose="020B0004020202020204" pitchFamily="34" charset="0"/>
                      </a:endParaRPr>
                    </a:p>
                  </a:txBody>
                  <a:tcPr marL="0" marR="9108" marT="9108" marB="0"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744835839"/>
                  </a:ext>
                </a:extLst>
              </a:tr>
              <a:tr h="323895">
                <a:tc>
                  <a:txBody>
                    <a:bodyPr/>
                    <a:lstStyle/>
                    <a:p>
                      <a:pPr algn="l" fontAlgn="b"/>
                      <a:r>
                        <a:rPr lang="en-IN" sz="1700" u="none" strike="noStrike" cap="none" spc="0">
                          <a:solidFill>
                            <a:schemeClr val="tx1"/>
                          </a:solidFill>
                          <a:effectLst/>
                        </a:rPr>
                        <a:t>FROM payment_counts</a:t>
                      </a:r>
                      <a:endParaRPr lang="en-IN" sz="1700" b="0" i="0" u="none" strike="noStrike" cap="none" spc="0">
                        <a:solidFill>
                          <a:schemeClr val="tx1"/>
                        </a:solidFill>
                        <a:effectLst/>
                        <a:latin typeface="Aptos Narrow" panose="020B0004020202020204" pitchFamily="34" charset="0"/>
                      </a:endParaRPr>
                    </a:p>
                  </a:txBody>
                  <a:tcPr marL="0" marR="9108" marT="9108" marB="0"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268658391"/>
                  </a:ext>
                </a:extLst>
              </a:tr>
              <a:tr h="323895">
                <a:tc>
                  <a:txBody>
                    <a:bodyPr/>
                    <a:lstStyle/>
                    <a:p>
                      <a:pPr algn="l" fontAlgn="b"/>
                      <a:r>
                        <a:rPr lang="en-IN" sz="1700" u="none" strike="noStrike" cap="none" spc="0">
                          <a:solidFill>
                            <a:schemeClr val="tx1"/>
                          </a:solidFill>
                          <a:effectLst/>
                        </a:rPr>
                        <a:t>WHERE rnk = 1;</a:t>
                      </a:r>
                      <a:endParaRPr lang="en-IN" sz="1700" b="0" i="0" u="none" strike="noStrike" cap="none" spc="0">
                        <a:solidFill>
                          <a:schemeClr val="tx1"/>
                        </a:solidFill>
                        <a:effectLst/>
                        <a:latin typeface="Aptos Narrow" panose="020B0004020202020204" pitchFamily="34" charset="0"/>
                      </a:endParaRPr>
                    </a:p>
                  </a:txBody>
                  <a:tcPr marL="0" marR="9108" marT="9108" marB="0"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204027924"/>
                  </a:ext>
                </a:extLst>
              </a:tr>
            </a:tbl>
          </a:graphicData>
        </a:graphic>
      </p:graphicFrame>
    </p:spTree>
    <p:extLst>
      <p:ext uri="{BB962C8B-B14F-4D97-AF65-F5344CB8AC3E}">
        <p14:creationId xmlns:p14="http://schemas.microsoft.com/office/powerpoint/2010/main" val="403538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CBBC2D-9758-714C-9483-0AF942C73927}"/>
              </a:ext>
            </a:extLst>
          </p:cNvPr>
          <p:cNvSpPr txBox="1"/>
          <p:nvPr/>
        </p:nvSpPr>
        <p:spPr>
          <a:xfrm>
            <a:off x="0" y="239486"/>
            <a:ext cx="1697845" cy="369332"/>
          </a:xfrm>
          <a:prstGeom prst="rect">
            <a:avLst/>
          </a:prstGeom>
          <a:noFill/>
        </p:spPr>
        <p:txBody>
          <a:bodyPr wrap="square" rtlCol="0">
            <a:spAutoFit/>
          </a:bodyPr>
          <a:lstStyle/>
          <a:p>
            <a:r>
              <a:rPr lang="en-IN" b="1" dirty="0"/>
              <a:t>• Result Table:</a:t>
            </a:r>
          </a:p>
        </p:txBody>
      </p:sp>
      <p:graphicFrame>
        <p:nvGraphicFramePr>
          <p:cNvPr id="5" name="Table 4">
            <a:extLst>
              <a:ext uri="{FF2B5EF4-FFF2-40B4-BE49-F238E27FC236}">
                <a16:creationId xmlns:a16="http://schemas.microsoft.com/office/drawing/2014/main" id="{8A019F34-9A91-FDCA-8BB7-E6778F39025F}"/>
              </a:ext>
            </a:extLst>
          </p:cNvPr>
          <p:cNvGraphicFramePr>
            <a:graphicFrameLocks noGrp="1"/>
          </p:cNvGraphicFramePr>
          <p:nvPr>
            <p:extLst>
              <p:ext uri="{D42A27DB-BD31-4B8C-83A1-F6EECF244321}">
                <p14:modId xmlns:p14="http://schemas.microsoft.com/office/powerpoint/2010/main" val="3034394828"/>
              </p:ext>
            </p:extLst>
          </p:nvPr>
        </p:nvGraphicFramePr>
        <p:xfrm>
          <a:off x="2628219" y="108466"/>
          <a:ext cx="4774065" cy="1502620"/>
        </p:xfrm>
        <a:graphic>
          <a:graphicData uri="http://schemas.openxmlformats.org/drawingml/2006/table">
            <a:tbl>
              <a:tblPr/>
              <a:tblGrid>
                <a:gridCol w="818411">
                  <a:extLst>
                    <a:ext uri="{9D8B030D-6E8A-4147-A177-3AD203B41FA5}">
                      <a16:colId xmlns:a16="http://schemas.microsoft.com/office/drawing/2014/main" val="1806627971"/>
                    </a:ext>
                  </a:extLst>
                </a:gridCol>
                <a:gridCol w="2710987">
                  <a:extLst>
                    <a:ext uri="{9D8B030D-6E8A-4147-A177-3AD203B41FA5}">
                      <a16:colId xmlns:a16="http://schemas.microsoft.com/office/drawing/2014/main" val="1067579145"/>
                    </a:ext>
                  </a:extLst>
                </a:gridCol>
                <a:gridCol w="1244667">
                  <a:extLst>
                    <a:ext uri="{9D8B030D-6E8A-4147-A177-3AD203B41FA5}">
                      <a16:colId xmlns:a16="http://schemas.microsoft.com/office/drawing/2014/main" val="2499897463"/>
                    </a:ext>
                  </a:extLst>
                </a:gridCol>
              </a:tblGrid>
              <a:tr h="375655">
                <a:tc>
                  <a:txBody>
                    <a:bodyPr/>
                    <a:lstStyle/>
                    <a:p>
                      <a:pPr algn="ctr" fontAlgn="b"/>
                      <a:r>
                        <a:rPr lang="en-IN" sz="1100" b="1" i="0" u="none" strike="noStrike">
                          <a:solidFill>
                            <a:srgbClr val="000000"/>
                          </a:solidFill>
                          <a:effectLst/>
                          <a:latin typeface="Aptos Narrow" panose="020B0004020202020204" pitchFamily="34" charset="0"/>
                        </a:rPr>
                        <a:t>City</a:t>
                      </a:r>
                    </a:p>
                  </a:txBody>
                  <a:tcPr marL="6350" marR="6350" marT="6350" marB="0" anchor="b">
                    <a:lnL>
                      <a:noFill/>
                    </a:lnL>
                    <a:lnR>
                      <a:noFill/>
                    </a:lnR>
                    <a:lnT>
                      <a:noFill/>
                    </a:lnT>
                    <a:lnB>
                      <a:noFill/>
                    </a:lnB>
                    <a:noFill/>
                  </a:tcPr>
                </a:tc>
                <a:tc>
                  <a:txBody>
                    <a:bodyPr/>
                    <a:lstStyle/>
                    <a:p>
                      <a:pPr algn="ctr" fontAlgn="b"/>
                      <a:r>
                        <a:rPr lang="en-IN" sz="1100" b="1" i="0" u="none" strike="noStrike">
                          <a:solidFill>
                            <a:srgbClr val="000000"/>
                          </a:solidFill>
                          <a:effectLst/>
                          <a:latin typeface="Aptos Narrow" panose="020B0004020202020204" pitchFamily="34" charset="0"/>
                        </a:rPr>
                        <a:t>most_popular_payment_method</a:t>
                      </a:r>
                    </a:p>
                  </a:txBody>
                  <a:tcPr marL="6350" marR="6350" marT="6350" marB="0" anchor="b">
                    <a:lnL>
                      <a:noFill/>
                    </a:lnL>
                    <a:lnR>
                      <a:noFill/>
                    </a:lnR>
                    <a:lnT>
                      <a:noFill/>
                    </a:lnT>
                    <a:lnB>
                      <a:noFill/>
                    </a:lnB>
                    <a:noFill/>
                  </a:tcPr>
                </a:tc>
                <a:tc>
                  <a:txBody>
                    <a:bodyPr/>
                    <a:lstStyle/>
                    <a:p>
                      <a:pPr algn="ctr" fontAlgn="b"/>
                      <a:r>
                        <a:rPr lang="en-IN" sz="1100" b="1" i="0" u="none" strike="noStrike">
                          <a:solidFill>
                            <a:srgbClr val="000000"/>
                          </a:solidFill>
                          <a:effectLst/>
                          <a:latin typeface="Aptos Narrow" panose="020B0004020202020204" pitchFamily="34" charset="0"/>
                        </a:rPr>
                        <a:t>payment_count</a:t>
                      </a:r>
                    </a:p>
                  </a:txBody>
                  <a:tcPr marL="6350" marR="6350" marT="6350" marB="0" anchor="b">
                    <a:lnL>
                      <a:noFill/>
                    </a:lnL>
                    <a:lnR>
                      <a:noFill/>
                    </a:lnR>
                    <a:lnT>
                      <a:noFill/>
                    </a:lnT>
                    <a:lnB>
                      <a:noFill/>
                    </a:lnB>
                    <a:noFill/>
                  </a:tcPr>
                </a:tc>
                <a:extLst>
                  <a:ext uri="{0D108BD9-81ED-4DB2-BD59-A6C34878D82A}">
                    <a16:rowId xmlns:a16="http://schemas.microsoft.com/office/drawing/2014/main" val="3934696695"/>
                  </a:ext>
                </a:extLst>
              </a:tr>
              <a:tr h="375655">
                <a:tc>
                  <a:txBody>
                    <a:bodyPr/>
                    <a:lstStyle/>
                    <a:p>
                      <a:pPr algn="ctr" fontAlgn="b"/>
                      <a:r>
                        <a:rPr lang="en-IN" sz="1100" b="0" i="0" u="none" strike="noStrike">
                          <a:solidFill>
                            <a:srgbClr val="000000"/>
                          </a:solidFill>
                          <a:effectLst/>
                          <a:latin typeface="Aptos Narrow" panose="020B0004020202020204" pitchFamily="34" charset="0"/>
                        </a:rPr>
                        <a:t>Mandalay</a:t>
                      </a:r>
                    </a:p>
                  </a:txBody>
                  <a:tcPr marL="6350" marR="6350" marT="6350" marB="0" anchor="b">
                    <a:lnL>
                      <a:noFill/>
                    </a:lnL>
                    <a:lnR>
                      <a:noFill/>
                    </a:lnR>
                    <a:lnT>
                      <a:noFill/>
                    </a:lnT>
                    <a:lnB>
                      <a:noFill/>
                    </a:lnB>
                    <a:noFill/>
                  </a:tcPr>
                </a:tc>
                <a:tc>
                  <a:txBody>
                    <a:bodyPr/>
                    <a:lstStyle/>
                    <a:p>
                      <a:pPr algn="ctr" fontAlgn="b"/>
                      <a:r>
                        <a:rPr lang="en-IN" sz="1100" b="0" i="0" u="none" strike="noStrike">
                          <a:solidFill>
                            <a:srgbClr val="000000"/>
                          </a:solidFill>
                          <a:effectLst/>
                          <a:latin typeface="Aptos Narrow" panose="020B0004020202020204" pitchFamily="34" charset="0"/>
                        </a:rPr>
                        <a:t>Ewallet</a:t>
                      </a:r>
                    </a:p>
                  </a:txBody>
                  <a:tcPr marL="6350" marR="6350" marT="6350" marB="0" anchor="b">
                    <a:lnL>
                      <a:noFill/>
                    </a:lnL>
                    <a:lnR>
                      <a:noFill/>
                    </a:lnR>
                    <a:lnT>
                      <a:noFill/>
                    </a:lnT>
                    <a:lnB>
                      <a:noFill/>
                    </a:lnB>
                    <a:noFill/>
                  </a:tcPr>
                </a:tc>
                <a:tc>
                  <a:txBody>
                    <a:bodyPr/>
                    <a:lstStyle/>
                    <a:p>
                      <a:pPr algn="ctr" fontAlgn="b"/>
                      <a:r>
                        <a:rPr lang="en-IN" sz="1100" b="0" i="0" u="none" strike="noStrike">
                          <a:solidFill>
                            <a:srgbClr val="000000"/>
                          </a:solidFill>
                          <a:effectLst/>
                          <a:latin typeface="Aptos Narrow" panose="020B0004020202020204" pitchFamily="34" charset="0"/>
                        </a:rPr>
                        <a:t>113</a:t>
                      </a:r>
                    </a:p>
                  </a:txBody>
                  <a:tcPr marL="6350" marR="6350" marT="6350" marB="0" anchor="b">
                    <a:lnL>
                      <a:noFill/>
                    </a:lnL>
                    <a:lnR>
                      <a:noFill/>
                    </a:lnR>
                    <a:lnT>
                      <a:noFill/>
                    </a:lnT>
                    <a:lnB>
                      <a:noFill/>
                    </a:lnB>
                    <a:noFill/>
                  </a:tcPr>
                </a:tc>
                <a:extLst>
                  <a:ext uri="{0D108BD9-81ED-4DB2-BD59-A6C34878D82A}">
                    <a16:rowId xmlns:a16="http://schemas.microsoft.com/office/drawing/2014/main" val="1193958593"/>
                  </a:ext>
                </a:extLst>
              </a:tr>
              <a:tr h="375655">
                <a:tc>
                  <a:txBody>
                    <a:bodyPr/>
                    <a:lstStyle/>
                    <a:p>
                      <a:pPr algn="ctr" fontAlgn="b"/>
                      <a:r>
                        <a:rPr lang="en-IN" sz="1100" b="0" i="0" u="none" strike="noStrike">
                          <a:solidFill>
                            <a:srgbClr val="000000"/>
                          </a:solidFill>
                          <a:effectLst/>
                          <a:latin typeface="Aptos Narrow" panose="020B0004020202020204" pitchFamily="34" charset="0"/>
                        </a:rPr>
                        <a:t>Naypyitaw</a:t>
                      </a:r>
                    </a:p>
                  </a:txBody>
                  <a:tcPr marL="6350" marR="6350" marT="6350" marB="0" anchor="b">
                    <a:lnL>
                      <a:noFill/>
                    </a:lnL>
                    <a:lnR>
                      <a:noFill/>
                    </a:lnR>
                    <a:lnT>
                      <a:noFill/>
                    </a:lnT>
                    <a:lnB>
                      <a:noFill/>
                    </a:lnB>
                    <a:noFill/>
                  </a:tcPr>
                </a:tc>
                <a:tc>
                  <a:txBody>
                    <a:bodyPr/>
                    <a:lstStyle/>
                    <a:p>
                      <a:pPr algn="ctr" fontAlgn="b"/>
                      <a:r>
                        <a:rPr lang="en-IN" sz="1100" b="0" i="0" u="none" strike="noStrike">
                          <a:solidFill>
                            <a:srgbClr val="000000"/>
                          </a:solidFill>
                          <a:effectLst/>
                          <a:latin typeface="Aptos Narrow" panose="020B0004020202020204" pitchFamily="34" charset="0"/>
                        </a:rPr>
                        <a:t>Cash</a:t>
                      </a:r>
                    </a:p>
                  </a:txBody>
                  <a:tcPr marL="6350" marR="6350" marT="6350" marB="0" anchor="b">
                    <a:lnL>
                      <a:noFill/>
                    </a:lnL>
                    <a:lnR>
                      <a:noFill/>
                    </a:lnR>
                    <a:lnT>
                      <a:noFill/>
                    </a:lnT>
                    <a:lnB>
                      <a:noFill/>
                    </a:lnB>
                    <a:noFill/>
                  </a:tcPr>
                </a:tc>
                <a:tc>
                  <a:txBody>
                    <a:bodyPr/>
                    <a:lstStyle/>
                    <a:p>
                      <a:pPr algn="ctr" fontAlgn="b"/>
                      <a:r>
                        <a:rPr lang="en-IN" sz="1100" b="0" i="0" u="none" strike="noStrike">
                          <a:solidFill>
                            <a:srgbClr val="000000"/>
                          </a:solidFill>
                          <a:effectLst/>
                          <a:latin typeface="Aptos Narrow" panose="020B0004020202020204" pitchFamily="34" charset="0"/>
                        </a:rPr>
                        <a:t>124</a:t>
                      </a:r>
                    </a:p>
                  </a:txBody>
                  <a:tcPr marL="6350" marR="6350" marT="6350" marB="0" anchor="b">
                    <a:lnL>
                      <a:noFill/>
                    </a:lnL>
                    <a:lnR>
                      <a:noFill/>
                    </a:lnR>
                    <a:lnT>
                      <a:noFill/>
                    </a:lnT>
                    <a:lnB>
                      <a:noFill/>
                    </a:lnB>
                    <a:noFill/>
                  </a:tcPr>
                </a:tc>
                <a:extLst>
                  <a:ext uri="{0D108BD9-81ED-4DB2-BD59-A6C34878D82A}">
                    <a16:rowId xmlns:a16="http://schemas.microsoft.com/office/drawing/2014/main" val="1693074123"/>
                  </a:ext>
                </a:extLst>
              </a:tr>
              <a:tr h="375655">
                <a:tc>
                  <a:txBody>
                    <a:bodyPr/>
                    <a:lstStyle/>
                    <a:p>
                      <a:pPr algn="ctr" fontAlgn="b"/>
                      <a:r>
                        <a:rPr lang="en-IN" sz="1100" b="0" i="0" u="none" strike="noStrike">
                          <a:solidFill>
                            <a:srgbClr val="000000"/>
                          </a:solidFill>
                          <a:effectLst/>
                          <a:latin typeface="Aptos Narrow" panose="020B0004020202020204" pitchFamily="34" charset="0"/>
                        </a:rPr>
                        <a:t>Yangon</a:t>
                      </a:r>
                    </a:p>
                  </a:txBody>
                  <a:tcPr marL="6350" marR="6350" marT="6350" marB="0" anchor="b">
                    <a:lnL>
                      <a:noFill/>
                    </a:lnL>
                    <a:lnR>
                      <a:noFill/>
                    </a:lnR>
                    <a:lnT>
                      <a:noFill/>
                    </a:lnT>
                    <a:lnB>
                      <a:noFill/>
                    </a:lnB>
                    <a:noFill/>
                  </a:tcPr>
                </a:tc>
                <a:tc>
                  <a:txBody>
                    <a:bodyPr/>
                    <a:lstStyle/>
                    <a:p>
                      <a:pPr algn="ctr" fontAlgn="b"/>
                      <a:r>
                        <a:rPr lang="en-IN" sz="1100" b="0" i="0" u="none" strike="noStrike">
                          <a:solidFill>
                            <a:srgbClr val="000000"/>
                          </a:solidFill>
                          <a:effectLst/>
                          <a:latin typeface="Aptos Narrow" panose="020B0004020202020204" pitchFamily="34" charset="0"/>
                        </a:rPr>
                        <a:t>Ewallet</a:t>
                      </a:r>
                    </a:p>
                  </a:txBody>
                  <a:tcPr marL="6350" marR="6350" marT="6350" marB="0" anchor="b">
                    <a:lnL>
                      <a:noFill/>
                    </a:lnL>
                    <a:lnR>
                      <a:noFill/>
                    </a:lnR>
                    <a:lnT>
                      <a:noFill/>
                    </a:lnT>
                    <a:lnB>
                      <a:noFill/>
                    </a:lnB>
                    <a:noFill/>
                  </a:tcPr>
                </a:tc>
                <a:tc>
                  <a:txBody>
                    <a:bodyPr/>
                    <a:lstStyle/>
                    <a:p>
                      <a:pPr algn="ctr" fontAlgn="b"/>
                      <a:r>
                        <a:rPr lang="en-IN" sz="1100" b="0" i="0" u="none" strike="noStrike" dirty="0">
                          <a:solidFill>
                            <a:srgbClr val="000000"/>
                          </a:solidFill>
                          <a:effectLst/>
                          <a:latin typeface="Aptos Narrow" panose="020B0004020202020204" pitchFamily="34" charset="0"/>
                        </a:rPr>
                        <a:t>126</a:t>
                      </a:r>
                    </a:p>
                  </a:txBody>
                  <a:tcPr marL="6350" marR="6350" marT="6350" marB="0" anchor="b">
                    <a:lnL>
                      <a:noFill/>
                    </a:lnL>
                    <a:lnR>
                      <a:noFill/>
                    </a:lnR>
                    <a:lnT>
                      <a:noFill/>
                    </a:lnT>
                    <a:lnB>
                      <a:noFill/>
                    </a:lnB>
                    <a:noFill/>
                  </a:tcPr>
                </a:tc>
                <a:extLst>
                  <a:ext uri="{0D108BD9-81ED-4DB2-BD59-A6C34878D82A}">
                    <a16:rowId xmlns:a16="http://schemas.microsoft.com/office/drawing/2014/main" val="1506419001"/>
                  </a:ext>
                </a:extLst>
              </a:tr>
            </a:tbl>
          </a:graphicData>
        </a:graphic>
      </p:graphicFrame>
      <p:graphicFrame>
        <p:nvGraphicFramePr>
          <p:cNvPr id="11" name="Chart 10">
            <a:extLst>
              <a:ext uri="{FF2B5EF4-FFF2-40B4-BE49-F238E27FC236}">
                <a16:creationId xmlns:a16="http://schemas.microsoft.com/office/drawing/2014/main" id="{B75D6C63-FF32-29BD-802D-4639727CE675}"/>
              </a:ext>
            </a:extLst>
          </p:cNvPr>
          <p:cNvGraphicFramePr/>
          <p:nvPr>
            <p:extLst>
              <p:ext uri="{D42A27DB-BD31-4B8C-83A1-F6EECF244321}">
                <p14:modId xmlns:p14="http://schemas.microsoft.com/office/powerpoint/2010/main" val="3351220019"/>
              </p:ext>
            </p:extLst>
          </p:nvPr>
        </p:nvGraphicFramePr>
        <p:xfrm>
          <a:off x="2913743" y="1817914"/>
          <a:ext cx="8128000" cy="4353076"/>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a:extLst>
              <a:ext uri="{FF2B5EF4-FFF2-40B4-BE49-F238E27FC236}">
                <a16:creationId xmlns:a16="http://schemas.microsoft.com/office/drawing/2014/main" id="{912CE2BF-1D5E-8776-53F0-5D2A5A3160AC}"/>
              </a:ext>
            </a:extLst>
          </p:cNvPr>
          <p:cNvSpPr txBox="1"/>
          <p:nvPr/>
        </p:nvSpPr>
        <p:spPr>
          <a:xfrm>
            <a:off x="0" y="1730829"/>
            <a:ext cx="1697845" cy="369332"/>
          </a:xfrm>
          <a:prstGeom prst="rect">
            <a:avLst/>
          </a:prstGeom>
          <a:noFill/>
        </p:spPr>
        <p:txBody>
          <a:bodyPr wrap="square" rtlCol="0">
            <a:spAutoFit/>
          </a:bodyPr>
          <a:lstStyle/>
          <a:p>
            <a:r>
              <a:rPr lang="en-IN" b="1" dirty="0"/>
              <a:t>•Visualization:</a:t>
            </a:r>
          </a:p>
        </p:txBody>
      </p:sp>
    </p:spTree>
    <p:extLst>
      <p:ext uri="{BB962C8B-B14F-4D97-AF65-F5344CB8AC3E}">
        <p14:creationId xmlns:p14="http://schemas.microsoft.com/office/powerpoint/2010/main" val="338267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A8FFEA1-1B69-4F42-B552-0CCF72596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4" name="Rectangle 13">
            <a:extLst>
              <a:ext uri="{FF2B5EF4-FFF2-40B4-BE49-F238E27FC236}">
                <a16:creationId xmlns:a16="http://schemas.microsoft.com/office/drawing/2014/main" id="{AA3C9226-5EC8-460B-82D7-72AA994DF9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16" name="Straight Connector 15">
            <a:extLst>
              <a:ext uri="{FF2B5EF4-FFF2-40B4-BE49-F238E27FC236}">
                <a16:creationId xmlns:a16="http://schemas.microsoft.com/office/drawing/2014/main" id="{62A90A9D-33DF-408E-BF4C-F82588935C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E6AA15AE-DAFE-4E1E-B05F-F57962FD3A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01CD522-2D3D-3F34-8192-5AEAA4884E0C}"/>
              </a:ext>
            </a:extLst>
          </p:cNvPr>
          <p:cNvSpPr txBox="1"/>
          <p:nvPr/>
        </p:nvSpPr>
        <p:spPr>
          <a:xfrm>
            <a:off x="8141110" y="639097"/>
            <a:ext cx="3401961" cy="3686015"/>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5100" b="1" i="0" u="none" strike="noStrike" spc="-50">
                <a:solidFill>
                  <a:schemeClr val="tx1">
                    <a:lumMod val="85000"/>
                    <a:lumOff val="15000"/>
                  </a:schemeClr>
                </a:solidFill>
                <a:latin typeface="+mj-lt"/>
                <a:ea typeface="+mj-ea"/>
                <a:cs typeface="+mj-cs"/>
              </a:rPr>
              <a:t>Task 6: Monthly Sales Distribution by Gender</a:t>
            </a:r>
            <a:endParaRPr lang="en-US" sz="5100" spc="-50">
              <a:solidFill>
                <a:schemeClr val="tx1">
                  <a:lumMod val="85000"/>
                  <a:lumOff val="15000"/>
                </a:schemeClr>
              </a:solidFill>
              <a:latin typeface="+mj-lt"/>
              <a:ea typeface="+mj-ea"/>
              <a:cs typeface="+mj-cs"/>
            </a:endParaRPr>
          </a:p>
        </p:txBody>
      </p:sp>
      <p:sp>
        <p:nvSpPr>
          <p:cNvPr id="4" name="TextBox 3">
            <a:extLst>
              <a:ext uri="{FF2B5EF4-FFF2-40B4-BE49-F238E27FC236}">
                <a16:creationId xmlns:a16="http://schemas.microsoft.com/office/drawing/2014/main" id="{1E8F0C54-7456-292D-85CC-3451D28163B1}"/>
              </a:ext>
            </a:extLst>
          </p:cNvPr>
          <p:cNvSpPr txBox="1"/>
          <p:nvPr/>
        </p:nvSpPr>
        <p:spPr>
          <a:xfrm>
            <a:off x="8141110" y="4455621"/>
            <a:ext cx="3417990" cy="1238616"/>
          </a:xfrm>
          <a:prstGeom prst="rect">
            <a:avLst/>
          </a:prstGeom>
        </p:spPr>
        <p:txBody>
          <a:bodyPr vert="horz" lIns="91440" tIns="45720" rIns="91440" bIns="45720" rtlCol="0">
            <a:normAutofit/>
          </a:bodyPr>
          <a:lstStyle/>
          <a:p>
            <a:pPr defTabSz="914400">
              <a:lnSpc>
                <a:spcPct val="90000"/>
              </a:lnSpc>
              <a:spcBef>
                <a:spcPts val="1200"/>
              </a:spcBef>
              <a:spcAft>
                <a:spcPts val="200"/>
              </a:spcAft>
              <a:buClr>
                <a:schemeClr val="accent1"/>
              </a:buClr>
              <a:buSzPct val="100000"/>
            </a:pPr>
            <a:r>
              <a:rPr lang="en-US" sz="2000" b="1" cap="all" spc="200" dirty="0">
                <a:solidFill>
                  <a:schemeClr val="tx1">
                    <a:lumMod val="85000"/>
                    <a:lumOff val="15000"/>
                  </a:schemeClr>
                </a:solidFill>
                <a:latin typeface="+mj-lt"/>
              </a:rPr>
              <a:t>• SQL Query</a:t>
            </a:r>
          </a:p>
        </p:txBody>
      </p:sp>
      <p:cxnSp>
        <p:nvCxnSpPr>
          <p:cNvPr id="20" name="Straight Connector 19">
            <a:extLst>
              <a:ext uri="{FF2B5EF4-FFF2-40B4-BE49-F238E27FC236}">
                <a16:creationId xmlns:a16="http://schemas.microsoft.com/office/drawing/2014/main" id="{D07141D5-A57C-43F5-A655-5BA2D0D2AF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D9DB1F97-BFF9-46CC-8EB4-BB63B98F13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4" name="Rectangle 23">
            <a:extLst>
              <a:ext uri="{FF2B5EF4-FFF2-40B4-BE49-F238E27FC236}">
                <a16:creationId xmlns:a16="http://schemas.microsoft.com/office/drawing/2014/main" id="{88CAE6E3-39B4-4A16-97BC-9C376B9B7E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aphicFrame>
        <p:nvGraphicFramePr>
          <p:cNvPr id="7" name="Table 6">
            <a:extLst>
              <a:ext uri="{FF2B5EF4-FFF2-40B4-BE49-F238E27FC236}">
                <a16:creationId xmlns:a16="http://schemas.microsoft.com/office/drawing/2014/main" id="{226DC8F0-45D4-9591-9E88-73639BCE575B}"/>
              </a:ext>
            </a:extLst>
          </p:cNvPr>
          <p:cNvGraphicFramePr>
            <a:graphicFrameLocks noGrp="1"/>
          </p:cNvGraphicFramePr>
          <p:nvPr>
            <p:extLst>
              <p:ext uri="{D42A27DB-BD31-4B8C-83A1-F6EECF244321}">
                <p14:modId xmlns:p14="http://schemas.microsoft.com/office/powerpoint/2010/main" val="3172900934"/>
              </p:ext>
            </p:extLst>
          </p:nvPr>
        </p:nvGraphicFramePr>
        <p:xfrm>
          <a:off x="839106" y="640081"/>
          <a:ext cx="6502004" cy="5054161"/>
        </p:xfrm>
        <a:graphic>
          <a:graphicData uri="http://schemas.openxmlformats.org/drawingml/2006/table">
            <a:tbl>
              <a:tblPr>
                <a:noFill/>
                <a:tableStyleId>{5C22544A-7EE6-4342-B048-85BDC9FD1C3A}</a:tableStyleId>
              </a:tblPr>
              <a:tblGrid>
                <a:gridCol w="6502004">
                  <a:extLst>
                    <a:ext uri="{9D8B030D-6E8A-4147-A177-3AD203B41FA5}">
                      <a16:colId xmlns:a16="http://schemas.microsoft.com/office/drawing/2014/main" val="3752576007"/>
                    </a:ext>
                  </a:extLst>
                </a:gridCol>
              </a:tblGrid>
              <a:tr h="683991">
                <a:tc>
                  <a:txBody>
                    <a:bodyPr/>
                    <a:lstStyle/>
                    <a:p>
                      <a:pPr algn="l" fontAlgn="b"/>
                      <a:r>
                        <a:rPr lang="en-IN" sz="1700" u="none" strike="noStrike" cap="none" spc="0">
                          <a:solidFill>
                            <a:schemeClr val="tx1"/>
                          </a:solidFill>
                          <a:effectLst/>
                        </a:rPr>
                        <a:t>SELECT </a:t>
                      </a:r>
                      <a:endParaRPr lang="en-IN" sz="1700" b="0" i="0" u="none" strike="noStrike" cap="none" spc="0">
                        <a:solidFill>
                          <a:schemeClr val="tx1"/>
                        </a:solidFill>
                        <a:effectLst/>
                        <a:latin typeface="Aptos Narrow" panose="020B0004020202020204" pitchFamily="34" charset="0"/>
                      </a:endParaRPr>
                    </a:p>
                  </a:txBody>
                  <a:tcPr marL="184309" marR="184309" marT="184309" marB="184309"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847506242"/>
                  </a:ext>
                </a:extLst>
              </a:tr>
              <a:tr h="950215">
                <a:tc>
                  <a:txBody>
                    <a:bodyPr/>
                    <a:lstStyle/>
                    <a:p>
                      <a:pPr algn="l" fontAlgn="b"/>
                      <a:r>
                        <a:rPr lang="en-US" sz="1700" u="none" strike="noStrike" cap="none" spc="0" dirty="0">
                          <a:solidFill>
                            <a:schemeClr val="tx1"/>
                          </a:solidFill>
                          <a:effectLst/>
                        </a:rPr>
                        <a:t>DATE_FORMAT(STR_TO_DATE(Date, ‘%d-%m-%Y'), '%Y-%m') AS </a:t>
                      </a:r>
                      <a:r>
                        <a:rPr lang="en-US" sz="1700" u="none" strike="noStrike" cap="none" spc="0" dirty="0" err="1">
                          <a:solidFill>
                            <a:schemeClr val="tx1"/>
                          </a:solidFill>
                          <a:effectLst/>
                        </a:rPr>
                        <a:t>sales_month</a:t>
                      </a:r>
                      <a:r>
                        <a:rPr lang="en-US" sz="1700" u="none" strike="noStrike" cap="none" spc="0" dirty="0">
                          <a:solidFill>
                            <a:schemeClr val="tx1"/>
                          </a:solidFill>
                          <a:effectLst/>
                        </a:rPr>
                        <a:t>,</a:t>
                      </a:r>
                      <a:endParaRPr lang="en-US" sz="1700" b="0" i="0" u="none" strike="noStrike" cap="none" spc="0" dirty="0">
                        <a:solidFill>
                          <a:schemeClr val="tx1"/>
                        </a:solidFill>
                        <a:effectLst/>
                        <a:latin typeface="Aptos Narrow" panose="020B0004020202020204" pitchFamily="34" charset="0"/>
                      </a:endParaRPr>
                    </a:p>
                  </a:txBody>
                  <a:tcPr marL="184309" marR="184309" marT="184309" marB="184309"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832531498"/>
                  </a:ext>
                </a:extLst>
              </a:tr>
              <a:tr h="683991">
                <a:tc>
                  <a:txBody>
                    <a:bodyPr/>
                    <a:lstStyle/>
                    <a:p>
                      <a:pPr algn="l" fontAlgn="b"/>
                      <a:r>
                        <a:rPr lang="en-IN" sz="1700" u="none" strike="noStrike" cap="none" spc="0">
                          <a:solidFill>
                            <a:schemeClr val="tx1"/>
                          </a:solidFill>
                          <a:effectLst/>
                        </a:rPr>
                        <a:t>Gender,</a:t>
                      </a:r>
                      <a:endParaRPr lang="en-IN" sz="1700" b="0" i="0" u="none" strike="noStrike" cap="none" spc="0">
                        <a:solidFill>
                          <a:schemeClr val="tx1"/>
                        </a:solidFill>
                        <a:effectLst/>
                        <a:latin typeface="Aptos Narrow" panose="020B0004020202020204" pitchFamily="34" charset="0"/>
                      </a:endParaRPr>
                    </a:p>
                  </a:txBody>
                  <a:tcPr marL="184309" marR="184309" marT="184309" marB="184309"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508056872"/>
                  </a:ext>
                </a:extLst>
              </a:tr>
              <a:tr h="683991">
                <a:tc>
                  <a:txBody>
                    <a:bodyPr/>
                    <a:lstStyle/>
                    <a:p>
                      <a:pPr algn="l" fontAlgn="b"/>
                      <a:r>
                        <a:rPr lang="en-US" sz="1700" u="none" strike="noStrike" cap="none" spc="0">
                          <a:solidFill>
                            <a:schemeClr val="tx1"/>
                          </a:solidFill>
                          <a:effectLst/>
                        </a:rPr>
                        <a:t>ROUND(SUM(Total),2) AS total_sale</a:t>
                      </a:r>
                      <a:endParaRPr lang="en-US" sz="1700" b="0" i="0" u="none" strike="noStrike" cap="none" spc="0">
                        <a:solidFill>
                          <a:schemeClr val="tx1"/>
                        </a:solidFill>
                        <a:effectLst/>
                        <a:latin typeface="Aptos Narrow" panose="020B0004020202020204" pitchFamily="34" charset="0"/>
                      </a:endParaRPr>
                    </a:p>
                  </a:txBody>
                  <a:tcPr marL="184309" marR="184309" marT="184309" marB="184309"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966586747"/>
                  </a:ext>
                </a:extLst>
              </a:tr>
              <a:tr h="683991">
                <a:tc>
                  <a:txBody>
                    <a:bodyPr/>
                    <a:lstStyle/>
                    <a:p>
                      <a:pPr algn="l" fontAlgn="b"/>
                      <a:r>
                        <a:rPr lang="en-IN" sz="1700" u="none" strike="noStrike" cap="none" spc="0">
                          <a:solidFill>
                            <a:schemeClr val="tx1"/>
                          </a:solidFill>
                          <a:effectLst/>
                        </a:rPr>
                        <a:t>FROM walmartsales</a:t>
                      </a:r>
                      <a:endParaRPr lang="en-IN" sz="1700" b="0" i="0" u="none" strike="noStrike" cap="none" spc="0">
                        <a:solidFill>
                          <a:schemeClr val="tx1"/>
                        </a:solidFill>
                        <a:effectLst/>
                        <a:latin typeface="Aptos Narrow" panose="020B0004020202020204" pitchFamily="34" charset="0"/>
                      </a:endParaRPr>
                    </a:p>
                  </a:txBody>
                  <a:tcPr marL="184309" marR="184309" marT="184309" marB="184309"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668058238"/>
                  </a:ext>
                </a:extLst>
              </a:tr>
              <a:tr h="683991">
                <a:tc>
                  <a:txBody>
                    <a:bodyPr/>
                    <a:lstStyle/>
                    <a:p>
                      <a:pPr algn="l" fontAlgn="b"/>
                      <a:r>
                        <a:rPr lang="en-US" sz="1700" u="none" strike="noStrike" cap="none" spc="0" dirty="0">
                          <a:solidFill>
                            <a:schemeClr val="tx1"/>
                          </a:solidFill>
                          <a:effectLst/>
                        </a:rPr>
                        <a:t>GROUP BY </a:t>
                      </a:r>
                      <a:r>
                        <a:rPr lang="en-US" sz="1700" u="none" strike="noStrike" cap="none" spc="0" dirty="0" err="1">
                          <a:solidFill>
                            <a:schemeClr val="tx1"/>
                          </a:solidFill>
                          <a:effectLst/>
                        </a:rPr>
                        <a:t>sales_month,Gender</a:t>
                      </a:r>
                      <a:endParaRPr lang="en-US" sz="1700" b="0" i="0" u="none" strike="noStrike" cap="none" spc="0" dirty="0">
                        <a:solidFill>
                          <a:schemeClr val="tx1"/>
                        </a:solidFill>
                        <a:effectLst/>
                        <a:latin typeface="Aptos Narrow" panose="020B0004020202020204" pitchFamily="34" charset="0"/>
                      </a:endParaRPr>
                    </a:p>
                  </a:txBody>
                  <a:tcPr marL="184309" marR="184309" marT="184309" marB="184309"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454232898"/>
                  </a:ext>
                </a:extLst>
              </a:tr>
              <a:tr h="683991">
                <a:tc>
                  <a:txBody>
                    <a:bodyPr/>
                    <a:lstStyle/>
                    <a:p>
                      <a:pPr algn="l" fontAlgn="b"/>
                      <a:r>
                        <a:rPr lang="en-US" sz="1700" u="none" strike="noStrike" cap="none" spc="0" dirty="0">
                          <a:solidFill>
                            <a:schemeClr val="tx1"/>
                          </a:solidFill>
                          <a:effectLst/>
                        </a:rPr>
                        <a:t>ORDER BY </a:t>
                      </a:r>
                      <a:r>
                        <a:rPr lang="en-US" sz="1700" u="none" strike="noStrike" cap="none" spc="0" dirty="0" err="1">
                          <a:solidFill>
                            <a:schemeClr val="tx1"/>
                          </a:solidFill>
                          <a:effectLst/>
                        </a:rPr>
                        <a:t>sales_month,Gender</a:t>
                      </a:r>
                      <a:r>
                        <a:rPr lang="en-US" sz="1700" u="none" strike="noStrike" cap="none" spc="0" dirty="0">
                          <a:solidFill>
                            <a:schemeClr val="tx1"/>
                          </a:solidFill>
                          <a:effectLst/>
                        </a:rPr>
                        <a:t>;</a:t>
                      </a:r>
                      <a:endParaRPr lang="en-US" sz="1700" b="0" i="0" u="none" strike="noStrike" cap="none" spc="0" dirty="0">
                        <a:solidFill>
                          <a:schemeClr val="tx1"/>
                        </a:solidFill>
                        <a:effectLst/>
                        <a:latin typeface="Aptos Narrow" panose="020B0004020202020204" pitchFamily="34" charset="0"/>
                      </a:endParaRPr>
                    </a:p>
                  </a:txBody>
                  <a:tcPr marL="184309" marR="184309" marT="184309" marB="184309"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326755970"/>
                  </a:ext>
                </a:extLst>
              </a:tr>
            </a:tbl>
          </a:graphicData>
        </a:graphic>
      </p:graphicFrame>
    </p:spTree>
    <p:extLst>
      <p:ext uri="{BB962C8B-B14F-4D97-AF65-F5344CB8AC3E}">
        <p14:creationId xmlns:p14="http://schemas.microsoft.com/office/powerpoint/2010/main" val="1586773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A8FFEA1-1B69-4F42-B552-0CCF72596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2" name="Rectangle 11">
            <a:extLst>
              <a:ext uri="{FF2B5EF4-FFF2-40B4-BE49-F238E27FC236}">
                <a16:creationId xmlns:a16="http://schemas.microsoft.com/office/drawing/2014/main" id="{AA3C9226-5EC8-460B-82D7-72AA994DF9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14" name="Straight Connector 13">
            <a:extLst>
              <a:ext uri="{FF2B5EF4-FFF2-40B4-BE49-F238E27FC236}">
                <a16:creationId xmlns:a16="http://schemas.microsoft.com/office/drawing/2014/main" id="{62A90A9D-33DF-408E-BF4C-F82588935C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6BB9730C-14BA-4087-9AF5-4019567721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4904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4C8AB72-CC2C-4452-A54B-A3EB92AD2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extBox 1">
            <a:extLst>
              <a:ext uri="{FF2B5EF4-FFF2-40B4-BE49-F238E27FC236}">
                <a16:creationId xmlns:a16="http://schemas.microsoft.com/office/drawing/2014/main" id="{B02FD986-A227-5293-D2A8-01EE1251BC87}"/>
              </a:ext>
            </a:extLst>
          </p:cNvPr>
          <p:cNvSpPr txBox="1"/>
          <p:nvPr/>
        </p:nvSpPr>
        <p:spPr>
          <a:xfrm>
            <a:off x="1065197" y="5120640"/>
            <a:ext cx="10058400" cy="822960"/>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3600" b="1" spc="-50">
                <a:solidFill>
                  <a:srgbClr val="FFFFFF"/>
                </a:solidFill>
                <a:latin typeface="+mj-lt"/>
                <a:ea typeface="+mj-ea"/>
                <a:cs typeface="+mj-cs"/>
              </a:rPr>
              <a:t>• Result Table:</a:t>
            </a:r>
          </a:p>
        </p:txBody>
      </p:sp>
      <p:sp>
        <p:nvSpPr>
          <p:cNvPr id="20" name="Rectangle 19">
            <a:extLst>
              <a:ext uri="{FF2B5EF4-FFF2-40B4-BE49-F238E27FC236}">
                <a16:creationId xmlns:a16="http://schemas.microsoft.com/office/drawing/2014/main" id="{48F3622B-3E4C-4435-A51C-9D6FD1C2A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aphicFrame>
        <p:nvGraphicFramePr>
          <p:cNvPr id="5" name="Table 4">
            <a:extLst>
              <a:ext uri="{FF2B5EF4-FFF2-40B4-BE49-F238E27FC236}">
                <a16:creationId xmlns:a16="http://schemas.microsoft.com/office/drawing/2014/main" id="{80069D5B-281C-E736-6445-803D28D7F227}"/>
              </a:ext>
            </a:extLst>
          </p:cNvPr>
          <p:cNvGraphicFramePr>
            <a:graphicFrameLocks noGrp="1"/>
          </p:cNvGraphicFramePr>
          <p:nvPr>
            <p:extLst>
              <p:ext uri="{D42A27DB-BD31-4B8C-83A1-F6EECF244321}">
                <p14:modId xmlns:p14="http://schemas.microsoft.com/office/powerpoint/2010/main" val="1275817533"/>
              </p:ext>
            </p:extLst>
          </p:nvPr>
        </p:nvGraphicFramePr>
        <p:xfrm>
          <a:off x="910788" y="643538"/>
          <a:ext cx="10371524" cy="3618587"/>
        </p:xfrm>
        <a:graphic>
          <a:graphicData uri="http://schemas.openxmlformats.org/drawingml/2006/table">
            <a:tbl>
              <a:tblPr firstRow="1" bandRow="1"/>
              <a:tblGrid>
                <a:gridCol w="4287005">
                  <a:extLst>
                    <a:ext uri="{9D8B030D-6E8A-4147-A177-3AD203B41FA5}">
                      <a16:colId xmlns:a16="http://schemas.microsoft.com/office/drawing/2014/main" val="402961134"/>
                    </a:ext>
                  </a:extLst>
                </a:gridCol>
                <a:gridCol w="2680633">
                  <a:extLst>
                    <a:ext uri="{9D8B030D-6E8A-4147-A177-3AD203B41FA5}">
                      <a16:colId xmlns:a16="http://schemas.microsoft.com/office/drawing/2014/main" val="3437266695"/>
                    </a:ext>
                  </a:extLst>
                </a:gridCol>
                <a:gridCol w="3403886">
                  <a:extLst>
                    <a:ext uri="{9D8B030D-6E8A-4147-A177-3AD203B41FA5}">
                      <a16:colId xmlns:a16="http://schemas.microsoft.com/office/drawing/2014/main" val="3716234164"/>
                    </a:ext>
                  </a:extLst>
                </a:gridCol>
              </a:tblGrid>
              <a:tr h="516941">
                <a:tc>
                  <a:txBody>
                    <a:bodyPr/>
                    <a:lstStyle/>
                    <a:p>
                      <a:pPr algn="ctr" fontAlgn="b"/>
                      <a:r>
                        <a:rPr lang="en-IN" sz="2800" b="1" i="0" u="none" strike="noStrike" err="1">
                          <a:solidFill>
                            <a:srgbClr val="000000"/>
                          </a:solidFill>
                          <a:effectLst/>
                          <a:latin typeface="Aptos Narrow" panose="020B0004020202020204" pitchFamily="34" charset="0"/>
                        </a:rPr>
                        <a:t>sales_month</a:t>
                      </a:r>
                      <a:endParaRPr lang="en-IN" sz="2800" b="1" i="0" u="none" strike="noStrike">
                        <a:solidFill>
                          <a:srgbClr val="000000"/>
                        </a:solidFill>
                        <a:effectLst/>
                        <a:latin typeface="Aptos Narrow" panose="020B0004020202020204" pitchFamily="34" charset="0"/>
                      </a:endParaRPr>
                    </a:p>
                  </a:txBody>
                  <a:tcPr marL="12808" marR="12808" marT="12808" marB="0" anchor="b">
                    <a:lnL>
                      <a:noFill/>
                    </a:lnL>
                    <a:lnR>
                      <a:noFill/>
                    </a:lnR>
                    <a:lnT>
                      <a:noFill/>
                    </a:lnT>
                    <a:lnB>
                      <a:noFill/>
                    </a:lnB>
                    <a:noFill/>
                  </a:tcPr>
                </a:tc>
                <a:tc>
                  <a:txBody>
                    <a:bodyPr/>
                    <a:lstStyle/>
                    <a:p>
                      <a:pPr algn="ctr" fontAlgn="b"/>
                      <a:r>
                        <a:rPr lang="en-IN" sz="2800" b="1" i="0" u="none" strike="noStrike">
                          <a:solidFill>
                            <a:srgbClr val="000000"/>
                          </a:solidFill>
                          <a:effectLst/>
                          <a:latin typeface="Aptos Narrow" panose="020B0004020202020204" pitchFamily="34" charset="0"/>
                        </a:rPr>
                        <a:t>Gender</a:t>
                      </a:r>
                    </a:p>
                  </a:txBody>
                  <a:tcPr marL="12808" marR="12808" marT="12808" marB="0" anchor="b">
                    <a:lnL>
                      <a:noFill/>
                    </a:lnL>
                    <a:lnR>
                      <a:noFill/>
                    </a:lnR>
                    <a:lnT>
                      <a:noFill/>
                    </a:lnT>
                    <a:lnB>
                      <a:noFill/>
                    </a:lnB>
                    <a:noFill/>
                  </a:tcPr>
                </a:tc>
                <a:tc>
                  <a:txBody>
                    <a:bodyPr/>
                    <a:lstStyle/>
                    <a:p>
                      <a:pPr algn="ctr" fontAlgn="b"/>
                      <a:r>
                        <a:rPr lang="en-IN" sz="2800" b="1" i="0" u="none" strike="noStrike">
                          <a:solidFill>
                            <a:srgbClr val="000000"/>
                          </a:solidFill>
                          <a:effectLst/>
                          <a:latin typeface="Aptos Narrow" panose="020B0004020202020204" pitchFamily="34" charset="0"/>
                        </a:rPr>
                        <a:t>total_sale</a:t>
                      </a:r>
                    </a:p>
                  </a:txBody>
                  <a:tcPr marL="12808" marR="12808" marT="12808" marB="0" anchor="b">
                    <a:lnL>
                      <a:noFill/>
                    </a:lnL>
                    <a:lnR>
                      <a:noFill/>
                    </a:lnR>
                    <a:lnT>
                      <a:noFill/>
                    </a:lnT>
                    <a:lnB>
                      <a:noFill/>
                    </a:lnB>
                    <a:noFill/>
                  </a:tcPr>
                </a:tc>
                <a:extLst>
                  <a:ext uri="{0D108BD9-81ED-4DB2-BD59-A6C34878D82A}">
                    <a16:rowId xmlns:a16="http://schemas.microsoft.com/office/drawing/2014/main" val="240921427"/>
                  </a:ext>
                </a:extLst>
              </a:tr>
              <a:tr h="516941">
                <a:tc>
                  <a:txBody>
                    <a:bodyPr/>
                    <a:lstStyle/>
                    <a:p>
                      <a:pPr algn="ctr" fontAlgn="b"/>
                      <a:r>
                        <a:rPr lang="en-IN" sz="2800" b="0" i="0" u="none" strike="noStrike">
                          <a:solidFill>
                            <a:srgbClr val="000000"/>
                          </a:solidFill>
                          <a:effectLst/>
                          <a:latin typeface="Aptos Narrow" panose="020B0004020202020204" pitchFamily="34" charset="0"/>
                        </a:rPr>
                        <a:t>2019-01</a:t>
                      </a:r>
                    </a:p>
                  </a:txBody>
                  <a:tcPr marL="12808" marR="12808" marT="12808" marB="0" anchor="b">
                    <a:lnL>
                      <a:noFill/>
                    </a:lnL>
                    <a:lnR>
                      <a:noFill/>
                    </a:lnR>
                    <a:lnT>
                      <a:noFill/>
                    </a:lnT>
                    <a:lnB>
                      <a:noFill/>
                    </a:lnB>
                    <a:noFill/>
                  </a:tcPr>
                </a:tc>
                <a:tc>
                  <a:txBody>
                    <a:bodyPr/>
                    <a:lstStyle/>
                    <a:p>
                      <a:pPr algn="ctr" fontAlgn="b"/>
                      <a:r>
                        <a:rPr lang="en-IN" sz="2800" b="0" i="0" u="none" strike="noStrike">
                          <a:solidFill>
                            <a:srgbClr val="000000"/>
                          </a:solidFill>
                          <a:effectLst/>
                          <a:latin typeface="Aptos Narrow" panose="020B0004020202020204" pitchFamily="34" charset="0"/>
                        </a:rPr>
                        <a:t>Female</a:t>
                      </a:r>
                    </a:p>
                  </a:txBody>
                  <a:tcPr marL="12808" marR="12808" marT="12808" marB="0" anchor="b">
                    <a:lnL>
                      <a:noFill/>
                    </a:lnL>
                    <a:lnR>
                      <a:noFill/>
                    </a:lnR>
                    <a:lnT>
                      <a:noFill/>
                    </a:lnT>
                    <a:lnB>
                      <a:noFill/>
                    </a:lnB>
                    <a:noFill/>
                  </a:tcPr>
                </a:tc>
                <a:tc>
                  <a:txBody>
                    <a:bodyPr/>
                    <a:lstStyle/>
                    <a:p>
                      <a:pPr algn="ctr" fontAlgn="b"/>
                      <a:r>
                        <a:rPr lang="en-IN" sz="2800" b="0" i="0" u="none" strike="noStrike">
                          <a:solidFill>
                            <a:srgbClr val="000000"/>
                          </a:solidFill>
                          <a:effectLst/>
                          <a:latin typeface="Aptos Narrow" panose="020B0004020202020204" pitchFamily="34" charset="0"/>
                        </a:rPr>
                        <a:t>59138.98</a:t>
                      </a:r>
                    </a:p>
                  </a:txBody>
                  <a:tcPr marL="12808" marR="12808" marT="12808" marB="0" anchor="b">
                    <a:lnL>
                      <a:noFill/>
                    </a:lnL>
                    <a:lnR>
                      <a:noFill/>
                    </a:lnR>
                    <a:lnT>
                      <a:noFill/>
                    </a:lnT>
                    <a:lnB>
                      <a:noFill/>
                    </a:lnB>
                    <a:noFill/>
                  </a:tcPr>
                </a:tc>
                <a:extLst>
                  <a:ext uri="{0D108BD9-81ED-4DB2-BD59-A6C34878D82A}">
                    <a16:rowId xmlns:a16="http://schemas.microsoft.com/office/drawing/2014/main" val="1041824821"/>
                  </a:ext>
                </a:extLst>
              </a:tr>
              <a:tr h="516941">
                <a:tc>
                  <a:txBody>
                    <a:bodyPr/>
                    <a:lstStyle/>
                    <a:p>
                      <a:pPr algn="ctr" fontAlgn="b"/>
                      <a:r>
                        <a:rPr lang="en-IN" sz="2800" b="0" i="0" u="none" strike="noStrike">
                          <a:solidFill>
                            <a:srgbClr val="000000"/>
                          </a:solidFill>
                          <a:effectLst/>
                          <a:latin typeface="Aptos Narrow" panose="020B0004020202020204" pitchFamily="34" charset="0"/>
                        </a:rPr>
                        <a:t>2019-01</a:t>
                      </a:r>
                    </a:p>
                  </a:txBody>
                  <a:tcPr marL="12808" marR="12808" marT="12808" marB="0" anchor="b">
                    <a:lnL>
                      <a:noFill/>
                    </a:lnL>
                    <a:lnR>
                      <a:noFill/>
                    </a:lnR>
                    <a:lnT>
                      <a:noFill/>
                    </a:lnT>
                    <a:lnB>
                      <a:noFill/>
                    </a:lnB>
                    <a:noFill/>
                  </a:tcPr>
                </a:tc>
                <a:tc>
                  <a:txBody>
                    <a:bodyPr/>
                    <a:lstStyle/>
                    <a:p>
                      <a:pPr algn="ctr" fontAlgn="b"/>
                      <a:r>
                        <a:rPr lang="en-IN" sz="2800" b="0" i="0" u="none" strike="noStrike">
                          <a:solidFill>
                            <a:srgbClr val="000000"/>
                          </a:solidFill>
                          <a:effectLst/>
                          <a:latin typeface="Aptos Narrow" panose="020B0004020202020204" pitchFamily="34" charset="0"/>
                        </a:rPr>
                        <a:t>Male</a:t>
                      </a:r>
                    </a:p>
                  </a:txBody>
                  <a:tcPr marL="12808" marR="12808" marT="12808" marB="0" anchor="b">
                    <a:lnL>
                      <a:noFill/>
                    </a:lnL>
                    <a:lnR>
                      <a:noFill/>
                    </a:lnR>
                    <a:lnT>
                      <a:noFill/>
                    </a:lnT>
                    <a:lnB>
                      <a:noFill/>
                    </a:lnB>
                    <a:noFill/>
                  </a:tcPr>
                </a:tc>
                <a:tc>
                  <a:txBody>
                    <a:bodyPr/>
                    <a:lstStyle/>
                    <a:p>
                      <a:pPr algn="ctr" fontAlgn="b"/>
                      <a:r>
                        <a:rPr lang="en-IN" sz="2800" b="0" i="0" u="none" strike="noStrike">
                          <a:solidFill>
                            <a:srgbClr val="000000"/>
                          </a:solidFill>
                          <a:effectLst/>
                          <a:latin typeface="Aptos Narrow" panose="020B0004020202020204" pitchFamily="34" charset="0"/>
                        </a:rPr>
                        <a:t>57152.89</a:t>
                      </a:r>
                    </a:p>
                  </a:txBody>
                  <a:tcPr marL="12808" marR="12808" marT="12808" marB="0" anchor="b">
                    <a:lnL>
                      <a:noFill/>
                    </a:lnL>
                    <a:lnR>
                      <a:noFill/>
                    </a:lnR>
                    <a:lnT>
                      <a:noFill/>
                    </a:lnT>
                    <a:lnB>
                      <a:noFill/>
                    </a:lnB>
                    <a:noFill/>
                  </a:tcPr>
                </a:tc>
                <a:extLst>
                  <a:ext uri="{0D108BD9-81ED-4DB2-BD59-A6C34878D82A}">
                    <a16:rowId xmlns:a16="http://schemas.microsoft.com/office/drawing/2014/main" val="325737828"/>
                  </a:ext>
                </a:extLst>
              </a:tr>
              <a:tr h="516941">
                <a:tc>
                  <a:txBody>
                    <a:bodyPr/>
                    <a:lstStyle/>
                    <a:p>
                      <a:pPr algn="ctr" fontAlgn="b"/>
                      <a:r>
                        <a:rPr lang="en-IN" sz="2800" b="0" i="0" u="none" strike="noStrike">
                          <a:solidFill>
                            <a:srgbClr val="000000"/>
                          </a:solidFill>
                          <a:effectLst/>
                          <a:latin typeface="Aptos Narrow" panose="020B0004020202020204" pitchFamily="34" charset="0"/>
                        </a:rPr>
                        <a:t>2019-02</a:t>
                      </a:r>
                    </a:p>
                  </a:txBody>
                  <a:tcPr marL="12808" marR="12808" marT="12808" marB="0" anchor="b">
                    <a:lnL>
                      <a:noFill/>
                    </a:lnL>
                    <a:lnR>
                      <a:noFill/>
                    </a:lnR>
                    <a:lnT>
                      <a:noFill/>
                    </a:lnT>
                    <a:lnB>
                      <a:noFill/>
                    </a:lnB>
                    <a:noFill/>
                  </a:tcPr>
                </a:tc>
                <a:tc>
                  <a:txBody>
                    <a:bodyPr/>
                    <a:lstStyle/>
                    <a:p>
                      <a:pPr algn="ctr" fontAlgn="b"/>
                      <a:r>
                        <a:rPr lang="en-IN" sz="2800" b="0" i="0" u="none" strike="noStrike">
                          <a:solidFill>
                            <a:srgbClr val="000000"/>
                          </a:solidFill>
                          <a:effectLst/>
                          <a:latin typeface="Aptos Narrow" panose="020B0004020202020204" pitchFamily="34" charset="0"/>
                        </a:rPr>
                        <a:t>Female</a:t>
                      </a:r>
                    </a:p>
                  </a:txBody>
                  <a:tcPr marL="12808" marR="12808" marT="12808" marB="0" anchor="b">
                    <a:lnL>
                      <a:noFill/>
                    </a:lnL>
                    <a:lnR>
                      <a:noFill/>
                    </a:lnR>
                    <a:lnT>
                      <a:noFill/>
                    </a:lnT>
                    <a:lnB>
                      <a:noFill/>
                    </a:lnB>
                    <a:noFill/>
                  </a:tcPr>
                </a:tc>
                <a:tc>
                  <a:txBody>
                    <a:bodyPr/>
                    <a:lstStyle/>
                    <a:p>
                      <a:pPr algn="ctr" fontAlgn="b"/>
                      <a:r>
                        <a:rPr lang="en-IN" sz="2800" b="0" i="0" u="none" strike="noStrike">
                          <a:solidFill>
                            <a:srgbClr val="000000"/>
                          </a:solidFill>
                          <a:effectLst/>
                          <a:latin typeface="Aptos Narrow" panose="020B0004020202020204" pitchFamily="34" charset="0"/>
                        </a:rPr>
                        <a:t>56335.56</a:t>
                      </a:r>
                    </a:p>
                  </a:txBody>
                  <a:tcPr marL="12808" marR="12808" marT="12808" marB="0" anchor="b">
                    <a:lnL>
                      <a:noFill/>
                    </a:lnL>
                    <a:lnR>
                      <a:noFill/>
                    </a:lnR>
                    <a:lnT>
                      <a:noFill/>
                    </a:lnT>
                    <a:lnB>
                      <a:noFill/>
                    </a:lnB>
                    <a:noFill/>
                  </a:tcPr>
                </a:tc>
                <a:extLst>
                  <a:ext uri="{0D108BD9-81ED-4DB2-BD59-A6C34878D82A}">
                    <a16:rowId xmlns:a16="http://schemas.microsoft.com/office/drawing/2014/main" val="1149667892"/>
                  </a:ext>
                </a:extLst>
              </a:tr>
              <a:tr h="516941">
                <a:tc>
                  <a:txBody>
                    <a:bodyPr/>
                    <a:lstStyle/>
                    <a:p>
                      <a:pPr algn="ctr" fontAlgn="b"/>
                      <a:r>
                        <a:rPr lang="en-IN" sz="2800" b="0" i="0" u="none" strike="noStrike">
                          <a:solidFill>
                            <a:srgbClr val="000000"/>
                          </a:solidFill>
                          <a:effectLst/>
                          <a:latin typeface="Aptos Narrow" panose="020B0004020202020204" pitchFamily="34" charset="0"/>
                        </a:rPr>
                        <a:t>2019-02</a:t>
                      </a:r>
                    </a:p>
                  </a:txBody>
                  <a:tcPr marL="12808" marR="12808" marT="12808" marB="0" anchor="b">
                    <a:lnL>
                      <a:noFill/>
                    </a:lnL>
                    <a:lnR>
                      <a:noFill/>
                    </a:lnR>
                    <a:lnT>
                      <a:noFill/>
                    </a:lnT>
                    <a:lnB>
                      <a:noFill/>
                    </a:lnB>
                    <a:noFill/>
                  </a:tcPr>
                </a:tc>
                <a:tc>
                  <a:txBody>
                    <a:bodyPr/>
                    <a:lstStyle/>
                    <a:p>
                      <a:pPr algn="ctr" fontAlgn="b"/>
                      <a:r>
                        <a:rPr lang="en-IN" sz="2800" b="0" i="0" u="none" strike="noStrike">
                          <a:solidFill>
                            <a:srgbClr val="000000"/>
                          </a:solidFill>
                          <a:effectLst/>
                          <a:latin typeface="Aptos Narrow" panose="020B0004020202020204" pitchFamily="34" charset="0"/>
                        </a:rPr>
                        <a:t>Male</a:t>
                      </a:r>
                    </a:p>
                  </a:txBody>
                  <a:tcPr marL="12808" marR="12808" marT="12808" marB="0" anchor="b">
                    <a:lnL>
                      <a:noFill/>
                    </a:lnL>
                    <a:lnR>
                      <a:noFill/>
                    </a:lnR>
                    <a:lnT>
                      <a:noFill/>
                    </a:lnT>
                    <a:lnB>
                      <a:noFill/>
                    </a:lnB>
                    <a:noFill/>
                  </a:tcPr>
                </a:tc>
                <a:tc>
                  <a:txBody>
                    <a:bodyPr/>
                    <a:lstStyle/>
                    <a:p>
                      <a:pPr algn="ctr" fontAlgn="b"/>
                      <a:r>
                        <a:rPr lang="en-IN" sz="2800" b="0" i="0" u="none" strike="noStrike">
                          <a:solidFill>
                            <a:srgbClr val="000000"/>
                          </a:solidFill>
                          <a:effectLst/>
                          <a:latin typeface="Aptos Narrow" panose="020B0004020202020204" pitchFamily="34" charset="0"/>
                        </a:rPr>
                        <a:t>40883.82</a:t>
                      </a:r>
                    </a:p>
                  </a:txBody>
                  <a:tcPr marL="12808" marR="12808" marT="12808" marB="0" anchor="b">
                    <a:lnL>
                      <a:noFill/>
                    </a:lnL>
                    <a:lnR>
                      <a:noFill/>
                    </a:lnR>
                    <a:lnT>
                      <a:noFill/>
                    </a:lnT>
                    <a:lnB>
                      <a:noFill/>
                    </a:lnB>
                    <a:noFill/>
                  </a:tcPr>
                </a:tc>
                <a:extLst>
                  <a:ext uri="{0D108BD9-81ED-4DB2-BD59-A6C34878D82A}">
                    <a16:rowId xmlns:a16="http://schemas.microsoft.com/office/drawing/2014/main" val="466256762"/>
                  </a:ext>
                </a:extLst>
              </a:tr>
              <a:tr h="516941">
                <a:tc>
                  <a:txBody>
                    <a:bodyPr/>
                    <a:lstStyle/>
                    <a:p>
                      <a:pPr algn="ctr" fontAlgn="b"/>
                      <a:r>
                        <a:rPr lang="en-IN" sz="2800" b="0" i="0" u="none" strike="noStrike">
                          <a:solidFill>
                            <a:srgbClr val="000000"/>
                          </a:solidFill>
                          <a:effectLst/>
                          <a:latin typeface="Aptos Narrow" panose="020B0004020202020204" pitchFamily="34" charset="0"/>
                        </a:rPr>
                        <a:t>2019-03</a:t>
                      </a:r>
                    </a:p>
                  </a:txBody>
                  <a:tcPr marL="12808" marR="12808" marT="12808" marB="0" anchor="b">
                    <a:lnL>
                      <a:noFill/>
                    </a:lnL>
                    <a:lnR>
                      <a:noFill/>
                    </a:lnR>
                    <a:lnT>
                      <a:noFill/>
                    </a:lnT>
                    <a:lnB>
                      <a:noFill/>
                    </a:lnB>
                    <a:noFill/>
                  </a:tcPr>
                </a:tc>
                <a:tc>
                  <a:txBody>
                    <a:bodyPr/>
                    <a:lstStyle/>
                    <a:p>
                      <a:pPr algn="ctr" fontAlgn="b"/>
                      <a:r>
                        <a:rPr lang="en-IN" sz="2800" b="0" i="0" u="none" strike="noStrike">
                          <a:solidFill>
                            <a:srgbClr val="000000"/>
                          </a:solidFill>
                          <a:effectLst/>
                          <a:latin typeface="Aptos Narrow" panose="020B0004020202020204" pitchFamily="34" charset="0"/>
                        </a:rPr>
                        <a:t>Female</a:t>
                      </a:r>
                    </a:p>
                  </a:txBody>
                  <a:tcPr marL="12808" marR="12808" marT="12808" marB="0" anchor="b">
                    <a:lnL>
                      <a:noFill/>
                    </a:lnL>
                    <a:lnR>
                      <a:noFill/>
                    </a:lnR>
                    <a:lnT>
                      <a:noFill/>
                    </a:lnT>
                    <a:lnB>
                      <a:noFill/>
                    </a:lnB>
                    <a:noFill/>
                  </a:tcPr>
                </a:tc>
                <a:tc>
                  <a:txBody>
                    <a:bodyPr/>
                    <a:lstStyle/>
                    <a:p>
                      <a:pPr algn="ctr" fontAlgn="b"/>
                      <a:r>
                        <a:rPr lang="en-IN" sz="2800" b="0" i="0" u="none" strike="noStrike">
                          <a:solidFill>
                            <a:srgbClr val="000000"/>
                          </a:solidFill>
                          <a:effectLst/>
                          <a:latin typeface="Aptos Narrow" panose="020B0004020202020204" pitchFamily="34" charset="0"/>
                        </a:rPr>
                        <a:t>52408.39</a:t>
                      </a:r>
                    </a:p>
                  </a:txBody>
                  <a:tcPr marL="12808" marR="12808" marT="12808" marB="0" anchor="b">
                    <a:lnL>
                      <a:noFill/>
                    </a:lnL>
                    <a:lnR>
                      <a:noFill/>
                    </a:lnR>
                    <a:lnT>
                      <a:noFill/>
                    </a:lnT>
                    <a:lnB>
                      <a:noFill/>
                    </a:lnB>
                    <a:noFill/>
                  </a:tcPr>
                </a:tc>
                <a:extLst>
                  <a:ext uri="{0D108BD9-81ED-4DB2-BD59-A6C34878D82A}">
                    <a16:rowId xmlns:a16="http://schemas.microsoft.com/office/drawing/2014/main" val="4242015404"/>
                  </a:ext>
                </a:extLst>
              </a:tr>
              <a:tr h="516941">
                <a:tc>
                  <a:txBody>
                    <a:bodyPr/>
                    <a:lstStyle/>
                    <a:p>
                      <a:pPr algn="ctr" fontAlgn="b"/>
                      <a:r>
                        <a:rPr lang="en-IN" sz="2800" b="0" i="0" u="none" strike="noStrike">
                          <a:solidFill>
                            <a:srgbClr val="000000"/>
                          </a:solidFill>
                          <a:effectLst/>
                          <a:latin typeface="Aptos Narrow" panose="020B0004020202020204" pitchFamily="34" charset="0"/>
                        </a:rPr>
                        <a:t>2019-03</a:t>
                      </a:r>
                    </a:p>
                  </a:txBody>
                  <a:tcPr marL="12808" marR="12808" marT="12808" marB="0" anchor="b">
                    <a:lnL>
                      <a:noFill/>
                    </a:lnL>
                    <a:lnR>
                      <a:noFill/>
                    </a:lnR>
                    <a:lnT>
                      <a:noFill/>
                    </a:lnT>
                    <a:lnB>
                      <a:noFill/>
                    </a:lnB>
                    <a:noFill/>
                  </a:tcPr>
                </a:tc>
                <a:tc>
                  <a:txBody>
                    <a:bodyPr/>
                    <a:lstStyle/>
                    <a:p>
                      <a:pPr algn="ctr" fontAlgn="b"/>
                      <a:r>
                        <a:rPr lang="en-IN" sz="2800" b="0" i="0" u="none" strike="noStrike">
                          <a:solidFill>
                            <a:srgbClr val="000000"/>
                          </a:solidFill>
                          <a:effectLst/>
                          <a:latin typeface="Aptos Narrow" panose="020B0004020202020204" pitchFamily="34" charset="0"/>
                        </a:rPr>
                        <a:t>Male</a:t>
                      </a:r>
                    </a:p>
                  </a:txBody>
                  <a:tcPr marL="12808" marR="12808" marT="12808" marB="0" anchor="b">
                    <a:lnL>
                      <a:noFill/>
                    </a:lnL>
                    <a:lnR>
                      <a:noFill/>
                    </a:lnR>
                    <a:lnT>
                      <a:noFill/>
                    </a:lnT>
                    <a:lnB>
                      <a:noFill/>
                    </a:lnB>
                    <a:noFill/>
                  </a:tcPr>
                </a:tc>
                <a:tc>
                  <a:txBody>
                    <a:bodyPr/>
                    <a:lstStyle/>
                    <a:p>
                      <a:pPr algn="ctr" fontAlgn="b"/>
                      <a:r>
                        <a:rPr lang="en-IN" sz="2800" b="0" i="0" u="none" strike="noStrike">
                          <a:solidFill>
                            <a:srgbClr val="000000"/>
                          </a:solidFill>
                          <a:effectLst/>
                          <a:latin typeface="Aptos Narrow" panose="020B0004020202020204" pitchFamily="34" charset="0"/>
                        </a:rPr>
                        <a:t>57047.12</a:t>
                      </a:r>
                    </a:p>
                  </a:txBody>
                  <a:tcPr marL="12808" marR="12808" marT="12808" marB="0" anchor="b">
                    <a:lnL>
                      <a:noFill/>
                    </a:lnL>
                    <a:lnR>
                      <a:noFill/>
                    </a:lnR>
                    <a:lnT>
                      <a:noFill/>
                    </a:lnT>
                    <a:lnB>
                      <a:noFill/>
                    </a:lnB>
                    <a:noFill/>
                  </a:tcPr>
                </a:tc>
                <a:extLst>
                  <a:ext uri="{0D108BD9-81ED-4DB2-BD59-A6C34878D82A}">
                    <a16:rowId xmlns:a16="http://schemas.microsoft.com/office/drawing/2014/main" val="3210364295"/>
                  </a:ext>
                </a:extLst>
              </a:tr>
            </a:tbl>
          </a:graphicData>
        </a:graphic>
      </p:graphicFrame>
    </p:spTree>
    <p:extLst>
      <p:ext uri="{BB962C8B-B14F-4D97-AF65-F5344CB8AC3E}">
        <p14:creationId xmlns:p14="http://schemas.microsoft.com/office/powerpoint/2010/main" val="12596844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CFC9789-57F4-4B9C-ABAA-6F7C8BADC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1" name="Rectangle 10">
            <a:extLst>
              <a:ext uri="{FF2B5EF4-FFF2-40B4-BE49-F238E27FC236}">
                <a16:creationId xmlns:a16="http://schemas.microsoft.com/office/drawing/2014/main" id="{9B54F538-07DE-4652-B506-5D16E3EBBB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13" name="Straight Connector 12">
            <a:extLst>
              <a:ext uri="{FF2B5EF4-FFF2-40B4-BE49-F238E27FC236}">
                <a16:creationId xmlns:a16="http://schemas.microsoft.com/office/drawing/2014/main" id="{03D56195-A6AC-4958-8B87-F7D009353E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038B8727-D318-4B70-B353-C390602FF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B0C8367-28B6-4EF1-B182-01BEC9872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TextBox 2">
            <a:extLst>
              <a:ext uri="{FF2B5EF4-FFF2-40B4-BE49-F238E27FC236}">
                <a16:creationId xmlns:a16="http://schemas.microsoft.com/office/drawing/2014/main" id="{A7EC27C8-E1DA-60F9-4E45-E34D311FF51C}"/>
              </a:ext>
            </a:extLst>
          </p:cNvPr>
          <p:cNvSpPr txBox="1"/>
          <p:nvPr/>
        </p:nvSpPr>
        <p:spPr>
          <a:xfrm>
            <a:off x="492371" y="2653800"/>
            <a:ext cx="3084844" cy="3335519"/>
          </a:xfrm>
          <a:prstGeom prst="rect">
            <a:avLst/>
          </a:prstGeom>
        </p:spPr>
        <p:txBody>
          <a:bodyPr vert="horz" lIns="0" tIns="45720" rIns="0" bIns="45720" rtlCol="0">
            <a:normAutofit/>
          </a:bodyPr>
          <a:lstStyle/>
          <a:p>
            <a:pPr defTabSz="914400">
              <a:lnSpc>
                <a:spcPct val="90000"/>
              </a:lnSpc>
              <a:spcAft>
                <a:spcPts val="600"/>
              </a:spcAft>
              <a:buClr>
                <a:schemeClr val="accent1"/>
              </a:buClr>
              <a:buFont typeface="Calibri" panose="020F0502020204030204" pitchFamily="34" charset="0"/>
            </a:pPr>
            <a:r>
              <a:rPr lang="en-US" sz="3600" b="1" dirty="0">
                <a:solidFill>
                  <a:srgbClr val="FFFFFF"/>
                </a:solidFill>
              </a:rPr>
              <a:t>• Visualization:</a:t>
            </a:r>
          </a:p>
        </p:txBody>
      </p:sp>
      <p:sp>
        <p:nvSpPr>
          <p:cNvPr id="19" name="Rectangle 18">
            <a:extLst>
              <a:ext uri="{FF2B5EF4-FFF2-40B4-BE49-F238E27FC236}">
                <a16:creationId xmlns:a16="http://schemas.microsoft.com/office/drawing/2014/main" id="{649E3F4C-17F5-49E4-B05F-80C6B348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aphicFrame>
        <p:nvGraphicFramePr>
          <p:cNvPr id="2" name="Chart 1">
            <a:extLst>
              <a:ext uri="{FF2B5EF4-FFF2-40B4-BE49-F238E27FC236}">
                <a16:creationId xmlns:a16="http://schemas.microsoft.com/office/drawing/2014/main" id="{A5C182D6-D132-961E-7494-25B852D6FC14}"/>
              </a:ext>
            </a:extLst>
          </p:cNvPr>
          <p:cNvGraphicFramePr/>
          <p:nvPr>
            <p:extLst>
              <p:ext uri="{D42A27DB-BD31-4B8C-83A1-F6EECF244321}">
                <p14:modId xmlns:p14="http://schemas.microsoft.com/office/powerpoint/2010/main" val="770875595"/>
              </p:ext>
            </p:extLst>
          </p:nvPr>
        </p:nvGraphicFramePr>
        <p:xfrm>
          <a:off x="4742017" y="640080"/>
          <a:ext cx="6798082" cy="557784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72605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2E251E6-3EC8-8061-8775-20FD76465C6B}"/>
              </a:ext>
            </a:extLst>
          </p:cNvPr>
          <p:cNvSpPr>
            <a:spLocks noGrp="1"/>
          </p:cNvSpPr>
          <p:nvPr>
            <p:ph type="title"/>
          </p:nvPr>
        </p:nvSpPr>
        <p:spPr/>
        <p:txBody>
          <a:bodyPr>
            <a:normAutofit/>
          </a:bodyPr>
          <a:lstStyle/>
          <a:p>
            <a:pPr algn="ctr"/>
            <a:r>
              <a:rPr lang="en-IN" sz="4400" b="1" dirty="0"/>
              <a:t>Introduction</a:t>
            </a:r>
          </a:p>
        </p:txBody>
      </p:sp>
      <p:sp>
        <p:nvSpPr>
          <p:cNvPr id="5" name="Content Placeholder 4">
            <a:extLst>
              <a:ext uri="{FF2B5EF4-FFF2-40B4-BE49-F238E27FC236}">
                <a16:creationId xmlns:a16="http://schemas.microsoft.com/office/drawing/2014/main" id="{52FEA26D-410B-2F87-E4C7-F86F75D316CF}"/>
              </a:ext>
            </a:extLst>
          </p:cNvPr>
          <p:cNvSpPr>
            <a:spLocks noGrp="1"/>
          </p:cNvSpPr>
          <p:nvPr>
            <p:ph idx="1"/>
          </p:nvPr>
        </p:nvSpPr>
        <p:spPr/>
        <p:txBody>
          <a:bodyPr>
            <a:normAutofit/>
          </a:bodyPr>
          <a:lstStyle/>
          <a:p>
            <a:pPr>
              <a:buFont typeface="Arial" panose="020B0604020202020204" pitchFamily="34" charset="0"/>
              <a:buChar char="•"/>
            </a:pPr>
            <a:r>
              <a:rPr lang="en-US" sz="3200" dirty="0"/>
              <a:t> </a:t>
            </a:r>
            <a:r>
              <a:rPr lang="en-US" sz="4400" dirty="0"/>
              <a:t>Walmart, a major retail chain, operates across several cities, offering a wide range of products. This project uses advanced SQL techniques to analyze sales performance, customer behavior, and operational efficiencies.</a:t>
            </a:r>
          </a:p>
          <a:p>
            <a:pPr>
              <a:buFont typeface="Arial" panose="020B0604020202020204" pitchFamily="34" charset="0"/>
              <a:buChar char="•"/>
            </a:pPr>
            <a:endParaRPr lang="en-US" sz="3200" dirty="0"/>
          </a:p>
        </p:txBody>
      </p:sp>
    </p:spTree>
    <p:extLst>
      <p:ext uri="{BB962C8B-B14F-4D97-AF65-F5344CB8AC3E}">
        <p14:creationId xmlns:p14="http://schemas.microsoft.com/office/powerpoint/2010/main" val="38991936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A8FFEA1-1B69-4F42-B552-0CCF72596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5" name="Rectangle 14">
            <a:extLst>
              <a:ext uri="{FF2B5EF4-FFF2-40B4-BE49-F238E27FC236}">
                <a16:creationId xmlns:a16="http://schemas.microsoft.com/office/drawing/2014/main" id="{AA3C9226-5EC8-460B-82D7-72AA994DF9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17" name="Straight Connector 16">
            <a:extLst>
              <a:ext uri="{FF2B5EF4-FFF2-40B4-BE49-F238E27FC236}">
                <a16:creationId xmlns:a16="http://schemas.microsoft.com/office/drawing/2014/main" id="{62A90A9D-33DF-408E-BF4C-F82588935C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E6AA15AE-DAFE-4E1E-B05F-F57962FD3A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76444DE-DEB3-8E7A-AC06-08A41C08F6B5}"/>
              </a:ext>
            </a:extLst>
          </p:cNvPr>
          <p:cNvSpPr txBox="1"/>
          <p:nvPr/>
        </p:nvSpPr>
        <p:spPr>
          <a:xfrm>
            <a:off x="8141110" y="639097"/>
            <a:ext cx="3401961" cy="3686015"/>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5100" b="1" i="0" u="none" strike="noStrike" spc="-50">
                <a:solidFill>
                  <a:schemeClr val="tx1">
                    <a:lumMod val="85000"/>
                    <a:lumOff val="15000"/>
                  </a:schemeClr>
                </a:solidFill>
                <a:latin typeface="+mj-lt"/>
                <a:ea typeface="+mj-ea"/>
                <a:cs typeface="+mj-cs"/>
              </a:rPr>
              <a:t>Task 7: Best Product Line by Customer Type</a:t>
            </a:r>
            <a:endParaRPr lang="en-US" sz="5100" spc="-50">
              <a:solidFill>
                <a:schemeClr val="tx1">
                  <a:lumMod val="85000"/>
                  <a:lumOff val="15000"/>
                </a:schemeClr>
              </a:solidFill>
              <a:latin typeface="+mj-lt"/>
              <a:ea typeface="+mj-ea"/>
              <a:cs typeface="+mj-cs"/>
            </a:endParaRPr>
          </a:p>
        </p:txBody>
      </p:sp>
      <p:sp>
        <p:nvSpPr>
          <p:cNvPr id="4" name="TextBox 3">
            <a:extLst>
              <a:ext uri="{FF2B5EF4-FFF2-40B4-BE49-F238E27FC236}">
                <a16:creationId xmlns:a16="http://schemas.microsoft.com/office/drawing/2014/main" id="{941C2602-1ED7-0EBC-8BB9-F1EDE77C3E64}"/>
              </a:ext>
            </a:extLst>
          </p:cNvPr>
          <p:cNvSpPr txBox="1"/>
          <p:nvPr/>
        </p:nvSpPr>
        <p:spPr>
          <a:xfrm>
            <a:off x="8141110" y="4455621"/>
            <a:ext cx="3417990" cy="1238616"/>
          </a:xfrm>
          <a:prstGeom prst="rect">
            <a:avLst/>
          </a:prstGeom>
        </p:spPr>
        <p:txBody>
          <a:bodyPr vert="horz" lIns="91440" tIns="45720" rIns="91440" bIns="45720" rtlCol="0">
            <a:normAutofit/>
          </a:bodyPr>
          <a:lstStyle/>
          <a:p>
            <a:pPr defTabSz="914400">
              <a:lnSpc>
                <a:spcPct val="90000"/>
              </a:lnSpc>
              <a:spcBef>
                <a:spcPts val="1200"/>
              </a:spcBef>
              <a:spcAft>
                <a:spcPts val="200"/>
              </a:spcAft>
              <a:buClr>
                <a:schemeClr val="accent1"/>
              </a:buClr>
              <a:buSzPct val="100000"/>
            </a:pPr>
            <a:r>
              <a:rPr lang="en-US" sz="2000" b="1" cap="all" spc="200" dirty="0">
                <a:solidFill>
                  <a:schemeClr val="tx1">
                    <a:lumMod val="85000"/>
                    <a:lumOff val="15000"/>
                  </a:schemeClr>
                </a:solidFill>
                <a:latin typeface="+mj-lt"/>
              </a:rPr>
              <a:t>• SQL Query</a:t>
            </a:r>
          </a:p>
        </p:txBody>
      </p:sp>
      <p:cxnSp>
        <p:nvCxnSpPr>
          <p:cNvPr id="21" name="Straight Connector 20">
            <a:extLst>
              <a:ext uri="{FF2B5EF4-FFF2-40B4-BE49-F238E27FC236}">
                <a16:creationId xmlns:a16="http://schemas.microsoft.com/office/drawing/2014/main" id="{D07141D5-A57C-43F5-A655-5BA2D0D2AF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D9DB1F97-BFF9-46CC-8EB4-BB63B98F13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5" name="Rectangle 24">
            <a:extLst>
              <a:ext uri="{FF2B5EF4-FFF2-40B4-BE49-F238E27FC236}">
                <a16:creationId xmlns:a16="http://schemas.microsoft.com/office/drawing/2014/main" id="{88CAE6E3-39B4-4A16-97BC-9C376B9B7E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6" name="TextBox 5">
            <a:extLst>
              <a:ext uri="{FF2B5EF4-FFF2-40B4-BE49-F238E27FC236}">
                <a16:creationId xmlns:a16="http://schemas.microsoft.com/office/drawing/2014/main" id="{0C252FD1-C492-74CC-E999-4F156B54987E}"/>
              </a:ext>
            </a:extLst>
          </p:cNvPr>
          <p:cNvSpPr txBox="1"/>
          <p:nvPr/>
        </p:nvSpPr>
        <p:spPr>
          <a:xfrm>
            <a:off x="5611585" y="2971800"/>
            <a:ext cx="914400" cy="914400"/>
          </a:xfrm>
          <a:prstGeom prst="rect">
            <a:avLst/>
          </a:prstGeom>
          <a:noFill/>
        </p:spPr>
        <p:txBody>
          <a:bodyPr wrap="square" rtlCol="0">
            <a:spAutoFit/>
          </a:bodyPr>
          <a:lstStyle/>
          <a:p>
            <a:endParaRPr lang="en-IN" dirty="0"/>
          </a:p>
        </p:txBody>
      </p:sp>
      <p:graphicFrame>
        <p:nvGraphicFramePr>
          <p:cNvPr id="8" name="Table 7">
            <a:extLst>
              <a:ext uri="{FF2B5EF4-FFF2-40B4-BE49-F238E27FC236}">
                <a16:creationId xmlns:a16="http://schemas.microsoft.com/office/drawing/2014/main" id="{5520C05B-0BA9-7975-5873-A62A43B1C915}"/>
              </a:ext>
            </a:extLst>
          </p:cNvPr>
          <p:cNvGraphicFramePr>
            <a:graphicFrameLocks noGrp="1"/>
          </p:cNvGraphicFramePr>
          <p:nvPr>
            <p:extLst>
              <p:ext uri="{D42A27DB-BD31-4B8C-83A1-F6EECF244321}">
                <p14:modId xmlns:p14="http://schemas.microsoft.com/office/powerpoint/2010/main" val="3336611926"/>
              </p:ext>
            </p:extLst>
          </p:nvPr>
        </p:nvGraphicFramePr>
        <p:xfrm>
          <a:off x="633999" y="917759"/>
          <a:ext cx="6912217" cy="4498802"/>
        </p:xfrm>
        <a:graphic>
          <a:graphicData uri="http://schemas.openxmlformats.org/drawingml/2006/table">
            <a:tbl>
              <a:tblPr>
                <a:noFill/>
                <a:tableStyleId>{5C22544A-7EE6-4342-B048-85BDC9FD1C3A}</a:tableStyleId>
              </a:tblPr>
              <a:tblGrid>
                <a:gridCol w="6912217">
                  <a:extLst>
                    <a:ext uri="{9D8B030D-6E8A-4147-A177-3AD203B41FA5}">
                      <a16:colId xmlns:a16="http://schemas.microsoft.com/office/drawing/2014/main" val="90333315"/>
                    </a:ext>
                  </a:extLst>
                </a:gridCol>
              </a:tblGrid>
              <a:tr h="642686">
                <a:tc>
                  <a:txBody>
                    <a:bodyPr/>
                    <a:lstStyle/>
                    <a:p>
                      <a:pPr algn="l" fontAlgn="b"/>
                      <a:r>
                        <a:rPr lang="en-IN" sz="2400" u="none" strike="noStrike" cap="none" spc="0">
                          <a:solidFill>
                            <a:schemeClr val="tx1"/>
                          </a:solidFill>
                          <a:effectLst/>
                        </a:rPr>
                        <a:t>SELECT </a:t>
                      </a:r>
                      <a:endParaRPr lang="en-IN" sz="2400" b="0" i="0" u="none" strike="noStrike" cap="none" spc="0">
                        <a:solidFill>
                          <a:schemeClr val="tx1"/>
                        </a:solidFill>
                        <a:effectLst/>
                        <a:latin typeface="Aptos Narrow" panose="020B0004020202020204" pitchFamily="34" charset="0"/>
                      </a:endParaRPr>
                    </a:p>
                  </a:txBody>
                  <a:tcPr marL="129669" marR="92621" marT="12864" marB="185242" anchor="b">
                    <a:lnL w="12700" cmpd="sng">
                      <a:noFill/>
                      <a:prstDash val="solid"/>
                    </a:lnL>
                    <a:lnR w="12700" cmpd="sng">
                      <a:noFill/>
                      <a:prstDash val="solid"/>
                    </a:lnR>
                    <a:lnT w="12700" cap="flat" cmpd="sng" algn="ctr">
                      <a:solidFill>
                        <a:schemeClr val="tx1"/>
                      </a:solidFill>
                      <a:prstDash val="solid"/>
                    </a:lnT>
                    <a:lnB w="12700" cmpd="sng">
                      <a:noFill/>
                      <a:prstDash val="solid"/>
                    </a:lnB>
                    <a:noFill/>
                  </a:tcPr>
                </a:tc>
                <a:extLst>
                  <a:ext uri="{0D108BD9-81ED-4DB2-BD59-A6C34878D82A}">
                    <a16:rowId xmlns:a16="http://schemas.microsoft.com/office/drawing/2014/main" val="4293424723"/>
                  </a:ext>
                </a:extLst>
              </a:tr>
              <a:tr h="642686">
                <a:tc>
                  <a:txBody>
                    <a:bodyPr/>
                    <a:lstStyle/>
                    <a:p>
                      <a:pPr algn="l" fontAlgn="b"/>
                      <a:r>
                        <a:rPr lang="en-IN" sz="2400" u="none" strike="noStrike" cap="none" spc="0">
                          <a:solidFill>
                            <a:schemeClr val="tx1"/>
                          </a:solidFill>
                          <a:effectLst/>
                        </a:rPr>
                        <a:t>`Customer type`,</a:t>
                      </a:r>
                      <a:endParaRPr lang="en-IN" sz="2400" b="0" i="0" u="none" strike="noStrike" cap="none" spc="0">
                        <a:solidFill>
                          <a:schemeClr val="tx1"/>
                        </a:solidFill>
                        <a:effectLst/>
                        <a:latin typeface="Aptos Narrow" panose="020B0004020202020204" pitchFamily="34" charset="0"/>
                      </a:endParaRPr>
                    </a:p>
                  </a:txBody>
                  <a:tcPr marL="129669" marR="92621" marT="12864" marB="185242"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4171491077"/>
                  </a:ext>
                </a:extLst>
              </a:tr>
              <a:tr h="642686">
                <a:tc>
                  <a:txBody>
                    <a:bodyPr/>
                    <a:lstStyle/>
                    <a:p>
                      <a:pPr algn="l" fontAlgn="b"/>
                      <a:r>
                        <a:rPr lang="en-IN" sz="2400" u="none" strike="noStrike" cap="none" spc="0">
                          <a:solidFill>
                            <a:schemeClr val="tx1"/>
                          </a:solidFill>
                          <a:effectLst/>
                        </a:rPr>
                        <a:t>`Product line`,</a:t>
                      </a:r>
                      <a:endParaRPr lang="en-IN" sz="2400" b="0" i="0" u="none" strike="noStrike" cap="none" spc="0">
                        <a:solidFill>
                          <a:schemeClr val="tx1"/>
                        </a:solidFill>
                        <a:effectLst/>
                        <a:latin typeface="Aptos Narrow" panose="020B0004020202020204" pitchFamily="34" charset="0"/>
                      </a:endParaRPr>
                    </a:p>
                  </a:txBody>
                  <a:tcPr marL="129669" marR="92621" marT="12864" marB="185242"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69532018"/>
                  </a:ext>
                </a:extLst>
              </a:tr>
              <a:tr h="642686">
                <a:tc>
                  <a:txBody>
                    <a:bodyPr/>
                    <a:lstStyle/>
                    <a:p>
                      <a:pPr algn="l" fontAlgn="b"/>
                      <a:r>
                        <a:rPr lang="en-US" sz="2400" u="none" strike="noStrike" cap="none" spc="0" dirty="0">
                          <a:solidFill>
                            <a:schemeClr val="tx1"/>
                          </a:solidFill>
                          <a:effectLst/>
                        </a:rPr>
                        <a:t>ROUND(SUM(Total),2) AS </a:t>
                      </a:r>
                      <a:r>
                        <a:rPr lang="en-US" sz="2400" u="none" strike="noStrike" cap="none" spc="0" dirty="0" err="1">
                          <a:solidFill>
                            <a:schemeClr val="tx1"/>
                          </a:solidFill>
                          <a:effectLst/>
                        </a:rPr>
                        <a:t>total_sales</a:t>
                      </a:r>
                      <a:endParaRPr lang="en-US" sz="2400" b="0" i="0" u="none" strike="noStrike" cap="none" spc="0" dirty="0">
                        <a:solidFill>
                          <a:schemeClr val="tx1"/>
                        </a:solidFill>
                        <a:effectLst/>
                        <a:latin typeface="Aptos Narrow" panose="020B0004020202020204" pitchFamily="34" charset="0"/>
                      </a:endParaRPr>
                    </a:p>
                  </a:txBody>
                  <a:tcPr marL="129669" marR="92621" marT="12864" marB="185242"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99325564"/>
                  </a:ext>
                </a:extLst>
              </a:tr>
              <a:tr h="642686">
                <a:tc>
                  <a:txBody>
                    <a:bodyPr/>
                    <a:lstStyle/>
                    <a:p>
                      <a:pPr algn="l" fontAlgn="b"/>
                      <a:r>
                        <a:rPr lang="en-IN" sz="2400" u="none" strike="noStrike" cap="none" spc="0">
                          <a:solidFill>
                            <a:schemeClr val="tx1"/>
                          </a:solidFill>
                          <a:effectLst/>
                        </a:rPr>
                        <a:t>FROM walmartsales</a:t>
                      </a:r>
                      <a:endParaRPr lang="en-IN" sz="2400" b="0" i="0" u="none" strike="noStrike" cap="none" spc="0">
                        <a:solidFill>
                          <a:schemeClr val="tx1"/>
                        </a:solidFill>
                        <a:effectLst/>
                        <a:latin typeface="Aptos Narrow" panose="020B0004020202020204" pitchFamily="34" charset="0"/>
                      </a:endParaRPr>
                    </a:p>
                  </a:txBody>
                  <a:tcPr marL="129669" marR="92621" marT="12864" marB="185242"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131474637"/>
                  </a:ext>
                </a:extLst>
              </a:tr>
              <a:tr h="642686">
                <a:tc>
                  <a:txBody>
                    <a:bodyPr/>
                    <a:lstStyle/>
                    <a:p>
                      <a:pPr algn="l" fontAlgn="b"/>
                      <a:r>
                        <a:rPr lang="en-US" sz="2400" u="none" strike="noStrike" cap="none" spc="0" dirty="0">
                          <a:solidFill>
                            <a:schemeClr val="tx1"/>
                          </a:solidFill>
                          <a:effectLst/>
                        </a:rPr>
                        <a:t>GROUP BY `Customer </a:t>
                      </a:r>
                      <a:r>
                        <a:rPr lang="en-US" sz="2400" u="none" strike="noStrike" cap="none" spc="0" dirty="0" err="1">
                          <a:solidFill>
                            <a:schemeClr val="tx1"/>
                          </a:solidFill>
                          <a:effectLst/>
                        </a:rPr>
                        <a:t>type`,`Product</a:t>
                      </a:r>
                      <a:r>
                        <a:rPr lang="en-US" sz="2400" u="none" strike="noStrike" cap="none" spc="0" dirty="0">
                          <a:solidFill>
                            <a:schemeClr val="tx1"/>
                          </a:solidFill>
                          <a:effectLst/>
                        </a:rPr>
                        <a:t> line`</a:t>
                      </a:r>
                      <a:endParaRPr lang="en-US" sz="2400" b="0" i="0" u="none" strike="noStrike" cap="none" spc="0" dirty="0">
                        <a:solidFill>
                          <a:schemeClr val="tx1"/>
                        </a:solidFill>
                        <a:effectLst/>
                        <a:latin typeface="Aptos Narrow" panose="020B0004020202020204" pitchFamily="34" charset="0"/>
                      </a:endParaRPr>
                    </a:p>
                  </a:txBody>
                  <a:tcPr marL="129669" marR="92621" marT="12864" marB="185242"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496003277"/>
                  </a:ext>
                </a:extLst>
              </a:tr>
              <a:tr h="642686">
                <a:tc>
                  <a:txBody>
                    <a:bodyPr/>
                    <a:lstStyle/>
                    <a:p>
                      <a:pPr algn="l" fontAlgn="b"/>
                      <a:r>
                        <a:rPr lang="en-US" sz="2400" u="none" strike="noStrike" cap="none" spc="0" dirty="0">
                          <a:solidFill>
                            <a:schemeClr val="tx1"/>
                          </a:solidFill>
                          <a:effectLst/>
                        </a:rPr>
                        <a:t>ORDER BY `Customer type`,</a:t>
                      </a:r>
                      <a:r>
                        <a:rPr lang="en-US" sz="2400" u="none" strike="noStrike" cap="none" spc="0" dirty="0" err="1">
                          <a:solidFill>
                            <a:schemeClr val="tx1"/>
                          </a:solidFill>
                          <a:effectLst/>
                        </a:rPr>
                        <a:t>total_sales</a:t>
                      </a:r>
                      <a:r>
                        <a:rPr lang="en-US" sz="2400" u="none" strike="noStrike" cap="none" spc="0" dirty="0">
                          <a:solidFill>
                            <a:schemeClr val="tx1"/>
                          </a:solidFill>
                          <a:effectLst/>
                        </a:rPr>
                        <a:t> DESC;</a:t>
                      </a:r>
                      <a:endParaRPr lang="en-US" sz="2400" b="0" i="0" u="none" strike="noStrike" cap="none" spc="0" dirty="0">
                        <a:solidFill>
                          <a:schemeClr val="tx1"/>
                        </a:solidFill>
                        <a:effectLst/>
                        <a:latin typeface="Aptos Narrow" panose="020B0004020202020204" pitchFamily="34" charset="0"/>
                      </a:endParaRPr>
                    </a:p>
                  </a:txBody>
                  <a:tcPr marL="129669" marR="92621" marT="12864" marB="185242"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249766760"/>
                  </a:ext>
                </a:extLst>
              </a:tr>
            </a:tbl>
          </a:graphicData>
        </a:graphic>
      </p:graphicFrame>
    </p:spTree>
    <p:extLst>
      <p:ext uri="{BB962C8B-B14F-4D97-AF65-F5344CB8AC3E}">
        <p14:creationId xmlns:p14="http://schemas.microsoft.com/office/powerpoint/2010/main" val="6111605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A8FFEA1-1B69-4F42-B552-0CCF72596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2" name="Rectangle 11">
            <a:extLst>
              <a:ext uri="{FF2B5EF4-FFF2-40B4-BE49-F238E27FC236}">
                <a16:creationId xmlns:a16="http://schemas.microsoft.com/office/drawing/2014/main" id="{AA3C9226-5EC8-460B-82D7-72AA994DF9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14" name="Straight Connector 13">
            <a:extLst>
              <a:ext uri="{FF2B5EF4-FFF2-40B4-BE49-F238E27FC236}">
                <a16:creationId xmlns:a16="http://schemas.microsoft.com/office/drawing/2014/main" id="{62A90A9D-33DF-408E-BF4C-F82588935C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E6AA15AE-DAFE-4E1E-B05F-F57962FD3A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BEA9DA5-1F50-26C0-965F-218E32DCB367}"/>
              </a:ext>
            </a:extLst>
          </p:cNvPr>
          <p:cNvSpPr txBox="1"/>
          <p:nvPr/>
        </p:nvSpPr>
        <p:spPr>
          <a:xfrm>
            <a:off x="8141110" y="639097"/>
            <a:ext cx="3401961" cy="3686015"/>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6600" b="1" spc="-50">
                <a:solidFill>
                  <a:schemeClr val="tx1">
                    <a:lumMod val="85000"/>
                    <a:lumOff val="15000"/>
                  </a:schemeClr>
                </a:solidFill>
                <a:latin typeface="+mj-lt"/>
                <a:ea typeface="+mj-ea"/>
                <a:cs typeface="+mj-cs"/>
              </a:rPr>
              <a:t>• Result Table:</a:t>
            </a:r>
          </a:p>
        </p:txBody>
      </p:sp>
      <p:cxnSp>
        <p:nvCxnSpPr>
          <p:cNvPr id="18" name="Straight Connector 17">
            <a:extLst>
              <a:ext uri="{FF2B5EF4-FFF2-40B4-BE49-F238E27FC236}">
                <a16:creationId xmlns:a16="http://schemas.microsoft.com/office/drawing/2014/main" id="{D07141D5-A57C-43F5-A655-5BA2D0D2AF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9DB1F97-BFF9-46CC-8EB4-BB63B98F13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2" name="Rectangle 21">
            <a:extLst>
              <a:ext uri="{FF2B5EF4-FFF2-40B4-BE49-F238E27FC236}">
                <a16:creationId xmlns:a16="http://schemas.microsoft.com/office/drawing/2014/main" id="{88CAE6E3-39B4-4A16-97BC-9C376B9B7E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aphicFrame>
        <p:nvGraphicFramePr>
          <p:cNvPr id="5" name="Table 4">
            <a:extLst>
              <a:ext uri="{FF2B5EF4-FFF2-40B4-BE49-F238E27FC236}">
                <a16:creationId xmlns:a16="http://schemas.microsoft.com/office/drawing/2014/main" id="{7105C87E-9F1D-93DA-238B-9C80E5ECD181}"/>
              </a:ext>
            </a:extLst>
          </p:cNvPr>
          <p:cNvGraphicFramePr>
            <a:graphicFrameLocks noGrp="1"/>
          </p:cNvGraphicFramePr>
          <p:nvPr>
            <p:extLst>
              <p:ext uri="{D42A27DB-BD31-4B8C-83A1-F6EECF244321}">
                <p14:modId xmlns:p14="http://schemas.microsoft.com/office/powerpoint/2010/main" val="3949505225"/>
              </p:ext>
            </p:extLst>
          </p:nvPr>
        </p:nvGraphicFramePr>
        <p:xfrm>
          <a:off x="666582" y="640081"/>
          <a:ext cx="6847052" cy="5054166"/>
        </p:xfrm>
        <a:graphic>
          <a:graphicData uri="http://schemas.openxmlformats.org/drawingml/2006/table">
            <a:tbl>
              <a:tblPr firstRow="1" bandRow="1"/>
              <a:tblGrid>
                <a:gridCol w="2086944">
                  <a:extLst>
                    <a:ext uri="{9D8B030D-6E8A-4147-A177-3AD203B41FA5}">
                      <a16:colId xmlns:a16="http://schemas.microsoft.com/office/drawing/2014/main" val="1215066920"/>
                    </a:ext>
                  </a:extLst>
                </a:gridCol>
                <a:gridCol w="2813857">
                  <a:extLst>
                    <a:ext uri="{9D8B030D-6E8A-4147-A177-3AD203B41FA5}">
                      <a16:colId xmlns:a16="http://schemas.microsoft.com/office/drawing/2014/main" val="3570641524"/>
                    </a:ext>
                  </a:extLst>
                </a:gridCol>
                <a:gridCol w="1946251">
                  <a:extLst>
                    <a:ext uri="{9D8B030D-6E8A-4147-A177-3AD203B41FA5}">
                      <a16:colId xmlns:a16="http://schemas.microsoft.com/office/drawing/2014/main" val="3006842832"/>
                    </a:ext>
                  </a:extLst>
                </a:gridCol>
              </a:tblGrid>
              <a:tr h="388782">
                <a:tc>
                  <a:txBody>
                    <a:bodyPr/>
                    <a:lstStyle/>
                    <a:p>
                      <a:pPr algn="ctr" fontAlgn="b"/>
                      <a:r>
                        <a:rPr lang="en-IN" sz="2000" b="1" i="0" u="none" strike="noStrike">
                          <a:solidFill>
                            <a:srgbClr val="000000"/>
                          </a:solidFill>
                          <a:effectLst/>
                          <a:latin typeface="Aptos Narrow" panose="020B0004020202020204" pitchFamily="34" charset="0"/>
                        </a:rPr>
                        <a:t>Customer type</a:t>
                      </a:r>
                    </a:p>
                  </a:txBody>
                  <a:tcPr marL="11724" marR="11724" marT="11724" marB="0" anchor="b">
                    <a:lnL>
                      <a:noFill/>
                    </a:lnL>
                    <a:lnR>
                      <a:noFill/>
                    </a:lnR>
                    <a:lnT>
                      <a:noFill/>
                    </a:lnT>
                    <a:lnB>
                      <a:noFill/>
                    </a:lnB>
                    <a:noFill/>
                  </a:tcPr>
                </a:tc>
                <a:tc>
                  <a:txBody>
                    <a:bodyPr/>
                    <a:lstStyle/>
                    <a:p>
                      <a:pPr algn="ctr" fontAlgn="b"/>
                      <a:r>
                        <a:rPr lang="en-IN" sz="2000" b="1" i="0" u="none" strike="noStrike">
                          <a:solidFill>
                            <a:srgbClr val="000000"/>
                          </a:solidFill>
                          <a:effectLst/>
                          <a:latin typeface="Aptos Narrow" panose="020B0004020202020204" pitchFamily="34" charset="0"/>
                        </a:rPr>
                        <a:t>Product line</a:t>
                      </a:r>
                    </a:p>
                  </a:txBody>
                  <a:tcPr marL="11724" marR="11724" marT="11724" marB="0" anchor="b">
                    <a:lnL>
                      <a:noFill/>
                    </a:lnL>
                    <a:lnR>
                      <a:noFill/>
                    </a:lnR>
                    <a:lnT>
                      <a:noFill/>
                    </a:lnT>
                    <a:lnB>
                      <a:noFill/>
                    </a:lnB>
                    <a:noFill/>
                  </a:tcPr>
                </a:tc>
                <a:tc>
                  <a:txBody>
                    <a:bodyPr/>
                    <a:lstStyle/>
                    <a:p>
                      <a:pPr algn="ctr" fontAlgn="b"/>
                      <a:r>
                        <a:rPr lang="en-IN" sz="2000" b="1" i="0" u="none" strike="noStrike">
                          <a:solidFill>
                            <a:srgbClr val="000000"/>
                          </a:solidFill>
                          <a:effectLst/>
                          <a:latin typeface="Aptos Narrow" panose="020B0004020202020204" pitchFamily="34" charset="0"/>
                        </a:rPr>
                        <a:t>total_sales</a:t>
                      </a:r>
                    </a:p>
                  </a:txBody>
                  <a:tcPr marL="11724" marR="11724" marT="11724" marB="0" anchor="b">
                    <a:lnL>
                      <a:noFill/>
                    </a:lnL>
                    <a:lnR>
                      <a:noFill/>
                    </a:lnR>
                    <a:lnT>
                      <a:noFill/>
                    </a:lnT>
                    <a:lnB>
                      <a:noFill/>
                    </a:lnB>
                    <a:noFill/>
                  </a:tcPr>
                </a:tc>
                <a:extLst>
                  <a:ext uri="{0D108BD9-81ED-4DB2-BD59-A6C34878D82A}">
                    <a16:rowId xmlns:a16="http://schemas.microsoft.com/office/drawing/2014/main" val="2761890841"/>
                  </a:ext>
                </a:extLst>
              </a:tr>
              <a:tr h="388782">
                <a:tc>
                  <a:txBody>
                    <a:bodyPr/>
                    <a:lstStyle/>
                    <a:p>
                      <a:pPr algn="ctr" fontAlgn="b"/>
                      <a:r>
                        <a:rPr lang="en-IN" sz="2000" b="0" i="0" u="none" strike="noStrike">
                          <a:solidFill>
                            <a:srgbClr val="000000"/>
                          </a:solidFill>
                          <a:effectLst/>
                          <a:latin typeface="Aptos Narrow" panose="020B0004020202020204" pitchFamily="34" charset="0"/>
                        </a:rPr>
                        <a:t>Member</a:t>
                      </a:r>
                    </a:p>
                  </a:txBody>
                  <a:tcPr marL="11724" marR="11724" marT="11724" marB="0" anchor="b">
                    <a:lnL>
                      <a:noFill/>
                    </a:lnL>
                    <a:lnR>
                      <a:noFill/>
                    </a:lnR>
                    <a:lnT>
                      <a:noFill/>
                    </a:lnT>
                    <a:lnB>
                      <a:noFill/>
                    </a:lnB>
                    <a:noFill/>
                  </a:tcPr>
                </a:tc>
                <a:tc>
                  <a:txBody>
                    <a:bodyPr/>
                    <a:lstStyle/>
                    <a:p>
                      <a:pPr algn="ctr" fontAlgn="b"/>
                      <a:r>
                        <a:rPr lang="en-IN" sz="2000" b="0" i="0" u="none" strike="noStrike">
                          <a:solidFill>
                            <a:srgbClr val="000000"/>
                          </a:solidFill>
                          <a:effectLst/>
                          <a:latin typeface="Aptos Narrow" panose="020B0004020202020204" pitchFamily="34" charset="0"/>
                        </a:rPr>
                        <a:t>Food and beverages</a:t>
                      </a:r>
                    </a:p>
                  </a:txBody>
                  <a:tcPr marL="11724" marR="11724" marT="11724" marB="0" anchor="b">
                    <a:lnL>
                      <a:noFill/>
                    </a:lnL>
                    <a:lnR>
                      <a:noFill/>
                    </a:lnR>
                    <a:lnT>
                      <a:noFill/>
                    </a:lnT>
                    <a:lnB>
                      <a:noFill/>
                    </a:lnB>
                    <a:noFill/>
                  </a:tcPr>
                </a:tc>
                <a:tc>
                  <a:txBody>
                    <a:bodyPr/>
                    <a:lstStyle/>
                    <a:p>
                      <a:pPr algn="ctr" fontAlgn="b"/>
                      <a:r>
                        <a:rPr lang="en-IN" sz="2000" b="0" i="0" u="none" strike="noStrike">
                          <a:solidFill>
                            <a:srgbClr val="000000"/>
                          </a:solidFill>
                          <a:effectLst/>
                          <a:latin typeface="Aptos Narrow" panose="020B0004020202020204" pitchFamily="34" charset="0"/>
                        </a:rPr>
                        <a:t>31357.62</a:t>
                      </a:r>
                    </a:p>
                  </a:txBody>
                  <a:tcPr marL="11724" marR="11724" marT="11724" marB="0" anchor="b">
                    <a:lnL>
                      <a:noFill/>
                    </a:lnL>
                    <a:lnR>
                      <a:noFill/>
                    </a:lnR>
                    <a:lnT>
                      <a:noFill/>
                    </a:lnT>
                    <a:lnB>
                      <a:noFill/>
                    </a:lnB>
                    <a:noFill/>
                  </a:tcPr>
                </a:tc>
                <a:extLst>
                  <a:ext uri="{0D108BD9-81ED-4DB2-BD59-A6C34878D82A}">
                    <a16:rowId xmlns:a16="http://schemas.microsoft.com/office/drawing/2014/main" val="1072052258"/>
                  </a:ext>
                </a:extLst>
              </a:tr>
              <a:tr h="388782">
                <a:tc>
                  <a:txBody>
                    <a:bodyPr/>
                    <a:lstStyle/>
                    <a:p>
                      <a:pPr algn="ctr" fontAlgn="b"/>
                      <a:r>
                        <a:rPr lang="en-IN" sz="2000" b="0" i="0" u="none" strike="noStrike">
                          <a:solidFill>
                            <a:srgbClr val="000000"/>
                          </a:solidFill>
                          <a:effectLst/>
                          <a:latin typeface="Aptos Narrow" panose="020B0004020202020204" pitchFamily="34" charset="0"/>
                        </a:rPr>
                        <a:t>Member</a:t>
                      </a:r>
                    </a:p>
                  </a:txBody>
                  <a:tcPr marL="11724" marR="11724" marT="11724" marB="0" anchor="b">
                    <a:lnL>
                      <a:noFill/>
                    </a:lnL>
                    <a:lnR>
                      <a:noFill/>
                    </a:lnR>
                    <a:lnT>
                      <a:noFill/>
                    </a:lnT>
                    <a:lnB>
                      <a:noFill/>
                    </a:lnB>
                    <a:noFill/>
                  </a:tcPr>
                </a:tc>
                <a:tc>
                  <a:txBody>
                    <a:bodyPr/>
                    <a:lstStyle/>
                    <a:p>
                      <a:pPr algn="ctr" fontAlgn="b"/>
                      <a:r>
                        <a:rPr lang="en-IN" sz="2000" b="0" i="0" u="none" strike="noStrike">
                          <a:solidFill>
                            <a:srgbClr val="000000"/>
                          </a:solidFill>
                          <a:effectLst/>
                          <a:latin typeface="Aptos Narrow" panose="020B0004020202020204" pitchFamily="34" charset="0"/>
                        </a:rPr>
                        <a:t>Sports and travel</a:t>
                      </a:r>
                    </a:p>
                  </a:txBody>
                  <a:tcPr marL="11724" marR="11724" marT="11724" marB="0" anchor="b">
                    <a:lnL>
                      <a:noFill/>
                    </a:lnL>
                    <a:lnR>
                      <a:noFill/>
                    </a:lnR>
                    <a:lnT>
                      <a:noFill/>
                    </a:lnT>
                    <a:lnB>
                      <a:noFill/>
                    </a:lnB>
                    <a:noFill/>
                  </a:tcPr>
                </a:tc>
                <a:tc>
                  <a:txBody>
                    <a:bodyPr/>
                    <a:lstStyle/>
                    <a:p>
                      <a:pPr algn="ctr" fontAlgn="b"/>
                      <a:r>
                        <a:rPr lang="en-IN" sz="2000" b="0" i="0" u="none" strike="noStrike">
                          <a:solidFill>
                            <a:srgbClr val="000000"/>
                          </a:solidFill>
                          <a:effectLst/>
                          <a:latin typeface="Aptos Narrow" panose="020B0004020202020204" pitchFamily="34" charset="0"/>
                        </a:rPr>
                        <a:t>28234.3</a:t>
                      </a:r>
                    </a:p>
                  </a:txBody>
                  <a:tcPr marL="11724" marR="11724" marT="11724" marB="0" anchor="b">
                    <a:lnL>
                      <a:noFill/>
                    </a:lnL>
                    <a:lnR>
                      <a:noFill/>
                    </a:lnR>
                    <a:lnT>
                      <a:noFill/>
                    </a:lnT>
                    <a:lnB>
                      <a:noFill/>
                    </a:lnB>
                    <a:noFill/>
                  </a:tcPr>
                </a:tc>
                <a:extLst>
                  <a:ext uri="{0D108BD9-81ED-4DB2-BD59-A6C34878D82A}">
                    <a16:rowId xmlns:a16="http://schemas.microsoft.com/office/drawing/2014/main" val="2149399058"/>
                  </a:ext>
                </a:extLst>
              </a:tr>
              <a:tr h="388782">
                <a:tc>
                  <a:txBody>
                    <a:bodyPr/>
                    <a:lstStyle/>
                    <a:p>
                      <a:pPr algn="ctr" fontAlgn="b"/>
                      <a:r>
                        <a:rPr lang="en-IN" sz="2000" b="0" i="0" u="none" strike="noStrike">
                          <a:solidFill>
                            <a:srgbClr val="000000"/>
                          </a:solidFill>
                          <a:effectLst/>
                          <a:latin typeface="Aptos Narrow" panose="020B0004020202020204" pitchFamily="34" charset="0"/>
                        </a:rPr>
                        <a:t>Member</a:t>
                      </a:r>
                    </a:p>
                  </a:txBody>
                  <a:tcPr marL="11724" marR="11724" marT="11724" marB="0" anchor="b">
                    <a:lnL>
                      <a:noFill/>
                    </a:lnL>
                    <a:lnR>
                      <a:noFill/>
                    </a:lnR>
                    <a:lnT>
                      <a:noFill/>
                    </a:lnT>
                    <a:lnB>
                      <a:noFill/>
                    </a:lnB>
                    <a:noFill/>
                  </a:tcPr>
                </a:tc>
                <a:tc>
                  <a:txBody>
                    <a:bodyPr/>
                    <a:lstStyle/>
                    <a:p>
                      <a:pPr algn="ctr" fontAlgn="b"/>
                      <a:r>
                        <a:rPr lang="en-IN" sz="2000" b="0" i="0" u="none" strike="noStrike">
                          <a:solidFill>
                            <a:srgbClr val="000000"/>
                          </a:solidFill>
                          <a:effectLst/>
                          <a:latin typeface="Aptos Narrow" panose="020B0004020202020204" pitchFamily="34" charset="0"/>
                        </a:rPr>
                        <a:t>Home and lifestyle</a:t>
                      </a:r>
                    </a:p>
                  </a:txBody>
                  <a:tcPr marL="11724" marR="11724" marT="11724" marB="0" anchor="b">
                    <a:lnL>
                      <a:noFill/>
                    </a:lnL>
                    <a:lnR>
                      <a:noFill/>
                    </a:lnR>
                    <a:lnT>
                      <a:noFill/>
                    </a:lnT>
                    <a:lnB>
                      <a:noFill/>
                    </a:lnB>
                    <a:noFill/>
                  </a:tcPr>
                </a:tc>
                <a:tc>
                  <a:txBody>
                    <a:bodyPr/>
                    <a:lstStyle/>
                    <a:p>
                      <a:pPr algn="ctr" fontAlgn="b"/>
                      <a:r>
                        <a:rPr lang="en-IN" sz="2000" b="0" i="0" u="none" strike="noStrike">
                          <a:solidFill>
                            <a:srgbClr val="000000"/>
                          </a:solidFill>
                          <a:effectLst/>
                          <a:latin typeface="Aptos Narrow" panose="020B0004020202020204" pitchFamily="34" charset="0"/>
                        </a:rPr>
                        <a:t>27978.03</a:t>
                      </a:r>
                    </a:p>
                  </a:txBody>
                  <a:tcPr marL="11724" marR="11724" marT="11724" marB="0" anchor="b">
                    <a:lnL>
                      <a:noFill/>
                    </a:lnL>
                    <a:lnR>
                      <a:noFill/>
                    </a:lnR>
                    <a:lnT>
                      <a:noFill/>
                    </a:lnT>
                    <a:lnB>
                      <a:noFill/>
                    </a:lnB>
                    <a:noFill/>
                  </a:tcPr>
                </a:tc>
                <a:extLst>
                  <a:ext uri="{0D108BD9-81ED-4DB2-BD59-A6C34878D82A}">
                    <a16:rowId xmlns:a16="http://schemas.microsoft.com/office/drawing/2014/main" val="2486199010"/>
                  </a:ext>
                </a:extLst>
              </a:tr>
              <a:tr h="388782">
                <a:tc>
                  <a:txBody>
                    <a:bodyPr/>
                    <a:lstStyle/>
                    <a:p>
                      <a:pPr algn="ctr" fontAlgn="b"/>
                      <a:r>
                        <a:rPr lang="en-IN" sz="2000" b="0" i="0" u="none" strike="noStrike">
                          <a:solidFill>
                            <a:srgbClr val="000000"/>
                          </a:solidFill>
                          <a:effectLst/>
                          <a:latin typeface="Aptos Narrow" panose="020B0004020202020204" pitchFamily="34" charset="0"/>
                        </a:rPr>
                        <a:t>Member</a:t>
                      </a:r>
                    </a:p>
                  </a:txBody>
                  <a:tcPr marL="11724" marR="11724" marT="11724" marB="0" anchor="b">
                    <a:lnL>
                      <a:noFill/>
                    </a:lnL>
                    <a:lnR>
                      <a:noFill/>
                    </a:lnR>
                    <a:lnT>
                      <a:noFill/>
                    </a:lnT>
                    <a:lnB>
                      <a:noFill/>
                    </a:lnB>
                    <a:noFill/>
                  </a:tcPr>
                </a:tc>
                <a:tc>
                  <a:txBody>
                    <a:bodyPr/>
                    <a:lstStyle/>
                    <a:p>
                      <a:pPr algn="ctr" fontAlgn="b"/>
                      <a:r>
                        <a:rPr lang="en-IN" sz="2000" b="0" i="0" u="none" strike="noStrike">
                          <a:solidFill>
                            <a:srgbClr val="000000"/>
                          </a:solidFill>
                          <a:effectLst/>
                          <a:latin typeface="Aptos Narrow" panose="020B0004020202020204" pitchFamily="34" charset="0"/>
                        </a:rPr>
                        <a:t>Fashion accessories</a:t>
                      </a:r>
                    </a:p>
                  </a:txBody>
                  <a:tcPr marL="11724" marR="11724" marT="11724" marB="0" anchor="b">
                    <a:lnL>
                      <a:noFill/>
                    </a:lnL>
                    <a:lnR>
                      <a:noFill/>
                    </a:lnR>
                    <a:lnT>
                      <a:noFill/>
                    </a:lnT>
                    <a:lnB>
                      <a:noFill/>
                    </a:lnB>
                    <a:noFill/>
                  </a:tcPr>
                </a:tc>
                <a:tc>
                  <a:txBody>
                    <a:bodyPr/>
                    <a:lstStyle/>
                    <a:p>
                      <a:pPr algn="ctr" fontAlgn="b"/>
                      <a:r>
                        <a:rPr lang="en-IN" sz="2000" b="0" i="0" u="none" strike="noStrike">
                          <a:solidFill>
                            <a:srgbClr val="000000"/>
                          </a:solidFill>
                          <a:effectLst/>
                          <a:latin typeface="Aptos Narrow" panose="020B0004020202020204" pitchFamily="34" charset="0"/>
                        </a:rPr>
                        <a:t>26323.96</a:t>
                      </a:r>
                    </a:p>
                  </a:txBody>
                  <a:tcPr marL="11724" marR="11724" marT="11724" marB="0" anchor="b">
                    <a:lnL>
                      <a:noFill/>
                    </a:lnL>
                    <a:lnR>
                      <a:noFill/>
                    </a:lnR>
                    <a:lnT>
                      <a:noFill/>
                    </a:lnT>
                    <a:lnB>
                      <a:noFill/>
                    </a:lnB>
                    <a:noFill/>
                  </a:tcPr>
                </a:tc>
                <a:extLst>
                  <a:ext uri="{0D108BD9-81ED-4DB2-BD59-A6C34878D82A}">
                    <a16:rowId xmlns:a16="http://schemas.microsoft.com/office/drawing/2014/main" val="3858809179"/>
                  </a:ext>
                </a:extLst>
              </a:tr>
              <a:tr h="388782">
                <a:tc>
                  <a:txBody>
                    <a:bodyPr/>
                    <a:lstStyle/>
                    <a:p>
                      <a:pPr algn="ctr" fontAlgn="b"/>
                      <a:r>
                        <a:rPr lang="en-IN" sz="2000" b="0" i="0" u="none" strike="noStrike">
                          <a:solidFill>
                            <a:srgbClr val="000000"/>
                          </a:solidFill>
                          <a:effectLst/>
                          <a:latin typeface="Aptos Narrow" panose="020B0004020202020204" pitchFamily="34" charset="0"/>
                        </a:rPr>
                        <a:t>Member</a:t>
                      </a:r>
                    </a:p>
                  </a:txBody>
                  <a:tcPr marL="11724" marR="11724" marT="11724" marB="0" anchor="b">
                    <a:lnL>
                      <a:noFill/>
                    </a:lnL>
                    <a:lnR>
                      <a:noFill/>
                    </a:lnR>
                    <a:lnT>
                      <a:noFill/>
                    </a:lnT>
                    <a:lnB>
                      <a:noFill/>
                    </a:lnB>
                    <a:noFill/>
                  </a:tcPr>
                </a:tc>
                <a:tc>
                  <a:txBody>
                    <a:bodyPr/>
                    <a:lstStyle/>
                    <a:p>
                      <a:pPr algn="ctr" fontAlgn="b"/>
                      <a:r>
                        <a:rPr lang="en-IN" sz="2000" b="0" i="0" u="none" strike="noStrike">
                          <a:solidFill>
                            <a:srgbClr val="000000"/>
                          </a:solidFill>
                          <a:effectLst/>
                          <a:latin typeface="Aptos Narrow" panose="020B0004020202020204" pitchFamily="34" charset="0"/>
                        </a:rPr>
                        <a:t>Health and beauty</a:t>
                      </a:r>
                    </a:p>
                  </a:txBody>
                  <a:tcPr marL="11724" marR="11724" marT="11724" marB="0" anchor="b">
                    <a:lnL>
                      <a:noFill/>
                    </a:lnL>
                    <a:lnR>
                      <a:noFill/>
                    </a:lnR>
                    <a:lnT>
                      <a:noFill/>
                    </a:lnT>
                    <a:lnB>
                      <a:noFill/>
                    </a:lnB>
                    <a:noFill/>
                  </a:tcPr>
                </a:tc>
                <a:tc>
                  <a:txBody>
                    <a:bodyPr/>
                    <a:lstStyle/>
                    <a:p>
                      <a:pPr algn="ctr" fontAlgn="b"/>
                      <a:r>
                        <a:rPr lang="en-IN" sz="2000" b="0" i="0" u="none" strike="noStrike">
                          <a:solidFill>
                            <a:srgbClr val="000000"/>
                          </a:solidFill>
                          <a:effectLst/>
                          <a:latin typeface="Aptos Narrow" panose="020B0004020202020204" pitchFamily="34" charset="0"/>
                        </a:rPr>
                        <a:t>25831.04</a:t>
                      </a:r>
                    </a:p>
                  </a:txBody>
                  <a:tcPr marL="11724" marR="11724" marT="11724" marB="0" anchor="b">
                    <a:lnL>
                      <a:noFill/>
                    </a:lnL>
                    <a:lnR>
                      <a:noFill/>
                    </a:lnR>
                    <a:lnT>
                      <a:noFill/>
                    </a:lnT>
                    <a:lnB>
                      <a:noFill/>
                    </a:lnB>
                    <a:noFill/>
                  </a:tcPr>
                </a:tc>
                <a:extLst>
                  <a:ext uri="{0D108BD9-81ED-4DB2-BD59-A6C34878D82A}">
                    <a16:rowId xmlns:a16="http://schemas.microsoft.com/office/drawing/2014/main" val="3968291037"/>
                  </a:ext>
                </a:extLst>
              </a:tr>
              <a:tr h="388782">
                <a:tc>
                  <a:txBody>
                    <a:bodyPr/>
                    <a:lstStyle/>
                    <a:p>
                      <a:pPr algn="ctr" fontAlgn="b"/>
                      <a:r>
                        <a:rPr lang="en-IN" sz="2000" b="0" i="0" u="none" strike="noStrike">
                          <a:solidFill>
                            <a:srgbClr val="000000"/>
                          </a:solidFill>
                          <a:effectLst/>
                          <a:latin typeface="Aptos Narrow" panose="020B0004020202020204" pitchFamily="34" charset="0"/>
                        </a:rPr>
                        <a:t>Member</a:t>
                      </a:r>
                    </a:p>
                  </a:txBody>
                  <a:tcPr marL="11724" marR="11724" marT="11724" marB="0" anchor="b">
                    <a:lnL>
                      <a:noFill/>
                    </a:lnL>
                    <a:lnR>
                      <a:noFill/>
                    </a:lnR>
                    <a:lnT>
                      <a:noFill/>
                    </a:lnT>
                    <a:lnB>
                      <a:noFill/>
                    </a:lnB>
                    <a:noFill/>
                  </a:tcPr>
                </a:tc>
                <a:tc>
                  <a:txBody>
                    <a:bodyPr/>
                    <a:lstStyle/>
                    <a:p>
                      <a:pPr algn="ctr" fontAlgn="b"/>
                      <a:r>
                        <a:rPr lang="en-IN" sz="2000" b="0" i="0" u="none" strike="noStrike">
                          <a:solidFill>
                            <a:srgbClr val="000000"/>
                          </a:solidFill>
                          <a:effectLst/>
                          <a:latin typeface="Aptos Narrow" panose="020B0004020202020204" pitchFamily="34" charset="0"/>
                        </a:rPr>
                        <a:t>Electronic accessories</a:t>
                      </a:r>
                    </a:p>
                  </a:txBody>
                  <a:tcPr marL="11724" marR="11724" marT="11724" marB="0" anchor="b">
                    <a:lnL>
                      <a:noFill/>
                    </a:lnL>
                    <a:lnR>
                      <a:noFill/>
                    </a:lnR>
                    <a:lnT>
                      <a:noFill/>
                    </a:lnT>
                    <a:lnB>
                      <a:noFill/>
                    </a:lnB>
                    <a:noFill/>
                  </a:tcPr>
                </a:tc>
                <a:tc>
                  <a:txBody>
                    <a:bodyPr/>
                    <a:lstStyle/>
                    <a:p>
                      <a:pPr algn="ctr" fontAlgn="b"/>
                      <a:r>
                        <a:rPr lang="en-IN" sz="2000" b="0" i="0" u="none" strike="noStrike">
                          <a:solidFill>
                            <a:srgbClr val="000000"/>
                          </a:solidFill>
                          <a:effectLst/>
                          <a:latin typeface="Aptos Narrow" panose="020B0004020202020204" pitchFamily="34" charset="0"/>
                        </a:rPr>
                        <a:t>24498.49</a:t>
                      </a:r>
                    </a:p>
                  </a:txBody>
                  <a:tcPr marL="11724" marR="11724" marT="11724" marB="0" anchor="b">
                    <a:lnL>
                      <a:noFill/>
                    </a:lnL>
                    <a:lnR>
                      <a:noFill/>
                    </a:lnR>
                    <a:lnT>
                      <a:noFill/>
                    </a:lnT>
                    <a:lnB>
                      <a:noFill/>
                    </a:lnB>
                    <a:noFill/>
                  </a:tcPr>
                </a:tc>
                <a:extLst>
                  <a:ext uri="{0D108BD9-81ED-4DB2-BD59-A6C34878D82A}">
                    <a16:rowId xmlns:a16="http://schemas.microsoft.com/office/drawing/2014/main" val="4119677086"/>
                  </a:ext>
                </a:extLst>
              </a:tr>
              <a:tr h="388782">
                <a:tc>
                  <a:txBody>
                    <a:bodyPr/>
                    <a:lstStyle/>
                    <a:p>
                      <a:pPr algn="ctr" fontAlgn="b"/>
                      <a:r>
                        <a:rPr lang="en-IN" sz="2000" b="0" i="0" u="none" strike="noStrike">
                          <a:solidFill>
                            <a:srgbClr val="000000"/>
                          </a:solidFill>
                          <a:effectLst/>
                          <a:latin typeface="Aptos Narrow" panose="020B0004020202020204" pitchFamily="34" charset="0"/>
                        </a:rPr>
                        <a:t>Normal</a:t>
                      </a:r>
                    </a:p>
                  </a:txBody>
                  <a:tcPr marL="11724" marR="11724" marT="11724" marB="0" anchor="b">
                    <a:lnL>
                      <a:noFill/>
                    </a:lnL>
                    <a:lnR>
                      <a:noFill/>
                    </a:lnR>
                    <a:lnT>
                      <a:noFill/>
                    </a:lnT>
                    <a:lnB>
                      <a:noFill/>
                    </a:lnB>
                    <a:noFill/>
                  </a:tcPr>
                </a:tc>
                <a:tc>
                  <a:txBody>
                    <a:bodyPr/>
                    <a:lstStyle/>
                    <a:p>
                      <a:pPr algn="ctr" fontAlgn="b"/>
                      <a:r>
                        <a:rPr lang="en-IN" sz="2000" b="0" i="0" u="none" strike="noStrike">
                          <a:solidFill>
                            <a:srgbClr val="000000"/>
                          </a:solidFill>
                          <a:effectLst/>
                          <a:latin typeface="Aptos Narrow" panose="020B0004020202020204" pitchFamily="34" charset="0"/>
                        </a:rPr>
                        <a:t>Electronic accessories</a:t>
                      </a:r>
                    </a:p>
                  </a:txBody>
                  <a:tcPr marL="11724" marR="11724" marT="11724" marB="0" anchor="b">
                    <a:lnL>
                      <a:noFill/>
                    </a:lnL>
                    <a:lnR>
                      <a:noFill/>
                    </a:lnR>
                    <a:lnT>
                      <a:noFill/>
                    </a:lnT>
                    <a:lnB>
                      <a:noFill/>
                    </a:lnB>
                    <a:noFill/>
                  </a:tcPr>
                </a:tc>
                <a:tc>
                  <a:txBody>
                    <a:bodyPr/>
                    <a:lstStyle/>
                    <a:p>
                      <a:pPr algn="ctr" fontAlgn="b"/>
                      <a:r>
                        <a:rPr lang="en-IN" sz="2000" b="0" i="0" u="none" strike="noStrike">
                          <a:solidFill>
                            <a:srgbClr val="000000"/>
                          </a:solidFill>
                          <a:effectLst/>
                          <a:latin typeface="Aptos Narrow" panose="020B0004020202020204" pitchFamily="34" charset="0"/>
                        </a:rPr>
                        <a:t>29839.04</a:t>
                      </a:r>
                    </a:p>
                  </a:txBody>
                  <a:tcPr marL="11724" marR="11724" marT="11724" marB="0" anchor="b">
                    <a:lnL>
                      <a:noFill/>
                    </a:lnL>
                    <a:lnR>
                      <a:noFill/>
                    </a:lnR>
                    <a:lnT>
                      <a:noFill/>
                    </a:lnT>
                    <a:lnB>
                      <a:noFill/>
                    </a:lnB>
                    <a:noFill/>
                  </a:tcPr>
                </a:tc>
                <a:extLst>
                  <a:ext uri="{0D108BD9-81ED-4DB2-BD59-A6C34878D82A}">
                    <a16:rowId xmlns:a16="http://schemas.microsoft.com/office/drawing/2014/main" val="3085138394"/>
                  </a:ext>
                </a:extLst>
              </a:tr>
              <a:tr h="388782">
                <a:tc>
                  <a:txBody>
                    <a:bodyPr/>
                    <a:lstStyle/>
                    <a:p>
                      <a:pPr algn="ctr" fontAlgn="b"/>
                      <a:r>
                        <a:rPr lang="en-IN" sz="2000" b="0" i="0" u="none" strike="noStrike">
                          <a:solidFill>
                            <a:srgbClr val="000000"/>
                          </a:solidFill>
                          <a:effectLst/>
                          <a:latin typeface="Aptos Narrow" panose="020B0004020202020204" pitchFamily="34" charset="0"/>
                        </a:rPr>
                        <a:t>Normal</a:t>
                      </a:r>
                    </a:p>
                  </a:txBody>
                  <a:tcPr marL="11724" marR="11724" marT="11724" marB="0" anchor="b">
                    <a:lnL>
                      <a:noFill/>
                    </a:lnL>
                    <a:lnR>
                      <a:noFill/>
                    </a:lnR>
                    <a:lnT>
                      <a:noFill/>
                    </a:lnT>
                    <a:lnB>
                      <a:noFill/>
                    </a:lnB>
                    <a:noFill/>
                  </a:tcPr>
                </a:tc>
                <a:tc>
                  <a:txBody>
                    <a:bodyPr/>
                    <a:lstStyle/>
                    <a:p>
                      <a:pPr algn="ctr" fontAlgn="b"/>
                      <a:r>
                        <a:rPr lang="en-IN" sz="2000" b="0" i="0" u="none" strike="noStrike">
                          <a:solidFill>
                            <a:srgbClr val="000000"/>
                          </a:solidFill>
                          <a:effectLst/>
                          <a:latin typeface="Aptos Narrow" panose="020B0004020202020204" pitchFamily="34" charset="0"/>
                        </a:rPr>
                        <a:t>Fashion accessories</a:t>
                      </a:r>
                    </a:p>
                  </a:txBody>
                  <a:tcPr marL="11724" marR="11724" marT="11724" marB="0" anchor="b">
                    <a:lnL>
                      <a:noFill/>
                    </a:lnL>
                    <a:lnR>
                      <a:noFill/>
                    </a:lnR>
                    <a:lnT>
                      <a:noFill/>
                    </a:lnT>
                    <a:lnB>
                      <a:noFill/>
                    </a:lnB>
                    <a:noFill/>
                  </a:tcPr>
                </a:tc>
                <a:tc>
                  <a:txBody>
                    <a:bodyPr/>
                    <a:lstStyle/>
                    <a:p>
                      <a:pPr algn="ctr" fontAlgn="b"/>
                      <a:r>
                        <a:rPr lang="en-IN" sz="2000" b="0" i="0" u="none" strike="noStrike">
                          <a:solidFill>
                            <a:srgbClr val="000000"/>
                          </a:solidFill>
                          <a:effectLst/>
                          <a:latin typeface="Aptos Narrow" panose="020B0004020202020204" pitchFamily="34" charset="0"/>
                        </a:rPr>
                        <a:t>27981.93</a:t>
                      </a:r>
                    </a:p>
                  </a:txBody>
                  <a:tcPr marL="11724" marR="11724" marT="11724" marB="0" anchor="b">
                    <a:lnL>
                      <a:noFill/>
                    </a:lnL>
                    <a:lnR>
                      <a:noFill/>
                    </a:lnR>
                    <a:lnT>
                      <a:noFill/>
                    </a:lnT>
                    <a:lnB>
                      <a:noFill/>
                    </a:lnB>
                    <a:noFill/>
                  </a:tcPr>
                </a:tc>
                <a:extLst>
                  <a:ext uri="{0D108BD9-81ED-4DB2-BD59-A6C34878D82A}">
                    <a16:rowId xmlns:a16="http://schemas.microsoft.com/office/drawing/2014/main" val="2041957076"/>
                  </a:ext>
                </a:extLst>
              </a:tr>
              <a:tr h="388782">
                <a:tc>
                  <a:txBody>
                    <a:bodyPr/>
                    <a:lstStyle/>
                    <a:p>
                      <a:pPr algn="ctr" fontAlgn="b"/>
                      <a:r>
                        <a:rPr lang="en-IN" sz="2000" b="0" i="0" u="none" strike="noStrike">
                          <a:solidFill>
                            <a:srgbClr val="000000"/>
                          </a:solidFill>
                          <a:effectLst/>
                          <a:latin typeface="Aptos Narrow" panose="020B0004020202020204" pitchFamily="34" charset="0"/>
                        </a:rPr>
                        <a:t>Normal</a:t>
                      </a:r>
                    </a:p>
                  </a:txBody>
                  <a:tcPr marL="11724" marR="11724" marT="11724" marB="0" anchor="b">
                    <a:lnL>
                      <a:noFill/>
                    </a:lnL>
                    <a:lnR>
                      <a:noFill/>
                    </a:lnR>
                    <a:lnT>
                      <a:noFill/>
                    </a:lnT>
                    <a:lnB>
                      <a:noFill/>
                    </a:lnB>
                    <a:noFill/>
                  </a:tcPr>
                </a:tc>
                <a:tc>
                  <a:txBody>
                    <a:bodyPr/>
                    <a:lstStyle/>
                    <a:p>
                      <a:pPr algn="ctr" fontAlgn="b"/>
                      <a:r>
                        <a:rPr lang="en-IN" sz="2000" b="0" i="0" u="none" strike="noStrike">
                          <a:solidFill>
                            <a:srgbClr val="000000"/>
                          </a:solidFill>
                          <a:effectLst/>
                          <a:latin typeface="Aptos Narrow" panose="020B0004020202020204" pitchFamily="34" charset="0"/>
                        </a:rPr>
                        <a:t>Sports and travel</a:t>
                      </a:r>
                    </a:p>
                  </a:txBody>
                  <a:tcPr marL="11724" marR="11724" marT="11724" marB="0" anchor="b">
                    <a:lnL>
                      <a:noFill/>
                    </a:lnL>
                    <a:lnR>
                      <a:noFill/>
                    </a:lnR>
                    <a:lnT>
                      <a:noFill/>
                    </a:lnT>
                    <a:lnB>
                      <a:noFill/>
                    </a:lnB>
                    <a:noFill/>
                  </a:tcPr>
                </a:tc>
                <a:tc>
                  <a:txBody>
                    <a:bodyPr/>
                    <a:lstStyle/>
                    <a:p>
                      <a:pPr algn="ctr" fontAlgn="b"/>
                      <a:r>
                        <a:rPr lang="en-IN" sz="2000" b="0" i="0" u="none" strike="noStrike">
                          <a:solidFill>
                            <a:srgbClr val="000000"/>
                          </a:solidFill>
                          <a:effectLst/>
                          <a:latin typeface="Aptos Narrow" panose="020B0004020202020204" pitchFamily="34" charset="0"/>
                        </a:rPr>
                        <a:t>26888.53</a:t>
                      </a:r>
                    </a:p>
                  </a:txBody>
                  <a:tcPr marL="11724" marR="11724" marT="11724" marB="0" anchor="b">
                    <a:lnL>
                      <a:noFill/>
                    </a:lnL>
                    <a:lnR>
                      <a:noFill/>
                    </a:lnR>
                    <a:lnT>
                      <a:noFill/>
                    </a:lnT>
                    <a:lnB>
                      <a:noFill/>
                    </a:lnB>
                    <a:noFill/>
                  </a:tcPr>
                </a:tc>
                <a:extLst>
                  <a:ext uri="{0D108BD9-81ED-4DB2-BD59-A6C34878D82A}">
                    <a16:rowId xmlns:a16="http://schemas.microsoft.com/office/drawing/2014/main" val="1869782321"/>
                  </a:ext>
                </a:extLst>
              </a:tr>
              <a:tr h="388782">
                <a:tc>
                  <a:txBody>
                    <a:bodyPr/>
                    <a:lstStyle/>
                    <a:p>
                      <a:pPr algn="ctr" fontAlgn="b"/>
                      <a:r>
                        <a:rPr lang="en-IN" sz="2000" b="0" i="0" u="none" strike="noStrike">
                          <a:solidFill>
                            <a:srgbClr val="000000"/>
                          </a:solidFill>
                          <a:effectLst/>
                          <a:latin typeface="Aptos Narrow" panose="020B0004020202020204" pitchFamily="34" charset="0"/>
                        </a:rPr>
                        <a:t>Normal</a:t>
                      </a:r>
                    </a:p>
                  </a:txBody>
                  <a:tcPr marL="11724" marR="11724" marT="11724" marB="0" anchor="b">
                    <a:lnL>
                      <a:noFill/>
                    </a:lnL>
                    <a:lnR>
                      <a:noFill/>
                    </a:lnR>
                    <a:lnT>
                      <a:noFill/>
                    </a:lnT>
                    <a:lnB>
                      <a:noFill/>
                    </a:lnB>
                    <a:noFill/>
                  </a:tcPr>
                </a:tc>
                <a:tc>
                  <a:txBody>
                    <a:bodyPr/>
                    <a:lstStyle/>
                    <a:p>
                      <a:pPr algn="ctr" fontAlgn="b"/>
                      <a:r>
                        <a:rPr lang="en-IN" sz="2000" b="0" i="0" u="none" strike="noStrike">
                          <a:solidFill>
                            <a:srgbClr val="000000"/>
                          </a:solidFill>
                          <a:effectLst/>
                          <a:latin typeface="Aptos Narrow" panose="020B0004020202020204" pitchFamily="34" charset="0"/>
                        </a:rPr>
                        <a:t>Home and lifestyle</a:t>
                      </a:r>
                    </a:p>
                  </a:txBody>
                  <a:tcPr marL="11724" marR="11724" marT="11724" marB="0" anchor="b">
                    <a:lnL>
                      <a:noFill/>
                    </a:lnL>
                    <a:lnR>
                      <a:noFill/>
                    </a:lnR>
                    <a:lnT>
                      <a:noFill/>
                    </a:lnT>
                    <a:lnB>
                      <a:noFill/>
                    </a:lnB>
                    <a:noFill/>
                  </a:tcPr>
                </a:tc>
                <a:tc>
                  <a:txBody>
                    <a:bodyPr/>
                    <a:lstStyle/>
                    <a:p>
                      <a:pPr algn="ctr" fontAlgn="b"/>
                      <a:r>
                        <a:rPr lang="en-IN" sz="2000" b="0" i="0" u="none" strike="noStrike">
                          <a:solidFill>
                            <a:srgbClr val="000000"/>
                          </a:solidFill>
                          <a:effectLst/>
                          <a:latin typeface="Aptos Narrow" panose="020B0004020202020204" pitchFamily="34" charset="0"/>
                        </a:rPr>
                        <a:t>25883.89</a:t>
                      </a:r>
                    </a:p>
                  </a:txBody>
                  <a:tcPr marL="11724" marR="11724" marT="11724" marB="0" anchor="b">
                    <a:lnL>
                      <a:noFill/>
                    </a:lnL>
                    <a:lnR>
                      <a:noFill/>
                    </a:lnR>
                    <a:lnT>
                      <a:noFill/>
                    </a:lnT>
                    <a:lnB>
                      <a:noFill/>
                    </a:lnB>
                    <a:noFill/>
                  </a:tcPr>
                </a:tc>
                <a:extLst>
                  <a:ext uri="{0D108BD9-81ED-4DB2-BD59-A6C34878D82A}">
                    <a16:rowId xmlns:a16="http://schemas.microsoft.com/office/drawing/2014/main" val="3391642815"/>
                  </a:ext>
                </a:extLst>
              </a:tr>
              <a:tr h="388782">
                <a:tc>
                  <a:txBody>
                    <a:bodyPr/>
                    <a:lstStyle/>
                    <a:p>
                      <a:pPr algn="ctr" fontAlgn="b"/>
                      <a:r>
                        <a:rPr lang="en-IN" sz="2000" b="0" i="0" u="none" strike="noStrike">
                          <a:solidFill>
                            <a:srgbClr val="000000"/>
                          </a:solidFill>
                          <a:effectLst/>
                          <a:latin typeface="Aptos Narrow" panose="020B0004020202020204" pitchFamily="34" charset="0"/>
                        </a:rPr>
                        <a:t>Normal</a:t>
                      </a:r>
                    </a:p>
                  </a:txBody>
                  <a:tcPr marL="11724" marR="11724" marT="11724" marB="0" anchor="b">
                    <a:lnL>
                      <a:noFill/>
                    </a:lnL>
                    <a:lnR>
                      <a:noFill/>
                    </a:lnR>
                    <a:lnT>
                      <a:noFill/>
                    </a:lnT>
                    <a:lnB>
                      <a:noFill/>
                    </a:lnB>
                    <a:noFill/>
                  </a:tcPr>
                </a:tc>
                <a:tc>
                  <a:txBody>
                    <a:bodyPr/>
                    <a:lstStyle/>
                    <a:p>
                      <a:pPr algn="ctr" fontAlgn="b"/>
                      <a:r>
                        <a:rPr lang="en-IN" sz="2000" b="0" i="0" u="none" strike="noStrike">
                          <a:solidFill>
                            <a:srgbClr val="000000"/>
                          </a:solidFill>
                          <a:effectLst/>
                          <a:latin typeface="Aptos Narrow" panose="020B0004020202020204" pitchFamily="34" charset="0"/>
                        </a:rPr>
                        <a:t>Food and beverages</a:t>
                      </a:r>
                    </a:p>
                  </a:txBody>
                  <a:tcPr marL="11724" marR="11724" marT="11724" marB="0" anchor="b">
                    <a:lnL>
                      <a:noFill/>
                    </a:lnL>
                    <a:lnR>
                      <a:noFill/>
                    </a:lnR>
                    <a:lnT>
                      <a:noFill/>
                    </a:lnT>
                    <a:lnB>
                      <a:noFill/>
                    </a:lnB>
                    <a:noFill/>
                  </a:tcPr>
                </a:tc>
                <a:tc>
                  <a:txBody>
                    <a:bodyPr/>
                    <a:lstStyle/>
                    <a:p>
                      <a:pPr algn="ctr" fontAlgn="b"/>
                      <a:r>
                        <a:rPr lang="en-IN" sz="2000" b="0" i="0" u="none" strike="noStrike">
                          <a:solidFill>
                            <a:srgbClr val="000000"/>
                          </a:solidFill>
                          <a:effectLst/>
                          <a:latin typeface="Aptos Narrow" panose="020B0004020202020204" pitchFamily="34" charset="0"/>
                        </a:rPr>
                        <a:t>24787.22</a:t>
                      </a:r>
                    </a:p>
                  </a:txBody>
                  <a:tcPr marL="11724" marR="11724" marT="11724" marB="0" anchor="b">
                    <a:lnL>
                      <a:noFill/>
                    </a:lnL>
                    <a:lnR>
                      <a:noFill/>
                    </a:lnR>
                    <a:lnT>
                      <a:noFill/>
                    </a:lnT>
                    <a:lnB>
                      <a:noFill/>
                    </a:lnB>
                    <a:noFill/>
                  </a:tcPr>
                </a:tc>
                <a:extLst>
                  <a:ext uri="{0D108BD9-81ED-4DB2-BD59-A6C34878D82A}">
                    <a16:rowId xmlns:a16="http://schemas.microsoft.com/office/drawing/2014/main" val="4103778073"/>
                  </a:ext>
                </a:extLst>
              </a:tr>
              <a:tr h="388782">
                <a:tc>
                  <a:txBody>
                    <a:bodyPr/>
                    <a:lstStyle/>
                    <a:p>
                      <a:pPr algn="ctr" fontAlgn="b"/>
                      <a:r>
                        <a:rPr lang="en-IN" sz="2000" b="0" i="0" u="none" strike="noStrike">
                          <a:solidFill>
                            <a:srgbClr val="000000"/>
                          </a:solidFill>
                          <a:effectLst/>
                          <a:latin typeface="Aptos Narrow" panose="020B0004020202020204" pitchFamily="34" charset="0"/>
                        </a:rPr>
                        <a:t>Normal</a:t>
                      </a:r>
                    </a:p>
                  </a:txBody>
                  <a:tcPr marL="11724" marR="11724" marT="11724" marB="0" anchor="b">
                    <a:lnL>
                      <a:noFill/>
                    </a:lnL>
                    <a:lnR>
                      <a:noFill/>
                    </a:lnR>
                    <a:lnT>
                      <a:noFill/>
                    </a:lnT>
                    <a:lnB>
                      <a:noFill/>
                    </a:lnB>
                    <a:noFill/>
                  </a:tcPr>
                </a:tc>
                <a:tc>
                  <a:txBody>
                    <a:bodyPr/>
                    <a:lstStyle/>
                    <a:p>
                      <a:pPr algn="ctr" fontAlgn="b"/>
                      <a:r>
                        <a:rPr lang="en-IN" sz="2000" b="0" i="0" u="none" strike="noStrike">
                          <a:solidFill>
                            <a:srgbClr val="000000"/>
                          </a:solidFill>
                          <a:effectLst/>
                          <a:latin typeface="Aptos Narrow" panose="020B0004020202020204" pitchFamily="34" charset="0"/>
                        </a:rPr>
                        <a:t>Health and beauty</a:t>
                      </a:r>
                    </a:p>
                  </a:txBody>
                  <a:tcPr marL="11724" marR="11724" marT="11724" marB="0" anchor="b">
                    <a:lnL>
                      <a:noFill/>
                    </a:lnL>
                    <a:lnR>
                      <a:noFill/>
                    </a:lnR>
                    <a:lnT>
                      <a:noFill/>
                    </a:lnT>
                    <a:lnB>
                      <a:noFill/>
                    </a:lnB>
                    <a:noFill/>
                  </a:tcPr>
                </a:tc>
                <a:tc>
                  <a:txBody>
                    <a:bodyPr/>
                    <a:lstStyle/>
                    <a:p>
                      <a:pPr algn="ctr" fontAlgn="b"/>
                      <a:r>
                        <a:rPr lang="en-IN" sz="2000" b="0" i="0" u="none" strike="noStrike">
                          <a:solidFill>
                            <a:srgbClr val="000000"/>
                          </a:solidFill>
                          <a:effectLst/>
                          <a:latin typeface="Aptos Narrow" panose="020B0004020202020204" pitchFamily="34" charset="0"/>
                        </a:rPr>
                        <a:t>23362.7</a:t>
                      </a:r>
                    </a:p>
                  </a:txBody>
                  <a:tcPr marL="11724" marR="11724" marT="11724" marB="0" anchor="b">
                    <a:lnL>
                      <a:noFill/>
                    </a:lnL>
                    <a:lnR>
                      <a:noFill/>
                    </a:lnR>
                    <a:lnT>
                      <a:noFill/>
                    </a:lnT>
                    <a:lnB>
                      <a:noFill/>
                    </a:lnB>
                    <a:noFill/>
                  </a:tcPr>
                </a:tc>
                <a:extLst>
                  <a:ext uri="{0D108BD9-81ED-4DB2-BD59-A6C34878D82A}">
                    <a16:rowId xmlns:a16="http://schemas.microsoft.com/office/drawing/2014/main" val="3486983943"/>
                  </a:ext>
                </a:extLst>
              </a:tr>
            </a:tbl>
          </a:graphicData>
        </a:graphic>
      </p:graphicFrame>
    </p:spTree>
    <p:extLst>
      <p:ext uri="{BB962C8B-B14F-4D97-AF65-F5344CB8AC3E}">
        <p14:creationId xmlns:p14="http://schemas.microsoft.com/office/powerpoint/2010/main" val="9073219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A8FFEA1-1B69-4F42-B552-0CCF72596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3" name="Rectangle 12">
            <a:extLst>
              <a:ext uri="{FF2B5EF4-FFF2-40B4-BE49-F238E27FC236}">
                <a16:creationId xmlns:a16="http://schemas.microsoft.com/office/drawing/2014/main" id="{AA3C9226-5EC8-460B-82D7-72AA994DF9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15" name="Straight Connector 14">
            <a:extLst>
              <a:ext uri="{FF2B5EF4-FFF2-40B4-BE49-F238E27FC236}">
                <a16:creationId xmlns:a16="http://schemas.microsoft.com/office/drawing/2014/main" id="{62A90A9D-33DF-408E-BF4C-F82588935C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6BB9730C-14BA-4087-9AF5-4019567721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4904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4C8AB72-CC2C-4452-A54B-A3EB92AD2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extBox 1">
            <a:extLst>
              <a:ext uri="{FF2B5EF4-FFF2-40B4-BE49-F238E27FC236}">
                <a16:creationId xmlns:a16="http://schemas.microsoft.com/office/drawing/2014/main" id="{F4983B8C-630A-DE72-86C0-F32BF9896469}"/>
              </a:ext>
            </a:extLst>
          </p:cNvPr>
          <p:cNvSpPr txBox="1"/>
          <p:nvPr/>
        </p:nvSpPr>
        <p:spPr>
          <a:xfrm>
            <a:off x="1065197" y="5120640"/>
            <a:ext cx="10058400" cy="822960"/>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3600" b="1" spc="-50">
                <a:solidFill>
                  <a:srgbClr val="FFFFFF"/>
                </a:solidFill>
                <a:latin typeface="+mj-lt"/>
                <a:ea typeface="+mj-ea"/>
                <a:cs typeface="+mj-cs"/>
              </a:rPr>
              <a:t>• Visualization:</a:t>
            </a:r>
          </a:p>
        </p:txBody>
      </p:sp>
      <p:sp>
        <p:nvSpPr>
          <p:cNvPr id="21" name="Rectangle 20">
            <a:extLst>
              <a:ext uri="{FF2B5EF4-FFF2-40B4-BE49-F238E27FC236}">
                <a16:creationId xmlns:a16="http://schemas.microsoft.com/office/drawing/2014/main" id="{48F3622B-3E4C-4435-A51C-9D6FD1C2A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aphicFrame>
        <p:nvGraphicFramePr>
          <p:cNvPr id="6" name="Chart 5">
            <a:extLst>
              <a:ext uri="{FF2B5EF4-FFF2-40B4-BE49-F238E27FC236}">
                <a16:creationId xmlns:a16="http://schemas.microsoft.com/office/drawing/2014/main" id="{D85635F1-81AC-916D-58B0-1F89E79696CD}"/>
              </a:ext>
            </a:extLst>
          </p:cNvPr>
          <p:cNvGraphicFramePr/>
          <p:nvPr>
            <p:extLst>
              <p:ext uri="{D42A27DB-BD31-4B8C-83A1-F6EECF244321}">
                <p14:modId xmlns:p14="http://schemas.microsoft.com/office/powerpoint/2010/main" val="350252968"/>
              </p:ext>
            </p:extLst>
          </p:nvPr>
        </p:nvGraphicFramePr>
        <p:xfrm>
          <a:off x="633999" y="643538"/>
          <a:ext cx="10925102" cy="361858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328503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4A8FFEA1-1B69-4F42-B552-0CCF72596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9" name="Rectangle 28">
            <a:extLst>
              <a:ext uri="{FF2B5EF4-FFF2-40B4-BE49-F238E27FC236}">
                <a16:creationId xmlns:a16="http://schemas.microsoft.com/office/drawing/2014/main" id="{AA3C9226-5EC8-460B-82D7-72AA994DF9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31" name="Straight Connector 30">
            <a:extLst>
              <a:ext uri="{FF2B5EF4-FFF2-40B4-BE49-F238E27FC236}">
                <a16:creationId xmlns:a16="http://schemas.microsoft.com/office/drawing/2014/main" id="{62A90A9D-33DF-408E-BF4C-F82588935C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3" name="Rectangle 32">
            <a:extLst>
              <a:ext uri="{FF2B5EF4-FFF2-40B4-BE49-F238E27FC236}">
                <a16:creationId xmlns:a16="http://schemas.microsoft.com/office/drawing/2014/main" id="{7D8A9447-DEFF-40A5-8673-B7A365C3F8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90C21F9-FD6D-4457-B130-1A531F242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extBox 1">
            <a:extLst>
              <a:ext uri="{FF2B5EF4-FFF2-40B4-BE49-F238E27FC236}">
                <a16:creationId xmlns:a16="http://schemas.microsoft.com/office/drawing/2014/main" id="{78A01F2D-0501-B653-F61D-6CC74BA62EB1}"/>
              </a:ext>
            </a:extLst>
          </p:cNvPr>
          <p:cNvSpPr txBox="1"/>
          <p:nvPr/>
        </p:nvSpPr>
        <p:spPr>
          <a:xfrm>
            <a:off x="8096885" y="640080"/>
            <a:ext cx="3659246" cy="2926080"/>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4400" b="1" i="0" u="none" strike="noStrike" spc="-50">
                <a:solidFill>
                  <a:srgbClr val="FFFFFF"/>
                </a:solidFill>
                <a:latin typeface="+mj-lt"/>
                <a:ea typeface="+mj-ea"/>
                <a:cs typeface="+mj-cs"/>
              </a:rPr>
              <a:t>Task 8: Identifying Repeat Customers</a:t>
            </a:r>
            <a:endParaRPr lang="en-US" sz="4400" spc="-50">
              <a:solidFill>
                <a:srgbClr val="FFFFFF"/>
              </a:solidFill>
              <a:latin typeface="+mj-lt"/>
              <a:ea typeface="+mj-ea"/>
              <a:cs typeface="+mj-cs"/>
            </a:endParaRPr>
          </a:p>
        </p:txBody>
      </p:sp>
      <p:sp>
        <p:nvSpPr>
          <p:cNvPr id="4" name="TextBox 3">
            <a:extLst>
              <a:ext uri="{FF2B5EF4-FFF2-40B4-BE49-F238E27FC236}">
                <a16:creationId xmlns:a16="http://schemas.microsoft.com/office/drawing/2014/main" id="{2AD2A7D0-E1C5-DB11-472C-B2B5866BDC74}"/>
              </a:ext>
            </a:extLst>
          </p:cNvPr>
          <p:cNvSpPr txBox="1"/>
          <p:nvPr/>
        </p:nvSpPr>
        <p:spPr>
          <a:xfrm>
            <a:off x="8096885" y="3578084"/>
            <a:ext cx="3659246" cy="2639835"/>
          </a:xfrm>
          <a:prstGeom prst="rect">
            <a:avLst/>
          </a:prstGeom>
        </p:spPr>
        <p:txBody>
          <a:bodyPr vert="horz" lIns="91440" tIns="45720" rIns="91440" bIns="45720" rtlCol="0">
            <a:normAutofit/>
          </a:bodyPr>
          <a:lstStyle/>
          <a:p>
            <a:pPr defTabSz="914400">
              <a:lnSpc>
                <a:spcPct val="90000"/>
              </a:lnSpc>
              <a:spcBef>
                <a:spcPts val="1200"/>
              </a:spcBef>
              <a:spcAft>
                <a:spcPts val="200"/>
              </a:spcAft>
              <a:buClr>
                <a:schemeClr val="accent1"/>
              </a:buClr>
              <a:buSzPct val="100000"/>
            </a:pPr>
            <a:r>
              <a:rPr lang="en-US" sz="1500" b="1" cap="all" spc="200">
                <a:solidFill>
                  <a:srgbClr val="FFFFFF"/>
                </a:solidFill>
                <a:latin typeface="+mj-lt"/>
              </a:rPr>
              <a:t>• SQL Query:</a:t>
            </a:r>
          </a:p>
        </p:txBody>
      </p:sp>
      <p:sp>
        <p:nvSpPr>
          <p:cNvPr id="37" name="Rectangle 36">
            <a:extLst>
              <a:ext uri="{FF2B5EF4-FFF2-40B4-BE49-F238E27FC236}">
                <a16:creationId xmlns:a16="http://schemas.microsoft.com/office/drawing/2014/main" id="{28F6EF4B-2F40-485B-9F36-084731486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aphicFrame>
        <p:nvGraphicFramePr>
          <p:cNvPr id="7" name="Table 6">
            <a:extLst>
              <a:ext uri="{FF2B5EF4-FFF2-40B4-BE49-F238E27FC236}">
                <a16:creationId xmlns:a16="http://schemas.microsoft.com/office/drawing/2014/main" id="{DBDB3FE2-D532-E961-BA9D-EEF912DF527B}"/>
              </a:ext>
            </a:extLst>
          </p:cNvPr>
          <p:cNvGraphicFramePr>
            <a:graphicFrameLocks noGrp="1"/>
          </p:cNvGraphicFramePr>
          <p:nvPr>
            <p:extLst>
              <p:ext uri="{D42A27DB-BD31-4B8C-83A1-F6EECF244321}">
                <p14:modId xmlns:p14="http://schemas.microsoft.com/office/powerpoint/2010/main" val="4102702990"/>
              </p:ext>
            </p:extLst>
          </p:nvPr>
        </p:nvGraphicFramePr>
        <p:xfrm>
          <a:off x="633999" y="729765"/>
          <a:ext cx="6275667" cy="5398470"/>
        </p:xfrm>
        <a:graphic>
          <a:graphicData uri="http://schemas.openxmlformats.org/drawingml/2006/table">
            <a:tbl>
              <a:tblPr>
                <a:tableStyleId>{9D7B26C5-4107-4FEC-AEDC-1716B250A1EF}</a:tableStyleId>
              </a:tblPr>
              <a:tblGrid>
                <a:gridCol w="6275667">
                  <a:extLst>
                    <a:ext uri="{9D8B030D-6E8A-4147-A177-3AD203B41FA5}">
                      <a16:colId xmlns:a16="http://schemas.microsoft.com/office/drawing/2014/main" val="438412380"/>
                    </a:ext>
                  </a:extLst>
                </a:gridCol>
              </a:tblGrid>
              <a:tr h="348722">
                <a:tc>
                  <a:txBody>
                    <a:bodyPr/>
                    <a:lstStyle/>
                    <a:p>
                      <a:pPr algn="l" fontAlgn="b"/>
                      <a:r>
                        <a:rPr lang="en-IN" sz="1100" u="none" strike="noStrike" cap="none" spc="0">
                          <a:solidFill>
                            <a:schemeClr val="tx1"/>
                          </a:solidFill>
                          <a:effectLst/>
                        </a:rPr>
                        <a:t>WITH customer_purchase AS(</a:t>
                      </a:r>
                      <a:endParaRPr lang="en-IN" sz="1100" b="0" i="0" u="none" strike="noStrike" cap="none" spc="0">
                        <a:solidFill>
                          <a:schemeClr val="tx1"/>
                        </a:solidFill>
                        <a:effectLst/>
                        <a:latin typeface="Aptos Narrow" panose="020B0004020202020204" pitchFamily="34" charset="0"/>
                      </a:endParaRPr>
                    </a:p>
                  </a:txBody>
                  <a:tcPr marL="59502" marR="5903" marT="17001" marB="127505" anchor="b"/>
                </a:tc>
                <a:extLst>
                  <a:ext uri="{0D108BD9-81ED-4DB2-BD59-A6C34878D82A}">
                    <a16:rowId xmlns:a16="http://schemas.microsoft.com/office/drawing/2014/main" val="3759896811"/>
                  </a:ext>
                </a:extLst>
              </a:tr>
              <a:tr h="348722">
                <a:tc>
                  <a:txBody>
                    <a:bodyPr/>
                    <a:lstStyle/>
                    <a:p>
                      <a:pPr algn="l" fontAlgn="b"/>
                      <a:r>
                        <a:rPr lang="en-IN" sz="1100" u="none" strike="noStrike" cap="none" spc="0">
                          <a:solidFill>
                            <a:schemeClr val="tx1"/>
                          </a:solidFill>
                          <a:effectLst/>
                        </a:rPr>
                        <a:t>    SELECT</a:t>
                      </a:r>
                      <a:endParaRPr lang="en-IN" sz="1100" b="0" i="0" u="none" strike="noStrike" cap="none" spc="0">
                        <a:solidFill>
                          <a:schemeClr val="tx1"/>
                        </a:solidFill>
                        <a:effectLst/>
                        <a:latin typeface="Aptos Narrow" panose="020B0004020202020204" pitchFamily="34" charset="0"/>
                      </a:endParaRPr>
                    </a:p>
                  </a:txBody>
                  <a:tcPr marL="59502" marR="5903" marT="17001" marB="127505" anchor="b"/>
                </a:tc>
                <a:extLst>
                  <a:ext uri="{0D108BD9-81ED-4DB2-BD59-A6C34878D82A}">
                    <a16:rowId xmlns:a16="http://schemas.microsoft.com/office/drawing/2014/main" val="1498560535"/>
                  </a:ext>
                </a:extLst>
              </a:tr>
              <a:tr h="348722">
                <a:tc>
                  <a:txBody>
                    <a:bodyPr/>
                    <a:lstStyle/>
                    <a:p>
                      <a:pPr algn="l" fontAlgn="b"/>
                      <a:r>
                        <a:rPr lang="en-IN" sz="1100" u="none" strike="noStrike" cap="none" spc="0">
                          <a:solidFill>
                            <a:schemeClr val="tx1"/>
                          </a:solidFill>
                          <a:effectLst/>
                        </a:rPr>
                        <a:t>    `Customer ID`,</a:t>
                      </a:r>
                      <a:endParaRPr lang="en-IN" sz="1100" b="0" i="0" u="none" strike="noStrike" cap="none" spc="0">
                        <a:solidFill>
                          <a:schemeClr val="tx1"/>
                        </a:solidFill>
                        <a:effectLst/>
                        <a:latin typeface="Aptos Narrow" panose="020B0004020202020204" pitchFamily="34" charset="0"/>
                      </a:endParaRPr>
                    </a:p>
                  </a:txBody>
                  <a:tcPr marL="59502" marR="5903" marT="17001" marB="127505" anchor="b"/>
                </a:tc>
                <a:extLst>
                  <a:ext uri="{0D108BD9-81ED-4DB2-BD59-A6C34878D82A}">
                    <a16:rowId xmlns:a16="http://schemas.microsoft.com/office/drawing/2014/main" val="3003868187"/>
                  </a:ext>
                </a:extLst>
              </a:tr>
              <a:tr h="348722">
                <a:tc>
                  <a:txBody>
                    <a:bodyPr/>
                    <a:lstStyle/>
                    <a:p>
                      <a:pPr algn="l" fontAlgn="b"/>
                      <a:r>
                        <a:rPr lang="en-US" sz="1100" u="none" strike="noStrike" cap="none" spc="0">
                          <a:solidFill>
                            <a:schemeClr val="tx1"/>
                          </a:solidFill>
                          <a:effectLst/>
                        </a:rPr>
                        <a:t>   STR_TO_DATE(Date, '%d-%m-%Y') AS purchase_date,</a:t>
                      </a:r>
                      <a:endParaRPr lang="en-US" sz="1100" b="0" i="0" u="none" strike="noStrike" cap="none" spc="0">
                        <a:solidFill>
                          <a:schemeClr val="tx1"/>
                        </a:solidFill>
                        <a:effectLst/>
                        <a:latin typeface="Aptos Narrow" panose="020B0004020202020204" pitchFamily="34" charset="0"/>
                      </a:endParaRPr>
                    </a:p>
                  </a:txBody>
                  <a:tcPr marL="59502" marR="5903" marT="17001" marB="127505" anchor="b"/>
                </a:tc>
                <a:extLst>
                  <a:ext uri="{0D108BD9-81ED-4DB2-BD59-A6C34878D82A}">
                    <a16:rowId xmlns:a16="http://schemas.microsoft.com/office/drawing/2014/main" val="3916619331"/>
                  </a:ext>
                </a:extLst>
              </a:tr>
              <a:tr h="516362">
                <a:tc>
                  <a:txBody>
                    <a:bodyPr/>
                    <a:lstStyle/>
                    <a:p>
                      <a:pPr algn="l" fontAlgn="b"/>
                      <a:r>
                        <a:rPr lang="en-US" sz="1100" u="none" strike="noStrike" cap="none" spc="0">
                          <a:solidFill>
                            <a:schemeClr val="tx1"/>
                          </a:solidFill>
                          <a:effectLst/>
                        </a:rPr>
                        <a:t>   LEAD(STR_TO_DATE(Date, '%d-%m-%Y')) OVER (PARTITION BY `Customer ID` ORDER BY STR_TO_DATE(Date, '%d-%m-%Y')) AS next_purchase_date</a:t>
                      </a:r>
                      <a:endParaRPr lang="en-US" sz="1100" b="0" i="0" u="none" strike="noStrike" cap="none" spc="0">
                        <a:solidFill>
                          <a:schemeClr val="tx1"/>
                        </a:solidFill>
                        <a:effectLst/>
                        <a:latin typeface="Aptos Narrow" panose="020B0004020202020204" pitchFamily="34" charset="0"/>
                      </a:endParaRPr>
                    </a:p>
                  </a:txBody>
                  <a:tcPr marL="59502" marR="5903" marT="17001" marB="127505" anchor="b"/>
                </a:tc>
                <a:extLst>
                  <a:ext uri="{0D108BD9-81ED-4DB2-BD59-A6C34878D82A}">
                    <a16:rowId xmlns:a16="http://schemas.microsoft.com/office/drawing/2014/main" val="930866745"/>
                  </a:ext>
                </a:extLst>
              </a:tr>
              <a:tr h="348722">
                <a:tc>
                  <a:txBody>
                    <a:bodyPr/>
                    <a:lstStyle/>
                    <a:p>
                      <a:pPr algn="l" fontAlgn="b"/>
                      <a:r>
                        <a:rPr lang="en-IN" sz="1100" u="none" strike="noStrike" cap="none" spc="0">
                          <a:solidFill>
                            <a:schemeClr val="tx1"/>
                          </a:solidFill>
                          <a:effectLst/>
                        </a:rPr>
                        <a:t>FROM walmartsales</a:t>
                      </a:r>
                      <a:endParaRPr lang="en-IN" sz="1100" b="0" i="0" u="none" strike="noStrike" cap="none" spc="0">
                        <a:solidFill>
                          <a:schemeClr val="tx1"/>
                        </a:solidFill>
                        <a:effectLst/>
                        <a:latin typeface="Aptos Narrow" panose="020B0004020202020204" pitchFamily="34" charset="0"/>
                      </a:endParaRPr>
                    </a:p>
                  </a:txBody>
                  <a:tcPr marL="59502" marR="5903" marT="17001" marB="127505" anchor="b"/>
                </a:tc>
                <a:extLst>
                  <a:ext uri="{0D108BD9-81ED-4DB2-BD59-A6C34878D82A}">
                    <a16:rowId xmlns:a16="http://schemas.microsoft.com/office/drawing/2014/main" val="3377499576"/>
                  </a:ext>
                </a:extLst>
              </a:tr>
              <a:tr h="348722">
                <a:tc>
                  <a:txBody>
                    <a:bodyPr/>
                    <a:lstStyle/>
                    <a:p>
                      <a:pPr algn="l" fontAlgn="b"/>
                      <a:r>
                        <a:rPr lang="en-IN" sz="1100" u="none" strike="noStrike" cap="none" spc="0">
                          <a:solidFill>
                            <a:schemeClr val="tx1"/>
                          </a:solidFill>
                          <a:effectLst/>
                        </a:rPr>
                        <a:t>)</a:t>
                      </a:r>
                      <a:endParaRPr lang="en-IN" sz="1100" b="0" i="0" u="none" strike="noStrike" cap="none" spc="0">
                        <a:solidFill>
                          <a:schemeClr val="tx1"/>
                        </a:solidFill>
                        <a:effectLst/>
                        <a:latin typeface="Aptos Narrow" panose="020B0004020202020204" pitchFamily="34" charset="0"/>
                      </a:endParaRPr>
                    </a:p>
                  </a:txBody>
                  <a:tcPr marL="59502" marR="5903" marT="17001" marB="127505" anchor="b"/>
                </a:tc>
                <a:extLst>
                  <a:ext uri="{0D108BD9-81ED-4DB2-BD59-A6C34878D82A}">
                    <a16:rowId xmlns:a16="http://schemas.microsoft.com/office/drawing/2014/main" val="607936561"/>
                  </a:ext>
                </a:extLst>
              </a:tr>
              <a:tr h="348722">
                <a:tc>
                  <a:txBody>
                    <a:bodyPr/>
                    <a:lstStyle/>
                    <a:p>
                      <a:pPr algn="l" fontAlgn="b"/>
                      <a:r>
                        <a:rPr lang="en-IN" sz="1100" u="none" strike="noStrike" cap="none" spc="0">
                          <a:solidFill>
                            <a:schemeClr val="tx1"/>
                          </a:solidFill>
                          <a:effectLst/>
                        </a:rPr>
                        <a:t>SELECT</a:t>
                      </a:r>
                      <a:endParaRPr lang="en-IN" sz="1100" b="0" i="0" u="none" strike="noStrike" cap="none" spc="0">
                        <a:solidFill>
                          <a:schemeClr val="tx1"/>
                        </a:solidFill>
                        <a:effectLst/>
                        <a:latin typeface="Aptos Narrow" panose="020B0004020202020204" pitchFamily="34" charset="0"/>
                      </a:endParaRPr>
                    </a:p>
                  </a:txBody>
                  <a:tcPr marL="59502" marR="5903" marT="17001" marB="127505" anchor="b"/>
                </a:tc>
                <a:extLst>
                  <a:ext uri="{0D108BD9-81ED-4DB2-BD59-A6C34878D82A}">
                    <a16:rowId xmlns:a16="http://schemas.microsoft.com/office/drawing/2014/main" val="882363590"/>
                  </a:ext>
                </a:extLst>
              </a:tr>
              <a:tr h="348722">
                <a:tc>
                  <a:txBody>
                    <a:bodyPr/>
                    <a:lstStyle/>
                    <a:p>
                      <a:pPr algn="l" fontAlgn="b"/>
                      <a:r>
                        <a:rPr lang="en-IN" sz="1100" u="none" strike="noStrike" cap="none" spc="0">
                          <a:solidFill>
                            <a:schemeClr val="tx1"/>
                          </a:solidFill>
                          <a:effectLst/>
                        </a:rPr>
                        <a:t>     `Customer ID`,</a:t>
                      </a:r>
                      <a:endParaRPr lang="en-IN" sz="1100" b="0" i="0" u="none" strike="noStrike" cap="none" spc="0">
                        <a:solidFill>
                          <a:schemeClr val="tx1"/>
                        </a:solidFill>
                        <a:effectLst/>
                        <a:latin typeface="Aptos Narrow" panose="020B0004020202020204" pitchFamily="34" charset="0"/>
                      </a:endParaRPr>
                    </a:p>
                  </a:txBody>
                  <a:tcPr marL="59502" marR="5903" marT="17001" marB="127505" anchor="b"/>
                </a:tc>
                <a:extLst>
                  <a:ext uri="{0D108BD9-81ED-4DB2-BD59-A6C34878D82A}">
                    <a16:rowId xmlns:a16="http://schemas.microsoft.com/office/drawing/2014/main" val="1049030165"/>
                  </a:ext>
                </a:extLst>
              </a:tr>
              <a:tr h="348722">
                <a:tc>
                  <a:txBody>
                    <a:bodyPr/>
                    <a:lstStyle/>
                    <a:p>
                      <a:pPr algn="l" fontAlgn="b"/>
                      <a:r>
                        <a:rPr lang="en-IN" sz="1100" u="none" strike="noStrike" cap="none" spc="0">
                          <a:solidFill>
                            <a:schemeClr val="tx1"/>
                          </a:solidFill>
                          <a:effectLst/>
                        </a:rPr>
                        <a:t>     COUNT(*) AS repeat_purchase</a:t>
                      </a:r>
                      <a:endParaRPr lang="en-IN" sz="1100" b="0" i="0" u="none" strike="noStrike" cap="none" spc="0">
                        <a:solidFill>
                          <a:schemeClr val="tx1"/>
                        </a:solidFill>
                        <a:effectLst/>
                        <a:latin typeface="Aptos Narrow" panose="020B0004020202020204" pitchFamily="34" charset="0"/>
                      </a:endParaRPr>
                    </a:p>
                  </a:txBody>
                  <a:tcPr marL="59502" marR="5903" marT="17001" marB="127505" anchor="b"/>
                </a:tc>
                <a:extLst>
                  <a:ext uri="{0D108BD9-81ED-4DB2-BD59-A6C34878D82A}">
                    <a16:rowId xmlns:a16="http://schemas.microsoft.com/office/drawing/2014/main" val="3384433992"/>
                  </a:ext>
                </a:extLst>
              </a:tr>
              <a:tr h="348722">
                <a:tc>
                  <a:txBody>
                    <a:bodyPr/>
                    <a:lstStyle/>
                    <a:p>
                      <a:pPr algn="l" fontAlgn="b"/>
                      <a:r>
                        <a:rPr lang="en-IN" sz="1100" u="none" strike="noStrike" cap="none" spc="0">
                          <a:solidFill>
                            <a:schemeClr val="tx1"/>
                          </a:solidFill>
                          <a:effectLst/>
                        </a:rPr>
                        <a:t>FROM customer_purchase</a:t>
                      </a:r>
                      <a:endParaRPr lang="en-IN" sz="1100" b="0" i="0" u="none" strike="noStrike" cap="none" spc="0">
                        <a:solidFill>
                          <a:schemeClr val="tx1"/>
                        </a:solidFill>
                        <a:effectLst/>
                        <a:latin typeface="Aptos Narrow" panose="020B0004020202020204" pitchFamily="34" charset="0"/>
                      </a:endParaRPr>
                    </a:p>
                  </a:txBody>
                  <a:tcPr marL="59502" marR="5903" marT="17001" marB="127505" anchor="b"/>
                </a:tc>
                <a:extLst>
                  <a:ext uri="{0D108BD9-81ED-4DB2-BD59-A6C34878D82A}">
                    <a16:rowId xmlns:a16="http://schemas.microsoft.com/office/drawing/2014/main" val="1579543798"/>
                  </a:ext>
                </a:extLst>
              </a:tr>
              <a:tr h="348722">
                <a:tc>
                  <a:txBody>
                    <a:bodyPr/>
                    <a:lstStyle/>
                    <a:p>
                      <a:pPr algn="l" fontAlgn="b"/>
                      <a:r>
                        <a:rPr lang="en-US" sz="1100" u="none" strike="noStrike" cap="none" spc="0">
                          <a:solidFill>
                            <a:schemeClr val="tx1"/>
                          </a:solidFill>
                          <a:effectLst/>
                        </a:rPr>
                        <a:t>WHERE next_purchase_date IS NOT NULL</a:t>
                      </a:r>
                      <a:endParaRPr lang="en-US" sz="1100" b="0" i="0" u="none" strike="noStrike" cap="none" spc="0">
                        <a:solidFill>
                          <a:schemeClr val="tx1"/>
                        </a:solidFill>
                        <a:effectLst/>
                        <a:latin typeface="Aptos Narrow" panose="020B0004020202020204" pitchFamily="34" charset="0"/>
                      </a:endParaRPr>
                    </a:p>
                  </a:txBody>
                  <a:tcPr marL="59502" marR="5903" marT="17001" marB="127505" anchor="b"/>
                </a:tc>
                <a:extLst>
                  <a:ext uri="{0D108BD9-81ED-4DB2-BD59-A6C34878D82A}">
                    <a16:rowId xmlns:a16="http://schemas.microsoft.com/office/drawing/2014/main" val="3791059635"/>
                  </a:ext>
                </a:extLst>
              </a:tr>
              <a:tr h="348722">
                <a:tc>
                  <a:txBody>
                    <a:bodyPr/>
                    <a:lstStyle/>
                    <a:p>
                      <a:pPr algn="l" fontAlgn="b"/>
                      <a:r>
                        <a:rPr lang="en-US" sz="1100" u="none" strike="noStrike" cap="none" spc="0">
                          <a:solidFill>
                            <a:schemeClr val="tx1"/>
                          </a:solidFill>
                          <a:effectLst/>
                        </a:rPr>
                        <a:t>AND DATEDIFF(next_purchase_date,purchase_date) &lt;=30</a:t>
                      </a:r>
                      <a:endParaRPr lang="en-US" sz="1100" b="0" i="0" u="none" strike="noStrike" cap="none" spc="0">
                        <a:solidFill>
                          <a:schemeClr val="tx1"/>
                        </a:solidFill>
                        <a:effectLst/>
                        <a:latin typeface="Aptos Narrow" panose="020B0004020202020204" pitchFamily="34" charset="0"/>
                      </a:endParaRPr>
                    </a:p>
                  </a:txBody>
                  <a:tcPr marL="59502" marR="5903" marT="17001" marB="127505" anchor="b"/>
                </a:tc>
                <a:extLst>
                  <a:ext uri="{0D108BD9-81ED-4DB2-BD59-A6C34878D82A}">
                    <a16:rowId xmlns:a16="http://schemas.microsoft.com/office/drawing/2014/main" val="3499735385"/>
                  </a:ext>
                </a:extLst>
              </a:tr>
              <a:tr h="348722">
                <a:tc>
                  <a:txBody>
                    <a:bodyPr/>
                    <a:lstStyle/>
                    <a:p>
                      <a:pPr algn="l" fontAlgn="b"/>
                      <a:r>
                        <a:rPr lang="en-IN" sz="1100" u="none" strike="noStrike" cap="none" spc="0">
                          <a:solidFill>
                            <a:schemeClr val="tx1"/>
                          </a:solidFill>
                          <a:effectLst/>
                        </a:rPr>
                        <a:t>GROUP BY `Customer ID`</a:t>
                      </a:r>
                      <a:endParaRPr lang="en-IN" sz="1100" b="0" i="0" u="none" strike="noStrike" cap="none" spc="0">
                        <a:solidFill>
                          <a:schemeClr val="tx1"/>
                        </a:solidFill>
                        <a:effectLst/>
                        <a:latin typeface="Aptos Narrow" panose="020B0004020202020204" pitchFamily="34" charset="0"/>
                      </a:endParaRPr>
                    </a:p>
                  </a:txBody>
                  <a:tcPr marL="59502" marR="5903" marT="17001" marB="127505" anchor="b"/>
                </a:tc>
                <a:extLst>
                  <a:ext uri="{0D108BD9-81ED-4DB2-BD59-A6C34878D82A}">
                    <a16:rowId xmlns:a16="http://schemas.microsoft.com/office/drawing/2014/main" val="474647691"/>
                  </a:ext>
                </a:extLst>
              </a:tr>
              <a:tr h="348722">
                <a:tc>
                  <a:txBody>
                    <a:bodyPr/>
                    <a:lstStyle/>
                    <a:p>
                      <a:pPr algn="l" fontAlgn="b"/>
                      <a:r>
                        <a:rPr lang="en-US" sz="1100" u="none" strike="noStrike" cap="none" spc="0">
                          <a:solidFill>
                            <a:schemeClr val="tx1"/>
                          </a:solidFill>
                          <a:effectLst/>
                        </a:rPr>
                        <a:t>ORDER BY repeat_purchase DESC;</a:t>
                      </a:r>
                      <a:endParaRPr lang="en-US" sz="1100" b="0" i="0" u="none" strike="noStrike" cap="none" spc="0">
                        <a:solidFill>
                          <a:schemeClr val="tx1"/>
                        </a:solidFill>
                        <a:effectLst/>
                        <a:latin typeface="Aptos Narrow" panose="020B0004020202020204" pitchFamily="34" charset="0"/>
                      </a:endParaRPr>
                    </a:p>
                  </a:txBody>
                  <a:tcPr marL="59502" marR="5903" marT="17001" marB="127505" anchor="b"/>
                </a:tc>
                <a:extLst>
                  <a:ext uri="{0D108BD9-81ED-4DB2-BD59-A6C34878D82A}">
                    <a16:rowId xmlns:a16="http://schemas.microsoft.com/office/drawing/2014/main" val="213635756"/>
                  </a:ext>
                </a:extLst>
              </a:tr>
            </a:tbl>
          </a:graphicData>
        </a:graphic>
      </p:graphicFrame>
    </p:spTree>
    <p:extLst>
      <p:ext uri="{BB962C8B-B14F-4D97-AF65-F5344CB8AC3E}">
        <p14:creationId xmlns:p14="http://schemas.microsoft.com/office/powerpoint/2010/main" val="15510821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A8FFEA1-1B69-4F42-B552-0CCF72596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2" name="Rectangle 11">
            <a:extLst>
              <a:ext uri="{FF2B5EF4-FFF2-40B4-BE49-F238E27FC236}">
                <a16:creationId xmlns:a16="http://schemas.microsoft.com/office/drawing/2014/main" id="{AA3C9226-5EC8-460B-82D7-72AA994DF9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14" name="Straight Connector 13">
            <a:extLst>
              <a:ext uri="{FF2B5EF4-FFF2-40B4-BE49-F238E27FC236}">
                <a16:creationId xmlns:a16="http://schemas.microsoft.com/office/drawing/2014/main" id="{62A90A9D-33DF-408E-BF4C-F82588935C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7D8A9447-DEFF-40A5-8673-B7A365C3F8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90C21F9-FD6D-4457-B130-1A531F242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extBox 1">
            <a:extLst>
              <a:ext uri="{FF2B5EF4-FFF2-40B4-BE49-F238E27FC236}">
                <a16:creationId xmlns:a16="http://schemas.microsoft.com/office/drawing/2014/main" id="{37CA2EEE-4BBA-67D8-28E8-B6933938D13E}"/>
              </a:ext>
            </a:extLst>
          </p:cNvPr>
          <p:cNvSpPr txBox="1"/>
          <p:nvPr/>
        </p:nvSpPr>
        <p:spPr>
          <a:xfrm>
            <a:off x="8096885" y="640080"/>
            <a:ext cx="3659246" cy="2926080"/>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4400" b="1" spc="-50">
                <a:solidFill>
                  <a:srgbClr val="FFFFFF"/>
                </a:solidFill>
                <a:latin typeface="+mj-lt"/>
                <a:ea typeface="+mj-ea"/>
                <a:cs typeface="+mj-cs"/>
              </a:rPr>
              <a:t>• Result Table:</a:t>
            </a:r>
          </a:p>
        </p:txBody>
      </p:sp>
      <p:sp>
        <p:nvSpPr>
          <p:cNvPr id="20" name="Rectangle 19">
            <a:extLst>
              <a:ext uri="{FF2B5EF4-FFF2-40B4-BE49-F238E27FC236}">
                <a16:creationId xmlns:a16="http://schemas.microsoft.com/office/drawing/2014/main" id="{28F6EF4B-2F40-485B-9F36-084731486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aphicFrame>
        <p:nvGraphicFramePr>
          <p:cNvPr id="5" name="Table 4">
            <a:extLst>
              <a:ext uri="{FF2B5EF4-FFF2-40B4-BE49-F238E27FC236}">
                <a16:creationId xmlns:a16="http://schemas.microsoft.com/office/drawing/2014/main" id="{BA84F6BB-A31C-003C-4B67-85A4854D8736}"/>
              </a:ext>
            </a:extLst>
          </p:cNvPr>
          <p:cNvGraphicFramePr>
            <a:graphicFrameLocks noGrp="1"/>
          </p:cNvGraphicFramePr>
          <p:nvPr>
            <p:extLst>
              <p:ext uri="{D42A27DB-BD31-4B8C-83A1-F6EECF244321}">
                <p14:modId xmlns:p14="http://schemas.microsoft.com/office/powerpoint/2010/main" val="1135722407"/>
              </p:ext>
            </p:extLst>
          </p:nvPr>
        </p:nvGraphicFramePr>
        <p:xfrm>
          <a:off x="1240438" y="640080"/>
          <a:ext cx="5062790" cy="5577840"/>
        </p:xfrm>
        <a:graphic>
          <a:graphicData uri="http://schemas.openxmlformats.org/drawingml/2006/table">
            <a:tbl>
              <a:tblPr/>
              <a:tblGrid>
                <a:gridCol w="2394466">
                  <a:extLst>
                    <a:ext uri="{9D8B030D-6E8A-4147-A177-3AD203B41FA5}">
                      <a16:colId xmlns:a16="http://schemas.microsoft.com/office/drawing/2014/main" val="4267043667"/>
                    </a:ext>
                  </a:extLst>
                </a:gridCol>
                <a:gridCol w="2668324">
                  <a:extLst>
                    <a:ext uri="{9D8B030D-6E8A-4147-A177-3AD203B41FA5}">
                      <a16:colId xmlns:a16="http://schemas.microsoft.com/office/drawing/2014/main" val="3600475807"/>
                    </a:ext>
                  </a:extLst>
                </a:gridCol>
              </a:tblGrid>
              <a:tr h="348615">
                <a:tc>
                  <a:txBody>
                    <a:bodyPr/>
                    <a:lstStyle/>
                    <a:p>
                      <a:pPr algn="ctr" fontAlgn="b">
                        <a:buNone/>
                      </a:pPr>
                      <a:r>
                        <a:rPr lang="en-IN" sz="1800" b="1" i="0" u="none" strike="noStrike">
                          <a:solidFill>
                            <a:srgbClr val="000000"/>
                          </a:solidFill>
                          <a:effectLst/>
                          <a:latin typeface="Aptos Narrow" panose="020B0004020202020204" pitchFamily="34" charset="0"/>
                        </a:rPr>
                        <a:t>Customer ID</a:t>
                      </a:r>
                      <a:endParaRPr lang="en-IN" sz="3000" b="0" i="0" u="none" strike="noStrike">
                        <a:effectLst/>
                        <a:latin typeface="Arial" panose="020B0604020202020204" pitchFamily="34" charset="0"/>
                      </a:endParaRPr>
                    </a:p>
                  </a:txBody>
                  <a:tcPr marL="10513" marR="10513" marT="10513" marB="0" anchor="b">
                    <a:lnL>
                      <a:noFill/>
                    </a:lnL>
                    <a:lnR>
                      <a:noFill/>
                    </a:lnR>
                    <a:lnT>
                      <a:noFill/>
                    </a:lnT>
                    <a:lnB>
                      <a:noFill/>
                    </a:lnB>
                    <a:noFill/>
                  </a:tcPr>
                </a:tc>
                <a:tc>
                  <a:txBody>
                    <a:bodyPr/>
                    <a:lstStyle/>
                    <a:p>
                      <a:pPr algn="ctr" fontAlgn="b">
                        <a:buNone/>
                      </a:pPr>
                      <a:r>
                        <a:rPr lang="en-IN" sz="1800" b="1" i="0" u="none" strike="noStrike">
                          <a:solidFill>
                            <a:srgbClr val="000000"/>
                          </a:solidFill>
                          <a:effectLst/>
                          <a:latin typeface="Aptos Narrow" panose="020B0004020202020204" pitchFamily="34" charset="0"/>
                        </a:rPr>
                        <a:t>repeat_purchase</a:t>
                      </a:r>
                      <a:endParaRPr lang="en-IN" sz="3000" b="0" i="0" u="none" strike="noStrike">
                        <a:effectLst/>
                        <a:latin typeface="Arial" panose="020B0604020202020204" pitchFamily="34" charset="0"/>
                      </a:endParaRPr>
                    </a:p>
                  </a:txBody>
                  <a:tcPr marL="10513" marR="10513" marT="10513" marB="0" anchor="b">
                    <a:lnL>
                      <a:noFill/>
                    </a:lnL>
                    <a:lnR>
                      <a:noFill/>
                    </a:lnR>
                    <a:lnT>
                      <a:noFill/>
                    </a:lnT>
                    <a:lnB>
                      <a:noFill/>
                    </a:lnB>
                    <a:noFill/>
                  </a:tcPr>
                </a:tc>
                <a:extLst>
                  <a:ext uri="{0D108BD9-81ED-4DB2-BD59-A6C34878D82A}">
                    <a16:rowId xmlns:a16="http://schemas.microsoft.com/office/drawing/2014/main" val="723293911"/>
                  </a:ext>
                </a:extLst>
              </a:tr>
              <a:tr h="348615">
                <a:tc>
                  <a:txBody>
                    <a:bodyPr/>
                    <a:lstStyle/>
                    <a:p>
                      <a:pPr algn="ctr" fontAlgn="b">
                        <a:buNone/>
                      </a:pPr>
                      <a:r>
                        <a:rPr lang="en-IN" sz="1800" b="0" i="0" u="none" strike="noStrike">
                          <a:solidFill>
                            <a:srgbClr val="000000"/>
                          </a:solidFill>
                          <a:effectLst/>
                          <a:latin typeface="Aptos Narrow" panose="020B0004020202020204" pitchFamily="34" charset="0"/>
                        </a:rPr>
                        <a:t>1</a:t>
                      </a:r>
                      <a:endParaRPr lang="en-IN" sz="3000" b="0" i="0" u="none" strike="noStrike">
                        <a:effectLst/>
                        <a:latin typeface="Arial" panose="020B0604020202020204" pitchFamily="34" charset="0"/>
                      </a:endParaRPr>
                    </a:p>
                  </a:txBody>
                  <a:tcPr marL="10513" marR="10513" marT="10513" marB="0" anchor="b">
                    <a:lnL>
                      <a:noFill/>
                    </a:lnL>
                    <a:lnR>
                      <a:noFill/>
                    </a:lnR>
                    <a:lnT>
                      <a:noFill/>
                    </a:lnT>
                    <a:lnB>
                      <a:noFill/>
                    </a:lnB>
                    <a:noFill/>
                  </a:tcPr>
                </a:tc>
                <a:tc>
                  <a:txBody>
                    <a:bodyPr/>
                    <a:lstStyle/>
                    <a:p>
                      <a:pPr algn="ctr" fontAlgn="b">
                        <a:buNone/>
                      </a:pPr>
                      <a:r>
                        <a:rPr lang="en-IN" sz="1800" b="0" i="0" u="none" strike="noStrike">
                          <a:solidFill>
                            <a:srgbClr val="000000"/>
                          </a:solidFill>
                          <a:effectLst/>
                          <a:latin typeface="Aptos Narrow" panose="020B0004020202020204" pitchFamily="34" charset="0"/>
                        </a:rPr>
                        <a:t>66</a:t>
                      </a:r>
                      <a:endParaRPr lang="en-IN" sz="3000" b="0" i="0" u="none" strike="noStrike">
                        <a:effectLst/>
                        <a:latin typeface="Arial" panose="020B0604020202020204" pitchFamily="34" charset="0"/>
                      </a:endParaRPr>
                    </a:p>
                  </a:txBody>
                  <a:tcPr marL="10513" marR="10513" marT="10513" marB="0" anchor="b">
                    <a:lnL>
                      <a:noFill/>
                    </a:lnL>
                    <a:lnR>
                      <a:noFill/>
                    </a:lnR>
                    <a:lnT>
                      <a:noFill/>
                    </a:lnT>
                    <a:lnB>
                      <a:noFill/>
                    </a:lnB>
                    <a:noFill/>
                  </a:tcPr>
                </a:tc>
                <a:extLst>
                  <a:ext uri="{0D108BD9-81ED-4DB2-BD59-A6C34878D82A}">
                    <a16:rowId xmlns:a16="http://schemas.microsoft.com/office/drawing/2014/main" val="2190612829"/>
                  </a:ext>
                </a:extLst>
              </a:tr>
              <a:tr h="348615">
                <a:tc>
                  <a:txBody>
                    <a:bodyPr/>
                    <a:lstStyle/>
                    <a:p>
                      <a:pPr algn="ctr" fontAlgn="b">
                        <a:buNone/>
                      </a:pPr>
                      <a:r>
                        <a:rPr lang="en-IN" sz="1800" b="0" i="0" u="none" strike="noStrike">
                          <a:solidFill>
                            <a:srgbClr val="000000"/>
                          </a:solidFill>
                          <a:effectLst/>
                          <a:latin typeface="Aptos Narrow" panose="020B0004020202020204" pitchFamily="34" charset="0"/>
                        </a:rPr>
                        <a:t>2</a:t>
                      </a:r>
                      <a:endParaRPr lang="en-IN" sz="3000" b="0" i="0" u="none" strike="noStrike">
                        <a:effectLst/>
                        <a:latin typeface="Arial" panose="020B0604020202020204" pitchFamily="34" charset="0"/>
                      </a:endParaRPr>
                    </a:p>
                  </a:txBody>
                  <a:tcPr marL="10513" marR="10513" marT="10513" marB="0" anchor="b">
                    <a:lnL>
                      <a:noFill/>
                    </a:lnL>
                    <a:lnR>
                      <a:noFill/>
                    </a:lnR>
                    <a:lnT>
                      <a:noFill/>
                    </a:lnT>
                    <a:lnB>
                      <a:noFill/>
                    </a:lnB>
                    <a:noFill/>
                  </a:tcPr>
                </a:tc>
                <a:tc>
                  <a:txBody>
                    <a:bodyPr/>
                    <a:lstStyle/>
                    <a:p>
                      <a:pPr algn="ctr" fontAlgn="b">
                        <a:buNone/>
                      </a:pPr>
                      <a:r>
                        <a:rPr lang="en-IN" sz="1800" b="0" i="0" u="none" strike="noStrike">
                          <a:solidFill>
                            <a:srgbClr val="000000"/>
                          </a:solidFill>
                          <a:effectLst/>
                          <a:latin typeface="Aptos Narrow" panose="020B0004020202020204" pitchFamily="34" charset="0"/>
                        </a:rPr>
                        <a:t>66</a:t>
                      </a:r>
                      <a:endParaRPr lang="en-IN" sz="3000" b="0" i="0" u="none" strike="noStrike">
                        <a:effectLst/>
                        <a:latin typeface="Arial" panose="020B0604020202020204" pitchFamily="34" charset="0"/>
                      </a:endParaRPr>
                    </a:p>
                  </a:txBody>
                  <a:tcPr marL="10513" marR="10513" marT="10513" marB="0" anchor="b">
                    <a:lnL>
                      <a:noFill/>
                    </a:lnL>
                    <a:lnR>
                      <a:noFill/>
                    </a:lnR>
                    <a:lnT>
                      <a:noFill/>
                    </a:lnT>
                    <a:lnB>
                      <a:noFill/>
                    </a:lnB>
                    <a:noFill/>
                  </a:tcPr>
                </a:tc>
                <a:extLst>
                  <a:ext uri="{0D108BD9-81ED-4DB2-BD59-A6C34878D82A}">
                    <a16:rowId xmlns:a16="http://schemas.microsoft.com/office/drawing/2014/main" val="3019872611"/>
                  </a:ext>
                </a:extLst>
              </a:tr>
              <a:tr h="348615">
                <a:tc>
                  <a:txBody>
                    <a:bodyPr/>
                    <a:lstStyle/>
                    <a:p>
                      <a:pPr algn="ctr" fontAlgn="b">
                        <a:buNone/>
                      </a:pPr>
                      <a:r>
                        <a:rPr lang="en-IN" sz="1800" b="0" i="0" u="none" strike="noStrike">
                          <a:solidFill>
                            <a:srgbClr val="000000"/>
                          </a:solidFill>
                          <a:effectLst/>
                          <a:latin typeface="Aptos Narrow" panose="020B0004020202020204" pitchFamily="34" charset="0"/>
                        </a:rPr>
                        <a:t>3</a:t>
                      </a:r>
                      <a:endParaRPr lang="en-IN" sz="3000" b="0" i="0" u="none" strike="noStrike">
                        <a:effectLst/>
                        <a:latin typeface="Arial" panose="020B0604020202020204" pitchFamily="34" charset="0"/>
                      </a:endParaRPr>
                    </a:p>
                  </a:txBody>
                  <a:tcPr marL="10513" marR="10513" marT="10513" marB="0" anchor="b">
                    <a:lnL>
                      <a:noFill/>
                    </a:lnL>
                    <a:lnR>
                      <a:noFill/>
                    </a:lnR>
                    <a:lnT>
                      <a:noFill/>
                    </a:lnT>
                    <a:lnB>
                      <a:noFill/>
                    </a:lnB>
                    <a:noFill/>
                  </a:tcPr>
                </a:tc>
                <a:tc>
                  <a:txBody>
                    <a:bodyPr/>
                    <a:lstStyle/>
                    <a:p>
                      <a:pPr algn="ctr" fontAlgn="b">
                        <a:buNone/>
                      </a:pPr>
                      <a:r>
                        <a:rPr lang="en-IN" sz="1800" b="0" i="0" u="none" strike="noStrike">
                          <a:solidFill>
                            <a:srgbClr val="000000"/>
                          </a:solidFill>
                          <a:effectLst/>
                          <a:latin typeface="Aptos Narrow" panose="020B0004020202020204" pitchFamily="34" charset="0"/>
                        </a:rPr>
                        <a:t>66</a:t>
                      </a:r>
                      <a:endParaRPr lang="en-IN" sz="3000" b="0" i="0" u="none" strike="noStrike">
                        <a:effectLst/>
                        <a:latin typeface="Arial" panose="020B0604020202020204" pitchFamily="34" charset="0"/>
                      </a:endParaRPr>
                    </a:p>
                  </a:txBody>
                  <a:tcPr marL="10513" marR="10513" marT="10513" marB="0" anchor="b">
                    <a:lnL>
                      <a:noFill/>
                    </a:lnL>
                    <a:lnR>
                      <a:noFill/>
                    </a:lnR>
                    <a:lnT>
                      <a:noFill/>
                    </a:lnT>
                    <a:lnB>
                      <a:noFill/>
                    </a:lnB>
                    <a:noFill/>
                  </a:tcPr>
                </a:tc>
                <a:extLst>
                  <a:ext uri="{0D108BD9-81ED-4DB2-BD59-A6C34878D82A}">
                    <a16:rowId xmlns:a16="http://schemas.microsoft.com/office/drawing/2014/main" val="3994917739"/>
                  </a:ext>
                </a:extLst>
              </a:tr>
              <a:tr h="348615">
                <a:tc>
                  <a:txBody>
                    <a:bodyPr/>
                    <a:lstStyle/>
                    <a:p>
                      <a:pPr algn="ctr" fontAlgn="b">
                        <a:buNone/>
                      </a:pPr>
                      <a:r>
                        <a:rPr lang="en-IN" sz="1800" b="0" i="0" u="none" strike="noStrike">
                          <a:solidFill>
                            <a:srgbClr val="000000"/>
                          </a:solidFill>
                          <a:effectLst/>
                          <a:latin typeface="Aptos Narrow" panose="020B0004020202020204" pitchFamily="34" charset="0"/>
                        </a:rPr>
                        <a:t>4</a:t>
                      </a:r>
                      <a:endParaRPr lang="en-IN" sz="3000" b="0" i="0" u="none" strike="noStrike">
                        <a:effectLst/>
                        <a:latin typeface="Arial" panose="020B0604020202020204" pitchFamily="34" charset="0"/>
                      </a:endParaRPr>
                    </a:p>
                  </a:txBody>
                  <a:tcPr marL="10513" marR="10513" marT="10513" marB="0" anchor="b">
                    <a:lnL>
                      <a:noFill/>
                    </a:lnL>
                    <a:lnR>
                      <a:noFill/>
                    </a:lnR>
                    <a:lnT>
                      <a:noFill/>
                    </a:lnT>
                    <a:lnB>
                      <a:noFill/>
                    </a:lnB>
                    <a:noFill/>
                  </a:tcPr>
                </a:tc>
                <a:tc>
                  <a:txBody>
                    <a:bodyPr/>
                    <a:lstStyle/>
                    <a:p>
                      <a:pPr algn="ctr" fontAlgn="b">
                        <a:buNone/>
                      </a:pPr>
                      <a:r>
                        <a:rPr lang="en-IN" sz="1800" b="0" i="0" u="none" strike="noStrike">
                          <a:solidFill>
                            <a:srgbClr val="000000"/>
                          </a:solidFill>
                          <a:effectLst/>
                          <a:latin typeface="Aptos Narrow" panose="020B0004020202020204" pitchFamily="34" charset="0"/>
                        </a:rPr>
                        <a:t>66</a:t>
                      </a:r>
                      <a:endParaRPr lang="en-IN" sz="3000" b="0" i="0" u="none" strike="noStrike">
                        <a:effectLst/>
                        <a:latin typeface="Arial" panose="020B0604020202020204" pitchFamily="34" charset="0"/>
                      </a:endParaRPr>
                    </a:p>
                  </a:txBody>
                  <a:tcPr marL="10513" marR="10513" marT="10513" marB="0" anchor="b">
                    <a:lnL>
                      <a:noFill/>
                    </a:lnL>
                    <a:lnR>
                      <a:noFill/>
                    </a:lnR>
                    <a:lnT>
                      <a:noFill/>
                    </a:lnT>
                    <a:lnB>
                      <a:noFill/>
                    </a:lnB>
                    <a:noFill/>
                  </a:tcPr>
                </a:tc>
                <a:extLst>
                  <a:ext uri="{0D108BD9-81ED-4DB2-BD59-A6C34878D82A}">
                    <a16:rowId xmlns:a16="http://schemas.microsoft.com/office/drawing/2014/main" val="916209766"/>
                  </a:ext>
                </a:extLst>
              </a:tr>
              <a:tr h="348615">
                <a:tc>
                  <a:txBody>
                    <a:bodyPr/>
                    <a:lstStyle/>
                    <a:p>
                      <a:pPr algn="ctr" fontAlgn="b">
                        <a:buNone/>
                      </a:pPr>
                      <a:r>
                        <a:rPr lang="en-IN" sz="1800" b="0" i="0" u="none" strike="noStrike">
                          <a:solidFill>
                            <a:srgbClr val="000000"/>
                          </a:solidFill>
                          <a:effectLst/>
                          <a:latin typeface="Aptos Narrow" panose="020B0004020202020204" pitchFamily="34" charset="0"/>
                        </a:rPr>
                        <a:t>5</a:t>
                      </a:r>
                      <a:endParaRPr lang="en-IN" sz="3000" b="0" i="0" u="none" strike="noStrike">
                        <a:effectLst/>
                        <a:latin typeface="Arial" panose="020B0604020202020204" pitchFamily="34" charset="0"/>
                      </a:endParaRPr>
                    </a:p>
                  </a:txBody>
                  <a:tcPr marL="10513" marR="10513" marT="10513" marB="0" anchor="b">
                    <a:lnL>
                      <a:noFill/>
                    </a:lnL>
                    <a:lnR>
                      <a:noFill/>
                    </a:lnR>
                    <a:lnT>
                      <a:noFill/>
                    </a:lnT>
                    <a:lnB>
                      <a:noFill/>
                    </a:lnB>
                    <a:noFill/>
                  </a:tcPr>
                </a:tc>
                <a:tc>
                  <a:txBody>
                    <a:bodyPr/>
                    <a:lstStyle/>
                    <a:p>
                      <a:pPr algn="ctr" fontAlgn="b">
                        <a:buNone/>
                      </a:pPr>
                      <a:r>
                        <a:rPr lang="en-IN" sz="1800" b="0" i="0" u="none" strike="noStrike">
                          <a:solidFill>
                            <a:srgbClr val="000000"/>
                          </a:solidFill>
                          <a:effectLst/>
                          <a:latin typeface="Aptos Narrow" panose="020B0004020202020204" pitchFamily="34" charset="0"/>
                        </a:rPr>
                        <a:t>66</a:t>
                      </a:r>
                      <a:endParaRPr lang="en-IN" sz="3000" b="0" i="0" u="none" strike="noStrike">
                        <a:effectLst/>
                        <a:latin typeface="Arial" panose="020B0604020202020204" pitchFamily="34" charset="0"/>
                      </a:endParaRPr>
                    </a:p>
                  </a:txBody>
                  <a:tcPr marL="10513" marR="10513" marT="10513" marB="0" anchor="b">
                    <a:lnL>
                      <a:noFill/>
                    </a:lnL>
                    <a:lnR>
                      <a:noFill/>
                    </a:lnR>
                    <a:lnT>
                      <a:noFill/>
                    </a:lnT>
                    <a:lnB>
                      <a:noFill/>
                    </a:lnB>
                    <a:noFill/>
                  </a:tcPr>
                </a:tc>
                <a:extLst>
                  <a:ext uri="{0D108BD9-81ED-4DB2-BD59-A6C34878D82A}">
                    <a16:rowId xmlns:a16="http://schemas.microsoft.com/office/drawing/2014/main" val="991647109"/>
                  </a:ext>
                </a:extLst>
              </a:tr>
              <a:tr h="348615">
                <a:tc>
                  <a:txBody>
                    <a:bodyPr/>
                    <a:lstStyle/>
                    <a:p>
                      <a:pPr algn="ctr" fontAlgn="b">
                        <a:buNone/>
                      </a:pPr>
                      <a:r>
                        <a:rPr lang="en-IN" sz="1800" b="0" i="0" u="none" strike="noStrike">
                          <a:solidFill>
                            <a:srgbClr val="000000"/>
                          </a:solidFill>
                          <a:effectLst/>
                          <a:latin typeface="Aptos Narrow" panose="020B0004020202020204" pitchFamily="34" charset="0"/>
                        </a:rPr>
                        <a:t>6</a:t>
                      </a:r>
                      <a:endParaRPr lang="en-IN" sz="3000" b="0" i="0" u="none" strike="noStrike">
                        <a:effectLst/>
                        <a:latin typeface="Arial" panose="020B0604020202020204" pitchFamily="34" charset="0"/>
                      </a:endParaRPr>
                    </a:p>
                  </a:txBody>
                  <a:tcPr marL="10513" marR="10513" marT="10513" marB="0" anchor="b">
                    <a:lnL>
                      <a:noFill/>
                    </a:lnL>
                    <a:lnR>
                      <a:noFill/>
                    </a:lnR>
                    <a:lnT>
                      <a:noFill/>
                    </a:lnT>
                    <a:lnB>
                      <a:noFill/>
                    </a:lnB>
                    <a:noFill/>
                  </a:tcPr>
                </a:tc>
                <a:tc>
                  <a:txBody>
                    <a:bodyPr/>
                    <a:lstStyle/>
                    <a:p>
                      <a:pPr algn="ctr" fontAlgn="b">
                        <a:buNone/>
                      </a:pPr>
                      <a:r>
                        <a:rPr lang="en-IN" sz="1800" b="0" i="0" u="none" strike="noStrike">
                          <a:solidFill>
                            <a:srgbClr val="000000"/>
                          </a:solidFill>
                          <a:effectLst/>
                          <a:latin typeface="Aptos Narrow" panose="020B0004020202020204" pitchFamily="34" charset="0"/>
                        </a:rPr>
                        <a:t>66</a:t>
                      </a:r>
                      <a:endParaRPr lang="en-IN" sz="3000" b="0" i="0" u="none" strike="noStrike">
                        <a:effectLst/>
                        <a:latin typeface="Arial" panose="020B0604020202020204" pitchFamily="34" charset="0"/>
                      </a:endParaRPr>
                    </a:p>
                  </a:txBody>
                  <a:tcPr marL="10513" marR="10513" marT="10513" marB="0" anchor="b">
                    <a:lnL>
                      <a:noFill/>
                    </a:lnL>
                    <a:lnR>
                      <a:noFill/>
                    </a:lnR>
                    <a:lnT>
                      <a:noFill/>
                    </a:lnT>
                    <a:lnB>
                      <a:noFill/>
                    </a:lnB>
                    <a:noFill/>
                  </a:tcPr>
                </a:tc>
                <a:extLst>
                  <a:ext uri="{0D108BD9-81ED-4DB2-BD59-A6C34878D82A}">
                    <a16:rowId xmlns:a16="http://schemas.microsoft.com/office/drawing/2014/main" val="1028332754"/>
                  </a:ext>
                </a:extLst>
              </a:tr>
              <a:tr h="348615">
                <a:tc>
                  <a:txBody>
                    <a:bodyPr/>
                    <a:lstStyle/>
                    <a:p>
                      <a:pPr algn="ctr" fontAlgn="b">
                        <a:buNone/>
                      </a:pPr>
                      <a:r>
                        <a:rPr lang="en-IN" sz="1800" b="0" i="0" u="none" strike="noStrike">
                          <a:solidFill>
                            <a:srgbClr val="000000"/>
                          </a:solidFill>
                          <a:effectLst/>
                          <a:latin typeface="Aptos Narrow" panose="020B0004020202020204" pitchFamily="34" charset="0"/>
                        </a:rPr>
                        <a:t>7</a:t>
                      </a:r>
                      <a:endParaRPr lang="en-IN" sz="3000" b="0" i="0" u="none" strike="noStrike">
                        <a:effectLst/>
                        <a:latin typeface="Arial" panose="020B0604020202020204" pitchFamily="34" charset="0"/>
                      </a:endParaRPr>
                    </a:p>
                  </a:txBody>
                  <a:tcPr marL="10513" marR="10513" marT="10513" marB="0" anchor="b">
                    <a:lnL>
                      <a:noFill/>
                    </a:lnL>
                    <a:lnR>
                      <a:noFill/>
                    </a:lnR>
                    <a:lnT>
                      <a:noFill/>
                    </a:lnT>
                    <a:lnB>
                      <a:noFill/>
                    </a:lnB>
                    <a:noFill/>
                  </a:tcPr>
                </a:tc>
                <a:tc>
                  <a:txBody>
                    <a:bodyPr/>
                    <a:lstStyle/>
                    <a:p>
                      <a:pPr algn="ctr" fontAlgn="b">
                        <a:buNone/>
                      </a:pPr>
                      <a:r>
                        <a:rPr lang="en-IN" sz="1800" b="0" i="0" u="none" strike="noStrike">
                          <a:solidFill>
                            <a:srgbClr val="000000"/>
                          </a:solidFill>
                          <a:effectLst/>
                          <a:latin typeface="Aptos Narrow" panose="020B0004020202020204" pitchFamily="34" charset="0"/>
                        </a:rPr>
                        <a:t>66</a:t>
                      </a:r>
                      <a:endParaRPr lang="en-IN" sz="3000" b="0" i="0" u="none" strike="noStrike">
                        <a:effectLst/>
                        <a:latin typeface="Arial" panose="020B0604020202020204" pitchFamily="34" charset="0"/>
                      </a:endParaRPr>
                    </a:p>
                  </a:txBody>
                  <a:tcPr marL="10513" marR="10513" marT="10513" marB="0" anchor="b">
                    <a:lnL>
                      <a:noFill/>
                    </a:lnL>
                    <a:lnR>
                      <a:noFill/>
                    </a:lnR>
                    <a:lnT>
                      <a:noFill/>
                    </a:lnT>
                    <a:lnB>
                      <a:noFill/>
                    </a:lnB>
                    <a:noFill/>
                  </a:tcPr>
                </a:tc>
                <a:extLst>
                  <a:ext uri="{0D108BD9-81ED-4DB2-BD59-A6C34878D82A}">
                    <a16:rowId xmlns:a16="http://schemas.microsoft.com/office/drawing/2014/main" val="1160882267"/>
                  </a:ext>
                </a:extLst>
              </a:tr>
              <a:tr h="348615">
                <a:tc>
                  <a:txBody>
                    <a:bodyPr/>
                    <a:lstStyle/>
                    <a:p>
                      <a:pPr algn="ctr" fontAlgn="b">
                        <a:buNone/>
                      </a:pPr>
                      <a:r>
                        <a:rPr lang="en-IN" sz="1800" b="0" i="0" u="none" strike="noStrike">
                          <a:solidFill>
                            <a:srgbClr val="000000"/>
                          </a:solidFill>
                          <a:effectLst/>
                          <a:latin typeface="Aptos Narrow" panose="020B0004020202020204" pitchFamily="34" charset="0"/>
                        </a:rPr>
                        <a:t>8</a:t>
                      </a:r>
                      <a:endParaRPr lang="en-IN" sz="3000" b="0" i="0" u="none" strike="noStrike">
                        <a:effectLst/>
                        <a:latin typeface="Arial" panose="020B0604020202020204" pitchFamily="34" charset="0"/>
                      </a:endParaRPr>
                    </a:p>
                  </a:txBody>
                  <a:tcPr marL="10513" marR="10513" marT="10513" marB="0" anchor="b">
                    <a:lnL>
                      <a:noFill/>
                    </a:lnL>
                    <a:lnR>
                      <a:noFill/>
                    </a:lnR>
                    <a:lnT>
                      <a:noFill/>
                    </a:lnT>
                    <a:lnB>
                      <a:noFill/>
                    </a:lnB>
                    <a:noFill/>
                  </a:tcPr>
                </a:tc>
                <a:tc>
                  <a:txBody>
                    <a:bodyPr/>
                    <a:lstStyle/>
                    <a:p>
                      <a:pPr algn="ctr" fontAlgn="b">
                        <a:buNone/>
                      </a:pPr>
                      <a:r>
                        <a:rPr lang="en-IN" sz="1800" b="0" i="0" u="none" strike="noStrike">
                          <a:solidFill>
                            <a:srgbClr val="000000"/>
                          </a:solidFill>
                          <a:effectLst/>
                          <a:latin typeface="Aptos Narrow" panose="020B0004020202020204" pitchFamily="34" charset="0"/>
                        </a:rPr>
                        <a:t>66</a:t>
                      </a:r>
                      <a:endParaRPr lang="en-IN" sz="3000" b="0" i="0" u="none" strike="noStrike">
                        <a:effectLst/>
                        <a:latin typeface="Arial" panose="020B0604020202020204" pitchFamily="34" charset="0"/>
                      </a:endParaRPr>
                    </a:p>
                  </a:txBody>
                  <a:tcPr marL="10513" marR="10513" marT="10513" marB="0" anchor="b">
                    <a:lnL>
                      <a:noFill/>
                    </a:lnL>
                    <a:lnR>
                      <a:noFill/>
                    </a:lnR>
                    <a:lnT>
                      <a:noFill/>
                    </a:lnT>
                    <a:lnB>
                      <a:noFill/>
                    </a:lnB>
                    <a:noFill/>
                  </a:tcPr>
                </a:tc>
                <a:extLst>
                  <a:ext uri="{0D108BD9-81ED-4DB2-BD59-A6C34878D82A}">
                    <a16:rowId xmlns:a16="http://schemas.microsoft.com/office/drawing/2014/main" val="873102843"/>
                  </a:ext>
                </a:extLst>
              </a:tr>
              <a:tr h="348615">
                <a:tc>
                  <a:txBody>
                    <a:bodyPr/>
                    <a:lstStyle/>
                    <a:p>
                      <a:pPr algn="ctr" fontAlgn="b">
                        <a:buNone/>
                      </a:pPr>
                      <a:r>
                        <a:rPr lang="en-IN" sz="1800" b="0" i="0" u="none" strike="noStrike">
                          <a:solidFill>
                            <a:srgbClr val="000000"/>
                          </a:solidFill>
                          <a:effectLst/>
                          <a:latin typeface="Aptos Narrow" panose="020B0004020202020204" pitchFamily="34" charset="0"/>
                        </a:rPr>
                        <a:t>9</a:t>
                      </a:r>
                      <a:endParaRPr lang="en-IN" sz="3000" b="0" i="0" u="none" strike="noStrike">
                        <a:effectLst/>
                        <a:latin typeface="Arial" panose="020B0604020202020204" pitchFamily="34" charset="0"/>
                      </a:endParaRPr>
                    </a:p>
                  </a:txBody>
                  <a:tcPr marL="10513" marR="10513" marT="10513" marB="0" anchor="b">
                    <a:lnL>
                      <a:noFill/>
                    </a:lnL>
                    <a:lnR>
                      <a:noFill/>
                    </a:lnR>
                    <a:lnT>
                      <a:noFill/>
                    </a:lnT>
                    <a:lnB>
                      <a:noFill/>
                    </a:lnB>
                    <a:noFill/>
                  </a:tcPr>
                </a:tc>
                <a:tc>
                  <a:txBody>
                    <a:bodyPr/>
                    <a:lstStyle/>
                    <a:p>
                      <a:pPr algn="ctr" fontAlgn="b">
                        <a:buNone/>
                      </a:pPr>
                      <a:r>
                        <a:rPr lang="en-IN" sz="1800" b="0" i="0" u="none" strike="noStrike">
                          <a:solidFill>
                            <a:srgbClr val="000000"/>
                          </a:solidFill>
                          <a:effectLst/>
                          <a:latin typeface="Aptos Narrow" panose="020B0004020202020204" pitchFamily="34" charset="0"/>
                        </a:rPr>
                        <a:t>66</a:t>
                      </a:r>
                      <a:endParaRPr lang="en-IN" sz="3000" b="0" i="0" u="none" strike="noStrike">
                        <a:effectLst/>
                        <a:latin typeface="Arial" panose="020B0604020202020204" pitchFamily="34" charset="0"/>
                      </a:endParaRPr>
                    </a:p>
                  </a:txBody>
                  <a:tcPr marL="10513" marR="10513" marT="10513" marB="0" anchor="b">
                    <a:lnL>
                      <a:noFill/>
                    </a:lnL>
                    <a:lnR>
                      <a:noFill/>
                    </a:lnR>
                    <a:lnT>
                      <a:noFill/>
                    </a:lnT>
                    <a:lnB>
                      <a:noFill/>
                    </a:lnB>
                    <a:noFill/>
                  </a:tcPr>
                </a:tc>
                <a:extLst>
                  <a:ext uri="{0D108BD9-81ED-4DB2-BD59-A6C34878D82A}">
                    <a16:rowId xmlns:a16="http://schemas.microsoft.com/office/drawing/2014/main" val="28195432"/>
                  </a:ext>
                </a:extLst>
              </a:tr>
              <a:tr h="348615">
                <a:tc>
                  <a:txBody>
                    <a:bodyPr/>
                    <a:lstStyle/>
                    <a:p>
                      <a:pPr algn="ctr" fontAlgn="b">
                        <a:buNone/>
                      </a:pPr>
                      <a:r>
                        <a:rPr lang="en-IN" sz="1800" b="0" i="0" u="none" strike="noStrike">
                          <a:solidFill>
                            <a:srgbClr val="000000"/>
                          </a:solidFill>
                          <a:effectLst/>
                          <a:latin typeface="Aptos Narrow" panose="020B0004020202020204" pitchFamily="34" charset="0"/>
                        </a:rPr>
                        <a:t>10</a:t>
                      </a:r>
                      <a:endParaRPr lang="en-IN" sz="3000" b="0" i="0" u="none" strike="noStrike">
                        <a:effectLst/>
                        <a:latin typeface="Arial" panose="020B0604020202020204" pitchFamily="34" charset="0"/>
                      </a:endParaRPr>
                    </a:p>
                  </a:txBody>
                  <a:tcPr marL="10513" marR="10513" marT="10513" marB="0" anchor="b">
                    <a:lnL>
                      <a:noFill/>
                    </a:lnL>
                    <a:lnR>
                      <a:noFill/>
                    </a:lnR>
                    <a:lnT>
                      <a:noFill/>
                    </a:lnT>
                    <a:lnB>
                      <a:noFill/>
                    </a:lnB>
                    <a:noFill/>
                  </a:tcPr>
                </a:tc>
                <a:tc>
                  <a:txBody>
                    <a:bodyPr/>
                    <a:lstStyle/>
                    <a:p>
                      <a:pPr algn="ctr" fontAlgn="b">
                        <a:buNone/>
                      </a:pPr>
                      <a:r>
                        <a:rPr lang="en-IN" sz="1800" b="0" i="0" u="none" strike="noStrike">
                          <a:solidFill>
                            <a:srgbClr val="000000"/>
                          </a:solidFill>
                          <a:effectLst/>
                          <a:latin typeface="Aptos Narrow" panose="020B0004020202020204" pitchFamily="34" charset="0"/>
                        </a:rPr>
                        <a:t>66</a:t>
                      </a:r>
                      <a:endParaRPr lang="en-IN" sz="3000" b="0" i="0" u="none" strike="noStrike">
                        <a:effectLst/>
                        <a:latin typeface="Arial" panose="020B0604020202020204" pitchFamily="34" charset="0"/>
                      </a:endParaRPr>
                    </a:p>
                  </a:txBody>
                  <a:tcPr marL="10513" marR="10513" marT="10513" marB="0" anchor="b">
                    <a:lnL>
                      <a:noFill/>
                    </a:lnL>
                    <a:lnR>
                      <a:noFill/>
                    </a:lnR>
                    <a:lnT>
                      <a:noFill/>
                    </a:lnT>
                    <a:lnB>
                      <a:noFill/>
                    </a:lnB>
                    <a:noFill/>
                  </a:tcPr>
                </a:tc>
                <a:extLst>
                  <a:ext uri="{0D108BD9-81ED-4DB2-BD59-A6C34878D82A}">
                    <a16:rowId xmlns:a16="http://schemas.microsoft.com/office/drawing/2014/main" val="2222743733"/>
                  </a:ext>
                </a:extLst>
              </a:tr>
              <a:tr h="348615">
                <a:tc>
                  <a:txBody>
                    <a:bodyPr/>
                    <a:lstStyle/>
                    <a:p>
                      <a:pPr algn="ctr" fontAlgn="b">
                        <a:buNone/>
                      </a:pPr>
                      <a:r>
                        <a:rPr lang="en-IN" sz="1800" b="0" i="0" u="none" strike="noStrike">
                          <a:solidFill>
                            <a:srgbClr val="000000"/>
                          </a:solidFill>
                          <a:effectLst/>
                          <a:latin typeface="Aptos Narrow" panose="020B0004020202020204" pitchFamily="34" charset="0"/>
                        </a:rPr>
                        <a:t>11</a:t>
                      </a:r>
                      <a:endParaRPr lang="en-IN" sz="3000" b="0" i="0" u="none" strike="noStrike">
                        <a:effectLst/>
                        <a:latin typeface="Arial" panose="020B0604020202020204" pitchFamily="34" charset="0"/>
                      </a:endParaRPr>
                    </a:p>
                  </a:txBody>
                  <a:tcPr marL="10513" marR="10513" marT="10513" marB="0" anchor="b">
                    <a:lnL>
                      <a:noFill/>
                    </a:lnL>
                    <a:lnR>
                      <a:noFill/>
                    </a:lnR>
                    <a:lnT>
                      <a:noFill/>
                    </a:lnT>
                    <a:lnB>
                      <a:noFill/>
                    </a:lnB>
                    <a:noFill/>
                  </a:tcPr>
                </a:tc>
                <a:tc>
                  <a:txBody>
                    <a:bodyPr/>
                    <a:lstStyle/>
                    <a:p>
                      <a:pPr algn="ctr" fontAlgn="b">
                        <a:buNone/>
                      </a:pPr>
                      <a:r>
                        <a:rPr lang="en-IN" sz="1800" b="0" i="0" u="none" strike="noStrike">
                          <a:solidFill>
                            <a:srgbClr val="000000"/>
                          </a:solidFill>
                          <a:effectLst/>
                          <a:latin typeface="Aptos Narrow" panose="020B0004020202020204" pitchFamily="34" charset="0"/>
                        </a:rPr>
                        <a:t>65</a:t>
                      </a:r>
                      <a:endParaRPr lang="en-IN" sz="3000" b="0" i="0" u="none" strike="noStrike">
                        <a:effectLst/>
                        <a:latin typeface="Arial" panose="020B0604020202020204" pitchFamily="34" charset="0"/>
                      </a:endParaRPr>
                    </a:p>
                  </a:txBody>
                  <a:tcPr marL="10513" marR="10513" marT="10513" marB="0" anchor="b">
                    <a:lnL>
                      <a:noFill/>
                    </a:lnL>
                    <a:lnR>
                      <a:noFill/>
                    </a:lnR>
                    <a:lnT>
                      <a:noFill/>
                    </a:lnT>
                    <a:lnB>
                      <a:noFill/>
                    </a:lnB>
                    <a:noFill/>
                  </a:tcPr>
                </a:tc>
                <a:extLst>
                  <a:ext uri="{0D108BD9-81ED-4DB2-BD59-A6C34878D82A}">
                    <a16:rowId xmlns:a16="http://schemas.microsoft.com/office/drawing/2014/main" val="3555983569"/>
                  </a:ext>
                </a:extLst>
              </a:tr>
              <a:tr h="348615">
                <a:tc>
                  <a:txBody>
                    <a:bodyPr/>
                    <a:lstStyle/>
                    <a:p>
                      <a:pPr algn="ctr" fontAlgn="b">
                        <a:buNone/>
                      </a:pPr>
                      <a:r>
                        <a:rPr lang="en-IN" sz="1800" b="0" i="0" u="none" strike="noStrike">
                          <a:solidFill>
                            <a:srgbClr val="000000"/>
                          </a:solidFill>
                          <a:effectLst/>
                          <a:latin typeface="Aptos Narrow" panose="020B0004020202020204" pitchFamily="34" charset="0"/>
                        </a:rPr>
                        <a:t>12</a:t>
                      </a:r>
                      <a:endParaRPr lang="en-IN" sz="3000" b="0" i="0" u="none" strike="noStrike">
                        <a:effectLst/>
                        <a:latin typeface="Arial" panose="020B0604020202020204" pitchFamily="34" charset="0"/>
                      </a:endParaRPr>
                    </a:p>
                  </a:txBody>
                  <a:tcPr marL="10513" marR="10513" marT="10513" marB="0" anchor="b">
                    <a:lnL>
                      <a:noFill/>
                    </a:lnL>
                    <a:lnR>
                      <a:noFill/>
                    </a:lnR>
                    <a:lnT>
                      <a:noFill/>
                    </a:lnT>
                    <a:lnB>
                      <a:noFill/>
                    </a:lnB>
                    <a:noFill/>
                  </a:tcPr>
                </a:tc>
                <a:tc>
                  <a:txBody>
                    <a:bodyPr/>
                    <a:lstStyle/>
                    <a:p>
                      <a:pPr algn="ctr" fontAlgn="b">
                        <a:buNone/>
                      </a:pPr>
                      <a:r>
                        <a:rPr lang="en-IN" sz="1800" b="0" i="0" u="none" strike="noStrike">
                          <a:solidFill>
                            <a:srgbClr val="000000"/>
                          </a:solidFill>
                          <a:effectLst/>
                          <a:latin typeface="Aptos Narrow" panose="020B0004020202020204" pitchFamily="34" charset="0"/>
                        </a:rPr>
                        <a:t>65</a:t>
                      </a:r>
                      <a:endParaRPr lang="en-IN" sz="3000" b="0" i="0" u="none" strike="noStrike">
                        <a:effectLst/>
                        <a:latin typeface="Arial" panose="020B0604020202020204" pitchFamily="34" charset="0"/>
                      </a:endParaRPr>
                    </a:p>
                  </a:txBody>
                  <a:tcPr marL="10513" marR="10513" marT="10513" marB="0" anchor="b">
                    <a:lnL>
                      <a:noFill/>
                    </a:lnL>
                    <a:lnR>
                      <a:noFill/>
                    </a:lnR>
                    <a:lnT>
                      <a:noFill/>
                    </a:lnT>
                    <a:lnB>
                      <a:noFill/>
                    </a:lnB>
                    <a:noFill/>
                  </a:tcPr>
                </a:tc>
                <a:extLst>
                  <a:ext uri="{0D108BD9-81ED-4DB2-BD59-A6C34878D82A}">
                    <a16:rowId xmlns:a16="http://schemas.microsoft.com/office/drawing/2014/main" val="4070882810"/>
                  </a:ext>
                </a:extLst>
              </a:tr>
              <a:tr h="348615">
                <a:tc>
                  <a:txBody>
                    <a:bodyPr/>
                    <a:lstStyle/>
                    <a:p>
                      <a:pPr algn="ctr" fontAlgn="b">
                        <a:buNone/>
                      </a:pPr>
                      <a:r>
                        <a:rPr lang="en-IN" sz="1800" b="0" i="0" u="none" strike="noStrike">
                          <a:solidFill>
                            <a:srgbClr val="000000"/>
                          </a:solidFill>
                          <a:effectLst/>
                          <a:latin typeface="Aptos Narrow" panose="020B0004020202020204" pitchFamily="34" charset="0"/>
                        </a:rPr>
                        <a:t>13</a:t>
                      </a:r>
                      <a:endParaRPr lang="en-IN" sz="3000" b="0" i="0" u="none" strike="noStrike">
                        <a:effectLst/>
                        <a:latin typeface="Arial" panose="020B0604020202020204" pitchFamily="34" charset="0"/>
                      </a:endParaRPr>
                    </a:p>
                  </a:txBody>
                  <a:tcPr marL="10513" marR="10513" marT="10513" marB="0" anchor="b">
                    <a:lnL>
                      <a:noFill/>
                    </a:lnL>
                    <a:lnR>
                      <a:noFill/>
                    </a:lnR>
                    <a:lnT>
                      <a:noFill/>
                    </a:lnT>
                    <a:lnB>
                      <a:noFill/>
                    </a:lnB>
                    <a:noFill/>
                  </a:tcPr>
                </a:tc>
                <a:tc>
                  <a:txBody>
                    <a:bodyPr/>
                    <a:lstStyle/>
                    <a:p>
                      <a:pPr algn="ctr" fontAlgn="b">
                        <a:buNone/>
                      </a:pPr>
                      <a:r>
                        <a:rPr lang="en-IN" sz="1800" b="0" i="0" u="none" strike="noStrike">
                          <a:solidFill>
                            <a:srgbClr val="000000"/>
                          </a:solidFill>
                          <a:effectLst/>
                          <a:latin typeface="Aptos Narrow" panose="020B0004020202020204" pitchFamily="34" charset="0"/>
                        </a:rPr>
                        <a:t>65</a:t>
                      </a:r>
                      <a:endParaRPr lang="en-IN" sz="3000" b="0" i="0" u="none" strike="noStrike">
                        <a:effectLst/>
                        <a:latin typeface="Arial" panose="020B0604020202020204" pitchFamily="34" charset="0"/>
                      </a:endParaRPr>
                    </a:p>
                  </a:txBody>
                  <a:tcPr marL="10513" marR="10513" marT="10513" marB="0" anchor="b">
                    <a:lnL>
                      <a:noFill/>
                    </a:lnL>
                    <a:lnR>
                      <a:noFill/>
                    </a:lnR>
                    <a:lnT>
                      <a:noFill/>
                    </a:lnT>
                    <a:lnB>
                      <a:noFill/>
                    </a:lnB>
                    <a:noFill/>
                  </a:tcPr>
                </a:tc>
                <a:extLst>
                  <a:ext uri="{0D108BD9-81ED-4DB2-BD59-A6C34878D82A}">
                    <a16:rowId xmlns:a16="http://schemas.microsoft.com/office/drawing/2014/main" val="3210122853"/>
                  </a:ext>
                </a:extLst>
              </a:tr>
              <a:tr h="348615">
                <a:tc>
                  <a:txBody>
                    <a:bodyPr/>
                    <a:lstStyle/>
                    <a:p>
                      <a:pPr algn="ctr" fontAlgn="b">
                        <a:buNone/>
                      </a:pPr>
                      <a:r>
                        <a:rPr lang="en-IN" sz="1800" b="0" i="0" u="none" strike="noStrike">
                          <a:solidFill>
                            <a:srgbClr val="000000"/>
                          </a:solidFill>
                          <a:effectLst/>
                          <a:latin typeface="Aptos Narrow" panose="020B0004020202020204" pitchFamily="34" charset="0"/>
                        </a:rPr>
                        <a:t>14</a:t>
                      </a:r>
                      <a:endParaRPr lang="en-IN" sz="3000" b="0" i="0" u="none" strike="noStrike">
                        <a:effectLst/>
                        <a:latin typeface="Arial" panose="020B0604020202020204" pitchFamily="34" charset="0"/>
                      </a:endParaRPr>
                    </a:p>
                  </a:txBody>
                  <a:tcPr marL="10513" marR="10513" marT="10513" marB="0" anchor="b">
                    <a:lnL>
                      <a:noFill/>
                    </a:lnL>
                    <a:lnR>
                      <a:noFill/>
                    </a:lnR>
                    <a:lnT>
                      <a:noFill/>
                    </a:lnT>
                    <a:lnB>
                      <a:noFill/>
                    </a:lnB>
                    <a:noFill/>
                  </a:tcPr>
                </a:tc>
                <a:tc>
                  <a:txBody>
                    <a:bodyPr/>
                    <a:lstStyle/>
                    <a:p>
                      <a:pPr algn="ctr" fontAlgn="b">
                        <a:buNone/>
                      </a:pPr>
                      <a:r>
                        <a:rPr lang="en-IN" sz="1800" b="0" i="0" u="none" strike="noStrike">
                          <a:solidFill>
                            <a:srgbClr val="000000"/>
                          </a:solidFill>
                          <a:effectLst/>
                          <a:latin typeface="Aptos Narrow" panose="020B0004020202020204" pitchFamily="34" charset="0"/>
                        </a:rPr>
                        <a:t>65</a:t>
                      </a:r>
                      <a:endParaRPr lang="en-IN" sz="3000" b="0" i="0" u="none" strike="noStrike">
                        <a:effectLst/>
                        <a:latin typeface="Arial" panose="020B0604020202020204" pitchFamily="34" charset="0"/>
                      </a:endParaRPr>
                    </a:p>
                  </a:txBody>
                  <a:tcPr marL="10513" marR="10513" marT="10513" marB="0" anchor="b">
                    <a:lnL>
                      <a:noFill/>
                    </a:lnL>
                    <a:lnR>
                      <a:noFill/>
                    </a:lnR>
                    <a:lnT>
                      <a:noFill/>
                    </a:lnT>
                    <a:lnB>
                      <a:noFill/>
                    </a:lnB>
                    <a:noFill/>
                  </a:tcPr>
                </a:tc>
                <a:extLst>
                  <a:ext uri="{0D108BD9-81ED-4DB2-BD59-A6C34878D82A}">
                    <a16:rowId xmlns:a16="http://schemas.microsoft.com/office/drawing/2014/main" val="4189694046"/>
                  </a:ext>
                </a:extLst>
              </a:tr>
              <a:tr h="348615">
                <a:tc>
                  <a:txBody>
                    <a:bodyPr/>
                    <a:lstStyle/>
                    <a:p>
                      <a:pPr algn="ctr" fontAlgn="b">
                        <a:buNone/>
                      </a:pPr>
                      <a:r>
                        <a:rPr lang="en-IN" sz="1800" b="0" i="0" u="none" strike="noStrike">
                          <a:solidFill>
                            <a:srgbClr val="000000"/>
                          </a:solidFill>
                          <a:effectLst/>
                          <a:latin typeface="Aptos Narrow" panose="020B0004020202020204" pitchFamily="34" charset="0"/>
                        </a:rPr>
                        <a:t>15</a:t>
                      </a:r>
                      <a:endParaRPr lang="en-IN" sz="3000" b="0" i="0" u="none" strike="noStrike">
                        <a:effectLst/>
                        <a:latin typeface="Arial" panose="020B0604020202020204" pitchFamily="34" charset="0"/>
                      </a:endParaRPr>
                    </a:p>
                  </a:txBody>
                  <a:tcPr marL="10513" marR="10513" marT="10513" marB="0" anchor="b">
                    <a:lnL>
                      <a:noFill/>
                    </a:lnL>
                    <a:lnR>
                      <a:noFill/>
                    </a:lnR>
                    <a:lnT>
                      <a:noFill/>
                    </a:lnT>
                    <a:lnB>
                      <a:noFill/>
                    </a:lnB>
                    <a:noFill/>
                  </a:tcPr>
                </a:tc>
                <a:tc>
                  <a:txBody>
                    <a:bodyPr/>
                    <a:lstStyle/>
                    <a:p>
                      <a:pPr algn="ctr" fontAlgn="b">
                        <a:buNone/>
                      </a:pPr>
                      <a:r>
                        <a:rPr lang="en-IN" sz="1800" b="0" i="0" u="none" strike="noStrike" dirty="0">
                          <a:solidFill>
                            <a:srgbClr val="000000"/>
                          </a:solidFill>
                          <a:effectLst/>
                          <a:latin typeface="Aptos Narrow" panose="020B0004020202020204" pitchFamily="34" charset="0"/>
                        </a:rPr>
                        <a:t>65</a:t>
                      </a:r>
                      <a:endParaRPr lang="en-IN" sz="3000" b="0" i="0" u="none" strike="noStrike" dirty="0">
                        <a:effectLst/>
                        <a:latin typeface="Arial" panose="020B0604020202020204" pitchFamily="34" charset="0"/>
                      </a:endParaRPr>
                    </a:p>
                  </a:txBody>
                  <a:tcPr marL="10513" marR="10513" marT="10513" marB="0" anchor="b">
                    <a:lnL>
                      <a:noFill/>
                    </a:lnL>
                    <a:lnR>
                      <a:noFill/>
                    </a:lnR>
                    <a:lnT>
                      <a:noFill/>
                    </a:lnT>
                    <a:lnB>
                      <a:noFill/>
                    </a:lnB>
                    <a:noFill/>
                  </a:tcPr>
                </a:tc>
                <a:extLst>
                  <a:ext uri="{0D108BD9-81ED-4DB2-BD59-A6C34878D82A}">
                    <a16:rowId xmlns:a16="http://schemas.microsoft.com/office/drawing/2014/main" val="1541900990"/>
                  </a:ext>
                </a:extLst>
              </a:tr>
            </a:tbl>
          </a:graphicData>
        </a:graphic>
      </p:graphicFrame>
    </p:spTree>
    <p:extLst>
      <p:ext uri="{BB962C8B-B14F-4D97-AF65-F5344CB8AC3E}">
        <p14:creationId xmlns:p14="http://schemas.microsoft.com/office/powerpoint/2010/main" val="3088757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A8FFEA1-1B69-4F42-B552-0CCF72596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3" name="Rectangle 12">
            <a:extLst>
              <a:ext uri="{FF2B5EF4-FFF2-40B4-BE49-F238E27FC236}">
                <a16:creationId xmlns:a16="http://schemas.microsoft.com/office/drawing/2014/main" id="{AA3C9226-5EC8-460B-82D7-72AA994DF9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15" name="Straight Connector 14">
            <a:extLst>
              <a:ext uri="{FF2B5EF4-FFF2-40B4-BE49-F238E27FC236}">
                <a16:creationId xmlns:a16="http://schemas.microsoft.com/office/drawing/2014/main" id="{62A90A9D-33DF-408E-BF4C-F82588935C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6BB9730C-14BA-4087-9AF5-4019567721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4904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4C8AB72-CC2C-4452-A54B-A3EB92AD2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extBox 1">
            <a:extLst>
              <a:ext uri="{FF2B5EF4-FFF2-40B4-BE49-F238E27FC236}">
                <a16:creationId xmlns:a16="http://schemas.microsoft.com/office/drawing/2014/main" id="{1FE9EFB7-8F41-2A64-A096-3F6B695D4354}"/>
              </a:ext>
            </a:extLst>
          </p:cNvPr>
          <p:cNvSpPr txBox="1"/>
          <p:nvPr/>
        </p:nvSpPr>
        <p:spPr>
          <a:xfrm>
            <a:off x="1065197" y="5120640"/>
            <a:ext cx="10058400" cy="822960"/>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3600" b="1" spc="-50">
                <a:solidFill>
                  <a:srgbClr val="FFFFFF"/>
                </a:solidFill>
                <a:latin typeface="+mj-lt"/>
                <a:ea typeface="+mj-ea"/>
                <a:cs typeface="+mj-cs"/>
              </a:rPr>
              <a:t>• Visualization:</a:t>
            </a:r>
          </a:p>
        </p:txBody>
      </p:sp>
      <p:sp>
        <p:nvSpPr>
          <p:cNvPr id="21" name="Rectangle 20">
            <a:extLst>
              <a:ext uri="{FF2B5EF4-FFF2-40B4-BE49-F238E27FC236}">
                <a16:creationId xmlns:a16="http://schemas.microsoft.com/office/drawing/2014/main" id="{48F3622B-3E4C-4435-A51C-9D6FD1C2A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aphicFrame>
        <p:nvGraphicFramePr>
          <p:cNvPr id="6" name="Chart 5">
            <a:extLst>
              <a:ext uri="{FF2B5EF4-FFF2-40B4-BE49-F238E27FC236}">
                <a16:creationId xmlns:a16="http://schemas.microsoft.com/office/drawing/2014/main" id="{422831CD-8982-EC7D-644B-7CE71F9E3529}"/>
              </a:ext>
            </a:extLst>
          </p:cNvPr>
          <p:cNvGraphicFramePr/>
          <p:nvPr>
            <p:extLst>
              <p:ext uri="{D42A27DB-BD31-4B8C-83A1-F6EECF244321}">
                <p14:modId xmlns:p14="http://schemas.microsoft.com/office/powerpoint/2010/main" val="3005184321"/>
              </p:ext>
            </p:extLst>
          </p:nvPr>
        </p:nvGraphicFramePr>
        <p:xfrm>
          <a:off x="633999" y="643538"/>
          <a:ext cx="10925102" cy="361858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790656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A8FFEA1-1B69-4F42-B552-0CCF72596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4" name="Rectangle 13">
            <a:extLst>
              <a:ext uri="{FF2B5EF4-FFF2-40B4-BE49-F238E27FC236}">
                <a16:creationId xmlns:a16="http://schemas.microsoft.com/office/drawing/2014/main" id="{AA3C9226-5EC8-460B-82D7-72AA994DF9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16" name="Straight Connector 15">
            <a:extLst>
              <a:ext uri="{FF2B5EF4-FFF2-40B4-BE49-F238E27FC236}">
                <a16:creationId xmlns:a16="http://schemas.microsoft.com/office/drawing/2014/main" id="{62A90A9D-33DF-408E-BF4C-F82588935C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E6AA15AE-DAFE-4E1E-B05F-F57962FD3A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89436F0-1F3D-F53A-DD98-02DEBBF89F6F}"/>
              </a:ext>
            </a:extLst>
          </p:cNvPr>
          <p:cNvSpPr txBox="1"/>
          <p:nvPr/>
        </p:nvSpPr>
        <p:spPr>
          <a:xfrm>
            <a:off x="8141110" y="639097"/>
            <a:ext cx="3401961" cy="3686015"/>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5100" b="1" i="0" u="none" strike="noStrike" spc="-50">
                <a:solidFill>
                  <a:schemeClr val="tx1">
                    <a:lumMod val="85000"/>
                    <a:lumOff val="15000"/>
                  </a:schemeClr>
                </a:solidFill>
                <a:latin typeface="+mj-lt"/>
                <a:ea typeface="+mj-ea"/>
                <a:cs typeface="+mj-cs"/>
              </a:rPr>
              <a:t>Task 9: Finding Top 5 Customers by Sales Volume</a:t>
            </a:r>
            <a:endParaRPr lang="en-US" sz="5100" spc="-50">
              <a:solidFill>
                <a:schemeClr val="tx1">
                  <a:lumMod val="85000"/>
                  <a:lumOff val="15000"/>
                </a:schemeClr>
              </a:solidFill>
              <a:latin typeface="+mj-lt"/>
              <a:ea typeface="+mj-ea"/>
              <a:cs typeface="+mj-cs"/>
            </a:endParaRPr>
          </a:p>
        </p:txBody>
      </p:sp>
      <p:sp>
        <p:nvSpPr>
          <p:cNvPr id="4" name="TextBox 3">
            <a:extLst>
              <a:ext uri="{FF2B5EF4-FFF2-40B4-BE49-F238E27FC236}">
                <a16:creationId xmlns:a16="http://schemas.microsoft.com/office/drawing/2014/main" id="{98CCCF94-D985-684E-AADF-ABB64B9E7B77}"/>
              </a:ext>
            </a:extLst>
          </p:cNvPr>
          <p:cNvSpPr txBox="1"/>
          <p:nvPr/>
        </p:nvSpPr>
        <p:spPr>
          <a:xfrm>
            <a:off x="8141110" y="4455621"/>
            <a:ext cx="3417990" cy="1238616"/>
          </a:xfrm>
          <a:prstGeom prst="rect">
            <a:avLst/>
          </a:prstGeom>
        </p:spPr>
        <p:txBody>
          <a:bodyPr vert="horz" lIns="91440" tIns="45720" rIns="91440" bIns="45720" rtlCol="0">
            <a:normAutofit/>
          </a:bodyPr>
          <a:lstStyle/>
          <a:p>
            <a:pPr defTabSz="914400">
              <a:lnSpc>
                <a:spcPct val="90000"/>
              </a:lnSpc>
              <a:spcBef>
                <a:spcPts val="1200"/>
              </a:spcBef>
              <a:spcAft>
                <a:spcPts val="200"/>
              </a:spcAft>
              <a:buClr>
                <a:schemeClr val="accent1"/>
              </a:buClr>
              <a:buSzPct val="100000"/>
            </a:pPr>
            <a:r>
              <a:rPr lang="en-US" sz="2000" b="1" cap="all" spc="200">
                <a:solidFill>
                  <a:schemeClr val="tx1">
                    <a:lumMod val="85000"/>
                    <a:lumOff val="15000"/>
                  </a:schemeClr>
                </a:solidFill>
                <a:latin typeface="+mj-lt"/>
              </a:rPr>
              <a:t>• SQL Query:</a:t>
            </a:r>
          </a:p>
        </p:txBody>
      </p:sp>
      <p:cxnSp>
        <p:nvCxnSpPr>
          <p:cNvPr id="20" name="Straight Connector 19">
            <a:extLst>
              <a:ext uri="{FF2B5EF4-FFF2-40B4-BE49-F238E27FC236}">
                <a16:creationId xmlns:a16="http://schemas.microsoft.com/office/drawing/2014/main" id="{D07141D5-A57C-43F5-A655-5BA2D0D2AF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D9DB1F97-BFF9-46CC-8EB4-BB63B98F13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4" name="Rectangle 23">
            <a:extLst>
              <a:ext uri="{FF2B5EF4-FFF2-40B4-BE49-F238E27FC236}">
                <a16:creationId xmlns:a16="http://schemas.microsoft.com/office/drawing/2014/main" id="{88CAE6E3-39B4-4A16-97BC-9C376B9B7E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aphicFrame>
        <p:nvGraphicFramePr>
          <p:cNvPr id="7" name="Table 6">
            <a:extLst>
              <a:ext uri="{FF2B5EF4-FFF2-40B4-BE49-F238E27FC236}">
                <a16:creationId xmlns:a16="http://schemas.microsoft.com/office/drawing/2014/main" id="{DEB029F0-1C71-26BA-30D4-EF984010A85D}"/>
              </a:ext>
            </a:extLst>
          </p:cNvPr>
          <p:cNvGraphicFramePr>
            <a:graphicFrameLocks noGrp="1"/>
          </p:cNvGraphicFramePr>
          <p:nvPr>
            <p:extLst>
              <p:ext uri="{D42A27DB-BD31-4B8C-83A1-F6EECF244321}">
                <p14:modId xmlns:p14="http://schemas.microsoft.com/office/powerpoint/2010/main" val="3904454770"/>
              </p:ext>
            </p:extLst>
          </p:nvPr>
        </p:nvGraphicFramePr>
        <p:xfrm>
          <a:off x="713018" y="956216"/>
          <a:ext cx="6754179" cy="4421886"/>
        </p:xfrm>
        <a:graphic>
          <a:graphicData uri="http://schemas.openxmlformats.org/drawingml/2006/table">
            <a:tbl>
              <a:tblPr/>
              <a:tblGrid>
                <a:gridCol w="6754179">
                  <a:extLst>
                    <a:ext uri="{9D8B030D-6E8A-4147-A177-3AD203B41FA5}">
                      <a16:colId xmlns:a16="http://schemas.microsoft.com/office/drawing/2014/main" val="3015813122"/>
                    </a:ext>
                  </a:extLst>
                </a:gridCol>
              </a:tblGrid>
              <a:tr h="631698">
                <a:tc>
                  <a:txBody>
                    <a:bodyPr/>
                    <a:lstStyle/>
                    <a:p>
                      <a:pPr algn="l" fontAlgn="b">
                        <a:buNone/>
                      </a:pPr>
                      <a:r>
                        <a:rPr lang="en-IN" sz="3300" b="0" i="0" u="none" strike="noStrike">
                          <a:solidFill>
                            <a:srgbClr val="000000"/>
                          </a:solidFill>
                          <a:effectLst/>
                          <a:latin typeface="Aptos Narrow" panose="020B0004020202020204" pitchFamily="34" charset="0"/>
                        </a:rPr>
                        <a:t>SELECT </a:t>
                      </a:r>
                      <a:endParaRPr lang="en-IN" sz="5400" b="0" i="0" u="none" strike="noStrike">
                        <a:effectLst/>
                        <a:latin typeface="Arial" panose="020B0604020202020204" pitchFamily="34" charset="0"/>
                      </a:endParaRPr>
                    </a:p>
                  </a:txBody>
                  <a:tcPr marL="19050" marR="19050" marT="19050" marB="0" anchor="b">
                    <a:lnL>
                      <a:noFill/>
                    </a:lnL>
                    <a:lnR>
                      <a:noFill/>
                    </a:lnR>
                    <a:lnT>
                      <a:noFill/>
                    </a:lnT>
                    <a:lnB>
                      <a:noFill/>
                    </a:lnB>
                    <a:noFill/>
                  </a:tcPr>
                </a:tc>
                <a:extLst>
                  <a:ext uri="{0D108BD9-81ED-4DB2-BD59-A6C34878D82A}">
                    <a16:rowId xmlns:a16="http://schemas.microsoft.com/office/drawing/2014/main" val="3430425647"/>
                  </a:ext>
                </a:extLst>
              </a:tr>
              <a:tr h="631698">
                <a:tc>
                  <a:txBody>
                    <a:bodyPr/>
                    <a:lstStyle/>
                    <a:p>
                      <a:pPr algn="l" fontAlgn="b">
                        <a:buNone/>
                      </a:pPr>
                      <a:r>
                        <a:rPr lang="en-IN" sz="3300" b="0" i="0" u="none" strike="noStrike">
                          <a:solidFill>
                            <a:srgbClr val="000000"/>
                          </a:solidFill>
                          <a:effectLst/>
                          <a:latin typeface="Aptos Narrow" panose="020B0004020202020204" pitchFamily="34" charset="0"/>
                        </a:rPr>
                        <a:t>   `Customer ID`,</a:t>
                      </a:r>
                      <a:endParaRPr lang="en-IN" sz="5400" b="0" i="0" u="none" strike="noStrike">
                        <a:effectLst/>
                        <a:latin typeface="Arial" panose="020B0604020202020204" pitchFamily="34" charset="0"/>
                      </a:endParaRPr>
                    </a:p>
                  </a:txBody>
                  <a:tcPr marL="19050" marR="19050" marT="19050" marB="0" anchor="b">
                    <a:lnL>
                      <a:noFill/>
                    </a:lnL>
                    <a:lnR>
                      <a:noFill/>
                    </a:lnR>
                    <a:lnT>
                      <a:noFill/>
                    </a:lnT>
                    <a:lnB>
                      <a:noFill/>
                    </a:lnB>
                    <a:noFill/>
                  </a:tcPr>
                </a:tc>
                <a:extLst>
                  <a:ext uri="{0D108BD9-81ED-4DB2-BD59-A6C34878D82A}">
                    <a16:rowId xmlns:a16="http://schemas.microsoft.com/office/drawing/2014/main" val="3432729592"/>
                  </a:ext>
                </a:extLst>
              </a:tr>
              <a:tr h="631698">
                <a:tc>
                  <a:txBody>
                    <a:bodyPr/>
                    <a:lstStyle/>
                    <a:p>
                      <a:pPr algn="l" fontAlgn="b">
                        <a:buNone/>
                      </a:pPr>
                      <a:r>
                        <a:rPr lang="en-US" sz="3300" b="0" i="0" u="none" strike="noStrike">
                          <a:solidFill>
                            <a:srgbClr val="000000"/>
                          </a:solidFill>
                          <a:effectLst/>
                          <a:latin typeface="Aptos Narrow" panose="020B0004020202020204" pitchFamily="34" charset="0"/>
                        </a:rPr>
                        <a:t>   ROUND(SUM(Total),2) AS total_sales</a:t>
                      </a:r>
                      <a:endParaRPr lang="en-US" sz="5400" b="0" i="0" u="none" strike="noStrike">
                        <a:effectLst/>
                        <a:latin typeface="Arial" panose="020B0604020202020204" pitchFamily="34" charset="0"/>
                      </a:endParaRPr>
                    </a:p>
                  </a:txBody>
                  <a:tcPr marL="19050" marR="19050" marT="19050" marB="0" anchor="b">
                    <a:lnL>
                      <a:noFill/>
                    </a:lnL>
                    <a:lnR>
                      <a:noFill/>
                    </a:lnR>
                    <a:lnT>
                      <a:noFill/>
                    </a:lnT>
                    <a:lnB>
                      <a:noFill/>
                    </a:lnB>
                    <a:noFill/>
                  </a:tcPr>
                </a:tc>
                <a:extLst>
                  <a:ext uri="{0D108BD9-81ED-4DB2-BD59-A6C34878D82A}">
                    <a16:rowId xmlns:a16="http://schemas.microsoft.com/office/drawing/2014/main" val="105000894"/>
                  </a:ext>
                </a:extLst>
              </a:tr>
              <a:tr h="631698">
                <a:tc>
                  <a:txBody>
                    <a:bodyPr/>
                    <a:lstStyle/>
                    <a:p>
                      <a:pPr algn="l" fontAlgn="b">
                        <a:buNone/>
                      </a:pPr>
                      <a:r>
                        <a:rPr lang="en-IN" sz="3300" b="0" i="0" u="none" strike="noStrike">
                          <a:solidFill>
                            <a:srgbClr val="000000"/>
                          </a:solidFill>
                          <a:effectLst/>
                          <a:latin typeface="Aptos Narrow" panose="020B0004020202020204" pitchFamily="34" charset="0"/>
                        </a:rPr>
                        <a:t>FROM walmartsales</a:t>
                      </a:r>
                      <a:endParaRPr lang="en-IN" sz="5400" b="0" i="0" u="none" strike="noStrike">
                        <a:effectLst/>
                        <a:latin typeface="Arial" panose="020B0604020202020204" pitchFamily="34" charset="0"/>
                      </a:endParaRPr>
                    </a:p>
                  </a:txBody>
                  <a:tcPr marL="19050" marR="19050" marT="19050" marB="0" anchor="b">
                    <a:lnL>
                      <a:noFill/>
                    </a:lnL>
                    <a:lnR>
                      <a:noFill/>
                    </a:lnR>
                    <a:lnT>
                      <a:noFill/>
                    </a:lnT>
                    <a:lnB>
                      <a:noFill/>
                    </a:lnB>
                    <a:noFill/>
                  </a:tcPr>
                </a:tc>
                <a:extLst>
                  <a:ext uri="{0D108BD9-81ED-4DB2-BD59-A6C34878D82A}">
                    <a16:rowId xmlns:a16="http://schemas.microsoft.com/office/drawing/2014/main" val="848922764"/>
                  </a:ext>
                </a:extLst>
              </a:tr>
              <a:tr h="631698">
                <a:tc>
                  <a:txBody>
                    <a:bodyPr/>
                    <a:lstStyle/>
                    <a:p>
                      <a:pPr algn="l" fontAlgn="b">
                        <a:buNone/>
                      </a:pPr>
                      <a:r>
                        <a:rPr lang="en-IN" sz="3300" b="0" i="0" u="none" strike="noStrike">
                          <a:solidFill>
                            <a:srgbClr val="000000"/>
                          </a:solidFill>
                          <a:effectLst/>
                          <a:latin typeface="Aptos Narrow" panose="020B0004020202020204" pitchFamily="34" charset="0"/>
                        </a:rPr>
                        <a:t>GROUP BY `Customer ID`</a:t>
                      </a:r>
                      <a:endParaRPr lang="en-IN" sz="5400" b="0" i="0" u="none" strike="noStrike">
                        <a:effectLst/>
                        <a:latin typeface="Arial" panose="020B0604020202020204" pitchFamily="34" charset="0"/>
                      </a:endParaRPr>
                    </a:p>
                  </a:txBody>
                  <a:tcPr marL="19050" marR="19050" marT="19050" marB="0" anchor="b">
                    <a:lnL>
                      <a:noFill/>
                    </a:lnL>
                    <a:lnR>
                      <a:noFill/>
                    </a:lnR>
                    <a:lnT>
                      <a:noFill/>
                    </a:lnT>
                    <a:lnB>
                      <a:noFill/>
                    </a:lnB>
                    <a:noFill/>
                  </a:tcPr>
                </a:tc>
                <a:extLst>
                  <a:ext uri="{0D108BD9-81ED-4DB2-BD59-A6C34878D82A}">
                    <a16:rowId xmlns:a16="http://schemas.microsoft.com/office/drawing/2014/main" val="1010845993"/>
                  </a:ext>
                </a:extLst>
              </a:tr>
              <a:tr h="631698">
                <a:tc>
                  <a:txBody>
                    <a:bodyPr/>
                    <a:lstStyle/>
                    <a:p>
                      <a:pPr algn="l" fontAlgn="b">
                        <a:buNone/>
                      </a:pPr>
                      <a:r>
                        <a:rPr lang="en-US" sz="3300" b="0" i="0" u="none" strike="noStrike">
                          <a:solidFill>
                            <a:srgbClr val="000000"/>
                          </a:solidFill>
                          <a:effectLst/>
                          <a:latin typeface="Aptos Narrow" panose="020B0004020202020204" pitchFamily="34" charset="0"/>
                        </a:rPr>
                        <a:t>ORDER BY total_sales DESC</a:t>
                      </a:r>
                      <a:endParaRPr lang="en-US" sz="5400" b="0" i="0" u="none" strike="noStrike">
                        <a:effectLst/>
                        <a:latin typeface="Arial" panose="020B0604020202020204" pitchFamily="34" charset="0"/>
                      </a:endParaRPr>
                    </a:p>
                  </a:txBody>
                  <a:tcPr marL="19050" marR="19050" marT="19050" marB="0" anchor="b">
                    <a:lnL>
                      <a:noFill/>
                    </a:lnL>
                    <a:lnR>
                      <a:noFill/>
                    </a:lnR>
                    <a:lnT>
                      <a:noFill/>
                    </a:lnT>
                    <a:lnB>
                      <a:noFill/>
                    </a:lnB>
                    <a:noFill/>
                  </a:tcPr>
                </a:tc>
                <a:extLst>
                  <a:ext uri="{0D108BD9-81ED-4DB2-BD59-A6C34878D82A}">
                    <a16:rowId xmlns:a16="http://schemas.microsoft.com/office/drawing/2014/main" val="292419439"/>
                  </a:ext>
                </a:extLst>
              </a:tr>
              <a:tr h="631698">
                <a:tc>
                  <a:txBody>
                    <a:bodyPr/>
                    <a:lstStyle/>
                    <a:p>
                      <a:pPr algn="l" fontAlgn="b">
                        <a:buNone/>
                      </a:pPr>
                      <a:r>
                        <a:rPr lang="en-IN" sz="3300" b="0" i="0" u="none" strike="noStrike" dirty="0">
                          <a:solidFill>
                            <a:srgbClr val="000000"/>
                          </a:solidFill>
                          <a:effectLst/>
                          <a:latin typeface="Aptos Narrow" panose="020B0004020202020204" pitchFamily="34" charset="0"/>
                        </a:rPr>
                        <a:t>LIMIT 5;</a:t>
                      </a:r>
                      <a:endParaRPr lang="en-IN" sz="5400" b="0" i="0" u="none" strike="noStrike" dirty="0">
                        <a:effectLst/>
                        <a:latin typeface="Arial" panose="020B0604020202020204" pitchFamily="34" charset="0"/>
                      </a:endParaRPr>
                    </a:p>
                  </a:txBody>
                  <a:tcPr marL="19050" marR="19050" marT="19050" marB="0" anchor="b">
                    <a:lnL>
                      <a:noFill/>
                    </a:lnL>
                    <a:lnR>
                      <a:noFill/>
                    </a:lnR>
                    <a:lnT>
                      <a:noFill/>
                    </a:lnT>
                    <a:lnB>
                      <a:noFill/>
                    </a:lnB>
                    <a:noFill/>
                  </a:tcPr>
                </a:tc>
                <a:extLst>
                  <a:ext uri="{0D108BD9-81ED-4DB2-BD59-A6C34878D82A}">
                    <a16:rowId xmlns:a16="http://schemas.microsoft.com/office/drawing/2014/main" val="2709917324"/>
                  </a:ext>
                </a:extLst>
              </a:tr>
            </a:tbl>
          </a:graphicData>
        </a:graphic>
      </p:graphicFrame>
    </p:spTree>
    <p:extLst>
      <p:ext uri="{BB962C8B-B14F-4D97-AF65-F5344CB8AC3E}">
        <p14:creationId xmlns:p14="http://schemas.microsoft.com/office/powerpoint/2010/main" val="32026439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A8FFEA1-1B69-4F42-B552-0CCF72596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2" name="Rectangle 11">
            <a:extLst>
              <a:ext uri="{FF2B5EF4-FFF2-40B4-BE49-F238E27FC236}">
                <a16:creationId xmlns:a16="http://schemas.microsoft.com/office/drawing/2014/main" id="{AA3C9226-5EC8-460B-82D7-72AA994DF9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14" name="Straight Connector 13">
            <a:extLst>
              <a:ext uri="{FF2B5EF4-FFF2-40B4-BE49-F238E27FC236}">
                <a16:creationId xmlns:a16="http://schemas.microsoft.com/office/drawing/2014/main" id="{62A90A9D-33DF-408E-BF4C-F82588935C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E6AA15AE-DAFE-4E1E-B05F-F57962FD3A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C6BDE1D-A92E-543D-68B5-487DF576D2E4}"/>
              </a:ext>
            </a:extLst>
          </p:cNvPr>
          <p:cNvSpPr txBox="1"/>
          <p:nvPr/>
        </p:nvSpPr>
        <p:spPr>
          <a:xfrm>
            <a:off x="8141110" y="639097"/>
            <a:ext cx="3401961" cy="3686015"/>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6600" b="1" spc="-50">
                <a:solidFill>
                  <a:schemeClr val="tx1">
                    <a:lumMod val="85000"/>
                    <a:lumOff val="15000"/>
                  </a:schemeClr>
                </a:solidFill>
                <a:latin typeface="+mj-lt"/>
                <a:ea typeface="+mj-ea"/>
                <a:cs typeface="+mj-cs"/>
              </a:rPr>
              <a:t>• Result Table:</a:t>
            </a:r>
          </a:p>
        </p:txBody>
      </p:sp>
      <p:cxnSp>
        <p:nvCxnSpPr>
          <p:cNvPr id="18" name="Straight Connector 17">
            <a:extLst>
              <a:ext uri="{FF2B5EF4-FFF2-40B4-BE49-F238E27FC236}">
                <a16:creationId xmlns:a16="http://schemas.microsoft.com/office/drawing/2014/main" id="{D07141D5-A57C-43F5-A655-5BA2D0D2AF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9DB1F97-BFF9-46CC-8EB4-BB63B98F13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2" name="Rectangle 21">
            <a:extLst>
              <a:ext uri="{FF2B5EF4-FFF2-40B4-BE49-F238E27FC236}">
                <a16:creationId xmlns:a16="http://schemas.microsoft.com/office/drawing/2014/main" id="{88CAE6E3-39B4-4A16-97BC-9C376B9B7E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aphicFrame>
        <p:nvGraphicFramePr>
          <p:cNvPr id="5" name="Table 4">
            <a:extLst>
              <a:ext uri="{FF2B5EF4-FFF2-40B4-BE49-F238E27FC236}">
                <a16:creationId xmlns:a16="http://schemas.microsoft.com/office/drawing/2014/main" id="{DABDD712-C6FF-0360-BC33-FEE27748D6A9}"/>
              </a:ext>
            </a:extLst>
          </p:cNvPr>
          <p:cNvGraphicFramePr>
            <a:graphicFrameLocks noGrp="1"/>
          </p:cNvGraphicFramePr>
          <p:nvPr>
            <p:extLst>
              <p:ext uri="{D42A27DB-BD31-4B8C-83A1-F6EECF244321}">
                <p14:modId xmlns:p14="http://schemas.microsoft.com/office/powerpoint/2010/main" val="3226433630"/>
              </p:ext>
            </p:extLst>
          </p:nvPr>
        </p:nvGraphicFramePr>
        <p:xfrm>
          <a:off x="721632" y="640081"/>
          <a:ext cx="6736952" cy="5054159"/>
        </p:xfrm>
        <a:graphic>
          <a:graphicData uri="http://schemas.openxmlformats.org/drawingml/2006/table">
            <a:tbl>
              <a:tblPr firstRow="1" bandRow="1">
                <a:noFill/>
              </a:tblPr>
              <a:tblGrid>
                <a:gridCol w="3548942">
                  <a:extLst>
                    <a:ext uri="{9D8B030D-6E8A-4147-A177-3AD203B41FA5}">
                      <a16:colId xmlns:a16="http://schemas.microsoft.com/office/drawing/2014/main" val="239405721"/>
                    </a:ext>
                  </a:extLst>
                </a:gridCol>
                <a:gridCol w="3188010">
                  <a:extLst>
                    <a:ext uri="{9D8B030D-6E8A-4147-A177-3AD203B41FA5}">
                      <a16:colId xmlns:a16="http://schemas.microsoft.com/office/drawing/2014/main" val="3147529817"/>
                    </a:ext>
                  </a:extLst>
                </a:gridCol>
              </a:tblGrid>
              <a:tr h="953489">
                <a:tc>
                  <a:txBody>
                    <a:bodyPr/>
                    <a:lstStyle/>
                    <a:p>
                      <a:pPr algn="ctr" fontAlgn="b"/>
                      <a:r>
                        <a:rPr lang="en-IN" sz="3500" b="1" i="0" u="none" strike="noStrike" cap="none" spc="0">
                          <a:solidFill>
                            <a:schemeClr val="tx1"/>
                          </a:solidFill>
                          <a:effectLst/>
                          <a:latin typeface="Aptos Narrow" panose="020B0004020202020204" pitchFamily="34" charset="0"/>
                        </a:rPr>
                        <a:t>Customer ID</a:t>
                      </a:r>
                    </a:p>
                  </a:txBody>
                  <a:tcPr marL="140023" marR="13891" marT="40007" marB="300049" anchor="b">
                    <a:lnL w="12700" cmpd="sng">
                      <a:noFill/>
                    </a:lnL>
                    <a:lnR w="12700" cmpd="sng">
                      <a:noFill/>
                    </a:lnR>
                    <a:lnT w="9525" cap="flat" cmpd="sng" algn="ctr">
                      <a:noFill/>
                      <a:prstDash val="solid"/>
                    </a:lnT>
                    <a:lnB w="38100" cmpd="sng">
                      <a:noFill/>
                    </a:lnB>
                    <a:noFill/>
                  </a:tcPr>
                </a:tc>
                <a:tc>
                  <a:txBody>
                    <a:bodyPr/>
                    <a:lstStyle/>
                    <a:p>
                      <a:pPr algn="ctr" fontAlgn="b"/>
                      <a:r>
                        <a:rPr lang="en-IN" sz="3500" b="1" i="0" u="none" strike="noStrike" cap="none" spc="0">
                          <a:solidFill>
                            <a:schemeClr val="tx1"/>
                          </a:solidFill>
                          <a:effectLst/>
                          <a:latin typeface="Aptos Narrow" panose="020B0004020202020204" pitchFamily="34" charset="0"/>
                        </a:rPr>
                        <a:t>total_sales</a:t>
                      </a:r>
                    </a:p>
                  </a:txBody>
                  <a:tcPr marL="140023" marR="13891" marT="40007" marB="300049"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3116143505"/>
                  </a:ext>
                </a:extLst>
              </a:tr>
              <a:tr h="820134">
                <a:tc>
                  <a:txBody>
                    <a:bodyPr/>
                    <a:lstStyle/>
                    <a:p>
                      <a:pPr algn="ctr" fontAlgn="b"/>
                      <a:r>
                        <a:rPr lang="en-IN" sz="2600" b="0" i="0" u="none" strike="noStrike" cap="none" spc="0">
                          <a:solidFill>
                            <a:schemeClr val="tx1"/>
                          </a:solidFill>
                          <a:effectLst/>
                          <a:latin typeface="Aptos Narrow" panose="020B0004020202020204" pitchFamily="34" charset="0"/>
                        </a:rPr>
                        <a:t>8</a:t>
                      </a:r>
                    </a:p>
                  </a:txBody>
                  <a:tcPr marL="140023" marR="13891" marT="40007" marB="300049" anchor="b">
                    <a:lnL w="9525" cap="flat" cmpd="sng" algn="ctr">
                      <a:solidFill>
                        <a:schemeClr val="tx1"/>
                      </a:solidFill>
                      <a:prstDash val="solid"/>
                    </a:lnL>
                    <a:lnR w="12700" cmpd="sng">
                      <a:noFill/>
                      <a:prstDash val="solid"/>
                    </a:lnR>
                    <a:lnT w="38100" cmpd="sng">
                      <a:noFill/>
                    </a:lnT>
                    <a:lnB w="9525" cap="flat" cmpd="sng" algn="ctr">
                      <a:noFill/>
                      <a:prstDash val="solid"/>
                    </a:lnB>
                    <a:noFill/>
                  </a:tcPr>
                </a:tc>
                <a:tc>
                  <a:txBody>
                    <a:bodyPr/>
                    <a:lstStyle/>
                    <a:p>
                      <a:pPr algn="ctr" fontAlgn="b"/>
                      <a:r>
                        <a:rPr lang="en-IN" sz="2600" b="0" i="0" u="none" strike="noStrike" cap="none" spc="0">
                          <a:solidFill>
                            <a:schemeClr val="tx1"/>
                          </a:solidFill>
                          <a:effectLst/>
                          <a:latin typeface="Aptos Narrow" panose="020B0004020202020204" pitchFamily="34" charset="0"/>
                        </a:rPr>
                        <a:t>26634.34</a:t>
                      </a:r>
                    </a:p>
                  </a:txBody>
                  <a:tcPr marL="140023" marR="13891" marT="40007" marB="300049" anchor="b">
                    <a:lnL w="12700" cmpd="sng">
                      <a:noFill/>
                      <a:prstDash val="solid"/>
                    </a:lnL>
                    <a:lnR w="12700" cmpd="sng">
                      <a:noFill/>
                      <a:prstDash val="solid"/>
                    </a:lnR>
                    <a:lnT w="38100" cmpd="sng">
                      <a:noFill/>
                    </a:lnT>
                    <a:lnB w="9525" cap="flat" cmpd="sng" algn="ctr">
                      <a:noFill/>
                      <a:prstDash val="solid"/>
                    </a:lnB>
                    <a:noFill/>
                  </a:tcPr>
                </a:tc>
                <a:extLst>
                  <a:ext uri="{0D108BD9-81ED-4DB2-BD59-A6C34878D82A}">
                    <a16:rowId xmlns:a16="http://schemas.microsoft.com/office/drawing/2014/main" val="2708586139"/>
                  </a:ext>
                </a:extLst>
              </a:tr>
              <a:tr h="820134">
                <a:tc>
                  <a:txBody>
                    <a:bodyPr/>
                    <a:lstStyle/>
                    <a:p>
                      <a:pPr algn="ctr" fontAlgn="b"/>
                      <a:r>
                        <a:rPr lang="en-IN" sz="2600" b="0" i="0" u="none" strike="noStrike" cap="none" spc="0">
                          <a:solidFill>
                            <a:schemeClr val="tx1"/>
                          </a:solidFill>
                          <a:effectLst/>
                          <a:latin typeface="Aptos Narrow" panose="020B0004020202020204" pitchFamily="34" charset="0"/>
                        </a:rPr>
                        <a:t>3</a:t>
                      </a:r>
                    </a:p>
                  </a:txBody>
                  <a:tcPr marL="140023" marR="13891" marT="40007" marB="300049" anchor="b">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fontAlgn="b"/>
                      <a:r>
                        <a:rPr lang="en-IN" sz="2600" b="0" i="0" u="none" strike="noStrike" cap="none" spc="0">
                          <a:solidFill>
                            <a:schemeClr val="tx1"/>
                          </a:solidFill>
                          <a:effectLst/>
                          <a:latin typeface="Aptos Narrow" panose="020B0004020202020204" pitchFamily="34" charset="0"/>
                        </a:rPr>
                        <a:t>23402.26</a:t>
                      </a:r>
                    </a:p>
                  </a:txBody>
                  <a:tcPr marL="140023" marR="13891" marT="40007" marB="300049" anchor="b">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103249313"/>
                  </a:ext>
                </a:extLst>
              </a:tr>
              <a:tr h="820134">
                <a:tc>
                  <a:txBody>
                    <a:bodyPr/>
                    <a:lstStyle/>
                    <a:p>
                      <a:pPr algn="ctr" fontAlgn="b"/>
                      <a:r>
                        <a:rPr lang="en-IN" sz="2600" b="0" i="0" u="none" strike="noStrike" cap="none" spc="0">
                          <a:solidFill>
                            <a:schemeClr val="tx1"/>
                          </a:solidFill>
                          <a:effectLst/>
                          <a:latin typeface="Aptos Narrow" panose="020B0004020202020204" pitchFamily="34" charset="0"/>
                        </a:rPr>
                        <a:t>2</a:t>
                      </a:r>
                    </a:p>
                  </a:txBody>
                  <a:tcPr marL="140023" marR="13891" marT="40007" marB="300049" anchor="b">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pPr algn="ctr" fontAlgn="b"/>
                      <a:r>
                        <a:rPr lang="en-IN" sz="2600" b="0" i="0" u="none" strike="noStrike" cap="none" spc="0">
                          <a:solidFill>
                            <a:schemeClr val="tx1"/>
                          </a:solidFill>
                          <a:effectLst/>
                          <a:latin typeface="Aptos Narrow" panose="020B0004020202020204" pitchFamily="34" charset="0"/>
                        </a:rPr>
                        <a:t>23392.28</a:t>
                      </a:r>
                    </a:p>
                  </a:txBody>
                  <a:tcPr marL="140023" marR="13891" marT="40007" marB="300049" anchor="b">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790051873"/>
                  </a:ext>
                </a:extLst>
              </a:tr>
              <a:tr h="820134">
                <a:tc>
                  <a:txBody>
                    <a:bodyPr/>
                    <a:lstStyle/>
                    <a:p>
                      <a:pPr algn="ctr" fontAlgn="b"/>
                      <a:r>
                        <a:rPr lang="en-IN" sz="2600" b="0" i="0" u="none" strike="noStrike" cap="none" spc="0">
                          <a:solidFill>
                            <a:schemeClr val="tx1"/>
                          </a:solidFill>
                          <a:effectLst/>
                          <a:latin typeface="Aptos Narrow" panose="020B0004020202020204" pitchFamily="34" charset="0"/>
                        </a:rPr>
                        <a:t>15</a:t>
                      </a:r>
                    </a:p>
                  </a:txBody>
                  <a:tcPr marL="140023" marR="13891" marT="40007" marB="300049" anchor="b">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gn="ctr" fontAlgn="b"/>
                      <a:r>
                        <a:rPr lang="en-IN" sz="2600" b="0" i="0" u="none" strike="noStrike" cap="none" spc="0">
                          <a:solidFill>
                            <a:schemeClr val="tx1"/>
                          </a:solidFill>
                          <a:effectLst/>
                          <a:latin typeface="Aptos Narrow" panose="020B0004020202020204" pitchFamily="34" charset="0"/>
                        </a:rPr>
                        <a:t>22674.46</a:t>
                      </a:r>
                    </a:p>
                  </a:txBody>
                  <a:tcPr marL="140023" marR="13891" marT="40007" marB="300049" anchor="b">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448593024"/>
                  </a:ext>
                </a:extLst>
              </a:tr>
              <a:tr h="820134">
                <a:tc>
                  <a:txBody>
                    <a:bodyPr/>
                    <a:lstStyle/>
                    <a:p>
                      <a:pPr algn="ctr" fontAlgn="b"/>
                      <a:r>
                        <a:rPr lang="en-IN" sz="2600" b="0" i="0" u="none" strike="noStrike" cap="none" spc="0">
                          <a:solidFill>
                            <a:schemeClr val="tx1"/>
                          </a:solidFill>
                          <a:effectLst/>
                          <a:latin typeface="Aptos Narrow" panose="020B0004020202020204" pitchFamily="34" charset="0"/>
                        </a:rPr>
                        <a:t>1</a:t>
                      </a:r>
                    </a:p>
                  </a:txBody>
                  <a:tcPr marL="140023" marR="13891" marT="40007" marB="300049" anchor="b">
                    <a:lnL w="9525"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pPr algn="ctr" fontAlgn="b"/>
                      <a:r>
                        <a:rPr lang="en-IN" sz="2600" b="0" i="0" u="none" strike="noStrike" cap="none" spc="0">
                          <a:solidFill>
                            <a:schemeClr val="tx1"/>
                          </a:solidFill>
                          <a:effectLst/>
                          <a:latin typeface="Aptos Narrow" panose="020B0004020202020204" pitchFamily="34" charset="0"/>
                        </a:rPr>
                        <a:t>22634.55</a:t>
                      </a:r>
                    </a:p>
                  </a:txBody>
                  <a:tcPr marL="140023" marR="13891" marT="40007" marB="300049"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43952552"/>
                  </a:ext>
                </a:extLst>
              </a:tr>
            </a:tbl>
          </a:graphicData>
        </a:graphic>
      </p:graphicFrame>
    </p:spTree>
    <p:extLst>
      <p:ext uri="{BB962C8B-B14F-4D97-AF65-F5344CB8AC3E}">
        <p14:creationId xmlns:p14="http://schemas.microsoft.com/office/powerpoint/2010/main" val="37207413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4A8FFEA1-1B69-4F42-B552-0CCF72596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7" name="Rectangle 26">
            <a:extLst>
              <a:ext uri="{FF2B5EF4-FFF2-40B4-BE49-F238E27FC236}">
                <a16:creationId xmlns:a16="http://schemas.microsoft.com/office/drawing/2014/main" id="{AA3C9226-5EC8-460B-82D7-72AA994DF9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29" name="Straight Connector 28">
            <a:extLst>
              <a:ext uri="{FF2B5EF4-FFF2-40B4-BE49-F238E27FC236}">
                <a16:creationId xmlns:a16="http://schemas.microsoft.com/office/drawing/2014/main" id="{62A90A9D-33DF-408E-BF4C-F82588935C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1" name="Rectangle 30">
            <a:extLst>
              <a:ext uri="{FF2B5EF4-FFF2-40B4-BE49-F238E27FC236}">
                <a16:creationId xmlns:a16="http://schemas.microsoft.com/office/drawing/2014/main" id="{6BB9730C-14BA-4087-9AF5-4019567721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4904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4C8AB72-CC2C-4452-A54B-A3EB92AD2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5" name="TextBox 4">
            <a:extLst>
              <a:ext uri="{FF2B5EF4-FFF2-40B4-BE49-F238E27FC236}">
                <a16:creationId xmlns:a16="http://schemas.microsoft.com/office/drawing/2014/main" id="{599D3945-A7CE-3AC7-6739-E8C53FE5B40E}"/>
              </a:ext>
            </a:extLst>
          </p:cNvPr>
          <p:cNvSpPr txBox="1"/>
          <p:nvPr/>
        </p:nvSpPr>
        <p:spPr>
          <a:xfrm>
            <a:off x="1065197" y="5120640"/>
            <a:ext cx="10058400" cy="822960"/>
          </a:xfrm>
          <a:prstGeom prst="rect">
            <a:avLst/>
          </a:prstGeom>
        </p:spPr>
        <p:txBody>
          <a:bodyPr vert="horz" lIns="91440" tIns="45720" rIns="91440" bIns="45720" rtlCol="0" anchor="b">
            <a:normAutofit/>
          </a:bodyPr>
          <a:lstStyle/>
          <a:p>
            <a:pPr defTabSz="914400">
              <a:lnSpc>
                <a:spcPct val="85000"/>
              </a:lnSpc>
              <a:spcBef>
                <a:spcPct val="0"/>
              </a:spcBef>
              <a:spcAft>
                <a:spcPts val="600"/>
              </a:spcAft>
              <a:buClr>
                <a:schemeClr val="accent1"/>
              </a:buClr>
            </a:pPr>
            <a:r>
              <a:rPr lang="en-US" sz="3600" b="1" spc="-50">
                <a:solidFill>
                  <a:srgbClr val="FFFFFF"/>
                </a:solidFill>
                <a:latin typeface="+mj-lt"/>
                <a:ea typeface="+mj-ea"/>
                <a:cs typeface="+mj-cs"/>
              </a:rPr>
              <a:t>• Visualization:</a:t>
            </a:r>
          </a:p>
        </p:txBody>
      </p:sp>
      <p:sp>
        <p:nvSpPr>
          <p:cNvPr id="35" name="Rectangle 34">
            <a:extLst>
              <a:ext uri="{FF2B5EF4-FFF2-40B4-BE49-F238E27FC236}">
                <a16:creationId xmlns:a16="http://schemas.microsoft.com/office/drawing/2014/main" id="{48F3622B-3E4C-4435-A51C-9D6FD1C2A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aphicFrame>
        <p:nvGraphicFramePr>
          <p:cNvPr id="4" name="Chart 3">
            <a:extLst>
              <a:ext uri="{FF2B5EF4-FFF2-40B4-BE49-F238E27FC236}">
                <a16:creationId xmlns:a16="http://schemas.microsoft.com/office/drawing/2014/main" id="{C44E0A71-A7A0-5505-4175-97E30C90854B}"/>
              </a:ext>
            </a:extLst>
          </p:cNvPr>
          <p:cNvGraphicFramePr/>
          <p:nvPr>
            <p:extLst>
              <p:ext uri="{D42A27DB-BD31-4B8C-83A1-F6EECF244321}">
                <p14:modId xmlns:p14="http://schemas.microsoft.com/office/powerpoint/2010/main" val="3338181110"/>
              </p:ext>
            </p:extLst>
          </p:nvPr>
        </p:nvGraphicFramePr>
        <p:xfrm>
          <a:off x="633999" y="643538"/>
          <a:ext cx="10925102" cy="361858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753540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A8FFEA1-1B69-4F42-B552-0CCF72596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4" name="Rectangle 13">
            <a:extLst>
              <a:ext uri="{FF2B5EF4-FFF2-40B4-BE49-F238E27FC236}">
                <a16:creationId xmlns:a16="http://schemas.microsoft.com/office/drawing/2014/main" id="{AA3C9226-5EC8-460B-82D7-72AA994DF9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16" name="Straight Connector 15">
            <a:extLst>
              <a:ext uri="{FF2B5EF4-FFF2-40B4-BE49-F238E27FC236}">
                <a16:creationId xmlns:a16="http://schemas.microsoft.com/office/drawing/2014/main" id="{62A90A9D-33DF-408E-BF4C-F82588935C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E6AA15AE-DAFE-4E1E-B05F-F57962FD3A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43272F2-6FAE-D955-E30E-D3DCA5B49EE8}"/>
              </a:ext>
            </a:extLst>
          </p:cNvPr>
          <p:cNvSpPr txBox="1"/>
          <p:nvPr/>
        </p:nvSpPr>
        <p:spPr>
          <a:xfrm>
            <a:off x="8141110" y="639097"/>
            <a:ext cx="3401961" cy="3686015"/>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5100" b="1" i="0" u="none" strike="noStrike" spc="-50">
                <a:solidFill>
                  <a:schemeClr val="tx1">
                    <a:lumMod val="85000"/>
                    <a:lumOff val="15000"/>
                  </a:schemeClr>
                </a:solidFill>
                <a:latin typeface="+mj-lt"/>
                <a:ea typeface="+mj-ea"/>
                <a:cs typeface="+mj-cs"/>
              </a:rPr>
              <a:t>Task 10: Analyzing Sales Trends by Day of the Week</a:t>
            </a:r>
            <a:endParaRPr lang="en-US" sz="5100" spc="-50">
              <a:solidFill>
                <a:schemeClr val="tx1">
                  <a:lumMod val="85000"/>
                  <a:lumOff val="15000"/>
                </a:schemeClr>
              </a:solidFill>
              <a:latin typeface="+mj-lt"/>
              <a:ea typeface="+mj-ea"/>
              <a:cs typeface="+mj-cs"/>
            </a:endParaRPr>
          </a:p>
        </p:txBody>
      </p:sp>
      <p:sp>
        <p:nvSpPr>
          <p:cNvPr id="4" name="TextBox 3">
            <a:extLst>
              <a:ext uri="{FF2B5EF4-FFF2-40B4-BE49-F238E27FC236}">
                <a16:creationId xmlns:a16="http://schemas.microsoft.com/office/drawing/2014/main" id="{4F96CA62-10D1-7EA4-F97D-3D038547307B}"/>
              </a:ext>
            </a:extLst>
          </p:cNvPr>
          <p:cNvSpPr txBox="1"/>
          <p:nvPr/>
        </p:nvSpPr>
        <p:spPr>
          <a:xfrm>
            <a:off x="8141110" y="4455621"/>
            <a:ext cx="3417990" cy="1238616"/>
          </a:xfrm>
          <a:prstGeom prst="rect">
            <a:avLst/>
          </a:prstGeom>
        </p:spPr>
        <p:txBody>
          <a:bodyPr vert="horz" lIns="91440" tIns="45720" rIns="91440" bIns="45720" rtlCol="0">
            <a:normAutofit/>
          </a:bodyPr>
          <a:lstStyle/>
          <a:p>
            <a:pPr defTabSz="914400">
              <a:lnSpc>
                <a:spcPct val="90000"/>
              </a:lnSpc>
              <a:spcBef>
                <a:spcPts val="1200"/>
              </a:spcBef>
              <a:spcAft>
                <a:spcPts val="200"/>
              </a:spcAft>
              <a:buClr>
                <a:schemeClr val="accent1"/>
              </a:buClr>
              <a:buSzPct val="100000"/>
            </a:pPr>
            <a:r>
              <a:rPr lang="en-US" sz="2000" b="1" cap="all" spc="200">
                <a:solidFill>
                  <a:schemeClr val="tx1">
                    <a:lumMod val="85000"/>
                    <a:lumOff val="15000"/>
                  </a:schemeClr>
                </a:solidFill>
                <a:latin typeface="+mj-lt"/>
              </a:rPr>
              <a:t>• SQL Query:</a:t>
            </a:r>
          </a:p>
        </p:txBody>
      </p:sp>
      <p:cxnSp>
        <p:nvCxnSpPr>
          <p:cNvPr id="20" name="Straight Connector 19">
            <a:extLst>
              <a:ext uri="{FF2B5EF4-FFF2-40B4-BE49-F238E27FC236}">
                <a16:creationId xmlns:a16="http://schemas.microsoft.com/office/drawing/2014/main" id="{D07141D5-A57C-43F5-A655-5BA2D0D2AF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D9DB1F97-BFF9-46CC-8EB4-BB63B98F13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4" name="Rectangle 23">
            <a:extLst>
              <a:ext uri="{FF2B5EF4-FFF2-40B4-BE49-F238E27FC236}">
                <a16:creationId xmlns:a16="http://schemas.microsoft.com/office/drawing/2014/main" id="{88CAE6E3-39B4-4A16-97BC-9C376B9B7E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aphicFrame>
        <p:nvGraphicFramePr>
          <p:cNvPr id="7" name="Table 6">
            <a:extLst>
              <a:ext uri="{FF2B5EF4-FFF2-40B4-BE49-F238E27FC236}">
                <a16:creationId xmlns:a16="http://schemas.microsoft.com/office/drawing/2014/main" id="{97785528-7B33-465B-D5C8-ACCF0257F9AC}"/>
              </a:ext>
            </a:extLst>
          </p:cNvPr>
          <p:cNvGraphicFramePr>
            <a:graphicFrameLocks noGrp="1"/>
          </p:cNvGraphicFramePr>
          <p:nvPr>
            <p:extLst>
              <p:ext uri="{D42A27DB-BD31-4B8C-83A1-F6EECF244321}">
                <p14:modId xmlns:p14="http://schemas.microsoft.com/office/powerpoint/2010/main" val="4139712171"/>
              </p:ext>
            </p:extLst>
          </p:nvPr>
        </p:nvGraphicFramePr>
        <p:xfrm>
          <a:off x="633999" y="1374803"/>
          <a:ext cx="6912217" cy="3584718"/>
        </p:xfrm>
        <a:graphic>
          <a:graphicData uri="http://schemas.openxmlformats.org/drawingml/2006/table">
            <a:tbl>
              <a:tblPr/>
              <a:tblGrid>
                <a:gridCol w="6912217">
                  <a:extLst>
                    <a:ext uri="{9D8B030D-6E8A-4147-A177-3AD203B41FA5}">
                      <a16:colId xmlns:a16="http://schemas.microsoft.com/office/drawing/2014/main" val="2892588482"/>
                    </a:ext>
                  </a:extLst>
                </a:gridCol>
              </a:tblGrid>
              <a:tr h="527464">
                <a:tc>
                  <a:txBody>
                    <a:bodyPr/>
                    <a:lstStyle/>
                    <a:p>
                      <a:pPr algn="l" fontAlgn="b">
                        <a:buNone/>
                      </a:pPr>
                      <a:r>
                        <a:rPr lang="en-IN" sz="2800" b="0" i="0" u="none" strike="noStrike">
                          <a:solidFill>
                            <a:srgbClr val="000000"/>
                          </a:solidFill>
                          <a:effectLst/>
                          <a:latin typeface="Aptos Narrow" panose="020B0004020202020204" pitchFamily="34" charset="0"/>
                        </a:rPr>
                        <a:t>SELECT</a:t>
                      </a:r>
                      <a:endParaRPr lang="en-IN" sz="4500" b="0" i="0" u="none" strike="noStrike">
                        <a:effectLst/>
                        <a:latin typeface="Arial" panose="020B0604020202020204" pitchFamily="34" charset="0"/>
                      </a:endParaRPr>
                    </a:p>
                  </a:txBody>
                  <a:tcPr marL="15907" marR="15907" marT="15907" marB="0" anchor="b">
                    <a:lnL>
                      <a:noFill/>
                    </a:lnL>
                    <a:lnR>
                      <a:noFill/>
                    </a:lnR>
                    <a:lnT>
                      <a:noFill/>
                    </a:lnT>
                    <a:lnB>
                      <a:noFill/>
                    </a:lnB>
                    <a:noFill/>
                  </a:tcPr>
                </a:tc>
                <a:extLst>
                  <a:ext uri="{0D108BD9-81ED-4DB2-BD59-A6C34878D82A}">
                    <a16:rowId xmlns:a16="http://schemas.microsoft.com/office/drawing/2014/main" val="525693618"/>
                  </a:ext>
                </a:extLst>
              </a:tr>
              <a:tr h="947398">
                <a:tc>
                  <a:txBody>
                    <a:bodyPr/>
                    <a:lstStyle/>
                    <a:p>
                      <a:pPr algn="l" fontAlgn="b">
                        <a:buNone/>
                      </a:pPr>
                      <a:r>
                        <a:rPr lang="en-US" sz="2800" b="0" i="0" u="none" strike="noStrike">
                          <a:solidFill>
                            <a:srgbClr val="000000"/>
                          </a:solidFill>
                          <a:effectLst/>
                          <a:latin typeface="Aptos Narrow" panose="020B0004020202020204" pitchFamily="34" charset="0"/>
                        </a:rPr>
                        <a:t>   DAYNAME(STR_TO_DATE(Date, '%d-%m-%Y'))  AS day_of_week,</a:t>
                      </a:r>
                      <a:endParaRPr lang="en-US" sz="4500" b="0" i="0" u="none" strike="noStrike">
                        <a:effectLst/>
                        <a:latin typeface="Arial" panose="020B0604020202020204" pitchFamily="34" charset="0"/>
                      </a:endParaRPr>
                    </a:p>
                  </a:txBody>
                  <a:tcPr marL="15907" marR="15907" marT="15907" marB="0" anchor="b">
                    <a:lnL>
                      <a:noFill/>
                    </a:lnL>
                    <a:lnR>
                      <a:noFill/>
                    </a:lnR>
                    <a:lnT>
                      <a:noFill/>
                    </a:lnT>
                    <a:lnB>
                      <a:noFill/>
                    </a:lnB>
                    <a:noFill/>
                  </a:tcPr>
                </a:tc>
                <a:extLst>
                  <a:ext uri="{0D108BD9-81ED-4DB2-BD59-A6C34878D82A}">
                    <a16:rowId xmlns:a16="http://schemas.microsoft.com/office/drawing/2014/main" val="1618155111"/>
                  </a:ext>
                </a:extLst>
              </a:tr>
              <a:tr h="527464">
                <a:tc>
                  <a:txBody>
                    <a:bodyPr/>
                    <a:lstStyle/>
                    <a:p>
                      <a:pPr algn="l" fontAlgn="b">
                        <a:buNone/>
                      </a:pPr>
                      <a:r>
                        <a:rPr lang="en-US" sz="2800" b="0" i="0" u="none" strike="noStrike">
                          <a:solidFill>
                            <a:srgbClr val="000000"/>
                          </a:solidFill>
                          <a:effectLst/>
                          <a:latin typeface="Aptos Narrow" panose="020B0004020202020204" pitchFamily="34" charset="0"/>
                        </a:rPr>
                        <a:t>   ROUND(SUM(Total),2) AS total_sales</a:t>
                      </a:r>
                      <a:endParaRPr lang="en-US" sz="4500" b="0" i="0" u="none" strike="noStrike">
                        <a:effectLst/>
                        <a:latin typeface="Arial" panose="020B0604020202020204" pitchFamily="34" charset="0"/>
                      </a:endParaRPr>
                    </a:p>
                  </a:txBody>
                  <a:tcPr marL="15907" marR="15907" marT="15907" marB="0" anchor="b">
                    <a:lnL>
                      <a:noFill/>
                    </a:lnL>
                    <a:lnR>
                      <a:noFill/>
                    </a:lnR>
                    <a:lnT>
                      <a:noFill/>
                    </a:lnT>
                    <a:lnB>
                      <a:noFill/>
                    </a:lnB>
                    <a:noFill/>
                  </a:tcPr>
                </a:tc>
                <a:extLst>
                  <a:ext uri="{0D108BD9-81ED-4DB2-BD59-A6C34878D82A}">
                    <a16:rowId xmlns:a16="http://schemas.microsoft.com/office/drawing/2014/main" val="4111348893"/>
                  </a:ext>
                </a:extLst>
              </a:tr>
              <a:tr h="527464">
                <a:tc>
                  <a:txBody>
                    <a:bodyPr/>
                    <a:lstStyle/>
                    <a:p>
                      <a:pPr algn="l" fontAlgn="b">
                        <a:buNone/>
                      </a:pPr>
                      <a:r>
                        <a:rPr lang="en-IN" sz="2800" b="0" i="0" u="none" strike="noStrike">
                          <a:solidFill>
                            <a:srgbClr val="000000"/>
                          </a:solidFill>
                          <a:effectLst/>
                          <a:latin typeface="Aptos Narrow" panose="020B0004020202020204" pitchFamily="34" charset="0"/>
                        </a:rPr>
                        <a:t>FROM walmartsales</a:t>
                      </a:r>
                      <a:endParaRPr lang="en-IN" sz="4500" b="0" i="0" u="none" strike="noStrike">
                        <a:effectLst/>
                        <a:latin typeface="Arial" panose="020B0604020202020204" pitchFamily="34" charset="0"/>
                      </a:endParaRPr>
                    </a:p>
                  </a:txBody>
                  <a:tcPr marL="15907" marR="15907" marT="15907" marB="0" anchor="b">
                    <a:lnL>
                      <a:noFill/>
                    </a:lnL>
                    <a:lnR>
                      <a:noFill/>
                    </a:lnR>
                    <a:lnT>
                      <a:noFill/>
                    </a:lnT>
                    <a:lnB>
                      <a:noFill/>
                    </a:lnB>
                    <a:noFill/>
                  </a:tcPr>
                </a:tc>
                <a:extLst>
                  <a:ext uri="{0D108BD9-81ED-4DB2-BD59-A6C34878D82A}">
                    <a16:rowId xmlns:a16="http://schemas.microsoft.com/office/drawing/2014/main" val="1746517807"/>
                  </a:ext>
                </a:extLst>
              </a:tr>
              <a:tr h="527464">
                <a:tc>
                  <a:txBody>
                    <a:bodyPr/>
                    <a:lstStyle/>
                    <a:p>
                      <a:pPr algn="l" fontAlgn="b">
                        <a:buNone/>
                      </a:pPr>
                      <a:r>
                        <a:rPr lang="en-US" sz="2800" b="0" i="0" u="none" strike="noStrike">
                          <a:solidFill>
                            <a:srgbClr val="000000"/>
                          </a:solidFill>
                          <a:effectLst/>
                          <a:latin typeface="Aptos Narrow" panose="020B0004020202020204" pitchFamily="34" charset="0"/>
                        </a:rPr>
                        <a:t>GROUP BY day_of_week</a:t>
                      </a:r>
                      <a:endParaRPr lang="en-US" sz="4500" b="0" i="0" u="none" strike="noStrike">
                        <a:effectLst/>
                        <a:latin typeface="Arial" panose="020B0604020202020204" pitchFamily="34" charset="0"/>
                      </a:endParaRPr>
                    </a:p>
                  </a:txBody>
                  <a:tcPr marL="15907" marR="15907" marT="15907" marB="0" anchor="b">
                    <a:lnL>
                      <a:noFill/>
                    </a:lnL>
                    <a:lnR>
                      <a:noFill/>
                    </a:lnR>
                    <a:lnT>
                      <a:noFill/>
                    </a:lnT>
                    <a:lnB>
                      <a:noFill/>
                    </a:lnB>
                    <a:noFill/>
                  </a:tcPr>
                </a:tc>
                <a:extLst>
                  <a:ext uri="{0D108BD9-81ED-4DB2-BD59-A6C34878D82A}">
                    <a16:rowId xmlns:a16="http://schemas.microsoft.com/office/drawing/2014/main" val="3389813236"/>
                  </a:ext>
                </a:extLst>
              </a:tr>
              <a:tr h="527464">
                <a:tc>
                  <a:txBody>
                    <a:bodyPr/>
                    <a:lstStyle/>
                    <a:p>
                      <a:pPr algn="l" fontAlgn="b">
                        <a:buNone/>
                      </a:pPr>
                      <a:r>
                        <a:rPr lang="en-US" sz="2800" b="0" i="0" u="none" strike="noStrike" dirty="0">
                          <a:solidFill>
                            <a:srgbClr val="000000"/>
                          </a:solidFill>
                          <a:effectLst/>
                          <a:latin typeface="Aptos Narrow" panose="020B0004020202020204" pitchFamily="34" charset="0"/>
                        </a:rPr>
                        <a:t>ORDER BY </a:t>
                      </a:r>
                      <a:r>
                        <a:rPr lang="en-US" sz="2800" b="0" i="0" u="none" strike="noStrike" dirty="0" err="1">
                          <a:solidFill>
                            <a:srgbClr val="000000"/>
                          </a:solidFill>
                          <a:effectLst/>
                          <a:latin typeface="Aptos Narrow" panose="020B0004020202020204" pitchFamily="34" charset="0"/>
                        </a:rPr>
                        <a:t>total_sales</a:t>
                      </a:r>
                      <a:r>
                        <a:rPr lang="en-US" sz="2800" b="0" i="0" u="none" strike="noStrike" dirty="0">
                          <a:solidFill>
                            <a:srgbClr val="000000"/>
                          </a:solidFill>
                          <a:effectLst/>
                          <a:latin typeface="Aptos Narrow" panose="020B0004020202020204" pitchFamily="34" charset="0"/>
                        </a:rPr>
                        <a:t> DESC;</a:t>
                      </a:r>
                      <a:endParaRPr lang="en-US" sz="4500" b="0" i="0" u="none" strike="noStrike" dirty="0">
                        <a:effectLst/>
                        <a:latin typeface="Arial" panose="020B0604020202020204" pitchFamily="34" charset="0"/>
                      </a:endParaRPr>
                    </a:p>
                  </a:txBody>
                  <a:tcPr marL="15907" marR="15907" marT="15907" marB="0" anchor="b">
                    <a:lnL>
                      <a:noFill/>
                    </a:lnL>
                    <a:lnR>
                      <a:noFill/>
                    </a:lnR>
                    <a:lnT>
                      <a:noFill/>
                    </a:lnT>
                    <a:lnB>
                      <a:noFill/>
                    </a:lnB>
                    <a:noFill/>
                  </a:tcPr>
                </a:tc>
                <a:extLst>
                  <a:ext uri="{0D108BD9-81ED-4DB2-BD59-A6C34878D82A}">
                    <a16:rowId xmlns:a16="http://schemas.microsoft.com/office/drawing/2014/main" val="1125442217"/>
                  </a:ext>
                </a:extLst>
              </a:tr>
            </a:tbl>
          </a:graphicData>
        </a:graphic>
      </p:graphicFrame>
    </p:spTree>
    <p:extLst>
      <p:ext uri="{BB962C8B-B14F-4D97-AF65-F5344CB8AC3E}">
        <p14:creationId xmlns:p14="http://schemas.microsoft.com/office/powerpoint/2010/main" val="1340918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F7CA0BF-62DF-EE4F-DC48-1906D8AD8D36}"/>
              </a:ext>
            </a:extLst>
          </p:cNvPr>
          <p:cNvSpPr>
            <a:spLocks noGrp="1"/>
          </p:cNvSpPr>
          <p:nvPr>
            <p:ph type="title"/>
          </p:nvPr>
        </p:nvSpPr>
        <p:spPr/>
        <p:txBody>
          <a:bodyPr>
            <a:normAutofit/>
          </a:bodyPr>
          <a:lstStyle/>
          <a:p>
            <a:pPr algn="ctr"/>
            <a:r>
              <a:rPr lang="en-IN" sz="4400" b="1" dirty="0"/>
              <a:t>Business Problem</a:t>
            </a:r>
          </a:p>
        </p:txBody>
      </p:sp>
      <p:sp>
        <p:nvSpPr>
          <p:cNvPr id="4" name="Content Placeholder 3">
            <a:extLst>
              <a:ext uri="{FF2B5EF4-FFF2-40B4-BE49-F238E27FC236}">
                <a16:creationId xmlns:a16="http://schemas.microsoft.com/office/drawing/2014/main" id="{98F0DFFB-4A2B-2EF4-407D-898BB4F34864}"/>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US" sz="3200" dirty="0"/>
              <a:t> </a:t>
            </a:r>
            <a:r>
              <a:rPr lang="en-US" sz="4400" dirty="0"/>
              <a:t>Walmart wants to optimize its sales strategies by analyzing historical transaction data across branches, customer types, payment methods, and product lines. Advanced MySQL queries will uncover insights related to sales performance, customer segmentation, and product trends.</a:t>
            </a:r>
          </a:p>
          <a:p>
            <a:pPr>
              <a:buFont typeface="Arial" panose="020B0604020202020204" pitchFamily="34" charset="0"/>
              <a:buChar char="•"/>
            </a:pPr>
            <a:endParaRPr lang="en-IN" sz="3200" dirty="0"/>
          </a:p>
        </p:txBody>
      </p:sp>
    </p:spTree>
    <p:extLst>
      <p:ext uri="{BB962C8B-B14F-4D97-AF65-F5344CB8AC3E}">
        <p14:creationId xmlns:p14="http://schemas.microsoft.com/office/powerpoint/2010/main" val="40584677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A8FFEA1-1B69-4F42-B552-0CCF72596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2" name="Rectangle 11">
            <a:extLst>
              <a:ext uri="{FF2B5EF4-FFF2-40B4-BE49-F238E27FC236}">
                <a16:creationId xmlns:a16="http://schemas.microsoft.com/office/drawing/2014/main" id="{AA3C9226-5EC8-460B-82D7-72AA994DF9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14" name="Straight Connector 13">
            <a:extLst>
              <a:ext uri="{FF2B5EF4-FFF2-40B4-BE49-F238E27FC236}">
                <a16:creationId xmlns:a16="http://schemas.microsoft.com/office/drawing/2014/main" id="{62A90A9D-33DF-408E-BF4C-F82588935C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E6AA15AE-DAFE-4E1E-B05F-F57962FD3A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B674790-5CDC-233F-E3D6-6DC72DD0970E}"/>
              </a:ext>
            </a:extLst>
          </p:cNvPr>
          <p:cNvSpPr txBox="1"/>
          <p:nvPr/>
        </p:nvSpPr>
        <p:spPr>
          <a:xfrm>
            <a:off x="8141110" y="639097"/>
            <a:ext cx="3401961" cy="3686015"/>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6600" b="1" spc="-50">
                <a:solidFill>
                  <a:schemeClr val="tx1">
                    <a:lumMod val="85000"/>
                    <a:lumOff val="15000"/>
                  </a:schemeClr>
                </a:solidFill>
                <a:latin typeface="+mj-lt"/>
                <a:ea typeface="+mj-ea"/>
                <a:cs typeface="+mj-cs"/>
              </a:rPr>
              <a:t>• Result Table:</a:t>
            </a:r>
          </a:p>
        </p:txBody>
      </p:sp>
      <p:cxnSp>
        <p:nvCxnSpPr>
          <p:cNvPr id="18" name="Straight Connector 17">
            <a:extLst>
              <a:ext uri="{FF2B5EF4-FFF2-40B4-BE49-F238E27FC236}">
                <a16:creationId xmlns:a16="http://schemas.microsoft.com/office/drawing/2014/main" id="{D07141D5-A57C-43F5-A655-5BA2D0D2AF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9DB1F97-BFF9-46CC-8EB4-BB63B98F13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2" name="Rectangle 21">
            <a:extLst>
              <a:ext uri="{FF2B5EF4-FFF2-40B4-BE49-F238E27FC236}">
                <a16:creationId xmlns:a16="http://schemas.microsoft.com/office/drawing/2014/main" id="{88CAE6E3-39B4-4A16-97BC-9C376B9B7E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aphicFrame>
        <p:nvGraphicFramePr>
          <p:cNvPr id="5" name="Table 4">
            <a:extLst>
              <a:ext uri="{FF2B5EF4-FFF2-40B4-BE49-F238E27FC236}">
                <a16:creationId xmlns:a16="http://schemas.microsoft.com/office/drawing/2014/main" id="{1188DE3E-834A-C99C-9DB9-D20FC7144CE0}"/>
              </a:ext>
            </a:extLst>
          </p:cNvPr>
          <p:cNvGraphicFramePr>
            <a:graphicFrameLocks noGrp="1"/>
          </p:cNvGraphicFramePr>
          <p:nvPr>
            <p:extLst>
              <p:ext uri="{D42A27DB-BD31-4B8C-83A1-F6EECF244321}">
                <p14:modId xmlns:p14="http://schemas.microsoft.com/office/powerpoint/2010/main" val="3191664945"/>
              </p:ext>
            </p:extLst>
          </p:nvPr>
        </p:nvGraphicFramePr>
        <p:xfrm>
          <a:off x="1137357" y="640367"/>
          <a:ext cx="5905500" cy="5053584"/>
        </p:xfrm>
        <a:graphic>
          <a:graphicData uri="http://schemas.openxmlformats.org/drawingml/2006/table">
            <a:tbl>
              <a:tblPr firstRow="1" bandRow="1"/>
              <a:tblGrid>
                <a:gridCol w="2933700">
                  <a:extLst>
                    <a:ext uri="{9D8B030D-6E8A-4147-A177-3AD203B41FA5}">
                      <a16:colId xmlns:a16="http://schemas.microsoft.com/office/drawing/2014/main" val="741542100"/>
                    </a:ext>
                  </a:extLst>
                </a:gridCol>
                <a:gridCol w="2971800">
                  <a:extLst>
                    <a:ext uri="{9D8B030D-6E8A-4147-A177-3AD203B41FA5}">
                      <a16:colId xmlns:a16="http://schemas.microsoft.com/office/drawing/2014/main" val="2620857166"/>
                    </a:ext>
                  </a:extLst>
                </a:gridCol>
              </a:tblGrid>
              <a:tr h="631698">
                <a:tc>
                  <a:txBody>
                    <a:bodyPr/>
                    <a:lstStyle/>
                    <a:p>
                      <a:pPr algn="ctr" fontAlgn="b"/>
                      <a:r>
                        <a:rPr lang="en-IN" sz="3300" b="1" i="0" u="none" strike="noStrike">
                          <a:solidFill>
                            <a:srgbClr val="000000"/>
                          </a:solidFill>
                          <a:effectLst/>
                          <a:latin typeface="Aptos Narrow" panose="020B0004020202020204" pitchFamily="34" charset="0"/>
                        </a:rPr>
                        <a:t>day_of_week</a:t>
                      </a:r>
                    </a:p>
                  </a:txBody>
                  <a:tcPr marL="19050" marR="19050" marT="19050" marB="0" anchor="b">
                    <a:lnL>
                      <a:noFill/>
                    </a:lnL>
                    <a:lnR>
                      <a:noFill/>
                    </a:lnR>
                    <a:lnT>
                      <a:noFill/>
                    </a:lnT>
                    <a:lnB>
                      <a:noFill/>
                    </a:lnB>
                    <a:noFill/>
                  </a:tcPr>
                </a:tc>
                <a:tc>
                  <a:txBody>
                    <a:bodyPr/>
                    <a:lstStyle/>
                    <a:p>
                      <a:pPr algn="ctr" fontAlgn="b"/>
                      <a:r>
                        <a:rPr lang="en-IN" sz="3300" b="1" i="0" u="none" strike="noStrike">
                          <a:solidFill>
                            <a:srgbClr val="000000"/>
                          </a:solidFill>
                          <a:effectLst/>
                          <a:latin typeface="Aptos Narrow" panose="020B0004020202020204" pitchFamily="34" charset="0"/>
                        </a:rPr>
                        <a:t>total_sales</a:t>
                      </a:r>
                    </a:p>
                  </a:txBody>
                  <a:tcPr marL="19050" marR="19050" marT="19050" marB="0" anchor="b">
                    <a:lnL>
                      <a:noFill/>
                    </a:lnL>
                    <a:lnR>
                      <a:noFill/>
                    </a:lnR>
                    <a:lnT>
                      <a:noFill/>
                    </a:lnT>
                    <a:lnB>
                      <a:noFill/>
                    </a:lnB>
                    <a:noFill/>
                  </a:tcPr>
                </a:tc>
                <a:extLst>
                  <a:ext uri="{0D108BD9-81ED-4DB2-BD59-A6C34878D82A}">
                    <a16:rowId xmlns:a16="http://schemas.microsoft.com/office/drawing/2014/main" val="2617838776"/>
                  </a:ext>
                </a:extLst>
              </a:tr>
              <a:tr h="631698">
                <a:tc>
                  <a:txBody>
                    <a:bodyPr/>
                    <a:lstStyle/>
                    <a:p>
                      <a:pPr algn="ctr" fontAlgn="b"/>
                      <a:r>
                        <a:rPr lang="en-IN" sz="3300" b="0" i="0" u="none" strike="noStrike">
                          <a:solidFill>
                            <a:srgbClr val="000000"/>
                          </a:solidFill>
                          <a:effectLst/>
                          <a:latin typeface="Aptos Narrow" panose="020B0004020202020204" pitchFamily="34" charset="0"/>
                        </a:rPr>
                        <a:t>Saturday</a:t>
                      </a:r>
                    </a:p>
                  </a:txBody>
                  <a:tcPr marL="19050" marR="19050" marT="19050" marB="0" anchor="b">
                    <a:lnL>
                      <a:noFill/>
                    </a:lnL>
                    <a:lnR>
                      <a:noFill/>
                    </a:lnR>
                    <a:lnT>
                      <a:noFill/>
                    </a:lnT>
                    <a:lnB>
                      <a:noFill/>
                    </a:lnB>
                    <a:noFill/>
                  </a:tcPr>
                </a:tc>
                <a:tc>
                  <a:txBody>
                    <a:bodyPr/>
                    <a:lstStyle/>
                    <a:p>
                      <a:pPr algn="ctr" fontAlgn="b"/>
                      <a:r>
                        <a:rPr lang="en-IN" sz="3300" b="0" i="0" u="none" strike="noStrike">
                          <a:solidFill>
                            <a:srgbClr val="000000"/>
                          </a:solidFill>
                          <a:effectLst/>
                          <a:latin typeface="Aptos Narrow" panose="020B0004020202020204" pitchFamily="34" charset="0"/>
                        </a:rPr>
                        <a:t>56120.81</a:t>
                      </a:r>
                    </a:p>
                  </a:txBody>
                  <a:tcPr marL="19050" marR="19050" marT="19050" marB="0" anchor="b">
                    <a:lnL>
                      <a:noFill/>
                    </a:lnL>
                    <a:lnR>
                      <a:noFill/>
                    </a:lnR>
                    <a:lnT>
                      <a:noFill/>
                    </a:lnT>
                    <a:lnB>
                      <a:noFill/>
                    </a:lnB>
                    <a:noFill/>
                  </a:tcPr>
                </a:tc>
                <a:extLst>
                  <a:ext uri="{0D108BD9-81ED-4DB2-BD59-A6C34878D82A}">
                    <a16:rowId xmlns:a16="http://schemas.microsoft.com/office/drawing/2014/main" val="1404631111"/>
                  </a:ext>
                </a:extLst>
              </a:tr>
              <a:tr h="631698">
                <a:tc>
                  <a:txBody>
                    <a:bodyPr/>
                    <a:lstStyle/>
                    <a:p>
                      <a:pPr algn="ctr" fontAlgn="b"/>
                      <a:r>
                        <a:rPr lang="en-IN" sz="3300" b="0" i="0" u="none" strike="noStrike">
                          <a:solidFill>
                            <a:srgbClr val="000000"/>
                          </a:solidFill>
                          <a:effectLst/>
                          <a:latin typeface="Aptos Narrow" panose="020B0004020202020204" pitchFamily="34" charset="0"/>
                        </a:rPr>
                        <a:t>Tuesday</a:t>
                      </a:r>
                    </a:p>
                  </a:txBody>
                  <a:tcPr marL="19050" marR="19050" marT="19050" marB="0" anchor="b">
                    <a:lnL>
                      <a:noFill/>
                    </a:lnL>
                    <a:lnR>
                      <a:noFill/>
                    </a:lnR>
                    <a:lnT>
                      <a:noFill/>
                    </a:lnT>
                    <a:lnB>
                      <a:noFill/>
                    </a:lnB>
                    <a:noFill/>
                  </a:tcPr>
                </a:tc>
                <a:tc>
                  <a:txBody>
                    <a:bodyPr/>
                    <a:lstStyle/>
                    <a:p>
                      <a:pPr algn="ctr" fontAlgn="b"/>
                      <a:r>
                        <a:rPr lang="en-IN" sz="3300" b="0" i="0" u="none" strike="noStrike">
                          <a:solidFill>
                            <a:srgbClr val="000000"/>
                          </a:solidFill>
                          <a:effectLst/>
                          <a:latin typeface="Aptos Narrow" panose="020B0004020202020204" pitchFamily="34" charset="0"/>
                        </a:rPr>
                        <a:t>51482.25</a:t>
                      </a:r>
                    </a:p>
                  </a:txBody>
                  <a:tcPr marL="19050" marR="19050" marT="19050" marB="0" anchor="b">
                    <a:lnL>
                      <a:noFill/>
                    </a:lnL>
                    <a:lnR>
                      <a:noFill/>
                    </a:lnR>
                    <a:lnT>
                      <a:noFill/>
                    </a:lnT>
                    <a:lnB>
                      <a:noFill/>
                    </a:lnB>
                    <a:noFill/>
                  </a:tcPr>
                </a:tc>
                <a:extLst>
                  <a:ext uri="{0D108BD9-81ED-4DB2-BD59-A6C34878D82A}">
                    <a16:rowId xmlns:a16="http://schemas.microsoft.com/office/drawing/2014/main" val="940913679"/>
                  </a:ext>
                </a:extLst>
              </a:tr>
              <a:tr h="631698">
                <a:tc>
                  <a:txBody>
                    <a:bodyPr/>
                    <a:lstStyle/>
                    <a:p>
                      <a:pPr algn="ctr" fontAlgn="b"/>
                      <a:r>
                        <a:rPr lang="en-IN" sz="3300" b="0" i="0" u="none" strike="noStrike">
                          <a:solidFill>
                            <a:srgbClr val="000000"/>
                          </a:solidFill>
                          <a:effectLst/>
                          <a:latin typeface="Aptos Narrow" panose="020B0004020202020204" pitchFamily="34" charset="0"/>
                        </a:rPr>
                        <a:t>Thursday</a:t>
                      </a:r>
                    </a:p>
                  </a:txBody>
                  <a:tcPr marL="19050" marR="19050" marT="19050" marB="0" anchor="b">
                    <a:lnL>
                      <a:noFill/>
                    </a:lnL>
                    <a:lnR>
                      <a:noFill/>
                    </a:lnR>
                    <a:lnT>
                      <a:noFill/>
                    </a:lnT>
                    <a:lnB>
                      <a:noFill/>
                    </a:lnB>
                    <a:noFill/>
                  </a:tcPr>
                </a:tc>
                <a:tc>
                  <a:txBody>
                    <a:bodyPr/>
                    <a:lstStyle/>
                    <a:p>
                      <a:pPr algn="ctr" fontAlgn="b"/>
                      <a:r>
                        <a:rPr lang="en-IN" sz="3300" b="0" i="0" u="none" strike="noStrike">
                          <a:solidFill>
                            <a:srgbClr val="000000"/>
                          </a:solidFill>
                          <a:effectLst/>
                          <a:latin typeface="Aptos Narrow" panose="020B0004020202020204" pitchFamily="34" charset="0"/>
                        </a:rPr>
                        <a:t>45349.25</a:t>
                      </a:r>
                    </a:p>
                  </a:txBody>
                  <a:tcPr marL="19050" marR="19050" marT="19050" marB="0" anchor="b">
                    <a:lnL>
                      <a:noFill/>
                    </a:lnL>
                    <a:lnR>
                      <a:noFill/>
                    </a:lnR>
                    <a:lnT>
                      <a:noFill/>
                    </a:lnT>
                    <a:lnB>
                      <a:noFill/>
                    </a:lnB>
                    <a:noFill/>
                  </a:tcPr>
                </a:tc>
                <a:extLst>
                  <a:ext uri="{0D108BD9-81ED-4DB2-BD59-A6C34878D82A}">
                    <a16:rowId xmlns:a16="http://schemas.microsoft.com/office/drawing/2014/main" val="3579646150"/>
                  </a:ext>
                </a:extLst>
              </a:tr>
              <a:tr h="631698">
                <a:tc>
                  <a:txBody>
                    <a:bodyPr/>
                    <a:lstStyle/>
                    <a:p>
                      <a:pPr algn="ctr" fontAlgn="b"/>
                      <a:r>
                        <a:rPr lang="en-IN" sz="3300" b="0" i="0" u="none" strike="noStrike">
                          <a:solidFill>
                            <a:srgbClr val="000000"/>
                          </a:solidFill>
                          <a:effectLst/>
                          <a:latin typeface="Aptos Narrow" panose="020B0004020202020204" pitchFamily="34" charset="0"/>
                        </a:rPr>
                        <a:t>Sunday</a:t>
                      </a:r>
                    </a:p>
                  </a:txBody>
                  <a:tcPr marL="19050" marR="19050" marT="19050" marB="0" anchor="b">
                    <a:lnL>
                      <a:noFill/>
                    </a:lnL>
                    <a:lnR>
                      <a:noFill/>
                    </a:lnR>
                    <a:lnT>
                      <a:noFill/>
                    </a:lnT>
                    <a:lnB>
                      <a:noFill/>
                    </a:lnB>
                    <a:noFill/>
                  </a:tcPr>
                </a:tc>
                <a:tc>
                  <a:txBody>
                    <a:bodyPr/>
                    <a:lstStyle/>
                    <a:p>
                      <a:pPr algn="ctr" fontAlgn="b"/>
                      <a:r>
                        <a:rPr lang="en-IN" sz="3300" b="0" i="0" u="none" strike="noStrike">
                          <a:solidFill>
                            <a:srgbClr val="000000"/>
                          </a:solidFill>
                          <a:effectLst/>
                          <a:latin typeface="Aptos Narrow" panose="020B0004020202020204" pitchFamily="34" charset="0"/>
                        </a:rPr>
                        <a:t>44457.89</a:t>
                      </a:r>
                    </a:p>
                  </a:txBody>
                  <a:tcPr marL="19050" marR="19050" marT="19050" marB="0" anchor="b">
                    <a:lnL>
                      <a:noFill/>
                    </a:lnL>
                    <a:lnR>
                      <a:noFill/>
                    </a:lnR>
                    <a:lnT>
                      <a:noFill/>
                    </a:lnT>
                    <a:lnB>
                      <a:noFill/>
                    </a:lnB>
                    <a:noFill/>
                  </a:tcPr>
                </a:tc>
                <a:extLst>
                  <a:ext uri="{0D108BD9-81ED-4DB2-BD59-A6C34878D82A}">
                    <a16:rowId xmlns:a16="http://schemas.microsoft.com/office/drawing/2014/main" val="3231705372"/>
                  </a:ext>
                </a:extLst>
              </a:tr>
              <a:tr h="631698">
                <a:tc>
                  <a:txBody>
                    <a:bodyPr/>
                    <a:lstStyle/>
                    <a:p>
                      <a:pPr algn="ctr" fontAlgn="b"/>
                      <a:r>
                        <a:rPr lang="en-IN" sz="3300" b="0" i="0" u="none" strike="noStrike">
                          <a:solidFill>
                            <a:srgbClr val="000000"/>
                          </a:solidFill>
                          <a:effectLst/>
                          <a:latin typeface="Aptos Narrow" panose="020B0004020202020204" pitchFamily="34" charset="0"/>
                        </a:rPr>
                        <a:t>Friday</a:t>
                      </a:r>
                    </a:p>
                  </a:txBody>
                  <a:tcPr marL="19050" marR="19050" marT="19050" marB="0" anchor="b">
                    <a:lnL>
                      <a:noFill/>
                    </a:lnL>
                    <a:lnR>
                      <a:noFill/>
                    </a:lnR>
                    <a:lnT>
                      <a:noFill/>
                    </a:lnT>
                    <a:lnB>
                      <a:noFill/>
                    </a:lnB>
                    <a:noFill/>
                  </a:tcPr>
                </a:tc>
                <a:tc>
                  <a:txBody>
                    <a:bodyPr/>
                    <a:lstStyle/>
                    <a:p>
                      <a:pPr algn="ctr" fontAlgn="b"/>
                      <a:r>
                        <a:rPr lang="en-IN" sz="3300" b="0" i="0" u="none" strike="noStrike">
                          <a:solidFill>
                            <a:srgbClr val="000000"/>
                          </a:solidFill>
                          <a:effectLst/>
                          <a:latin typeface="Aptos Narrow" panose="020B0004020202020204" pitchFamily="34" charset="0"/>
                        </a:rPr>
                        <a:t>43926.34</a:t>
                      </a:r>
                    </a:p>
                  </a:txBody>
                  <a:tcPr marL="19050" marR="19050" marT="19050" marB="0" anchor="b">
                    <a:lnL>
                      <a:noFill/>
                    </a:lnL>
                    <a:lnR>
                      <a:noFill/>
                    </a:lnR>
                    <a:lnT>
                      <a:noFill/>
                    </a:lnT>
                    <a:lnB>
                      <a:noFill/>
                    </a:lnB>
                    <a:noFill/>
                  </a:tcPr>
                </a:tc>
                <a:extLst>
                  <a:ext uri="{0D108BD9-81ED-4DB2-BD59-A6C34878D82A}">
                    <a16:rowId xmlns:a16="http://schemas.microsoft.com/office/drawing/2014/main" val="629743378"/>
                  </a:ext>
                </a:extLst>
              </a:tr>
              <a:tr h="631698">
                <a:tc>
                  <a:txBody>
                    <a:bodyPr/>
                    <a:lstStyle/>
                    <a:p>
                      <a:pPr algn="ctr" fontAlgn="b"/>
                      <a:r>
                        <a:rPr lang="en-IN" sz="3300" b="0" i="0" u="none" strike="noStrike">
                          <a:solidFill>
                            <a:srgbClr val="000000"/>
                          </a:solidFill>
                          <a:effectLst/>
                          <a:latin typeface="Aptos Narrow" panose="020B0004020202020204" pitchFamily="34" charset="0"/>
                        </a:rPr>
                        <a:t>Wednesday</a:t>
                      </a:r>
                    </a:p>
                  </a:txBody>
                  <a:tcPr marL="19050" marR="19050" marT="19050" marB="0" anchor="b">
                    <a:lnL>
                      <a:noFill/>
                    </a:lnL>
                    <a:lnR>
                      <a:noFill/>
                    </a:lnR>
                    <a:lnT>
                      <a:noFill/>
                    </a:lnT>
                    <a:lnB>
                      <a:noFill/>
                    </a:lnB>
                    <a:noFill/>
                  </a:tcPr>
                </a:tc>
                <a:tc>
                  <a:txBody>
                    <a:bodyPr/>
                    <a:lstStyle/>
                    <a:p>
                      <a:pPr algn="ctr" fontAlgn="b"/>
                      <a:r>
                        <a:rPr lang="en-IN" sz="3300" b="0" i="0" u="none" strike="noStrike">
                          <a:solidFill>
                            <a:srgbClr val="000000"/>
                          </a:solidFill>
                          <a:effectLst/>
                          <a:latin typeface="Aptos Narrow" panose="020B0004020202020204" pitchFamily="34" charset="0"/>
                        </a:rPr>
                        <a:t>43731.14</a:t>
                      </a:r>
                    </a:p>
                  </a:txBody>
                  <a:tcPr marL="19050" marR="19050" marT="19050" marB="0" anchor="b">
                    <a:lnL>
                      <a:noFill/>
                    </a:lnL>
                    <a:lnR>
                      <a:noFill/>
                    </a:lnR>
                    <a:lnT>
                      <a:noFill/>
                    </a:lnT>
                    <a:lnB>
                      <a:noFill/>
                    </a:lnB>
                    <a:noFill/>
                  </a:tcPr>
                </a:tc>
                <a:extLst>
                  <a:ext uri="{0D108BD9-81ED-4DB2-BD59-A6C34878D82A}">
                    <a16:rowId xmlns:a16="http://schemas.microsoft.com/office/drawing/2014/main" val="3198812131"/>
                  </a:ext>
                </a:extLst>
              </a:tr>
              <a:tr h="631698">
                <a:tc>
                  <a:txBody>
                    <a:bodyPr/>
                    <a:lstStyle/>
                    <a:p>
                      <a:pPr algn="ctr" fontAlgn="b"/>
                      <a:r>
                        <a:rPr lang="en-IN" sz="3300" b="0" i="0" u="none" strike="noStrike">
                          <a:solidFill>
                            <a:srgbClr val="000000"/>
                          </a:solidFill>
                          <a:effectLst/>
                          <a:latin typeface="Aptos Narrow" panose="020B0004020202020204" pitchFamily="34" charset="0"/>
                        </a:rPr>
                        <a:t>Monday</a:t>
                      </a:r>
                    </a:p>
                  </a:txBody>
                  <a:tcPr marL="19050" marR="19050" marT="19050" marB="0" anchor="b">
                    <a:lnL>
                      <a:noFill/>
                    </a:lnL>
                    <a:lnR>
                      <a:noFill/>
                    </a:lnR>
                    <a:lnT>
                      <a:noFill/>
                    </a:lnT>
                    <a:lnB>
                      <a:noFill/>
                    </a:lnB>
                    <a:noFill/>
                  </a:tcPr>
                </a:tc>
                <a:tc>
                  <a:txBody>
                    <a:bodyPr/>
                    <a:lstStyle/>
                    <a:p>
                      <a:pPr algn="ctr" fontAlgn="b"/>
                      <a:r>
                        <a:rPr lang="en-IN" sz="3300" b="0" i="0" u="none" strike="noStrike">
                          <a:solidFill>
                            <a:srgbClr val="000000"/>
                          </a:solidFill>
                          <a:effectLst/>
                          <a:latin typeface="Aptos Narrow" panose="020B0004020202020204" pitchFamily="34" charset="0"/>
                        </a:rPr>
                        <a:t>37899.08</a:t>
                      </a:r>
                    </a:p>
                  </a:txBody>
                  <a:tcPr marL="19050" marR="19050" marT="19050" marB="0" anchor="b">
                    <a:lnL>
                      <a:noFill/>
                    </a:lnL>
                    <a:lnR>
                      <a:noFill/>
                    </a:lnR>
                    <a:lnT>
                      <a:noFill/>
                    </a:lnT>
                    <a:lnB>
                      <a:noFill/>
                    </a:lnB>
                    <a:noFill/>
                  </a:tcPr>
                </a:tc>
                <a:extLst>
                  <a:ext uri="{0D108BD9-81ED-4DB2-BD59-A6C34878D82A}">
                    <a16:rowId xmlns:a16="http://schemas.microsoft.com/office/drawing/2014/main" val="4214421865"/>
                  </a:ext>
                </a:extLst>
              </a:tr>
            </a:tbl>
          </a:graphicData>
        </a:graphic>
      </p:graphicFrame>
    </p:spTree>
    <p:extLst>
      <p:ext uri="{BB962C8B-B14F-4D97-AF65-F5344CB8AC3E}">
        <p14:creationId xmlns:p14="http://schemas.microsoft.com/office/powerpoint/2010/main" val="35605811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A8FFEA1-1B69-4F42-B552-0CCF72596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1" name="Rectangle 10">
            <a:extLst>
              <a:ext uri="{FF2B5EF4-FFF2-40B4-BE49-F238E27FC236}">
                <a16:creationId xmlns:a16="http://schemas.microsoft.com/office/drawing/2014/main" id="{AA3C9226-5EC8-460B-82D7-72AA994DF9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13" name="Straight Connector 12">
            <a:extLst>
              <a:ext uri="{FF2B5EF4-FFF2-40B4-BE49-F238E27FC236}">
                <a16:creationId xmlns:a16="http://schemas.microsoft.com/office/drawing/2014/main" id="{62A90A9D-33DF-408E-BF4C-F82588935C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6BB9730C-14BA-4087-9AF5-4019567721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4904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C8AB72-CC2C-4452-A54B-A3EB92AD2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extBox 1">
            <a:extLst>
              <a:ext uri="{FF2B5EF4-FFF2-40B4-BE49-F238E27FC236}">
                <a16:creationId xmlns:a16="http://schemas.microsoft.com/office/drawing/2014/main" id="{4A077424-E18B-6202-2B91-6807FDE813DC}"/>
              </a:ext>
            </a:extLst>
          </p:cNvPr>
          <p:cNvSpPr txBox="1"/>
          <p:nvPr/>
        </p:nvSpPr>
        <p:spPr>
          <a:xfrm>
            <a:off x="1065197" y="5120640"/>
            <a:ext cx="10058400" cy="822960"/>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3600" b="1" spc="-50">
                <a:solidFill>
                  <a:srgbClr val="FFFFFF"/>
                </a:solidFill>
                <a:latin typeface="+mj-lt"/>
                <a:ea typeface="+mj-ea"/>
                <a:cs typeface="+mj-cs"/>
              </a:rPr>
              <a:t>• Visualization:</a:t>
            </a:r>
          </a:p>
        </p:txBody>
      </p:sp>
      <p:sp>
        <p:nvSpPr>
          <p:cNvPr id="19" name="Rectangle 18">
            <a:extLst>
              <a:ext uri="{FF2B5EF4-FFF2-40B4-BE49-F238E27FC236}">
                <a16:creationId xmlns:a16="http://schemas.microsoft.com/office/drawing/2014/main" id="{48F3622B-3E4C-4435-A51C-9D6FD1C2A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aphicFrame>
        <p:nvGraphicFramePr>
          <p:cNvPr id="4" name="Chart 3">
            <a:extLst>
              <a:ext uri="{FF2B5EF4-FFF2-40B4-BE49-F238E27FC236}">
                <a16:creationId xmlns:a16="http://schemas.microsoft.com/office/drawing/2014/main" id="{88321826-FC99-3ACF-2A23-904DF76254EE}"/>
              </a:ext>
            </a:extLst>
          </p:cNvPr>
          <p:cNvGraphicFramePr/>
          <p:nvPr>
            <p:extLst>
              <p:ext uri="{D42A27DB-BD31-4B8C-83A1-F6EECF244321}">
                <p14:modId xmlns:p14="http://schemas.microsoft.com/office/powerpoint/2010/main" val="473810627"/>
              </p:ext>
            </p:extLst>
          </p:nvPr>
        </p:nvGraphicFramePr>
        <p:xfrm>
          <a:off x="633999" y="643538"/>
          <a:ext cx="10925102" cy="361858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282817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1D53CA0-FDE7-4B62-AE74-A671E6B82D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4" name="Rectangle 23">
            <a:extLst>
              <a:ext uri="{FF2B5EF4-FFF2-40B4-BE49-F238E27FC236}">
                <a16:creationId xmlns:a16="http://schemas.microsoft.com/office/drawing/2014/main" id="{06FA22A8-DAD2-4DBF-BCF6-AA00E9D83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25" name="Straight Connector 24">
            <a:extLst>
              <a:ext uri="{FF2B5EF4-FFF2-40B4-BE49-F238E27FC236}">
                <a16:creationId xmlns:a16="http://schemas.microsoft.com/office/drawing/2014/main" id="{38CF2381-9166-48DC-8859-93B6A58939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26" name="Picture 25" descr="Aerial view of container ship">
            <a:extLst>
              <a:ext uri="{FF2B5EF4-FFF2-40B4-BE49-F238E27FC236}">
                <a16:creationId xmlns:a16="http://schemas.microsoft.com/office/drawing/2014/main" id="{80E6374E-8A02-7E7B-EA96-B9411D2AE17B}"/>
              </a:ext>
            </a:extLst>
          </p:cNvPr>
          <p:cNvPicPr>
            <a:picLocks noChangeAspect="1"/>
          </p:cNvPicPr>
          <p:nvPr/>
        </p:nvPicPr>
        <p:blipFill>
          <a:blip r:embed="rId2">
            <a:duotone>
              <a:schemeClr val="bg2">
                <a:shade val="45000"/>
                <a:satMod val="135000"/>
              </a:schemeClr>
              <a:prstClr val="white"/>
            </a:duotone>
            <a:alphaModFix amt="35000"/>
          </a:blip>
          <a:srcRect/>
          <a:stretch/>
        </p:blipFill>
        <p:spPr>
          <a:xfrm>
            <a:off x="20" y="10"/>
            <a:ext cx="12191980" cy="6857990"/>
          </a:xfrm>
          <a:prstGeom prst="rect">
            <a:avLst/>
          </a:prstGeom>
        </p:spPr>
      </p:pic>
      <p:sp>
        <p:nvSpPr>
          <p:cNvPr id="2" name="TextBox 1">
            <a:extLst>
              <a:ext uri="{FF2B5EF4-FFF2-40B4-BE49-F238E27FC236}">
                <a16:creationId xmlns:a16="http://schemas.microsoft.com/office/drawing/2014/main" id="{E89FD9E3-5AD5-C3D3-A94E-ED29BED3E7B0}"/>
              </a:ext>
            </a:extLst>
          </p:cNvPr>
          <p:cNvSpPr txBox="1"/>
          <p:nvPr/>
        </p:nvSpPr>
        <p:spPr>
          <a:xfrm>
            <a:off x="1097280" y="758952"/>
            <a:ext cx="10058400" cy="3566160"/>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8000" b="1" spc="-50">
                <a:solidFill>
                  <a:schemeClr val="tx1">
                    <a:lumMod val="85000"/>
                    <a:lumOff val="15000"/>
                  </a:schemeClr>
                </a:solidFill>
                <a:latin typeface="+mj-lt"/>
                <a:ea typeface="+mj-ea"/>
                <a:cs typeface="+mj-cs"/>
              </a:rPr>
              <a:t>Thank You</a:t>
            </a:r>
          </a:p>
          <a:p>
            <a:pPr defTabSz="914400">
              <a:lnSpc>
                <a:spcPct val="85000"/>
              </a:lnSpc>
              <a:spcBef>
                <a:spcPct val="0"/>
              </a:spcBef>
              <a:spcAft>
                <a:spcPts val="600"/>
              </a:spcAft>
            </a:pPr>
            <a:endParaRPr lang="en-US" sz="8000" b="1" spc="-50">
              <a:solidFill>
                <a:schemeClr val="tx1">
                  <a:lumMod val="85000"/>
                  <a:lumOff val="15000"/>
                </a:schemeClr>
              </a:solidFill>
              <a:latin typeface="+mj-lt"/>
              <a:ea typeface="+mj-ea"/>
              <a:cs typeface="+mj-cs"/>
            </a:endParaRPr>
          </a:p>
          <a:p>
            <a:pPr defTabSz="914400">
              <a:lnSpc>
                <a:spcPct val="85000"/>
              </a:lnSpc>
              <a:spcBef>
                <a:spcPct val="0"/>
              </a:spcBef>
              <a:spcAft>
                <a:spcPts val="600"/>
              </a:spcAft>
            </a:pPr>
            <a:endParaRPr lang="en-US" sz="8000" b="1" spc="-50">
              <a:solidFill>
                <a:schemeClr val="tx1">
                  <a:lumMod val="85000"/>
                  <a:lumOff val="15000"/>
                </a:schemeClr>
              </a:solidFill>
              <a:latin typeface="+mj-lt"/>
              <a:ea typeface="+mj-ea"/>
              <a:cs typeface="+mj-cs"/>
            </a:endParaRPr>
          </a:p>
        </p:txBody>
      </p:sp>
      <p:sp>
        <p:nvSpPr>
          <p:cNvPr id="3" name="TextBox 2">
            <a:extLst>
              <a:ext uri="{FF2B5EF4-FFF2-40B4-BE49-F238E27FC236}">
                <a16:creationId xmlns:a16="http://schemas.microsoft.com/office/drawing/2014/main" id="{825CD7DC-B8C6-F6E9-F5CA-DCF86E0EC2AB}"/>
              </a:ext>
            </a:extLst>
          </p:cNvPr>
          <p:cNvSpPr txBox="1"/>
          <p:nvPr/>
        </p:nvSpPr>
        <p:spPr>
          <a:xfrm>
            <a:off x="1100051" y="4455621"/>
            <a:ext cx="10058400" cy="1143000"/>
          </a:xfrm>
          <a:prstGeom prst="rect">
            <a:avLst/>
          </a:prstGeom>
        </p:spPr>
        <p:txBody>
          <a:bodyPr vert="horz" lIns="91440" tIns="45720" rIns="91440" bIns="45720" rtlCol="0">
            <a:normAutofit/>
          </a:bodyPr>
          <a:lstStyle/>
          <a:p>
            <a:pPr defTabSz="914400">
              <a:lnSpc>
                <a:spcPct val="90000"/>
              </a:lnSpc>
              <a:spcBef>
                <a:spcPts val="1200"/>
              </a:spcBef>
              <a:spcAft>
                <a:spcPts val="200"/>
              </a:spcAft>
              <a:buClr>
                <a:schemeClr val="accent1"/>
              </a:buClr>
              <a:buSzPct val="100000"/>
            </a:pPr>
            <a:r>
              <a:rPr lang="en-US" sz="2400" b="1" cap="all" spc="200">
                <a:solidFill>
                  <a:schemeClr val="tx1">
                    <a:lumMod val="85000"/>
                    <a:lumOff val="15000"/>
                  </a:schemeClr>
                </a:solidFill>
                <a:latin typeface="+mj-lt"/>
              </a:rPr>
              <a:t>Presented by:</a:t>
            </a:r>
            <a:r>
              <a:rPr lang="en-US" sz="2400" cap="all" spc="200">
                <a:solidFill>
                  <a:schemeClr val="tx1">
                    <a:lumMod val="85000"/>
                    <a:lumOff val="15000"/>
                  </a:schemeClr>
                </a:solidFill>
                <a:latin typeface="+mj-lt"/>
              </a:rPr>
              <a:t> Ravi Kant</a:t>
            </a:r>
            <a:br>
              <a:rPr lang="en-US" sz="2400" cap="all" spc="200">
                <a:solidFill>
                  <a:schemeClr val="tx1">
                    <a:lumMod val="85000"/>
                    <a:lumOff val="15000"/>
                  </a:schemeClr>
                </a:solidFill>
                <a:latin typeface="+mj-lt"/>
              </a:rPr>
            </a:br>
            <a:r>
              <a:rPr lang="en-US" sz="2400" cap="all" spc="200">
                <a:solidFill>
                  <a:schemeClr val="tx1">
                    <a:lumMod val="85000"/>
                    <a:lumOff val="15000"/>
                  </a:schemeClr>
                </a:solidFill>
                <a:latin typeface="+mj-lt"/>
              </a:rPr>
              <a:t>🏫 </a:t>
            </a:r>
            <a:r>
              <a:rPr lang="en-US" sz="2400" b="1" cap="all" spc="200">
                <a:solidFill>
                  <a:schemeClr val="tx1">
                    <a:lumMod val="85000"/>
                    <a:lumOff val="15000"/>
                  </a:schemeClr>
                </a:solidFill>
                <a:latin typeface="+mj-lt"/>
              </a:rPr>
              <a:t>Institution: Internshala</a:t>
            </a:r>
            <a:br>
              <a:rPr lang="en-US" sz="2400" cap="all" spc="200">
                <a:solidFill>
                  <a:schemeClr val="tx1">
                    <a:lumMod val="85000"/>
                    <a:lumOff val="15000"/>
                  </a:schemeClr>
                </a:solidFill>
                <a:latin typeface="+mj-lt"/>
              </a:rPr>
            </a:br>
            <a:r>
              <a:rPr lang="en-US" sz="2400" cap="all" spc="200">
                <a:solidFill>
                  <a:schemeClr val="tx1">
                    <a:lumMod val="85000"/>
                    <a:lumOff val="15000"/>
                  </a:schemeClr>
                </a:solidFill>
                <a:latin typeface="+mj-lt"/>
              </a:rPr>
              <a:t>📧 </a:t>
            </a:r>
            <a:r>
              <a:rPr lang="en-US" sz="2400" b="1" cap="all" spc="200">
                <a:solidFill>
                  <a:schemeClr val="tx1">
                    <a:lumMod val="85000"/>
                    <a:lumOff val="15000"/>
                  </a:schemeClr>
                </a:solidFill>
                <a:latin typeface="+mj-lt"/>
              </a:rPr>
              <a:t>Contact:</a:t>
            </a:r>
            <a:r>
              <a:rPr lang="en-US" sz="2400" cap="all" spc="200">
                <a:solidFill>
                  <a:schemeClr val="tx1">
                    <a:lumMod val="85000"/>
                    <a:lumOff val="15000"/>
                  </a:schemeClr>
                </a:solidFill>
                <a:latin typeface="+mj-lt"/>
              </a:rPr>
              <a:t> ravi.18teen@gmail.com</a:t>
            </a:r>
          </a:p>
        </p:txBody>
      </p:sp>
      <p:cxnSp>
        <p:nvCxnSpPr>
          <p:cNvPr id="27" name="Straight Connector 26">
            <a:extLst>
              <a:ext uri="{FF2B5EF4-FFF2-40B4-BE49-F238E27FC236}">
                <a16:creationId xmlns:a16="http://schemas.microsoft.com/office/drawing/2014/main" id="{72592478-32DC-44B2-ABDD-EBEB9D0B91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FD4FE8F0-C229-4917-A71C-E5F2CFE1D0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9" name="Rectangle 28">
            <a:extLst>
              <a:ext uri="{FF2B5EF4-FFF2-40B4-BE49-F238E27FC236}">
                <a16:creationId xmlns:a16="http://schemas.microsoft.com/office/drawing/2014/main" id="{64640A8E-A5F8-4E2C-9ACF-D39888714C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 name="TextBox 3">
            <a:extLst>
              <a:ext uri="{FF2B5EF4-FFF2-40B4-BE49-F238E27FC236}">
                <a16:creationId xmlns:a16="http://schemas.microsoft.com/office/drawing/2014/main" id="{6D03CE39-E2F0-3B43-5ADF-C1F23BCB607C}"/>
              </a:ext>
            </a:extLst>
          </p:cNvPr>
          <p:cNvSpPr txBox="1"/>
          <p:nvPr/>
        </p:nvSpPr>
        <p:spPr>
          <a:xfrm>
            <a:off x="7081520" y="4226560"/>
            <a:ext cx="184731" cy="369332"/>
          </a:xfrm>
          <a:prstGeom prst="rect">
            <a:avLst/>
          </a:prstGeom>
          <a:noFill/>
        </p:spPr>
        <p:txBody>
          <a:bodyPr wrap="none" rtlCol="0">
            <a:spAutoFit/>
          </a:bodyPr>
          <a:lstStyle/>
          <a:p>
            <a:endParaRPr lang="en-IN" dirty="0"/>
          </a:p>
        </p:txBody>
      </p:sp>
      <p:sp>
        <p:nvSpPr>
          <p:cNvPr id="5" name="AutoShape 2" descr="Internshala Trainings logo">
            <a:extLst>
              <a:ext uri="{FF2B5EF4-FFF2-40B4-BE49-F238E27FC236}">
                <a16:creationId xmlns:a16="http://schemas.microsoft.com/office/drawing/2014/main" id="{AA540297-F243-B1D3-5618-9268EC3F715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8300686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AF4B0C-4FD3-80FC-5455-5EE7781E8E6E}"/>
              </a:ext>
            </a:extLst>
          </p:cNvPr>
          <p:cNvSpPr txBox="1"/>
          <p:nvPr/>
        </p:nvSpPr>
        <p:spPr>
          <a:xfrm>
            <a:off x="213360" y="0"/>
            <a:ext cx="3576320" cy="923330"/>
          </a:xfrm>
          <a:prstGeom prst="rect">
            <a:avLst/>
          </a:prstGeom>
          <a:noFill/>
        </p:spPr>
        <p:txBody>
          <a:bodyPr wrap="square" rtlCol="0">
            <a:spAutoFit/>
          </a:bodyPr>
          <a:lstStyle/>
          <a:p>
            <a:r>
              <a:rPr lang="en-US" sz="5400" b="1" dirty="0"/>
              <a:t>Video Link:  </a:t>
            </a:r>
            <a:endParaRPr lang="en-IN" sz="5400" b="1" dirty="0"/>
          </a:p>
        </p:txBody>
      </p:sp>
      <p:sp>
        <p:nvSpPr>
          <p:cNvPr id="5" name="TextBox 4">
            <a:extLst>
              <a:ext uri="{FF2B5EF4-FFF2-40B4-BE49-F238E27FC236}">
                <a16:creationId xmlns:a16="http://schemas.microsoft.com/office/drawing/2014/main" id="{918B8C09-0C81-0016-7CB0-D0AE04BEFE54}"/>
              </a:ext>
            </a:extLst>
          </p:cNvPr>
          <p:cNvSpPr txBox="1"/>
          <p:nvPr/>
        </p:nvSpPr>
        <p:spPr>
          <a:xfrm>
            <a:off x="3789680" y="276999"/>
            <a:ext cx="2921000" cy="369332"/>
          </a:xfrm>
          <a:prstGeom prst="rect">
            <a:avLst/>
          </a:prstGeom>
          <a:noFill/>
        </p:spPr>
        <p:txBody>
          <a:bodyPr wrap="square" rtlCol="0">
            <a:spAutoFit/>
          </a:bodyPr>
          <a:lstStyle/>
          <a:p>
            <a:r>
              <a:rPr lang="en-US" dirty="0" err="1">
                <a:hlinkClick r:id="rId2"/>
              </a:rPr>
              <a:t>Walmartsales</a:t>
            </a:r>
            <a:r>
              <a:rPr lang="en-US" dirty="0">
                <a:hlinkClick r:id="rId2"/>
              </a:rPr>
              <a:t> video</a:t>
            </a:r>
            <a:endParaRPr lang="en-IN" dirty="0"/>
          </a:p>
        </p:txBody>
      </p:sp>
    </p:spTree>
    <p:extLst>
      <p:ext uri="{BB962C8B-B14F-4D97-AF65-F5344CB8AC3E}">
        <p14:creationId xmlns:p14="http://schemas.microsoft.com/office/powerpoint/2010/main" val="1350711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4A8FFEA1-1B69-4F42-B552-0CCF72596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6" name="Rectangle 35">
            <a:extLst>
              <a:ext uri="{FF2B5EF4-FFF2-40B4-BE49-F238E27FC236}">
                <a16:creationId xmlns:a16="http://schemas.microsoft.com/office/drawing/2014/main" id="{AA3C9226-5EC8-460B-82D7-72AA994DF9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38" name="Straight Connector 37">
            <a:extLst>
              <a:ext uri="{FF2B5EF4-FFF2-40B4-BE49-F238E27FC236}">
                <a16:creationId xmlns:a16="http://schemas.microsoft.com/office/drawing/2014/main" id="{62A90A9D-33DF-408E-BF4C-F82588935C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5" name="Rectangle 44">
            <a:extLst>
              <a:ext uri="{FF2B5EF4-FFF2-40B4-BE49-F238E27FC236}">
                <a16:creationId xmlns:a16="http://schemas.microsoft.com/office/drawing/2014/main" id="{7D8A9447-DEFF-40A5-8673-B7A365C3F8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290C21F9-FD6D-4457-B130-1A531F242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extBox 1">
            <a:extLst>
              <a:ext uri="{FF2B5EF4-FFF2-40B4-BE49-F238E27FC236}">
                <a16:creationId xmlns:a16="http://schemas.microsoft.com/office/drawing/2014/main" id="{6E9435F6-FF1F-B7F2-E67C-526BFA1D4497}"/>
              </a:ext>
            </a:extLst>
          </p:cNvPr>
          <p:cNvSpPr txBox="1"/>
          <p:nvPr/>
        </p:nvSpPr>
        <p:spPr>
          <a:xfrm>
            <a:off x="8096885" y="640080"/>
            <a:ext cx="3659246" cy="2926080"/>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4100" b="1" i="0" u="none" strike="noStrike" spc="-50" dirty="0">
                <a:solidFill>
                  <a:srgbClr val="FFFFFF"/>
                </a:solidFill>
                <a:latin typeface="+mj-lt"/>
                <a:ea typeface="+mj-ea"/>
                <a:cs typeface="+mj-cs"/>
              </a:rPr>
              <a:t>Task 1: Identifying the Top Branch by Sales Growth Rate</a:t>
            </a:r>
            <a:endParaRPr lang="en-US" sz="4100" spc="-50" dirty="0">
              <a:solidFill>
                <a:srgbClr val="FFFFFF"/>
              </a:solidFill>
              <a:latin typeface="+mj-lt"/>
              <a:ea typeface="+mj-ea"/>
              <a:cs typeface="+mj-cs"/>
            </a:endParaRPr>
          </a:p>
          <a:p>
            <a:pPr defTabSz="914400">
              <a:lnSpc>
                <a:spcPct val="85000"/>
              </a:lnSpc>
              <a:spcBef>
                <a:spcPct val="0"/>
              </a:spcBef>
              <a:spcAft>
                <a:spcPts val="600"/>
              </a:spcAft>
            </a:pPr>
            <a:endParaRPr lang="en-US" sz="4100" spc="-50" dirty="0">
              <a:solidFill>
                <a:srgbClr val="FFFFFF"/>
              </a:solidFill>
              <a:latin typeface="+mj-lt"/>
              <a:ea typeface="+mj-ea"/>
              <a:cs typeface="+mj-cs"/>
            </a:endParaRPr>
          </a:p>
        </p:txBody>
      </p:sp>
      <p:sp>
        <p:nvSpPr>
          <p:cNvPr id="4" name="TextBox 3">
            <a:extLst>
              <a:ext uri="{FF2B5EF4-FFF2-40B4-BE49-F238E27FC236}">
                <a16:creationId xmlns:a16="http://schemas.microsoft.com/office/drawing/2014/main" id="{6DF22A30-0E6F-9403-DB0F-B44E03E72433}"/>
              </a:ext>
            </a:extLst>
          </p:cNvPr>
          <p:cNvSpPr txBox="1"/>
          <p:nvPr/>
        </p:nvSpPr>
        <p:spPr>
          <a:xfrm>
            <a:off x="8096885" y="3578084"/>
            <a:ext cx="3659246" cy="2639835"/>
          </a:xfrm>
          <a:prstGeom prst="rect">
            <a:avLst/>
          </a:prstGeom>
        </p:spPr>
        <p:txBody>
          <a:bodyPr vert="horz" lIns="91440" tIns="45720" rIns="91440" bIns="45720" rtlCol="0">
            <a:normAutofit/>
          </a:bodyPr>
          <a:lstStyle/>
          <a:p>
            <a:pPr defTabSz="914400">
              <a:lnSpc>
                <a:spcPct val="90000"/>
              </a:lnSpc>
              <a:spcBef>
                <a:spcPts val="1200"/>
              </a:spcBef>
              <a:spcAft>
                <a:spcPts val="200"/>
              </a:spcAft>
              <a:buClr>
                <a:schemeClr val="accent1"/>
              </a:buClr>
              <a:buSzPct val="100000"/>
            </a:pPr>
            <a:r>
              <a:rPr lang="en-US" sz="2400" b="1" cap="all" spc="200">
                <a:solidFill>
                  <a:srgbClr val="FFFFFF"/>
                </a:solidFill>
                <a:latin typeface="+mj-lt"/>
              </a:rPr>
              <a:t>• SQL Query:</a:t>
            </a:r>
            <a:endParaRPr lang="en-US" sz="2400" b="1" cap="all" spc="200" dirty="0">
              <a:solidFill>
                <a:srgbClr val="FFFFFF"/>
              </a:solidFill>
              <a:latin typeface="+mj-lt"/>
            </a:endParaRPr>
          </a:p>
        </p:txBody>
      </p:sp>
      <p:sp>
        <p:nvSpPr>
          <p:cNvPr id="61" name="Rectangle 60">
            <a:extLst>
              <a:ext uri="{FF2B5EF4-FFF2-40B4-BE49-F238E27FC236}">
                <a16:creationId xmlns:a16="http://schemas.microsoft.com/office/drawing/2014/main" id="{28F6EF4B-2F40-485B-9F36-084731486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6" name="TextBox 5">
            <a:extLst>
              <a:ext uri="{FF2B5EF4-FFF2-40B4-BE49-F238E27FC236}">
                <a16:creationId xmlns:a16="http://schemas.microsoft.com/office/drawing/2014/main" id="{21D22D8D-8024-ADA6-CC06-5654897ADF73}"/>
              </a:ext>
            </a:extLst>
          </p:cNvPr>
          <p:cNvSpPr txBox="1"/>
          <p:nvPr/>
        </p:nvSpPr>
        <p:spPr>
          <a:xfrm>
            <a:off x="5611585" y="2971800"/>
            <a:ext cx="914400" cy="914400"/>
          </a:xfrm>
          <a:prstGeom prst="rect">
            <a:avLst/>
          </a:prstGeom>
          <a:noFill/>
        </p:spPr>
        <p:txBody>
          <a:bodyPr wrap="square" rtlCol="0">
            <a:spAutoFit/>
          </a:bodyPr>
          <a:lstStyle/>
          <a:p>
            <a:endParaRPr lang="en-IN" dirty="0"/>
          </a:p>
        </p:txBody>
      </p:sp>
      <p:graphicFrame>
        <p:nvGraphicFramePr>
          <p:cNvPr id="7" name="Table 6">
            <a:extLst>
              <a:ext uri="{FF2B5EF4-FFF2-40B4-BE49-F238E27FC236}">
                <a16:creationId xmlns:a16="http://schemas.microsoft.com/office/drawing/2014/main" id="{B0E7F16D-E7AB-A328-9B7A-0BE2BE30C59C}"/>
              </a:ext>
            </a:extLst>
          </p:cNvPr>
          <p:cNvGraphicFramePr>
            <a:graphicFrameLocks noGrp="1"/>
          </p:cNvGraphicFramePr>
          <p:nvPr>
            <p:extLst>
              <p:ext uri="{D42A27DB-BD31-4B8C-83A1-F6EECF244321}">
                <p14:modId xmlns:p14="http://schemas.microsoft.com/office/powerpoint/2010/main" val="4237644804"/>
              </p:ext>
            </p:extLst>
          </p:nvPr>
        </p:nvGraphicFramePr>
        <p:xfrm>
          <a:off x="633999" y="743142"/>
          <a:ext cx="6275667" cy="5417200"/>
        </p:xfrm>
        <a:graphic>
          <a:graphicData uri="http://schemas.openxmlformats.org/drawingml/2006/table">
            <a:tbl>
              <a:tblPr>
                <a:tableStyleId>{5C22544A-7EE6-4342-B048-85BDC9FD1C3A}</a:tableStyleId>
              </a:tblPr>
              <a:tblGrid>
                <a:gridCol w="6275667">
                  <a:extLst>
                    <a:ext uri="{9D8B030D-6E8A-4147-A177-3AD203B41FA5}">
                      <a16:colId xmlns:a16="http://schemas.microsoft.com/office/drawing/2014/main" val="2038655304"/>
                    </a:ext>
                  </a:extLst>
                </a:gridCol>
              </a:tblGrid>
              <a:tr h="185232">
                <a:tc>
                  <a:txBody>
                    <a:bodyPr/>
                    <a:lstStyle/>
                    <a:p>
                      <a:pPr algn="l" fontAlgn="b"/>
                      <a:r>
                        <a:rPr lang="en-IN" sz="1200" u="none" strike="noStrike">
                          <a:effectLst/>
                        </a:rPr>
                        <a:t># MonthlySales by CTE:</a:t>
                      </a:r>
                      <a:endParaRPr lang="en-IN" sz="1200" b="0" i="0" u="none" strike="noStrike">
                        <a:solidFill>
                          <a:srgbClr val="000000"/>
                        </a:solidFill>
                        <a:effectLst/>
                        <a:latin typeface="Aptos Narrow" panose="020B0004020202020204" pitchFamily="34" charset="0"/>
                      </a:endParaRPr>
                    </a:p>
                  </a:txBody>
                  <a:tcPr marL="3920" marR="3920" marT="3920" marB="0" anchor="b"/>
                </a:tc>
                <a:extLst>
                  <a:ext uri="{0D108BD9-81ED-4DB2-BD59-A6C34878D82A}">
                    <a16:rowId xmlns:a16="http://schemas.microsoft.com/office/drawing/2014/main" val="1536715602"/>
                  </a:ext>
                </a:extLst>
              </a:tr>
              <a:tr h="185232">
                <a:tc>
                  <a:txBody>
                    <a:bodyPr/>
                    <a:lstStyle/>
                    <a:p>
                      <a:pPr algn="l" fontAlgn="b"/>
                      <a:r>
                        <a:rPr lang="en-IN" sz="1200" u="none" strike="noStrike">
                          <a:effectLst/>
                        </a:rPr>
                        <a:t>WITH monthly_sales AS (</a:t>
                      </a:r>
                      <a:endParaRPr lang="en-IN" sz="1200" b="0" i="0" u="none" strike="noStrike">
                        <a:solidFill>
                          <a:srgbClr val="000000"/>
                        </a:solidFill>
                        <a:effectLst/>
                        <a:latin typeface="Aptos Narrow" panose="020B0004020202020204" pitchFamily="34" charset="0"/>
                      </a:endParaRPr>
                    </a:p>
                  </a:txBody>
                  <a:tcPr marL="3920" marR="3920" marT="3920" marB="0" anchor="b"/>
                </a:tc>
                <a:extLst>
                  <a:ext uri="{0D108BD9-81ED-4DB2-BD59-A6C34878D82A}">
                    <a16:rowId xmlns:a16="http://schemas.microsoft.com/office/drawing/2014/main" val="3978571664"/>
                  </a:ext>
                </a:extLst>
              </a:tr>
              <a:tr h="185232">
                <a:tc>
                  <a:txBody>
                    <a:bodyPr/>
                    <a:lstStyle/>
                    <a:p>
                      <a:pPr algn="l" fontAlgn="b"/>
                      <a:r>
                        <a:rPr lang="en-IN" sz="1200" u="none" strike="noStrike">
                          <a:effectLst/>
                        </a:rPr>
                        <a:t>    SELECT </a:t>
                      </a:r>
                      <a:endParaRPr lang="en-IN" sz="1200" b="0" i="0" u="none" strike="noStrike">
                        <a:solidFill>
                          <a:srgbClr val="000000"/>
                        </a:solidFill>
                        <a:effectLst/>
                        <a:latin typeface="Aptos Narrow" panose="020B0004020202020204" pitchFamily="34" charset="0"/>
                      </a:endParaRPr>
                    </a:p>
                  </a:txBody>
                  <a:tcPr marL="3920" marR="3920" marT="3920" marB="0" anchor="b"/>
                </a:tc>
                <a:extLst>
                  <a:ext uri="{0D108BD9-81ED-4DB2-BD59-A6C34878D82A}">
                    <a16:rowId xmlns:a16="http://schemas.microsoft.com/office/drawing/2014/main" val="1826969785"/>
                  </a:ext>
                </a:extLst>
              </a:tr>
              <a:tr h="185232">
                <a:tc>
                  <a:txBody>
                    <a:bodyPr/>
                    <a:lstStyle/>
                    <a:p>
                      <a:pPr algn="l" fontAlgn="b"/>
                      <a:r>
                        <a:rPr lang="en-IN" sz="1200" u="none" strike="noStrike">
                          <a:effectLst/>
                        </a:rPr>
                        <a:t>        Branch, </a:t>
                      </a:r>
                      <a:endParaRPr lang="en-IN" sz="1200" b="0" i="0" u="none" strike="noStrike">
                        <a:solidFill>
                          <a:srgbClr val="000000"/>
                        </a:solidFill>
                        <a:effectLst/>
                        <a:latin typeface="Aptos Narrow" panose="020B0004020202020204" pitchFamily="34" charset="0"/>
                      </a:endParaRPr>
                    </a:p>
                  </a:txBody>
                  <a:tcPr marL="3920" marR="3920" marT="3920" marB="0" anchor="b"/>
                </a:tc>
                <a:extLst>
                  <a:ext uri="{0D108BD9-81ED-4DB2-BD59-A6C34878D82A}">
                    <a16:rowId xmlns:a16="http://schemas.microsoft.com/office/drawing/2014/main" val="3719652301"/>
                  </a:ext>
                </a:extLst>
              </a:tr>
              <a:tr h="185232">
                <a:tc>
                  <a:txBody>
                    <a:bodyPr/>
                    <a:lstStyle/>
                    <a:p>
                      <a:pPr algn="l" fontAlgn="b"/>
                      <a:r>
                        <a:rPr lang="en-US" sz="1200" u="none" strike="noStrike">
                          <a:effectLst/>
                        </a:rPr>
                        <a:t>        DATE_FORMAT(STR_TO_DATE(Date, '%d-%m-%Y'), '%Y-%m') AS sales_month, </a:t>
                      </a:r>
                      <a:endParaRPr lang="en-US" sz="1200" b="0" i="0" u="none" strike="noStrike">
                        <a:solidFill>
                          <a:srgbClr val="000000"/>
                        </a:solidFill>
                        <a:effectLst/>
                        <a:latin typeface="Aptos Narrow" panose="020B0004020202020204" pitchFamily="34" charset="0"/>
                      </a:endParaRPr>
                    </a:p>
                  </a:txBody>
                  <a:tcPr marL="3920" marR="3920" marT="3920" marB="0" anchor="b"/>
                </a:tc>
                <a:extLst>
                  <a:ext uri="{0D108BD9-81ED-4DB2-BD59-A6C34878D82A}">
                    <a16:rowId xmlns:a16="http://schemas.microsoft.com/office/drawing/2014/main" val="1328226790"/>
                  </a:ext>
                </a:extLst>
              </a:tr>
              <a:tr h="185232">
                <a:tc>
                  <a:txBody>
                    <a:bodyPr/>
                    <a:lstStyle/>
                    <a:p>
                      <a:pPr algn="l" fontAlgn="b"/>
                      <a:r>
                        <a:rPr lang="en-US" sz="1200" u="none" strike="noStrike">
                          <a:effectLst/>
                        </a:rPr>
                        <a:t>        ROUND(SUM(Total),2) AS total_sales  </a:t>
                      </a:r>
                      <a:endParaRPr lang="en-US" sz="1200" b="0" i="0" u="none" strike="noStrike">
                        <a:solidFill>
                          <a:srgbClr val="000000"/>
                        </a:solidFill>
                        <a:effectLst/>
                        <a:latin typeface="Aptos Narrow" panose="020B0004020202020204" pitchFamily="34" charset="0"/>
                      </a:endParaRPr>
                    </a:p>
                  </a:txBody>
                  <a:tcPr marL="3920" marR="3920" marT="3920" marB="0" anchor="b"/>
                </a:tc>
                <a:extLst>
                  <a:ext uri="{0D108BD9-81ED-4DB2-BD59-A6C34878D82A}">
                    <a16:rowId xmlns:a16="http://schemas.microsoft.com/office/drawing/2014/main" val="1943216915"/>
                  </a:ext>
                </a:extLst>
              </a:tr>
              <a:tr h="185232">
                <a:tc>
                  <a:txBody>
                    <a:bodyPr/>
                    <a:lstStyle/>
                    <a:p>
                      <a:pPr algn="l" fontAlgn="b"/>
                      <a:r>
                        <a:rPr lang="en-IN" sz="1200" u="none" strike="noStrike">
                          <a:effectLst/>
                        </a:rPr>
                        <a:t>    FROM walmartsales     </a:t>
                      </a:r>
                      <a:endParaRPr lang="en-IN" sz="1200" b="0" i="0" u="none" strike="noStrike">
                        <a:solidFill>
                          <a:srgbClr val="000000"/>
                        </a:solidFill>
                        <a:effectLst/>
                        <a:latin typeface="Aptos Narrow" panose="020B0004020202020204" pitchFamily="34" charset="0"/>
                      </a:endParaRPr>
                    </a:p>
                  </a:txBody>
                  <a:tcPr marL="3920" marR="3920" marT="3920" marB="0" anchor="b"/>
                </a:tc>
                <a:extLst>
                  <a:ext uri="{0D108BD9-81ED-4DB2-BD59-A6C34878D82A}">
                    <a16:rowId xmlns:a16="http://schemas.microsoft.com/office/drawing/2014/main" val="3536011137"/>
                  </a:ext>
                </a:extLst>
              </a:tr>
              <a:tr h="185232">
                <a:tc>
                  <a:txBody>
                    <a:bodyPr/>
                    <a:lstStyle/>
                    <a:p>
                      <a:pPr algn="l" fontAlgn="b"/>
                      <a:r>
                        <a:rPr lang="en-US" sz="1200" u="none" strike="noStrike">
                          <a:effectLst/>
                        </a:rPr>
                        <a:t>    GROUP BY Branch, sales_month</a:t>
                      </a:r>
                      <a:endParaRPr lang="en-US" sz="1200" b="0" i="0" u="none" strike="noStrike">
                        <a:solidFill>
                          <a:srgbClr val="000000"/>
                        </a:solidFill>
                        <a:effectLst/>
                        <a:latin typeface="Aptos Narrow" panose="020B0004020202020204" pitchFamily="34" charset="0"/>
                      </a:endParaRPr>
                    </a:p>
                  </a:txBody>
                  <a:tcPr marL="3920" marR="3920" marT="3920" marB="0" anchor="b"/>
                </a:tc>
                <a:extLst>
                  <a:ext uri="{0D108BD9-81ED-4DB2-BD59-A6C34878D82A}">
                    <a16:rowId xmlns:a16="http://schemas.microsoft.com/office/drawing/2014/main" val="2506658675"/>
                  </a:ext>
                </a:extLst>
              </a:tr>
              <a:tr h="185232">
                <a:tc>
                  <a:txBody>
                    <a:bodyPr/>
                    <a:lstStyle/>
                    <a:p>
                      <a:pPr algn="l" fontAlgn="b"/>
                      <a:r>
                        <a:rPr lang="en-IN" sz="1200" u="none" strike="noStrike">
                          <a:effectLst/>
                        </a:rPr>
                        <a:t>), </a:t>
                      </a:r>
                      <a:endParaRPr lang="en-IN" sz="1200" b="0" i="0" u="none" strike="noStrike">
                        <a:solidFill>
                          <a:srgbClr val="000000"/>
                        </a:solidFill>
                        <a:effectLst/>
                        <a:latin typeface="Aptos Narrow" panose="020B0004020202020204" pitchFamily="34" charset="0"/>
                      </a:endParaRPr>
                    </a:p>
                  </a:txBody>
                  <a:tcPr marL="3920" marR="3920" marT="3920" marB="0" anchor="b"/>
                </a:tc>
                <a:extLst>
                  <a:ext uri="{0D108BD9-81ED-4DB2-BD59-A6C34878D82A}">
                    <a16:rowId xmlns:a16="http://schemas.microsoft.com/office/drawing/2014/main" val="103503321"/>
                  </a:ext>
                </a:extLst>
              </a:tr>
              <a:tr h="185232">
                <a:tc>
                  <a:txBody>
                    <a:bodyPr/>
                    <a:lstStyle/>
                    <a:p>
                      <a:pPr algn="l" fontAlgn="b"/>
                      <a:r>
                        <a:rPr lang="en-US" sz="1200" u="none" strike="noStrike">
                          <a:effectLst/>
                        </a:rPr>
                        <a:t># GrowthRate : current sales − previous sales / previous sales * 100</a:t>
                      </a:r>
                      <a:endParaRPr lang="en-US" sz="1200" b="0" i="0" u="none" strike="noStrike">
                        <a:solidFill>
                          <a:srgbClr val="000000"/>
                        </a:solidFill>
                        <a:effectLst/>
                        <a:latin typeface="Aptos Narrow" panose="020B0004020202020204" pitchFamily="34" charset="0"/>
                      </a:endParaRPr>
                    </a:p>
                  </a:txBody>
                  <a:tcPr marL="3920" marR="3920" marT="3920" marB="0" anchor="b"/>
                </a:tc>
                <a:extLst>
                  <a:ext uri="{0D108BD9-81ED-4DB2-BD59-A6C34878D82A}">
                    <a16:rowId xmlns:a16="http://schemas.microsoft.com/office/drawing/2014/main" val="3994800629"/>
                  </a:ext>
                </a:extLst>
              </a:tr>
              <a:tr h="185232">
                <a:tc>
                  <a:txBody>
                    <a:bodyPr/>
                    <a:lstStyle/>
                    <a:p>
                      <a:pPr algn="l" fontAlgn="b"/>
                      <a:r>
                        <a:rPr lang="en-IN" sz="1200" u="none" strike="noStrike">
                          <a:effectLst/>
                        </a:rPr>
                        <a:t>Growthrate AS (</a:t>
                      </a:r>
                      <a:endParaRPr lang="en-IN" sz="1200" b="0" i="0" u="none" strike="noStrike">
                        <a:solidFill>
                          <a:srgbClr val="000000"/>
                        </a:solidFill>
                        <a:effectLst/>
                        <a:latin typeface="Aptos Narrow" panose="020B0004020202020204" pitchFamily="34" charset="0"/>
                      </a:endParaRPr>
                    </a:p>
                  </a:txBody>
                  <a:tcPr marL="3920" marR="3920" marT="3920" marB="0" anchor="b"/>
                </a:tc>
                <a:extLst>
                  <a:ext uri="{0D108BD9-81ED-4DB2-BD59-A6C34878D82A}">
                    <a16:rowId xmlns:a16="http://schemas.microsoft.com/office/drawing/2014/main" val="2432459049"/>
                  </a:ext>
                </a:extLst>
              </a:tr>
              <a:tr h="185232">
                <a:tc>
                  <a:txBody>
                    <a:bodyPr/>
                    <a:lstStyle/>
                    <a:p>
                      <a:pPr algn="l" fontAlgn="b"/>
                      <a:r>
                        <a:rPr lang="en-IN" sz="1200" u="none" strike="noStrike">
                          <a:effectLst/>
                        </a:rPr>
                        <a:t>    SELECT  </a:t>
                      </a:r>
                      <a:endParaRPr lang="en-IN" sz="1200" b="0" i="0" u="none" strike="noStrike">
                        <a:solidFill>
                          <a:srgbClr val="000000"/>
                        </a:solidFill>
                        <a:effectLst/>
                        <a:latin typeface="Aptos Narrow" panose="020B0004020202020204" pitchFamily="34" charset="0"/>
                      </a:endParaRPr>
                    </a:p>
                  </a:txBody>
                  <a:tcPr marL="3920" marR="3920" marT="3920" marB="0" anchor="b"/>
                </a:tc>
                <a:extLst>
                  <a:ext uri="{0D108BD9-81ED-4DB2-BD59-A6C34878D82A}">
                    <a16:rowId xmlns:a16="http://schemas.microsoft.com/office/drawing/2014/main" val="1748498917"/>
                  </a:ext>
                </a:extLst>
              </a:tr>
              <a:tr h="185232">
                <a:tc>
                  <a:txBody>
                    <a:bodyPr/>
                    <a:lstStyle/>
                    <a:p>
                      <a:pPr algn="l" fontAlgn="b"/>
                      <a:r>
                        <a:rPr lang="en-IN" sz="1200" u="none" strike="noStrike">
                          <a:effectLst/>
                        </a:rPr>
                        <a:t>        Branch, </a:t>
                      </a:r>
                      <a:endParaRPr lang="en-IN" sz="1200" b="0" i="0" u="none" strike="noStrike">
                        <a:solidFill>
                          <a:srgbClr val="000000"/>
                        </a:solidFill>
                        <a:effectLst/>
                        <a:latin typeface="Aptos Narrow" panose="020B0004020202020204" pitchFamily="34" charset="0"/>
                      </a:endParaRPr>
                    </a:p>
                  </a:txBody>
                  <a:tcPr marL="3920" marR="3920" marT="3920" marB="0" anchor="b"/>
                </a:tc>
                <a:extLst>
                  <a:ext uri="{0D108BD9-81ED-4DB2-BD59-A6C34878D82A}">
                    <a16:rowId xmlns:a16="http://schemas.microsoft.com/office/drawing/2014/main" val="1480357496"/>
                  </a:ext>
                </a:extLst>
              </a:tr>
              <a:tr h="185232">
                <a:tc>
                  <a:txBody>
                    <a:bodyPr/>
                    <a:lstStyle/>
                    <a:p>
                      <a:pPr algn="l" fontAlgn="b"/>
                      <a:r>
                        <a:rPr lang="en-IN" sz="1200" u="none" strike="noStrike">
                          <a:effectLst/>
                        </a:rPr>
                        <a:t>        sales_month, </a:t>
                      </a:r>
                      <a:endParaRPr lang="en-IN" sz="1200" b="0" i="0" u="none" strike="noStrike">
                        <a:solidFill>
                          <a:srgbClr val="000000"/>
                        </a:solidFill>
                        <a:effectLst/>
                        <a:latin typeface="Aptos Narrow" panose="020B0004020202020204" pitchFamily="34" charset="0"/>
                      </a:endParaRPr>
                    </a:p>
                  </a:txBody>
                  <a:tcPr marL="3920" marR="3920" marT="3920" marB="0" anchor="b"/>
                </a:tc>
                <a:extLst>
                  <a:ext uri="{0D108BD9-81ED-4DB2-BD59-A6C34878D82A}">
                    <a16:rowId xmlns:a16="http://schemas.microsoft.com/office/drawing/2014/main" val="90962928"/>
                  </a:ext>
                </a:extLst>
              </a:tr>
              <a:tr h="185232">
                <a:tc>
                  <a:txBody>
                    <a:bodyPr/>
                    <a:lstStyle/>
                    <a:p>
                      <a:pPr algn="l" fontAlgn="b"/>
                      <a:r>
                        <a:rPr lang="en-IN" sz="1200" u="none" strike="noStrike">
                          <a:effectLst/>
                        </a:rPr>
                        <a:t>        total_sales, </a:t>
                      </a:r>
                      <a:endParaRPr lang="en-IN" sz="1200" b="0" i="0" u="none" strike="noStrike">
                        <a:solidFill>
                          <a:srgbClr val="000000"/>
                        </a:solidFill>
                        <a:effectLst/>
                        <a:latin typeface="Aptos Narrow" panose="020B0004020202020204" pitchFamily="34" charset="0"/>
                      </a:endParaRPr>
                    </a:p>
                  </a:txBody>
                  <a:tcPr marL="3920" marR="3920" marT="3920" marB="0" anchor="b"/>
                </a:tc>
                <a:extLst>
                  <a:ext uri="{0D108BD9-81ED-4DB2-BD59-A6C34878D82A}">
                    <a16:rowId xmlns:a16="http://schemas.microsoft.com/office/drawing/2014/main" val="1236539350"/>
                  </a:ext>
                </a:extLst>
              </a:tr>
              <a:tr h="185232">
                <a:tc>
                  <a:txBody>
                    <a:bodyPr/>
                    <a:lstStyle/>
                    <a:p>
                      <a:pPr algn="l" fontAlgn="b"/>
                      <a:r>
                        <a:rPr lang="en-US" sz="1200" u="none" strike="noStrike">
                          <a:effectLst/>
                        </a:rPr>
                        <a:t>        LAG(total_sales) OVER (PARTITION BY Branch ORDER BY sales_month) AS prev_sales, </a:t>
                      </a:r>
                      <a:endParaRPr lang="en-US" sz="1200" b="0" i="0" u="none" strike="noStrike">
                        <a:solidFill>
                          <a:srgbClr val="000000"/>
                        </a:solidFill>
                        <a:effectLst/>
                        <a:latin typeface="Aptos Narrow" panose="020B0004020202020204" pitchFamily="34" charset="0"/>
                      </a:endParaRPr>
                    </a:p>
                  </a:txBody>
                  <a:tcPr marL="3920" marR="3920" marT="3920" marB="0" anchor="b"/>
                </a:tc>
                <a:extLst>
                  <a:ext uri="{0D108BD9-81ED-4DB2-BD59-A6C34878D82A}">
                    <a16:rowId xmlns:a16="http://schemas.microsoft.com/office/drawing/2014/main" val="1993037037"/>
                  </a:ext>
                </a:extLst>
              </a:tr>
              <a:tr h="185232">
                <a:tc>
                  <a:txBody>
                    <a:bodyPr/>
                    <a:lstStyle/>
                    <a:p>
                      <a:pPr algn="l" fontAlgn="b"/>
                      <a:r>
                        <a:rPr lang="en-IN" sz="1200" u="none" strike="noStrike">
                          <a:effectLst/>
                        </a:rPr>
                        <a:t>        ROUND(</a:t>
                      </a:r>
                      <a:endParaRPr lang="en-IN" sz="1200" b="0" i="0" u="none" strike="noStrike">
                        <a:solidFill>
                          <a:srgbClr val="000000"/>
                        </a:solidFill>
                        <a:effectLst/>
                        <a:latin typeface="Aptos Narrow" panose="020B0004020202020204" pitchFamily="34" charset="0"/>
                      </a:endParaRPr>
                    </a:p>
                  </a:txBody>
                  <a:tcPr marL="3920" marR="3920" marT="3920" marB="0" anchor="b"/>
                </a:tc>
                <a:extLst>
                  <a:ext uri="{0D108BD9-81ED-4DB2-BD59-A6C34878D82A}">
                    <a16:rowId xmlns:a16="http://schemas.microsoft.com/office/drawing/2014/main" val="2089556760"/>
                  </a:ext>
                </a:extLst>
              </a:tr>
              <a:tr h="185232">
                <a:tc>
                  <a:txBody>
                    <a:bodyPr/>
                    <a:lstStyle/>
                    <a:p>
                      <a:pPr algn="l" fontAlgn="b"/>
                      <a:r>
                        <a:rPr lang="en-US" sz="1200" u="none" strike="noStrike">
                          <a:effectLst/>
                        </a:rPr>
                        <a:t>            (total_sales - LAG(total_sales) OVER (PARTITION BY Branch ORDER BY sales_month)) </a:t>
                      </a:r>
                      <a:endParaRPr lang="en-US" sz="1200" b="0" i="0" u="none" strike="noStrike">
                        <a:solidFill>
                          <a:srgbClr val="000000"/>
                        </a:solidFill>
                        <a:effectLst/>
                        <a:latin typeface="Aptos Narrow" panose="020B0004020202020204" pitchFamily="34" charset="0"/>
                      </a:endParaRPr>
                    </a:p>
                  </a:txBody>
                  <a:tcPr marL="3920" marR="3920" marT="3920" marB="0" anchor="b"/>
                </a:tc>
                <a:extLst>
                  <a:ext uri="{0D108BD9-81ED-4DB2-BD59-A6C34878D82A}">
                    <a16:rowId xmlns:a16="http://schemas.microsoft.com/office/drawing/2014/main" val="2037065996"/>
                  </a:ext>
                </a:extLst>
              </a:tr>
              <a:tr h="185232">
                <a:tc>
                  <a:txBody>
                    <a:bodyPr/>
                    <a:lstStyle/>
                    <a:p>
                      <a:pPr algn="l" fontAlgn="b"/>
                      <a:r>
                        <a:rPr lang="en-US" sz="1200" u="none" strike="noStrike">
                          <a:effectLst/>
                        </a:rPr>
                        <a:t>            / NULLIF(LAG(total_sales) OVER (PARTITION BY Branch ORDER BY sales_month), 0) * 100, 2</a:t>
                      </a:r>
                      <a:endParaRPr lang="en-US" sz="1200" b="0" i="0" u="none" strike="noStrike">
                        <a:solidFill>
                          <a:srgbClr val="000000"/>
                        </a:solidFill>
                        <a:effectLst/>
                        <a:latin typeface="Aptos Narrow" panose="020B0004020202020204" pitchFamily="34" charset="0"/>
                      </a:endParaRPr>
                    </a:p>
                  </a:txBody>
                  <a:tcPr marL="3920" marR="3920" marT="3920" marB="0" anchor="b"/>
                </a:tc>
                <a:extLst>
                  <a:ext uri="{0D108BD9-81ED-4DB2-BD59-A6C34878D82A}">
                    <a16:rowId xmlns:a16="http://schemas.microsoft.com/office/drawing/2014/main" val="3247862478"/>
                  </a:ext>
                </a:extLst>
              </a:tr>
              <a:tr h="185232">
                <a:tc>
                  <a:txBody>
                    <a:bodyPr/>
                    <a:lstStyle/>
                    <a:p>
                      <a:pPr algn="l" fontAlgn="b"/>
                      <a:r>
                        <a:rPr lang="en-IN" sz="1200" u="none" strike="noStrike">
                          <a:effectLst/>
                        </a:rPr>
                        <a:t>        ) AS growth_rate</a:t>
                      </a:r>
                      <a:endParaRPr lang="en-IN" sz="1200" b="0" i="0" u="none" strike="noStrike">
                        <a:solidFill>
                          <a:srgbClr val="000000"/>
                        </a:solidFill>
                        <a:effectLst/>
                        <a:latin typeface="Aptos Narrow" panose="020B0004020202020204" pitchFamily="34" charset="0"/>
                      </a:endParaRPr>
                    </a:p>
                  </a:txBody>
                  <a:tcPr marL="3920" marR="3920" marT="3920" marB="0" anchor="b"/>
                </a:tc>
                <a:extLst>
                  <a:ext uri="{0D108BD9-81ED-4DB2-BD59-A6C34878D82A}">
                    <a16:rowId xmlns:a16="http://schemas.microsoft.com/office/drawing/2014/main" val="1613633358"/>
                  </a:ext>
                </a:extLst>
              </a:tr>
              <a:tr h="185232">
                <a:tc>
                  <a:txBody>
                    <a:bodyPr/>
                    <a:lstStyle/>
                    <a:p>
                      <a:pPr algn="l" fontAlgn="b"/>
                      <a:r>
                        <a:rPr lang="en-IN" sz="1200" u="none" strike="noStrike">
                          <a:effectLst/>
                        </a:rPr>
                        <a:t>    FROM monthly_sales</a:t>
                      </a:r>
                      <a:endParaRPr lang="en-IN" sz="1200" b="0" i="0" u="none" strike="noStrike">
                        <a:solidFill>
                          <a:srgbClr val="000000"/>
                        </a:solidFill>
                        <a:effectLst/>
                        <a:latin typeface="Aptos Narrow" panose="020B0004020202020204" pitchFamily="34" charset="0"/>
                      </a:endParaRPr>
                    </a:p>
                  </a:txBody>
                  <a:tcPr marL="3920" marR="3920" marT="3920" marB="0" anchor="b"/>
                </a:tc>
                <a:extLst>
                  <a:ext uri="{0D108BD9-81ED-4DB2-BD59-A6C34878D82A}">
                    <a16:rowId xmlns:a16="http://schemas.microsoft.com/office/drawing/2014/main" val="3146084019"/>
                  </a:ext>
                </a:extLst>
              </a:tr>
              <a:tr h="185232">
                <a:tc>
                  <a:txBody>
                    <a:bodyPr/>
                    <a:lstStyle/>
                    <a:p>
                      <a:pPr algn="l" fontAlgn="b"/>
                      <a:r>
                        <a:rPr lang="en-IN" sz="1200" u="none" strike="noStrike">
                          <a:effectLst/>
                        </a:rPr>
                        <a:t>)</a:t>
                      </a:r>
                      <a:endParaRPr lang="en-IN" sz="1200" b="0" i="0" u="none" strike="noStrike">
                        <a:solidFill>
                          <a:srgbClr val="000000"/>
                        </a:solidFill>
                        <a:effectLst/>
                        <a:latin typeface="Aptos Narrow" panose="020B0004020202020204" pitchFamily="34" charset="0"/>
                      </a:endParaRPr>
                    </a:p>
                  </a:txBody>
                  <a:tcPr marL="3920" marR="3920" marT="3920" marB="0" anchor="b"/>
                </a:tc>
                <a:extLst>
                  <a:ext uri="{0D108BD9-81ED-4DB2-BD59-A6C34878D82A}">
                    <a16:rowId xmlns:a16="http://schemas.microsoft.com/office/drawing/2014/main" val="1096128005"/>
                  </a:ext>
                </a:extLst>
              </a:tr>
              <a:tr h="185232">
                <a:tc>
                  <a:txBody>
                    <a:bodyPr/>
                    <a:lstStyle/>
                    <a:p>
                      <a:pPr algn="l" fontAlgn="b"/>
                      <a:r>
                        <a:rPr lang="en-IN" sz="1200" u="none" strike="noStrike">
                          <a:effectLst/>
                        </a:rPr>
                        <a:t>SELECT </a:t>
                      </a:r>
                      <a:endParaRPr lang="en-IN" sz="1200" b="0" i="0" u="none" strike="noStrike">
                        <a:solidFill>
                          <a:srgbClr val="000000"/>
                        </a:solidFill>
                        <a:effectLst/>
                        <a:latin typeface="Aptos Narrow" panose="020B0004020202020204" pitchFamily="34" charset="0"/>
                      </a:endParaRPr>
                    </a:p>
                  </a:txBody>
                  <a:tcPr marL="3920" marR="3920" marT="3920" marB="0" anchor="b"/>
                </a:tc>
                <a:extLst>
                  <a:ext uri="{0D108BD9-81ED-4DB2-BD59-A6C34878D82A}">
                    <a16:rowId xmlns:a16="http://schemas.microsoft.com/office/drawing/2014/main" val="1025010132"/>
                  </a:ext>
                </a:extLst>
              </a:tr>
              <a:tr h="185232">
                <a:tc>
                  <a:txBody>
                    <a:bodyPr/>
                    <a:lstStyle/>
                    <a:p>
                      <a:pPr algn="l" fontAlgn="b"/>
                      <a:r>
                        <a:rPr lang="en-IN" sz="1200" u="none" strike="noStrike">
                          <a:effectLst/>
                        </a:rPr>
                        <a:t>Branch,</a:t>
                      </a:r>
                      <a:endParaRPr lang="en-IN" sz="1200" b="0" i="0" u="none" strike="noStrike">
                        <a:solidFill>
                          <a:srgbClr val="000000"/>
                        </a:solidFill>
                        <a:effectLst/>
                        <a:latin typeface="Aptos Narrow" panose="020B0004020202020204" pitchFamily="34" charset="0"/>
                      </a:endParaRPr>
                    </a:p>
                  </a:txBody>
                  <a:tcPr marL="3920" marR="3920" marT="3920" marB="0" anchor="b"/>
                </a:tc>
                <a:extLst>
                  <a:ext uri="{0D108BD9-81ED-4DB2-BD59-A6C34878D82A}">
                    <a16:rowId xmlns:a16="http://schemas.microsoft.com/office/drawing/2014/main" val="940523651"/>
                  </a:ext>
                </a:extLst>
              </a:tr>
              <a:tr h="185232">
                <a:tc>
                  <a:txBody>
                    <a:bodyPr/>
                    <a:lstStyle/>
                    <a:p>
                      <a:pPr algn="l" fontAlgn="b"/>
                      <a:r>
                        <a:rPr lang="en-US" sz="1200" u="none" strike="noStrike">
                          <a:effectLst/>
                        </a:rPr>
                        <a:t>ROUND(AVG(growth_rate),2) AS avg_growth_rate</a:t>
                      </a:r>
                      <a:endParaRPr lang="en-US" sz="1200" b="0" i="0" u="none" strike="noStrike">
                        <a:solidFill>
                          <a:srgbClr val="000000"/>
                        </a:solidFill>
                        <a:effectLst/>
                        <a:latin typeface="Aptos Narrow" panose="020B0004020202020204" pitchFamily="34" charset="0"/>
                      </a:endParaRPr>
                    </a:p>
                  </a:txBody>
                  <a:tcPr marL="3920" marR="3920" marT="3920" marB="0" anchor="b"/>
                </a:tc>
                <a:extLst>
                  <a:ext uri="{0D108BD9-81ED-4DB2-BD59-A6C34878D82A}">
                    <a16:rowId xmlns:a16="http://schemas.microsoft.com/office/drawing/2014/main" val="2217678410"/>
                  </a:ext>
                </a:extLst>
              </a:tr>
              <a:tr h="185232">
                <a:tc>
                  <a:txBody>
                    <a:bodyPr/>
                    <a:lstStyle/>
                    <a:p>
                      <a:pPr algn="l" fontAlgn="b"/>
                      <a:r>
                        <a:rPr lang="en-IN" sz="1200" u="none" strike="noStrike">
                          <a:effectLst/>
                        </a:rPr>
                        <a:t>FROM Growthrate</a:t>
                      </a:r>
                      <a:endParaRPr lang="en-IN" sz="1200" b="0" i="0" u="none" strike="noStrike">
                        <a:solidFill>
                          <a:srgbClr val="000000"/>
                        </a:solidFill>
                        <a:effectLst/>
                        <a:latin typeface="Aptos Narrow" panose="020B0004020202020204" pitchFamily="34" charset="0"/>
                      </a:endParaRPr>
                    </a:p>
                  </a:txBody>
                  <a:tcPr marL="3920" marR="3920" marT="3920" marB="0" anchor="b"/>
                </a:tc>
                <a:extLst>
                  <a:ext uri="{0D108BD9-81ED-4DB2-BD59-A6C34878D82A}">
                    <a16:rowId xmlns:a16="http://schemas.microsoft.com/office/drawing/2014/main" val="1863141576"/>
                  </a:ext>
                </a:extLst>
              </a:tr>
              <a:tr h="185232">
                <a:tc>
                  <a:txBody>
                    <a:bodyPr/>
                    <a:lstStyle/>
                    <a:p>
                      <a:pPr algn="l" fontAlgn="b"/>
                      <a:r>
                        <a:rPr lang="en-IN" sz="1200" u="none" strike="noStrike">
                          <a:effectLst/>
                        </a:rPr>
                        <a:t>GROUP BY Branch</a:t>
                      </a:r>
                      <a:endParaRPr lang="en-IN" sz="1200" b="0" i="0" u="none" strike="noStrike">
                        <a:solidFill>
                          <a:srgbClr val="000000"/>
                        </a:solidFill>
                        <a:effectLst/>
                        <a:latin typeface="Aptos Narrow" panose="020B0004020202020204" pitchFamily="34" charset="0"/>
                      </a:endParaRPr>
                    </a:p>
                  </a:txBody>
                  <a:tcPr marL="3920" marR="3920" marT="3920" marB="0" anchor="b"/>
                </a:tc>
                <a:extLst>
                  <a:ext uri="{0D108BD9-81ED-4DB2-BD59-A6C34878D82A}">
                    <a16:rowId xmlns:a16="http://schemas.microsoft.com/office/drawing/2014/main" val="1661176154"/>
                  </a:ext>
                </a:extLst>
              </a:tr>
              <a:tr h="185232">
                <a:tc>
                  <a:txBody>
                    <a:bodyPr/>
                    <a:lstStyle/>
                    <a:p>
                      <a:pPr algn="l" fontAlgn="b"/>
                      <a:r>
                        <a:rPr lang="en-US" sz="1200" u="none" strike="noStrike">
                          <a:effectLst/>
                        </a:rPr>
                        <a:t>ORDER BY avg_growth_rate DESC</a:t>
                      </a:r>
                      <a:endParaRPr lang="en-US" sz="1200" b="0" i="0" u="none" strike="noStrike">
                        <a:solidFill>
                          <a:srgbClr val="000000"/>
                        </a:solidFill>
                        <a:effectLst/>
                        <a:latin typeface="Aptos Narrow" panose="020B0004020202020204" pitchFamily="34" charset="0"/>
                      </a:endParaRPr>
                    </a:p>
                  </a:txBody>
                  <a:tcPr marL="3920" marR="3920" marT="3920" marB="0" anchor="b"/>
                </a:tc>
                <a:extLst>
                  <a:ext uri="{0D108BD9-81ED-4DB2-BD59-A6C34878D82A}">
                    <a16:rowId xmlns:a16="http://schemas.microsoft.com/office/drawing/2014/main" val="3555595035"/>
                  </a:ext>
                </a:extLst>
              </a:tr>
              <a:tr h="185232">
                <a:tc>
                  <a:txBody>
                    <a:bodyPr/>
                    <a:lstStyle/>
                    <a:p>
                      <a:pPr algn="l" fontAlgn="b"/>
                      <a:r>
                        <a:rPr lang="en-IN" sz="1200" u="none" strike="noStrike">
                          <a:effectLst/>
                        </a:rPr>
                        <a:t>LIMIT 1;</a:t>
                      </a:r>
                      <a:endParaRPr lang="en-IN" sz="1200" b="0" i="0" u="none" strike="noStrike" dirty="0">
                        <a:solidFill>
                          <a:srgbClr val="000000"/>
                        </a:solidFill>
                        <a:effectLst/>
                        <a:latin typeface="Aptos Narrow" panose="020B0004020202020204" pitchFamily="34" charset="0"/>
                      </a:endParaRPr>
                    </a:p>
                  </a:txBody>
                  <a:tcPr marL="3920" marR="3920" marT="3920" marB="0" anchor="b"/>
                </a:tc>
                <a:extLst>
                  <a:ext uri="{0D108BD9-81ED-4DB2-BD59-A6C34878D82A}">
                    <a16:rowId xmlns:a16="http://schemas.microsoft.com/office/drawing/2014/main" val="3843825788"/>
                  </a:ext>
                </a:extLst>
              </a:tr>
            </a:tbl>
          </a:graphicData>
        </a:graphic>
      </p:graphicFrame>
    </p:spTree>
    <p:extLst>
      <p:ext uri="{BB962C8B-B14F-4D97-AF65-F5344CB8AC3E}">
        <p14:creationId xmlns:p14="http://schemas.microsoft.com/office/powerpoint/2010/main" val="1155913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6EA5B5-9052-0F23-7E40-B0256B6DBA55}"/>
              </a:ext>
            </a:extLst>
          </p:cNvPr>
          <p:cNvSpPr txBox="1"/>
          <p:nvPr/>
        </p:nvSpPr>
        <p:spPr>
          <a:xfrm>
            <a:off x="489857" y="337457"/>
            <a:ext cx="1926771" cy="369332"/>
          </a:xfrm>
          <a:prstGeom prst="rect">
            <a:avLst/>
          </a:prstGeom>
          <a:noFill/>
        </p:spPr>
        <p:txBody>
          <a:bodyPr wrap="square" rtlCol="0">
            <a:spAutoFit/>
          </a:bodyPr>
          <a:lstStyle/>
          <a:p>
            <a:r>
              <a:rPr lang="en-US" b="1" dirty="0"/>
              <a:t>• Result Table: </a:t>
            </a:r>
          </a:p>
        </p:txBody>
      </p:sp>
      <p:sp>
        <p:nvSpPr>
          <p:cNvPr id="4" name="TextBox 3">
            <a:extLst>
              <a:ext uri="{FF2B5EF4-FFF2-40B4-BE49-F238E27FC236}">
                <a16:creationId xmlns:a16="http://schemas.microsoft.com/office/drawing/2014/main" id="{FE526C83-EF40-2953-DC01-5FB2690CFA7A}"/>
              </a:ext>
            </a:extLst>
          </p:cNvPr>
          <p:cNvSpPr txBox="1"/>
          <p:nvPr/>
        </p:nvSpPr>
        <p:spPr>
          <a:xfrm>
            <a:off x="5638800" y="2971800"/>
            <a:ext cx="3058886" cy="923330"/>
          </a:xfrm>
          <a:prstGeom prst="rect">
            <a:avLst/>
          </a:prstGeom>
          <a:noFill/>
        </p:spPr>
        <p:txBody>
          <a:bodyPr wrap="square" rtlCol="0">
            <a:spAutoFit/>
          </a:bodyPr>
          <a:lstStyle/>
          <a:p>
            <a:pPr marL="0" algn="ctr" rtl="0" eaLnBrk="1" fontAlgn="b" latinLnBrk="0" hangingPunct="1">
              <a:buNone/>
            </a:pPr>
            <a:endParaRPr lang="en-IN" sz="1800" b="0" i="0" u="none" strike="noStrike" dirty="0">
              <a:effectLst/>
              <a:latin typeface="Arial" panose="020B0604020202020204" pitchFamily="34" charset="0"/>
            </a:endParaRPr>
          </a:p>
          <a:p>
            <a:pPr marL="0" algn="ctr" rtl="0" eaLnBrk="1" fontAlgn="b" latinLnBrk="0" hangingPunct="1">
              <a:buNone/>
            </a:pPr>
            <a:endParaRPr lang="en-IN" sz="1800" b="0" i="0" u="none" strike="noStrike" dirty="0">
              <a:effectLst/>
              <a:latin typeface="Arial" panose="020B0604020202020204" pitchFamily="34" charset="0"/>
            </a:endParaRPr>
          </a:p>
          <a:p>
            <a:endParaRPr lang="en-IN" dirty="0"/>
          </a:p>
        </p:txBody>
      </p:sp>
      <p:graphicFrame>
        <p:nvGraphicFramePr>
          <p:cNvPr id="7" name="Table 6">
            <a:extLst>
              <a:ext uri="{FF2B5EF4-FFF2-40B4-BE49-F238E27FC236}">
                <a16:creationId xmlns:a16="http://schemas.microsoft.com/office/drawing/2014/main" id="{D9509A4D-1F3B-84A7-D1BC-77E0A9288F40}"/>
              </a:ext>
            </a:extLst>
          </p:cNvPr>
          <p:cNvGraphicFramePr>
            <a:graphicFrameLocks noGrp="1"/>
          </p:cNvGraphicFramePr>
          <p:nvPr>
            <p:extLst>
              <p:ext uri="{D42A27DB-BD31-4B8C-83A1-F6EECF244321}">
                <p14:modId xmlns:p14="http://schemas.microsoft.com/office/powerpoint/2010/main" val="2913645347"/>
              </p:ext>
            </p:extLst>
          </p:nvPr>
        </p:nvGraphicFramePr>
        <p:xfrm>
          <a:off x="3819298" y="337456"/>
          <a:ext cx="3058886" cy="642258"/>
        </p:xfrm>
        <a:graphic>
          <a:graphicData uri="http://schemas.openxmlformats.org/drawingml/2006/table">
            <a:tbl>
              <a:tblPr/>
              <a:tblGrid>
                <a:gridCol w="1071726">
                  <a:extLst>
                    <a:ext uri="{9D8B030D-6E8A-4147-A177-3AD203B41FA5}">
                      <a16:colId xmlns:a16="http://schemas.microsoft.com/office/drawing/2014/main" val="4150246815"/>
                    </a:ext>
                  </a:extLst>
                </a:gridCol>
                <a:gridCol w="1987160">
                  <a:extLst>
                    <a:ext uri="{9D8B030D-6E8A-4147-A177-3AD203B41FA5}">
                      <a16:colId xmlns:a16="http://schemas.microsoft.com/office/drawing/2014/main" val="1650092215"/>
                    </a:ext>
                  </a:extLst>
                </a:gridCol>
              </a:tblGrid>
              <a:tr h="321129">
                <a:tc>
                  <a:txBody>
                    <a:bodyPr/>
                    <a:lstStyle/>
                    <a:p>
                      <a:pPr algn="ctr" fontAlgn="b"/>
                      <a:r>
                        <a:rPr lang="en-IN" sz="1400" b="1" i="0" u="none" strike="noStrike" dirty="0">
                          <a:solidFill>
                            <a:srgbClr val="000000"/>
                          </a:solidFill>
                          <a:effectLst/>
                          <a:latin typeface="Aptos Narrow" panose="020B0004020202020204" pitchFamily="34" charset="0"/>
                        </a:rPr>
                        <a:t>Branch</a:t>
                      </a:r>
                    </a:p>
                  </a:txBody>
                  <a:tcPr marL="6350" marR="6350" marT="6350" marB="0" anchor="b">
                    <a:lnL>
                      <a:noFill/>
                    </a:lnL>
                    <a:lnR>
                      <a:noFill/>
                    </a:lnR>
                    <a:lnT>
                      <a:noFill/>
                    </a:lnT>
                    <a:lnB>
                      <a:noFill/>
                    </a:lnB>
                    <a:noFill/>
                  </a:tcPr>
                </a:tc>
                <a:tc>
                  <a:txBody>
                    <a:bodyPr/>
                    <a:lstStyle/>
                    <a:p>
                      <a:pPr algn="ctr" fontAlgn="b"/>
                      <a:r>
                        <a:rPr lang="en-IN" sz="1400" b="1" i="0" u="none" strike="noStrike" dirty="0" err="1">
                          <a:solidFill>
                            <a:srgbClr val="000000"/>
                          </a:solidFill>
                          <a:effectLst/>
                          <a:latin typeface="Aptos Narrow" panose="020B0004020202020204" pitchFamily="34" charset="0"/>
                        </a:rPr>
                        <a:t>avg_growth_rate</a:t>
                      </a:r>
                      <a:endParaRPr lang="en-IN" sz="1400" b="1" i="0" u="none" strike="noStrike" dirty="0">
                        <a:solidFill>
                          <a:srgbClr val="000000"/>
                        </a:solidFill>
                        <a:effectLst/>
                        <a:latin typeface="Aptos Narrow" panose="020B0004020202020204" pitchFamily="34" charset="0"/>
                      </a:endParaRPr>
                    </a:p>
                  </a:txBody>
                  <a:tcPr marL="6350" marR="6350" marT="6350" marB="0" anchor="b">
                    <a:lnL>
                      <a:noFill/>
                    </a:lnL>
                    <a:lnR>
                      <a:noFill/>
                    </a:lnR>
                    <a:lnT>
                      <a:noFill/>
                    </a:lnT>
                    <a:lnB>
                      <a:noFill/>
                    </a:lnB>
                    <a:noFill/>
                  </a:tcPr>
                </a:tc>
                <a:extLst>
                  <a:ext uri="{0D108BD9-81ED-4DB2-BD59-A6C34878D82A}">
                    <a16:rowId xmlns:a16="http://schemas.microsoft.com/office/drawing/2014/main" val="4098595567"/>
                  </a:ext>
                </a:extLst>
              </a:tr>
              <a:tr h="321129">
                <a:tc>
                  <a:txBody>
                    <a:bodyPr/>
                    <a:lstStyle/>
                    <a:p>
                      <a:pPr algn="ctr" fontAlgn="b"/>
                      <a:r>
                        <a:rPr lang="en-IN" sz="1400" b="0" i="0" u="none" strike="noStrike">
                          <a:solidFill>
                            <a:srgbClr val="000000"/>
                          </a:solidFill>
                          <a:effectLst/>
                          <a:latin typeface="Aptos Narrow" panose="020B0004020202020204" pitchFamily="34" charset="0"/>
                        </a:rPr>
                        <a:t>A</a:t>
                      </a:r>
                    </a:p>
                  </a:txBody>
                  <a:tcPr marL="6350" marR="6350" marT="6350" marB="0" anchor="b">
                    <a:lnL>
                      <a:noFill/>
                    </a:lnL>
                    <a:lnR>
                      <a:noFill/>
                    </a:lnR>
                    <a:lnT>
                      <a:noFill/>
                    </a:lnT>
                    <a:lnB>
                      <a:noFill/>
                    </a:lnB>
                    <a:noFill/>
                  </a:tcPr>
                </a:tc>
                <a:tc>
                  <a:txBody>
                    <a:bodyPr/>
                    <a:lstStyle/>
                    <a:p>
                      <a:pPr algn="ctr" fontAlgn="b"/>
                      <a:r>
                        <a:rPr lang="en-IN" sz="1400" b="0" i="0" u="none" strike="noStrike" dirty="0">
                          <a:solidFill>
                            <a:srgbClr val="000000"/>
                          </a:solidFill>
                          <a:effectLst/>
                          <a:latin typeface="Aptos Narrow" panose="020B0004020202020204" pitchFamily="34" charset="0"/>
                        </a:rPr>
                        <a:t>1.66</a:t>
                      </a:r>
                    </a:p>
                  </a:txBody>
                  <a:tcPr marL="6350" marR="6350" marT="6350" marB="0" anchor="b">
                    <a:lnL>
                      <a:noFill/>
                    </a:lnL>
                    <a:lnR>
                      <a:noFill/>
                    </a:lnR>
                    <a:lnT>
                      <a:noFill/>
                    </a:lnT>
                    <a:lnB>
                      <a:noFill/>
                    </a:lnB>
                    <a:noFill/>
                  </a:tcPr>
                </a:tc>
                <a:extLst>
                  <a:ext uri="{0D108BD9-81ED-4DB2-BD59-A6C34878D82A}">
                    <a16:rowId xmlns:a16="http://schemas.microsoft.com/office/drawing/2014/main" val="1842571215"/>
                  </a:ext>
                </a:extLst>
              </a:tr>
            </a:tbl>
          </a:graphicData>
        </a:graphic>
      </p:graphicFrame>
      <p:sp>
        <p:nvSpPr>
          <p:cNvPr id="8" name="TextBox 7">
            <a:extLst>
              <a:ext uri="{FF2B5EF4-FFF2-40B4-BE49-F238E27FC236}">
                <a16:creationId xmlns:a16="http://schemas.microsoft.com/office/drawing/2014/main" id="{6ED0C2E0-9986-C98E-048A-F83B45646099}"/>
              </a:ext>
            </a:extLst>
          </p:cNvPr>
          <p:cNvSpPr txBox="1"/>
          <p:nvPr/>
        </p:nvSpPr>
        <p:spPr>
          <a:xfrm>
            <a:off x="609599" y="1458686"/>
            <a:ext cx="2100943" cy="369332"/>
          </a:xfrm>
          <a:prstGeom prst="rect">
            <a:avLst/>
          </a:prstGeom>
          <a:noFill/>
        </p:spPr>
        <p:txBody>
          <a:bodyPr wrap="square" rtlCol="0">
            <a:spAutoFit/>
          </a:bodyPr>
          <a:lstStyle/>
          <a:p>
            <a:r>
              <a:rPr lang="en-US" b="1" dirty="0"/>
              <a:t>• Visualization:</a:t>
            </a:r>
          </a:p>
        </p:txBody>
      </p:sp>
      <p:graphicFrame>
        <p:nvGraphicFramePr>
          <p:cNvPr id="12" name="Chart 11">
            <a:extLst>
              <a:ext uri="{FF2B5EF4-FFF2-40B4-BE49-F238E27FC236}">
                <a16:creationId xmlns:a16="http://schemas.microsoft.com/office/drawing/2014/main" id="{3FA4A477-DF3F-1784-E73F-19FDCECA5B17}"/>
              </a:ext>
            </a:extLst>
          </p:cNvPr>
          <p:cNvGraphicFramePr/>
          <p:nvPr>
            <p:extLst>
              <p:ext uri="{D42A27DB-BD31-4B8C-83A1-F6EECF244321}">
                <p14:modId xmlns:p14="http://schemas.microsoft.com/office/powerpoint/2010/main" val="1577678176"/>
              </p:ext>
            </p:extLst>
          </p:nvPr>
        </p:nvGraphicFramePr>
        <p:xfrm>
          <a:off x="2814184" y="1458686"/>
          <a:ext cx="8128000" cy="423333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88588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184B60-7645-D35A-F1C3-C407605548B9}"/>
              </a:ext>
            </a:extLst>
          </p:cNvPr>
          <p:cNvSpPr txBox="1"/>
          <p:nvPr/>
        </p:nvSpPr>
        <p:spPr>
          <a:xfrm>
            <a:off x="174172" y="87086"/>
            <a:ext cx="3200400" cy="1015663"/>
          </a:xfrm>
          <a:prstGeom prst="rect">
            <a:avLst/>
          </a:prstGeom>
          <a:noFill/>
        </p:spPr>
        <p:txBody>
          <a:bodyPr wrap="square" rtlCol="0">
            <a:spAutoFit/>
          </a:bodyPr>
          <a:lstStyle/>
          <a:p>
            <a:r>
              <a:rPr lang="en-US" sz="2000" b="1" i="0" u="none" strike="noStrike" baseline="0" dirty="0">
                <a:latin typeface="Arial-BoldMT"/>
              </a:rPr>
              <a:t>Task 2: Finding the Most Profitable Product Line for Each Branch</a:t>
            </a:r>
            <a:endParaRPr lang="en-IN" sz="2000" b="1" dirty="0"/>
          </a:p>
        </p:txBody>
      </p:sp>
      <p:sp>
        <p:nvSpPr>
          <p:cNvPr id="6" name="TextBox 5">
            <a:extLst>
              <a:ext uri="{FF2B5EF4-FFF2-40B4-BE49-F238E27FC236}">
                <a16:creationId xmlns:a16="http://schemas.microsoft.com/office/drawing/2014/main" id="{7C69D115-CAC7-96AC-58DE-93013668430D}"/>
              </a:ext>
            </a:extLst>
          </p:cNvPr>
          <p:cNvSpPr txBox="1"/>
          <p:nvPr/>
        </p:nvSpPr>
        <p:spPr>
          <a:xfrm>
            <a:off x="424542" y="1491343"/>
            <a:ext cx="2024743" cy="369332"/>
          </a:xfrm>
          <a:prstGeom prst="rect">
            <a:avLst/>
          </a:prstGeom>
          <a:noFill/>
        </p:spPr>
        <p:txBody>
          <a:bodyPr wrap="square" rtlCol="0">
            <a:spAutoFit/>
          </a:bodyPr>
          <a:lstStyle/>
          <a:p>
            <a:r>
              <a:rPr lang="en-US" sz="1800" b="1" cap="all" spc="200" dirty="0">
                <a:solidFill>
                  <a:schemeClr val="tx1">
                    <a:lumMod val="85000"/>
                    <a:lumOff val="15000"/>
                  </a:schemeClr>
                </a:solidFill>
                <a:latin typeface="+mj-lt"/>
              </a:rPr>
              <a:t>• SQL Query:</a:t>
            </a:r>
          </a:p>
        </p:txBody>
      </p:sp>
      <p:graphicFrame>
        <p:nvGraphicFramePr>
          <p:cNvPr id="11" name="TextBox 8">
            <a:extLst>
              <a:ext uri="{FF2B5EF4-FFF2-40B4-BE49-F238E27FC236}">
                <a16:creationId xmlns:a16="http://schemas.microsoft.com/office/drawing/2014/main" id="{B2407E8D-ABDD-CE42-5A26-D05CD624D8EB}"/>
              </a:ext>
            </a:extLst>
          </p:cNvPr>
          <p:cNvGraphicFramePr/>
          <p:nvPr>
            <p:extLst>
              <p:ext uri="{D42A27DB-BD31-4B8C-83A1-F6EECF244321}">
                <p14:modId xmlns:p14="http://schemas.microsoft.com/office/powerpoint/2010/main" val="3079189508"/>
              </p:ext>
            </p:extLst>
          </p:nvPr>
        </p:nvGraphicFramePr>
        <p:xfrm>
          <a:off x="5148940" y="0"/>
          <a:ext cx="5225145" cy="6248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1361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A8FFEA1-1B69-4F42-B552-0CCF72596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4" name="Rectangle 13">
            <a:extLst>
              <a:ext uri="{FF2B5EF4-FFF2-40B4-BE49-F238E27FC236}">
                <a16:creationId xmlns:a16="http://schemas.microsoft.com/office/drawing/2014/main" id="{AA3C9226-5EC8-460B-82D7-72AA994DF9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16" name="Straight Connector 15">
            <a:extLst>
              <a:ext uri="{FF2B5EF4-FFF2-40B4-BE49-F238E27FC236}">
                <a16:creationId xmlns:a16="http://schemas.microsoft.com/office/drawing/2014/main" id="{62A90A9D-33DF-408E-BF4C-F82588935C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6BB9730C-14BA-4087-9AF5-4019567721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4904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4C8AB72-CC2C-4452-A54B-A3EB92AD2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 name="TextBox 3">
            <a:extLst>
              <a:ext uri="{FF2B5EF4-FFF2-40B4-BE49-F238E27FC236}">
                <a16:creationId xmlns:a16="http://schemas.microsoft.com/office/drawing/2014/main" id="{FBC0B2E2-F942-4FB8-3847-7420CB1DD80F}"/>
              </a:ext>
            </a:extLst>
          </p:cNvPr>
          <p:cNvSpPr txBox="1"/>
          <p:nvPr/>
        </p:nvSpPr>
        <p:spPr>
          <a:xfrm>
            <a:off x="1065197" y="5120640"/>
            <a:ext cx="10058400" cy="822960"/>
          </a:xfrm>
          <a:prstGeom prst="rect">
            <a:avLst/>
          </a:prstGeom>
        </p:spPr>
        <p:txBody>
          <a:bodyPr vert="horz" lIns="91440" tIns="45720" rIns="91440" bIns="45720" rtlCol="0" anchor="b">
            <a:normAutofit/>
          </a:bodyPr>
          <a:lstStyle/>
          <a:p>
            <a:pPr defTabSz="914400">
              <a:lnSpc>
                <a:spcPct val="85000"/>
              </a:lnSpc>
              <a:spcBef>
                <a:spcPct val="0"/>
              </a:spcBef>
              <a:spcAft>
                <a:spcPts val="600"/>
              </a:spcAft>
              <a:buClr>
                <a:schemeClr val="accent1"/>
              </a:buClr>
            </a:pPr>
            <a:r>
              <a:rPr lang="en-US" sz="3600" b="1" spc="-50">
                <a:solidFill>
                  <a:srgbClr val="FFFFFF"/>
                </a:solidFill>
                <a:latin typeface="+mj-lt"/>
                <a:ea typeface="+mj-ea"/>
                <a:cs typeface="+mj-cs"/>
              </a:rPr>
              <a:t>•Result Table</a:t>
            </a:r>
          </a:p>
        </p:txBody>
      </p:sp>
      <p:sp>
        <p:nvSpPr>
          <p:cNvPr id="22" name="Rectangle 21">
            <a:extLst>
              <a:ext uri="{FF2B5EF4-FFF2-40B4-BE49-F238E27FC236}">
                <a16:creationId xmlns:a16="http://schemas.microsoft.com/office/drawing/2014/main" id="{48F3622B-3E4C-4435-A51C-9D6FD1C2A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extBox 1">
            <a:extLst>
              <a:ext uri="{FF2B5EF4-FFF2-40B4-BE49-F238E27FC236}">
                <a16:creationId xmlns:a16="http://schemas.microsoft.com/office/drawing/2014/main" id="{9C7A85D4-98E3-5E07-2854-6F4D2BC266B6}"/>
              </a:ext>
            </a:extLst>
          </p:cNvPr>
          <p:cNvSpPr txBox="1"/>
          <p:nvPr/>
        </p:nvSpPr>
        <p:spPr>
          <a:xfrm>
            <a:off x="5638800" y="2971800"/>
            <a:ext cx="914400" cy="914400"/>
          </a:xfrm>
          <a:prstGeom prst="rect">
            <a:avLst/>
          </a:prstGeom>
          <a:noFill/>
        </p:spPr>
        <p:txBody>
          <a:bodyPr wrap="square" rtlCol="0">
            <a:spAutoFit/>
          </a:bodyPr>
          <a:lstStyle/>
          <a:p>
            <a:endParaRPr lang="en-IN" dirty="0"/>
          </a:p>
        </p:txBody>
      </p:sp>
      <p:graphicFrame>
        <p:nvGraphicFramePr>
          <p:cNvPr id="7" name="Table 6">
            <a:extLst>
              <a:ext uri="{FF2B5EF4-FFF2-40B4-BE49-F238E27FC236}">
                <a16:creationId xmlns:a16="http://schemas.microsoft.com/office/drawing/2014/main" id="{239077B7-9931-9013-EE46-115F67FB039B}"/>
              </a:ext>
            </a:extLst>
          </p:cNvPr>
          <p:cNvGraphicFramePr>
            <a:graphicFrameLocks noGrp="1"/>
          </p:cNvGraphicFramePr>
          <p:nvPr>
            <p:extLst>
              <p:ext uri="{D42A27DB-BD31-4B8C-83A1-F6EECF244321}">
                <p14:modId xmlns:p14="http://schemas.microsoft.com/office/powerpoint/2010/main" val="3951080508"/>
              </p:ext>
            </p:extLst>
          </p:nvPr>
        </p:nvGraphicFramePr>
        <p:xfrm>
          <a:off x="820192" y="643538"/>
          <a:ext cx="10552717" cy="3618588"/>
        </p:xfrm>
        <a:graphic>
          <a:graphicData uri="http://schemas.openxmlformats.org/drawingml/2006/table">
            <a:tbl>
              <a:tblPr firstRow="1" bandRow="1">
                <a:solidFill>
                  <a:schemeClr val="tx1">
                    <a:lumMod val="75000"/>
                    <a:lumOff val="25000"/>
                  </a:schemeClr>
                </a:solidFill>
              </a:tblPr>
              <a:tblGrid>
                <a:gridCol w="2688793">
                  <a:extLst>
                    <a:ext uri="{9D8B030D-6E8A-4147-A177-3AD203B41FA5}">
                      <a16:colId xmlns:a16="http://schemas.microsoft.com/office/drawing/2014/main" val="1913390682"/>
                    </a:ext>
                  </a:extLst>
                </a:gridCol>
                <a:gridCol w="4269569">
                  <a:extLst>
                    <a:ext uri="{9D8B030D-6E8A-4147-A177-3AD203B41FA5}">
                      <a16:colId xmlns:a16="http://schemas.microsoft.com/office/drawing/2014/main" val="3890933795"/>
                    </a:ext>
                  </a:extLst>
                </a:gridCol>
                <a:gridCol w="3594355">
                  <a:extLst>
                    <a:ext uri="{9D8B030D-6E8A-4147-A177-3AD203B41FA5}">
                      <a16:colId xmlns:a16="http://schemas.microsoft.com/office/drawing/2014/main" val="1754452088"/>
                    </a:ext>
                  </a:extLst>
                </a:gridCol>
              </a:tblGrid>
              <a:tr h="904647">
                <a:tc>
                  <a:txBody>
                    <a:bodyPr/>
                    <a:lstStyle/>
                    <a:p>
                      <a:pPr algn="ctr" fontAlgn="b"/>
                      <a:r>
                        <a:rPr lang="en-IN" sz="2900" b="0" i="0" u="none" strike="noStrike" cap="none" spc="0">
                          <a:solidFill>
                            <a:schemeClr val="bg1"/>
                          </a:solidFill>
                          <a:effectLst/>
                          <a:latin typeface="Aptos Narrow" panose="020B0004020202020204" pitchFamily="34" charset="0"/>
                        </a:rPr>
                        <a:t>Branch</a:t>
                      </a:r>
                    </a:p>
                  </a:txBody>
                  <a:tcPr marL="248459" marR="13272" marT="191122" marB="191122"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tc>
                  <a:txBody>
                    <a:bodyPr/>
                    <a:lstStyle/>
                    <a:p>
                      <a:pPr algn="ctr" fontAlgn="b"/>
                      <a:r>
                        <a:rPr lang="en-IN" sz="2900" b="0" i="0" u="none" strike="noStrike" cap="none" spc="0">
                          <a:solidFill>
                            <a:schemeClr val="bg1"/>
                          </a:solidFill>
                          <a:effectLst/>
                          <a:latin typeface="Aptos Narrow" panose="020B0004020202020204" pitchFamily="34" charset="0"/>
                        </a:rPr>
                        <a:t>Product line</a:t>
                      </a:r>
                    </a:p>
                  </a:txBody>
                  <a:tcPr marL="248459" marR="13272" marT="191122" marB="191122"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algn="ctr" fontAlgn="b"/>
                      <a:r>
                        <a:rPr lang="en-IN" sz="2900" b="0" i="0" u="none" strike="noStrike" cap="none" spc="0">
                          <a:solidFill>
                            <a:schemeClr val="bg1"/>
                          </a:solidFill>
                          <a:effectLst/>
                          <a:latin typeface="Aptos Narrow" panose="020B0004020202020204" pitchFamily="34" charset="0"/>
                        </a:rPr>
                        <a:t>total_profit</a:t>
                      </a:r>
                    </a:p>
                  </a:txBody>
                  <a:tcPr marL="248459" marR="13272" marT="191122" marB="191122" anchor="ctr">
                    <a:lnL w="12700" cmpd="sng">
                      <a:noFill/>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1214512603"/>
                  </a:ext>
                </a:extLst>
              </a:tr>
              <a:tr h="904647">
                <a:tc>
                  <a:txBody>
                    <a:bodyPr/>
                    <a:lstStyle/>
                    <a:p>
                      <a:pPr algn="ctr" fontAlgn="b"/>
                      <a:r>
                        <a:rPr lang="en-IN" sz="2900" b="1" i="0" u="none" strike="noStrike" cap="none" spc="0">
                          <a:solidFill>
                            <a:schemeClr val="bg1"/>
                          </a:solidFill>
                          <a:effectLst/>
                          <a:latin typeface="Aptos Narrow" panose="020B0004020202020204" pitchFamily="34" charset="0"/>
                        </a:rPr>
                        <a:t>C</a:t>
                      </a:r>
                    </a:p>
                  </a:txBody>
                  <a:tcPr marL="248459" marR="13272" marT="191122" marB="191122" anchor="b">
                    <a:lnL w="38100" cap="flat" cmpd="sng" algn="ctr">
                      <a:no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ctr" fontAlgn="b"/>
                      <a:r>
                        <a:rPr lang="en-IN" sz="2900" b="1" i="0" u="none" strike="noStrike" cap="none" spc="0">
                          <a:solidFill>
                            <a:schemeClr val="bg1"/>
                          </a:solidFill>
                          <a:effectLst/>
                          <a:latin typeface="Aptos Narrow" panose="020B0004020202020204" pitchFamily="34" charset="0"/>
                        </a:rPr>
                        <a:t>Food and beverages</a:t>
                      </a:r>
                    </a:p>
                  </a:txBody>
                  <a:tcPr marL="248459" marR="13272" marT="191122" marB="191122"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ctr" fontAlgn="b"/>
                      <a:r>
                        <a:rPr lang="en-IN" sz="2900" b="1" i="0" u="none" strike="noStrike" cap="none" spc="0">
                          <a:solidFill>
                            <a:schemeClr val="bg1"/>
                          </a:solidFill>
                          <a:effectLst/>
                          <a:latin typeface="Aptos Narrow" panose="020B0004020202020204" pitchFamily="34" charset="0"/>
                        </a:rPr>
                        <a:t>1131.75</a:t>
                      </a:r>
                    </a:p>
                  </a:txBody>
                  <a:tcPr marL="248459" marR="13272" marT="191122" marB="191122" anchor="b">
                    <a:lnL w="6350" cap="flat" cmpd="sng" algn="ctr">
                      <a:solidFill>
                        <a:schemeClr val="tx1">
                          <a:lumMod val="50000"/>
                          <a:lumOff val="50000"/>
                        </a:schemeClr>
                      </a:solidFill>
                      <a:prstDash val="solid"/>
                    </a:lnL>
                    <a:lnR w="38100" cap="flat" cmpd="sng" algn="ctr">
                      <a:no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2496479567"/>
                  </a:ext>
                </a:extLst>
              </a:tr>
              <a:tr h="904647">
                <a:tc>
                  <a:txBody>
                    <a:bodyPr/>
                    <a:lstStyle/>
                    <a:p>
                      <a:pPr algn="ctr" fontAlgn="b"/>
                      <a:r>
                        <a:rPr lang="en-IN" sz="2900" b="1" i="0" u="none" strike="noStrike" cap="none" spc="0">
                          <a:solidFill>
                            <a:schemeClr val="bg1"/>
                          </a:solidFill>
                          <a:effectLst/>
                          <a:latin typeface="Aptos Narrow" panose="020B0004020202020204" pitchFamily="34" charset="0"/>
                        </a:rPr>
                        <a:t>A</a:t>
                      </a:r>
                    </a:p>
                  </a:txBody>
                  <a:tcPr marL="248459" marR="13272" marT="191122" marB="191122"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algn="ctr" fontAlgn="b"/>
                      <a:r>
                        <a:rPr lang="en-IN" sz="2900" b="1" i="0" u="none" strike="noStrike" cap="none" spc="0">
                          <a:solidFill>
                            <a:schemeClr val="bg1"/>
                          </a:solidFill>
                          <a:effectLst/>
                          <a:latin typeface="Aptos Narrow" panose="020B0004020202020204" pitchFamily="34" charset="0"/>
                        </a:rPr>
                        <a:t>Home and lifestyle</a:t>
                      </a:r>
                    </a:p>
                  </a:txBody>
                  <a:tcPr marL="248459" marR="13272" marT="191122" marB="191122"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algn="ctr" fontAlgn="b"/>
                      <a:r>
                        <a:rPr lang="en-IN" sz="2900" b="1" i="0" u="none" strike="noStrike" cap="none" spc="0">
                          <a:solidFill>
                            <a:schemeClr val="bg1"/>
                          </a:solidFill>
                          <a:effectLst/>
                          <a:latin typeface="Aptos Narrow" panose="020B0004020202020204" pitchFamily="34" charset="0"/>
                        </a:rPr>
                        <a:t>1067.49</a:t>
                      </a:r>
                    </a:p>
                  </a:txBody>
                  <a:tcPr marL="248459" marR="13272" marT="191122" marB="191122" anchor="b">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a16="http://schemas.microsoft.com/office/drawing/2014/main" val="1087897122"/>
                  </a:ext>
                </a:extLst>
              </a:tr>
              <a:tr h="904647">
                <a:tc>
                  <a:txBody>
                    <a:bodyPr/>
                    <a:lstStyle/>
                    <a:p>
                      <a:pPr algn="ctr" fontAlgn="b"/>
                      <a:r>
                        <a:rPr lang="en-IN" sz="2900" b="1" i="0" u="none" strike="noStrike" cap="none" spc="0">
                          <a:solidFill>
                            <a:schemeClr val="bg1"/>
                          </a:solidFill>
                          <a:effectLst/>
                          <a:latin typeface="Aptos Narrow" panose="020B0004020202020204" pitchFamily="34" charset="0"/>
                        </a:rPr>
                        <a:t>B</a:t>
                      </a:r>
                    </a:p>
                  </a:txBody>
                  <a:tcPr marL="248459" marR="13272" marT="191122" marB="191122" anchor="b">
                    <a:lnL w="38100" cap="flat" cmpd="sng" algn="ctr">
                      <a:noFill/>
                      <a:prstDash val="solid"/>
                    </a:lnL>
                    <a:lnR w="6350" cap="flat" cmpd="sng" algn="ctr">
                      <a:solidFill>
                        <a:schemeClr val="tx1">
                          <a:lumMod val="50000"/>
                          <a:lumOff val="50000"/>
                        </a:schemeClr>
                      </a:solidFill>
                      <a:prstDash val="solid"/>
                    </a:lnR>
                    <a:lnT w="12700" cmpd="sng">
                      <a:noFill/>
                      <a:prstDash val="solid"/>
                    </a:lnT>
                    <a:lnB w="38100" cap="flat" cmpd="sng" algn="ctr">
                      <a:noFill/>
                      <a:prstDash val="solid"/>
                    </a:lnB>
                    <a:solidFill>
                      <a:schemeClr val="tx1">
                        <a:lumMod val="75000"/>
                        <a:lumOff val="25000"/>
                      </a:schemeClr>
                    </a:solidFill>
                  </a:tcPr>
                </a:tc>
                <a:tc>
                  <a:txBody>
                    <a:bodyPr/>
                    <a:lstStyle/>
                    <a:p>
                      <a:pPr algn="ctr" fontAlgn="b"/>
                      <a:r>
                        <a:rPr lang="en-IN" sz="2900" b="1" i="0" u="none" strike="noStrike" cap="none" spc="0">
                          <a:solidFill>
                            <a:schemeClr val="bg1"/>
                          </a:solidFill>
                          <a:effectLst/>
                          <a:latin typeface="Aptos Narrow" panose="020B0004020202020204" pitchFamily="34" charset="0"/>
                        </a:rPr>
                        <a:t>Sports and travel</a:t>
                      </a:r>
                    </a:p>
                  </a:txBody>
                  <a:tcPr marL="248459" marR="13272" marT="191122" marB="191122"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38100" cap="flat" cmpd="sng" algn="ctr">
                      <a:noFill/>
                      <a:prstDash val="solid"/>
                    </a:lnB>
                    <a:solidFill>
                      <a:schemeClr val="tx1">
                        <a:lumMod val="75000"/>
                        <a:lumOff val="25000"/>
                      </a:schemeClr>
                    </a:solidFill>
                  </a:tcPr>
                </a:tc>
                <a:tc>
                  <a:txBody>
                    <a:bodyPr/>
                    <a:lstStyle/>
                    <a:p>
                      <a:pPr algn="ctr" fontAlgn="b"/>
                      <a:r>
                        <a:rPr lang="en-IN" sz="2900" b="1" i="0" u="none" strike="noStrike" cap="none" spc="0">
                          <a:solidFill>
                            <a:schemeClr val="bg1"/>
                          </a:solidFill>
                          <a:effectLst/>
                          <a:latin typeface="Aptos Narrow" panose="020B0004020202020204" pitchFamily="34" charset="0"/>
                        </a:rPr>
                        <a:t>951.82</a:t>
                      </a:r>
                    </a:p>
                  </a:txBody>
                  <a:tcPr marL="248459" marR="13272" marT="191122" marB="191122" anchor="b">
                    <a:lnL w="6350" cap="flat" cmpd="sng" algn="ctr">
                      <a:solidFill>
                        <a:schemeClr val="tx1">
                          <a:lumMod val="50000"/>
                          <a:lumOff val="50000"/>
                        </a:schemeClr>
                      </a:solidFill>
                      <a:prstDash val="solid"/>
                    </a:lnL>
                    <a:lnR w="38100" cap="flat" cmpd="sng" algn="ctr">
                      <a:noFill/>
                      <a:prstDash val="solid"/>
                    </a:lnR>
                    <a:lnT w="12700" cmpd="sng">
                      <a:noFill/>
                      <a:prstDash val="solid"/>
                    </a:lnT>
                    <a:lnB w="38100" cap="flat" cmpd="sng" algn="ctr">
                      <a:noFill/>
                      <a:prstDash val="solid"/>
                    </a:lnB>
                    <a:solidFill>
                      <a:schemeClr val="tx1">
                        <a:lumMod val="75000"/>
                        <a:lumOff val="25000"/>
                      </a:schemeClr>
                    </a:solidFill>
                  </a:tcPr>
                </a:tc>
                <a:extLst>
                  <a:ext uri="{0D108BD9-81ED-4DB2-BD59-A6C34878D82A}">
                    <a16:rowId xmlns:a16="http://schemas.microsoft.com/office/drawing/2014/main" val="2055184019"/>
                  </a:ext>
                </a:extLst>
              </a:tr>
            </a:tbl>
          </a:graphicData>
        </a:graphic>
      </p:graphicFrame>
    </p:spTree>
    <p:extLst>
      <p:ext uri="{BB962C8B-B14F-4D97-AF65-F5344CB8AC3E}">
        <p14:creationId xmlns:p14="http://schemas.microsoft.com/office/powerpoint/2010/main" val="2868731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A8FFEA1-1B69-4F42-B552-0CCF72596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3" name="Rectangle 12">
            <a:extLst>
              <a:ext uri="{FF2B5EF4-FFF2-40B4-BE49-F238E27FC236}">
                <a16:creationId xmlns:a16="http://schemas.microsoft.com/office/drawing/2014/main" id="{AA3C9226-5EC8-460B-82D7-72AA994DF9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15" name="Straight Connector 14">
            <a:extLst>
              <a:ext uri="{FF2B5EF4-FFF2-40B4-BE49-F238E27FC236}">
                <a16:creationId xmlns:a16="http://schemas.microsoft.com/office/drawing/2014/main" id="{62A90A9D-33DF-408E-BF4C-F82588935C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7D8A9447-DEFF-40A5-8673-B7A365C3F8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90C21F9-FD6D-4457-B130-1A531F242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extBox 1">
            <a:extLst>
              <a:ext uri="{FF2B5EF4-FFF2-40B4-BE49-F238E27FC236}">
                <a16:creationId xmlns:a16="http://schemas.microsoft.com/office/drawing/2014/main" id="{8122D75B-AE54-2FC7-556A-B7FC481CECAF}"/>
              </a:ext>
            </a:extLst>
          </p:cNvPr>
          <p:cNvSpPr txBox="1"/>
          <p:nvPr/>
        </p:nvSpPr>
        <p:spPr>
          <a:xfrm>
            <a:off x="8096885" y="640080"/>
            <a:ext cx="3659246" cy="2926080"/>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4400" b="1" spc="-50">
                <a:solidFill>
                  <a:srgbClr val="FFFFFF"/>
                </a:solidFill>
                <a:latin typeface="+mj-lt"/>
                <a:ea typeface="+mj-ea"/>
                <a:cs typeface="+mj-cs"/>
              </a:rPr>
              <a:t>• Visualization:</a:t>
            </a:r>
          </a:p>
        </p:txBody>
      </p:sp>
      <p:sp>
        <p:nvSpPr>
          <p:cNvPr id="21" name="Rectangle 20">
            <a:extLst>
              <a:ext uri="{FF2B5EF4-FFF2-40B4-BE49-F238E27FC236}">
                <a16:creationId xmlns:a16="http://schemas.microsoft.com/office/drawing/2014/main" id="{28F6EF4B-2F40-485B-9F36-084731486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aphicFrame>
        <p:nvGraphicFramePr>
          <p:cNvPr id="6" name="Chart 5">
            <a:extLst>
              <a:ext uri="{FF2B5EF4-FFF2-40B4-BE49-F238E27FC236}">
                <a16:creationId xmlns:a16="http://schemas.microsoft.com/office/drawing/2014/main" id="{7E14E363-215C-A87C-8254-535895489A8D}"/>
              </a:ext>
            </a:extLst>
          </p:cNvPr>
          <p:cNvGraphicFramePr/>
          <p:nvPr>
            <p:extLst>
              <p:ext uri="{D42A27DB-BD31-4B8C-83A1-F6EECF244321}">
                <p14:modId xmlns:p14="http://schemas.microsoft.com/office/powerpoint/2010/main" val="750252263"/>
              </p:ext>
            </p:extLst>
          </p:nvPr>
        </p:nvGraphicFramePr>
        <p:xfrm>
          <a:off x="633999" y="640080"/>
          <a:ext cx="6275667" cy="557784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58592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4A8FFEA1-1B69-4F42-B552-0CCF725968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9" name="Rectangle 28">
            <a:extLst>
              <a:ext uri="{FF2B5EF4-FFF2-40B4-BE49-F238E27FC236}">
                <a16:creationId xmlns:a16="http://schemas.microsoft.com/office/drawing/2014/main" id="{AA3C9226-5EC8-460B-82D7-72AA994DF9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31" name="Straight Connector 30">
            <a:extLst>
              <a:ext uri="{FF2B5EF4-FFF2-40B4-BE49-F238E27FC236}">
                <a16:creationId xmlns:a16="http://schemas.microsoft.com/office/drawing/2014/main" id="{62A90A9D-33DF-408E-BF4C-F82588935C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3" name="Rectangle 32">
            <a:extLst>
              <a:ext uri="{FF2B5EF4-FFF2-40B4-BE49-F238E27FC236}">
                <a16:creationId xmlns:a16="http://schemas.microsoft.com/office/drawing/2014/main" id="{E6AA15AE-DAFE-4E1E-B05F-F57962FD3A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A0E37C1-55F3-CAB5-39B5-929286BE1DCF}"/>
              </a:ext>
            </a:extLst>
          </p:cNvPr>
          <p:cNvSpPr txBox="1"/>
          <p:nvPr/>
        </p:nvSpPr>
        <p:spPr>
          <a:xfrm>
            <a:off x="8141110" y="639097"/>
            <a:ext cx="3401961" cy="3686015"/>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4600" b="1" i="0" u="none" strike="noStrike" spc="-50">
                <a:solidFill>
                  <a:schemeClr val="tx1">
                    <a:lumMod val="85000"/>
                    <a:lumOff val="15000"/>
                  </a:schemeClr>
                </a:solidFill>
                <a:latin typeface="+mj-lt"/>
                <a:ea typeface="+mj-ea"/>
                <a:cs typeface="+mj-cs"/>
              </a:rPr>
              <a:t>Task 3: Analyzing Customer Segmentation Based on Spending</a:t>
            </a:r>
            <a:endParaRPr lang="en-US" sz="4600" spc="-50">
              <a:solidFill>
                <a:schemeClr val="tx1">
                  <a:lumMod val="85000"/>
                  <a:lumOff val="15000"/>
                </a:schemeClr>
              </a:solidFill>
              <a:latin typeface="+mj-lt"/>
              <a:ea typeface="+mj-ea"/>
              <a:cs typeface="+mj-cs"/>
            </a:endParaRPr>
          </a:p>
        </p:txBody>
      </p:sp>
      <p:sp>
        <p:nvSpPr>
          <p:cNvPr id="4" name="TextBox 3">
            <a:extLst>
              <a:ext uri="{FF2B5EF4-FFF2-40B4-BE49-F238E27FC236}">
                <a16:creationId xmlns:a16="http://schemas.microsoft.com/office/drawing/2014/main" id="{078E38EA-4D3D-AAA5-2C5F-04B352013210}"/>
              </a:ext>
            </a:extLst>
          </p:cNvPr>
          <p:cNvSpPr txBox="1"/>
          <p:nvPr/>
        </p:nvSpPr>
        <p:spPr>
          <a:xfrm>
            <a:off x="8141110" y="4455621"/>
            <a:ext cx="3417990" cy="1238616"/>
          </a:xfrm>
          <a:prstGeom prst="rect">
            <a:avLst/>
          </a:prstGeom>
        </p:spPr>
        <p:txBody>
          <a:bodyPr vert="horz" lIns="91440" tIns="45720" rIns="91440" bIns="45720" rtlCol="0">
            <a:normAutofit/>
          </a:bodyPr>
          <a:lstStyle/>
          <a:p>
            <a:pPr defTabSz="914400">
              <a:lnSpc>
                <a:spcPct val="90000"/>
              </a:lnSpc>
              <a:spcBef>
                <a:spcPts val="1200"/>
              </a:spcBef>
              <a:spcAft>
                <a:spcPts val="200"/>
              </a:spcAft>
              <a:buClr>
                <a:schemeClr val="accent1"/>
              </a:buClr>
              <a:buSzPct val="100000"/>
            </a:pPr>
            <a:r>
              <a:rPr lang="en-US" sz="2000" b="1" cap="all" spc="200" dirty="0">
                <a:solidFill>
                  <a:schemeClr val="tx1">
                    <a:lumMod val="85000"/>
                    <a:lumOff val="15000"/>
                  </a:schemeClr>
                </a:solidFill>
                <a:latin typeface="+mj-lt"/>
              </a:rPr>
              <a:t>• SQL Query:</a:t>
            </a:r>
          </a:p>
        </p:txBody>
      </p:sp>
      <p:cxnSp>
        <p:nvCxnSpPr>
          <p:cNvPr id="35" name="Straight Connector 34">
            <a:extLst>
              <a:ext uri="{FF2B5EF4-FFF2-40B4-BE49-F238E27FC236}">
                <a16:creationId xmlns:a16="http://schemas.microsoft.com/office/drawing/2014/main" id="{D07141D5-A57C-43F5-A655-5BA2D0D2AF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D9DB1F97-BFF9-46CC-8EB4-BB63B98F13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55" name="Rectangle 54">
            <a:extLst>
              <a:ext uri="{FF2B5EF4-FFF2-40B4-BE49-F238E27FC236}">
                <a16:creationId xmlns:a16="http://schemas.microsoft.com/office/drawing/2014/main" id="{88CAE6E3-39B4-4A16-97BC-9C376B9B7E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6" name="TextBox 5">
            <a:extLst>
              <a:ext uri="{FF2B5EF4-FFF2-40B4-BE49-F238E27FC236}">
                <a16:creationId xmlns:a16="http://schemas.microsoft.com/office/drawing/2014/main" id="{980BCECD-57EA-6408-A9E7-740C35259EC0}"/>
              </a:ext>
            </a:extLst>
          </p:cNvPr>
          <p:cNvSpPr txBox="1"/>
          <p:nvPr/>
        </p:nvSpPr>
        <p:spPr>
          <a:xfrm>
            <a:off x="5638800" y="2950028"/>
            <a:ext cx="914400" cy="914400"/>
          </a:xfrm>
          <a:prstGeom prst="rect">
            <a:avLst/>
          </a:prstGeom>
          <a:noFill/>
        </p:spPr>
        <p:txBody>
          <a:bodyPr wrap="square" rtlCol="0">
            <a:spAutoFit/>
          </a:bodyPr>
          <a:lstStyle/>
          <a:p>
            <a:endParaRPr lang="en-IN" dirty="0"/>
          </a:p>
        </p:txBody>
      </p:sp>
      <p:graphicFrame>
        <p:nvGraphicFramePr>
          <p:cNvPr id="7" name="Table 6">
            <a:extLst>
              <a:ext uri="{FF2B5EF4-FFF2-40B4-BE49-F238E27FC236}">
                <a16:creationId xmlns:a16="http://schemas.microsoft.com/office/drawing/2014/main" id="{70FD8ACC-7EA3-799F-7626-44E98318E2CF}"/>
              </a:ext>
            </a:extLst>
          </p:cNvPr>
          <p:cNvGraphicFramePr>
            <a:graphicFrameLocks noGrp="1"/>
          </p:cNvGraphicFramePr>
          <p:nvPr>
            <p:extLst>
              <p:ext uri="{D42A27DB-BD31-4B8C-83A1-F6EECF244321}">
                <p14:modId xmlns:p14="http://schemas.microsoft.com/office/powerpoint/2010/main" val="126227792"/>
              </p:ext>
            </p:extLst>
          </p:nvPr>
        </p:nvGraphicFramePr>
        <p:xfrm>
          <a:off x="915404" y="640081"/>
          <a:ext cx="6349408" cy="5054158"/>
        </p:xfrm>
        <a:graphic>
          <a:graphicData uri="http://schemas.openxmlformats.org/drawingml/2006/table">
            <a:tbl>
              <a:tblPr/>
              <a:tblGrid>
                <a:gridCol w="6349408">
                  <a:extLst>
                    <a:ext uri="{9D8B030D-6E8A-4147-A177-3AD203B41FA5}">
                      <a16:colId xmlns:a16="http://schemas.microsoft.com/office/drawing/2014/main" val="4042479080"/>
                    </a:ext>
                  </a:extLst>
                </a:gridCol>
              </a:tblGrid>
              <a:tr h="219746">
                <a:tc>
                  <a:txBody>
                    <a:bodyPr/>
                    <a:lstStyle/>
                    <a:p>
                      <a:pPr algn="l" fontAlgn="b">
                        <a:buNone/>
                      </a:pPr>
                      <a:r>
                        <a:rPr lang="en-US" sz="1200" b="0" i="0" u="none" strike="noStrike">
                          <a:solidFill>
                            <a:srgbClr val="000000"/>
                          </a:solidFill>
                          <a:effectLst/>
                          <a:latin typeface="Aptos Narrow" panose="020B0004020202020204" pitchFamily="34" charset="0"/>
                        </a:rPr>
                        <a:t>WITH customer_avg_spending AS(</a:t>
                      </a:r>
                      <a:endParaRPr lang="en-US" sz="1200" b="0" i="0" u="none" strike="noStrike">
                        <a:effectLst/>
                        <a:latin typeface="Arial" panose="020B0604020202020204" pitchFamily="34" charset="0"/>
                      </a:endParaRPr>
                    </a:p>
                  </a:txBody>
                  <a:tcPr marL="6247" marR="6247" marT="6247" marB="0" anchor="b">
                    <a:lnL>
                      <a:noFill/>
                    </a:lnL>
                    <a:lnR>
                      <a:noFill/>
                    </a:lnR>
                    <a:lnT>
                      <a:noFill/>
                    </a:lnT>
                    <a:lnB>
                      <a:noFill/>
                    </a:lnB>
                    <a:noFill/>
                  </a:tcPr>
                </a:tc>
                <a:extLst>
                  <a:ext uri="{0D108BD9-81ED-4DB2-BD59-A6C34878D82A}">
                    <a16:rowId xmlns:a16="http://schemas.microsoft.com/office/drawing/2014/main" val="3015928796"/>
                  </a:ext>
                </a:extLst>
              </a:tr>
              <a:tr h="219746">
                <a:tc>
                  <a:txBody>
                    <a:bodyPr/>
                    <a:lstStyle/>
                    <a:p>
                      <a:pPr algn="l" fontAlgn="b">
                        <a:buNone/>
                      </a:pPr>
                      <a:r>
                        <a:rPr lang="en-IN" sz="1200" b="0" i="0" u="none" strike="noStrike">
                          <a:solidFill>
                            <a:srgbClr val="000000"/>
                          </a:solidFill>
                          <a:effectLst/>
                          <a:latin typeface="Aptos Narrow" panose="020B0004020202020204" pitchFamily="34" charset="0"/>
                        </a:rPr>
                        <a:t>    SELECT</a:t>
                      </a:r>
                      <a:endParaRPr lang="en-IN" sz="1200" b="0" i="0" u="none" strike="noStrike">
                        <a:effectLst/>
                        <a:latin typeface="Arial" panose="020B0604020202020204" pitchFamily="34" charset="0"/>
                      </a:endParaRPr>
                    </a:p>
                  </a:txBody>
                  <a:tcPr marL="6247" marR="6247" marT="6247" marB="0" anchor="b">
                    <a:lnL>
                      <a:noFill/>
                    </a:lnL>
                    <a:lnR>
                      <a:noFill/>
                    </a:lnR>
                    <a:lnT>
                      <a:noFill/>
                    </a:lnT>
                    <a:lnB>
                      <a:noFill/>
                    </a:lnB>
                    <a:noFill/>
                  </a:tcPr>
                </a:tc>
                <a:extLst>
                  <a:ext uri="{0D108BD9-81ED-4DB2-BD59-A6C34878D82A}">
                    <a16:rowId xmlns:a16="http://schemas.microsoft.com/office/drawing/2014/main" val="4073320987"/>
                  </a:ext>
                </a:extLst>
              </a:tr>
              <a:tr h="219746">
                <a:tc>
                  <a:txBody>
                    <a:bodyPr/>
                    <a:lstStyle/>
                    <a:p>
                      <a:pPr algn="l" fontAlgn="b">
                        <a:buNone/>
                      </a:pPr>
                      <a:r>
                        <a:rPr lang="en-IN" sz="1200" b="0" i="0" u="none" strike="noStrike">
                          <a:solidFill>
                            <a:srgbClr val="000000"/>
                          </a:solidFill>
                          <a:effectLst/>
                          <a:latin typeface="Aptos Narrow" panose="020B0004020202020204" pitchFamily="34" charset="0"/>
                        </a:rPr>
                        <a:t>         `Customer ID`,</a:t>
                      </a:r>
                      <a:endParaRPr lang="en-IN" sz="1200" b="0" i="0" u="none" strike="noStrike">
                        <a:effectLst/>
                        <a:latin typeface="Arial" panose="020B0604020202020204" pitchFamily="34" charset="0"/>
                      </a:endParaRPr>
                    </a:p>
                  </a:txBody>
                  <a:tcPr marL="6247" marR="6247" marT="6247" marB="0" anchor="b">
                    <a:lnL>
                      <a:noFill/>
                    </a:lnL>
                    <a:lnR>
                      <a:noFill/>
                    </a:lnR>
                    <a:lnT>
                      <a:noFill/>
                    </a:lnT>
                    <a:lnB>
                      <a:noFill/>
                    </a:lnB>
                    <a:noFill/>
                  </a:tcPr>
                </a:tc>
                <a:extLst>
                  <a:ext uri="{0D108BD9-81ED-4DB2-BD59-A6C34878D82A}">
                    <a16:rowId xmlns:a16="http://schemas.microsoft.com/office/drawing/2014/main" val="2299284883"/>
                  </a:ext>
                </a:extLst>
              </a:tr>
              <a:tr h="219746">
                <a:tc>
                  <a:txBody>
                    <a:bodyPr/>
                    <a:lstStyle/>
                    <a:p>
                      <a:pPr algn="l" fontAlgn="b">
                        <a:buNone/>
                      </a:pPr>
                      <a:r>
                        <a:rPr lang="en-US" sz="1200" b="0" i="0" u="none" strike="noStrike">
                          <a:solidFill>
                            <a:srgbClr val="000000"/>
                          </a:solidFill>
                          <a:effectLst/>
                          <a:latin typeface="Aptos Narrow" panose="020B0004020202020204" pitchFamily="34" charset="0"/>
                        </a:rPr>
                        <a:t>         ROUND(AVG(Total),2) AS avg_spent_per_trans</a:t>
                      </a:r>
                      <a:endParaRPr lang="en-US" sz="1200" b="0" i="0" u="none" strike="noStrike">
                        <a:effectLst/>
                        <a:latin typeface="Arial" panose="020B0604020202020204" pitchFamily="34" charset="0"/>
                      </a:endParaRPr>
                    </a:p>
                  </a:txBody>
                  <a:tcPr marL="6247" marR="6247" marT="6247" marB="0" anchor="b">
                    <a:lnL>
                      <a:noFill/>
                    </a:lnL>
                    <a:lnR>
                      <a:noFill/>
                    </a:lnR>
                    <a:lnT>
                      <a:noFill/>
                    </a:lnT>
                    <a:lnB>
                      <a:noFill/>
                    </a:lnB>
                    <a:noFill/>
                  </a:tcPr>
                </a:tc>
                <a:extLst>
                  <a:ext uri="{0D108BD9-81ED-4DB2-BD59-A6C34878D82A}">
                    <a16:rowId xmlns:a16="http://schemas.microsoft.com/office/drawing/2014/main" val="709677497"/>
                  </a:ext>
                </a:extLst>
              </a:tr>
              <a:tr h="219746">
                <a:tc>
                  <a:txBody>
                    <a:bodyPr/>
                    <a:lstStyle/>
                    <a:p>
                      <a:pPr algn="l" fontAlgn="b">
                        <a:buNone/>
                      </a:pPr>
                      <a:r>
                        <a:rPr lang="en-IN" sz="1200" b="0" i="0" u="none" strike="noStrike">
                          <a:solidFill>
                            <a:srgbClr val="000000"/>
                          </a:solidFill>
                          <a:effectLst/>
                          <a:latin typeface="Aptos Narrow" panose="020B0004020202020204" pitchFamily="34" charset="0"/>
                        </a:rPr>
                        <a:t>FROM walmartsales</a:t>
                      </a:r>
                      <a:endParaRPr lang="en-IN" sz="1200" b="0" i="0" u="none" strike="noStrike">
                        <a:effectLst/>
                        <a:latin typeface="Arial" panose="020B0604020202020204" pitchFamily="34" charset="0"/>
                      </a:endParaRPr>
                    </a:p>
                  </a:txBody>
                  <a:tcPr marL="6247" marR="6247" marT="6247" marB="0" anchor="b">
                    <a:lnL>
                      <a:noFill/>
                    </a:lnL>
                    <a:lnR>
                      <a:noFill/>
                    </a:lnR>
                    <a:lnT>
                      <a:noFill/>
                    </a:lnT>
                    <a:lnB>
                      <a:noFill/>
                    </a:lnB>
                    <a:noFill/>
                  </a:tcPr>
                </a:tc>
                <a:extLst>
                  <a:ext uri="{0D108BD9-81ED-4DB2-BD59-A6C34878D82A}">
                    <a16:rowId xmlns:a16="http://schemas.microsoft.com/office/drawing/2014/main" val="3622695111"/>
                  </a:ext>
                </a:extLst>
              </a:tr>
              <a:tr h="219746">
                <a:tc>
                  <a:txBody>
                    <a:bodyPr/>
                    <a:lstStyle/>
                    <a:p>
                      <a:pPr algn="l" fontAlgn="b">
                        <a:buNone/>
                      </a:pPr>
                      <a:r>
                        <a:rPr lang="en-IN" sz="1200" b="0" i="0" u="none" strike="noStrike">
                          <a:solidFill>
                            <a:srgbClr val="000000"/>
                          </a:solidFill>
                          <a:effectLst/>
                          <a:latin typeface="Aptos Narrow" panose="020B0004020202020204" pitchFamily="34" charset="0"/>
                        </a:rPr>
                        <a:t>    GROUP BY `Customer ID`</a:t>
                      </a:r>
                      <a:endParaRPr lang="en-IN" sz="1200" b="0" i="0" u="none" strike="noStrike">
                        <a:effectLst/>
                        <a:latin typeface="Arial" panose="020B0604020202020204" pitchFamily="34" charset="0"/>
                      </a:endParaRPr>
                    </a:p>
                  </a:txBody>
                  <a:tcPr marL="6247" marR="6247" marT="6247" marB="0" anchor="b">
                    <a:lnL>
                      <a:noFill/>
                    </a:lnL>
                    <a:lnR>
                      <a:noFill/>
                    </a:lnR>
                    <a:lnT>
                      <a:noFill/>
                    </a:lnT>
                    <a:lnB>
                      <a:noFill/>
                    </a:lnB>
                    <a:noFill/>
                  </a:tcPr>
                </a:tc>
                <a:extLst>
                  <a:ext uri="{0D108BD9-81ED-4DB2-BD59-A6C34878D82A}">
                    <a16:rowId xmlns:a16="http://schemas.microsoft.com/office/drawing/2014/main" val="690661759"/>
                  </a:ext>
                </a:extLst>
              </a:tr>
              <a:tr h="219746">
                <a:tc>
                  <a:txBody>
                    <a:bodyPr/>
                    <a:lstStyle/>
                    <a:p>
                      <a:pPr algn="l" fontAlgn="b">
                        <a:buNone/>
                      </a:pPr>
                      <a:r>
                        <a:rPr lang="en-IN" sz="1200" b="0" i="0" u="none" strike="noStrike">
                          <a:solidFill>
                            <a:srgbClr val="000000"/>
                          </a:solidFill>
                          <a:effectLst/>
                          <a:latin typeface="Aptos Narrow" panose="020B0004020202020204" pitchFamily="34" charset="0"/>
                        </a:rPr>
                        <a:t>),</a:t>
                      </a:r>
                      <a:endParaRPr lang="en-IN" sz="1200" b="0" i="0" u="none" strike="noStrike">
                        <a:effectLst/>
                        <a:latin typeface="Arial" panose="020B0604020202020204" pitchFamily="34" charset="0"/>
                      </a:endParaRPr>
                    </a:p>
                  </a:txBody>
                  <a:tcPr marL="6247" marR="6247" marT="6247" marB="0" anchor="b">
                    <a:lnL>
                      <a:noFill/>
                    </a:lnL>
                    <a:lnR>
                      <a:noFill/>
                    </a:lnR>
                    <a:lnT>
                      <a:noFill/>
                    </a:lnT>
                    <a:lnB>
                      <a:noFill/>
                    </a:lnB>
                    <a:noFill/>
                  </a:tcPr>
                </a:tc>
                <a:extLst>
                  <a:ext uri="{0D108BD9-81ED-4DB2-BD59-A6C34878D82A}">
                    <a16:rowId xmlns:a16="http://schemas.microsoft.com/office/drawing/2014/main" val="3090499067"/>
                  </a:ext>
                </a:extLst>
              </a:tr>
              <a:tr h="219746">
                <a:tc>
                  <a:txBody>
                    <a:bodyPr/>
                    <a:lstStyle/>
                    <a:p>
                      <a:pPr algn="l" fontAlgn="b">
                        <a:buNone/>
                      </a:pPr>
                      <a:r>
                        <a:rPr lang="en-IN" sz="1200" b="0" i="0" u="none" strike="noStrike">
                          <a:solidFill>
                            <a:srgbClr val="000000"/>
                          </a:solidFill>
                          <a:effectLst/>
                          <a:latin typeface="Aptos Narrow" panose="020B0004020202020204" pitchFamily="34" charset="0"/>
                        </a:rPr>
                        <a:t>spending_tiers AS (</a:t>
                      </a:r>
                      <a:endParaRPr lang="en-IN" sz="1200" b="0" i="0" u="none" strike="noStrike">
                        <a:effectLst/>
                        <a:latin typeface="Arial" panose="020B0604020202020204" pitchFamily="34" charset="0"/>
                      </a:endParaRPr>
                    </a:p>
                  </a:txBody>
                  <a:tcPr marL="6247" marR="6247" marT="6247" marB="0" anchor="b">
                    <a:lnL>
                      <a:noFill/>
                    </a:lnL>
                    <a:lnR>
                      <a:noFill/>
                    </a:lnR>
                    <a:lnT>
                      <a:noFill/>
                    </a:lnT>
                    <a:lnB>
                      <a:noFill/>
                    </a:lnB>
                    <a:noFill/>
                  </a:tcPr>
                </a:tc>
                <a:extLst>
                  <a:ext uri="{0D108BD9-81ED-4DB2-BD59-A6C34878D82A}">
                    <a16:rowId xmlns:a16="http://schemas.microsoft.com/office/drawing/2014/main" val="1002276118"/>
                  </a:ext>
                </a:extLst>
              </a:tr>
              <a:tr h="219746">
                <a:tc>
                  <a:txBody>
                    <a:bodyPr/>
                    <a:lstStyle/>
                    <a:p>
                      <a:pPr algn="l" fontAlgn="b">
                        <a:buNone/>
                      </a:pPr>
                      <a:r>
                        <a:rPr lang="en-IN" sz="1200" b="0" i="0" u="none" strike="noStrike">
                          <a:solidFill>
                            <a:srgbClr val="000000"/>
                          </a:solidFill>
                          <a:effectLst/>
                          <a:latin typeface="Aptos Narrow" panose="020B0004020202020204" pitchFamily="34" charset="0"/>
                        </a:rPr>
                        <a:t>      SELECT</a:t>
                      </a:r>
                      <a:endParaRPr lang="en-IN" sz="1200" b="0" i="0" u="none" strike="noStrike">
                        <a:effectLst/>
                        <a:latin typeface="Arial" panose="020B0604020202020204" pitchFamily="34" charset="0"/>
                      </a:endParaRPr>
                    </a:p>
                  </a:txBody>
                  <a:tcPr marL="6247" marR="6247" marT="6247" marB="0" anchor="b">
                    <a:lnL>
                      <a:noFill/>
                    </a:lnL>
                    <a:lnR>
                      <a:noFill/>
                    </a:lnR>
                    <a:lnT>
                      <a:noFill/>
                    </a:lnT>
                    <a:lnB>
                      <a:noFill/>
                    </a:lnB>
                    <a:noFill/>
                  </a:tcPr>
                </a:tc>
                <a:extLst>
                  <a:ext uri="{0D108BD9-81ED-4DB2-BD59-A6C34878D82A}">
                    <a16:rowId xmlns:a16="http://schemas.microsoft.com/office/drawing/2014/main" val="4146186848"/>
                  </a:ext>
                </a:extLst>
              </a:tr>
              <a:tr h="219746">
                <a:tc>
                  <a:txBody>
                    <a:bodyPr/>
                    <a:lstStyle/>
                    <a:p>
                      <a:pPr algn="l" fontAlgn="b">
                        <a:buNone/>
                      </a:pPr>
                      <a:r>
                        <a:rPr lang="en-IN" sz="1200" b="0" i="0" u="none" strike="noStrike">
                          <a:solidFill>
                            <a:srgbClr val="000000"/>
                          </a:solidFill>
                          <a:effectLst/>
                          <a:latin typeface="Aptos Narrow" panose="020B0004020202020204" pitchFamily="34" charset="0"/>
                        </a:rPr>
                        <a:t>           `Customer ID`,</a:t>
                      </a:r>
                      <a:endParaRPr lang="en-IN" sz="1200" b="0" i="0" u="none" strike="noStrike">
                        <a:effectLst/>
                        <a:latin typeface="Arial" panose="020B0604020202020204" pitchFamily="34" charset="0"/>
                      </a:endParaRPr>
                    </a:p>
                  </a:txBody>
                  <a:tcPr marL="6247" marR="6247" marT="6247" marB="0" anchor="b">
                    <a:lnL>
                      <a:noFill/>
                    </a:lnL>
                    <a:lnR>
                      <a:noFill/>
                    </a:lnR>
                    <a:lnT>
                      <a:noFill/>
                    </a:lnT>
                    <a:lnB>
                      <a:noFill/>
                    </a:lnB>
                    <a:noFill/>
                  </a:tcPr>
                </a:tc>
                <a:extLst>
                  <a:ext uri="{0D108BD9-81ED-4DB2-BD59-A6C34878D82A}">
                    <a16:rowId xmlns:a16="http://schemas.microsoft.com/office/drawing/2014/main" val="1574990573"/>
                  </a:ext>
                </a:extLst>
              </a:tr>
              <a:tr h="219746">
                <a:tc>
                  <a:txBody>
                    <a:bodyPr/>
                    <a:lstStyle/>
                    <a:p>
                      <a:pPr algn="l" fontAlgn="b">
                        <a:buNone/>
                      </a:pPr>
                      <a:r>
                        <a:rPr lang="en-IN" sz="1200" b="0" i="0" u="none" strike="noStrike">
                          <a:solidFill>
                            <a:srgbClr val="000000"/>
                          </a:solidFill>
                          <a:effectLst/>
                          <a:latin typeface="Aptos Narrow" panose="020B0004020202020204" pitchFamily="34" charset="0"/>
                        </a:rPr>
                        <a:t>           avg_spent_per_trans,</a:t>
                      </a:r>
                      <a:endParaRPr lang="en-IN" sz="1200" b="0" i="0" u="none" strike="noStrike">
                        <a:effectLst/>
                        <a:latin typeface="Arial" panose="020B0604020202020204" pitchFamily="34" charset="0"/>
                      </a:endParaRPr>
                    </a:p>
                  </a:txBody>
                  <a:tcPr marL="6247" marR="6247" marT="6247" marB="0" anchor="b">
                    <a:lnL>
                      <a:noFill/>
                    </a:lnL>
                    <a:lnR>
                      <a:noFill/>
                    </a:lnR>
                    <a:lnT>
                      <a:noFill/>
                    </a:lnT>
                    <a:lnB>
                      <a:noFill/>
                    </a:lnB>
                    <a:noFill/>
                  </a:tcPr>
                </a:tc>
                <a:extLst>
                  <a:ext uri="{0D108BD9-81ED-4DB2-BD59-A6C34878D82A}">
                    <a16:rowId xmlns:a16="http://schemas.microsoft.com/office/drawing/2014/main" val="2823936914"/>
                  </a:ext>
                </a:extLst>
              </a:tr>
              <a:tr h="219746">
                <a:tc>
                  <a:txBody>
                    <a:bodyPr/>
                    <a:lstStyle/>
                    <a:p>
                      <a:pPr algn="l" fontAlgn="b">
                        <a:buNone/>
                      </a:pPr>
                      <a:r>
                        <a:rPr lang="en-US" sz="1200" b="0" i="0" u="none" strike="noStrike">
                          <a:solidFill>
                            <a:srgbClr val="000000"/>
                          </a:solidFill>
                          <a:effectLst/>
                          <a:latin typeface="Aptos Narrow" panose="020B0004020202020204" pitchFamily="34" charset="0"/>
                        </a:rPr>
                        <a:t>           NTILE(3) OVER (ORDER BY avg_spent_per_trans DESC) AS tier  </a:t>
                      </a:r>
                      <a:endParaRPr lang="en-US" sz="1200" b="0" i="0" u="none" strike="noStrike">
                        <a:effectLst/>
                        <a:latin typeface="Arial" panose="020B0604020202020204" pitchFamily="34" charset="0"/>
                      </a:endParaRPr>
                    </a:p>
                  </a:txBody>
                  <a:tcPr marL="6247" marR="6247" marT="6247" marB="0" anchor="b">
                    <a:lnL>
                      <a:noFill/>
                    </a:lnL>
                    <a:lnR>
                      <a:noFill/>
                    </a:lnR>
                    <a:lnT>
                      <a:noFill/>
                    </a:lnT>
                    <a:lnB>
                      <a:noFill/>
                    </a:lnB>
                    <a:noFill/>
                  </a:tcPr>
                </a:tc>
                <a:extLst>
                  <a:ext uri="{0D108BD9-81ED-4DB2-BD59-A6C34878D82A}">
                    <a16:rowId xmlns:a16="http://schemas.microsoft.com/office/drawing/2014/main" val="2404115330"/>
                  </a:ext>
                </a:extLst>
              </a:tr>
              <a:tr h="219746">
                <a:tc>
                  <a:txBody>
                    <a:bodyPr/>
                    <a:lstStyle/>
                    <a:p>
                      <a:pPr algn="l" fontAlgn="b">
                        <a:buNone/>
                      </a:pPr>
                      <a:r>
                        <a:rPr lang="en-IN" sz="1200" b="0" i="0" u="none" strike="noStrike">
                          <a:solidFill>
                            <a:srgbClr val="000000"/>
                          </a:solidFill>
                          <a:effectLst/>
                          <a:latin typeface="Aptos Narrow" panose="020B0004020202020204" pitchFamily="34" charset="0"/>
                        </a:rPr>
                        <a:t> FROM customer_avg_spending</a:t>
                      </a:r>
                      <a:endParaRPr lang="en-IN" sz="1200" b="0" i="0" u="none" strike="noStrike">
                        <a:effectLst/>
                        <a:latin typeface="Arial" panose="020B0604020202020204" pitchFamily="34" charset="0"/>
                      </a:endParaRPr>
                    </a:p>
                  </a:txBody>
                  <a:tcPr marL="6247" marR="6247" marT="6247" marB="0" anchor="b">
                    <a:lnL>
                      <a:noFill/>
                    </a:lnL>
                    <a:lnR>
                      <a:noFill/>
                    </a:lnR>
                    <a:lnT>
                      <a:noFill/>
                    </a:lnT>
                    <a:lnB>
                      <a:noFill/>
                    </a:lnB>
                    <a:noFill/>
                  </a:tcPr>
                </a:tc>
                <a:extLst>
                  <a:ext uri="{0D108BD9-81ED-4DB2-BD59-A6C34878D82A}">
                    <a16:rowId xmlns:a16="http://schemas.microsoft.com/office/drawing/2014/main" val="1869143136"/>
                  </a:ext>
                </a:extLst>
              </a:tr>
              <a:tr h="219746">
                <a:tc>
                  <a:txBody>
                    <a:bodyPr/>
                    <a:lstStyle/>
                    <a:p>
                      <a:pPr algn="l" fontAlgn="b">
                        <a:buNone/>
                      </a:pPr>
                      <a:r>
                        <a:rPr lang="en-IN" sz="1200" b="0" i="0" u="none" strike="noStrike">
                          <a:solidFill>
                            <a:srgbClr val="000000"/>
                          </a:solidFill>
                          <a:effectLst/>
                          <a:latin typeface="Aptos Narrow" panose="020B0004020202020204" pitchFamily="34" charset="0"/>
                        </a:rPr>
                        <a:t>)</a:t>
                      </a:r>
                      <a:endParaRPr lang="en-IN" sz="1200" b="0" i="0" u="none" strike="noStrike">
                        <a:effectLst/>
                        <a:latin typeface="Arial" panose="020B0604020202020204" pitchFamily="34" charset="0"/>
                      </a:endParaRPr>
                    </a:p>
                  </a:txBody>
                  <a:tcPr marL="6247" marR="6247" marT="6247" marB="0" anchor="b">
                    <a:lnL>
                      <a:noFill/>
                    </a:lnL>
                    <a:lnR>
                      <a:noFill/>
                    </a:lnR>
                    <a:lnT>
                      <a:noFill/>
                    </a:lnT>
                    <a:lnB>
                      <a:noFill/>
                    </a:lnB>
                    <a:noFill/>
                  </a:tcPr>
                </a:tc>
                <a:extLst>
                  <a:ext uri="{0D108BD9-81ED-4DB2-BD59-A6C34878D82A}">
                    <a16:rowId xmlns:a16="http://schemas.microsoft.com/office/drawing/2014/main" val="66150324"/>
                  </a:ext>
                </a:extLst>
              </a:tr>
              <a:tr h="219746">
                <a:tc>
                  <a:txBody>
                    <a:bodyPr/>
                    <a:lstStyle/>
                    <a:p>
                      <a:pPr algn="l" fontAlgn="b">
                        <a:buNone/>
                      </a:pPr>
                      <a:r>
                        <a:rPr lang="en-IN" sz="1200" b="0" i="0" u="none" strike="noStrike">
                          <a:solidFill>
                            <a:srgbClr val="000000"/>
                          </a:solidFill>
                          <a:effectLst/>
                          <a:latin typeface="Aptos Narrow" panose="020B0004020202020204" pitchFamily="34" charset="0"/>
                        </a:rPr>
                        <a:t>SELECT</a:t>
                      </a:r>
                      <a:endParaRPr lang="en-IN" sz="1200" b="0" i="0" u="none" strike="noStrike">
                        <a:effectLst/>
                        <a:latin typeface="Arial" panose="020B0604020202020204" pitchFamily="34" charset="0"/>
                      </a:endParaRPr>
                    </a:p>
                  </a:txBody>
                  <a:tcPr marL="6247" marR="6247" marT="6247" marB="0" anchor="b">
                    <a:lnL>
                      <a:noFill/>
                    </a:lnL>
                    <a:lnR>
                      <a:noFill/>
                    </a:lnR>
                    <a:lnT>
                      <a:noFill/>
                    </a:lnT>
                    <a:lnB>
                      <a:noFill/>
                    </a:lnB>
                    <a:noFill/>
                  </a:tcPr>
                </a:tc>
                <a:extLst>
                  <a:ext uri="{0D108BD9-81ED-4DB2-BD59-A6C34878D82A}">
                    <a16:rowId xmlns:a16="http://schemas.microsoft.com/office/drawing/2014/main" val="121528345"/>
                  </a:ext>
                </a:extLst>
              </a:tr>
              <a:tr h="219746">
                <a:tc>
                  <a:txBody>
                    <a:bodyPr/>
                    <a:lstStyle/>
                    <a:p>
                      <a:pPr algn="l" fontAlgn="b">
                        <a:buNone/>
                      </a:pPr>
                      <a:r>
                        <a:rPr lang="en-IN" sz="1200" b="0" i="0" u="none" strike="noStrike">
                          <a:solidFill>
                            <a:srgbClr val="000000"/>
                          </a:solidFill>
                          <a:effectLst/>
                          <a:latin typeface="Aptos Narrow" panose="020B0004020202020204" pitchFamily="34" charset="0"/>
                        </a:rPr>
                        <a:t>     `Customer ID`,</a:t>
                      </a:r>
                      <a:endParaRPr lang="en-IN" sz="1200" b="0" i="0" u="none" strike="noStrike">
                        <a:effectLst/>
                        <a:latin typeface="Arial" panose="020B0604020202020204" pitchFamily="34" charset="0"/>
                      </a:endParaRPr>
                    </a:p>
                  </a:txBody>
                  <a:tcPr marL="6247" marR="6247" marT="6247" marB="0" anchor="b">
                    <a:lnL>
                      <a:noFill/>
                    </a:lnL>
                    <a:lnR>
                      <a:noFill/>
                    </a:lnR>
                    <a:lnT>
                      <a:noFill/>
                    </a:lnT>
                    <a:lnB>
                      <a:noFill/>
                    </a:lnB>
                    <a:noFill/>
                  </a:tcPr>
                </a:tc>
                <a:extLst>
                  <a:ext uri="{0D108BD9-81ED-4DB2-BD59-A6C34878D82A}">
                    <a16:rowId xmlns:a16="http://schemas.microsoft.com/office/drawing/2014/main" val="421993995"/>
                  </a:ext>
                </a:extLst>
              </a:tr>
              <a:tr h="219746">
                <a:tc>
                  <a:txBody>
                    <a:bodyPr/>
                    <a:lstStyle/>
                    <a:p>
                      <a:pPr algn="l" fontAlgn="b">
                        <a:buNone/>
                      </a:pPr>
                      <a:r>
                        <a:rPr lang="en-IN" sz="1200" b="0" i="0" u="none" strike="noStrike">
                          <a:solidFill>
                            <a:srgbClr val="000000"/>
                          </a:solidFill>
                          <a:effectLst/>
                          <a:latin typeface="Aptos Narrow" panose="020B0004020202020204" pitchFamily="34" charset="0"/>
                        </a:rPr>
                        <a:t>     avg_spent_per_trans,</a:t>
                      </a:r>
                      <a:endParaRPr lang="en-IN" sz="1200" b="0" i="0" u="none" strike="noStrike">
                        <a:effectLst/>
                        <a:latin typeface="Arial" panose="020B0604020202020204" pitchFamily="34" charset="0"/>
                      </a:endParaRPr>
                    </a:p>
                  </a:txBody>
                  <a:tcPr marL="6247" marR="6247" marT="6247" marB="0" anchor="b">
                    <a:lnL>
                      <a:noFill/>
                    </a:lnL>
                    <a:lnR>
                      <a:noFill/>
                    </a:lnR>
                    <a:lnT>
                      <a:noFill/>
                    </a:lnT>
                    <a:lnB>
                      <a:noFill/>
                    </a:lnB>
                    <a:noFill/>
                  </a:tcPr>
                </a:tc>
                <a:extLst>
                  <a:ext uri="{0D108BD9-81ED-4DB2-BD59-A6C34878D82A}">
                    <a16:rowId xmlns:a16="http://schemas.microsoft.com/office/drawing/2014/main" val="1022713520"/>
                  </a:ext>
                </a:extLst>
              </a:tr>
              <a:tr h="219746">
                <a:tc>
                  <a:txBody>
                    <a:bodyPr/>
                    <a:lstStyle/>
                    <a:p>
                      <a:pPr algn="l" fontAlgn="b">
                        <a:buNone/>
                      </a:pPr>
                      <a:r>
                        <a:rPr lang="en-IN" sz="1200" b="0" i="0" u="none" strike="noStrike">
                          <a:solidFill>
                            <a:srgbClr val="000000"/>
                          </a:solidFill>
                          <a:effectLst/>
                          <a:latin typeface="Aptos Narrow" panose="020B0004020202020204" pitchFamily="34" charset="0"/>
                        </a:rPr>
                        <a:t>     CASE</a:t>
                      </a:r>
                      <a:endParaRPr lang="en-IN" sz="1200" b="0" i="0" u="none" strike="noStrike">
                        <a:effectLst/>
                        <a:latin typeface="Arial" panose="020B0604020202020204" pitchFamily="34" charset="0"/>
                      </a:endParaRPr>
                    </a:p>
                  </a:txBody>
                  <a:tcPr marL="6247" marR="6247" marT="6247" marB="0" anchor="b">
                    <a:lnL>
                      <a:noFill/>
                    </a:lnL>
                    <a:lnR>
                      <a:noFill/>
                    </a:lnR>
                    <a:lnT>
                      <a:noFill/>
                    </a:lnT>
                    <a:lnB>
                      <a:noFill/>
                    </a:lnB>
                    <a:noFill/>
                  </a:tcPr>
                </a:tc>
                <a:extLst>
                  <a:ext uri="{0D108BD9-81ED-4DB2-BD59-A6C34878D82A}">
                    <a16:rowId xmlns:a16="http://schemas.microsoft.com/office/drawing/2014/main" val="2340219730"/>
                  </a:ext>
                </a:extLst>
              </a:tr>
              <a:tr h="219746">
                <a:tc>
                  <a:txBody>
                    <a:bodyPr/>
                    <a:lstStyle/>
                    <a:p>
                      <a:pPr algn="l" fontAlgn="b">
                        <a:buNone/>
                      </a:pPr>
                      <a:r>
                        <a:rPr lang="en-US" sz="1200" b="0" i="0" u="none" strike="noStrike">
                          <a:solidFill>
                            <a:srgbClr val="000000"/>
                          </a:solidFill>
                          <a:effectLst/>
                          <a:latin typeface="Aptos Narrow" panose="020B0004020202020204" pitchFamily="34" charset="0"/>
                        </a:rPr>
                        <a:t>        WHEN tier = 1 THEN 'High Spender'</a:t>
                      </a:r>
                      <a:endParaRPr lang="en-US" sz="1200" b="0" i="0" u="none" strike="noStrike">
                        <a:effectLst/>
                        <a:latin typeface="Arial" panose="020B0604020202020204" pitchFamily="34" charset="0"/>
                      </a:endParaRPr>
                    </a:p>
                  </a:txBody>
                  <a:tcPr marL="6247" marR="6247" marT="6247" marB="0" anchor="b">
                    <a:lnL>
                      <a:noFill/>
                    </a:lnL>
                    <a:lnR>
                      <a:noFill/>
                    </a:lnR>
                    <a:lnT>
                      <a:noFill/>
                    </a:lnT>
                    <a:lnB>
                      <a:noFill/>
                    </a:lnB>
                    <a:noFill/>
                  </a:tcPr>
                </a:tc>
                <a:extLst>
                  <a:ext uri="{0D108BD9-81ED-4DB2-BD59-A6C34878D82A}">
                    <a16:rowId xmlns:a16="http://schemas.microsoft.com/office/drawing/2014/main" val="3840987850"/>
                  </a:ext>
                </a:extLst>
              </a:tr>
              <a:tr h="219746">
                <a:tc>
                  <a:txBody>
                    <a:bodyPr/>
                    <a:lstStyle/>
                    <a:p>
                      <a:pPr algn="l" fontAlgn="b">
                        <a:buNone/>
                      </a:pPr>
                      <a:r>
                        <a:rPr lang="en-US" sz="1200" b="0" i="0" u="none" strike="noStrike">
                          <a:solidFill>
                            <a:srgbClr val="000000"/>
                          </a:solidFill>
                          <a:effectLst/>
                          <a:latin typeface="Aptos Narrow" panose="020B0004020202020204" pitchFamily="34" charset="0"/>
                        </a:rPr>
                        <a:t>        WHEN tier = 2 THEN 'Medium Spender'</a:t>
                      </a:r>
                      <a:endParaRPr lang="en-US" sz="1200" b="0" i="0" u="none" strike="noStrike">
                        <a:effectLst/>
                        <a:latin typeface="Arial" panose="020B0604020202020204" pitchFamily="34" charset="0"/>
                      </a:endParaRPr>
                    </a:p>
                  </a:txBody>
                  <a:tcPr marL="6247" marR="6247" marT="6247" marB="0" anchor="b">
                    <a:lnL>
                      <a:noFill/>
                    </a:lnL>
                    <a:lnR>
                      <a:noFill/>
                    </a:lnR>
                    <a:lnT>
                      <a:noFill/>
                    </a:lnT>
                    <a:lnB>
                      <a:noFill/>
                    </a:lnB>
                    <a:noFill/>
                  </a:tcPr>
                </a:tc>
                <a:extLst>
                  <a:ext uri="{0D108BD9-81ED-4DB2-BD59-A6C34878D82A}">
                    <a16:rowId xmlns:a16="http://schemas.microsoft.com/office/drawing/2014/main" val="3720651168"/>
                  </a:ext>
                </a:extLst>
              </a:tr>
              <a:tr h="219746">
                <a:tc>
                  <a:txBody>
                    <a:bodyPr/>
                    <a:lstStyle/>
                    <a:p>
                      <a:pPr algn="l" fontAlgn="b">
                        <a:buNone/>
                      </a:pPr>
                      <a:r>
                        <a:rPr lang="en-IN" sz="1200" b="0" i="0" u="none" strike="noStrike">
                          <a:solidFill>
                            <a:srgbClr val="000000"/>
                          </a:solidFill>
                          <a:effectLst/>
                          <a:latin typeface="Aptos Narrow" panose="020B0004020202020204" pitchFamily="34" charset="0"/>
                        </a:rPr>
                        <a:t>        ELSE 'Low Spender'</a:t>
                      </a:r>
                      <a:endParaRPr lang="en-IN" sz="1200" b="0" i="0" u="none" strike="noStrike">
                        <a:effectLst/>
                        <a:latin typeface="Arial" panose="020B0604020202020204" pitchFamily="34" charset="0"/>
                      </a:endParaRPr>
                    </a:p>
                  </a:txBody>
                  <a:tcPr marL="6247" marR="6247" marT="6247" marB="0" anchor="b">
                    <a:lnL>
                      <a:noFill/>
                    </a:lnL>
                    <a:lnR>
                      <a:noFill/>
                    </a:lnR>
                    <a:lnT>
                      <a:noFill/>
                    </a:lnT>
                    <a:lnB>
                      <a:noFill/>
                    </a:lnB>
                    <a:noFill/>
                  </a:tcPr>
                </a:tc>
                <a:extLst>
                  <a:ext uri="{0D108BD9-81ED-4DB2-BD59-A6C34878D82A}">
                    <a16:rowId xmlns:a16="http://schemas.microsoft.com/office/drawing/2014/main" val="3668938942"/>
                  </a:ext>
                </a:extLst>
              </a:tr>
              <a:tr h="219746">
                <a:tc>
                  <a:txBody>
                    <a:bodyPr/>
                    <a:lstStyle/>
                    <a:p>
                      <a:pPr algn="l" fontAlgn="b">
                        <a:buNone/>
                      </a:pPr>
                      <a:r>
                        <a:rPr lang="en-IN" sz="1200" b="0" i="0" u="none" strike="noStrike">
                          <a:solidFill>
                            <a:srgbClr val="000000"/>
                          </a:solidFill>
                          <a:effectLst/>
                          <a:latin typeface="Aptos Narrow" panose="020B0004020202020204" pitchFamily="34" charset="0"/>
                        </a:rPr>
                        <a:t>END AS spending_category</a:t>
                      </a:r>
                      <a:endParaRPr lang="en-IN" sz="1200" b="0" i="0" u="none" strike="noStrike">
                        <a:effectLst/>
                        <a:latin typeface="Arial" panose="020B0604020202020204" pitchFamily="34" charset="0"/>
                      </a:endParaRPr>
                    </a:p>
                  </a:txBody>
                  <a:tcPr marL="6247" marR="6247" marT="6247" marB="0" anchor="b">
                    <a:lnL>
                      <a:noFill/>
                    </a:lnL>
                    <a:lnR>
                      <a:noFill/>
                    </a:lnR>
                    <a:lnT>
                      <a:noFill/>
                    </a:lnT>
                    <a:lnB>
                      <a:noFill/>
                    </a:lnB>
                    <a:noFill/>
                  </a:tcPr>
                </a:tc>
                <a:extLst>
                  <a:ext uri="{0D108BD9-81ED-4DB2-BD59-A6C34878D82A}">
                    <a16:rowId xmlns:a16="http://schemas.microsoft.com/office/drawing/2014/main" val="634552094"/>
                  </a:ext>
                </a:extLst>
              </a:tr>
              <a:tr h="219746">
                <a:tc>
                  <a:txBody>
                    <a:bodyPr/>
                    <a:lstStyle/>
                    <a:p>
                      <a:pPr algn="l" fontAlgn="b">
                        <a:buNone/>
                      </a:pPr>
                      <a:r>
                        <a:rPr lang="en-IN" sz="1200" b="0" i="0" u="none" strike="noStrike">
                          <a:solidFill>
                            <a:srgbClr val="000000"/>
                          </a:solidFill>
                          <a:effectLst/>
                          <a:latin typeface="Aptos Narrow" panose="020B0004020202020204" pitchFamily="34" charset="0"/>
                        </a:rPr>
                        <a:t>FROM spending_tiers;</a:t>
                      </a:r>
                      <a:endParaRPr lang="en-IN" sz="1200" b="0" i="0" u="none" strike="noStrike">
                        <a:effectLst/>
                        <a:latin typeface="Arial" panose="020B0604020202020204" pitchFamily="34" charset="0"/>
                      </a:endParaRPr>
                    </a:p>
                  </a:txBody>
                  <a:tcPr marL="6247" marR="6247" marT="6247" marB="0" anchor="b">
                    <a:lnL>
                      <a:noFill/>
                    </a:lnL>
                    <a:lnR>
                      <a:noFill/>
                    </a:lnR>
                    <a:lnT>
                      <a:noFill/>
                    </a:lnT>
                    <a:lnB>
                      <a:noFill/>
                    </a:lnB>
                    <a:noFill/>
                  </a:tcPr>
                </a:tc>
                <a:extLst>
                  <a:ext uri="{0D108BD9-81ED-4DB2-BD59-A6C34878D82A}">
                    <a16:rowId xmlns:a16="http://schemas.microsoft.com/office/drawing/2014/main" val="589918276"/>
                  </a:ext>
                </a:extLst>
              </a:tr>
            </a:tbl>
          </a:graphicData>
        </a:graphic>
      </p:graphicFrame>
    </p:spTree>
    <p:extLst>
      <p:ext uri="{BB962C8B-B14F-4D97-AF65-F5344CB8AC3E}">
        <p14:creationId xmlns:p14="http://schemas.microsoft.com/office/powerpoint/2010/main" val="2567910241"/>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TM02900769[[fn=Retrospect]]</Template>
  <TotalTime>2795</TotalTime>
  <Words>1979</Words>
  <Application>Microsoft Office PowerPoint</Application>
  <PresentationFormat>Widescreen</PresentationFormat>
  <Paragraphs>530</Paragraphs>
  <Slides>33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Aptos</vt:lpstr>
      <vt:lpstr>Aptos Narrow</vt:lpstr>
      <vt:lpstr>Arial</vt:lpstr>
      <vt:lpstr>Arial-BoldMT</vt:lpstr>
      <vt:lpstr>Calibri</vt:lpstr>
      <vt:lpstr>Calibri Light</vt:lpstr>
      <vt:lpstr>Retrospect</vt:lpstr>
      <vt:lpstr>Sales Performance Analysis of Walmart Stores Using Advanced MySQL Techniques  Dataset Link: Walmartsales Dataset</vt:lpstr>
      <vt:lpstr>Introduction</vt:lpstr>
      <vt:lpstr>Business Problem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Ravi Kant</dc:creator>
  <cp:lastModifiedBy>Ravi Kant</cp:lastModifiedBy>
  <cp:revision>6</cp:revision>
  <dcterms:created xsi:type="dcterms:W3CDTF">2025-03-22T15:28:59Z</dcterms:created>
  <dcterms:modified xsi:type="dcterms:W3CDTF">2025-03-27T11:05:28Z</dcterms:modified>
</cp:coreProperties>
</file>