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10"/>
  </p:notesMasterIdLst>
  <p:sldIdLst>
    <p:sldId id="778" r:id="rId2"/>
    <p:sldId id="628" r:id="rId3"/>
    <p:sldId id="776" r:id="rId4"/>
    <p:sldId id="629" r:id="rId5"/>
    <p:sldId id="772" r:id="rId6"/>
    <p:sldId id="768" r:id="rId7"/>
    <p:sldId id="775" r:id="rId8"/>
    <p:sldId id="777" r:id="rId9"/>
  </p:sldIdLst>
  <p:sldSz cx="1828800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 pos="5760" userDrawn="1">
          <p15:clr>
            <a:srgbClr val="A4A3A4"/>
          </p15:clr>
        </p15:guide>
        <p15:guide id="16"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558"/>
    <a:srgbClr val="06B3B7"/>
    <a:srgbClr val="8497B0"/>
    <a:srgbClr val="F7F7FA"/>
    <a:srgbClr val="2C3744"/>
    <a:srgbClr val="EDAF3F"/>
    <a:srgbClr val="C9CBC7"/>
    <a:srgbClr val="F9F9F9"/>
    <a:srgbClr val="0E80C9"/>
    <a:srgbClr val="414E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8" autoAdjust="0"/>
    <p:restoredTop sz="95599" autoAdjust="0"/>
  </p:normalViewPr>
  <p:slideViewPr>
    <p:cSldViewPr snapToGrid="0" snapToObjects="1">
      <p:cViewPr varScale="1">
        <p:scale>
          <a:sx n="54" d="100"/>
          <a:sy n="54" d="100"/>
        </p:scale>
        <p:origin x="2224" y="240"/>
      </p:cViewPr>
      <p:guideLst>
        <p:guide pos="5760"/>
        <p:guide orient="horz" pos="4320"/>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10/30/17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85020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
            <a:ext cx="18288000" cy="13715999"/>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483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14" name="Picture Placeholder 2"/>
          <p:cNvSpPr>
            <a:spLocks noGrp="1"/>
          </p:cNvSpPr>
          <p:nvPr>
            <p:ph type="pic" sz="quarter" idx="10"/>
          </p:nvPr>
        </p:nvSpPr>
        <p:spPr>
          <a:xfrm>
            <a:off x="8252249" y="2943693"/>
            <a:ext cx="1856231" cy="1856231"/>
          </a:xfrm>
          <a:prstGeom prst="ellipse">
            <a:avLst/>
          </a:prstGeom>
          <a:solidFill>
            <a:schemeClr val="bg1">
              <a:lumMod val="95000"/>
            </a:schemeClr>
          </a:solidFill>
        </p:spPr>
        <p:txBody>
          <a:bodyPr>
            <a:normAutofit/>
          </a:bodyPr>
          <a:lstStyle>
            <a:lvl1pPr>
              <a:defRPr sz="900"/>
            </a:lvl1pPr>
          </a:lstStyle>
          <a:p>
            <a:r>
              <a:rPr lang="en-US" smtClean="0"/>
              <a:t>Drag picture</a:t>
            </a:r>
            <a:endParaRPr lang="en-US"/>
          </a:p>
        </p:txBody>
      </p:sp>
    </p:spTree>
    <p:extLst>
      <p:ext uri="{BB962C8B-B14F-4D97-AF65-F5344CB8AC3E}">
        <p14:creationId xmlns:p14="http://schemas.microsoft.com/office/powerpoint/2010/main" val="1847998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4 Images">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18288000" cy="8039968"/>
          </a:xfrm>
          <a:solidFill>
            <a:schemeClr val="bg1">
              <a:lumMod val="95000"/>
            </a:schemeClr>
          </a:solidFill>
          <a:effectLst/>
        </p:spPr>
        <p:txBody>
          <a:bodyPr>
            <a:normAutofit/>
          </a:bodyPr>
          <a:lstStyle>
            <a:lvl1pPr marL="0" indent="0">
              <a:buNone/>
              <a:defRPr sz="2701">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2503490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alpha val="2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10/30/17</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7" name="TextBox 6"/>
          <p:cNvSpPr txBox="1"/>
          <p:nvPr userDrawn="1"/>
        </p:nvSpPr>
        <p:spPr>
          <a:xfrm>
            <a:off x="17046824" y="764866"/>
            <a:ext cx="487912" cy="415506"/>
          </a:xfrm>
          <a:prstGeom prst="rect">
            <a:avLst/>
          </a:prstGeom>
          <a:noFill/>
        </p:spPr>
        <p:txBody>
          <a:bodyPr wrap="none" lIns="137168" tIns="68584" rIns="137168" bIns="68584" rtlCol="0">
            <a:spAutoFit/>
          </a:bodyPr>
          <a:lstStyle/>
          <a:p>
            <a:pPr algn="ctr"/>
            <a:fld id="{260E2A6B-A809-4840-BF14-8648BC0BDF87}" type="slidenum">
              <a:rPr lang="id-ID" sz="1800" b="1" smtClean="0">
                <a:solidFill>
                  <a:schemeClr val="tx1"/>
                </a:solidFill>
                <a:latin typeface="Lato Light"/>
                <a:cs typeface="Lato Light"/>
              </a:rPr>
              <a:pPr algn="ctr"/>
              <a:t>‹#›</a:t>
            </a:fld>
            <a:endParaRPr lang="id-ID" sz="1800">
              <a:solidFill>
                <a:schemeClr val="tx1"/>
              </a:solidFill>
              <a:latin typeface="Lato Light"/>
              <a:cs typeface="Lato Light"/>
            </a:endParaRPr>
          </a:p>
        </p:txBody>
      </p:sp>
      <p:sp>
        <p:nvSpPr>
          <p:cNvPr id="8" name="Oval 7"/>
          <p:cNvSpPr/>
          <p:nvPr userDrawn="1"/>
        </p:nvSpPr>
        <p:spPr>
          <a:xfrm>
            <a:off x="17035915" y="731139"/>
            <a:ext cx="515784" cy="512064"/>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01">
              <a:solidFill>
                <a:schemeClr val="tx1"/>
              </a:solidFill>
              <a:latin typeface="Lato Light"/>
              <a:cs typeface="Lato Light"/>
            </a:endParaRPr>
          </a:p>
        </p:txBody>
      </p:sp>
    </p:spTree>
    <p:extLst>
      <p:ext uri="{BB962C8B-B14F-4D97-AF65-F5344CB8AC3E}">
        <p14:creationId xmlns:p14="http://schemas.microsoft.com/office/powerpoint/2010/main" val="778715427"/>
      </p:ext>
    </p:extLst>
  </p:cSld>
  <p:clrMap bg1="lt1" tx1="dk1" bg2="lt2" tx2="dk2" accent1="accent1" accent2="accent2" accent3="accent3" accent4="accent4" accent5="accent5" accent6="accent6" hlink="hlink" folHlink="folHlink"/>
  <p:sldLayoutIdLst>
    <p:sldLayoutId id="2147484096" r:id="rId1"/>
    <p:sldLayoutId id="2147484101" r:id="rId2"/>
    <p:sldLayoutId id="2147484102" r:id="rId3"/>
    <p:sldLayoutId id="2147484103" r:id="rId4"/>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333" r="8333"/>
          <a:stretch>
            <a:fillRect/>
          </a:stretch>
        </p:blipFill>
        <p:spPr>
          <a:xfrm>
            <a:off x="0" y="1"/>
            <a:ext cx="18288000" cy="13715999"/>
          </a:xfrm>
        </p:spPr>
      </p:pic>
      <p:sp>
        <p:nvSpPr>
          <p:cNvPr id="14" name="Rectangle 13"/>
          <p:cNvSpPr/>
          <p:nvPr/>
        </p:nvSpPr>
        <p:spPr>
          <a:xfrm>
            <a:off x="12245" y="0"/>
            <a:ext cx="18288000" cy="13715999"/>
          </a:xfrm>
          <a:prstGeom prst="rect">
            <a:avLst/>
          </a:prstGeom>
          <a:solidFill>
            <a:schemeClr val="accent6">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1">
              <a:latin typeface="Lato Regular" charset="0"/>
            </a:endParaRPr>
          </a:p>
        </p:txBody>
      </p:sp>
      <p:grpSp>
        <p:nvGrpSpPr>
          <p:cNvPr id="2" name="Group 1"/>
          <p:cNvGrpSpPr/>
          <p:nvPr/>
        </p:nvGrpSpPr>
        <p:grpSpPr>
          <a:xfrm>
            <a:off x="3265884" y="5977952"/>
            <a:ext cx="11756232" cy="1760096"/>
            <a:chOff x="4315277" y="5711396"/>
            <a:chExt cx="15670894" cy="2346184"/>
          </a:xfrm>
        </p:grpSpPr>
        <p:sp>
          <p:nvSpPr>
            <p:cNvPr id="11" name="TextBox 10"/>
            <p:cNvSpPr txBox="1"/>
            <p:nvPr/>
          </p:nvSpPr>
          <p:spPr>
            <a:xfrm>
              <a:off x="9992658" y="5711396"/>
              <a:ext cx="4348778" cy="1600450"/>
            </a:xfrm>
            <a:prstGeom prst="rect">
              <a:avLst/>
            </a:prstGeom>
            <a:noFill/>
          </p:spPr>
          <p:txBody>
            <a:bodyPr wrap="none" rtlCol="0">
              <a:spAutoFit/>
            </a:bodyPr>
            <a:lstStyle/>
            <a:p>
              <a:pPr algn="ctr"/>
              <a:r>
                <a:rPr lang="en-US" sz="7202" dirty="0" smtClean="0">
                  <a:solidFill>
                    <a:schemeClr val="bg1"/>
                  </a:solidFill>
                  <a:latin typeface="Lato Light" charset="0"/>
                  <a:ea typeface="Lato Light" charset="0"/>
                  <a:cs typeface="Lato Light" charset="0"/>
                </a:rPr>
                <a:t>Spaces</a:t>
              </a:r>
              <a:endParaRPr lang="en-US" sz="7202" dirty="0">
                <a:solidFill>
                  <a:schemeClr val="bg1"/>
                </a:solidFill>
                <a:latin typeface="Lato Light" charset="0"/>
                <a:ea typeface="Lato Light" charset="0"/>
                <a:cs typeface="Lato Light" charset="0"/>
              </a:endParaRPr>
            </a:p>
          </p:txBody>
        </p:sp>
        <p:sp>
          <p:nvSpPr>
            <p:cNvPr id="12" name="TextBox 11"/>
            <p:cNvSpPr txBox="1"/>
            <p:nvPr/>
          </p:nvSpPr>
          <p:spPr>
            <a:xfrm>
              <a:off x="4315277" y="7171328"/>
              <a:ext cx="15670894" cy="886252"/>
            </a:xfrm>
            <a:prstGeom prst="rect">
              <a:avLst/>
            </a:prstGeom>
            <a:noFill/>
          </p:spPr>
          <p:txBody>
            <a:bodyPr wrap="square" rtlCol="0">
              <a:spAutoFit/>
            </a:bodyPr>
            <a:lstStyle/>
            <a:p>
              <a:pPr algn="ctr">
                <a:lnSpc>
                  <a:spcPct val="140000"/>
                </a:lnSpc>
              </a:pPr>
              <a:r>
                <a:rPr lang="en-US" sz="3001" i="1" dirty="0" smtClean="0">
                  <a:solidFill>
                    <a:schemeClr val="bg1"/>
                  </a:solidFill>
                  <a:latin typeface="Lato Regular" charset="0"/>
                  <a:ea typeface="Lato Regular" charset="0"/>
                  <a:cs typeface="Lato Regular" charset="0"/>
                </a:rPr>
                <a:t>Powered By Monocleheads</a:t>
              </a:r>
              <a:endParaRPr lang="en-US" sz="3001" i="1" dirty="0">
                <a:solidFill>
                  <a:schemeClr val="bg1"/>
                </a:solidFill>
                <a:latin typeface="Lato Regular" charset="0"/>
                <a:ea typeface="Lato Regular" charset="0"/>
                <a:cs typeface="Lato Regular" charset="0"/>
              </a:endParaRPr>
            </a:p>
          </p:txBody>
        </p:sp>
      </p:grpSp>
    </p:spTree>
    <p:extLst>
      <p:ext uri="{BB962C8B-B14F-4D97-AF65-F5344CB8AC3E}">
        <p14:creationId xmlns:p14="http://schemas.microsoft.com/office/powerpoint/2010/main" val="822895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556187" y="11276480"/>
            <a:ext cx="1499128" cy="784958"/>
          </a:xfrm>
          <a:prstGeom prst="rect">
            <a:avLst/>
          </a:prstGeom>
          <a:noFill/>
        </p:spPr>
        <p:txBody>
          <a:bodyPr wrap="none" rtlCol="0">
            <a:spAutoFit/>
          </a:bodyPr>
          <a:lstStyle/>
          <a:p>
            <a:pPr algn="ctr"/>
            <a:r>
              <a:rPr lang="en-US" sz="4501" dirty="0" smtClean="0">
                <a:solidFill>
                  <a:schemeClr val="tx2"/>
                </a:solidFill>
                <a:latin typeface="Lato" charset="0"/>
                <a:ea typeface="Lato" charset="0"/>
                <a:cs typeface="Lato" charset="0"/>
              </a:rPr>
              <a:t>Scott</a:t>
            </a:r>
            <a:endParaRPr lang="en-US" sz="4951" dirty="0">
              <a:solidFill>
                <a:schemeClr val="tx2"/>
              </a:solidFill>
              <a:latin typeface="Lato" charset="0"/>
              <a:ea typeface="Lato" charset="0"/>
              <a:cs typeface="Lato" charset="0"/>
            </a:endParaRPr>
          </a:p>
        </p:txBody>
      </p:sp>
      <p:sp>
        <p:nvSpPr>
          <p:cNvPr id="8" name="TextBox 7"/>
          <p:cNvSpPr txBox="1"/>
          <p:nvPr/>
        </p:nvSpPr>
        <p:spPr>
          <a:xfrm>
            <a:off x="4395120" y="7671934"/>
            <a:ext cx="1741182" cy="323165"/>
          </a:xfrm>
          <a:prstGeom prst="rect">
            <a:avLst/>
          </a:prstGeom>
          <a:noFill/>
        </p:spPr>
        <p:txBody>
          <a:bodyPr wrap="none" rtlCol="0">
            <a:spAutoFit/>
          </a:bodyPr>
          <a:lstStyle/>
          <a:p>
            <a:pPr algn="ctr"/>
            <a:r>
              <a:rPr lang="en-US" sz="1500" dirty="0">
                <a:solidFill>
                  <a:schemeClr val="accent1"/>
                </a:solidFill>
                <a:latin typeface="Lato" charset="0"/>
                <a:ea typeface="Lato" charset="0"/>
                <a:cs typeface="Lato" charset="0"/>
              </a:rPr>
              <a:t>CEO &amp; FOUNDER</a:t>
            </a:r>
          </a:p>
        </p:txBody>
      </p:sp>
      <p:sp>
        <p:nvSpPr>
          <p:cNvPr id="12" name="TextBox 11"/>
          <p:cNvSpPr txBox="1"/>
          <p:nvPr/>
        </p:nvSpPr>
        <p:spPr>
          <a:xfrm>
            <a:off x="12345131" y="6859756"/>
            <a:ext cx="1851790" cy="784958"/>
          </a:xfrm>
          <a:prstGeom prst="rect">
            <a:avLst/>
          </a:prstGeom>
          <a:noFill/>
        </p:spPr>
        <p:txBody>
          <a:bodyPr wrap="none" rtlCol="0">
            <a:spAutoFit/>
          </a:bodyPr>
          <a:lstStyle/>
          <a:p>
            <a:pPr algn="ctr"/>
            <a:r>
              <a:rPr lang="en-US" sz="4501" dirty="0" smtClean="0">
                <a:solidFill>
                  <a:schemeClr val="tx2"/>
                </a:solidFill>
                <a:latin typeface="Lato" charset="0"/>
                <a:ea typeface="Lato" charset="0"/>
                <a:cs typeface="Lato" charset="0"/>
              </a:rPr>
              <a:t>Chase</a:t>
            </a:r>
            <a:endParaRPr lang="en-US" sz="4951" dirty="0">
              <a:solidFill>
                <a:schemeClr val="tx2"/>
              </a:solidFill>
              <a:latin typeface="Lato" charset="0"/>
              <a:ea typeface="Lato" charset="0"/>
              <a:cs typeface="Lato" charset="0"/>
            </a:endParaRPr>
          </a:p>
        </p:txBody>
      </p:sp>
      <p:sp>
        <p:nvSpPr>
          <p:cNvPr id="13" name="TextBox 12"/>
          <p:cNvSpPr txBox="1"/>
          <p:nvPr/>
        </p:nvSpPr>
        <p:spPr>
          <a:xfrm>
            <a:off x="12385961" y="7664950"/>
            <a:ext cx="1741182" cy="323165"/>
          </a:xfrm>
          <a:prstGeom prst="rect">
            <a:avLst/>
          </a:prstGeom>
          <a:noFill/>
        </p:spPr>
        <p:txBody>
          <a:bodyPr wrap="none" rtlCol="0">
            <a:spAutoFit/>
          </a:bodyPr>
          <a:lstStyle/>
          <a:p>
            <a:pPr algn="ctr"/>
            <a:r>
              <a:rPr lang="en-US" sz="1500" dirty="0">
                <a:solidFill>
                  <a:schemeClr val="accent1"/>
                </a:solidFill>
                <a:latin typeface="Lato" charset="0"/>
                <a:ea typeface="Lato" charset="0"/>
                <a:cs typeface="Lato" charset="0"/>
              </a:rPr>
              <a:t>CEO &amp; FOUNDER</a:t>
            </a:r>
          </a:p>
        </p:txBody>
      </p:sp>
      <p:sp>
        <p:nvSpPr>
          <p:cNvPr id="14" name="TextBox 13"/>
          <p:cNvSpPr txBox="1"/>
          <p:nvPr/>
        </p:nvSpPr>
        <p:spPr>
          <a:xfrm>
            <a:off x="4291664" y="7012156"/>
            <a:ext cx="1948097" cy="784958"/>
          </a:xfrm>
          <a:prstGeom prst="rect">
            <a:avLst/>
          </a:prstGeom>
          <a:noFill/>
        </p:spPr>
        <p:txBody>
          <a:bodyPr wrap="none" rtlCol="0">
            <a:spAutoFit/>
          </a:bodyPr>
          <a:lstStyle/>
          <a:p>
            <a:pPr algn="ctr"/>
            <a:r>
              <a:rPr lang="en-US" sz="4501" dirty="0" smtClean="0">
                <a:solidFill>
                  <a:schemeClr val="tx2"/>
                </a:solidFill>
                <a:latin typeface="Lato" charset="0"/>
                <a:ea typeface="Lato" charset="0"/>
                <a:cs typeface="Lato" charset="0"/>
              </a:rPr>
              <a:t>Tanner</a:t>
            </a:r>
            <a:endParaRPr lang="en-US" sz="4951" dirty="0">
              <a:solidFill>
                <a:schemeClr val="tx2"/>
              </a:solidFill>
              <a:latin typeface="Lato" charset="0"/>
              <a:ea typeface="Lato" charset="0"/>
              <a:cs typeface="Lato" charset="0"/>
            </a:endParaRPr>
          </a:p>
        </p:txBody>
      </p:sp>
      <p:sp>
        <p:nvSpPr>
          <p:cNvPr id="15" name="TextBox 14"/>
          <p:cNvSpPr txBox="1"/>
          <p:nvPr/>
        </p:nvSpPr>
        <p:spPr>
          <a:xfrm>
            <a:off x="9010637" y="12062563"/>
            <a:ext cx="590226" cy="323165"/>
          </a:xfrm>
          <a:prstGeom prst="rect">
            <a:avLst/>
          </a:prstGeom>
          <a:noFill/>
        </p:spPr>
        <p:txBody>
          <a:bodyPr wrap="none" rtlCol="0">
            <a:spAutoFit/>
          </a:bodyPr>
          <a:lstStyle/>
          <a:p>
            <a:pPr algn="ctr"/>
            <a:r>
              <a:rPr lang="en-US" sz="1500" dirty="0" smtClean="0">
                <a:solidFill>
                  <a:schemeClr val="accent1"/>
                </a:solidFill>
                <a:latin typeface="Lato" charset="0"/>
                <a:ea typeface="Lato" charset="0"/>
                <a:cs typeface="Lato" charset="0"/>
              </a:rPr>
              <a:t>CFO</a:t>
            </a:r>
            <a:endParaRPr lang="en-US" sz="1500" dirty="0">
              <a:solidFill>
                <a:schemeClr val="accent1"/>
              </a:solidFill>
              <a:latin typeface="Lato" charset="0"/>
              <a:ea typeface="Lato" charset="0"/>
              <a:cs typeface="Lato" charset="0"/>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01846" y="3807710"/>
            <a:ext cx="2527731" cy="3204446"/>
          </a:xfrm>
          <a:prstGeom prst="flowChartConnector">
            <a:avLst/>
          </a:prstGeom>
          <a:effectLst>
            <a:softEdge rad="0"/>
          </a:effectLst>
        </p:spPr>
      </p:pic>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183132" y="7995099"/>
            <a:ext cx="2245236" cy="3163558"/>
          </a:xfrm>
          <a:prstGeom prst="flowChartConnector">
            <a:avLst/>
          </a:prstGeom>
        </p:spPr>
      </p:pic>
    </p:spTree>
    <p:extLst>
      <p:ext uri="{BB962C8B-B14F-4D97-AF65-F5344CB8AC3E}">
        <p14:creationId xmlns:p14="http://schemas.microsoft.com/office/powerpoint/2010/main" val="202754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8727085"/>
            <a:ext cx="18288000" cy="4523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sp>
        <p:nvSpPr>
          <p:cNvPr id="19" name="TextBox 18"/>
          <p:cNvSpPr txBox="1"/>
          <p:nvPr/>
        </p:nvSpPr>
        <p:spPr>
          <a:xfrm>
            <a:off x="9539971" y="9194401"/>
            <a:ext cx="7521366" cy="2585323"/>
          </a:xfrm>
          <a:prstGeom prst="rect">
            <a:avLst/>
          </a:prstGeom>
          <a:noFill/>
        </p:spPr>
        <p:txBody>
          <a:bodyPr wrap="square" rtlCol="0">
            <a:spAutoFit/>
          </a:bodyPr>
          <a:lstStyle/>
          <a:p>
            <a:pPr>
              <a:lnSpc>
                <a:spcPct val="150000"/>
              </a:lnSpc>
            </a:pPr>
            <a:r>
              <a:rPr lang="en-US" sz="1800" dirty="0" smtClean="0">
                <a:latin typeface="Lato Light" charset="0"/>
                <a:ea typeface="Lato Light" charset="0"/>
                <a:cs typeface="Lato Light" charset="0"/>
              </a:rPr>
              <a:t>We give organizations the best choice in the implementation of smart parking. Utilizing </a:t>
            </a:r>
            <a:r>
              <a:rPr lang="en-US" sz="1800" dirty="0" smtClean="0">
                <a:latin typeface="Lato Light" charset="0"/>
                <a:ea typeface="Lato Light" charset="0"/>
                <a:cs typeface="Lato Light" charset="0"/>
              </a:rPr>
              <a:t>object-recognition software built and powered by </a:t>
            </a:r>
            <a:r>
              <a:rPr lang="en-US" sz="1800" dirty="0" err="1" smtClean="0">
                <a:latin typeface="Lato Light" charset="0"/>
                <a:ea typeface="Lato Light" charset="0"/>
                <a:cs typeface="Lato Light" charset="0"/>
              </a:rPr>
              <a:t>Monocleheads</a:t>
            </a:r>
            <a:r>
              <a:rPr lang="en-US" sz="1800" dirty="0" smtClean="0">
                <a:latin typeface="Lato Light" charset="0"/>
                <a:ea typeface="Lato Light" charset="0"/>
                <a:cs typeface="Lato Light" charset="0"/>
              </a:rPr>
              <a:t>, Spaces </a:t>
            </a:r>
            <a:r>
              <a:rPr lang="en-US" sz="1800" dirty="0" smtClean="0">
                <a:latin typeface="Lato Light" charset="0"/>
                <a:ea typeface="Lato Light" charset="0"/>
                <a:cs typeface="Lato Light" charset="0"/>
              </a:rPr>
              <a:t>will allow all users an easy solution to their parking needs.</a:t>
            </a:r>
            <a:endParaRPr lang="en-US" sz="1800" dirty="0">
              <a:latin typeface="Lato Light" charset="0"/>
              <a:ea typeface="Lato Light" charset="0"/>
              <a:cs typeface="Lato Light" charset="0"/>
            </a:endParaRPr>
          </a:p>
          <a:p>
            <a:pPr>
              <a:lnSpc>
                <a:spcPct val="150000"/>
              </a:lnSpc>
            </a:pPr>
            <a:endParaRPr lang="en-US" sz="1800" dirty="0">
              <a:latin typeface="Lato Light" charset="0"/>
              <a:ea typeface="Lato Light" charset="0"/>
              <a:cs typeface="Lato Light" charset="0"/>
            </a:endParaRPr>
          </a:p>
          <a:p>
            <a:pPr>
              <a:lnSpc>
                <a:spcPct val="150000"/>
              </a:lnSpc>
            </a:pPr>
            <a:r>
              <a:rPr lang="en-US" sz="1800" dirty="0" smtClean="0">
                <a:latin typeface="Lato Light" charset="0"/>
                <a:ea typeface="Lato Light" charset="0"/>
                <a:cs typeface="Lato Light" charset="0"/>
              </a:rPr>
              <a:t>We recognize the need for smarter parking as the market for smart parking increases in demand each day and deliver results to fulfill consumer needs.</a:t>
            </a:r>
            <a:endParaRPr lang="en-US" sz="1800" dirty="0">
              <a:latin typeface="Lato Light" charset="0"/>
              <a:ea typeface="Lato Light" charset="0"/>
              <a:cs typeface="Lato Light" charset="0"/>
            </a:endParaRPr>
          </a:p>
        </p:txBody>
      </p:sp>
      <p:sp>
        <p:nvSpPr>
          <p:cNvPr id="5" name="TextBox 4"/>
          <p:cNvSpPr txBox="1"/>
          <p:nvPr/>
        </p:nvSpPr>
        <p:spPr>
          <a:xfrm>
            <a:off x="1093782" y="10599131"/>
            <a:ext cx="8050219" cy="1754326"/>
          </a:xfrm>
          <a:prstGeom prst="rect">
            <a:avLst/>
          </a:prstGeom>
          <a:noFill/>
        </p:spPr>
        <p:txBody>
          <a:bodyPr wrap="square" rtlCol="0">
            <a:spAutoFit/>
          </a:bodyPr>
          <a:lstStyle/>
          <a:p>
            <a:pPr>
              <a:lnSpc>
                <a:spcPct val="150000"/>
              </a:lnSpc>
            </a:pPr>
            <a:r>
              <a:rPr lang="en-US" sz="1800" dirty="0" smtClean="0">
                <a:latin typeface="Lato Light" charset="0"/>
                <a:ea typeface="Lato Light" charset="0"/>
                <a:cs typeface="Lato Light" charset="0"/>
              </a:rPr>
              <a:t>Spaces was created with the individual at the forefront of our mind. Be it the Mom rushing to the grocery store, the student running late to class, or the senior executive rushing to find a spot prior to his board meeting, spaces has the solution for every parking need.</a:t>
            </a:r>
            <a:endParaRPr lang="en-US" sz="1800" dirty="0">
              <a:latin typeface="Lato Light" charset="0"/>
              <a:ea typeface="Lato Light" charset="0"/>
              <a:cs typeface="Lato Light" charset="0"/>
            </a:endParaRPr>
          </a:p>
        </p:txBody>
      </p:sp>
      <p:sp>
        <p:nvSpPr>
          <p:cNvPr id="6" name="TextBox 5"/>
          <p:cNvSpPr txBox="1"/>
          <p:nvPr/>
        </p:nvSpPr>
        <p:spPr>
          <a:xfrm>
            <a:off x="1093782" y="9519535"/>
            <a:ext cx="7156503" cy="784958"/>
          </a:xfrm>
          <a:prstGeom prst="rect">
            <a:avLst/>
          </a:prstGeom>
          <a:noFill/>
        </p:spPr>
        <p:txBody>
          <a:bodyPr wrap="square">
            <a:spAutoFit/>
          </a:bodyPr>
          <a:lstStyle/>
          <a:p>
            <a:pPr defTabSz="1371714">
              <a:defRPr/>
            </a:pPr>
            <a:r>
              <a:rPr lang="en-US" sz="4501" dirty="0" smtClean="0">
                <a:solidFill>
                  <a:schemeClr val="tx2"/>
                </a:solidFill>
                <a:latin typeface="Lato" charset="0"/>
                <a:ea typeface="Lato" charset="0"/>
                <a:cs typeface="Lato" charset="0"/>
              </a:rPr>
              <a:t>Spaces: A Brief History</a:t>
            </a:r>
            <a:endParaRPr lang="en-US" sz="4501" dirty="0">
              <a:solidFill>
                <a:schemeClr val="tx2"/>
              </a:solidFill>
              <a:latin typeface="Lato" charset="0"/>
              <a:ea typeface="Lato" charset="0"/>
              <a:cs typeface="Lato" charset="0"/>
            </a:endParaRPr>
          </a:p>
        </p:txBody>
      </p:sp>
      <p:pic>
        <p:nvPicPr>
          <p:cNvPr id="1028" name="Picture 4" descr="cars, parking, street"/>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6831" b="168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46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713160"/>
            <a:ext cx="18288000" cy="10289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sp>
        <p:nvSpPr>
          <p:cNvPr id="5" name="Rectangle 4"/>
          <p:cNvSpPr/>
          <p:nvPr/>
        </p:nvSpPr>
        <p:spPr>
          <a:xfrm>
            <a:off x="1531574" y="5150991"/>
            <a:ext cx="4592184" cy="563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a typeface="Lato Regular" charset="0"/>
              <a:cs typeface="Lato Regular" charset="0"/>
            </a:endParaRPr>
          </a:p>
        </p:txBody>
      </p:sp>
      <p:sp>
        <p:nvSpPr>
          <p:cNvPr id="30" name="Rectangle 29"/>
          <p:cNvSpPr/>
          <p:nvPr/>
        </p:nvSpPr>
        <p:spPr>
          <a:xfrm>
            <a:off x="6847909" y="5150991"/>
            <a:ext cx="4592184" cy="563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a typeface="Lato Regular" charset="0"/>
              <a:cs typeface="Lato Regular" charset="0"/>
            </a:endParaRPr>
          </a:p>
        </p:txBody>
      </p:sp>
      <p:sp>
        <p:nvSpPr>
          <p:cNvPr id="31" name="Rectangle 30"/>
          <p:cNvSpPr/>
          <p:nvPr/>
        </p:nvSpPr>
        <p:spPr>
          <a:xfrm>
            <a:off x="12146581" y="5150991"/>
            <a:ext cx="4592184" cy="563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a typeface="Lato Regular" charset="0"/>
              <a:cs typeface="Lato Regular" charset="0"/>
            </a:endParaRPr>
          </a:p>
        </p:txBody>
      </p:sp>
      <p:cxnSp>
        <p:nvCxnSpPr>
          <p:cNvPr id="35" name="Straight Connector 34"/>
          <p:cNvCxnSpPr/>
          <p:nvPr/>
        </p:nvCxnSpPr>
        <p:spPr>
          <a:xfrm>
            <a:off x="3376067" y="7338727"/>
            <a:ext cx="90319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660789" y="7338727"/>
            <a:ext cx="903198"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006570" y="7338727"/>
            <a:ext cx="90319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93970" y="7656941"/>
            <a:ext cx="2255747" cy="600293"/>
          </a:xfrm>
          <a:prstGeom prst="rect">
            <a:avLst/>
          </a:prstGeom>
          <a:noFill/>
        </p:spPr>
        <p:txBody>
          <a:bodyPr wrap="none" rtlCol="0">
            <a:spAutoFit/>
          </a:bodyPr>
          <a:lstStyle/>
          <a:p>
            <a:pPr algn="ctr"/>
            <a:r>
              <a:rPr lang="en-US" sz="3301" dirty="0" smtClean="0">
                <a:solidFill>
                  <a:schemeClr val="tx2"/>
                </a:solidFill>
                <a:latin typeface="Lato" charset="0"/>
                <a:ea typeface="Lato" charset="0"/>
                <a:cs typeface="Lato" charset="0"/>
              </a:rPr>
              <a:t>App Based</a:t>
            </a:r>
            <a:endParaRPr lang="en-US" sz="3301" dirty="0">
              <a:solidFill>
                <a:schemeClr val="tx2"/>
              </a:solidFill>
              <a:latin typeface="Lato" charset="0"/>
              <a:ea typeface="Lato" charset="0"/>
              <a:cs typeface="Lato" charset="0"/>
            </a:endParaRPr>
          </a:p>
        </p:txBody>
      </p:sp>
      <p:sp>
        <p:nvSpPr>
          <p:cNvPr id="19" name="TextBox 18"/>
          <p:cNvSpPr txBox="1"/>
          <p:nvPr/>
        </p:nvSpPr>
        <p:spPr>
          <a:xfrm>
            <a:off x="2515264" y="8332164"/>
            <a:ext cx="2588701" cy="1754326"/>
          </a:xfrm>
          <a:prstGeom prst="rect">
            <a:avLst/>
          </a:prstGeom>
          <a:noFill/>
        </p:spPr>
        <p:txBody>
          <a:bodyPr wrap="square" rtlCol="0">
            <a:spAutoFit/>
          </a:bodyPr>
          <a:lstStyle/>
          <a:p>
            <a:pPr algn="ctr">
              <a:lnSpc>
                <a:spcPct val="150000"/>
              </a:lnSpc>
            </a:pPr>
            <a:r>
              <a:rPr lang="en-US" sz="1800" dirty="0" smtClean="0">
                <a:latin typeface="Lato Regular" charset="0"/>
                <a:ea typeface="Lato Regular" charset="0"/>
                <a:cs typeface="Lato Regular" charset="0"/>
              </a:rPr>
              <a:t>Utilizes a simple interface app based program. Available on iOS.</a:t>
            </a:r>
            <a:endParaRPr lang="en-US" sz="1800" dirty="0">
              <a:latin typeface="Lato Regular" charset="0"/>
              <a:ea typeface="Lato Regular" charset="0"/>
              <a:cs typeface="Lato Regular" charset="0"/>
            </a:endParaRPr>
          </a:p>
        </p:txBody>
      </p:sp>
      <p:sp>
        <p:nvSpPr>
          <p:cNvPr id="20" name="TextBox 19"/>
          <p:cNvSpPr txBox="1"/>
          <p:nvPr/>
        </p:nvSpPr>
        <p:spPr>
          <a:xfrm>
            <a:off x="7990669" y="7656941"/>
            <a:ext cx="2308645" cy="600293"/>
          </a:xfrm>
          <a:prstGeom prst="rect">
            <a:avLst/>
          </a:prstGeom>
          <a:noFill/>
        </p:spPr>
        <p:txBody>
          <a:bodyPr wrap="none" rtlCol="0">
            <a:spAutoFit/>
          </a:bodyPr>
          <a:lstStyle/>
          <a:p>
            <a:pPr algn="ctr"/>
            <a:r>
              <a:rPr lang="en-US" sz="3301" dirty="0">
                <a:solidFill>
                  <a:schemeClr val="tx2"/>
                </a:solidFill>
                <a:latin typeface="Lato" charset="0"/>
                <a:ea typeface="Lato" charset="0"/>
                <a:cs typeface="Lato" charset="0"/>
              </a:rPr>
              <a:t>Checkpoint</a:t>
            </a:r>
          </a:p>
        </p:txBody>
      </p:sp>
      <p:sp>
        <p:nvSpPr>
          <p:cNvPr id="21" name="TextBox 20"/>
          <p:cNvSpPr txBox="1"/>
          <p:nvPr/>
        </p:nvSpPr>
        <p:spPr>
          <a:xfrm>
            <a:off x="7838409" y="8332164"/>
            <a:ext cx="2588701" cy="1754326"/>
          </a:xfrm>
          <a:prstGeom prst="rect">
            <a:avLst/>
          </a:prstGeom>
          <a:noFill/>
        </p:spPr>
        <p:txBody>
          <a:bodyPr wrap="square" rtlCol="0">
            <a:spAutoFit/>
          </a:bodyPr>
          <a:lstStyle/>
          <a:p>
            <a:pPr algn="ctr">
              <a:lnSpc>
                <a:spcPct val="150000"/>
              </a:lnSpc>
            </a:pPr>
            <a:r>
              <a:rPr lang="en-US" sz="1800" dirty="0" smtClean="0">
                <a:latin typeface="Lato Regular" charset="0"/>
                <a:ea typeface="Lato Regular" charset="0"/>
                <a:cs typeface="Lato Regular" charset="0"/>
              </a:rPr>
              <a:t>Administrator capabilities allow software users to monitor parking lots at all </a:t>
            </a:r>
            <a:r>
              <a:rPr lang="en-US" sz="1800" dirty="0" smtClean="0">
                <a:latin typeface="Lato Regular" charset="0"/>
                <a:ea typeface="Lato Regular" charset="0"/>
                <a:cs typeface="Lato Regular" charset="0"/>
              </a:rPr>
              <a:t>times.</a:t>
            </a:r>
            <a:endParaRPr lang="en-US" sz="1800" dirty="0">
              <a:latin typeface="Lato Regular" charset="0"/>
              <a:ea typeface="Lato Regular" charset="0"/>
              <a:cs typeface="Lato Regular" charset="0"/>
            </a:endParaRPr>
          </a:p>
        </p:txBody>
      </p:sp>
      <p:sp>
        <p:nvSpPr>
          <p:cNvPr id="22" name="TextBox 21"/>
          <p:cNvSpPr txBox="1"/>
          <p:nvPr/>
        </p:nvSpPr>
        <p:spPr>
          <a:xfrm>
            <a:off x="12861425" y="7656941"/>
            <a:ext cx="3172664" cy="600293"/>
          </a:xfrm>
          <a:prstGeom prst="rect">
            <a:avLst/>
          </a:prstGeom>
          <a:noFill/>
        </p:spPr>
        <p:txBody>
          <a:bodyPr wrap="none" rtlCol="0">
            <a:spAutoFit/>
          </a:bodyPr>
          <a:lstStyle/>
          <a:p>
            <a:pPr algn="ctr"/>
            <a:r>
              <a:rPr lang="en-US" sz="3301" dirty="0" smtClean="0">
                <a:solidFill>
                  <a:schemeClr val="tx2"/>
                </a:solidFill>
                <a:latin typeface="Lato" charset="0"/>
                <a:ea typeface="Lato" charset="0"/>
                <a:cs typeface="Lato" charset="0"/>
              </a:rPr>
              <a:t>Immediate Data</a:t>
            </a:r>
            <a:endParaRPr lang="en-US" sz="3301" dirty="0">
              <a:solidFill>
                <a:schemeClr val="tx2"/>
              </a:solidFill>
              <a:latin typeface="Lato" charset="0"/>
              <a:ea typeface="Lato" charset="0"/>
              <a:cs typeface="Lato" charset="0"/>
            </a:endParaRPr>
          </a:p>
        </p:txBody>
      </p:sp>
      <p:sp>
        <p:nvSpPr>
          <p:cNvPr id="23" name="TextBox 22"/>
          <p:cNvSpPr txBox="1"/>
          <p:nvPr/>
        </p:nvSpPr>
        <p:spPr>
          <a:xfrm>
            <a:off x="13141174" y="8332164"/>
            <a:ext cx="2588701" cy="2585323"/>
          </a:xfrm>
          <a:prstGeom prst="rect">
            <a:avLst/>
          </a:prstGeom>
          <a:noFill/>
        </p:spPr>
        <p:txBody>
          <a:bodyPr wrap="square" rtlCol="0">
            <a:spAutoFit/>
          </a:bodyPr>
          <a:lstStyle/>
          <a:p>
            <a:pPr algn="ctr">
              <a:lnSpc>
                <a:spcPct val="150000"/>
              </a:lnSpc>
            </a:pPr>
            <a:r>
              <a:rPr lang="en-US" sz="1800" dirty="0" smtClean="0">
                <a:latin typeface="Lato Regular" charset="0"/>
                <a:ea typeface="Lato Regular" charset="0"/>
                <a:cs typeface="Lato Regular" charset="0"/>
              </a:rPr>
              <a:t>Live feed </a:t>
            </a:r>
            <a:r>
              <a:rPr lang="en-US" sz="1800" dirty="0" smtClean="0">
                <a:latin typeface="Lato Regular" charset="0"/>
                <a:ea typeface="Lato Regular" charset="0"/>
                <a:cs typeface="Lato Regular" charset="0"/>
              </a:rPr>
              <a:t>individual parking space </a:t>
            </a:r>
            <a:r>
              <a:rPr lang="en-US" sz="1800" dirty="0" smtClean="0">
                <a:latin typeface="Lato Regular" charset="0"/>
                <a:ea typeface="Lato Regular" charset="0"/>
                <a:cs typeface="Lato Regular" charset="0"/>
              </a:rPr>
              <a:t>recognition software, powered by Monocleheads, allows users immediate information.</a:t>
            </a:r>
            <a:endParaRPr lang="en-US" sz="1800" dirty="0">
              <a:latin typeface="Lato Regular" charset="0"/>
              <a:ea typeface="Lato Regular" charset="0"/>
              <a:cs typeface="Lato Regular" charset="0"/>
            </a:endParaRPr>
          </a:p>
        </p:txBody>
      </p:sp>
      <p:grpSp>
        <p:nvGrpSpPr>
          <p:cNvPr id="2" name="Group 1"/>
          <p:cNvGrpSpPr/>
          <p:nvPr/>
        </p:nvGrpSpPr>
        <p:grpSpPr>
          <a:xfrm>
            <a:off x="3537024" y="6097560"/>
            <a:ext cx="11196290" cy="581282"/>
            <a:chOff x="6568089" y="6937096"/>
            <a:chExt cx="10760458" cy="558655"/>
          </a:xfrm>
          <a:solidFill>
            <a:schemeClr val="tx2"/>
          </a:solidFill>
        </p:grpSpPr>
        <p:sp>
          <p:nvSpPr>
            <p:cNvPr id="38" name="Shape 2925"/>
            <p:cNvSpPr/>
            <p:nvPr/>
          </p:nvSpPr>
          <p:spPr>
            <a:xfrm>
              <a:off x="16769892" y="693709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grpFill/>
            <a:ln w="12700">
              <a:miter lim="400000"/>
            </a:ln>
          </p:spPr>
          <p:txBody>
            <a:bodyPr lIns="28575" tIns="28575" rIns="28575" bIns="28575" anchor="ctr"/>
            <a:lstStyle/>
            <a:p>
              <a:pPr defTabSz="34289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p>
          </p:txBody>
        </p:sp>
        <p:sp>
          <p:nvSpPr>
            <p:cNvPr id="39" name="Shape 2943"/>
            <p:cNvSpPr/>
            <p:nvPr/>
          </p:nvSpPr>
          <p:spPr>
            <a:xfrm>
              <a:off x="11776481" y="6937096"/>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grpFill/>
            <a:ln w="12700">
              <a:miter lim="400000"/>
            </a:ln>
          </p:spPr>
          <p:txBody>
            <a:bodyPr lIns="28575" tIns="28575" rIns="28575" bIns="28575" anchor="ctr"/>
            <a:lstStyle/>
            <a:p>
              <a:pPr defTabSz="34289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p>
          </p:txBody>
        </p:sp>
        <p:sp>
          <p:nvSpPr>
            <p:cNvPr id="40" name="Shape 2964"/>
            <p:cNvSpPr/>
            <p:nvPr/>
          </p:nvSpPr>
          <p:spPr>
            <a:xfrm>
              <a:off x="6568089" y="7013275"/>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grpFill/>
            <a:ln w="9525">
              <a:noFill/>
              <a:miter lim="400000"/>
            </a:ln>
          </p:spPr>
          <p:txBody>
            <a:bodyPr lIns="28575" tIns="28575" rIns="28575" bIns="28575" anchor="ctr"/>
            <a:lstStyle/>
            <a:p>
              <a:pPr defTabSz="34289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p>
          </p:txBody>
        </p:sp>
      </p:grpSp>
      <p:sp>
        <p:nvSpPr>
          <p:cNvPr id="27" name="TextBox 26"/>
          <p:cNvSpPr txBox="1"/>
          <p:nvPr/>
        </p:nvSpPr>
        <p:spPr>
          <a:xfrm>
            <a:off x="4526205" y="2949406"/>
            <a:ext cx="9353128" cy="784958"/>
          </a:xfrm>
          <a:prstGeom prst="rect">
            <a:avLst/>
          </a:prstGeom>
          <a:noFill/>
        </p:spPr>
        <p:txBody>
          <a:bodyPr wrap="square">
            <a:spAutoFit/>
          </a:bodyPr>
          <a:lstStyle/>
          <a:p>
            <a:pPr algn="ctr" defTabSz="1371714">
              <a:defRPr/>
            </a:pPr>
            <a:r>
              <a:rPr lang="en-US" sz="4501" dirty="0" smtClean="0">
                <a:solidFill>
                  <a:schemeClr val="tx2"/>
                </a:solidFill>
                <a:latin typeface="Lato" charset="0"/>
                <a:ea typeface="Lato" charset="0"/>
                <a:cs typeface="Lato" charset="0"/>
              </a:rPr>
              <a:t>Spaces – Parking Redefined</a:t>
            </a:r>
            <a:endParaRPr lang="en-US" sz="4501" dirty="0">
              <a:solidFill>
                <a:schemeClr val="tx2"/>
              </a:solidFill>
              <a:latin typeface="Lato" charset="0"/>
              <a:ea typeface="Lato" charset="0"/>
              <a:cs typeface="Lato" charset="0"/>
            </a:endParaRPr>
          </a:p>
        </p:txBody>
      </p:sp>
    </p:spTree>
    <p:extLst>
      <p:ext uri="{BB962C8B-B14F-4D97-AF65-F5344CB8AC3E}">
        <p14:creationId xmlns:p14="http://schemas.microsoft.com/office/powerpoint/2010/main" val="72196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0032" y="1713160"/>
            <a:ext cx="18288000" cy="10289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grpSp>
        <p:nvGrpSpPr>
          <p:cNvPr id="3" name="Group 2"/>
          <p:cNvGrpSpPr/>
          <p:nvPr/>
        </p:nvGrpSpPr>
        <p:grpSpPr>
          <a:xfrm>
            <a:off x="9692311" y="4901854"/>
            <a:ext cx="7896263" cy="6388437"/>
            <a:chOff x="5967940" y="3226190"/>
            <a:chExt cx="10525609" cy="8515698"/>
          </a:xfrm>
        </p:grpSpPr>
        <p:sp>
          <p:nvSpPr>
            <p:cNvPr id="24" name="Oval 23"/>
            <p:cNvSpPr/>
            <p:nvPr/>
          </p:nvSpPr>
          <p:spPr>
            <a:xfrm>
              <a:off x="5967940" y="6614071"/>
              <a:ext cx="5127821" cy="5127817"/>
            </a:xfrm>
            <a:prstGeom prst="ellipse">
              <a:avLst/>
            </a:prstGeom>
            <a:solidFill>
              <a:schemeClr val="accent3">
                <a:alpha val="6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1">
                <a:solidFill>
                  <a:schemeClr val="tx1"/>
                </a:solidFill>
                <a:latin typeface="Lato Regular" charset="0"/>
              </a:endParaRPr>
            </a:p>
          </p:txBody>
        </p:sp>
        <p:sp>
          <p:nvSpPr>
            <p:cNvPr id="32" name="Oval 31"/>
            <p:cNvSpPr/>
            <p:nvPr/>
          </p:nvSpPr>
          <p:spPr>
            <a:xfrm>
              <a:off x="6102924" y="3226190"/>
              <a:ext cx="5127821" cy="5127817"/>
            </a:xfrm>
            <a:prstGeom prst="ellipse">
              <a:avLst/>
            </a:prstGeom>
            <a:solidFill>
              <a:schemeClr val="accent1">
                <a:alpha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1">
                <a:solidFill>
                  <a:schemeClr val="tx1"/>
                </a:solidFill>
                <a:latin typeface="Lato Regular" charset="0"/>
              </a:endParaRPr>
            </a:p>
          </p:txBody>
        </p:sp>
        <p:sp>
          <p:nvSpPr>
            <p:cNvPr id="35" name="Oval 34"/>
            <p:cNvSpPr/>
            <p:nvPr/>
          </p:nvSpPr>
          <p:spPr>
            <a:xfrm>
              <a:off x="11365728" y="5260732"/>
              <a:ext cx="5127821" cy="5127818"/>
            </a:xfrm>
            <a:prstGeom prst="ellipse">
              <a:avLst/>
            </a:prstGeom>
            <a:solidFill>
              <a:schemeClr val="accent2">
                <a:alpha val="6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1">
                <a:solidFill>
                  <a:schemeClr val="tx1"/>
                </a:solidFill>
                <a:latin typeface="Lato Regular" charset="0"/>
              </a:endParaRPr>
            </a:p>
          </p:txBody>
        </p:sp>
        <p:sp>
          <p:nvSpPr>
            <p:cNvPr id="48" name="Freeform 47"/>
            <p:cNvSpPr>
              <a:spLocks/>
            </p:cNvSpPr>
            <p:nvPr/>
          </p:nvSpPr>
          <p:spPr bwMode="auto">
            <a:xfrm>
              <a:off x="16105805" y="8885449"/>
              <a:ext cx="211856" cy="22301"/>
            </a:xfrm>
            <a:custGeom>
              <a:avLst/>
              <a:gdLst>
                <a:gd name="T0" fmla="*/ 32 w 35"/>
                <a:gd name="T1" fmla="*/ 0 h 4"/>
                <a:gd name="T2" fmla="*/ 2 w 35"/>
                <a:gd name="T3" fmla="*/ 0 h 4"/>
                <a:gd name="T4" fmla="*/ 0 w 35"/>
                <a:gd name="T5" fmla="*/ 2 h 4"/>
                <a:gd name="T6" fmla="*/ 2 w 35"/>
                <a:gd name="T7" fmla="*/ 4 h 4"/>
                <a:gd name="T8" fmla="*/ 32 w 35"/>
                <a:gd name="T9" fmla="*/ 4 h 4"/>
                <a:gd name="T10" fmla="*/ 35 w 35"/>
                <a:gd name="T11" fmla="*/ 2 h 4"/>
                <a:gd name="T12" fmla="*/ 32 w 3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0"/>
                  </a:moveTo>
                  <a:cubicBezTo>
                    <a:pt x="2" y="0"/>
                    <a:pt x="2" y="0"/>
                    <a:pt x="2" y="0"/>
                  </a:cubicBezTo>
                  <a:cubicBezTo>
                    <a:pt x="1" y="0"/>
                    <a:pt x="0" y="1"/>
                    <a:pt x="0" y="2"/>
                  </a:cubicBezTo>
                  <a:cubicBezTo>
                    <a:pt x="0" y="3"/>
                    <a:pt x="1" y="4"/>
                    <a:pt x="2" y="4"/>
                  </a:cubicBezTo>
                  <a:cubicBezTo>
                    <a:pt x="32" y="4"/>
                    <a:pt x="32" y="4"/>
                    <a:pt x="32" y="4"/>
                  </a:cubicBezTo>
                  <a:cubicBezTo>
                    <a:pt x="34" y="4"/>
                    <a:pt x="35" y="3"/>
                    <a:pt x="35" y="2"/>
                  </a:cubicBezTo>
                  <a:cubicBezTo>
                    <a:pt x="35" y="1"/>
                    <a:pt x="34" y="0"/>
                    <a:pt x="32" y="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64" tIns="45732" rIns="91464" bIns="45732" numCol="1" anchor="t" anchorCtr="0" compatLnSpc="1">
              <a:prstTxWarp prst="textNoShape">
                <a:avLst/>
              </a:prstTxWarp>
            </a:bodyPr>
            <a:lstStyle/>
            <a:p>
              <a:endParaRPr lang="en-US" sz="2401">
                <a:latin typeface="Lato Regular" charset="0"/>
              </a:endParaRPr>
            </a:p>
          </p:txBody>
        </p:sp>
      </p:grpSp>
      <p:sp>
        <p:nvSpPr>
          <p:cNvPr id="19" name="Oval 18"/>
          <p:cNvSpPr/>
          <p:nvPr/>
        </p:nvSpPr>
        <p:spPr>
          <a:xfrm>
            <a:off x="1665812" y="5498925"/>
            <a:ext cx="1145240" cy="11450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9" tIns="68575" rIns="137149" bIns="68575" rtlCol="0" anchor="ctr"/>
          <a:lstStyle/>
          <a:p>
            <a:pPr algn="ctr"/>
            <a:endParaRPr lang="id-ID" sz="2700">
              <a:latin typeface="Lato Regular" charset="0"/>
              <a:cs typeface="Lato Regular" charset="0"/>
            </a:endParaRPr>
          </a:p>
        </p:txBody>
      </p:sp>
      <p:sp>
        <p:nvSpPr>
          <p:cNvPr id="21" name="Oval 20"/>
          <p:cNvSpPr/>
          <p:nvPr/>
        </p:nvSpPr>
        <p:spPr>
          <a:xfrm>
            <a:off x="1683570" y="7420258"/>
            <a:ext cx="1145240" cy="114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9" tIns="68575" rIns="137149" bIns="68575" rtlCol="0" anchor="ctr"/>
          <a:lstStyle/>
          <a:p>
            <a:pPr algn="ctr"/>
            <a:endParaRPr lang="id-ID" sz="2700">
              <a:latin typeface="Lato Regular" charset="0"/>
              <a:cs typeface="Lato Regular" charset="0"/>
            </a:endParaRPr>
          </a:p>
        </p:txBody>
      </p:sp>
      <p:sp>
        <p:nvSpPr>
          <p:cNvPr id="22" name="TextBox 21"/>
          <p:cNvSpPr txBox="1"/>
          <p:nvPr/>
        </p:nvSpPr>
        <p:spPr>
          <a:xfrm>
            <a:off x="4526205" y="2949406"/>
            <a:ext cx="9353128" cy="784958"/>
          </a:xfrm>
          <a:prstGeom prst="rect">
            <a:avLst/>
          </a:prstGeom>
          <a:noFill/>
        </p:spPr>
        <p:txBody>
          <a:bodyPr wrap="square">
            <a:spAutoFit/>
          </a:bodyPr>
          <a:lstStyle/>
          <a:p>
            <a:pPr algn="ctr" defTabSz="1371714">
              <a:defRPr/>
            </a:pPr>
            <a:r>
              <a:rPr lang="en-US" sz="4501" dirty="0" smtClean="0">
                <a:solidFill>
                  <a:schemeClr val="tx2"/>
                </a:solidFill>
                <a:latin typeface="Lato" charset="0"/>
                <a:ea typeface="Lato" charset="0"/>
                <a:cs typeface="Lato" charset="0"/>
              </a:rPr>
              <a:t>The Spaces Solution</a:t>
            </a:r>
            <a:endParaRPr lang="en-US" sz="4501" dirty="0">
              <a:solidFill>
                <a:schemeClr val="tx2"/>
              </a:solidFill>
              <a:latin typeface="Lato" charset="0"/>
              <a:ea typeface="Lato" charset="0"/>
              <a:cs typeface="Lato" charset="0"/>
            </a:endParaRPr>
          </a:p>
        </p:txBody>
      </p:sp>
      <p:grpSp>
        <p:nvGrpSpPr>
          <p:cNvPr id="26" name="Group 25"/>
          <p:cNvGrpSpPr/>
          <p:nvPr/>
        </p:nvGrpSpPr>
        <p:grpSpPr>
          <a:xfrm>
            <a:off x="3031337" y="5375286"/>
            <a:ext cx="5654676" cy="1704062"/>
            <a:chOff x="3884614" y="4279393"/>
            <a:chExt cx="7537605" cy="2271493"/>
          </a:xfrm>
        </p:grpSpPr>
        <p:sp>
          <p:nvSpPr>
            <p:cNvPr id="27" name="TextBox 26"/>
            <p:cNvSpPr txBox="1"/>
            <p:nvPr/>
          </p:nvSpPr>
          <p:spPr>
            <a:xfrm>
              <a:off x="3884614" y="4920072"/>
              <a:ext cx="7537605" cy="1630814"/>
            </a:xfrm>
            <a:prstGeom prst="rect">
              <a:avLst/>
            </a:prstGeom>
            <a:noFill/>
          </p:spPr>
          <p:txBody>
            <a:bodyPr wrap="square" lIns="182895" tIns="91448" rIns="182895" bIns="91448" rtlCol="0">
              <a:spAutoFit/>
            </a:bodyPr>
            <a:lstStyle/>
            <a:p>
              <a:pPr>
                <a:lnSpc>
                  <a:spcPts val="2731"/>
                </a:lnSpc>
              </a:pPr>
              <a:r>
                <a:rPr lang="en-US" sz="1500" dirty="0" smtClean="0">
                  <a:latin typeface="Lato Light" charset="0"/>
                  <a:ea typeface="Lato Light" charset="0"/>
                  <a:cs typeface="Lato Light" charset="0"/>
                </a:rPr>
                <a:t>Individuals have to ‘fight’ to find a spot. Many times individuals are late to work, class, meeting etc. because they can not find an open spot.</a:t>
              </a:r>
              <a:endParaRPr lang="en-US" sz="1500" dirty="0">
                <a:latin typeface="Lato Light" charset="0"/>
                <a:ea typeface="Lato Light" charset="0"/>
                <a:cs typeface="Lato Light" charset="0"/>
              </a:endParaRPr>
            </a:p>
          </p:txBody>
        </p:sp>
        <p:sp>
          <p:nvSpPr>
            <p:cNvPr id="28" name="TextBox 27"/>
            <p:cNvSpPr txBox="1"/>
            <p:nvPr/>
          </p:nvSpPr>
          <p:spPr>
            <a:xfrm>
              <a:off x="3884614" y="4279393"/>
              <a:ext cx="7537605" cy="724220"/>
            </a:xfrm>
            <a:prstGeom prst="rect">
              <a:avLst/>
            </a:prstGeom>
            <a:noFill/>
          </p:spPr>
          <p:txBody>
            <a:bodyPr wrap="square" lIns="182895" tIns="91448" rIns="182895" bIns="91448" rtlCol="0">
              <a:spAutoFit/>
            </a:bodyPr>
            <a:lstStyle/>
            <a:p>
              <a:pPr>
                <a:lnSpc>
                  <a:spcPts val="3031"/>
                </a:lnSpc>
              </a:pPr>
              <a:r>
                <a:rPr lang="en-US" sz="2401" dirty="0" smtClean="0">
                  <a:solidFill>
                    <a:schemeClr val="tx2"/>
                  </a:solidFill>
                  <a:latin typeface="Lato Regular" charset="0"/>
                  <a:ea typeface="Lato Regular" charset="0"/>
                  <a:cs typeface="Lato Regular" charset="0"/>
                </a:rPr>
                <a:t>Current System of Parking</a:t>
              </a:r>
              <a:endParaRPr lang="en-US" sz="1050" dirty="0">
                <a:solidFill>
                  <a:schemeClr val="tx2"/>
                </a:solidFill>
                <a:latin typeface="Lato Regular" charset="0"/>
                <a:ea typeface="Lato Regular" charset="0"/>
                <a:cs typeface="Lato Regular" charset="0"/>
              </a:endParaRPr>
            </a:p>
          </p:txBody>
        </p:sp>
      </p:grpSp>
      <p:sp>
        <p:nvSpPr>
          <p:cNvPr id="30" name="TextBox 29"/>
          <p:cNvSpPr txBox="1"/>
          <p:nvPr/>
        </p:nvSpPr>
        <p:spPr>
          <a:xfrm>
            <a:off x="3031337" y="7815072"/>
            <a:ext cx="5654676" cy="1223428"/>
          </a:xfrm>
          <a:prstGeom prst="rect">
            <a:avLst/>
          </a:prstGeom>
          <a:noFill/>
        </p:spPr>
        <p:txBody>
          <a:bodyPr wrap="square" lIns="182895" tIns="91448" rIns="182895" bIns="91448" rtlCol="0">
            <a:spAutoFit/>
          </a:bodyPr>
          <a:lstStyle/>
          <a:p>
            <a:pPr>
              <a:lnSpc>
                <a:spcPts val="2731"/>
              </a:lnSpc>
            </a:pPr>
            <a:r>
              <a:rPr lang="en-US" sz="1500" dirty="0" smtClean="0">
                <a:latin typeface="Lato Light" charset="0"/>
                <a:ea typeface="Lato Light" charset="0"/>
                <a:cs typeface="Lato Light" charset="0"/>
              </a:rPr>
              <a:t>Competing companies in the smart parking industry have introduced smart parking options that are restrictive to meet only a few </a:t>
            </a:r>
            <a:r>
              <a:rPr lang="en-US" sz="1500" dirty="0" smtClean="0">
                <a:latin typeface="Lato Light" charset="0"/>
                <a:ea typeface="Lato Light" charset="0"/>
                <a:cs typeface="Lato Light" charset="0"/>
              </a:rPr>
              <a:t>needs. These include parking garages and metropolitan areas. </a:t>
            </a:r>
            <a:endParaRPr lang="en-US" sz="1500" dirty="0">
              <a:latin typeface="Lato Light" charset="0"/>
              <a:ea typeface="Lato Light" charset="0"/>
              <a:cs typeface="Lato Light" charset="0"/>
            </a:endParaRPr>
          </a:p>
        </p:txBody>
      </p:sp>
      <p:sp>
        <p:nvSpPr>
          <p:cNvPr id="36" name="TextBox 35"/>
          <p:cNvSpPr txBox="1"/>
          <p:nvPr/>
        </p:nvSpPr>
        <p:spPr>
          <a:xfrm>
            <a:off x="3031337" y="7334438"/>
            <a:ext cx="5654676" cy="543306"/>
          </a:xfrm>
          <a:prstGeom prst="rect">
            <a:avLst/>
          </a:prstGeom>
          <a:noFill/>
        </p:spPr>
        <p:txBody>
          <a:bodyPr wrap="square" lIns="182895" tIns="91448" rIns="182895" bIns="91448" rtlCol="0">
            <a:spAutoFit/>
          </a:bodyPr>
          <a:lstStyle/>
          <a:p>
            <a:pPr>
              <a:lnSpc>
                <a:spcPts val="3031"/>
              </a:lnSpc>
            </a:pPr>
            <a:r>
              <a:rPr lang="en-US" sz="2401" dirty="0" smtClean="0">
                <a:solidFill>
                  <a:schemeClr val="tx2"/>
                </a:solidFill>
                <a:latin typeface="Lato Regular" charset="0"/>
                <a:ea typeface="Lato Regular" charset="0"/>
                <a:cs typeface="Lato Regular" charset="0"/>
              </a:rPr>
              <a:t>Competitor Offerings</a:t>
            </a:r>
            <a:endParaRPr lang="en-US" sz="1050" dirty="0">
              <a:solidFill>
                <a:schemeClr val="tx2"/>
              </a:solidFill>
              <a:latin typeface="Lato Regular" charset="0"/>
              <a:ea typeface="Lato Regular" charset="0"/>
              <a:cs typeface="Lato Regular" charset="0"/>
            </a:endParaRPr>
          </a:p>
        </p:txBody>
      </p:sp>
      <p:sp>
        <p:nvSpPr>
          <p:cNvPr id="43" name="TextBox 42"/>
          <p:cNvSpPr txBox="1"/>
          <p:nvPr/>
        </p:nvSpPr>
        <p:spPr>
          <a:xfrm>
            <a:off x="3031337" y="9776271"/>
            <a:ext cx="5654676" cy="1223428"/>
          </a:xfrm>
          <a:prstGeom prst="rect">
            <a:avLst/>
          </a:prstGeom>
          <a:noFill/>
        </p:spPr>
        <p:txBody>
          <a:bodyPr wrap="square" lIns="182895" tIns="91448" rIns="182895" bIns="91448" rtlCol="0">
            <a:spAutoFit/>
          </a:bodyPr>
          <a:lstStyle/>
          <a:p>
            <a:pPr>
              <a:lnSpc>
                <a:spcPts val="2731"/>
              </a:lnSpc>
            </a:pPr>
            <a:r>
              <a:rPr lang="en-US" sz="1500" dirty="0" smtClean="0">
                <a:latin typeface="Lato Light" charset="0"/>
                <a:ea typeface="Lato Light" charset="0"/>
                <a:cs typeface="Lato Light" charset="0"/>
              </a:rPr>
              <a:t>Spaces solution to parking offers solutions to solve </a:t>
            </a:r>
            <a:r>
              <a:rPr lang="en-US" sz="1500" dirty="0" smtClean="0">
                <a:latin typeface="Lato Light" charset="0"/>
                <a:ea typeface="Lato Light" charset="0"/>
                <a:cs typeface="Lato Light" charset="0"/>
              </a:rPr>
              <a:t>the problem with outdoor parking lots. Any parking lot can be mapped and added to our infrastructure with our object-recognition system. </a:t>
            </a:r>
            <a:endParaRPr lang="en-US" sz="1500" dirty="0">
              <a:latin typeface="Lato Light" charset="0"/>
              <a:ea typeface="Lato Light" charset="0"/>
              <a:cs typeface="Lato Light" charset="0"/>
            </a:endParaRPr>
          </a:p>
        </p:txBody>
      </p:sp>
      <p:sp>
        <p:nvSpPr>
          <p:cNvPr id="44" name="TextBox 43"/>
          <p:cNvSpPr txBox="1"/>
          <p:nvPr/>
        </p:nvSpPr>
        <p:spPr>
          <a:xfrm>
            <a:off x="3031337" y="9295638"/>
            <a:ext cx="5654676" cy="543306"/>
          </a:xfrm>
          <a:prstGeom prst="rect">
            <a:avLst/>
          </a:prstGeom>
          <a:noFill/>
        </p:spPr>
        <p:txBody>
          <a:bodyPr wrap="square" lIns="182895" tIns="91448" rIns="182895" bIns="91448" rtlCol="0">
            <a:spAutoFit/>
          </a:bodyPr>
          <a:lstStyle/>
          <a:p>
            <a:pPr>
              <a:lnSpc>
                <a:spcPts val="3031"/>
              </a:lnSpc>
            </a:pPr>
            <a:r>
              <a:rPr lang="en-US" sz="2401" dirty="0" smtClean="0">
                <a:solidFill>
                  <a:schemeClr val="tx2"/>
                </a:solidFill>
                <a:latin typeface="Lato Regular" charset="0"/>
                <a:ea typeface="Lato Regular" charset="0"/>
                <a:cs typeface="Lato Regular" charset="0"/>
              </a:rPr>
              <a:t>Our Offerings</a:t>
            </a:r>
            <a:endParaRPr lang="en-US" sz="1050" dirty="0">
              <a:solidFill>
                <a:schemeClr val="tx2"/>
              </a:solidFill>
              <a:latin typeface="Lato Regular" charset="0"/>
              <a:ea typeface="Lato Regular" charset="0"/>
              <a:cs typeface="Lato Regular" charset="0"/>
            </a:endParaRPr>
          </a:p>
        </p:txBody>
      </p:sp>
      <p:grpSp>
        <p:nvGrpSpPr>
          <p:cNvPr id="45" name="Group 44"/>
          <p:cNvGrpSpPr/>
          <p:nvPr/>
        </p:nvGrpSpPr>
        <p:grpSpPr>
          <a:xfrm>
            <a:off x="845656" y="9207094"/>
            <a:ext cx="495072" cy="720394"/>
            <a:chOff x="4075113" y="1909763"/>
            <a:chExt cx="247650" cy="360363"/>
          </a:xfrm>
          <a:solidFill>
            <a:schemeClr val="bg1"/>
          </a:solidFill>
        </p:grpSpPr>
        <p:sp>
          <p:nvSpPr>
            <p:cNvPr id="46" name="Freeform 78"/>
            <p:cNvSpPr>
              <a:spLocks noEditPoints="1"/>
            </p:cNvSpPr>
            <p:nvPr/>
          </p:nvSpPr>
          <p:spPr bwMode="auto">
            <a:xfrm>
              <a:off x="4075113" y="1909763"/>
              <a:ext cx="247650" cy="360363"/>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grpFill/>
            <a:ln w="9525">
              <a:noFill/>
              <a:round/>
              <a:headEnd/>
              <a:tailEnd/>
            </a:ln>
          </p:spPr>
          <p:txBody>
            <a:bodyPr/>
            <a:lstStyle/>
            <a:p>
              <a:pPr>
                <a:defRPr/>
              </a:pPr>
              <a:endParaRPr lang="en-US" sz="7200"/>
            </a:p>
          </p:txBody>
        </p:sp>
        <p:sp>
          <p:nvSpPr>
            <p:cNvPr id="47" name="Freeform 79"/>
            <p:cNvSpPr>
              <a:spLocks noEditPoints="1"/>
            </p:cNvSpPr>
            <p:nvPr/>
          </p:nvSpPr>
          <p:spPr bwMode="auto">
            <a:xfrm>
              <a:off x="4130675" y="1965326"/>
              <a:ext cx="73025" cy="73025"/>
            </a:xfrm>
            <a:custGeom>
              <a:avLst/>
              <a:gdLst/>
              <a:ahLst/>
              <a:cxnLst>
                <a:cxn ang="0">
                  <a:pos x="23" y="0"/>
                </a:cxn>
                <a:cxn ang="0">
                  <a:pos x="0" y="23"/>
                </a:cxn>
                <a:cxn ang="0">
                  <a:pos x="2" y="25"/>
                </a:cxn>
                <a:cxn ang="0">
                  <a:pos x="4" y="23"/>
                </a:cxn>
                <a:cxn ang="0">
                  <a:pos x="23" y="4"/>
                </a:cxn>
                <a:cxn ang="0">
                  <a:pos x="25" y="2"/>
                </a:cxn>
                <a:cxn ang="0">
                  <a:pos x="23" y="0"/>
                </a:cxn>
                <a:cxn ang="0">
                  <a:pos x="23" y="0"/>
                </a:cxn>
                <a:cxn ang="0">
                  <a:pos x="23" y="0"/>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grpFill/>
            <a:ln w="9525">
              <a:noFill/>
              <a:round/>
              <a:headEnd/>
              <a:tailEnd/>
            </a:ln>
          </p:spPr>
          <p:txBody>
            <a:bodyPr/>
            <a:lstStyle/>
            <a:p>
              <a:pPr>
                <a:defRPr/>
              </a:pPr>
              <a:endParaRPr lang="en-US" sz="7200"/>
            </a:p>
          </p:txBody>
        </p:sp>
      </p:grpSp>
      <p:grpSp>
        <p:nvGrpSpPr>
          <p:cNvPr id="33" name="Group 32"/>
          <p:cNvGrpSpPr/>
          <p:nvPr/>
        </p:nvGrpSpPr>
        <p:grpSpPr>
          <a:xfrm>
            <a:off x="15257438" y="7761412"/>
            <a:ext cx="848018" cy="1180356"/>
            <a:chOff x="4075113" y="1909763"/>
            <a:chExt cx="247650" cy="360363"/>
          </a:xfrm>
          <a:solidFill>
            <a:schemeClr val="bg1"/>
          </a:solidFill>
        </p:grpSpPr>
        <p:sp>
          <p:nvSpPr>
            <p:cNvPr id="34" name="Freeform 78"/>
            <p:cNvSpPr>
              <a:spLocks noEditPoints="1"/>
            </p:cNvSpPr>
            <p:nvPr/>
          </p:nvSpPr>
          <p:spPr bwMode="auto">
            <a:xfrm>
              <a:off x="4075113" y="1909763"/>
              <a:ext cx="247650" cy="360363"/>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grpFill/>
            <a:ln w="9525">
              <a:noFill/>
              <a:round/>
              <a:headEnd/>
              <a:tailEnd/>
            </a:ln>
          </p:spPr>
          <p:txBody>
            <a:bodyPr/>
            <a:lstStyle/>
            <a:p>
              <a:pPr>
                <a:defRPr/>
              </a:pPr>
              <a:endParaRPr lang="en-US" sz="7200"/>
            </a:p>
          </p:txBody>
        </p:sp>
        <p:sp>
          <p:nvSpPr>
            <p:cNvPr id="37" name="Freeform 79"/>
            <p:cNvSpPr>
              <a:spLocks noEditPoints="1"/>
            </p:cNvSpPr>
            <p:nvPr/>
          </p:nvSpPr>
          <p:spPr bwMode="auto">
            <a:xfrm>
              <a:off x="4130675" y="1965326"/>
              <a:ext cx="73025" cy="73025"/>
            </a:xfrm>
            <a:custGeom>
              <a:avLst/>
              <a:gdLst/>
              <a:ahLst/>
              <a:cxnLst>
                <a:cxn ang="0">
                  <a:pos x="23" y="0"/>
                </a:cxn>
                <a:cxn ang="0">
                  <a:pos x="0" y="23"/>
                </a:cxn>
                <a:cxn ang="0">
                  <a:pos x="2" y="25"/>
                </a:cxn>
                <a:cxn ang="0">
                  <a:pos x="4" y="23"/>
                </a:cxn>
                <a:cxn ang="0">
                  <a:pos x="23" y="4"/>
                </a:cxn>
                <a:cxn ang="0">
                  <a:pos x="25" y="2"/>
                </a:cxn>
                <a:cxn ang="0">
                  <a:pos x="23" y="0"/>
                </a:cxn>
                <a:cxn ang="0">
                  <a:pos x="23" y="0"/>
                </a:cxn>
                <a:cxn ang="0">
                  <a:pos x="23" y="0"/>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grpFill/>
            <a:ln w="9525">
              <a:noFill/>
              <a:round/>
              <a:headEnd/>
              <a:tailEnd/>
            </a:ln>
          </p:spPr>
          <p:txBody>
            <a:bodyPr/>
            <a:lstStyle/>
            <a:p>
              <a:pPr>
                <a:defRPr/>
              </a:pPr>
              <a:endParaRPr lang="en-US" sz="7200"/>
            </a:p>
          </p:txBody>
        </p:sp>
      </p:grpSp>
      <p:grpSp>
        <p:nvGrpSpPr>
          <p:cNvPr id="38" name="Group 37"/>
          <p:cNvGrpSpPr/>
          <p:nvPr/>
        </p:nvGrpSpPr>
        <p:grpSpPr>
          <a:xfrm>
            <a:off x="11448428" y="6499365"/>
            <a:ext cx="537162" cy="717269"/>
            <a:chOff x="754063" y="1211263"/>
            <a:chExt cx="269875" cy="360363"/>
          </a:xfrm>
          <a:solidFill>
            <a:schemeClr val="bg1"/>
          </a:solidFill>
        </p:grpSpPr>
        <p:sp>
          <p:nvSpPr>
            <p:cNvPr id="39" name="Freeform 9"/>
            <p:cNvSpPr>
              <a:spLocks noEditPoints="1"/>
            </p:cNvSpPr>
            <p:nvPr/>
          </p:nvSpPr>
          <p:spPr bwMode="auto">
            <a:xfrm>
              <a:off x="754063" y="1211263"/>
              <a:ext cx="269875" cy="360363"/>
            </a:xfrm>
            <a:custGeom>
              <a:avLst/>
              <a:gdLst/>
              <a:ahLst/>
              <a:cxnLst>
                <a:cxn ang="0">
                  <a:pos x="80" y="50"/>
                </a:cxn>
                <a:cxn ang="0">
                  <a:pos x="80" y="35"/>
                </a:cxn>
                <a:cxn ang="0">
                  <a:pos x="46" y="0"/>
                </a:cxn>
                <a:cxn ang="0">
                  <a:pos x="11" y="35"/>
                </a:cxn>
                <a:cxn ang="0">
                  <a:pos x="11" y="50"/>
                </a:cxn>
                <a:cxn ang="0">
                  <a:pos x="0" y="61"/>
                </a:cxn>
                <a:cxn ang="0">
                  <a:pos x="0" y="88"/>
                </a:cxn>
                <a:cxn ang="0">
                  <a:pos x="34" y="123"/>
                </a:cxn>
                <a:cxn ang="0">
                  <a:pos x="57" y="123"/>
                </a:cxn>
                <a:cxn ang="0">
                  <a:pos x="92" y="88"/>
                </a:cxn>
                <a:cxn ang="0">
                  <a:pos x="92" y="61"/>
                </a:cxn>
                <a:cxn ang="0">
                  <a:pos x="80" y="50"/>
                </a:cxn>
                <a:cxn ang="0">
                  <a:pos x="19" y="35"/>
                </a:cxn>
                <a:cxn ang="0">
                  <a:pos x="46" y="8"/>
                </a:cxn>
                <a:cxn ang="0">
                  <a:pos x="73" y="35"/>
                </a:cxn>
                <a:cxn ang="0">
                  <a:pos x="73" y="50"/>
                </a:cxn>
                <a:cxn ang="0">
                  <a:pos x="65" y="50"/>
                </a:cxn>
                <a:cxn ang="0">
                  <a:pos x="65" y="35"/>
                </a:cxn>
                <a:cxn ang="0">
                  <a:pos x="46" y="15"/>
                </a:cxn>
                <a:cxn ang="0">
                  <a:pos x="27" y="35"/>
                </a:cxn>
                <a:cxn ang="0">
                  <a:pos x="27" y="50"/>
                </a:cxn>
                <a:cxn ang="0">
                  <a:pos x="19" y="50"/>
                </a:cxn>
                <a:cxn ang="0">
                  <a:pos x="19" y="35"/>
                </a:cxn>
                <a:cxn ang="0">
                  <a:pos x="61" y="35"/>
                </a:cxn>
                <a:cxn ang="0">
                  <a:pos x="61" y="50"/>
                </a:cxn>
                <a:cxn ang="0">
                  <a:pos x="31" y="50"/>
                </a:cxn>
                <a:cxn ang="0">
                  <a:pos x="31" y="35"/>
                </a:cxn>
                <a:cxn ang="0">
                  <a:pos x="46" y="19"/>
                </a:cxn>
                <a:cxn ang="0">
                  <a:pos x="61" y="35"/>
                </a:cxn>
                <a:cxn ang="0">
                  <a:pos x="84" y="73"/>
                </a:cxn>
                <a:cxn ang="0">
                  <a:pos x="84" y="88"/>
                </a:cxn>
                <a:cxn ang="0">
                  <a:pos x="57" y="115"/>
                </a:cxn>
                <a:cxn ang="0">
                  <a:pos x="34" y="115"/>
                </a:cxn>
                <a:cxn ang="0">
                  <a:pos x="8" y="88"/>
                </a:cxn>
                <a:cxn ang="0">
                  <a:pos x="8" y="61"/>
                </a:cxn>
                <a:cxn ang="0">
                  <a:pos x="11" y="58"/>
                </a:cxn>
                <a:cxn ang="0">
                  <a:pos x="80" y="58"/>
                </a:cxn>
                <a:cxn ang="0">
                  <a:pos x="84" y="61"/>
                </a:cxn>
                <a:cxn ang="0">
                  <a:pos x="84" y="73"/>
                </a:cxn>
                <a:cxn ang="0">
                  <a:pos x="84" y="73"/>
                </a:cxn>
                <a:cxn ang="0">
                  <a:pos x="84" y="73"/>
                </a:cxn>
              </a:cxnLst>
              <a:rect l="0" t="0" r="r" b="b"/>
              <a:pathLst>
                <a:path w="92" h="123">
                  <a:moveTo>
                    <a:pt x="80" y="50"/>
                  </a:moveTo>
                  <a:cubicBezTo>
                    <a:pt x="80" y="35"/>
                    <a:pt x="80" y="35"/>
                    <a:pt x="80" y="35"/>
                  </a:cubicBezTo>
                  <a:cubicBezTo>
                    <a:pt x="80" y="16"/>
                    <a:pt x="65" y="0"/>
                    <a:pt x="46" y="0"/>
                  </a:cubicBezTo>
                  <a:cubicBezTo>
                    <a:pt x="27" y="0"/>
                    <a:pt x="11" y="16"/>
                    <a:pt x="11" y="35"/>
                  </a:cubicBezTo>
                  <a:cubicBezTo>
                    <a:pt x="11" y="50"/>
                    <a:pt x="11" y="50"/>
                    <a:pt x="11" y="50"/>
                  </a:cubicBezTo>
                  <a:cubicBezTo>
                    <a:pt x="5" y="50"/>
                    <a:pt x="0" y="55"/>
                    <a:pt x="0" y="61"/>
                  </a:cubicBezTo>
                  <a:cubicBezTo>
                    <a:pt x="0" y="88"/>
                    <a:pt x="0" y="88"/>
                    <a:pt x="0" y="88"/>
                  </a:cubicBezTo>
                  <a:cubicBezTo>
                    <a:pt x="0" y="107"/>
                    <a:pt x="15" y="123"/>
                    <a:pt x="34" y="123"/>
                  </a:cubicBezTo>
                  <a:cubicBezTo>
                    <a:pt x="57" y="123"/>
                    <a:pt x="57" y="123"/>
                    <a:pt x="57" y="123"/>
                  </a:cubicBezTo>
                  <a:cubicBezTo>
                    <a:pt x="76" y="123"/>
                    <a:pt x="92" y="107"/>
                    <a:pt x="92" y="88"/>
                  </a:cubicBezTo>
                  <a:cubicBezTo>
                    <a:pt x="92" y="61"/>
                    <a:pt x="92" y="61"/>
                    <a:pt x="92" y="61"/>
                  </a:cubicBezTo>
                  <a:cubicBezTo>
                    <a:pt x="92" y="55"/>
                    <a:pt x="87" y="50"/>
                    <a:pt x="80" y="50"/>
                  </a:cubicBezTo>
                  <a:close/>
                  <a:moveTo>
                    <a:pt x="19" y="35"/>
                  </a:moveTo>
                  <a:cubicBezTo>
                    <a:pt x="19" y="20"/>
                    <a:pt x="31" y="8"/>
                    <a:pt x="46" y="8"/>
                  </a:cubicBezTo>
                  <a:cubicBezTo>
                    <a:pt x="61" y="8"/>
                    <a:pt x="73" y="20"/>
                    <a:pt x="73" y="35"/>
                  </a:cubicBezTo>
                  <a:cubicBezTo>
                    <a:pt x="73" y="50"/>
                    <a:pt x="73" y="50"/>
                    <a:pt x="73" y="50"/>
                  </a:cubicBezTo>
                  <a:cubicBezTo>
                    <a:pt x="65" y="50"/>
                    <a:pt x="65" y="50"/>
                    <a:pt x="65" y="50"/>
                  </a:cubicBezTo>
                  <a:cubicBezTo>
                    <a:pt x="65" y="35"/>
                    <a:pt x="65" y="35"/>
                    <a:pt x="65" y="35"/>
                  </a:cubicBezTo>
                  <a:cubicBezTo>
                    <a:pt x="65" y="24"/>
                    <a:pt x="56" y="15"/>
                    <a:pt x="46" y="15"/>
                  </a:cubicBezTo>
                  <a:cubicBezTo>
                    <a:pt x="35" y="15"/>
                    <a:pt x="27" y="24"/>
                    <a:pt x="27" y="35"/>
                  </a:cubicBezTo>
                  <a:cubicBezTo>
                    <a:pt x="27" y="50"/>
                    <a:pt x="27" y="50"/>
                    <a:pt x="27" y="50"/>
                  </a:cubicBezTo>
                  <a:cubicBezTo>
                    <a:pt x="19" y="50"/>
                    <a:pt x="19" y="50"/>
                    <a:pt x="19" y="50"/>
                  </a:cubicBezTo>
                  <a:lnTo>
                    <a:pt x="19" y="35"/>
                  </a:lnTo>
                  <a:close/>
                  <a:moveTo>
                    <a:pt x="61" y="35"/>
                  </a:moveTo>
                  <a:cubicBezTo>
                    <a:pt x="61" y="50"/>
                    <a:pt x="61" y="50"/>
                    <a:pt x="61" y="50"/>
                  </a:cubicBezTo>
                  <a:cubicBezTo>
                    <a:pt x="31" y="50"/>
                    <a:pt x="31" y="50"/>
                    <a:pt x="31" y="50"/>
                  </a:cubicBezTo>
                  <a:cubicBezTo>
                    <a:pt x="31" y="35"/>
                    <a:pt x="31" y="35"/>
                    <a:pt x="31" y="35"/>
                  </a:cubicBezTo>
                  <a:cubicBezTo>
                    <a:pt x="31" y="26"/>
                    <a:pt x="37" y="19"/>
                    <a:pt x="46" y="19"/>
                  </a:cubicBezTo>
                  <a:cubicBezTo>
                    <a:pt x="54" y="19"/>
                    <a:pt x="61" y="26"/>
                    <a:pt x="61" y="35"/>
                  </a:cubicBezTo>
                  <a:close/>
                  <a:moveTo>
                    <a:pt x="84" y="73"/>
                  </a:moveTo>
                  <a:cubicBezTo>
                    <a:pt x="84" y="88"/>
                    <a:pt x="84" y="88"/>
                    <a:pt x="84" y="88"/>
                  </a:cubicBezTo>
                  <a:cubicBezTo>
                    <a:pt x="84" y="103"/>
                    <a:pt x="72" y="115"/>
                    <a:pt x="57" y="115"/>
                  </a:cubicBezTo>
                  <a:cubicBezTo>
                    <a:pt x="34" y="115"/>
                    <a:pt x="34" y="115"/>
                    <a:pt x="34" y="115"/>
                  </a:cubicBezTo>
                  <a:cubicBezTo>
                    <a:pt x="20" y="115"/>
                    <a:pt x="8" y="103"/>
                    <a:pt x="8" y="88"/>
                  </a:cubicBezTo>
                  <a:cubicBezTo>
                    <a:pt x="8" y="61"/>
                    <a:pt x="8" y="61"/>
                    <a:pt x="8" y="61"/>
                  </a:cubicBezTo>
                  <a:cubicBezTo>
                    <a:pt x="8" y="59"/>
                    <a:pt x="9" y="58"/>
                    <a:pt x="11" y="58"/>
                  </a:cubicBezTo>
                  <a:cubicBezTo>
                    <a:pt x="80" y="58"/>
                    <a:pt x="80" y="58"/>
                    <a:pt x="80" y="58"/>
                  </a:cubicBezTo>
                  <a:cubicBezTo>
                    <a:pt x="83" y="58"/>
                    <a:pt x="84" y="59"/>
                    <a:pt x="84" y="61"/>
                  </a:cubicBezTo>
                  <a:lnTo>
                    <a:pt x="84" y="73"/>
                  </a:lnTo>
                  <a:close/>
                  <a:moveTo>
                    <a:pt x="84" y="73"/>
                  </a:moveTo>
                  <a:cubicBezTo>
                    <a:pt x="84" y="73"/>
                    <a:pt x="84" y="73"/>
                    <a:pt x="84" y="73"/>
                  </a:cubicBezTo>
                </a:path>
              </a:pathLst>
            </a:custGeom>
            <a:grpFill/>
            <a:ln w="9525">
              <a:noFill/>
              <a:round/>
              <a:headEnd/>
              <a:tailEnd/>
            </a:ln>
          </p:spPr>
          <p:txBody>
            <a:bodyPr/>
            <a:lstStyle/>
            <a:p>
              <a:pPr>
                <a:defRPr/>
              </a:pPr>
              <a:endParaRPr lang="en-US" sz="7200"/>
            </a:p>
          </p:txBody>
        </p:sp>
        <p:sp>
          <p:nvSpPr>
            <p:cNvPr id="40" name="Freeform 10"/>
            <p:cNvSpPr>
              <a:spLocks noEditPoints="1"/>
            </p:cNvSpPr>
            <p:nvPr/>
          </p:nvSpPr>
          <p:spPr bwMode="auto">
            <a:xfrm>
              <a:off x="865188" y="1425576"/>
              <a:ext cx="47625" cy="66675"/>
            </a:xfrm>
            <a:custGeom>
              <a:avLst/>
              <a:gdLst/>
              <a:ahLst/>
              <a:cxnLst>
                <a:cxn ang="0">
                  <a:pos x="8" y="0"/>
                </a:cxn>
                <a:cxn ang="0">
                  <a:pos x="0" y="8"/>
                </a:cxn>
                <a:cxn ang="0">
                  <a:pos x="3" y="18"/>
                </a:cxn>
                <a:cxn ang="0">
                  <a:pos x="8" y="23"/>
                </a:cxn>
                <a:cxn ang="0">
                  <a:pos x="13" y="18"/>
                </a:cxn>
                <a:cxn ang="0">
                  <a:pos x="16" y="8"/>
                </a:cxn>
                <a:cxn ang="0">
                  <a:pos x="8" y="0"/>
                </a:cxn>
                <a:cxn ang="0">
                  <a:pos x="8" y="0"/>
                </a:cxn>
                <a:cxn ang="0">
                  <a:pos x="8" y="0"/>
                </a:cxn>
              </a:cxnLst>
              <a:rect l="0" t="0" r="r" b="b"/>
              <a:pathLst>
                <a:path w="16" h="23">
                  <a:moveTo>
                    <a:pt x="8" y="0"/>
                  </a:moveTo>
                  <a:cubicBezTo>
                    <a:pt x="4" y="0"/>
                    <a:pt x="0" y="3"/>
                    <a:pt x="0" y="8"/>
                  </a:cubicBezTo>
                  <a:cubicBezTo>
                    <a:pt x="0" y="10"/>
                    <a:pt x="1" y="14"/>
                    <a:pt x="3" y="18"/>
                  </a:cubicBezTo>
                  <a:cubicBezTo>
                    <a:pt x="4" y="21"/>
                    <a:pt x="5" y="23"/>
                    <a:pt x="8" y="23"/>
                  </a:cubicBezTo>
                  <a:cubicBezTo>
                    <a:pt x="11" y="23"/>
                    <a:pt x="12" y="21"/>
                    <a:pt x="13" y="18"/>
                  </a:cubicBezTo>
                  <a:cubicBezTo>
                    <a:pt x="14" y="14"/>
                    <a:pt x="16" y="10"/>
                    <a:pt x="16" y="8"/>
                  </a:cubicBezTo>
                  <a:cubicBezTo>
                    <a:pt x="16" y="3"/>
                    <a:pt x="12" y="0"/>
                    <a:pt x="8" y="0"/>
                  </a:cubicBezTo>
                  <a:close/>
                  <a:moveTo>
                    <a:pt x="8" y="0"/>
                  </a:moveTo>
                  <a:cubicBezTo>
                    <a:pt x="8" y="0"/>
                    <a:pt x="8" y="0"/>
                    <a:pt x="8" y="0"/>
                  </a:cubicBezTo>
                </a:path>
              </a:pathLst>
            </a:custGeom>
            <a:grpFill/>
            <a:ln w="9525">
              <a:noFill/>
              <a:round/>
              <a:headEnd/>
              <a:tailEnd/>
            </a:ln>
          </p:spPr>
          <p:txBody>
            <a:bodyPr/>
            <a:lstStyle/>
            <a:p>
              <a:pPr>
                <a:defRPr/>
              </a:pPr>
              <a:endParaRPr lang="en-US" sz="7200"/>
            </a:p>
          </p:txBody>
        </p:sp>
      </p:grpSp>
      <p:sp>
        <p:nvSpPr>
          <p:cNvPr id="41" name="Oval 40"/>
          <p:cNvSpPr/>
          <p:nvPr/>
        </p:nvSpPr>
        <p:spPr>
          <a:xfrm>
            <a:off x="1683570" y="9567291"/>
            <a:ext cx="1145240" cy="11450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9" tIns="68575" rIns="137149" bIns="68575" rtlCol="0" anchor="ctr"/>
          <a:lstStyle/>
          <a:p>
            <a:pPr algn="ctr"/>
            <a:endParaRPr lang="id-ID" sz="2700">
              <a:latin typeface="Lato Regular" charset="0"/>
              <a:cs typeface="Lato Regular" charset="0"/>
            </a:endParaRPr>
          </a:p>
        </p:txBody>
      </p:sp>
      <p:grpSp>
        <p:nvGrpSpPr>
          <p:cNvPr id="51" name="Group 50"/>
          <p:cNvGrpSpPr/>
          <p:nvPr/>
        </p:nvGrpSpPr>
        <p:grpSpPr>
          <a:xfrm>
            <a:off x="1969851" y="5680833"/>
            <a:ext cx="537162" cy="717269"/>
            <a:chOff x="754063" y="1211263"/>
            <a:chExt cx="269875" cy="360363"/>
          </a:xfrm>
          <a:solidFill>
            <a:schemeClr val="bg1"/>
          </a:solidFill>
        </p:grpSpPr>
        <p:sp>
          <p:nvSpPr>
            <p:cNvPr id="52" name="Freeform 9"/>
            <p:cNvSpPr>
              <a:spLocks noEditPoints="1"/>
            </p:cNvSpPr>
            <p:nvPr/>
          </p:nvSpPr>
          <p:spPr bwMode="auto">
            <a:xfrm>
              <a:off x="754063" y="1211263"/>
              <a:ext cx="269875" cy="360363"/>
            </a:xfrm>
            <a:custGeom>
              <a:avLst/>
              <a:gdLst/>
              <a:ahLst/>
              <a:cxnLst>
                <a:cxn ang="0">
                  <a:pos x="80" y="50"/>
                </a:cxn>
                <a:cxn ang="0">
                  <a:pos x="80" y="35"/>
                </a:cxn>
                <a:cxn ang="0">
                  <a:pos x="46" y="0"/>
                </a:cxn>
                <a:cxn ang="0">
                  <a:pos x="11" y="35"/>
                </a:cxn>
                <a:cxn ang="0">
                  <a:pos x="11" y="50"/>
                </a:cxn>
                <a:cxn ang="0">
                  <a:pos x="0" y="61"/>
                </a:cxn>
                <a:cxn ang="0">
                  <a:pos x="0" y="88"/>
                </a:cxn>
                <a:cxn ang="0">
                  <a:pos x="34" y="123"/>
                </a:cxn>
                <a:cxn ang="0">
                  <a:pos x="57" y="123"/>
                </a:cxn>
                <a:cxn ang="0">
                  <a:pos x="92" y="88"/>
                </a:cxn>
                <a:cxn ang="0">
                  <a:pos x="92" y="61"/>
                </a:cxn>
                <a:cxn ang="0">
                  <a:pos x="80" y="50"/>
                </a:cxn>
                <a:cxn ang="0">
                  <a:pos x="19" y="35"/>
                </a:cxn>
                <a:cxn ang="0">
                  <a:pos x="46" y="8"/>
                </a:cxn>
                <a:cxn ang="0">
                  <a:pos x="73" y="35"/>
                </a:cxn>
                <a:cxn ang="0">
                  <a:pos x="73" y="50"/>
                </a:cxn>
                <a:cxn ang="0">
                  <a:pos x="65" y="50"/>
                </a:cxn>
                <a:cxn ang="0">
                  <a:pos x="65" y="35"/>
                </a:cxn>
                <a:cxn ang="0">
                  <a:pos x="46" y="15"/>
                </a:cxn>
                <a:cxn ang="0">
                  <a:pos x="27" y="35"/>
                </a:cxn>
                <a:cxn ang="0">
                  <a:pos x="27" y="50"/>
                </a:cxn>
                <a:cxn ang="0">
                  <a:pos x="19" y="50"/>
                </a:cxn>
                <a:cxn ang="0">
                  <a:pos x="19" y="35"/>
                </a:cxn>
                <a:cxn ang="0">
                  <a:pos x="61" y="35"/>
                </a:cxn>
                <a:cxn ang="0">
                  <a:pos x="61" y="50"/>
                </a:cxn>
                <a:cxn ang="0">
                  <a:pos x="31" y="50"/>
                </a:cxn>
                <a:cxn ang="0">
                  <a:pos x="31" y="35"/>
                </a:cxn>
                <a:cxn ang="0">
                  <a:pos x="46" y="19"/>
                </a:cxn>
                <a:cxn ang="0">
                  <a:pos x="61" y="35"/>
                </a:cxn>
                <a:cxn ang="0">
                  <a:pos x="84" y="73"/>
                </a:cxn>
                <a:cxn ang="0">
                  <a:pos x="84" y="88"/>
                </a:cxn>
                <a:cxn ang="0">
                  <a:pos x="57" y="115"/>
                </a:cxn>
                <a:cxn ang="0">
                  <a:pos x="34" y="115"/>
                </a:cxn>
                <a:cxn ang="0">
                  <a:pos x="8" y="88"/>
                </a:cxn>
                <a:cxn ang="0">
                  <a:pos x="8" y="61"/>
                </a:cxn>
                <a:cxn ang="0">
                  <a:pos x="11" y="58"/>
                </a:cxn>
                <a:cxn ang="0">
                  <a:pos x="80" y="58"/>
                </a:cxn>
                <a:cxn ang="0">
                  <a:pos x="84" y="61"/>
                </a:cxn>
                <a:cxn ang="0">
                  <a:pos x="84" y="73"/>
                </a:cxn>
                <a:cxn ang="0">
                  <a:pos x="84" y="73"/>
                </a:cxn>
                <a:cxn ang="0">
                  <a:pos x="84" y="73"/>
                </a:cxn>
              </a:cxnLst>
              <a:rect l="0" t="0" r="r" b="b"/>
              <a:pathLst>
                <a:path w="92" h="123">
                  <a:moveTo>
                    <a:pt x="80" y="50"/>
                  </a:moveTo>
                  <a:cubicBezTo>
                    <a:pt x="80" y="35"/>
                    <a:pt x="80" y="35"/>
                    <a:pt x="80" y="35"/>
                  </a:cubicBezTo>
                  <a:cubicBezTo>
                    <a:pt x="80" y="16"/>
                    <a:pt x="65" y="0"/>
                    <a:pt x="46" y="0"/>
                  </a:cubicBezTo>
                  <a:cubicBezTo>
                    <a:pt x="27" y="0"/>
                    <a:pt x="11" y="16"/>
                    <a:pt x="11" y="35"/>
                  </a:cubicBezTo>
                  <a:cubicBezTo>
                    <a:pt x="11" y="50"/>
                    <a:pt x="11" y="50"/>
                    <a:pt x="11" y="50"/>
                  </a:cubicBezTo>
                  <a:cubicBezTo>
                    <a:pt x="5" y="50"/>
                    <a:pt x="0" y="55"/>
                    <a:pt x="0" y="61"/>
                  </a:cubicBezTo>
                  <a:cubicBezTo>
                    <a:pt x="0" y="88"/>
                    <a:pt x="0" y="88"/>
                    <a:pt x="0" y="88"/>
                  </a:cubicBezTo>
                  <a:cubicBezTo>
                    <a:pt x="0" y="107"/>
                    <a:pt x="15" y="123"/>
                    <a:pt x="34" y="123"/>
                  </a:cubicBezTo>
                  <a:cubicBezTo>
                    <a:pt x="57" y="123"/>
                    <a:pt x="57" y="123"/>
                    <a:pt x="57" y="123"/>
                  </a:cubicBezTo>
                  <a:cubicBezTo>
                    <a:pt x="76" y="123"/>
                    <a:pt x="92" y="107"/>
                    <a:pt x="92" y="88"/>
                  </a:cubicBezTo>
                  <a:cubicBezTo>
                    <a:pt x="92" y="61"/>
                    <a:pt x="92" y="61"/>
                    <a:pt x="92" y="61"/>
                  </a:cubicBezTo>
                  <a:cubicBezTo>
                    <a:pt x="92" y="55"/>
                    <a:pt x="87" y="50"/>
                    <a:pt x="80" y="50"/>
                  </a:cubicBezTo>
                  <a:close/>
                  <a:moveTo>
                    <a:pt x="19" y="35"/>
                  </a:moveTo>
                  <a:cubicBezTo>
                    <a:pt x="19" y="20"/>
                    <a:pt x="31" y="8"/>
                    <a:pt x="46" y="8"/>
                  </a:cubicBezTo>
                  <a:cubicBezTo>
                    <a:pt x="61" y="8"/>
                    <a:pt x="73" y="20"/>
                    <a:pt x="73" y="35"/>
                  </a:cubicBezTo>
                  <a:cubicBezTo>
                    <a:pt x="73" y="50"/>
                    <a:pt x="73" y="50"/>
                    <a:pt x="73" y="50"/>
                  </a:cubicBezTo>
                  <a:cubicBezTo>
                    <a:pt x="65" y="50"/>
                    <a:pt x="65" y="50"/>
                    <a:pt x="65" y="50"/>
                  </a:cubicBezTo>
                  <a:cubicBezTo>
                    <a:pt x="65" y="35"/>
                    <a:pt x="65" y="35"/>
                    <a:pt x="65" y="35"/>
                  </a:cubicBezTo>
                  <a:cubicBezTo>
                    <a:pt x="65" y="24"/>
                    <a:pt x="56" y="15"/>
                    <a:pt x="46" y="15"/>
                  </a:cubicBezTo>
                  <a:cubicBezTo>
                    <a:pt x="35" y="15"/>
                    <a:pt x="27" y="24"/>
                    <a:pt x="27" y="35"/>
                  </a:cubicBezTo>
                  <a:cubicBezTo>
                    <a:pt x="27" y="50"/>
                    <a:pt x="27" y="50"/>
                    <a:pt x="27" y="50"/>
                  </a:cubicBezTo>
                  <a:cubicBezTo>
                    <a:pt x="19" y="50"/>
                    <a:pt x="19" y="50"/>
                    <a:pt x="19" y="50"/>
                  </a:cubicBezTo>
                  <a:lnTo>
                    <a:pt x="19" y="35"/>
                  </a:lnTo>
                  <a:close/>
                  <a:moveTo>
                    <a:pt x="61" y="35"/>
                  </a:moveTo>
                  <a:cubicBezTo>
                    <a:pt x="61" y="50"/>
                    <a:pt x="61" y="50"/>
                    <a:pt x="61" y="50"/>
                  </a:cubicBezTo>
                  <a:cubicBezTo>
                    <a:pt x="31" y="50"/>
                    <a:pt x="31" y="50"/>
                    <a:pt x="31" y="50"/>
                  </a:cubicBezTo>
                  <a:cubicBezTo>
                    <a:pt x="31" y="35"/>
                    <a:pt x="31" y="35"/>
                    <a:pt x="31" y="35"/>
                  </a:cubicBezTo>
                  <a:cubicBezTo>
                    <a:pt x="31" y="26"/>
                    <a:pt x="37" y="19"/>
                    <a:pt x="46" y="19"/>
                  </a:cubicBezTo>
                  <a:cubicBezTo>
                    <a:pt x="54" y="19"/>
                    <a:pt x="61" y="26"/>
                    <a:pt x="61" y="35"/>
                  </a:cubicBezTo>
                  <a:close/>
                  <a:moveTo>
                    <a:pt x="84" y="73"/>
                  </a:moveTo>
                  <a:cubicBezTo>
                    <a:pt x="84" y="88"/>
                    <a:pt x="84" y="88"/>
                    <a:pt x="84" y="88"/>
                  </a:cubicBezTo>
                  <a:cubicBezTo>
                    <a:pt x="84" y="103"/>
                    <a:pt x="72" y="115"/>
                    <a:pt x="57" y="115"/>
                  </a:cubicBezTo>
                  <a:cubicBezTo>
                    <a:pt x="34" y="115"/>
                    <a:pt x="34" y="115"/>
                    <a:pt x="34" y="115"/>
                  </a:cubicBezTo>
                  <a:cubicBezTo>
                    <a:pt x="20" y="115"/>
                    <a:pt x="8" y="103"/>
                    <a:pt x="8" y="88"/>
                  </a:cubicBezTo>
                  <a:cubicBezTo>
                    <a:pt x="8" y="61"/>
                    <a:pt x="8" y="61"/>
                    <a:pt x="8" y="61"/>
                  </a:cubicBezTo>
                  <a:cubicBezTo>
                    <a:pt x="8" y="59"/>
                    <a:pt x="9" y="58"/>
                    <a:pt x="11" y="58"/>
                  </a:cubicBezTo>
                  <a:cubicBezTo>
                    <a:pt x="80" y="58"/>
                    <a:pt x="80" y="58"/>
                    <a:pt x="80" y="58"/>
                  </a:cubicBezTo>
                  <a:cubicBezTo>
                    <a:pt x="83" y="58"/>
                    <a:pt x="84" y="59"/>
                    <a:pt x="84" y="61"/>
                  </a:cubicBezTo>
                  <a:lnTo>
                    <a:pt x="84" y="73"/>
                  </a:lnTo>
                  <a:close/>
                  <a:moveTo>
                    <a:pt x="84" y="73"/>
                  </a:moveTo>
                  <a:cubicBezTo>
                    <a:pt x="84" y="73"/>
                    <a:pt x="84" y="73"/>
                    <a:pt x="84" y="73"/>
                  </a:cubicBezTo>
                </a:path>
              </a:pathLst>
            </a:custGeom>
            <a:grpFill/>
            <a:ln w="9525">
              <a:noFill/>
              <a:round/>
              <a:headEnd/>
              <a:tailEnd/>
            </a:ln>
          </p:spPr>
          <p:txBody>
            <a:bodyPr/>
            <a:lstStyle/>
            <a:p>
              <a:pPr>
                <a:defRPr/>
              </a:pPr>
              <a:endParaRPr lang="en-US" sz="7200"/>
            </a:p>
          </p:txBody>
        </p:sp>
        <p:sp>
          <p:nvSpPr>
            <p:cNvPr id="53" name="Freeform 10"/>
            <p:cNvSpPr>
              <a:spLocks noEditPoints="1"/>
            </p:cNvSpPr>
            <p:nvPr/>
          </p:nvSpPr>
          <p:spPr bwMode="auto">
            <a:xfrm>
              <a:off x="865188" y="1425576"/>
              <a:ext cx="47625" cy="66675"/>
            </a:xfrm>
            <a:custGeom>
              <a:avLst/>
              <a:gdLst/>
              <a:ahLst/>
              <a:cxnLst>
                <a:cxn ang="0">
                  <a:pos x="8" y="0"/>
                </a:cxn>
                <a:cxn ang="0">
                  <a:pos x="0" y="8"/>
                </a:cxn>
                <a:cxn ang="0">
                  <a:pos x="3" y="18"/>
                </a:cxn>
                <a:cxn ang="0">
                  <a:pos x="8" y="23"/>
                </a:cxn>
                <a:cxn ang="0">
                  <a:pos x="13" y="18"/>
                </a:cxn>
                <a:cxn ang="0">
                  <a:pos x="16" y="8"/>
                </a:cxn>
                <a:cxn ang="0">
                  <a:pos x="8" y="0"/>
                </a:cxn>
                <a:cxn ang="0">
                  <a:pos x="8" y="0"/>
                </a:cxn>
                <a:cxn ang="0">
                  <a:pos x="8" y="0"/>
                </a:cxn>
              </a:cxnLst>
              <a:rect l="0" t="0" r="r" b="b"/>
              <a:pathLst>
                <a:path w="16" h="23">
                  <a:moveTo>
                    <a:pt x="8" y="0"/>
                  </a:moveTo>
                  <a:cubicBezTo>
                    <a:pt x="4" y="0"/>
                    <a:pt x="0" y="3"/>
                    <a:pt x="0" y="8"/>
                  </a:cubicBezTo>
                  <a:cubicBezTo>
                    <a:pt x="0" y="10"/>
                    <a:pt x="1" y="14"/>
                    <a:pt x="3" y="18"/>
                  </a:cubicBezTo>
                  <a:cubicBezTo>
                    <a:pt x="4" y="21"/>
                    <a:pt x="5" y="23"/>
                    <a:pt x="8" y="23"/>
                  </a:cubicBezTo>
                  <a:cubicBezTo>
                    <a:pt x="11" y="23"/>
                    <a:pt x="12" y="21"/>
                    <a:pt x="13" y="18"/>
                  </a:cubicBezTo>
                  <a:cubicBezTo>
                    <a:pt x="14" y="14"/>
                    <a:pt x="16" y="10"/>
                    <a:pt x="16" y="8"/>
                  </a:cubicBezTo>
                  <a:cubicBezTo>
                    <a:pt x="16" y="3"/>
                    <a:pt x="12" y="0"/>
                    <a:pt x="8" y="0"/>
                  </a:cubicBezTo>
                  <a:close/>
                  <a:moveTo>
                    <a:pt x="8" y="0"/>
                  </a:moveTo>
                  <a:cubicBezTo>
                    <a:pt x="8" y="0"/>
                    <a:pt x="8" y="0"/>
                    <a:pt x="8" y="0"/>
                  </a:cubicBezTo>
                </a:path>
              </a:pathLst>
            </a:custGeom>
            <a:grpFill/>
            <a:ln w="9525">
              <a:noFill/>
              <a:round/>
              <a:headEnd/>
              <a:tailEnd/>
            </a:ln>
          </p:spPr>
          <p:txBody>
            <a:bodyPr/>
            <a:lstStyle/>
            <a:p>
              <a:pPr>
                <a:defRPr/>
              </a:pPr>
              <a:endParaRPr lang="en-US" sz="7200"/>
            </a:p>
          </p:txBody>
        </p:sp>
      </p:grpSp>
      <p:grpSp>
        <p:nvGrpSpPr>
          <p:cNvPr id="55" name="Group 54"/>
          <p:cNvGrpSpPr/>
          <p:nvPr/>
        </p:nvGrpSpPr>
        <p:grpSpPr>
          <a:xfrm>
            <a:off x="1993509" y="9785133"/>
            <a:ext cx="544853" cy="737374"/>
            <a:chOff x="4075113" y="1909763"/>
            <a:chExt cx="247650" cy="360363"/>
          </a:xfrm>
          <a:solidFill>
            <a:schemeClr val="bg1"/>
          </a:solidFill>
        </p:grpSpPr>
        <p:sp>
          <p:nvSpPr>
            <p:cNvPr id="56" name="Freeform 78"/>
            <p:cNvSpPr>
              <a:spLocks noEditPoints="1"/>
            </p:cNvSpPr>
            <p:nvPr/>
          </p:nvSpPr>
          <p:spPr bwMode="auto">
            <a:xfrm>
              <a:off x="4075113" y="1909763"/>
              <a:ext cx="247650" cy="360363"/>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grpFill/>
            <a:ln w="9525">
              <a:noFill/>
              <a:round/>
              <a:headEnd/>
              <a:tailEnd/>
            </a:ln>
          </p:spPr>
          <p:txBody>
            <a:bodyPr/>
            <a:lstStyle/>
            <a:p>
              <a:pPr>
                <a:defRPr/>
              </a:pPr>
              <a:endParaRPr lang="en-US" sz="7200"/>
            </a:p>
          </p:txBody>
        </p:sp>
        <p:sp>
          <p:nvSpPr>
            <p:cNvPr id="57" name="Freeform 79"/>
            <p:cNvSpPr>
              <a:spLocks noEditPoints="1"/>
            </p:cNvSpPr>
            <p:nvPr/>
          </p:nvSpPr>
          <p:spPr bwMode="auto">
            <a:xfrm>
              <a:off x="4130675" y="1965326"/>
              <a:ext cx="73025" cy="73025"/>
            </a:xfrm>
            <a:custGeom>
              <a:avLst/>
              <a:gdLst/>
              <a:ahLst/>
              <a:cxnLst>
                <a:cxn ang="0">
                  <a:pos x="23" y="0"/>
                </a:cxn>
                <a:cxn ang="0">
                  <a:pos x="0" y="23"/>
                </a:cxn>
                <a:cxn ang="0">
                  <a:pos x="2" y="25"/>
                </a:cxn>
                <a:cxn ang="0">
                  <a:pos x="4" y="23"/>
                </a:cxn>
                <a:cxn ang="0">
                  <a:pos x="23" y="4"/>
                </a:cxn>
                <a:cxn ang="0">
                  <a:pos x="25" y="2"/>
                </a:cxn>
                <a:cxn ang="0">
                  <a:pos x="23" y="0"/>
                </a:cxn>
                <a:cxn ang="0">
                  <a:pos x="23" y="0"/>
                </a:cxn>
                <a:cxn ang="0">
                  <a:pos x="23" y="0"/>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grpFill/>
            <a:ln w="9525">
              <a:noFill/>
              <a:round/>
              <a:headEnd/>
              <a:tailEnd/>
            </a:ln>
          </p:spPr>
          <p:txBody>
            <a:bodyPr/>
            <a:lstStyle/>
            <a:p>
              <a:pPr>
                <a:defRPr/>
              </a:pPr>
              <a:endParaRPr lang="en-US" sz="7200"/>
            </a:p>
          </p:txBody>
        </p:sp>
      </p:grpSp>
    </p:spTree>
    <p:extLst>
      <p:ext uri="{BB962C8B-B14F-4D97-AF65-F5344CB8AC3E}">
        <p14:creationId xmlns:p14="http://schemas.microsoft.com/office/powerpoint/2010/main" val="348038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713160"/>
            <a:ext cx="18288000" cy="10289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64659714"/>
              </p:ext>
            </p:extLst>
          </p:nvPr>
        </p:nvGraphicFramePr>
        <p:xfrm>
          <a:off x="3002349" y="5105553"/>
          <a:ext cx="12283305" cy="5637497"/>
        </p:xfrm>
        <a:graphic>
          <a:graphicData uri="http://schemas.openxmlformats.org/drawingml/2006/table">
            <a:tbl>
              <a:tblPr firstRow="1" bandRow="1">
                <a:tableStyleId>{5C22544A-7EE6-4342-B048-85BDC9FD1C3A}</a:tableStyleId>
              </a:tblPr>
              <a:tblGrid>
                <a:gridCol w="4094435">
                  <a:extLst>
                    <a:ext uri="{9D8B030D-6E8A-4147-A177-3AD203B41FA5}">
                      <a16:colId xmlns:a16="http://schemas.microsoft.com/office/drawing/2014/main" xmlns="" val="20000"/>
                    </a:ext>
                  </a:extLst>
                </a:gridCol>
                <a:gridCol w="4094435">
                  <a:extLst>
                    <a:ext uri="{9D8B030D-6E8A-4147-A177-3AD203B41FA5}">
                      <a16:colId xmlns:a16="http://schemas.microsoft.com/office/drawing/2014/main" xmlns="" val="20001"/>
                    </a:ext>
                  </a:extLst>
                </a:gridCol>
                <a:gridCol w="4094435">
                  <a:extLst>
                    <a:ext uri="{9D8B030D-6E8A-4147-A177-3AD203B41FA5}">
                      <a16:colId xmlns:a16="http://schemas.microsoft.com/office/drawing/2014/main" xmlns="" val="20002"/>
                    </a:ext>
                  </a:extLst>
                </a:gridCol>
              </a:tblGrid>
              <a:tr h="1155945">
                <a:tc>
                  <a:txBody>
                    <a:bodyPr/>
                    <a:lstStyle/>
                    <a:p>
                      <a:pPr algn="ctr"/>
                      <a:r>
                        <a:rPr lang="en-US" sz="3000" b="0" i="0" smtClean="0">
                          <a:solidFill>
                            <a:schemeClr val="bg1"/>
                          </a:solidFill>
                          <a:latin typeface="Lato Light" charset="0"/>
                          <a:ea typeface="Lato Light" charset="0"/>
                          <a:cs typeface="Lato Light" charset="0"/>
                        </a:rPr>
                        <a:t>Starter</a:t>
                      </a:r>
                      <a:endParaRPr lang="en-US" sz="3000" b="0" i="0">
                        <a:solidFill>
                          <a:schemeClr val="bg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000" b="0" i="0" smtClean="0">
                          <a:solidFill>
                            <a:schemeClr val="bg1"/>
                          </a:solidFill>
                          <a:latin typeface="Lato Light" charset="0"/>
                          <a:ea typeface="Lato Light" charset="0"/>
                          <a:cs typeface="Lato Light" charset="0"/>
                        </a:rPr>
                        <a:t>Popular</a:t>
                      </a:r>
                      <a:endParaRPr lang="en-US" sz="3000" b="0" i="0">
                        <a:solidFill>
                          <a:schemeClr val="bg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3000" b="0" i="0" smtClean="0">
                          <a:solidFill>
                            <a:schemeClr val="bg1"/>
                          </a:solidFill>
                          <a:latin typeface="Lato Light" charset="0"/>
                          <a:ea typeface="Lato Light" charset="0"/>
                          <a:cs typeface="Lato Light" charset="0"/>
                        </a:rPr>
                        <a:t>Enterprise</a:t>
                      </a:r>
                      <a:endParaRPr lang="en-US" sz="3000" b="0" i="0">
                        <a:solidFill>
                          <a:schemeClr val="bg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0"/>
                  </a:ext>
                </a:extLst>
              </a:tr>
              <a:tr h="1120388">
                <a:tc>
                  <a:txBody>
                    <a:bodyPr/>
                    <a:lstStyle/>
                    <a:p>
                      <a:pPr algn="ctr"/>
                      <a:r>
                        <a:rPr lang="en-US" sz="2700" b="0" i="0" dirty="0" smtClean="0">
                          <a:solidFill>
                            <a:schemeClr val="tx1"/>
                          </a:solidFill>
                          <a:latin typeface="Lato Light" charset="0"/>
                          <a:ea typeface="Lato Light" charset="0"/>
                          <a:cs typeface="Lato Light" charset="0"/>
                        </a:rPr>
                        <a:t>Feature One</a:t>
                      </a:r>
                      <a:endParaRPr lang="en-US" sz="2700" b="0" i="0" dirty="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Feature One</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Feature One</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120388">
                <a:tc>
                  <a:txBody>
                    <a:bodyPr/>
                    <a:lstStyle/>
                    <a:p>
                      <a:pPr algn="ctr"/>
                      <a:r>
                        <a:rPr lang="en-US" sz="2700" b="0" i="0" smtClean="0">
                          <a:solidFill>
                            <a:schemeClr val="tx1"/>
                          </a:solidFill>
                          <a:latin typeface="Lato Light" charset="0"/>
                          <a:ea typeface="Lato Light" charset="0"/>
                          <a:cs typeface="Lato Light" charset="0"/>
                        </a:rPr>
                        <a:t>-</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Feature Two</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Feature Two</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120388">
                <a:tc>
                  <a:txBody>
                    <a:bodyPr/>
                    <a:lstStyle/>
                    <a:p>
                      <a:pPr algn="ctr"/>
                      <a:r>
                        <a:rPr lang="en-US" sz="2700" b="0" i="0" smtClean="0">
                          <a:solidFill>
                            <a:schemeClr val="tx1"/>
                          </a:solidFill>
                          <a:latin typeface="Lato Light" charset="0"/>
                          <a:ea typeface="Lato Light" charset="0"/>
                          <a:cs typeface="Lato Light" charset="0"/>
                        </a:rPr>
                        <a:t>-</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dirty="0" smtClean="0">
                          <a:solidFill>
                            <a:schemeClr val="tx1"/>
                          </a:solidFill>
                          <a:latin typeface="Lato Light" charset="0"/>
                          <a:ea typeface="Lato Light" charset="0"/>
                          <a:cs typeface="Lato Light" charset="0"/>
                        </a:rPr>
                        <a:t>-</a:t>
                      </a:r>
                      <a:endParaRPr lang="en-US" sz="2700" b="0" i="0" dirty="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Feature Three</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120388">
                <a:tc>
                  <a:txBody>
                    <a:bodyPr/>
                    <a:lstStyle/>
                    <a:p>
                      <a:pPr algn="ctr"/>
                      <a:r>
                        <a:rPr lang="en-US" sz="2700" b="0" i="0" smtClean="0">
                          <a:solidFill>
                            <a:schemeClr val="tx1"/>
                          </a:solidFill>
                          <a:latin typeface="Lato Light" charset="0"/>
                          <a:ea typeface="Lato Light" charset="0"/>
                          <a:cs typeface="Lato Light" charset="0"/>
                        </a:rPr>
                        <a:t>$78/Mo</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smtClean="0">
                          <a:solidFill>
                            <a:schemeClr val="tx1"/>
                          </a:solidFill>
                          <a:latin typeface="Lato Light" charset="0"/>
                          <a:ea typeface="Lato Light" charset="0"/>
                          <a:cs typeface="Lato Light" charset="0"/>
                        </a:rPr>
                        <a:t>$129/Mo</a:t>
                      </a:r>
                      <a:endParaRPr lang="en-US" sz="2700" b="0" i="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700" b="0" i="0" dirty="0" smtClean="0">
                          <a:solidFill>
                            <a:schemeClr val="tx1"/>
                          </a:solidFill>
                          <a:latin typeface="Lato Light" charset="0"/>
                          <a:ea typeface="Lato Light" charset="0"/>
                          <a:cs typeface="Lato Light" charset="0"/>
                        </a:rPr>
                        <a:t>$299/Mo</a:t>
                      </a:r>
                      <a:endParaRPr lang="en-US" sz="2700" b="0" i="0" dirty="0">
                        <a:solidFill>
                          <a:schemeClr val="tx1"/>
                        </a:solidFill>
                        <a:latin typeface="Lato Light" charset="0"/>
                        <a:ea typeface="Lato Light" charset="0"/>
                        <a:cs typeface="Lato Light"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4526205" y="2949406"/>
            <a:ext cx="9353128" cy="784958"/>
          </a:xfrm>
          <a:prstGeom prst="rect">
            <a:avLst/>
          </a:prstGeom>
          <a:noFill/>
        </p:spPr>
        <p:txBody>
          <a:bodyPr wrap="square">
            <a:spAutoFit/>
          </a:bodyPr>
          <a:lstStyle/>
          <a:p>
            <a:pPr algn="ctr" defTabSz="1371714">
              <a:defRPr/>
            </a:pPr>
            <a:r>
              <a:rPr lang="en-US" sz="4501">
                <a:solidFill>
                  <a:schemeClr val="accent1"/>
                </a:solidFill>
                <a:latin typeface="Lato" charset="0"/>
                <a:ea typeface="Lato" charset="0"/>
                <a:cs typeface="Lato" charset="0"/>
              </a:rPr>
              <a:t>Pricing Tables</a:t>
            </a:r>
          </a:p>
        </p:txBody>
      </p:sp>
      <p:sp>
        <p:nvSpPr>
          <p:cNvPr id="8" name="Subtitle 2"/>
          <p:cNvSpPr txBox="1">
            <a:spLocks/>
          </p:cNvSpPr>
          <p:nvPr/>
        </p:nvSpPr>
        <p:spPr>
          <a:xfrm>
            <a:off x="4273219" y="3787026"/>
            <a:ext cx="9774228" cy="481935"/>
          </a:xfrm>
          <a:prstGeom prst="rect">
            <a:avLst/>
          </a:prstGeom>
        </p:spPr>
        <p:txBody>
          <a:bodyPr vert="horz" wrap="square" lIns="137168" tIns="68584" rIns="137168" bIns="68584"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1800" dirty="0" smtClean="0">
                <a:latin typeface="Lato Light" charset="0"/>
                <a:ea typeface="Lato Light" charset="0"/>
                <a:cs typeface="Lato Light" charset="0"/>
              </a:rPr>
              <a:t>Current Services Available for Acquisition and Associated Prices </a:t>
            </a:r>
            <a:endParaRPr lang="en-US" sz="1800" dirty="0">
              <a:latin typeface="Lato Light" charset="0"/>
              <a:ea typeface="Lato Light" charset="0"/>
              <a:cs typeface="Lato Light" charset="0"/>
            </a:endParaRPr>
          </a:p>
        </p:txBody>
      </p:sp>
    </p:spTree>
    <p:extLst>
      <p:ext uri="{BB962C8B-B14F-4D97-AF65-F5344CB8AC3E}">
        <p14:creationId xmlns:p14="http://schemas.microsoft.com/office/powerpoint/2010/main" val="24003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713160"/>
            <a:ext cx="18288000" cy="10289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sp>
        <p:nvSpPr>
          <p:cNvPr id="1698" name="Shape 1698"/>
          <p:cNvSpPr/>
          <p:nvPr/>
        </p:nvSpPr>
        <p:spPr>
          <a:xfrm>
            <a:off x="7804200" y="5135376"/>
            <a:ext cx="2679604" cy="2679604"/>
          </a:xfrm>
          <a:prstGeom prst="ellipse">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algn="ctr"/>
            <a:r>
              <a:rPr sz="8441">
                <a:solidFill>
                  <a:schemeClr val="tx1"/>
                </a:solidFill>
                <a:latin typeface="Lato Light" charset="0"/>
                <a:ea typeface="Lato Light" charset="0"/>
                <a:cs typeface="Lato Light" charset="0"/>
              </a:rPr>
              <a:t>2</a:t>
            </a:r>
          </a:p>
        </p:txBody>
      </p:sp>
      <p:sp>
        <p:nvSpPr>
          <p:cNvPr id="1701" name="Shape 1701"/>
          <p:cNvSpPr/>
          <p:nvPr/>
        </p:nvSpPr>
        <p:spPr>
          <a:xfrm>
            <a:off x="11850401" y="5135376"/>
            <a:ext cx="2679604" cy="2679604"/>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algn="ctr"/>
            <a:r>
              <a:rPr sz="8441">
                <a:latin typeface="Lato Light" charset="0"/>
                <a:ea typeface="Lato Light" charset="0"/>
                <a:cs typeface="Lato Light" charset="0"/>
              </a:rPr>
              <a:t>3</a:t>
            </a:r>
          </a:p>
        </p:txBody>
      </p:sp>
      <p:sp>
        <p:nvSpPr>
          <p:cNvPr id="1704" name="Shape 1704"/>
          <p:cNvSpPr/>
          <p:nvPr/>
        </p:nvSpPr>
        <p:spPr>
          <a:xfrm>
            <a:off x="3757996" y="5135376"/>
            <a:ext cx="2679604" cy="267960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algn="ctr"/>
            <a:r>
              <a:rPr sz="8441">
                <a:latin typeface="Lato Light" charset="0"/>
                <a:ea typeface="Lato Light" charset="0"/>
                <a:cs typeface="Lato Light" charset="0"/>
              </a:rPr>
              <a:t>1</a:t>
            </a:r>
          </a:p>
        </p:txBody>
      </p:sp>
      <p:sp>
        <p:nvSpPr>
          <p:cNvPr id="1707" name="Shape 1707"/>
          <p:cNvSpPr/>
          <p:nvPr/>
        </p:nvSpPr>
        <p:spPr>
          <a:xfrm>
            <a:off x="7013715" y="6314402"/>
            <a:ext cx="214368" cy="321552"/>
          </a:xfrm>
          <a:prstGeom prst="rightArrow">
            <a:avLst>
              <a:gd name="adj1" fmla="val 32000"/>
              <a:gd name="adj2" fmla="val 275000"/>
            </a:avLst>
          </a:prstGeom>
          <a:solidFill>
            <a:schemeClr val="tx1"/>
          </a:solidFill>
          <a:ln w="12700" cap="flat">
            <a:noFill/>
            <a:miter lim="400000"/>
          </a:ln>
          <a:effectLst/>
        </p:spPr>
        <p:txBody>
          <a:bodyPr wrap="square" lIns="0" tIns="0" rIns="0" bIns="0" numCol="1" anchor="ctr">
            <a:noAutofit/>
          </a:bodyPr>
          <a:lstStyle/>
          <a:p>
            <a:pPr defTabSz="616344">
              <a:lnSpc>
                <a:spcPct val="110000"/>
              </a:lnSpc>
              <a:spcBef>
                <a:spcPts val="3165"/>
              </a:spcBef>
              <a:defRPr sz="2000">
                <a:solidFill>
                  <a:srgbClr val="4C4C4C"/>
                </a:solidFill>
                <a:latin typeface="Helvetica Neue Light"/>
                <a:ea typeface="Helvetica Neue Light"/>
                <a:cs typeface="Helvetica Neue Light"/>
                <a:sym typeface="Helvetica Neue Light"/>
              </a:defRPr>
            </a:pPr>
            <a:endParaRPr sz="2110">
              <a:latin typeface="Lato Light" charset="0"/>
              <a:ea typeface="Lato Light" charset="0"/>
              <a:cs typeface="Lato Light" charset="0"/>
            </a:endParaRPr>
          </a:p>
        </p:txBody>
      </p:sp>
      <p:sp>
        <p:nvSpPr>
          <p:cNvPr id="1708" name="Shape 1708"/>
          <p:cNvSpPr/>
          <p:nvPr/>
        </p:nvSpPr>
        <p:spPr>
          <a:xfrm>
            <a:off x="11059918" y="6314402"/>
            <a:ext cx="214368" cy="321552"/>
          </a:xfrm>
          <a:prstGeom prst="rightArrow">
            <a:avLst>
              <a:gd name="adj1" fmla="val 32000"/>
              <a:gd name="adj2" fmla="val 275000"/>
            </a:avLst>
          </a:prstGeom>
          <a:solidFill>
            <a:schemeClr val="tx1"/>
          </a:solidFill>
          <a:ln w="12700" cap="flat">
            <a:noFill/>
            <a:miter lim="400000"/>
          </a:ln>
          <a:effectLst/>
        </p:spPr>
        <p:txBody>
          <a:bodyPr wrap="square" lIns="0" tIns="0" rIns="0" bIns="0" numCol="1" anchor="ctr">
            <a:noAutofit/>
          </a:bodyPr>
          <a:lstStyle/>
          <a:p>
            <a:pPr defTabSz="616344">
              <a:lnSpc>
                <a:spcPct val="110000"/>
              </a:lnSpc>
              <a:spcBef>
                <a:spcPts val="3165"/>
              </a:spcBef>
              <a:defRPr sz="2000">
                <a:solidFill>
                  <a:srgbClr val="4C4C4C"/>
                </a:solidFill>
                <a:latin typeface="Helvetica Neue Light"/>
                <a:ea typeface="Helvetica Neue Light"/>
                <a:cs typeface="Helvetica Neue Light"/>
                <a:sym typeface="Helvetica Neue Light"/>
              </a:defRPr>
            </a:pPr>
            <a:endParaRPr sz="2110">
              <a:latin typeface="Lato Light" charset="0"/>
              <a:ea typeface="Lato Light" charset="0"/>
              <a:cs typeface="Lato Light" charset="0"/>
            </a:endParaRPr>
          </a:p>
        </p:txBody>
      </p:sp>
      <p:sp>
        <p:nvSpPr>
          <p:cNvPr id="15" name="TextBox 14"/>
          <p:cNvSpPr txBox="1"/>
          <p:nvPr/>
        </p:nvSpPr>
        <p:spPr>
          <a:xfrm>
            <a:off x="3589323" y="8151849"/>
            <a:ext cx="3016951" cy="2343142"/>
          </a:xfrm>
          <a:prstGeom prst="rect">
            <a:avLst/>
          </a:prstGeom>
          <a:noFill/>
        </p:spPr>
        <p:txBody>
          <a:bodyPr wrap="square" rtlCol="0">
            <a:spAutoFit/>
          </a:bodyPr>
          <a:lstStyle/>
          <a:p>
            <a:pPr algn="ctr">
              <a:lnSpc>
                <a:spcPct val="150000"/>
              </a:lnSpc>
            </a:pPr>
            <a:r>
              <a:rPr lang="en-US" sz="2551" dirty="0" smtClean="0">
                <a:latin typeface="Lato" charset="0"/>
                <a:ea typeface="Lato" charset="0"/>
                <a:cs typeface="Lato" charset="0"/>
              </a:rPr>
              <a:t>Services Liaison</a:t>
            </a:r>
            <a:endParaRPr lang="en-US" sz="2551" dirty="0">
              <a:latin typeface="Lato" charset="0"/>
              <a:ea typeface="Lato" charset="0"/>
              <a:cs typeface="Lato" charset="0"/>
            </a:endParaRPr>
          </a:p>
          <a:p>
            <a:pPr algn="ctr">
              <a:lnSpc>
                <a:spcPct val="150000"/>
              </a:lnSpc>
            </a:pPr>
            <a:r>
              <a:rPr lang="en-US" sz="1800" dirty="0" smtClean="0">
                <a:latin typeface="Lato Light" charset="0"/>
                <a:ea typeface="Lato Light" charset="0"/>
                <a:cs typeface="Lato Light" charset="0"/>
              </a:rPr>
              <a:t>Spaces will assign you a services liaison to assist in the implementation of the program</a:t>
            </a:r>
            <a:endParaRPr lang="en-US" sz="1800" dirty="0">
              <a:latin typeface="Lato Light" charset="0"/>
              <a:ea typeface="Lato Light" charset="0"/>
              <a:cs typeface="Lato Light" charset="0"/>
            </a:endParaRPr>
          </a:p>
        </p:txBody>
      </p:sp>
      <p:sp>
        <p:nvSpPr>
          <p:cNvPr id="16" name="TextBox 15"/>
          <p:cNvSpPr txBox="1"/>
          <p:nvPr/>
        </p:nvSpPr>
        <p:spPr>
          <a:xfrm>
            <a:off x="7507932" y="8151849"/>
            <a:ext cx="3389674" cy="2343142"/>
          </a:xfrm>
          <a:prstGeom prst="rect">
            <a:avLst/>
          </a:prstGeom>
          <a:noFill/>
        </p:spPr>
        <p:txBody>
          <a:bodyPr wrap="square" rtlCol="0">
            <a:spAutoFit/>
          </a:bodyPr>
          <a:lstStyle/>
          <a:p>
            <a:pPr algn="ctr">
              <a:lnSpc>
                <a:spcPct val="150000"/>
              </a:lnSpc>
            </a:pPr>
            <a:r>
              <a:rPr lang="en-US" sz="2551" dirty="0" smtClean="0">
                <a:latin typeface="Lato" charset="0"/>
                <a:ea typeface="Lato" charset="0"/>
                <a:cs typeface="Lato" charset="0"/>
              </a:rPr>
              <a:t>Equipment Installation</a:t>
            </a:r>
            <a:endParaRPr lang="en-US" sz="2551" dirty="0">
              <a:latin typeface="Lato" charset="0"/>
              <a:ea typeface="Lato" charset="0"/>
              <a:cs typeface="Lato" charset="0"/>
            </a:endParaRPr>
          </a:p>
          <a:p>
            <a:pPr algn="ctr">
              <a:lnSpc>
                <a:spcPct val="150000"/>
              </a:lnSpc>
            </a:pPr>
            <a:r>
              <a:rPr lang="en-US" sz="1800" dirty="0" smtClean="0">
                <a:latin typeface="Lato Light" charset="0"/>
                <a:ea typeface="Lato Light" charset="0"/>
                <a:cs typeface="Lato Light" charset="0"/>
              </a:rPr>
              <a:t>Spaces will send our technology support team to set up infrastructure throughout your parking lots</a:t>
            </a:r>
            <a:endParaRPr lang="en-US" sz="1800" dirty="0">
              <a:latin typeface="Lato Light" charset="0"/>
              <a:ea typeface="Lato Light" charset="0"/>
              <a:cs typeface="Lato Light" charset="0"/>
            </a:endParaRPr>
          </a:p>
        </p:txBody>
      </p:sp>
      <p:sp>
        <p:nvSpPr>
          <p:cNvPr id="17" name="TextBox 16"/>
          <p:cNvSpPr txBox="1"/>
          <p:nvPr/>
        </p:nvSpPr>
        <p:spPr>
          <a:xfrm>
            <a:off x="11489017" y="8170195"/>
            <a:ext cx="3402371" cy="2343142"/>
          </a:xfrm>
          <a:prstGeom prst="rect">
            <a:avLst/>
          </a:prstGeom>
          <a:noFill/>
        </p:spPr>
        <p:txBody>
          <a:bodyPr wrap="square" rtlCol="0">
            <a:spAutoFit/>
          </a:bodyPr>
          <a:lstStyle/>
          <a:p>
            <a:pPr algn="ctr">
              <a:lnSpc>
                <a:spcPct val="150000"/>
              </a:lnSpc>
            </a:pPr>
            <a:r>
              <a:rPr lang="en-US" sz="2551" dirty="0" smtClean="0">
                <a:latin typeface="Lato" charset="0"/>
                <a:ea typeface="Lato" charset="0"/>
                <a:cs typeface="Lato" charset="0"/>
              </a:rPr>
              <a:t>Program Continuation</a:t>
            </a:r>
            <a:endParaRPr lang="en-US" sz="2551" dirty="0">
              <a:latin typeface="Lato" charset="0"/>
              <a:ea typeface="Lato" charset="0"/>
              <a:cs typeface="Lato" charset="0"/>
            </a:endParaRPr>
          </a:p>
          <a:p>
            <a:pPr algn="ctr">
              <a:lnSpc>
                <a:spcPct val="150000"/>
              </a:lnSpc>
            </a:pPr>
            <a:r>
              <a:rPr lang="en-US" sz="1800" dirty="0" smtClean="0">
                <a:latin typeface="Lato Light" charset="0"/>
                <a:ea typeface="Lato Light" charset="0"/>
                <a:cs typeface="Lato Light" charset="0"/>
              </a:rPr>
              <a:t>Your services liaison will continue to monitor your program and make adjustments as needed </a:t>
            </a:r>
            <a:endParaRPr lang="en-US" sz="1800" dirty="0">
              <a:latin typeface="Lato Light" charset="0"/>
              <a:ea typeface="Lato Light" charset="0"/>
              <a:cs typeface="Lato Light" charset="0"/>
            </a:endParaRPr>
          </a:p>
        </p:txBody>
      </p:sp>
      <p:sp>
        <p:nvSpPr>
          <p:cNvPr id="12" name="TextBox 11"/>
          <p:cNvSpPr txBox="1"/>
          <p:nvPr/>
        </p:nvSpPr>
        <p:spPr>
          <a:xfrm>
            <a:off x="4526205" y="2949406"/>
            <a:ext cx="9353128" cy="784958"/>
          </a:xfrm>
          <a:prstGeom prst="rect">
            <a:avLst/>
          </a:prstGeom>
          <a:noFill/>
        </p:spPr>
        <p:txBody>
          <a:bodyPr wrap="square">
            <a:spAutoFit/>
          </a:bodyPr>
          <a:lstStyle/>
          <a:p>
            <a:pPr algn="ctr" defTabSz="1371714">
              <a:defRPr/>
            </a:pPr>
            <a:r>
              <a:rPr lang="en-US" sz="4501">
                <a:solidFill>
                  <a:schemeClr val="tx2"/>
                </a:solidFill>
                <a:latin typeface="Lato" charset="0"/>
                <a:ea typeface="Lato" charset="0"/>
                <a:cs typeface="Lato" charset="0"/>
              </a:rPr>
              <a:t>Three Easy Steps</a:t>
            </a:r>
          </a:p>
        </p:txBody>
      </p:sp>
      <p:sp>
        <p:nvSpPr>
          <p:cNvPr id="14" name="Subtitle 2"/>
          <p:cNvSpPr txBox="1">
            <a:spLocks/>
          </p:cNvSpPr>
          <p:nvPr/>
        </p:nvSpPr>
        <p:spPr>
          <a:xfrm>
            <a:off x="4273219" y="3787026"/>
            <a:ext cx="9774228" cy="481935"/>
          </a:xfrm>
          <a:prstGeom prst="rect">
            <a:avLst/>
          </a:prstGeom>
        </p:spPr>
        <p:txBody>
          <a:bodyPr vert="horz" wrap="square" lIns="137168" tIns="68584" rIns="137168" bIns="68584"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1800" dirty="0" smtClean="0">
                <a:latin typeface="Lato Light" charset="0"/>
                <a:ea typeface="Lato Light" charset="0"/>
                <a:cs typeface="Lato Light" charset="0"/>
              </a:rPr>
              <a:t>Spaces will be with you every step of the way through the implementation of your program.</a:t>
            </a:r>
            <a:endParaRPr lang="en-US" sz="1800" dirty="0">
              <a:latin typeface="Lato Light" charset="0"/>
              <a:ea typeface="Lato Light" charset="0"/>
              <a:cs typeface="Lato Light" charset="0"/>
            </a:endParaRPr>
          </a:p>
        </p:txBody>
      </p:sp>
    </p:spTree>
    <p:extLst>
      <p:ext uri="{BB962C8B-B14F-4D97-AF65-F5344CB8AC3E}">
        <p14:creationId xmlns:p14="http://schemas.microsoft.com/office/powerpoint/2010/main" val="50202290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Rectangle 506"/>
          <p:cNvSpPr/>
          <p:nvPr/>
        </p:nvSpPr>
        <p:spPr>
          <a:xfrm>
            <a:off x="0" y="1713160"/>
            <a:ext cx="18288000" cy="10289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latin typeface="Lato Regular" charset="0"/>
            </a:endParaRPr>
          </a:p>
        </p:txBody>
      </p:sp>
      <p:grpSp>
        <p:nvGrpSpPr>
          <p:cNvPr id="98" name="Group 97"/>
          <p:cNvGrpSpPr/>
          <p:nvPr/>
        </p:nvGrpSpPr>
        <p:grpSpPr>
          <a:xfrm>
            <a:off x="743491" y="5470920"/>
            <a:ext cx="9260769" cy="4581140"/>
            <a:chOff x="3843499" y="3719582"/>
            <a:chExt cx="16665619" cy="8244192"/>
          </a:xfrm>
          <a:solidFill>
            <a:schemeClr val="bg1">
              <a:lumMod val="85000"/>
            </a:schemeClr>
          </a:solidFill>
        </p:grpSpPr>
        <p:sp>
          <p:nvSpPr>
            <p:cNvPr id="99" name="Freeform 781"/>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2" name="Freeform 403"/>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4"/>
            </a:solid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3" name="Freeform 404"/>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4" name="Freeform 405"/>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5" name="Freeform 406"/>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6" name="Freeform 407"/>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7" name="Freeform 408"/>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8" name="Freeform 409"/>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09" name="Freeform 410"/>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10" name="Freeform 411"/>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11" name="Freeform 412"/>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12" name="Freeform 413"/>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13" name="Freeform 414"/>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2" name="Freeform 415"/>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3" name="Freeform 416"/>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4" name="Freeform 417"/>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5" name="Freeform 418"/>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6" name="Freeform 419"/>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7" name="Freeform 420"/>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8" name="Freeform 421"/>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29" name="Freeform 422"/>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0" name="Freeform 423"/>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1" name="Freeform 424"/>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2" name="Freeform 425"/>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3" name="Freeform 426"/>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4" name="Freeform 427"/>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5" name="Freeform 428"/>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6" name="Freeform 429"/>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grpSp>
          <p:nvGrpSpPr>
            <p:cNvPr id="137" name="Group 136"/>
            <p:cNvGrpSpPr/>
            <p:nvPr/>
          </p:nvGrpSpPr>
          <p:grpSpPr>
            <a:xfrm>
              <a:off x="17709756" y="6761778"/>
              <a:ext cx="697449" cy="662593"/>
              <a:chOff x="5961121" y="2686387"/>
              <a:chExt cx="288233" cy="273757"/>
            </a:xfrm>
            <a:grpFill/>
          </p:grpSpPr>
          <p:sp>
            <p:nvSpPr>
              <p:cNvPr id="502"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503"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grpSp>
        <p:sp>
          <p:nvSpPr>
            <p:cNvPr id="138" name="Freeform 432"/>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39" name="Freeform 433"/>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0" name="Freeform 434"/>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1" name="Freeform 435"/>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2" name="Freeform 436"/>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3" name="Freeform 437"/>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4" name="Freeform 438"/>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5" name="Freeform 439"/>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6" name="Freeform 440"/>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7" name="Freeform 441"/>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8" name="Freeform 442"/>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49" name="Freeform 443"/>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0" name="Freeform 444"/>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1" name="Freeform 445"/>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2" name="Freeform 446"/>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3" name="Freeform 447"/>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4" name="Freeform 448"/>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5" name="Freeform 449"/>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6" name="Freeform 450"/>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7" name="Freeform 451"/>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8" name="Freeform 452"/>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59" name="Freeform 453"/>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0" name="Freeform 454"/>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1" name="Freeform 455"/>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2" name="Freeform 456"/>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3" name="Freeform 457"/>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4" name="Freeform 458"/>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5" name="Freeform 459"/>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6" name="Freeform 460"/>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7" name="Freeform 461"/>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8" name="Freeform 462"/>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69" name="Freeform 463"/>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0" name="Freeform 464"/>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1" name="Freeform 465"/>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2" name="Freeform 466"/>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3" name="Freeform 467"/>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4" name="Freeform 468"/>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5" name="Freeform 469"/>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6" name="Freeform 470"/>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7" name="Freeform 471"/>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8" name="Freeform 472"/>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79" name="Freeform 473"/>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0" name="Freeform 474"/>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1" name="Freeform 475"/>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2" name="Freeform 476"/>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3" name="Freeform 477"/>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4" name="Freeform 478"/>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5" name="Freeform 479"/>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6" name="Freeform 480"/>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7" name="Freeform 481"/>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8" name="Freeform 482"/>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89" name="Freeform 483"/>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0" name="Freeform 484"/>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1" name="Freeform 485"/>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2" name="Freeform 486"/>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3" name="Freeform 487"/>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4" name="Freeform 488"/>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5" name="Freeform 489"/>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6" name="Freeform 490"/>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7" name="Freeform 491"/>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8" name="Freeform 492"/>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199" name="Freeform 493"/>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0" name="Freeform 494"/>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1" name="Freeform 495"/>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2" name="Freeform 496"/>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3" name="Freeform 497"/>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4" name="Freeform 498"/>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5" name="Freeform 499"/>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6" name="Freeform 500"/>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7" name="Freeform 501"/>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8" name="Freeform 502"/>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09" name="Freeform 503"/>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0" name="Freeform 504"/>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1" name="Freeform 505"/>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2" name="Freeform 506"/>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3" name="Freeform 507"/>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4" name="Freeform 508"/>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5" name="Freeform 509"/>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6" name="Freeform 510"/>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7" name="Freeform 511"/>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8" name="Freeform 512"/>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19" name="Freeform 513"/>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0" name="Freeform 514"/>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1" name="Freeform 515"/>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2" name="Freeform 516"/>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3" name="Freeform 517"/>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4" name="Freeform 518"/>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5" name="Freeform 519"/>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6" name="Freeform 520"/>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7" name="Freeform 521"/>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8" name="Freeform 522"/>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29" name="Freeform 523"/>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0" name="Freeform 524"/>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1" name="Freeform 525"/>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2" name="Freeform 526"/>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3" name="Freeform 527"/>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4" name="Freeform 528"/>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5" name="Freeform 529"/>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6" name="Freeform 530"/>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7" name="Freeform 531"/>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8" name="Freeform 532"/>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39" name="Freeform 533"/>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0" name="Freeform 534"/>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1" name="Freeform 535"/>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2" name="Freeform 536"/>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3" name="Freeform 537"/>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4" name="Freeform 538"/>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5" name="Freeform 539"/>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6" name="Freeform 540"/>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7" name="Freeform 541"/>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8" name="Freeform 542"/>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49" name="Freeform 543"/>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0" name="Freeform 544"/>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1" name="Freeform 545"/>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2" name="Freeform 546"/>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3" name="Freeform 547"/>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4" name="Freeform 548"/>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5" name="Freeform 549"/>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6" name="Freeform 550"/>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7" name="Freeform 551"/>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8" name="Freeform 552"/>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59" name="Freeform 553"/>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0" name="Freeform 554"/>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1" name="Freeform 555"/>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2" name="Freeform 556"/>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3" name="Freeform 557"/>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4" name="Freeform 558"/>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5" name="Freeform 559"/>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6" name="Freeform 560"/>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7" name="Freeform 561"/>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8" name="Freeform 562"/>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69" name="Freeform 563"/>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0" name="Freeform 564"/>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1" name="Freeform 565"/>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2" name="Freeform 566"/>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3" name="Freeform 567"/>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4" name="Freeform 568"/>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5" name="Freeform 569"/>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6" name="Freeform 570"/>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7" name="Freeform 571"/>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8" name="Freeform 572"/>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79" name="Freeform 573"/>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0" name="Freeform 574"/>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1" name="Freeform 575"/>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2" name="Freeform 576"/>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3" name="Freeform 577"/>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4" name="Freeform 578"/>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5" name="Freeform 579"/>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6" name="Freeform 580"/>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7" name="Freeform 581"/>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8" name="Freeform 582"/>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89" name="Freeform 583"/>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0" name="Freeform 584"/>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1" name="Freeform 585"/>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2" name="Freeform 586"/>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3" name="Freeform 587"/>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4" name="Freeform 588"/>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5" name="Freeform 589"/>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6" name="Freeform 590"/>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7" name="Freeform 591"/>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8" name="Freeform 592"/>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299" name="Freeform 593"/>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0" name="Freeform 594"/>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1" name="Freeform 595"/>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2" name="Freeform 596"/>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3" name="Freeform 597"/>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4" name="Freeform 598"/>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5" name="Freeform 599"/>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6" name="Freeform 600"/>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7" name="Freeform 601"/>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8" name="Freeform 602"/>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09" name="Freeform 604"/>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0" name="Freeform 605"/>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1" name="Freeform 606"/>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2" name="Freeform 607"/>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3" name="Freeform 608"/>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4" name="Freeform 609"/>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5" name="Freeform 610"/>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6" name="Freeform 611"/>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7" name="Freeform 612"/>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8" name="Rectangle 613"/>
            <p:cNvSpPr>
              <a:spLocks noChangeArrowheads="1"/>
            </p:cNvSpPr>
            <p:nvPr/>
          </p:nvSpPr>
          <p:spPr bwMode="auto">
            <a:xfrm>
              <a:off x="12451788" y="5197675"/>
              <a:ext cx="3187" cy="3188"/>
            </a:xfrm>
            <a:prstGeom prst="rect">
              <a:avLst/>
            </a:pr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19" name="Freeform 614"/>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0" name="Freeform 615"/>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1" name="Freeform 616"/>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2" name="Freeform 617"/>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3" name="Freeform 618"/>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4" name="Freeform 619"/>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5" name="Freeform 620"/>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6" name="Freeform 621"/>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7" name="Freeform 622"/>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8" name="Freeform 623"/>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29" name="Freeform 624"/>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0" name="Freeform 625"/>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1" name="Freeform 626"/>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2" name="Freeform 627"/>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3"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2"/>
            </a:solid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334" name="Freeform 629"/>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5" name="Freeform 630"/>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6" name="Freeform 631"/>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7" name="Freeform 632"/>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8" name="Freeform 633"/>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39" name="Freeform 634"/>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0" name="Freeform 635"/>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1" name="Freeform 636"/>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2" name="Freeform 637"/>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3" name="Freeform 638"/>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4" name="Freeform 639"/>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5" name="Freeform 640"/>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6" name="Freeform 641"/>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1"/>
            </a:solid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347"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8" name="Freeform 643"/>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49" name="Freeform 644"/>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0" name="Freeform 645"/>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1" name="Freeform 646"/>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2" name="Freeform 647"/>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3" name="Freeform 648"/>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4" name="Freeform 649"/>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355" name="Freeform 650"/>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6" name="Freeform 651"/>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7" name="Freeform 652"/>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8" name="Freeform 653"/>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59" name="Freeform 654"/>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0" name="Freeform 655"/>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1" name="Freeform 656"/>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2" name="Freeform 657"/>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3" name="Freeform 658"/>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4" name="Freeform 659"/>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5" name="Freeform 660"/>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6" name="Freeform 661"/>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7" name="Freeform 662"/>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8" name="Freeform 663"/>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69" name="Freeform 664"/>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0" name="Freeform 665"/>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1" name="Freeform 666"/>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2" name="Freeform 667"/>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3" name="Freeform 668"/>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4" name="Freeform 669"/>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5" name="Freeform 670"/>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6" name="Freeform 671"/>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7" name="Freeform 672"/>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8" name="Freeform 673"/>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79" name="Freeform 674"/>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0" name="Freeform 675"/>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1" name="Freeform 676"/>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2" name="Freeform 677"/>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3" name="Freeform 678"/>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4" name="Freeform 679"/>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5" name="Freeform 680"/>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6" name="Freeform 681"/>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7" name="Freeform 682"/>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88" name="Freeform 683"/>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389" name="Freeform 684"/>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0" name="Freeform 685"/>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1" name="Freeform 686"/>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2" name="Freeform 687"/>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3" name="Freeform 688"/>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4" name="Freeform 689"/>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5" name="Freeform 690"/>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6" name="Freeform 691"/>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7" name="Freeform 692"/>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8" name="Freeform 693"/>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399" name="Freeform 694"/>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0" name="Freeform 695"/>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1" name="Freeform 696"/>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2" name="Freeform 697"/>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3" name="Freeform 698"/>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4" name="Freeform 699"/>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5"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6" name="Freeform 701"/>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7" name="Freeform 702"/>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8" name="Freeform 703"/>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09" name="Freeform 704"/>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0" name="Freeform 705"/>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1" name="Freeform 706"/>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2" name="Freeform 707"/>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3" name="Freeform 708"/>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4" name="Freeform 709"/>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5" name="Freeform 710"/>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6" name="Freeform 711"/>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7" name="Freeform 712"/>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8" name="Freeform 713"/>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19" name="Freeform 714"/>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0" name="Freeform 715"/>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421" name="Freeform 716"/>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2" name="Freeform 717"/>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3" name="Freeform 718"/>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4" name="Freeform 719"/>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5"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6" name="Freeform 721"/>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7" name="Freeform 722"/>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8" name="Freeform 723"/>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29" name="Freeform 724"/>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0" name="Freeform 725"/>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1" name="Freeform 726"/>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2" name="Freeform 727"/>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3" name="Freeform 728"/>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4" name="Freeform 729"/>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5" name="Freeform 730"/>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6" name="Freeform 731"/>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7" name="Freeform 732"/>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8" name="Freeform 733"/>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39" name="Freeform 734"/>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0" name="Freeform 735"/>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1" name="Freeform 736"/>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2" name="Freeform 737"/>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3"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371714">
                <a:defRPr/>
              </a:pPr>
              <a:endParaRPr lang="id-ID" sz="2701">
                <a:latin typeface="Lato Light" charset="0"/>
              </a:endParaRPr>
            </a:p>
          </p:txBody>
        </p:sp>
        <p:sp>
          <p:nvSpPr>
            <p:cNvPr id="444" name="Freeform 739"/>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5" name="Freeform 740"/>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6" name="Freeform 741"/>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7" name="Freeform 742"/>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8" name="Freeform 743"/>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49" name="Freeform 744"/>
            <p:cNvSpPr>
              <a:spLocks/>
            </p:cNvSpPr>
            <p:nvPr/>
          </p:nvSpPr>
          <p:spPr bwMode="auto">
            <a:xfrm>
              <a:off x="12684268" y="7940429"/>
              <a:ext cx="767518"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chemeClr val="accent3"/>
            </a:solid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0" name="Freeform 745"/>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1" name="Freeform 746"/>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2" name="Freeform 747"/>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3" name="Freeform 748"/>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4" name="Freeform 749"/>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5" name="Freeform 750"/>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6" name="Freeform 751"/>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7" name="Freeform 752"/>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8" name="Freeform 753"/>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59" name="Freeform 754"/>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0" name="Freeform 755"/>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1" name="Freeform 756"/>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2" name="Freeform 757"/>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3" name="Freeform 758"/>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4" name="Freeform 759"/>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5" name="Freeform 760"/>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6" name="Freeform 761"/>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7" name="Freeform 762"/>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8" name="Freeform 763"/>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69" name="Freeform 764"/>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0" name="Freeform 765"/>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1" name="Freeform 766"/>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2" name="Freeform 767"/>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3" name="Freeform 768"/>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4" name="Freeform 769"/>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5" name="Freeform 770"/>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6" name="Freeform 771"/>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7" name="Freeform 772"/>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8" name="Freeform 773"/>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79" name="Freeform 774"/>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0" name="Freeform 775"/>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1" name="Freeform 776"/>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2" name="Freeform 777"/>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3" name="Freeform 778"/>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4" name="Freeform 779"/>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5" name="Freeform 780"/>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6" name="Freeform 782"/>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7" name="Freeform 783"/>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8" name="Freeform 784"/>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89" name="Freeform 785"/>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0" name="Freeform 786"/>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1" name="Freeform 787"/>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2" name="Freeform 788"/>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3" name="Freeform 789"/>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4" name="Freeform 790"/>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5" name="Freeform 791"/>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6" name="Freeform 792"/>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7" name="Freeform 793"/>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8" name="Freeform 794"/>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499" name="Freeform 795"/>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500" name="Freeform 796"/>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sp>
          <p:nvSpPr>
            <p:cNvPr id="501" name="Freeform 797"/>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371714">
                <a:defRPr/>
              </a:pPr>
              <a:endParaRPr lang="id-ID" sz="2701">
                <a:latin typeface="Lato Light" charset="0"/>
              </a:endParaRPr>
            </a:p>
          </p:txBody>
        </p:sp>
      </p:grpSp>
      <p:sp>
        <p:nvSpPr>
          <p:cNvPr id="690" name="Oval 689"/>
          <p:cNvSpPr/>
          <p:nvPr/>
        </p:nvSpPr>
        <p:spPr>
          <a:xfrm>
            <a:off x="10733476" y="5701566"/>
            <a:ext cx="792155" cy="7924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0" bIns="48019" rtlCol="0" anchor="ctr"/>
          <a:lstStyle/>
          <a:p>
            <a:pPr algn="ctr"/>
            <a:r>
              <a:rPr lang="en-US" sz="1500">
                <a:latin typeface="Lato Light"/>
                <a:cs typeface="Lato Light"/>
              </a:rPr>
              <a:t>40%</a:t>
            </a:r>
          </a:p>
        </p:txBody>
      </p:sp>
      <p:sp>
        <p:nvSpPr>
          <p:cNvPr id="691" name="Oval 690"/>
          <p:cNvSpPr/>
          <p:nvPr/>
        </p:nvSpPr>
        <p:spPr>
          <a:xfrm>
            <a:off x="10733476" y="6881094"/>
            <a:ext cx="792155" cy="7924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tIns="0" bIns="48019" rtlCol="0" anchor="ctr"/>
          <a:lstStyle/>
          <a:p>
            <a:pPr algn="ctr"/>
            <a:r>
              <a:rPr lang="en-US" sz="1500">
                <a:latin typeface="Lato Light"/>
                <a:cs typeface="Lato Light"/>
              </a:rPr>
              <a:t>20%</a:t>
            </a:r>
          </a:p>
        </p:txBody>
      </p:sp>
      <p:sp>
        <p:nvSpPr>
          <p:cNvPr id="692" name="Oval 691"/>
          <p:cNvSpPr/>
          <p:nvPr/>
        </p:nvSpPr>
        <p:spPr>
          <a:xfrm>
            <a:off x="10733476" y="8083304"/>
            <a:ext cx="792155" cy="79246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bIns="48019" rtlCol="0" anchor="ctr"/>
          <a:lstStyle/>
          <a:p>
            <a:pPr algn="ctr"/>
            <a:r>
              <a:rPr lang="en-US" sz="1500">
                <a:latin typeface="Lato Light"/>
                <a:cs typeface="Lato Light"/>
              </a:rPr>
              <a:t>30%</a:t>
            </a:r>
          </a:p>
        </p:txBody>
      </p:sp>
      <p:sp>
        <p:nvSpPr>
          <p:cNvPr id="693" name="Oval 692"/>
          <p:cNvSpPr/>
          <p:nvPr/>
        </p:nvSpPr>
        <p:spPr>
          <a:xfrm>
            <a:off x="10733476" y="9262832"/>
            <a:ext cx="792155" cy="79246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0" bIns="48019" rtlCol="0" anchor="ctr"/>
          <a:lstStyle/>
          <a:p>
            <a:pPr algn="ctr"/>
            <a:r>
              <a:rPr lang="en-US" sz="1500">
                <a:latin typeface="Lato Light"/>
                <a:cs typeface="Lato Light"/>
              </a:rPr>
              <a:t>10%</a:t>
            </a:r>
          </a:p>
        </p:txBody>
      </p:sp>
      <p:sp>
        <p:nvSpPr>
          <p:cNvPr id="698" name="TextBox 697"/>
          <p:cNvSpPr txBox="1"/>
          <p:nvPr/>
        </p:nvSpPr>
        <p:spPr>
          <a:xfrm>
            <a:off x="11652602" y="5819638"/>
            <a:ext cx="5217610" cy="323165"/>
          </a:xfrm>
          <a:prstGeom prst="rect">
            <a:avLst/>
          </a:prstGeom>
          <a:noFill/>
        </p:spPr>
        <p:txBody>
          <a:bodyPr wrap="square" rtlCol="0">
            <a:spAutoFit/>
          </a:bodyPr>
          <a:lstStyle/>
          <a:p>
            <a:endParaRPr lang="en-US" sz="1500" dirty="0">
              <a:latin typeface="Lato Light" charset="0"/>
              <a:ea typeface="Lato Light" charset="0"/>
              <a:cs typeface="Lato Light" charset="0"/>
            </a:endParaRPr>
          </a:p>
        </p:txBody>
      </p:sp>
      <p:sp>
        <p:nvSpPr>
          <p:cNvPr id="699" name="TextBox 698"/>
          <p:cNvSpPr txBox="1"/>
          <p:nvPr/>
        </p:nvSpPr>
        <p:spPr>
          <a:xfrm>
            <a:off x="11652601" y="6994121"/>
            <a:ext cx="5217610" cy="323165"/>
          </a:xfrm>
          <a:prstGeom prst="rect">
            <a:avLst/>
          </a:prstGeom>
          <a:noFill/>
        </p:spPr>
        <p:txBody>
          <a:bodyPr wrap="square" rtlCol="0">
            <a:spAutoFit/>
          </a:bodyPr>
          <a:lstStyle/>
          <a:p>
            <a:endParaRPr lang="en-US" sz="1500" dirty="0">
              <a:latin typeface="Lato Light" charset="0"/>
              <a:ea typeface="Lato Light" charset="0"/>
              <a:cs typeface="Lato Light" charset="0"/>
            </a:endParaRPr>
          </a:p>
        </p:txBody>
      </p:sp>
      <p:sp>
        <p:nvSpPr>
          <p:cNvPr id="700" name="TextBox 699"/>
          <p:cNvSpPr txBox="1"/>
          <p:nvPr/>
        </p:nvSpPr>
        <p:spPr>
          <a:xfrm>
            <a:off x="11715364" y="8179235"/>
            <a:ext cx="5217610" cy="323165"/>
          </a:xfrm>
          <a:prstGeom prst="rect">
            <a:avLst/>
          </a:prstGeom>
          <a:noFill/>
        </p:spPr>
        <p:txBody>
          <a:bodyPr wrap="square" rtlCol="0">
            <a:spAutoFit/>
          </a:bodyPr>
          <a:lstStyle/>
          <a:p>
            <a:endParaRPr lang="en-US" sz="1500" dirty="0">
              <a:latin typeface="Lato Light" charset="0"/>
              <a:ea typeface="Lato Light" charset="0"/>
              <a:cs typeface="Lato Light" charset="0"/>
            </a:endParaRPr>
          </a:p>
        </p:txBody>
      </p:sp>
      <p:sp>
        <p:nvSpPr>
          <p:cNvPr id="701" name="TextBox 700"/>
          <p:cNvSpPr txBox="1"/>
          <p:nvPr/>
        </p:nvSpPr>
        <p:spPr>
          <a:xfrm>
            <a:off x="11715364" y="9437812"/>
            <a:ext cx="5217610" cy="323165"/>
          </a:xfrm>
          <a:prstGeom prst="rect">
            <a:avLst/>
          </a:prstGeom>
          <a:noFill/>
        </p:spPr>
        <p:txBody>
          <a:bodyPr wrap="square" rtlCol="0">
            <a:spAutoFit/>
          </a:bodyPr>
          <a:lstStyle/>
          <a:p>
            <a:endParaRPr lang="en-US" sz="1500" dirty="0">
              <a:latin typeface="Lato Light" charset="0"/>
              <a:ea typeface="Lato Light" charset="0"/>
              <a:cs typeface="Lato Light" charset="0"/>
            </a:endParaRPr>
          </a:p>
        </p:txBody>
      </p:sp>
      <p:sp>
        <p:nvSpPr>
          <p:cNvPr id="504" name="TextBox 503"/>
          <p:cNvSpPr txBox="1"/>
          <p:nvPr/>
        </p:nvSpPr>
        <p:spPr>
          <a:xfrm>
            <a:off x="4526205" y="2949406"/>
            <a:ext cx="9353128" cy="1154290"/>
          </a:xfrm>
          <a:prstGeom prst="rect">
            <a:avLst/>
          </a:prstGeom>
          <a:noFill/>
        </p:spPr>
        <p:txBody>
          <a:bodyPr wrap="square">
            <a:spAutoFit/>
          </a:bodyPr>
          <a:lstStyle/>
          <a:p>
            <a:pPr algn="ctr" defTabSz="1371714">
              <a:defRPr/>
            </a:pPr>
            <a:r>
              <a:rPr lang="en-US" sz="4501" dirty="0">
                <a:solidFill>
                  <a:schemeClr val="tx2"/>
                </a:solidFill>
                <a:latin typeface="Lato" charset="0"/>
                <a:ea typeface="Lato" charset="0"/>
                <a:cs typeface="Lato" charset="0"/>
              </a:rPr>
              <a:t>Worldwide </a:t>
            </a:r>
            <a:r>
              <a:rPr lang="en-US" sz="4501" dirty="0" smtClean="0">
                <a:solidFill>
                  <a:schemeClr val="tx2"/>
                </a:solidFill>
                <a:latin typeface="Lato" charset="0"/>
                <a:ea typeface="Lato" charset="0"/>
                <a:cs typeface="Lato" charset="0"/>
              </a:rPr>
              <a:t>Division</a:t>
            </a:r>
          </a:p>
          <a:p>
            <a:pPr algn="ctr" defTabSz="1371714">
              <a:defRPr/>
            </a:pPr>
            <a:r>
              <a:rPr lang="en-US" sz="2400" dirty="0" smtClean="0">
                <a:solidFill>
                  <a:schemeClr val="tx2"/>
                </a:solidFill>
                <a:latin typeface="Lato" charset="0"/>
                <a:ea typeface="Lato" charset="0"/>
                <a:cs typeface="Lato" charset="0"/>
              </a:rPr>
              <a:t>Tanner – This is just a distant hope </a:t>
            </a:r>
            <a:r>
              <a:rPr lang="en-US" sz="2400" dirty="0" err="1" smtClean="0">
                <a:solidFill>
                  <a:schemeClr val="tx2"/>
                </a:solidFill>
                <a:latin typeface="Lato" charset="0"/>
                <a:ea typeface="Lato" charset="0"/>
                <a:cs typeface="Lato" charset="0"/>
              </a:rPr>
              <a:t>hahaha</a:t>
            </a:r>
            <a:endParaRPr lang="en-US" sz="2400" dirty="0">
              <a:solidFill>
                <a:schemeClr val="tx2"/>
              </a:solidFill>
              <a:latin typeface="Lato" charset="0"/>
              <a:ea typeface="Lato" charset="0"/>
              <a:cs typeface="Lato" charset="0"/>
            </a:endParaRPr>
          </a:p>
        </p:txBody>
      </p:sp>
      <p:sp>
        <p:nvSpPr>
          <p:cNvPr id="505" name="TextBox 504"/>
          <p:cNvSpPr txBox="1"/>
          <p:nvPr/>
        </p:nvSpPr>
        <p:spPr>
          <a:xfrm>
            <a:off x="4959455" y="2573573"/>
            <a:ext cx="8427057" cy="323165"/>
          </a:xfrm>
          <a:prstGeom prst="rect">
            <a:avLst/>
          </a:prstGeom>
          <a:noFill/>
        </p:spPr>
        <p:txBody>
          <a:bodyPr wrap="square">
            <a:spAutoFit/>
          </a:bodyPr>
          <a:lstStyle/>
          <a:p>
            <a:pPr algn="ctr" defTabSz="1371714">
              <a:defRPr/>
            </a:pPr>
            <a:endParaRPr lang="en-US" sz="1500" dirty="0">
              <a:latin typeface="Lato Regular" charset="0"/>
              <a:ea typeface="Lato Regular" charset="0"/>
              <a:cs typeface="Lato Regular" charset="0"/>
            </a:endParaRPr>
          </a:p>
        </p:txBody>
      </p:sp>
      <p:sp>
        <p:nvSpPr>
          <p:cNvPr id="506" name="Subtitle 2"/>
          <p:cNvSpPr txBox="1">
            <a:spLocks/>
          </p:cNvSpPr>
          <p:nvPr/>
        </p:nvSpPr>
        <p:spPr>
          <a:xfrm>
            <a:off x="4273219" y="3787026"/>
            <a:ext cx="9774228" cy="481935"/>
          </a:xfrm>
          <a:prstGeom prst="rect">
            <a:avLst/>
          </a:prstGeom>
        </p:spPr>
        <p:txBody>
          <a:bodyPr vert="horz" wrap="square" lIns="137168" tIns="68584" rIns="137168" bIns="68584"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endParaRPr lang="en-US" sz="1800" dirty="0">
              <a:latin typeface="Lato Light" charset="0"/>
              <a:ea typeface="Lato Light" charset="0"/>
              <a:cs typeface="Lato Light" charset="0"/>
            </a:endParaRPr>
          </a:p>
        </p:txBody>
      </p:sp>
    </p:spTree>
    <p:extLst>
      <p:ext uri="{BB962C8B-B14F-4D97-AF65-F5344CB8AC3E}">
        <p14:creationId xmlns:p14="http://schemas.microsoft.com/office/powerpoint/2010/main" val="1182502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Startup LIght SC">
      <a:dk1>
        <a:srgbClr val="737572"/>
      </a:dk1>
      <a:lt1>
        <a:srgbClr val="FFFFFF"/>
      </a:lt1>
      <a:dk2>
        <a:srgbClr val="445469"/>
      </a:dk2>
      <a:lt2>
        <a:srgbClr val="F7F6FA"/>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24972</TotalTime>
  <Words>417</Words>
  <Application>Microsoft Macintosh PowerPoint</Application>
  <PresentationFormat>Custom</PresentationFormat>
  <Paragraphs>62</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Gill Sans</vt:lpstr>
      <vt:lpstr>Helvetica Neue Light</vt:lpstr>
      <vt:lpstr>Helvetica Neue UltraLight</vt:lpstr>
      <vt:lpstr>Lato</vt:lpstr>
      <vt:lpstr>Lato Light</vt:lpstr>
      <vt:lpstr>Lato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Scott</dc:creator>
  <cp:keywords/>
  <dc:description/>
  <cp:lastModifiedBy>Tanner Orndorff</cp:lastModifiedBy>
  <cp:revision>3982</cp:revision>
  <dcterms:created xsi:type="dcterms:W3CDTF">2014-11-12T21:47:38Z</dcterms:created>
  <dcterms:modified xsi:type="dcterms:W3CDTF">2017-10-30T18:03:28Z</dcterms:modified>
  <cp:category/>
</cp:coreProperties>
</file>