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257" r:id="rId3"/>
    <p:sldId id="258" r:id="rId4"/>
    <p:sldId id="269" r:id="rId5"/>
    <p:sldId id="271" r:id="rId6"/>
    <p:sldId id="272" r:id="rId7"/>
    <p:sldId id="273" r:id="rId8"/>
    <p:sldId id="274" r:id="rId9"/>
    <p:sldId id="259" r:id="rId10"/>
    <p:sldId id="260" r:id="rId11"/>
    <p:sldId id="262" r:id="rId12"/>
    <p:sldId id="275" r:id="rId13"/>
    <p:sldId id="276" r:id="rId14"/>
    <p:sldId id="261" r:id="rId15"/>
    <p:sldId id="265" r:id="rId16"/>
    <p:sldId id="266" r:id="rId17"/>
    <p:sldId id="288" r:id="rId18"/>
    <p:sldId id="278" r:id="rId19"/>
    <p:sldId id="281" r:id="rId20"/>
    <p:sldId id="282" r:id="rId21"/>
    <p:sldId id="283" r:id="rId22"/>
    <p:sldId id="298" r:id="rId23"/>
    <p:sldId id="299" r:id="rId24"/>
    <p:sldId id="301" r:id="rId25"/>
    <p:sldId id="302" r:id="rId26"/>
    <p:sldId id="303" r:id="rId27"/>
    <p:sldId id="314" r:id="rId28"/>
    <p:sldId id="304" r:id="rId29"/>
    <p:sldId id="306" r:id="rId30"/>
    <p:sldId id="307" r:id="rId31"/>
    <p:sldId id="308" r:id="rId32"/>
    <p:sldId id="309" r:id="rId33"/>
    <p:sldId id="310" r:id="rId34"/>
    <p:sldId id="284" r:id="rId35"/>
    <p:sldId id="286" r:id="rId36"/>
    <p:sldId id="292" r:id="rId37"/>
    <p:sldId id="285" r:id="rId38"/>
    <p:sldId id="287" r:id="rId39"/>
    <p:sldId id="289" r:id="rId40"/>
    <p:sldId id="297" r:id="rId41"/>
    <p:sldId id="290" r:id="rId42"/>
    <p:sldId id="291" r:id="rId43"/>
    <p:sldId id="316" r:id="rId44"/>
    <p:sldId id="317" r:id="rId45"/>
    <p:sldId id="318" r:id="rId46"/>
    <p:sldId id="319" r:id="rId47"/>
    <p:sldId id="295" r:id="rId48"/>
    <p:sldId id="294" r:id="rId49"/>
    <p:sldId id="296" r:id="rId50"/>
    <p:sldId id="311" r:id="rId51"/>
    <p:sldId id="312" r:id="rId52"/>
    <p:sldId id="313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6" autoAdjust="0"/>
    <p:restoredTop sz="94718" autoAdjust="0"/>
  </p:normalViewPr>
  <p:slideViewPr>
    <p:cSldViewPr>
      <p:cViewPr>
        <p:scale>
          <a:sx n="75" d="100"/>
          <a:sy n="75" d="100"/>
        </p:scale>
        <p:origin x="-104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519DD-BFCB-4B20-9C51-00785BF4934B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1364A-4CB5-47A9-9972-0988871104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1364A-4CB5-47A9-9972-09888711040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DA73-CB74-4837-9F07-AA1C8E4CC7B0}" type="datetime1">
              <a:rPr lang="en-US" smtClean="0"/>
              <a:pPr/>
              <a:t>10/13/2018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3730-4A42-4C92-A326-243317C3C9E9}" type="datetime1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257C-F170-4512-B87E-DAC06708B96A}" type="datetime1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CB12-21EA-4E15-8B13-E76F937AACA2}" type="datetime1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936F-747F-4A92-A64C-0CA734D26838}" type="datetime1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BDF3-CA0F-43E7-9B16-8EC188F0DAF4}" type="datetime1">
              <a:rPr lang="en-US" smtClean="0"/>
              <a:pPr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168C-DE68-4C3B-BF3B-11F1B042A53A}" type="datetime1">
              <a:rPr lang="en-US" smtClean="0"/>
              <a:pPr/>
              <a:t>10/13/2018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B91C2-51E3-43E8-A6D1-0CF07E9378A3}" type="datetime1">
              <a:rPr lang="en-US" smtClean="0"/>
              <a:pPr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FF96-EAB2-4186-A0CC-ACE6AE3ADA08}" type="datetime1">
              <a:rPr lang="en-US" smtClean="0"/>
              <a:pPr/>
              <a:t>10/13/2018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0D64-8DA3-412E-86C4-7AF0D029FA64}" type="datetime1">
              <a:rPr lang="en-US" smtClean="0"/>
              <a:pPr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3D62-F266-4ED0-8E80-2EF7329FD166}" type="datetime1">
              <a:rPr lang="en-US" smtClean="0"/>
              <a:pPr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7E6934E-8915-45D3-856C-FB700B5180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D6FE2EF-B48F-4309-854F-4F578444F254}" type="datetime1">
              <a:rPr lang="en-US" smtClean="0"/>
              <a:pPr/>
              <a:t>10/13/2018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© MIJ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7E6934E-8915-45D3-856C-FB700B51809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e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5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0" Type="http://schemas.openxmlformats.org/officeDocument/2006/relationships/image" Target="../media/image60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gi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38200"/>
            <a:ext cx="8229600" cy="18288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00B050"/>
                </a:solidFill>
              </a:rPr>
              <a:t>AUST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800" dirty="0">
                <a:solidFill>
                  <a:schemeClr val="tx1"/>
                </a:solidFill>
              </a:rPr>
              <a:t>|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CSE 404 </a:t>
            </a:r>
            <a:r>
              <a:rPr lang="en-US" sz="4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3200" b="0" dirty="0">
                <a:solidFill>
                  <a:schemeClr val="accent6">
                    <a:lumMod val="75000"/>
                  </a:schemeClr>
                </a:solidFill>
              </a:rPr>
              <a:t>Computer Graphics LAB</a:t>
            </a:r>
            <a:br>
              <a:rPr lang="en-US" sz="7200" dirty="0"/>
            </a:br>
            <a:r>
              <a:rPr lang="en-US" sz="4000" i="1" dirty="0">
                <a:solidFill>
                  <a:srgbClr val="C00000"/>
                </a:solidFill>
              </a:rPr>
              <a:t>Projection in openGL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00400"/>
            <a:ext cx="8382000" cy="533400"/>
          </a:xfrm>
        </p:spPr>
        <p:txBody>
          <a:bodyPr/>
          <a:lstStyle/>
          <a:p>
            <a:r>
              <a:rPr lang="en-US" b="1" dirty="0">
                <a:latin typeface="Cambria" pitchFamily="18" charset="0"/>
              </a:rPr>
              <a:t>Mohammad Imrul Jubair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itchFamily="18" charset="0"/>
              </a:rPr>
              <a:t>Projection : </a:t>
            </a:r>
            <a:r>
              <a:rPr lang="en-US" sz="2400" b="1" dirty="0"/>
              <a:t>Orthographic</a:t>
            </a:r>
            <a:r>
              <a:rPr lang="en-US" sz="2400" b="1" dirty="0">
                <a:latin typeface="Cambria" pitchFamily="18" charset="0"/>
              </a:rPr>
              <a:t> &amp; Perspective</a:t>
            </a:r>
            <a:endParaRPr lang="en-US" sz="2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657600"/>
            <a:ext cx="6704480" cy="2362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7" name="Picture 5" descr="E:\AUST\Academic\Computer Graphics (Jubair)\mine\url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914400"/>
            <a:ext cx="3276600" cy="19874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Straight Connector 6"/>
          <p:cNvCxnSpPr/>
          <p:nvPr/>
        </p:nvCxnSpPr>
        <p:spPr>
          <a:xfrm rot="10800000" flipV="1">
            <a:off x="3810000" y="1676400"/>
            <a:ext cx="1981200" cy="121920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 flipV="1">
            <a:off x="4343400" y="1828800"/>
            <a:ext cx="1752600" cy="114300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19673604">
            <a:off x="3883169" y="2121197"/>
            <a:ext cx="1161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itchFamily="18" charset="0"/>
              </a:rPr>
              <a:t>projectors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371600" y="2938046"/>
            <a:ext cx="1161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itchFamily="18" charset="0"/>
              </a:rPr>
              <a:t>projectors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rot="16200000" flipH="1">
            <a:off x="1776269" y="3452668"/>
            <a:ext cx="914401" cy="5622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133600" y="1295400"/>
            <a:ext cx="17445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itchFamily="18" charset="0"/>
              </a:rPr>
              <a:t>Projection Plane</a:t>
            </a:r>
            <a:endParaRPr lang="en-US" sz="1600" dirty="0"/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>
            <a:off x="3878180" y="1464677"/>
            <a:ext cx="1455822" cy="287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14400" y="5562600"/>
            <a:ext cx="1235132" cy="33855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Cambria" pitchFamily="18" charset="0"/>
              </a:rPr>
              <a:t>(at finite)</a:t>
            </a:r>
            <a:endParaRPr lang="en-US" sz="16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3048000" y="2743200"/>
            <a:ext cx="1270284" cy="719554"/>
            <a:chOff x="3048000" y="2743200"/>
            <a:chExt cx="1270284" cy="719554"/>
          </a:xfrm>
        </p:grpSpPr>
        <p:sp>
          <p:nvSpPr>
            <p:cNvPr id="26" name="Rectangle 25"/>
            <p:cNvSpPr/>
            <p:nvPr/>
          </p:nvSpPr>
          <p:spPr>
            <a:xfrm>
              <a:off x="3048000" y="3124200"/>
              <a:ext cx="1270284" cy="338554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Cambria" pitchFamily="18" charset="0"/>
                </a:rPr>
                <a:t>(at infinite)</a:t>
              </a:r>
              <a:endParaRPr lang="en-US" sz="1600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24200" y="2743200"/>
              <a:ext cx="1066800" cy="3879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21" grpId="0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066800"/>
            <a:ext cx="3048000" cy="2670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914400"/>
            <a:ext cx="2743200" cy="257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" name="Group 17"/>
          <p:cNvGrpSpPr/>
          <p:nvPr/>
        </p:nvGrpSpPr>
        <p:grpSpPr>
          <a:xfrm>
            <a:off x="685800" y="3657600"/>
            <a:ext cx="2602036" cy="1893332"/>
            <a:chOff x="685800" y="3886200"/>
            <a:chExt cx="2602036" cy="1893332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85800" y="3886200"/>
              <a:ext cx="2058880" cy="175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3" name="Straight Arrow Connector 12"/>
            <p:cNvCxnSpPr/>
            <p:nvPr/>
          </p:nvCxnSpPr>
          <p:spPr>
            <a:xfrm rot="10800000">
              <a:off x="2133600" y="4953000"/>
              <a:ext cx="685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743200" y="5410200"/>
              <a:ext cx="5446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eye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itchFamily="18" charset="0"/>
              </a:rPr>
              <a:t>Projection : </a:t>
            </a:r>
            <a:r>
              <a:rPr lang="en-US" sz="2400" b="1" dirty="0"/>
              <a:t>Orthographic</a:t>
            </a:r>
            <a:r>
              <a:rPr lang="en-US" sz="2400" b="1" dirty="0">
                <a:latin typeface="Cambria" pitchFamily="18" charset="0"/>
              </a:rPr>
              <a:t> &amp; Perspective</a:t>
            </a:r>
            <a:endParaRPr lang="en-US" sz="24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4191000" y="3810000"/>
            <a:ext cx="1595804" cy="1740932"/>
            <a:chOff x="4191000" y="3810000"/>
            <a:chExt cx="1595804" cy="1740932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267200" y="3810000"/>
              <a:ext cx="1519604" cy="129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4191000" y="5181600"/>
              <a:ext cx="1435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Perspective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48400" y="3810000"/>
            <a:ext cx="1676293" cy="1740932"/>
            <a:chOff x="6248400" y="3810000"/>
            <a:chExt cx="1676293" cy="1740932"/>
          </a:xfrm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324600" y="3810000"/>
              <a:ext cx="1524000" cy="129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1" name="TextBox 20"/>
            <p:cNvSpPr txBox="1"/>
            <p:nvPr/>
          </p:nvSpPr>
          <p:spPr>
            <a:xfrm>
              <a:off x="6248400" y="5181600"/>
              <a:ext cx="1676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Orthographic</a:t>
              </a:r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itchFamily="18" charset="0"/>
              </a:rPr>
              <a:t>Projection can change the </a:t>
            </a:r>
            <a:r>
              <a:rPr lang="en-US" sz="2400" b="1" i="1" dirty="0">
                <a:latin typeface="Cambria" pitchFamily="18" charset="0"/>
              </a:rPr>
              <a:t>Feeling</a:t>
            </a:r>
            <a:r>
              <a:rPr lang="en-US" sz="2400" b="1" dirty="0">
                <a:latin typeface="Cambria" pitchFamily="18" charset="0"/>
              </a:rPr>
              <a:t> !</a:t>
            </a:r>
          </a:p>
        </p:txBody>
      </p:sp>
      <p:pic>
        <p:nvPicPr>
          <p:cNvPr id="4098" name="Picture 2" descr="E:\AUST\Academic\Computer Graphics (Jubair)\mine\800px-Manual-Part-I-3DPerspectiv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7934056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:\AUST\Academic\Computer Graphics (Jubair)\mine\M1LO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5193599" cy="37338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1295400" y="381000"/>
            <a:ext cx="78486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itchFamily="18" charset="0"/>
              </a:rPr>
              <a:t>Perspective projection provides you </a:t>
            </a:r>
            <a:r>
              <a:rPr lang="en-US" sz="2400" b="1" i="1" dirty="0">
                <a:latin typeface="Cambria" pitchFamily="18" charset="0"/>
              </a:rPr>
              <a:t>a depth feeling</a:t>
            </a:r>
            <a:endParaRPr lang="en-US" sz="2400" b="1" i="1" dirty="0"/>
          </a:p>
        </p:txBody>
      </p:sp>
      <p:sp>
        <p:nvSpPr>
          <p:cNvPr id="12" name="Rectangle 11"/>
          <p:cNvSpPr/>
          <p:nvPr/>
        </p:nvSpPr>
        <p:spPr>
          <a:xfrm>
            <a:off x="0" y="5181600"/>
            <a:ext cx="6934200" cy="40011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latin typeface="Cambria" pitchFamily="18" charset="0"/>
              </a:rPr>
              <a:t>Which one is </a:t>
            </a:r>
            <a:r>
              <a:rPr lang="en-US" sz="2000" b="1" i="1" dirty="0">
                <a:latin typeface="Cambria" pitchFamily="18" charset="0"/>
              </a:rPr>
              <a:t>better</a:t>
            </a:r>
            <a:r>
              <a:rPr lang="en-US" sz="2000" b="1" dirty="0">
                <a:latin typeface="Cambria" pitchFamily="18" charset="0"/>
              </a:rPr>
              <a:t> ? Orthographic ? Or Perspective?</a:t>
            </a:r>
            <a:endParaRPr lang="en-US" sz="2000" b="1" i="1" dirty="0"/>
          </a:p>
        </p:txBody>
      </p:sp>
      <p:pic>
        <p:nvPicPr>
          <p:cNvPr id="14" name="Picture 2" descr="E:\AUST\Academic\Computer Graphics (Jubair)\mine\url.png"/>
          <p:cNvPicPr>
            <a:picLocks noChangeAspect="1" noChangeArrowheads="1"/>
          </p:cNvPicPr>
          <p:nvPr/>
        </p:nvPicPr>
        <p:blipFill>
          <a:blip r:embed="rId3">
            <a:lum bright="30000" contrast="11000"/>
          </a:blip>
          <a:srcRect/>
          <a:stretch>
            <a:fillRect/>
          </a:stretch>
        </p:blipFill>
        <p:spPr bwMode="auto">
          <a:xfrm>
            <a:off x="4876799" y="1447800"/>
            <a:ext cx="3971109" cy="28956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itchFamily="18" charset="0"/>
              </a:rPr>
              <a:t>Projection in OpenGL : </a:t>
            </a:r>
            <a:r>
              <a:rPr lang="en-US" sz="2400" b="1" i="1" dirty="0">
                <a:latin typeface="Cambria" pitchFamily="18" charset="0"/>
              </a:rPr>
              <a:t>orthographic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537" y="1066800"/>
            <a:ext cx="896055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AUST\Academic\Computer Graphics (Jubair)\mine\img0000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160936"/>
            <a:ext cx="5791200" cy="442805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itchFamily="18" charset="0"/>
              </a:rPr>
              <a:t>Projection in OpenGL : </a:t>
            </a:r>
            <a:r>
              <a:rPr lang="en-US" sz="2400" b="1" i="1" dirty="0">
                <a:latin typeface="Cambria" pitchFamily="18" charset="0"/>
              </a:rPr>
              <a:t>perspective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2286000"/>
            <a:ext cx="2133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Cambria" pitchFamily="18" charset="0"/>
              </a:rPr>
              <a:t>We assume an eye/ camera at COP</a:t>
            </a:r>
            <a:endParaRPr lang="en-US" sz="1600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rot="16200000" flipH="1">
            <a:off x="940088" y="3454687"/>
            <a:ext cx="1929825" cy="7620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981200" y="5715000"/>
            <a:ext cx="68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itchFamily="18" charset="0"/>
              </a:rPr>
              <a:t>+ </a:t>
            </a:r>
            <a:r>
              <a:rPr lang="en-US" b="1" dirty="0" err="1">
                <a:latin typeface="Cambria" pitchFamily="18" charset="0"/>
              </a:rPr>
              <a:t>ve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96200" y="2526268"/>
            <a:ext cx="68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itchFamily="18" charset="0"/>
              </a:rPr>
              <a:t>- </a:t>
            </a:r>
            <a:r>
              <a:rPr lang="en-US" b="1" dirty="0" err="1">
                <a:latin typeface="Cambria" pitchFamily="18" charset="0"/>
              </a:rPr>
              <a:t>ve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543800" y="22860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1752600" y="5562600"/>
            <a:ext cx="685800" cy="3794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MIJ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E:\AUST\Academic\Computer Graphics (Jubair)\mine\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7772400" cy="4281801"/>
          </a:xfrm>
          <a:prstGeom prst="rect">
            <a:avLst/>
          </a:prstGeom>
          <a:noFill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990600"/>
            <a:ext cx="6889738" cy="533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itchFamily="18" charset="0"/>
              </a:rPr>
              <a:t>Projection in OpenGL : </a:t>
            </a:r>
            <a:r>
              <a:rPr lang="en-US" sz="2400" b="1" i="1" dirty="0">
                <a:latin typeface="Cambria" pitchFamily="18" charset="0"/>
              </a:rPr>
              <a:t>perspective</a:t>
            </a:r>
          </a:p>
        </p:txBody>
      </p:sp>
      <p:sp>
        <p:nvSpPr>
          <p:cNvPr id="9" name="Oval 8"/>
          <p:cNvSpPr/>
          <p:nvPr/>
        </p:nvSpPr>
        <p:spPr>
          <a:xfrm>
            <a:off x="2819400" y="3200400"/>
            <a:ext cx="990600" cy="4572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4648200"/>
            <a:ext cx="990600" cy="4572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514600" y="3429000"/>
            <a:ext cx="2438400" cy="914400"/>
            <a:chOff x="2514600" y="3429000"/>
            <a:chExt cx="2438400" cy="914400"/>
          </a:xfrm>
        </p:grpSpPr>
        <p:sp>
          <p:nvSpPr>
            <p:cNvPr id="11" name="Oval 10"/>
            <p:cNvSpPr/>
            <p:nvPr/>
          </p:nvSpPr>
          <p:spPr>
            <a:xfrm>
              <a:off x="2514600" y="3886200"/>
              <a:ext cx="9906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495800" y="34290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514600" y="1828800"/>
            <a:ext cx="1905000" cy="1143000"/>
            <a:chOff x="2514600" y="1828800"/>
            <a:chExt cx="1905000" cy="1143000"/>
          </a:xfrm>
        </p:grpSpPr>
        <p:sp>
          <p:nvSpPr>
            <p:cNvPr id="15" name="Oval 14"/>
            <p:cNvSpPr/>
            <p:nvPr/>
          </p:nvSpPr>
          <p:spPr>
            <a:xfrm>
              <a:off x="3962400" y="25146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514600" y="1828800"/>
              <a:ext cx="838200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81000" y="4191000"/>
            <a:ext cx="3582194" cy="611188"/>
            <a:chOff x="381000" y="4191000"/>
            <a:chExt cx="3582194" cy="611188"/>
          </a:xfrm>
        </p:grpSpPr>
        <p:sp>
          <p:nvSpPr>
            <p:cNvPr id="26" name="Rectangle 25"/>
            <p:cNvSpPr/>
            <p:nvPr/>
          </p:nvSpPr>
          <p:spPr>
            <a:xfrm>
              <a:off x="381000" y="4309646"/>
              <a:ext cx="16764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latin typeface="Cambria" pitchFamily="18" charset="0"/>
                </a:rPr>
                <a:t>Just distance</a:t>
              </a:r>
              <a:endParaRPr lang="en-US" sz="1600" dirty="0"/>
            </a:p>
          </p:txBody>
        </p:sp>
        <p:sp>
          <p:nvSpPr>
            <p:cNvPr id="29" name="Left Brace 28"/>
            <p:cNvSpPr/>
            <p:nvPr/>
          </p:nvSpPr>
          <p:spPr>
            <a:xfrm>
              <a:off x="1905000" y="4191000"/>
              <a:ext cx="609600" cy="609600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rot="5400000" flipH="1" flipV="1">
              <a:off x="3238500" y="4077494"/>
              <a:ext cx="1588" cy="1447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itchFamily="18" charset="0"/>
              </a:rPr>
              <a:t>Before going to code…….</a:t>
            </a:r>
            <a:endParaRPr lang="en-US" sz="2400" b="1" i="1" dirty="0">
              <a:latin typeface="Cambria" pitchFamily="18" charset="0"/>
            </a:endParaRP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990600"/>
            <a:ext cx="6572250" cy="1019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1066800" y="3048000"/>
            <a:ext cx="7848600" cy="1576754"/>
            <a:chOff x="381000" y="2819400"/>
            <a:chExt cx="8305800" cy="1576754"/>
          </a:xfrm>
        </p:grpSpPr>
        <p:pic>
          <p:nvPicPr>
            <p:cNvPr id="14340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1000" y="2819400"/>
              <a:ext cx="8305800" cy="1361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342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7200" y="4114800"/>
              <a:ext cx="2743200" cy="281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8" name="Group 37"/>
          <p:cNvGrpSpPr/>
          <p:nvPr/>
        </p:nvGrpSpPr>
        <p:grpSpPr>
          <a:xfrm>
            <a:off x="3657600" y="2133600"/>
            <a:ext cx="4381665" cy="914400"/>
            <a:chOff x="3657600" y="2133600"/>
            <a:chExt cx="4381665" cy="914400"/>
          </a:xfrm>
        </p:grpSpPr>
        <p:sp>
          <p:nvSpPr>
            <p:cNvPr id="11" name="Rectangle 10"/>
            <p:cNvSpPr/>
            <p:nvPr/>
          </p:nvSpPr>
          <p:spPr>
            <a:xfrm>
              <a:off x="5638800" y="2133600"/>
              <a:ext cx="2400465" cy="8309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sz="1600" b="1" dirty="0">
                  <a:latin typeface="Cambria" pitchFamily="18" charset="0"/>
                </a:rPr>
                <a:t>Setting up a projection</a:t>
              </a:r>
            </a:p>
            <a:p>
              <a:r>
                <a:rPr lang="en-US" sz="1600" b="1" dirty="0">
                  <a:latin typeface="Cambria" pitchFamily="18" charset="0"/>
                </a:rPr>
                <a:t>(like setting a Frustum)</a:t>
              </a:r>
            </a:p>
            <a:p>
              <a:r>
                <a:rPr lang="en-US" sz="1600" b="1" dirty="0">
                  <a:latin typeface="Cambria" pitchFamily="18" charset="0"/>
                </a:rPr>
                <a:t>To show it in viewport</a:t>
              </a:r>
              <a:endParaRPr lang="en-US" sz="1600" dirty="0"/>
            </a:p>
          </p:txBody>
        </p:sp>
        <p:cxnSp>
          <p:nvCxnSpPr>
            <p:cNvPr id="14" name="Straight Connector 13"/>
            <p:cNvCxnSpPr>
              <a:stCxn id="11" idx="1"/>
            </p:cNvCxnSpPr>
            <p:nvPr/>
          </p:nvCxnSpPr>
          <p:spPr>
            <a:xfrm rot="10800000">
              <a:off x="3886200" y="2438401"/>
              <a:ext cx="1752600" cy="1106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5400000">
              <a:off x="3467100" y="2628900"/>
              <a:ext cx="6096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124200" y="4648200"/>
            <a:ext cx="5334000" cy="983397"/>
            <a:chOff x="3581400" y="4648200"/>
            <a:chExt cx="5334000" cy="983397"/>
          </a:xfrm>
        </p:grpSpPr>
        <p:sp>
          <p:nvSpPr>
            <p:cNvPr id="12" name="Rectangle 11"/>
            <p:cNvSpPr/>
            <p:nvPr/>
          </p:nvSpPr>
          <p:spPr>
            <a:xfrm>
              <a:off x="5867400" y="4800600"/>
              <a:ext cx="3048000" cy="8309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latin typeface="Cambria" pitchFamily="18" charset="0"/>
                </a:rPr>
                <a:t>Returning to a simple matrix mode to do transformation</a:t>
              </a:r>
            </a:p>
            <a:p>
              <a:pPr algn="ctr"/>
              <a:r>
                <a:rPr lang="en-US" sz="1600" b="1" dirty="0">
                  <a:latin typeface="Cambria" pitchFamily="18" charset="0"/>
                </a:rPr>
                <a:t>(like a simple graph paper)</a:t>
              </a:r>
              <a:endParaRPr lang="en-US" sz="1600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10800000" flipV="1">
              <a:off x="4114800" y="5245388"/>
              <a:ext cx="1752600" cy="124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6200000" flipV="1">
              <a:off x="3543300" y="4686300"/>
              <a:ext cx="6096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228600" y="3276600"/>
            <a:ext cx="838200" cy="915988"/>
            <a:chOff x="228600" y="3276600"/>
            <a:chExt cx="838200" cy="915988"/>
          </a:xfrm>
        </p:grpSpPr>
        <p:cxnSp>
          <p:nvCxnSpPr>
            <p:cNvPr id="28" name="Straight Connector 27"/>
            <p:cNvCxnSpPr/>
            <p:nvPr/>
          </p:nvCxnSpPr>
          <p:spPr>
            <a:xfrm rot="10800000">
              <a:off x="228600" y="4191000"/>
              <a:ext cx="8382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-227806" y="37338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228600" y="3276600"/>
              <a:ext cx="762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itchFamily="18" charset="0"/>
              </a:rPr>
              <a:t>Getting Confused?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914400"/>
            <a:ext cx="4612718" cy="3707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ube 6"/>
          <p:cNvSpPr/>
          <p:nvPr/>
        </p:nvSpPr>
        <p:spPr>
          <a:xfrm rot="16200000">
            <a:off x="6400800" y="2971800"/>
            <a:ext cx="381000" cy="381000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" y="1219200"/>
            <a:ext cx="3200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" pitchFamily="18" charset="0"/>
              </a:rPr>
              <a:t>We need to render the object within the Frustum area to make it visible.</a:t>
            </a:r>
          </a:p>
          <a:p>
            <a:pPr algn="ctr"/>
            <a:endParaRPr lang="en-US" dirty="0">
              <a:latin typeface="Cambria" pitchFamily="18" charset="0"/>
            </a:endParaRPr>
          </a:p>
          <a:p>
            <a:pPr algn="ctr"/>
            <a:r>
              <a:rPr lang="en-US" dirty="0">
                <a:latin typeface="Cambria" pitchFamily="18" charset="0"/>
              </a:rPr>
              <a:t>Always –</a:t>
            </a:r>
            <a:r>
              <a:rPr lang="en-US" dirty="0" err="1">
                <a:latin typeface="Cambria" pitchFamily="18" charset="0"/>
              </a:rPr>
              <a:t>ve</a:t>
            </a:r>
            <a:r>
              <a:rPr lang="en-US" dirty="0">
                <a:latin typeface="Cambria" pitchFamily="18" charset="0"/>
              </a:rPr>
              <a:t> z-axis </a:t>
            </a:r>
            <a:r>
              <a:rPr lang="en-US" sz="2400" b="1" dirty="0">
                <a:latin typeface="Cambria" pitchFamily="18" charset="0"/>
              </a:rPr>
              <a:t>?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5143500" y="1714500"/>
            <a:ext cx="1371600" cy="11430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3657600" y="1600200"/>
            <a:ext cx="1600200" cy="1588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914400"/>
            <a:ext cx="4612718" cy="3707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ube 3"/>
          <p:cNvSpPr/>
          <p:nvPr/>
        </p:nvSpPr>
        <p:spPr>
          <a:xfrm>
            <a:off x="2438400" y="4038600"/>
            <a:ext cx="381000" cy="381000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2895600" y="39624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itchFamily="18" charset="0"/>
              </a:rPr>
              <a:t>Getting Confused?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" y="4800600"/>
            <a:ext cx="266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Cambria" pitchFamily="18" charset="0"/>
              </a:rPr>
              <a:t>What if, modeling something in +</a:t>
            </a:r>
            <a:r>
              <a:rPr lang="en-US" i="1" dirty="0" err="1">
                <a:latin typeface="Cambria" pitchFamily="18" charset="0"/>
              </a:rPr>
              <a:t>ve</a:t>
            </a:r>
            <a:r>
              <a:rPr lang="en-US" i="1" dirty="0">
                <a:latin typeface="Cambria" pitchFamily="18" charset="0"/>
              </a:rPr>
              <a:t> z- axis ?</a:t>
            </a:r>
            <a:endParaRPr lang="en-US" b="1" i="1" dirty="0"/>
          </a:p>
        </p:txBody>
      </p:sp>
      <p:sp>
        <p:nvSpPr>
          <p:cNvPr id="11" name="Rectangle 10"/>
          <p:cNvSpPr/>
          <p:nvPr/>
        </p:nvSpPr>
        <p:spPr>
          <a:xfrm>
            <a:off x="1981200" y="1371600"/>
            <a:ext cx="182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Cambria" pitchFamily="18" charset="0"/>
              </a:rPr>
              <a:t>What if, we try to rotate it along y-axis</a:t>
            </a:r>
            <a:endParaRPr lang="en-US" b="1" i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Something new………</a:t>
            </a:r>
          </a:p>
        </p:txBody>
      </p:sp>
      <p:pic>
        <p:nvPicPr>
          <p:cNvPr id="1027" name="Picture 3" descr="E:\AUST\Academic\Computer Graphics (Jubair)\mine\1.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752235"/>
            <a:ext cx="2743200" cy="3018833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914400"/>
            <a:ext cx="4612718" cy="3707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ube 3"/>
          <p:cNvSpPr/>
          <p:nvPr/>
        </p:nvSpPr>
        <p:spPr>
          <a:xfrm>
            <a:off x="2438400" y="4038600"/>
            <a:ext cx="381000" cy="381000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2895600" y="39624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itchFamily="18" charset="0"/>
              </a:rPr>
              <a:t>Getting Confused?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4800600"/>
            <a:ext cx="266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Cambria" pitchFamily="18" charset="0"/>
              </a:rPr>
              <a:t>What if, modeling something in +</a:t>
            </a:r>
            <a:r>
              <a:rPr lang="en-US" i="1" dirty="0" err="1">
                <a:latin typeface="Cambria" pitchFamily="18" charset="0"/>
              </a:rPr>
              <a:t>ve</a:t>
            </a:r>
            <a:r>
              <a:rPr lang="en-US" i="1" dirty="0">
                <a:latin typeface="Cambria" pitchFamily="18" charset="0"/>
              </a:rPr>
              <a:t> z- axis ?</a:t>
            </a:r>
            <a:endParaRPr lang="en-US" b="1" i="1" dirty="0"/>
          </a:p>
        </p:txBody>
      </p:sp>
      <p:sp>
        <p:nvSpPr>
          <p:cNvPr id="9" name="Rectangle 8"/>
          <p:cNvSpPr/>
          <p:nvPr/>
        </p:nvSpPr>
        <p:spPr>
          <a:xfrm>
            <a:off x="1981200" y="1371600"/>
            <a:ext cx="182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Cambria" pitchFamily="18" charset="0"/>
              </a:rPr>
              <a:t>What if, we try to rotate it along y-axis</a:t>
            </a:r>
            <a:endParaRPr lang="en-US" b="1" i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382 C 0.00191 -0.0669 0.01128 -0.09561 0.03351 -0.11343 C 0.05573 -0.13125 0.10174 -0.14954 0.13177 -0.14561 C 0.16181 -0.14167 0.20087 -0.11528 0.21406 -0.08982 C 0.22726 -0.06436 0.2276 -0.01713 0.21094 0.00694 C 0.19427 0.03102 0.14774 0.04583 0.11406 0.05439 C 0.08038 0.06296 0.02934 0.07361 0.0092 0.05856 C -0.01094 0.04352 -0.00608 -0.00949 -0.00208 -0.0382 Z " pathEditMode="relative" ptsTypes="aaa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914400"/>
            <a:ext cx="4612718" cy="3707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ube 3"/>
          <p:cNvSpPr/>
          <p:nvPr/>
        </p:nvSpPr>
        <p:spPr>
          <a:xfrm>
            <a:off x="2438400" y="4038600"/>
            <a:ext cx="381000" cy="381000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2895600" y="39624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itchFamily="18" charset="0"/>
              </a:rPr>
              <a:t>Do you’ve a solution?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0" y="1066800"/>
            <a:ext cx="2514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ambria" pitchFamily="18" charset="0"/>
              </a:rPr>
              <a:t>It actually never passes through the Frustum !</a:t>
            </a:r>
          </a:p>
          <a:p>
            <a:pPr algn="ctr"/>
            <a:endParaRPr lang="en-US" b="1" dirty="0">
              <a:solidFill>
                <a:srgbClr val="C00000"/>
              </a:solidFill>
              <a:latin typeface="Cambria" pitchFamily="18" charset="0"/>
            </a:endParaRPr>
          </a:p>
          <a:p>
            <a:pPr algn="ctr"/>
            <a:r>
              <a:rPr lang="en-US" sz="2400" dirty="0">
                <a:latin typeface="Cambria" pitchFamily="18" charset="0"/>
              </a:rPr>
              <a:t>So, shall we never see it?  </a:t>
            </a:r>
            <a:r>
              <a:rPr lang="en-US" sz="2400" dirty="0">
                <a:latin typeface="Cambria" pitchFamily="18" charset="0"/>
                <a:sym typeface="Wingdings" pitchFamily="2" charset="2"/>
              </a:rPr>
              <a:t>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rot="16200000" flipH="1">
            <a:off x="5143500" y="1714500"/>
            <a:ext cx="1371600" cy="11430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>
            <a:off x="3124200" y="1600200"/>
            <a:ext cx="2133600" cy="1588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914400"/>
            <a:ext cx="4612718" cy="3707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ube 3"/>
          <p:cNvSpPr/>
          <p:nvPr/>
        </p:nvSpPr>
        <p:spPr>
          <a:xfrm>
            <a:off x="2438400" y="4038600"/>
            <a:ext cx="381000" cy="381000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2895600" y="39624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itchFamily="18" charset="0"/>
              </a:rPr>
              <a:t>Series of transformation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032692" y="2209800"/>
            <a:ext cx="4968500" cy="3188732"/>
            <a:chOff x="2032692" y="2209800"/>
            <a:chExt cx="4968500" cy="3188732"/>
          </a:xfrm>
        </p:grpSpPr>
        <p:sp>
          <p:nvSpPr>
            <p:cNvPr id="11" name="Rectangle 10"/>
            <p:cNvSpPr/>
            <p:nvPr/>
          </p:nvSpPr>
          <p:spPr>
            <a:xfrm>
              <a:off x="4114800" y="5029200"/>
              <a:ext cx="28194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ambria" pitchFamily="18" charset="0"/>
                </a:rPr>
                <a:t>We need Transformations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5714603" y="4190603"/>
              <a:ext cx="1524000" cy="153194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19" idx="7"/>
            </p:cNvCxnSpPr>
            <p:nvPr/>
          </p:nvCxnSpPr>
          <p:spPr>
            <a:xfrm rot="10800000">
              <a:off x="4724400" y="5015716"/>
              <a:ext cx="1676400" cy="13485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ardrop 18"/>
            <p:cNvSpPr/>
            <p:nvPr/>
          </p:nvSpPr>
          <p:spPr>
            <a:xfrm rot="5400000">
              <a:off x="1975588" y="2266904"/>
              <a:ext cx="2805915" cy="2691708"/>
            </a:xfrm>
            <a:prstGeom prst="teardrop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6324600" y="2971800"/>
              <a:ext cx="676592" cy="523876"/>
              <a:chOff x="6324600" y="2971800"/>
              <a:chExt cx="676592" cy="523876"/>
            </a:xfrm>
          </p:grpSpPr>
          <p:pic>
            <p:nvPicPr>
              <p:cNvPr id="10" name="Picture 12" descr="http://2.bp.blogspot.com/-HD73w5DXE9w/T0ZWVZhtX6I/AAAAAAAAV98/OTu9wUtr4MU/s1600/xyz.gif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324600" y="2971800"/>
                <a:ext cx="676592" cy="523876"/>
              </a:xfrm>
              <a:prstGeom prst="rect">
                <a:avLst/>
              </a:prstGeom>
              <a:noFill/>
            </p:spPr>
          </p:pic>
          <p:sp>
            <p:nvSpPr>
              <p:cNvPr id="24" name="Cube 23"/>
              <p:cNvSpPr/>
              <p:nvPr/>
            </p:nvSpPr>
            <p:spPr>
              <a:xfrm>
                <a:off x="6324600" y="3200400"/>
                <a:ext cx="152400" cy="152400"/>
              </a:xfrm>
              <a:prstGeom prst="cub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5698958"/>
            <a:ext cx="5181600" cy="320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4427835"/>
            <a:ext cx="4495800" cy="1210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itchFamily="18" charset="0"/>
              </a:rPr>
              <a:t>Lets code!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4038600" y="990600"/>
            <a:ext cx="4800600" cy="3363829"/>
            <a:chOff x="4038600" y="990600"/>
            <a:chExt cx="4800600" cy="3363829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648200" y="990600"/>
              <a:ext cx="4191000" cy="33638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7" name="Rectangle 26"/>
            <p:cNvSpPr/>
            <p:nvPr/>
          </p:nvSpPr>
          <p:spPr>
            <a:xfrm rot="2418478">
              <a:off x="6437845" y="2306429"/>
              <a:ext cx="10668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Cambria" pitchFamily="18" charset="0"/>
                </a:rPr>
                <a:t>(W/H = 1)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19800" y="4038600"/>
              <a:ext cx="762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Cambria" pitchFamily="18" charset="0"/>
                </a:rPr>
                <a:t>(45.0)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105400" y="3276600"/>
              <a:ext cx="2133600" cy="762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 rot="20461371">
              <a:off x="6202968" y="3430659"/>
              <a:ext cx="52514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Cambria" pitchFamily="18" charset="0"/>
                </a:rPr>
                <a:t>(1.0)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5334000" y="2971800"/>
              <a:ext cx="3429000" cy="12192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 rot="20408046">
              <a:off x="7418475" y="3153905"/>
              <a:ext cx="67180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Cambria" pitchFamily="18" charset="0"/>
                </a:rPr>
                <a:t>(10.0)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rot="10800000" flipV="1">
              <a:off x="4038600" y="3811586"/>
              <a:ext cx="838202" cy="22701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5" name="Footer Placeholder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4038600" y="990600"/>
            <a:ext cx="4800600" cy="3363829"/>
            <a:chOff x="4038600" y="990600"/>
            <a:chExt cx="4800600" cy="3363829"/>
          </a:xfrm>
        </p:grpSpPr>
        <p:pic>
          <p:nvPicPr>
            <p:cNvPr id="39" name="Picture 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648200" y="990600"/>
              <a:ext cx="4191000" cy="33638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0" name="Rectangle 39"/>
            <p:cNvSpPr/>
            <p:nvPr/>
          </p:nvSpPr>
          <p:spPr>
            <a:xfrm rot="2418478">
              <a:off x="6437845" y="2306429"/>
              <a:ext cx="10668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Cambria" pitchFamily="18" charset="0"/>
                </a:rPr>
                <a:t>(W/H = 1)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019800" y="4038600"/>
              <a:ext cx="762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Cambria" pitchFamily="18" charset="0"/>
                </a:rPr>
                <a:t>(45.0)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5105400" y="3276600"/>
              <a:ext cx="2133600" cy="762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 rot="20461371">
              <a:off x="6202968" y="3430659"/>
              <a:ext cx="52514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Cambria" pitchFamily="18" charset="0"/>
                </a:rPr>
                <a:t>(1.0)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5334000" y="2971800"/>
              <a:ext cx="3429000" cy="12192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 rot="20408046">
              <a:off x="7418475" y="3153905"/>
              <a:ext cx="67180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Cambria" pitchFamily="18" charset="0"/>
                </a:rPr>
                <a:t>(10.0)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rot="10800000" flipV="1">
              <a:off x="4038600" y="3811586"/>
              <a:ext cx="838202" cy="22701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040234"/>
            <a:ext cx="3813341" cy="3303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5698958"/>
            <a:ext cx="5181600" cy="320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4427835"/>
            <a:ext cx="4495800" cy="1210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itchFamily="18" charset="0"/>
              </a:rPr>
              <a:t>Lets code!</a:t>
            </a:r>
          </a:p>
        </p:txBody>
      </p:sp>
      <p:sp>
        <p:nvSpPr>
          <p:cNvPr id="34" name="Parallelogram 33"/>
          <p:cNvSpPr/>
          <p:nvPr/>
        </p:nvSpPr>
        <p:spPr>
          <a:xfrm rot="1696171" flipH="1">
            <a:off x="4283656" y="3445745"/>
            <a:ext cx="1238418" cy="804778"/>
          </a:xfrm>
          <a:prstGeom prst="parallelogram">
            <a:avLst>
              <a:gd name="adj" fmla="val 53859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rot="10800000" flipV="1">
            <a:off x="4038600" y="3811586"/>
            <a:ext cx="838202" cy="22701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8" name="Footer Placeholder 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4038600" y="990600"/>
            <a:ext cx="4800600" cy="3363829"/>
            <a:chOff x="4038600" y="990600"/>
            <a:chExt cx="4800600" cy="3363829"/>
          </a:xfrm>
        </p:grpSpPr>
        <p:pic>
          <p:nvPicPr>
            <p:cNvPr id="43" name="Picture 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648200" y="990600"/>
              <a:ext cx="4191000" cy="33638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4" name="Rectangle 43"/>
            <p:cNvSpPr/>
            <p:nvPr/>
          </p:nvSpPr>
          <p:spPr>
            <a:xfrm rot="2418478">
              <a:off x="6437845" y="2306429"/>
              <a:ext cx="10668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Cambria" pitchFamily="18" charset="0"/>
                </a:rPr>
                <a:t>(W/H = 1)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019800" y="4038600"/>
              <a:ext cx="762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Cambria" pitchFamily="18" charset="0"/>
                </a:rPr>
                <a:t>(45.0)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5105400" y="3276600"/>
              <a:ext cx="2133600" cy="762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 rot="20461371">
              <a:off x="6202968" y="3430659"/>
              <a:ext cx="52514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Cambria" pitchFamily="18" charset="0"/>
                </a:rPr>
                <a:t>(1.0)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5334000" y="2971800"/>
              <a:ext cx="3429000" cy="12192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 rot="20408046">
              <a:off x="7418475" y="3153905"/>
              <a:ext cx="67180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Cambria" pitchFamily="18" charset="0"/>
                </a:rPr>
                <a:t>(10.0)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rot="10800000" flipV="1">
              <a:off x="4038600" y="3811586"/>
              <a:ext cx="838202" cy="22701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itchFamily="18" charset="0"/>
              </a:rPr>
              <a:t>Lets code!</a:t>
            </a:r>
          </a:p>
        </p:txBody>
      </p:sp>
      <p:sp>
        <p:nvSpPr>
          <p:cNvPr id="34" name="Parallelogram 33"/>
          <p:cNvSpPr/>
          <p:nvPr/>
        </p:nvSpPr>
        <p:spPr>
          <a:xfrm rot="1696171" flipH="1">
            <a:off x="4283656" y="3445745"/>
            <a:ext cx="1238418" cy="804778"/>
          </a:xfrm>
          <a:prstGeom prst="parallelogram">
            <a:avLst>
              <a:gd name="adj" fmla="val 53859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676399"/>
            <a:ext cx="2590800" cy="2796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4038600" y="3811586"/>
            <a:ext cx="838202" cy="22701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295400" y="4648200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ambria" pitchFamily="18" charset="0"/>
              </a:rPr>
              <a:t>BUT, WHY ?????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143000" y="1337846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latin typeface="Cambria" pitchFamily="18" charset="0"/>
              </a:rPr>
              <a:t>output</a:t>
            </a: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3886200" cy="3366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itchFamily="18" charset="0"/>
              </a:rPr>
              <a:t>Lets code!</a:t>
            </a: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990600"/>
            <a:ext cx="4191000" cy="3363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Parallelogram 42"/>
          <p:cNvSpPr/>
          <p:nvPr/>
        </p:nvSpPr>
        <p:spPr>
          <a:xfrm rot="1696171" flipH="1">
            <a:off x="4283656" y="3445745"/>
            <a:ext cx="1238418" cy="804778"/>
          </a:xfrm>
          <a:prstGeom prst="parallelogram">
            <a:avLst>
              <a:gd name="adj" fmla="val 53859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rot="10800000" flipV="1">
            <a:off x="4038600" y="3811586"/>
            <a:ext cx="838202" cy="22701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3886200" cy="3366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990600"/>
            <a:ext cx="4191000" cy="3363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itchFamily="18" charset="0"/>
              </a:rPr>
              <a:t>Lets code!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1" y="2438401"/>
            <a:ext cx="2971800" cy="28173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4038600" y="3811586"/>
            <a:ext cx="838202" cy="22701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>
          <a:xfrm rot="2216929" flipH="1">
            <a:off x="6936306" y="2783796"/>
            <a:ext cx="1106197" cy="630120"/>
          </a:xfrm>
          <a:prstGeom prst="parallelogram">
            <a:avLst>
              <a:gd name="adj" fmla="val 73993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34" idx="1"/>
          </p:cNvCxnSpPr>
          <p:nvPr/>
        </p:nvCxnSpPr>
        <p:spPr>
          <a:xfrm flipV="1">
            <a:off x="4800600" y="2706938"/>
            <a:ext cx="2691882" cy="7982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 rot="20986119">
            <a:off x="5506825" y="3092436"/>
            <a:ext cx="525147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Cambria" pitchFamily="18" charset="0"/>
              </a:rPr>
              <a:t>- 8.0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4876800" y="2209800"/>
            <a:ext cx="3886200" cy="1600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24200" y="4343400"/>
            <a:ext cx="1764282" cy="1910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7543800" y="3505200"/>
            <a:ext cx="685800" cy="7620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itchFamily="18" charset="0"/>
              </a:rPr>
              <a:t>Want to drive a car ? 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990600"/>
            <a:ext cx="6079197" cy="38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" name="Straight Arrow Connector 32"/>
          <p:cNvCxnSpPr/>
          <p:nvPr/>
        </p:nvCxnSpPr>
        <p:spPr>
          <a:xfrm>
            <a:off x="2667000" y="4801394"/>
            <a:ext cx="1524000" cy="10660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 flipH="1" flipV="1">
            <a:off x="1409700" y="3543300"/>
            <a:ext cx="2514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V="1">
            <a:off x="990600" y="4800600"/>
            <a:ext cx="16764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5" name="Footer Placeholder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864997" flipH="1">
            <a:off x="3841524" y="5422958"/>
            <a:ext cx="588257" cy="87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itchFamily="18" charset="0"/>
              </a:rPr>
              <a:t>Want to drive a car ? 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990600"/>
            <a:ext cx="6079197" cy="38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an 6"/>
          <p:cNvSpPr/>
          <p:nvPr/>
        </p:nvSpPr>
        <p:spPr>
          <a:xfrm rot="7614950">
            <a:off x="1231470" y="3474369"/>
            <a:ext cx="2643200" cy="2419989"/>
          </a:xfrm>
          <a:prstGeom prst="can">
            <a:avLst>
              <a:gd name="adj" fmla="val 45314"/>
            </a:avLst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67000" y="4800600"/>
            <a:ext cx="1524000" cy="1066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1829594" y="3124200"/>
            <a:ext cx="16756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 flipV="1">
            <a:off x="990600" y="52578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itchFamily="18" charset="0"/>
              </a:rPr>
              <a:t>Clipping</a:t>
            </a:r>
          </a:p>
        </p:txBody>
      </p:sp>
      <p:pic>
        <p:nvPicPr>
          <p:cNvPr id="1028" name="Picture 4" descr="E:\AUST\Academic\Computer Graphics (Jubair)\mine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799" y="1543302"/>
            <a:ext cx="5850009" cy="3714498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itchFamily="18" charset="0"/>
              </a:rPr>
              <a:t>Want to drive a car ? 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990600"/>
            <a:ext cx="6079197" cy="38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4" name="Group 13"/>
          <p:cNvGrpSpPr/>
          <p:nvPr/>
        </p:nvGrpSpPr>
        <p:grpSpPr>
          <a:xfrm>
            <a:off x="4852170" y="1774927"/>
            <a:ext cx="3200400" cy="3719170"/>
            <a:chOff x="990600" y="2286794"/>
            <a:chExt cx="3200400" cy="3719170"/>
          </a:xfrm>
        </p:grpSpPr>
        <p:sp>
          <p:nvSpPr>
            <p:cNvPr id="7" name="Can 6"/>
            <p:cNvSpPr/>
            <p:nvPr/>
          </p:nvSpPr>
          <p:spPr>
            <a:xfrm rot="7863016">
              <a:off x="1231470" y="3474369"/>
              <a:ext cx="2643200" cy="2419989"/>
            </a:xfrm>
            <a:prstGeom prst="can">
              <a:avLst>
                <a:gd name="adj" fmla="val 45314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667000" y="4800600"/>
              <a:ext cx="1524000" cy="10667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10800000" flipV="1">
              <a:off x="990600" y="5257800"/>
              <a:ext cx="6096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 flipH="1" flipV="1">
              <a:off x="1829594" y="3124200"/>
              <a:ext cx="1675606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Parallelogram 8"/>
          <p:cNvSpPr/>
          <p:nvPr/>
        </p:nvSpPr>
        <p:spPr>
          <a:xfrm rot="2226613" flipH="1">
            <a:off x="4767896" y="3052613"/>
            <a:ext cx="1964931" cy="946234"/>
          </a:xfrm>
          <a:prstGeom prst="parallelogram">
            <a:avLst>
              <a:gd name="adj" fmla="val 77795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rot="10800000" flipV="1">
            <a:off x="2667000" y="4267200"/>
            <a:ext cx="5867400" cy="533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 flipV="1">
            <a:off x="2743200" y="2438399"/>
            <a:ext cx="5791200" cy="2362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itchFamily="18" charset="0"/>
              </a:rPr>
              <a:t>Want to drive a car ? 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990600"/>
            <a:ext cx="6079197" cy="38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13"/>
          <p:cNvGrpSpPr/>
          <p:nvPr/>
        </p:nvGrpSpPr>
        <p:grpSpPr>
          <a:xfrm>
            <a:off x="4852170" y="1774927"/>
            <a:ext cx="3200400" cy="3719170"/>
            <a:chOff x="990600" y="2286794"/>
            <a:chExt cx="3200400" cy="3719170"/>
          </a:xfrm>
        </p:grpSpPr>
        <p:sp>
          <p:nvSpPr>
            <p:cNvPr id="7" name="Can 6"/>
            <p:cNvSpPr/>
            <p:nvPr/>
          </p:nvSpPr>
          <p:spPr>
            <a:xfrm rot="7863016">
              <a:off x="1231470" y="3474369"/>
              <a:ext cx="2643200" cy="2419989"/>
            </a:xfrm>
            <a:prstGeom prst="can">
              <a:avLst>
                <a:gd name="adj" fmla="val 45314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667000" y="4800600"/>
              <a:ext cx="1524000" cy="10667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10800000" flipV="1">
              <a:off x="990600" y="5257800"/>
              <a:ext cx="6096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 flipH="1" flipV="1">
              <a:off x="1829594" y="3124200"/>
              <a:ext cx="1675606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Parallelogram 8"/>
          <p:cNvSpPr/>
          <p:nvPr/>
        </p:nvSpPr>
        <p:spPr>
          <a:xfrm rot="2226613" flipH="1">
            <a:off x="4767896" y="3052613"/>
            <a:ext cx="1964931" cy="946234"/>
          </a:xfrm>
          <a:prstGeom prst="parallelogram">
            <a:avLst>
              <a:gd name="adj" fmla="val 77795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rot="10800000" flipV="1">
            <a:off x="2667000" y="4267200"/>
            <a:ext cx="5867400" cy="533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133600" y="4495800"/>
            <a:ext cx="1089575" cy="588148"/>
            <a:chOff x="1227311" y="2686427"/>
            <a:chExt cx="1089575" cy="588148"/>
          </a:xfrm>
        </p:grpSpPr>
        <p:sp>
          <p:nvSpPr>
            <p:cNvPr id="22" name="Can 21"/>
            <p:cNvSpPr/>
            <p:nvPr/>
          </p:nvSpPr>
          <p:spPr>
            <a:xfrm rot="7318131">
              <a:off x="1845793" y="2599384"/>
              <a:ext cx="233612" cy="708574"/>
            </a:xfrm>
            <a:prstGeom prst="can">
              <a:avLst>
                <a:gd name="adj" fmla="val 42967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an 20"/>
            <p:cNvSpPr/>
            <p:nvPr/>
          </p:nvSpPr>
          <p:spPr>
            <a:xfrm rot="7318131">
              <a:off x="1464792" y="2751785"/>
              <a:ext cx="233612" cy="708574"/>
            </a:xfrm>
            <a:prstGeom prst="can">
              <a:avLst>
                <a:gd name="adj" fmla="val 42967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/>
            <p:cNvSpPr/>
            <p:nvPr/>
          </p:nvSpPr>
          <p:spPr>
            <a:xfrm rot="12719767">
              <a:off x="1409191" y="2686427"/>
              <a:ext cx="817197" cy="588148"/>
            </a:xfrm>
            <a:prstGeom prst="parallelogram">
              <a:avLst>
                <a:gd name="adj" fmla="val 76852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Connector 15"/>
          <p:cNvCxnSpPr/>
          <p:nvPr/>
        </p:nvCxnSpPr>
        <p:spPr>
          <a:xfrm rot="10800000" flipV="1">
            <a:off x="2743200" y="2438399"/>
            <a:ext cx="5791200" cy="2362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864997" flipH="1">
            <a:off x="7686019" y="4902351"/>
            <a:ext cx="588257" cy="87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itchFamily="18" charset="0"/>
              </a:rPr>
              <a:t>Want to drive a car ? 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990600"/>
            <a:ext cx="6079197" cy="38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13"/>
          <p:cNvGrpSpPr/>
          <p:nvPr/>
        </p:nvGrpSpPr>
        <p:grpSpPr>
          <a:xfrm>
            <a:off x="4852170" y="1774927"/>
            <a:ext cx="3200400" cy="3719170"/>
            <a:chOff x="990600" y="2286794"/>
            <a:chExt cx="3200400" cy="3719170"/>
          </a:xfrm>
        </p:grpSpPr>
        <p:sp>
          <p:nvSpPr>
            <p:cNvPr id="7" name="Can 6"/>
            <p:cNvSpPr/>
            <p:nvPr/>
          </p:nvSpPr>
          <p:spPr>
            <a:xfrm rot="7863016">
              <a:off x="1231470" y="3474369"/>
              <a:ext cx="2643200" cy="2419989"/>
            </a:xfrm>
            <a:prstGeom prst="can">
              <a:avLst>
                <a:gd name="adj" fmla="val 45314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667000" y="4800600"/>
              <a:ext cx="1524000" cy="10667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10800000" flipV="1">
              <a:off x="990600" y="5257800"/>
              <a:ext cx="6096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 flipH="1" flipV="1">
              <a:off x="1829594" y="3124200"/>
              <a:ext cx="1675606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Parallelogram 8"/>
          <p:cNvSpPr/>
          <p:nvPr/>
        </p:nvSpPr>
        <p:spPr>
          <a:xfrm rot="2226613" flipH="1">
            <a:off x="4767896" y="3052613"/>
            <a:ext cx="1964931" cy="946234"/>
          </a:xfrm>
          <a:prstGeom prst="parallelogram">
            <a:avLst>
              <a:gd name="adj" fmla="val 77795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rot="10800000" flipV="1">
            <a:off x="2667000" y="4267200"/>
            <a:ext cx="5867400" cy="533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2"/>
          <p:cNvGrpSpPr/>
          <p:nvPr/>
        </p:nvGrpSpPr>
        <p:grpSpPr>
          <a:xfrm>
            <a:off x="6149425" y="2819400"/>
            <a:ext cx="1089575" cy="588148"/>
            <a:chOff x="1227311" y="2686427"/>
            <a:chExt cx="1089575" cy="588148"/>
          </a:xfrm>
        </p:grpSpPr>
        <p:sp>
          <p:nvSpPr>
            <p:cNvPr id="22" name="Can 21"/>
            <p:cNvSpPr/>
            <p:nvPr/>
          </p:nvSpPr>
          <p:spPr>
            <a:xfrm rot="7318131">
              <a:off x="1845793" y="2599384"/>
              <a:ext cx="233612" cy="708574"/>
            </a:xfrm>
            <a:prstGeom prst="can">
              <a:avLst>
                <a:gd name="adj" fmla="val 42967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an 20"/>
            <p:cNvSpPr/>
            <p:nvPr/>
          </p:nvSpPr>
          <p:spPr>
            <a:xfrm rot="7318131">
              <a:off x="1464792" y="2751785"/>
              <a:ext cx="233612" cy="708574"/>
            </a:xfrm>
            <a:prstGeom prst="can">
              <a:avLst>
                <a:gd name="adj" fmla="val 42967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/>
            <p:cNvSpPr/>
            <p:nvPr/>
          </p:nvSpPr>
          <p:spPr>
            <a:xfrm rot="12719767">
              <a:off x="1409191" y="2686427"/>
              <a:ext cx="817197" cy="588148"/>
            </a:xfrm>
            <a:prstGeom prst="parallelogram">
              <a:avLst>
                <a:gd name="adj" fmla="val 76852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Connector 15"/>
          <p:cNvCxnSpPr/>
          <p:nvPr/>
        </p:nvCxnSpPr>
        <p:spPr>
          <a:xfrm rot="10800000" flipV="1">
            <a:off x="2743200" y="2438399"/>
            <a:ext cx="5791200" cy="2362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itchFamily="18" charset="0"/>
              </a:rPr>
              <a:t>Want to drive a car ? 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990600"/>
            <a:ext cx="6079197" cy="38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13"/>
          <p:cNvGrpSpPr/>
          <p:nvPr/>
        </p:nvGrpSpPr>
        <p:grpSpPr>
          <a:xfrm>
            <a:off x="4852170" y="1774927"/>
            <a:ext cx="3422106" cy="4003514"/>
            <a:chOff x="990600" y="2286794"/>
            <a:chExt cx="3422106" cy="4003514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1864997" flipH="1">
              <a:off x="3824449" y="5414218"/>
              <a:ext cx="588257" cy="8760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Can 6"/>
            <p:cNvSpPr/>
            <p:nvPr/>
          </p:nvSpPr>
          <p:spPr>
            <a:xfrm rot="7863016">
              <a:off x="1231470" y="3474369"/>
              <a:ext cx="2643200" cy="2419989"/>
            </a:xfrm>
            <a:prstGeom prst="can">
              <a:avLst>
                <a:gd name="adj" fmla="val 45314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667000" y="4800600"/>
              <a:ext cx="1524000" cy="10667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10800000" flipV="1">
              <a:off x="990600" y="5257800"/>
              <a:ext cx="6096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 flipH="1" flipV="1">
              <a:off x="1829594" y="3124200"/>
              <a:ext cx="1675606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Parallelogram 8"/>
          <p:cNvSpPr/>
          <p:nvPr/>
        </p:nvSpPr>
        <p:spPr>
          <a:xfrm rot="2226613" flipH="1">
            <a:off x="4767896" y="3052613"/>
            <a:ext cx="1964931" cy="946234"/>
          </a:xfrm>
          <a:prstGeom prst="parallelogram">
            <a:avLst>
              <a:gd name="adj" fmla="val 77795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rot="10800000" flipV="1">
            <a:off x="2667000" y="4267200"/>
            <a:ext cx="5867400" cy="533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2"/>
          <p:cNvGrpSpPr/>
          <p:nvPr/>
        </p:nvGrpSpPr>
        <p:grpSpPr>
          <a:xfrm>
            <a:off x="6149425" y="2819400"/>
            <a:ext cx="1089575" cy="588148"/>
            <a:chOff x="1227311" y="2686427"/>
            <a:chExt cx="1089575" cy="588148"/>
          </a:xfrm>
        </p:grpSpPr>
        <p:sp>
          <p:nvSpPr>
            <p:cNvPr id="22" name="Can 21"/>
            <p:cNvSpPr/>
            <p:nvPr/>
          </p:nvSpPr>
          <p:spPr>
            <a:xfrm rot="7318131">
              <a:off x="1845793" y="2599384"/>
              <a:ext cx="233612" cy="708574"/>
            </a:xfrm>
            <a:prstGeom prst="can">
              <a:avLst>
                <a:gd name="adj" fmla="val 42967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an 20"/>
            <p:cNvSpPr/>
            <p:nvPr/>
          </p:nvSpPr>
          <p:spPr>
            <a:xfrm rot="7318131">
              <a:off x="1464792" y="2751785"/>
              <a:ext cx="233612" cy="708574"/>
            </a:xfrm>
            <a:prstGeom prst="can">
              <a:avLst>
                <a:gd name="adj" fmla="val 42967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/>
            <p:cNvSpPr/>
            <p:nvPr/>
          </p:nvSpPr>
          <p:spPr>
            <a:xfrm rot="12719767">
              <a:off x="1409191" y="2686427"/>
              <a:ext cx="817197" cy="588148"/>
            </a:xfrm>
            <a:prstGeom prst="parallelogram">
              <a:avLst>
                <a:gd name="adj" fmla="val 76852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Connector 15"/>
          <p:cNvCxnSpPr/>
          <p:nvPr/>
        </p:nvCxnSpPr>
        <p:spPr>
          <a:xfrm rot="10800000" flipV="1">
            <a:off x="2743200" y="2438399"/>
            <a:ext cx="5791200" cy="2362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685800" y="1066800"/>
            <a:ext cx="2667000" cy="2971800"/>
            <a:chOff x="838200" y="1371600"/>
            <a:chExt cx="2667000" cy="2971800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38200" y="1371600"/>
              <a:ext cx="2667000" cy="297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29" name="Group 28"/>
            <p:cNvGrpSpPr/>
            <p:nvPr/>
          </p:nvGrpSpPr>
          <p:grpSpPr>
            <a:xfrm>
              <a:off x="1066800" y="1905000"/>
              <a:ext cx="2209800" cy="1676400"/>
              <a:chOff x="838200" y="1981200"/>
              <a:chExt cx="2209800" cy="1676400"/>
            </a:xfrm>
          </p:grpSpPr>
          <p:sp>
            <p:nvSpPr>
              <p:cNvPr id="31" name="Trapezoid 30"/>
              <p:cNvSpPr/>
              <p:nvPr/>
            </p:nvSpPr>
            <p:spPr>
              <a:xfrm>
                <a:off x="838200" y="1981200"/>
                <a:ext cx="2209800" cy="1676400"/>
              </a:xfrm>
              <a:prstGeom prst="trapezoid">
                <a:avLst>
                  <a:gd name="adj" fmla="val 46970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5"/>
              <p:cNvGrpSpPr/>
              <p:nvPr/>
            </p:nvGrpSpPr>
            <p:grpSpPr>
              <a:xfrm>
                <a:off x="1371600" y="2743200"/>
                <a:ext cx="1219200" cy="228600"/>
                <a:chOff x="3124200" y="2057400"/>
                <a:chExt cx="1828800" cy="381000"/>
              </a:xfrm>
            </p:grpSpPr>
            <p:sp>
              <p:nvSpPr>
                <p:cNvPr id="41" name="Can 40"/>
                <p:cNvSpPr/>
                <p:nvPr/>
              </p:nvSpPr>
              <p:spPr>
                <a:xfrm rot="5400000">
                  <a:off x="3619500" y="1562100"/>
                  <a:ext cx="381000" cy="1371600"/>
                </a:xfrm>
                <a:prstGeom prst="can">
                  <a:avLst>
                    <a:gd name="adj" fmla="val 43939"/>
                  </a:avLst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Can 41"/>
                <p:cNvSpPr/>
                <p:nvPr/>
              </p:nvSpPr>
              <p:spPr>
                <a:xfrm rot="16200000">
                  <a:off x="4191000" y="1676400"/>
                  <a:ext cx="381000" cy="1143000"/>
                </a:xfrm>
                <a:prstGeom prst="can">
                  <a:avLst>
                    <a:gd name="adj" fmla="val 43939"/>
                  </a:avLst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6"/>
              <p:cNvGrpSpPr/>
              <p:nvPr/>
            </p:nvGrpSpPr>
            <p:grpSpPr>
              <a:xfrm>
                <a:off x="1676400" y="2286000"/>
                <a:ext cx="609600" cy="152400"/>
                <a:chOff x="3124200" y="2057400"/>
                <a:chExt cx="1828800" cy="381000"/>
              </a:xfrm>
            </p:grpSpPr>
            <p:sp>
              <p:nvSpPr>
                <p:cNvPr id="37" name="Can 36"/>
                <p:cNvSpPr/>
                <p:nvPr/>
              </p:nvSpPr>
              <p:spPr>
                <a:xfrm rot="5400000">
                  <a:off x="3619500" y="1562100"/>
                  <a:ext cx="381000" cy="1371600"/>
                </a:xfrm>
                <a:prstGeom prst="can">
                  <a:avLst>
                    <a:gd name="adj" fmla="val 43939"/>
                  </a:avLst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Can 39"/>
                <p:cNvSpPr/>
                <p:nvPr/>
              </p:nvSpPr>
              <p:spPr>
                <a:xfrm rot="16200000">
                  <a:off x="4248150" y="1733550"/>
                  <a:ext cx="381000" cy="1028700"/>
                </a:xfrm>
                <a:prstGeom prst="can">
                  <a:avLst>
                    <a:gd name="adj" fmla="val 43939"/>
                  </a:avLst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" name="Trapezoid 35"/>
              <p:cNvSpPr/>
              <p:nvPr/>
            </p:nvSpPr>
            <p:spPr>
              <a:xfrm>
                <a:off x="1524000" y="2209800"/>
                <a:ext cx="914400" cy="914400"/>
              </a:xfrm>
              <a:prstGeom prst="trapezoid">
                <a:avLst>
                  <a:gd name="adj" fmla="val 37963"/>
                </a:avLst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5" name="Picture 8" descr="http://www.picturesof.net/_images/Heavy_Lidded_Eye_Royalty_Free_Clipart_Picture_081217-021476-46904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20488142">
            <a:off x="1661985" y="4458896"/>
            <a:ext cx="892206" cy="1013871"/>
          </a:xfrm>
          <a:prstGeom prst="rect">
            <a:avLst/>
          </a:prstGeom>
          <a:noFill/>
        </p:spPr>
      </p:pic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8" name="Footer Placeholder 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/>
          <a:lstStyle/>
          <a:p>
            <a:r>
              <a:rPr lang="en-US" sz="4000" dirty="0">
                <a:solidFill>
                  <a:srgbClr val="C00000"/>
                </a:solidFill>
              </a:rPr>
              <a:t>Lights in openGL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E:\AUST\Academic\FALL-13\Graphics\LAB-2\LAB-2_class-materials\Images\Torus_illustra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590800"/>
            <a:ext cx="3467100" cy="228732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itchFamily="18" charset="0"/>
              </a:rPr>
              <a:t>Why Light</a:t>
            </a:r>
          </a:p>
        </p:txBody>
      </p:sp>
      <p:sp>
        <p:nvSpPr>
          <p:cNvPr id="6" name="Rectangle 5"/>
          <p:cNvSpPr/>
          <p:nvPr/>
        </p:nvSpPr>
        <p:spPr>
          <a:xfrm>
            <a:off x="3352800" y="1447800"/>
            <a:ext cx="2514600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" pitchFamily="18" charset="0"/>
              </a:rPr>
              <a:t>Light provides the </a:t>
            </a:r>
            <a:r>
              <a:rPr lang="en-US" i="1" dirty="0">
                <a:latin typeface="Cambria" pitchFamily="18" charset="0"/>
              </a:rPr>
              <a:t>feeling</a:t>
            </a:r>
            <a:r>
              <a:rPr lang="en-US" dirty="0">
                <a:latin typeface="Cambria" pitchFamily="18" charset="0"/>
              </a:rPr>
              <a:t> of </a:t>
            </a:r>
            <a:r>
              <a:rPr lang="en-US" b="1" dirty="0">
                <a:latin typeface="Cambria" pitchFamily="18" charset="0"/>
              </a:rPr>
              <a:t>materials</a:t>
            </a:r>
            <a:endParaRPr lang="en-US" b="1" dirty="0"/>
          </a:p>
        </p:txBody>
      </p:sp>
      <p:grpSp>
        <p:nvGrpSpPr>
          <p:cNvPr id="31" name="Group 30"/>
          <p:cNvGrpSpPr/>
          <p:nvPr/>
        </p:nvGrpSpPr>
        <p:grpSpPr>
          <a:xfrm>
            <a:off x="4191000" y="1447800"/>
            <a:ext cx="4343400" cy="2895600"/>
            <a:chOff x="4191000" y="1447800"/>
            <a:chExt cx="4343400" cy="2895600"/>
          </a:xfrm>
        </p:grpSpPr>
        <p:cxnSp>
          <p:nvCxnSpPr>
            <p:cNvPr id="7" name="Straight Connector 6"/>
            <p:cNvCxnSpPr/>
            <p:nvPr/>
          </p:nvCxnSpPr>
          <p:spPr>
            <a:xfrm rot="5400000">
              <a:off x="6821488" y="2705894"/>
              <a:ext cx="683418" cy="794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6019800" y="1447800"/>
              <a:ext cx="2514600" cy="92333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ambria" pitchFamily="18" charset="0"/>
                </a:rPr>
                <a:t>Light provides the </a:t>
              </a:r>
              <a:r>
                <a:rPr lang="en-US" i="1" dirty="0">
                  <a:latin typeface="Cambria" pitchFamily="18" charset="0"/>
                </a:rPr>
                <a:t>presence </a:t>
              </a:r>
              <a:r>
                <a:rPr lang="en-US" dirty="0">
                  <a:latin typeface="Cambria" pitchFamily="18" charset="0"/>
                </a:rPr>
                <a:t>of </a:t>
              </a:r>
              <a:r>
                <a:rPr lang="en-US" b="1" dirty="0">
                  <a:latin typeface="Cambria" pitchFamily="18" charset="0"/>
                </a:rPr>
                <a:t>depth</a:t>
              </a:r>
              <a:r>
                <a:rPr lang="en-US" dirty="0">
                  <a:latin typeface="Cambria" pitchFamily="18" charset="0"/>
                </a:rPr>
                <a:t> of a 3D object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10800000" flipV="1">
              <a:off x="5105400" y="3048000"/>
              <a:ext cx="2057400" cy="129540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0800000" flipV="1">
              <a:off x="4191000" y="3048000"/>
              <a:ext cx="2971800" cy="30480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85800" y="1447800"/>
            <a:ext cx="3886200" cy="3267355"/>
            <a:chOff x="685800" y="1447800"/>
            <a:chExt cx="3886200" cy="3267355"/>
          </a:xfrm>
        </p:grpSpPr>
        <p:sp>
          <p:nvSpPr>
            <p:cNvPr id="19" name="Rectangle 18"/>
            <p:cNvSpPr/>
            <p:nvPr/>
          </p:nvSpPr>
          <p:spPr>
            <a:xfrm>
              <a:off x="685800" y="1447800"/>
              <a:ext cx="2514600" cy="3693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ambria" pitchFamily="18" charset="0"/>
                </a:rPr>
                <a:t>Changes in Light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3352800" y="3962400"/>
              <a:ext cx="9906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581400" y="2743200"/>
              <a:ext cx="9906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 rot="5400000">
              <a:off x="534988" y="3124994"/>
              <a:ext cx="2588418" cy="794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2" idx="1"/>
            </p:cNvCxnSpPr>
            <p:nvPr/>
          </p:nvCxnSpPr>
          <p:spPr>
            <a:xfrm>
              <a:off x="1828800" y="2514600"/>
              <a:ext cx="1897670" cy="295555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828800" y="4419600"/>
              <a:ext cx="1897670" cy="295555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20" idx="2"/>
            </p:cNvCxnSpPr>
            <p:nvPr/>
          </p:nvCxnSpPr>
          <p:spPr>
            <a:xfrm>
              <a:off x="1828800" y="3886200"/>
              <a:ext cx="1524000" cy="30480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itchFamily="18" charset="0"/>
              </a:rPr>
              <a:t>Why Light</a:t>
            </a:r>
          </a:p>
        </p:txBody>
      </p:sp>
      <p:pic>
        <p:nvPicPr>
          <p:cNvPr id="2050" name="Picture 2" descr="http://3dgep.com/wp-content/uploads/2011/06/shadow-demo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990600"/>
            <a:ext cx="6248400" cy="493395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52600"/>
            <a:ext cx="7620000" cy="2403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itchFamily="18" charset="0"/>
              </a:rPr>
              <a:t>Light properties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200400" y="990600"/>
            <a:ext cx="5715000" cy="15081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b="1" i="1" u="sng" dirty="0">
                <a:latin typeface="Cambria" pitchFamily="18" charset="0"/>
              </a:rPr>
              <a:t>Ambient emission:</a:t>
            </a:r>
          </a:p>
          <a:p>
            <a:pPr algn="just"/>
            <a:r>
              <a:rPr lang="en-US" dirty="0">
                <a:latin typeface="Cambria" pitchFamily="18" charset="0"/>
              </a:rPr>
              <a:t>does not come from any one location. Like heat, it is </a:t>
            </a:r>
            <a:r>
              <a:rPr lang="en-US" b="1" dirty="0">
                <a:latin typeface="Cambria" pitchFamily="18" charset="0"/>
              </a:rPr>
              <a:t>scattered uniformly in all locations and directions</a:t>
            </a:r>
            <a:r>
              <a:rPr lang="en-US" dirty="0">
                <a:latin typeface="Cambria" pitchFamily="18" charset="0"/>
              </a:rPr>
              <a:t>. A point is illuminated by ambient emission even if it is not visible from the light source.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90800" y="4267200"/>
            <a:ext cx="4724400" cy="13234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Cambria" pitchFamily="18" charset="0"/>
              </a:rPr>
              <a:t>In OpenGL, there’re features to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000" dirty="0">
                <a:latin typeface="Cambria" pitchFamily="18" charset="0"/>
              </a:rPr>
              <a:t>enable lighting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000" dirty="0">
                <a:latin typeface="Cambria" pitchFamily="18" charset="0"/>
              </a:rPr>
              <a:t>adding light sources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000" dirty="0">
                <a:latin typeface="Cambria" pitchFamily="18" charset="0"/>
              </a:rPr>
              <a:t>set up their positions and properties!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itchFamily="18" charset="0"/>
              </a:rPr>
              <a:t>Light rays fall, but where ?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76400"/>
            <a:ext cx="7253287" cy="391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Group 7"/>
          <p:cNvGrpSpPr/>
          <p:nvPr/>
        </p:nvGrpSpPr>
        <p:grpSpPr>
          <a:xfrm>
            <a:off x="685800" y="1447800"/>
            <a:ext cx="3886200" cy="1447800"/>
            <a:chOff x="685800" y="1447800"/>
            <a:chExt cx="3886200" cy="1447800"/>
          </a:xfrm>
        </p:grpSpPr>
        <p:sp>
          <p:nvSpPr>
            <p:cNvPr id="9" name="Rectangle 8"/>
            <p:cNvSpPr/>
            <p:nvPr/>
          </p:nvSpPr>
          <p:spPr>
            <a:xfrm>
              <a:off x="685800" y="1447800"/>
              <a:ext cx="3886200" cy="3693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ambria" pitchFamily="18" charset="0"/>
                </a:rPr>
                <a:t>Depends on the </a:t>
              </a:r>
              <a:r>
                <a:rPr lang="en-US" b="1" i="1" dirty="0">
                  <a:latin typeface="Cambria" pitchFamily="18" charset="0"/>
                </a:rPr>
                <a:t>Normal</a:t>
              </a:r>
              <a:r>
                <a:rPr lang="en-US" dirty="0">
                  <a:latin typeface="Cambria" pitchFamily="18" charset="0"/>
                </a:rPr>
                <a:t> on a plane</a:t>
              </a:r>
              <a:endParaRPr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16200000" flipH="1">
              <a:off x="1333500" y="2019300"/>
              <a:ext cx="685800" cy="30480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828800" y="2514600"/>
              <a:ext cx="1447800" cy="38100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5562600" y="1447800"/>
            <a:ext cx="2743200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Cambria" pitchFamily="18" charset="0"/>
              </a:rPr>
              <a:t>We’ve to define Normal for a plane or surface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524000" y="4114800"/>
            <a:ext cx="4495800" cy="1588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4763294" y="5066506"/>
            <a:ext cx="2209800" cy="158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371600" y="4114800"/>
            <a:ext cx="1143000" cy="381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itchFamily="18" charset="0"/>
              </a:rPr>
              <a:t>Plane - 1</a:t>
            </a:r>
          </a:p>
        </p:txBody>
      </p:sp>
      <p:sp>
        <p:nvSpPr>
          <p:cNvPr id="20" name="Rectangle 19"/>
          <p:cNvSpPr/>
          <p:nvPr/>
        </p:nvSpPr>
        <p:spPr>
          <a:xfrm rot="16200000">
            <a:off x="5029200" y="5486400"/>
            <a:ext cx="1143000" cy="381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itchFamily="18" charset="0"/>
              </a:rPr>
              <a:t>Plane - 2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28800" y="1981200"/>
            <a:ext cx="838200" cy="3810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" pitchFamily="18" charset="0"/>
              </a:rPr>
              <a:t>source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itchFamily="18" charset="0"/>
              </a:rPr>
              <a:t>Before going to code…….</a:t>
            </a:r>
            <a:endParaRPr lang="en-US" sz="2400" b="1" i="1" dirty="0">
              <a:latin typeface="Cambria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181225"/>
            <a:ext cx="67722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066800"/>
            <a:ext cx="76581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3038475"/>
            <a:ext cx="78486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1828800" y="4495800"/>
            <a:ext cx="5486400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sz="2800" b="1" dirty="0" err="1">
                <a:latin typeface="Cambria" pitchFamily="18" charset="0"/>
              </a:rPr>
              <a:t>glLightfv</a:t>
            </a:r>
            <a:r>
              <a:rPr lang="en-US" sz="2800" b="1" dirty="0">
                <a:latin typeface="Cambria" pitchFamily="18" charset="0"/>
              </a:rPr>
              <a:t> (</a:t>
            </a:r>
            <a:r>
              <a:rPr lang="en-US" sz="2800" b="1" i="1" dirty="0">
                <a:solidFill>
                  <a:schemeClr val="accent5">
                    <a:lumMod val="75000"/>
                  </a:schemeClr>
                </a:solidFill>
                <a:latin typeface="Cambria" pitchFamily="18" charset="0"/>
              </a:rPr>
              <a:t>where, what, value</a:t>
            </a:r>
            <a:r>
              <a:rPr lang="en-US" sz="2800" b="1" dirty="0">
                <a:latin typeface="Cambria" pitchFamily="18" charset="0"/>
              </a:rPr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itchFamily="18" charset="0"/>
              </a:rPr>
              <a:t>Coordinate Systems</a:t>
            </a:r>
            <a:endParaRPr lang="en-US" sz="2000" b="1" i="1" dirty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990600"/>
            <a:ext cx="7391400" cy="44012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itchFamily="18" charset="0"/>
              </a:rPr>
              <a:t>Screen Coordinates:</a:t>
            </a:r>
          </a:p>
          <a:p>
            <a:r>
              <a:rPr lang="en-US" sz="2000" dirty="0">
                <a:latin typeface="Cambria" pitchFamily="18" charset="0"/>
              </a:rPr>
              <a:t> - to address the screen</a:t>
            </a:r>
          </a:p>
          <a:p>
            <a:endParaRPr lang="en-US" sz="2000" dirty="0">
              <a:latin typeface="Cambria" pitchFamily="18" charset="0"/>
            </a:endParaRPr>
          </a:p>
          <a:p>
            <a:pPr algn="r"/>
            <a:r>
              <a:rPr lang="en-US" sz="2000" b="1" dirty="0">
                <a:latin typeface="Cambria" pitchFamily="18" charset="0"/>
              </a:rPr>
              <a:t>World Coordinates:</a:t>
            </a:r>
          </a:p>
          <a:p>
            <a:pPr algn="r">
              <a:buFontTx/>
              <a:buChar char="-"/>
            </a:pPr>
            <a:r>
              <a:rPr lang="en-US" sz="2000" dirty="0">
                <a:latin typeface="Cambria" pitchFamily="18" charset="0"/>
              </a:rPr>
              <a:t>user-defined</a:t>
            </a:r>
          </a:p>
          <a:p>
            <a:pPr algn="r">
              <a:buFontTx/>
              <a:buChar char="-"/>
            </a:pPr>
            <a:r>
              <a:rPr lang="en-US" sz="2000" dirty="0">
                <a:latin typeface="Cambria" pitchFamily="18" charset="0"/>
              </a:rPr>
              <a:t> application specific coordinates</a:t>
            </a:r>
          </a:p>
          <a:p>
            <a:pPr>
              <a:buFontTx/>
              <a:buChar char="-"/>
            </a:pPr>
            <a:endParaRPr lang="en-US" sz="2000" dirty="0">
              <a:latin typeface="Cambria" pitchFamily="18" charset="0"/>
            </a:endParaRPr>
          </a:p>
          <a:p>
            <a:endParaRPr lang="en-US" sz="2000" b="1" dirty="0">
              <a:latin typeface="Cambria" pitchFamily="18" charset="0"/>
            </a:endParaRPr>
          </a:p>
          <a:p>
            <a:r>
              <a:rPr lang="en-US" sz="2000" b="1" dirty="0">
                <a:latin typeface="Cambria" pitchFamily="18" charset="0"/>
              </a:rPr>
              <a:t> Window:</a:t>
            </a:r>
          </a:p>
          <a:p>
            <a:pPr>
              <a:buFontTx/>
              <a:buChar char="-"/>
            </a:pPr>
            <a:r>
              <a:rPr lang="en-US" sz="2000" dirty="0">
                <a:latin typeface="Cambria" pitchFamily="18" charset="0"/>
              </a:rPr>
              <a:t> rectangular region of the world which is visible</a:t>
            </a:r>
          </a:p>
          <a:p>
            <a:pPr>
              <a:buFontTx/>
              <a:buChar char="-"/>
            </a:pPr>
            <a:endParaRPr lang="en-US" sz="2000" dirty="0">
              <a:latin typeface="Cambria" pitchFamily="18" charset="0"/>
            </a:endParaRPr>
          </a:p>
          <a:p>
            <a:pPr algn="r"/>
            <a:r>
              <a:rPr lang="en-US" sz="2000" b="1" dirty="0">
                <a:latin typeface="Cambria" pitchFamily="18" charset="0"/>
              </a:rPr>
              <a:t>Viewport:</a:t>
            </a:r>
          </a:p>
          <a:p>
            <a:pPr algn="r">
              <a:buFontTx/>
              <a:buChar char="-"/>
            </a:pPr>
            <a:r>
              <a:rPr lang="en-US" sz="2000" dirty="0">
                <a:latin typeface="Cambria" pitchFamily="18" charset="0"/>
              </a:rPr>
              <a:t> rectangular region of the screen</a:t>
            </a:r>
          </a:p>
          <a:p>
            <a:pPr algn="r">
              <a:buFontTx/>
              <a:buChar char="-"/>
            </a:pPr>
            <a:r>
              <a:rPr lang="en-US" sz="2000" dirty="0">
                <a:latin typeface="Cambria" pitchFamily="18" charset="0"/>
              </a:rPr>
              <a:t> to display window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86400"/>
            <a:ext cx="272799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r>
              <a:rPr lang="en-US" b="1" i="1" dirty="0">
                <a:latin typeface="Cambria" pitchFamily="18" charset="0"/>
              </a:rPr>
              <a:t>(examples are coming…)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itchFamily="18" charset="0"/>
              </a:rPr>
              <a:t>Light Position </a:t>
            </a:r>
            <a:r>
              <a:rPr lang="en-US" sz="2400" b="1" i="1" dirty="0">
                <a:latin typeface="Cambria" pitchFamily="18" charset="0"/>
              </a:rPr>
              <a:t>(positional &amp; directional)</a:t>
            </a:r>
          </a:p>
        </p:txBody>
      </p:sp>
      <p:pic>
        <p:nvPicPr>
          <p:cNvPr id="47108" name="Picture 4" descr="http://learningwebgl.com/lessons/lesson07/directiona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828800"/>
            <a:ext cx="3810000" cy="2177143"/>
          </a:xfrm>
          <a:prstGeom prst="rect">
            <a:avLst/>
          </a:prstGeom>
          <a:noFill/>
        </p:spPr>
      </p:pic>
      <p:pic>
        <p:nvPicPr>
          <p:cNvPr id="47110" name="Picture 6" descr="http://learningwebgl.com/lessons/lesson07/poi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066800"/>
            <a:ext cx="3962400" cy="4081272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itchFamily="18" charset="0"/>
              </a:rPr>
              <a:t>Light Position </a:t>
            </a:r>
            <a:r>
              <a:rPr lang="en-US" sz="2400" b="1" i="1" dirty="0">
                <a:latin typeface="Cambria" pitchFamily="18" charset="0"/>
              </a:rPr>
              <a:t>(positional)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066800"/>
            <a:ext cx="7763664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itchFamily="18" charset="0"/>
              </a:rPr>
              <a:t>Light Position </a:t>
            </a:r>
            <a:r>
              <a:rPr lang="en-US" sz="2400" b="1" i="1" dirty="0">
                <a:latin typeface="Cambria" pitchFamily="18" charset="0"/>
              </a:rPr>
              <a:t>(directional)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066800"/>
            <a:ext cx="7803203" cy="4738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0"/>
            <a:ext cx="19621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itchFamily="18" charset="0"/>
              </a:rPr>
              <a:t>Example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841750"/>
            <a:ext cx="2450826" cy="774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399" y="3352800"/>
            <a:ext cx="2667001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4542032"/>
            <a:ext cx="4807122" cy="715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599" y="5331533"/>
            <a:ext cx="4419601" cy="612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8600" y="990600"/>
            <a:ext cx="3321776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6" name="Group 18"/>
          <p:cNvGrpSpPr/>
          <p:nvPr/>
        </p:nvGrpSpPr>
        <p:grpSpPr>
          <a:xfrm>
            <a:off x="6096000" y="4038600"/>
            <a:ext cx="1600200" cy="1447800"/>
            <a:chOff x="990600" y="2286794"/>
            <a:chExt cx="3200400" cy="3582229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2667000" y="4801394"/>
              <a:ext cx="1524000" cy="10660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5400000" flipH="1" flipV="1">
              <a:off x="1409700" y="3543300"/>
              <a:ext cx="2514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10800000" flipV="1">
              <a:off x="990600" y="4800601"/>
              <a:ext cx="1676402" cy="10684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Sun 30"/>
          <p:cNvSpPr/>
          <p:nvPr/>
        </p:nvSpPr>
        <p:spPr>
          <a:xfrm>
            <a:off x="5334000" y="4495800"/>
            <a:ext cx="381000" cy="381000"/>
          </a:xfrm>
          <a:prstGeom prst="su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0"/>
            <a:ext cx="19621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itchFamily="18" charset="0"/>
              </a:rPr>
              <a:t>Example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841750"/>
            <a:ext cx="2450826" cy="774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399" y="3352800"/>
            <a:ext cx="2667001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4666839"/>
            <a:ext cx="3810000" cy="56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5274109"/>
            <a:ext cx="3733800" cy="517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14800" y="990600"/>
            <a:ext cx="13239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8600" y="990600"/>
            <a:ext cx="3321776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Parallelogram 22"/>
          <p:cNvSpPr/>
          <p:nvPr/>
        </p:nvSpPr>
        <p:spPr>
          <a:xfrm rot="1830717" flipH="1">
            <a:off x="6916402" y="4514980"/>
            <a:ext cx="797992" cy="447701"/>
          </a:xfrm>
          <a:prstGeom prst="parallelogram">
            <a:avLst>
              <a:gd name="adj" fmla="val 56517"/>
            </a:avLst>
          </a:prstGeom>
          <a:solidFill>
            <a:srgbClr val="92D05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8"/>
          <p:cNvGrpSpPr/>
          <p:nvPr/>
        </p:nvGrpSpPr>
        <p:grpSpPr>
          <a:xfrm>
            <a:off x="6096000" y="4038600"/>
            <a:ext cx="1600200" cy="1447800"/>
            <a:chOff x="990600" y="2286794"/>
            <a:chExt cx="3200400" cy="3582229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2667000" y="4801394"/>
              <a:ext cx="1524000" cy="10660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5400000" flipH="1" flipV="1">
              <a:off x="1409700" y="3543300"/>
              <a:ext cx="2514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0800000" flipV="1">
              <a:off x="990600" y="4800601"/>
              <a:ext cx="1676402" cy="10684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Sun 28"/>
          <p:cNvSpPr/>
          <p:nvPr/>
        </p:nvSpPr>
        <p:spPr>
          <a:xfrm>
            <a:off x="5334000" y="4495800"/>
            <a:ext cx="381000" cy="381000"/>
          </a:xfrm>
          <a:prstGeom prst="su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76906" y="1837143"/>
            <a:ext cx="3252694" cy="121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029200" y="1295400"/>
            <a:ext cx="103471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029200" y="3048000"/>
            <a:ext cx="103471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334000" y="3352800"/>
            <a:ext cx="2762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0"/>
            <a:ext cx="19621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itchFamily="18" charset="0"/>
              </a:rPr>
              <a:t>Example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841750"/>
            <a:ext cx="2450826" cy="774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399" y="3352800"/>
            <a:ext cx="2667001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4666839"/>
            <a:ext cx="3810000" cy="56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5274109"/>
            <a:ext cx="3733800" cy="517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14800" y="990600"/>
            <a:ext cx="13239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8600" y="990600"/>
            <a:ext cx="3321776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76906" y="1837143"/>
            <a:ext cx="3252694" cy="121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Parallelogram 15"/>
          <p:cNvSpPr/>
          <p:nvPr/>
        </p:nvSpPr>
        <p:spPr>
          <a:xfrm rot="1830717" flipH="1">
            <a:off x="6916402" y="4514980"/>
            <a:ext cx="797992" cy="447701"/>
          </a:xfrm>
          <a:prstGeom prst="parallelogram">
            <a:avLst>
              <a:gd name="adj" fmla="val 56517"/>
            </a:avLst>
          </a:prstGeom>
          <a:solidFill>
            <a:srgbClr val="92D05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953000" y="1524000"/>
            <a:ext cx="2362200" cy="22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18"/>
          <p:cNvGrpSpPr/>
          <p:nvPr/>
        </p:nvGrpSpPr>
        <p:grpSpPr>
          <a:xfrm>
            <a:off x="6096000" y="4038600"/>
            <a:ext cx="1600200" cy="1447800"/>
            <a:chOff x="990600" y="2286794"/>
            <a:chExt cx="3200400" cy="3582229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2667000" y="4801394"/>
              <a:ext cx="1524000" cy="10660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H="1" flipV="1">
              <a:off x="1409700" y="3543300"/>
              <a:ext cx="2514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0800000" flipV="1">
              <a:off x="990600" y="4800601"/>
              <a:ext cx="1676402" cy="10684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rot="10800000" flipV="1">
            <a:off x="6248400" y="4648200"/>
            <a:ext cx="990600" cy="4572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n 21"/>
          <p:cNvSpPr/>
          <p:nvPr/>
        </p:nvSpPr>
        <p:spPr>
          <a:xfrm>
            <a:off x="5334000" y="4495800"/>
            <a:ext cx="381000" cy="381000"/>
          </a:xfrm>
          <a:prstGeom prst="su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029200" y="1295400"/>
            <a:ext cx="103471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029200" y="3048000"/>
            <a:ext cx="103471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334000" y="3352800"/>
            <a:ext cx="2762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itchFamily="18" charset="0"/>
              </a:rPr>
              <a:t>Example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  <p:sp>
        <p:nvSpPr>
          <p:cNvPr id="16" name="Parallelogram 15"/>
          <p:cNvSpPr/>
          <p:nvPr/>
        </p:nvSpPr>
        <p:spPr>
          <a:xfrm rot="1830717" flipH="1">
            <a:off x="6916402" y="4514980"/>
            <a:ext cx="797992" cy="447701"/>
          </a:xfrm>
          <a:prstGeom prst="parallelogram">
            <a:avLst>
              <a:gd name="adj" fmla="val 56517"/>
            </a:avLst>
          </a:prstGeom>
          <a:solidFill>
            <a:srgbClr val="92D05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8"/>
          <p:cNvGrpSpPr/>
          <p:nvPr/>
        </p:nvGrpSpPr>
        <p:grpSpPr>
          <a:xfrm>
            <a:off x="6096000" y="4038600"/>
            <a:ext cx="1600200" cy="1447800"/>
            <a:chOff x="990600" y="2286794"/>
            <a:chExt cx="3200400" cy="3582229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2667000" y="4801394"/>
              <a:ext cx="1524000" cy="10660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H="1" flipV="1">
              <a:off x="1409700" y="3543300"/>
              <a:ext cx="2514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0800000" flipV="1">
              <a:off x="990600" y="4800601"/>
              <a:ext cx="1676402" cy="10684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rot="10800000" flipV="1">
            <a:off x="6248400" y="4648200"/>
            <a:ext cx="990600" cy="4572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n 21"/>
          <p:cNvSpPr/>
          <p:nvPr/>
        </p:nvSpPr>
        <p:spPr>
          <a:xfrm>
            <a:off x="5334000" y="4495800"/>
            <a:ext cx="381000" cy="381000"/>
          </a:xfrm>
          <a:prstGeom prst="su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/>
          <p:cNvSpPr/>
          <p:nvPr/>
        </p:nvSpPr>
        <p:spPr>
          <a:xfrm rot="5400000" flipH="1">
            <a:off x="2491854" y="2918345"/>
            <a:ext cx="797992" cy="447701"/>
          </a:xfrm>
          <a:prstGeom prst="parallelogram">
            <a:avLst>
              <a:gd name="adj" fmla="val 56517"/>
            </a:avLst>
          </a:prstGeom>
          <a:solidFill>
            <a:srgbClr val="92D05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18"/>
          <p:cNvGrpSpPr/>
          <p:nvPr/>
        </p:nvGrpSpPr>
        <p:grpSpPr>
          <a:xfrm>
            <a:off x="1371600" y="2667000"/>
            <a:ext cx="1600200" cy="1447800"/>
            <a:chOff x="990600" y="2286794"/>
            <a:chExt cx="3200400" cy="3582229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2667000" y="4801394"/>
              <a:ext cx="1524000" cy="10660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5400000" flipH="1" flipV="1">
              <a:off x="1409700" y="3543300"/>
              <a:ext cx="2514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10800000" flipV="1">
              <a:off x="990600" y="4800601"/>
              <a:ext cx="1676402" cy="10684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/>
          <p:cNvCxnSpPr/>
          <p:nvPr/>
        </p:nvCxnSpPr>
        <p:spPr>
          <a:xfrm>
            <a:off x="2819400" y="3200400"/>
            <a:ext cx="990600" cy="6096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un 30"/>
          <p:cNvSpPr/>
          <p:nvPr/>
        </p:nvSpPr>
        <p:spPr>
          <a:xfrm>
            <a:off x="609600" y="3124200"/>
            <a:ext cx="381000" cy="381000"/>
          </a:xfrm>
          <a:prstGeom prst="su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5791200" y="4648200"/>
            <a:ext cx="1447800" cy="1588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 flipV="1">
            <a:off x="1143000" y="3201988"/>
            <a:ext cx="1676400" cy="7461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990600"/>
            <a:ext cx="13239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6906" y="1837143"/>
            <a:ext cx="3252694" cy="121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1295400"/>
            <a:ext cx="103471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3048000"/>
            <a:ext cx="103471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0" y="3352800"/>
            <a:ext cx="2762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1497604"/>
            <a:ext cx="2667000" cy="33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/>
          <a:lstStyle/>
          <a:p>
            <a:r>
              <a:rPr lang="en-US" sz="4000" dirty="0">
                <a:solidFill>
                  <a:srgbClr val="C00000"/>
                </a:solidFill>
              </a:rPr>
              <a:t>Some 3D objects and shapes</a:t>
            </a:r>
            <a:br>
              <a:rPr lang="en-US" sz="4000" dirty="0">
                <a:solidFill>
                  <a:srgbClr val="C00000"/>
                </a:solidFill>
              </a:rPr>
            </a:br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in openGL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33600" y="381000"/>
            <a:ext cx="7010400" cy="523220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" pitchFamily="18" charset="0"/>
              </a:rPr>
              <a:t>The Torus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19200"/>
            <a:ext cx="3124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295400"/>
            <a:ext cx="3207509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 descr="http://mathworld.wolfram.com/images/eps-gif/torus_100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3352800"/>
            <a:ext cx="3293165" cy="23669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33600" y="381000"/>
            <a:ext cx="7010400" cy="523220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" pitchFamily="18" charset="0"/>
              </a:rPr>
              <a:t>The Torus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52400" y="1066800"/>
            <a:ext cx="6629400" cy="5199376"/>
            <a:chOff x="228600" y="990600"/>
            <a:chExt cx="6629400" cy="5199376"/>
          </a:xfrm>
        </p:grpSpPr>
        <p:pic>
          <p:nvPicPr>
            <p:cNvPr id="45059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5400" y="990600"/>
              <a:ext cx="4953000" cy="5199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6"/>
            <p:cNvSpPr/>
            <p:nvPr/>
          </p:nvSpPr>
          <p:spPr>
            <a:xfrm>
              <a:off x="6019800" y="1276290"/>
              <a:ext cx="8382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000" b="1" dirty="0">
                  <a:latin typeface="Cambria" pitchFamily="18" charset="0"/>
                </a:rPr>
                <a:t>Sides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8600" y="1676400"/>
              <a:ext cx="16764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000" b="1" dirty="0">
                  <a:latin typeface="Cambria" pitchFamily="18" charset="0"/>
                </a:rPr>
                <a:t>Inner radius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00400" y="3059668"/>
              <a:ext cx="1828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latin typeface="Cambria" pitchFamily="18" charset="0"/>
                </a:rPr>
                <a:t>Outer radius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3400" y="5543490"/>
              <a:ext cx="10668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r"/>
              <a:r>
                <a:rPr lang="en-US" sz="2000" b="1" dirty="0">
                  <a:latin typeface="Cambria" pitchFamily="18" charset="0"/>
                </a:rPr>
                <a:t>Rings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5912641" y="2971800"/>
            <a:ext cx="3155159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Cambria" pitchFamily="18" charset="0"/>
              </a:rPr>
              <a:t>glutSolidTorus</a:t>
            </a:r>
            <a:r>
              <a:rPr lang="en-US" sz="2000" b="1" dirty="0">
                <a:latin typeface="Cambria" pitchFamily="18" charset="0"/>
              </a:rPr>
              <a:t>(I, O,  S, R);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itchFamily="18" charset="0"/>
              </a:rPr>
              <a:t>Coordinate Systems</a:t>
            </a:r>
          </a:p>
        </p:txBody>
      </p:sp>
      <p:pic>
        <p:nvPicPr>
          <p:cNvPr id="1026" name="Picture 2" descr="E:\AUST\Academic\Computer Graphics (Jubair)\mine\clip-art-tom-and-jerry-38193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2074088" cy="2457450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 rot="5400000" flipH="1" flipV="1">
            <a:off x="-875506" y="3161506"/>
            <a:ext cx="2971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09600" y="4648200"/>
            <a:ext cx="2971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295400" y="4800600"/>
            <a:ext cx="83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mbria" pitchFamily="18" charset="0"/>
              </a:rPr>
              <a:t>World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33600" y="381000"/>
            <a:ext cx="7010400" cy="523220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" pitchFamily="18" charset="0"/>
              </a:rPr>
              <a:t>The Tea Pot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5800" y="1295400"/>
            <a:ext cx="4020716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sz="2800" dirty="0" err="1">
                <a:latin typeface="Cambria" pitchFamily="18" charset="0"/>
              </a:rPr>
              <a:t>glutSolidTeapot</a:t>
            </a:r>
            <a:r>
              <a:rPr lang="en-US" sz="2800" dirty="0">
                <a:latin typeface="Cambria" pitchFamily="18" charset="0"/>
              </a:rPr>
              <a:t> (</a:t>
            </a:r>
            <a:r>
              <a:rPr lang="en-US" sz="2400" i="1" dirty="0" err="1">
                <a:latin typeface="Cambria" pitchFamily="18" charset="0"/>
              </a:rPr>
              <a:t>radaius</a:t>
            </a:r>
            <a:r>
              <a:rPr lang="en-US" sz="2800" dirty="0">
                <a:latin typeface="Cambria" pitchFamily="18" charset="0"/>
              </a:rPr>
              <a:t>);</a:t>
            </a:r>
          </a:p>
        </p:txBody>
      </p:sp>
      <p:pic>
        <p:nvPicPr>
          <p:cNvPr id="8194" name="Picture 2" descr="hello teapo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2133600"/>
            <a:ext cx="3200400" cy="3200400"/>
          </a:xfrm>
          <a:prstGeom prst="rect">
            <a:avLst/>
          </a:prstGeom>
          <a:noFill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  <p:pic>
        <p:nvPicPr>
          <p:cNvPr id="11266" name="Picture 2" descr="http://miffysora.wdfiles.com/local--files/opengl:build-in-primitive/solidteapo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752600"/>
            <a:ext cx="3886200" cy="3886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33600" y="381000"/>
            <a:ext cx="7010400" cy="523220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" pitchFamily="18" charset="0"/>
              </a:rPr>
              <a:t>Go for More . . . . !!!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95400"/>
            <a:ext cx="7315200" cy="428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2">
                    <a:lumMod val="50000"/>
                  </a:schemeClr>
                </a:solidFill>
              </a:rPr>
              <a:t>THANK YOU</a:t>
            </a:r>
            <a:endParaRPr lang="en-US" sz="7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itchFamily="18" charset="0"/>
              </a:rPr>
              <a:t>Coordinate Systems</a:t>
            </a:r>
          </a:p>
        </p:txBody>
      </p:sp>
      <p:pic>
        <p:nvPicPr>
          <p:cNvPr id="1026" name="Picture 2" descr="E:\AUST\Academic\Computer Graphics (Jubair)\mine\clip-art-tom-and-jerry-38193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2074088" cy="2457450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 rot="5400000" flipH="1" flipV="1">
            <a:off x="-875506" y="3161506"/>
            <a:ext cx="2971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09600" y="4648200"/>
            <a:ext cx="2971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295400" y="4800600"/>
            <a:ext cx="7637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itchFamily="18" charset="0"/>
              </a:rPr>
              <a:t>World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143000" y="1600200"/>
            <a:ext cx="1752600" cy="1447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914400"/>
            <a:ext cx="175915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ight Arrow 9"/>
          <p:cNvSpPr/>
          <p:nvPr/>
        </p:nvSpPr>
        <p:spPr>
          <a:xfrm rot="19872863">
            <a:off x="3053629" y="1986828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57600" y="2438400"/>
            <a:ext cx="9674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itchFamily="18" charset="0"/>
              </a:rPr>
              <a:t>Window</a:t>
            </a:r>
            <a:endParaRPr lang="en-US" sz="16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895600" y="3048000"/>
            <a:ext cx="1473825" cy="795754"/>
            <a:chOff x="2895600" y="3048000"/>
            <a:chExt cx="1473825" cy="795754"/>
          </a:xfrm>
        </p:grpSpPr>
        <p:sp>
          <p:nvSpPr>
            <p:cNvPr id="13" name="Rectangle 12"/>
            <p:cNvSpPr/>
            <p:nvPr/>
          </p:nvSpPr>
          <p:spPr>
            <a:xfrm>
              <a:off x="3352800" y="3505200"/>
              <a:ext cx="101662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latin typeface="Cambria" pitchFamily="18" charset="0"/>
                </a:rPr>
                <a:t>Clipped !</a:t>
              </a:r>
              <a:endParaRPr lang="en-US" sz="16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10800000">
              <a:off x="2895600" y="3048000"/>
              <a:ext cx="7620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914400"/>
            <a:ext cx="175915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 descr="E:\AUST\Academic\Computer Graphics (Jubair)\mine\Dell-ST2410B-C6R37-24-inch-Widescreen-LCD-Monito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2689" y="1600200"/>
            <a:ext cx="3960311" cy="42672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itchFamily="18" charset="0"/>
              </a:rPr>
              <a:t>Coordinate Systems</a:t>
            </a:r>
          </a:p>
        </p:txBody>
      </p:sp>
      <p:pic>
        <p:nvPicPr>
          <p:cNvPr id="1026" name="Picture 2" descr="E:\AUST\Academic\Computer Graphics (Jubair)\mine\clip-art-tom-and-jerry-38193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1828800"/>
            <a:ext cx="2074088" cy="2457450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 rot="5400000" flipH="1" flipV="1">
            <a:off x="-875506" y="3161506"/>
            <a:ext cx="2971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09600" y="4648200"/>
            <a:ext cx="2971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295400" y="4800600"/>
            <a:ext cx="7637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itchFamily="18" charset="0"/>
              </a:rPr>
              <a:t>World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143000" y="1600200"/>
            <a:ext cx="1752600" cy="1447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9872863">
            <a:off x="3053629" y="1986828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57600" y="2438400"/>
            <a:ext cx="9674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itchFamily="18" charset="0"/>
              </a:rPr>
              <a:t>Window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6248400" y="1383268"/>
            <a:ext cx="950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mbria" pitchFamily="18" charset="0"/>
              </a:rPr>
              <a:t>Screen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029200" y="1981200"/>
            <a:ext cx="3505200" cy="2743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3696494" y="3085306"/>
            <a:ext cx="2971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181600" y="4572000"/>
            <a:ext cx="2971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ight Arrow 19"/>
          <p:cNvSpPr/>
          <p:nvPr/>
        </p:nvSpPr>
        <p:spPr>
          <a:xfrm rot="1752304">
            <a:off x="4850156" y="2190069"/>
            <a:ext cx="975242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914400"/>
            <a:ext cx="175915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2" descr="E:\AUST\Academic\Computer Graphics (Jubair)\mine\Dell-ST2410B-C6R37-24-inch-Widescreen-LCD-Monito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2689" y="1600200"/>
            <a:ext cx="3960311" cy="42672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itchFamily="18" charset="0"/>
              </a:rPr>
              <a:t>Coordinate Systems</a:t>
            </a:r>
          </a:p>
        </p:txBody>
      </p:sp>
      <p:pic>
        <p:nvPicPr>
          <p:cNvPr id="1026" name="Picture 2" descr="E:\AUST\Academic\Computer Graphics (Jubair)\mine\clip-art-tom-and-jerry-38193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1828800"/>
            <a:ext cx="2074088" cy="2457450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 rot="5400000" flipH="1" flipV="1">
            <a:off x="-875506" y="3161506"/>
            <a:ext cx="2971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09600" y="4648200"/>
            <a:ext cx="2971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43000" y="1600200"/>
            <a:ext cx="1752600" cy="1447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9872863">
            <a:off x="3053629" y="1986828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57600" y="2438400"/>
            <a:ext cx="9674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itchFamily="18" charset="0"/>
              </a:rPr>
              <a:t>Window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6248400" y="1383268"/>
            <a:ext cx="950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mbria" pitchFamily="18" charset="0"/>
              </a:rPr>
              <a:t>Screen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029200" y="1981200"/>
            <a:ext cx="3505200" cy="2743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2057400"/>
            <a:ext cx="838200" cy="776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ectangle 24"/>
          <p:cNvSpPr/>
          <p:nvPr/>
        </p:nvSpPr>
        <p:spPr>
          <a:xfrm>
            <a:off x="6705600" y="2895600"/>
            <a:ext cx="160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ambria" pitchFamily="18" charset="0"/>
              </a:rPr>
              <a:t>Viewport - 3</a:t>
            </a:r>
            <a:endParaRPr lang="en-US" sz="1600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3429000"/>
            <a:ext cx="1549946" cy="662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ectangle 18"/>
          <p:cNvSpPr/>
          <p:nvPr/>
        </p:nvSpPr>
        <p:spPr>
          <a:xfrm>
            <a:off x="6781800" y="4114800"/>
            <a:ext cx="160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ambria" pitchFamily="18" charset="0"/>
              </a:rPr>
              <a:t>Viewport - 2</a:t>
            </a:r>
            <a:endParaRPr lang="en-US" sz="1600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438400"/>
            <a:ext cx="98473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5257800" y="4114800"/>
            <a:ext cx="160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ambria" pitchFamily="18" charset="0"/>
              </a:rPr>
              <a:t>Viewport - 1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3696494" y="3085306"/>
            <a:ext cx="2971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181600" y="4572000"/>
            <a:ext cx="2971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819400" y="2667012"/>
            <a:ext cx="3962401" cy="2776942"/>
            <a:chOff x="2819400" y="2667012"/>
            <a:chExt cx="3962401" cy="2776942"/>
          </a:xfrm>
        </p:grpSpPr>
        <p:sp>
          <p:nvSpPr>
            <p:cNvPr id="12" name="Rectangle 11"/>
            <p:cNvSpPr/>
            <p:nvPr/>
          </p:nvSpPr>
          <p:spPr>
            <a:xfrm>
              <a:off x="2819400" y="5105400"/>
              <a:ext cx="23567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latin typeface="Cambria" pitchFamily="18" charset="0"/>
                </a:rPr>
                <a:t>Aspect Ratio = W/H = 1</a:t>
              </a:r>
              <a:endParaRPr lang="en-US" sz="1600" dirty="0"/>
            </a:p>
          </p:txBody>
        </p:sp>
        <p:cxnSp>
          <p:nvCxnSpPr>
            <p:cNvPr id="28" name="Straight Arrow Connector 27"/>
            <p:cNvCxnSpPr>
              <a:stCxn id="12" idx="0"/>
            </p:cNvCxnSpPr>
            <p:nvPr/>
          </p:nvCxnSpPr>
          <p:spPr>
            <a:xfrm rot="5400000" flipH="1" flipV="1">
              <a:off x="4170590" y="2494190"/>
              <a:ext cx="2438389" cy="27840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itchFamily="18" charset="0"/>
              </a:rPr>
              <a:t>OpenGL viewing process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814572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Group 9"/>
          <p:cNvGrpSpPr/>
          <p:nvPr/>
        </p:nvGrpSpPr>
        <p:grpSpPr>
          <a:xfrm>
            <a:off x="2819398" y="2667000"/>
            <a:ext cx="2971802" cy="2853154"/>
            <a:chOff x="1756314" y="2667000"/>
            <a:chExt cx="2971802" cy="2853154"/>
          </a:xfrm>
        </p:grpSpPr>
        <p:sp>
          <p:nvSpPr>
            <p:cNvPr id="4" name="Rectangle 3"/>
            <p:cNvSpPr/>
            <p:nvPr/>
          </p:nvSpPr>
          <p:spPr>
            <a:xfrm>
              <a:off x="2590800" y="5181600"/>
              <a:ext cx="213731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latin typeface="Cambria" pitchFamily="18" charset="0"/>
                </a:rPr>
                <a:t>Projection : 3D </a:t>
              </a:r>
              <a:r>
                <a:rPr lang="en-US" sz="1600" b="1" dirty="0">
                  <a:latin typeface="Cambria" pitchFamily="18" charset="0"/>
                  <a:sym typeface="Wingdings" pitchFamily="2" charset="2"/>
                </a:rPr>
                <a:t> 2D</a:t>
              </a:r>
              <a:endParaRPr lang="en-US" sz="1600" dirty="0"/>
            </a:p>
          </p:txBody>
        </p:sp>
        <p:cxnSp>
          <p:nvCxnSpPr>
            <p:cNvPr id="9" name="Straight Arrow Connector 8"/>
            <p:cNvCxnSpPr>
              <a:stCxn id="4" idx="0"/>
            </p:cNvCxnSpPr>
            <p:nvPr/>
          </p:nvCxnSpPr>
          <p:spPr>
            <a:xfrm rot="16200000" flipV="1">
              <a:off x="1450586" y="2972728"/>
              <a:ext cx="2514600" cy="190314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836820" y="4191000"/>
            <a:ext cx="1744580" cy="719554"/>
            <a:chOff x="1836820" y="4191000"/>
            <a:chExt cx="1744580" cy="719554"/>
          </a:xfrm>
        </p:grpSpPr>
        <p:sp>
          <p:nvSpPr>
            <p:cNvPr id="11" name="Rectangle 10"/>
            <p:cNvSpPr/>
            <p:nvPr/>
          </p:nvSpPr>
          <p:spPr>
            <a:xfrm>
              <a:off x="1836820" y="4572000"/>
              <a:ext cx="17445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latin typeface="Cambria" pitchFamily="18" charset="0"/>
                </a:rPr>
                <a:t>Projection Plane</a:t>
              </a:r>
              <a:endParaRPr lang="en-US" sz="1600" dirty="0"/>
            </a:p>
          </p:txBody>
        </p:sp>
        <p:sp>
          <p:nvSpPr>
            <p:cNvPr id="12" name="Right Arrow 11"/>
            <p:cNvSpPr/>
            <p:nvPr/>
          </p:nvSpPr>
          <p:spPr>
            <a:xfrm rot="16200000">
              <a:off x="2552700" y="4152900"/>
              <a:ext cx="381000" cy="457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rot="10800000">
            <a:off x="2743200" y="1524000"/>
            <a:ext cx="4800600" cy="350520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841924" y="4953000"/>
            <a:ext cx="16162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itchFamily="18" charset="0"/>
              </a:rPr>
              <a:t>Projector rays/</a:t>
            </a:r>
          </a:p>
          <a:p>
            <a:pPr algn="ctr"/>
            <a:r>
              <a:rPr lang="en-US" sz="1600" b="1" dirty="0">
                <a:latin typeface="Cambria" pitchFamily="18" charset="0"/>
              </a:rPr>
              <a:t>Projectors</a:t>
            </a:r>
            <a:endParaRPr lang="en-US" sz="16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1120</TotalTime>
  <Words>775</Words>
  <Application>Microsoft Office PowerPoint</Application>
  <PresentationFormat>On-screen Show (4:3)</PresentationFormat>
  <Paragraphs>255</Paragraphs>
  <Slides>52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Flow</vt:lpstr>
      <vt:lpstr>AUST | CSE 404 | Computer Graphics LAB Projection in openGL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Lights in openGL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3D objects and shapes in openGL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ASUS</cp:lastModifiedBy>
  <cp:revision>153</cp:revision>
  <dcterms:created xsi:type="dcterms:W3CDTF">2013-11-25T14:13:09Z</dcterms:created>
  <dcterms:modified xsi:type="dcterms:W3CDTF">2018-10-13T21:09:20Z</dcterms:modified>
</cp:coreProperties>
</file>