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62" d="100"/>
          <a:sy n="62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3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48 24575,'1'-2'0,"-1"0"0,0 0 0,0 1 0,0-1 0,0 0 0,0 0 0,0 0 0,-1 1 0,1-1 0,0 0 0,-1 1 0,0-1 0,1 0 0,-1 1 0,0-1 0,0 1 0,0-1 0,0 1 0,0-1 0,0 1 0,0 0 0,-1-1 0,1 1 0,0 0 0,-1 0 0,1 0 0,-1 0 0,1 0 0,-1 0 0,1 1 0,-1-1 0,-3-1 0,2 2 0,1 0 0,-1 1 0,0-1 0,1 0 0,-1 1 0,0 0 0,1-1 0,-1 1 0,0 0 0,1 0 0,-1 1 0,1-1 0,0 0 0,-1 1 0,1 0 0,0-1 0,0 1 0,0 0 0,0 0 0,0 0 0,-1 3 0,-21 28 0,1 2 0,3 0 0,0 2 0,3 0 0,1 1 0,-12 40 0,16-30 25,1-1 0,2 2 0,-3 80 0,12 149-974,1-235 433,0-15-6310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29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24575,'33'-1'0,"-8"1"0,-1 0 0,43 6 0,-58-4 0,-1 0 0,1 1 0,-1 0 0,0 0 0,0 1 0,0 0 0,0 0 0,0 1 0,-1-1 0,0 2 0,9 7 0,-1 2 0,-1 0 0,0 1 0,-1 1 0,-1 0 0,0 1 0,-2 0 0,0 1 0,-1 0 0,0 0 0,-2 1 0,8 33 0,-6-8 0,-2 0 0,-3 1 0,-1 0 0,-5 57 0,2-71 0,0-14 0,-1-1 0,-5 34 0,5-46 0,-1 1 0,1 0 0,-1-1 0,-1 1 0,1-1 0,-1 0 0,0 1 0,0-1 0,-1-1 0,1 1 0,-1 0 0,-7 6 0,-7 8-1365,1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3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24575,'0'5'0,"-1"0"0,0-1 0,0 1 0,0 0 0,-1-1 0,-2 8 0,-6 17 0,1 35 0,3 1 0,2-1 0,7 80 0,-1-32 0,-2-101 0,0-1 0,1 1 0,0 0 0,1 0 0,0 0 0,1-1 0,0 0 0,1 1 0,0-1 0,0 0 0,1-1 0,8 13 0,-7-15 0,-1 0 0,2-1 0,-1 1 0,1-1 0,0 0 0,0-1 0,1 0 0,-1 0 0,1 0 0,1-1 0,-1 0 0,0-1 0,1 0 0,17 4 0,7-2-258,0-1 1,0-1-1,46-3 0,-71 0-76,30-1-6492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3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24575,'-2'65'0,"1"-37"0,0 0 0,2 1 0,8 54 0,-2-59 0,1-1 0,2 0 0,15 29 0,-11-24 0,12 35 0,-20-48 0,1-1 0,0 1 0,1-1 0,0-1 0,1 0 0,1 0 0,12 12 0,5 8 0,-9-6-1365,-5-3-5461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3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24575,'0'831'0,"-3"-771"0,-12 69 0,-3 57 0,20 731 0,-1-880 0,3-1 0,8 38 0,-5-35 0,3 58 0,-6-64 0,0 0 0,2-1 0,2 1 0,23 61 0,-19-62 0,-2 1 0,-1 0 0,-1 1 0,5 54 0,-13 96 69,-2-94-1503,2-60-5392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3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24575,'41'35'0,"10"11"0,-34-26 0,-1 0 0,-1 1 0,-1 1 0,-1 0 0,-1 1 0,-1 1 0,0 0 0,-2 0 0,-1 1 0,-1 0 0,-2 0 0,0 0 0,-1 1 0,0 40 0,-7 254-1365,3-291-5461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41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24575,'0'381'0,"2"-357"0,0-1 0,1 1 0,1-1 0,1 1 0,11 29 0,4 0 0,28 54 0,-45-101 0,0-1 0,1 1 0,-1-1 0,1 0 0,0 0 0,0-1 0,1 1 0,-1-1 0,1 0 0,0 0 0,0 0 0,0-1 0,1 0 0,-1 0 0,1 0 0,0-1 0,0 0 0,0 0 0,10 2 0,7-1 0,0 0 0,1-2 0,-1-1 0,24-3 0,-13 2 0,-23 0-341,0 0 0,-1 0-1,21-5 1,-8-3-6485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4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24575,'65'-1'0,"-37"-1"0,0 2 0,0 0 0,0 2 0,29 6 0,-53-7 0,0 0 0,-1 0 0,1 0 0,0 0 0,0 1 0,-1 0 0,1 0 0,-1 0 0,1 0 0,-1 1 0,0-1 0,0 1 0,0 0 0,0-1 0,0 1 0,2 5 0,-1-2 0,-2 0 0,1 0 0,-1 0 0,0 0 0,0 0 0,0 1 0,-1-1 0,0 1 0,0 8 0,1 48 0,-6 70 0,1-73 0,5 85 0,-2-142 0,1 1 0,0-1 0,0 1 0,0-1 0,0 0 0,1 1 0,-1-1 0,1 0 0,0 0 0,0 0 0,0 0 0,0 0 0,0 0 0,1-1 0,0 1 0,-1-1 0,1 0 0,0 1 0,0-1 0,0-1 0,0 1 0,0 0 0,1-1 0,-1 1 0,0-1 0,1 0 0,-1 0 0,1-1 0,5 1 0,3 1 0,-1-1 0,1 0 0,0-1 0,-1 0 0,1-1 0,0-1 0,-1 0 0,12-3 0,-7-1 18,0-1 0,0 0 0,-1-1 0,0-1 0,0-1 0,13-11 0,-7 6-764,35-20 1,-32 23-6081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4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3189 1 24575,'-474'20'0,"372"-10"0,-137 16 0,114-11 0,-37 5 0,-43 7 0,-162 28 0,333-49 0,-1 2 0,1 1 0,-56 23 0,-12 4 0,35-20 0,-1-3 0,0-3 0,-81 1 0,-6 3 0,-74 2 0,-225-17-1365,425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4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1 284 24575,'0'2'0,"0"0"0,1 0 0,0-1 0,-1 1 0,1 0 0,0-1 0,0 1 0,0 0 0,0-1 0,0 1 0,0-1 0,0 0 0,0 1 0,1-1 0,-1 0 0,0 0 0,1 0 0,2 2 0,36 19 0,-27-15 0,-7-4 0,19 11 0,-1-1 0,1-1 0,47 14 0,-66-24 0,1-1 0,0 1 0,-1-1 0,1 0 0,0-1 0,0 1 0,-1-1 0,1-1 0,0 0 0,0 1 0,-1-2 0,1 1 0,-1-1 0,1 0 0,-1-1 0,1 1 0,-1-1 0,0 0 0,0-1 0,-1 1 0,6-6 0,-4 4 0,-1-1 0,0 0 0,0-1 0,0 0 0,-1 1 0,0-1 0,-1-1 0,0 1 0,0-1 0,0 0 0,-1 0 0,0 0 0,3-16 0,-4 13 0,-1 0 0,-1 0 0,0-1 0,0 1 0,-2 0 0,1 0 0,-1 0 0,0 0 0,-1 0 0,-6-13 0,5 11 0,-1 0 0,0 0 0,-1 0 0,-1 1 0,0-1 0,0 2 0,-1-1 0,-16-17 0,24 29 0,0 0 0,-1-1 0,1 1 0,0 0 0,0 0 0,0 0 0,0-1 0,0 1 0,-1 0 0,1 0 0,0 0 0,0 0 0,0-1 0,0 1 0,-1 0 0,1 0 0,0 0 0,0 0 0,0 0 0,-1 0 0,1 0 0,0 0 0,0 0 0,-1 0 0,1 0 0,0-1 0,0 1 0,0 0 0,-1 1 0,1-1 0,0 0 0,0 0 0,-1 0 0,1 0 0,0 0 0,0 0 0,0 0 0,-1 0 0,1 0 0,0 0 0,0 0 0,0 1 0,-1-1 0,1 0 0,0 0 0,0 0 0,0 14 0,10 19 0,139 309 0,-123-289 0,-12-28 0,-2 1 0,14 39 0,-16-32-273,-2 0 0,-1 0 0,-1 1 0,1 35 0,-7-38-6553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5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24575,'0'0'0,"0"6"0,0 7 0,0 14 0,0 8 0,0 3 0,0 2 0,0 0 0,0-2 0,6-7 0,2-2 0,-1-2 0,0 2 0,-3 1 0,-1 2 0,-2-5-8191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1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5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6522 1 24575,'-185'0'0,"-470"3"0,2 27 0,-274 9-194,2-40-120,381-2 237,-76-17 77,80 6 541,429 14-497,18 3-44,1 3 0,-164 34 0,128-9 0,-169 64 0,43-15 0,131-44 0,104-30-455,-2-2 0,-31 4 0,26-5-6371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5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95 103 24575,'33'39'0,"-26"-29"0,1 1 0,1-2 0,16 15 0,-4-7 0,2-1 0,0-1 0,48 24 0,-58-34 0,1 1 0,0-2 0,0 0 0,0 0 0,0-1 0,1-1 0,0 0 0,-1-2 0,19 0 0,-29 0 0,1 0 0,-1-1 0,0 0 0,1 1 0,-1-2 0,0 1 0,0 0 0,1-1 0,-1 0 0,0 0 0,-1 0 0,1 0 0,0-1 0,-1 0 0,1 1 0,-1-1 0,0 0 0,0-1 0,0 1 0,0-1 0,-1 1 0,1-1 0,-1 0 0,0 0 0,0 0 0,0 0 0,-1 0 0,0 0 0,2-5 0,0-11 0,0 0 0,-1-1 0,-1 1 0,0 0 0,-4-22 0,2 23 0,1 10 0,0-1 0,-1 1 0,-1 0 0,-4-16 0,6 25 0,0-1 0,0 1 0,0 0 0,0-1 0,0 1 0,0 0 0,0-1 0,0 1 0,0 0 0,0 0 0,0-1 0,-1 1 0,1 0 0,0-1 0,0 1 0,0 0 0,-1 0 0,1-1 0,0 1 0,0 0 0,-1 0 0,1 0 0,0-1 0,0 1 0,-1 0 0,1 0 0,0 0 0,-1 0 0,1-1 0,0 1 0,-1 0 0,1 0 0,0 0 0,0 0 0,-1 0 0,0 0 0,-6 12 0,0 21 0,-1 61 0,7 136 0,2-130 0,17 133 0,0-2 0,-18-227 0,1 7 0,-1 0 0,-1 0 0,-3 21 0,2-28 0,1 0 0,-1 0 0,1 0 0,-1 0 0,0 0 0,0 0 0,-1-1 0,1 1 0,-1-1 0,0 0 0,0 0 0,0 0 0,-5 4 0,-5 3 0,-1-1 0,0-1 0,0 0 0,-1-1 0,0 0 0,-1-1 0,1-1 0,-1 0 0,0-1 0,-27 2 0,-13-1 0,-98-4 0,146-2 0,0 2-105,0-2 0,0 1 0,0-1 0,0 0 0,0 0 0,0-1 0,1 0 0,-1-1 0,1 0 0,-1 0 0,1 0 0,-10-8 0,2-2-6721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57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24575,'-2'100'0,"5"110"0,-3-207-6,0 0 0,0 1 0,1-1 0,0 0 0,-1 0 0,1 0 0,0 0 0,1 0 0,-1 0 0,0 0 0,1 0 0,0 0 0,0 0 0,0-1 0,3 4 0,-3-4 17,0-1 0,0 0 0,0 1 0,0-1 0,0 0 0,0 0 0,1-1 0,-1 1 0,0 0 0,1-1 0,-1 1-1,1-1 1,-1 0 0,1 0 0,-1 0 0,3 0 0,8-2-139,0-1 0,0 0 0,0-1 0,0-1 0,22-11 0,-16 7-559,6-1-6139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5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9:0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24575,'6'12'0,"8"15"0,7 21 0,1 13 0,1 9 0,3-2 0,-2-1 0,-6-6 0,-6-8 0,1-6 0,-2-6 0,3-10 0,0-4 0,3-7 0,-2-1 0,-3 2 0,2 4 0,-1-3-8191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9:00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12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24575,'176'-103'0,"-87"54"0,-53 28 0,1 2 0,76-29 0,-98 42 0,0 0 0,0-1 0,-1-1 0,24-17 0,-23 14 0,1 1 0,31-14 0,-28 16 0,0-1 0,0-1 0,-1 0 0,25-19 0,-18 12-1365,-3 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1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24575,'45'-41'0,"73"-52"0,-72 60 0,81-78 0,-43 34 0,-31 31 0,-12 11 0,2 3 0,1 1 0,52-26 0,-82 48 0,60-44-1365,-47 37-5461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16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1 542 24575,'0'-2'0,"1"0"0,-1-1 0,1 1 0,-1 0 0,1 0 0,0 0 0,0 0 0,0 0 0,0 0 0,0 0 0,0 0 0,1 0 0,-1 0 0,3-2 0,29-25 0,-14 13 0,9-9 0,2 1 0,43-27 0,-37 28 0,49-43 0,-76 59 0,1-1 0,1 2 0,-1-1 0,1 1 0,0 1 0,17-6 0,-16 7 0,-1-1 0,1 0 0,-1-1 0,-1 0 0,19-13 0,-9 4 0,1 1 0,1 0 0,0 2 0,1 1 0,25-9 0,-23 9 0,-8 5 0,0 1 0,1 0 0,34-4 0,-31 6 0,-1 0 0,30-10 0,34-19-1365,-54 25-5461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21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0 344 24575,'1141'0'0,"-1078"-4"0,1-2 0,84-19 0,-77 11 0,94-6 0,-118 20 0,-1 1 0,0 3 0,1 2 0,-2 1 0,47 15 0,-46-12 0,1-2 0,76 4 0,96-12 0,-114-1 0,-46-2 0,65-11 0,28-3 0,-135 16 0,0 0 0,0-2 0,0 0 0,-1 0 0,1-2 0,-1 0 0,0-1 0,16-8 0,-16 7 0,0 1 0,0 1 0,0 1 0,24-4 0,19-6 0,-34 7 0,0-1 0,44-22 0,-33 14 0,0 2 0,1 2 0,0 2 0,68-11 0,-13 2 0,-37 6 0,-5 1 0,1 1 0,102-7 0,-129 16 0,0-1 0,32-7 0,29-5 0,131 11-367,-175 5-631,-11-1-5828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2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24575,'0'653'0,"1"-627"0,1-1 0,1 1 0,13 49 0,32 69 0,-32-101 0,-1 1 0,-3 0 0,10 62 0,-18-60 0,-4 49 0,-1-61 0,1 0 0,2-1 0,9 52 0,-2-35 0,-1 0 0,0 67 0,-9 104 0,-2-76 0,3 128-1365,0-243-5461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6:3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 24575,'63'-1'0,"77"3"0,-137-2 0,1 0 0,0 1 0,-1 0 0,1 0 0,-1 0 0,0 0 0,1 1 0,-1-1 0,0 1 0,0 0 0,0 0 0,0 0 0,0 0 0,0 0 0,0 1 0,-1-1 0,1 1 0,-1 0 0,0 0 0,0 0 0,0 0 0,0 0 0,0 0 0,-1 0 0,1 1 0,-1-1 0,0 1 0,0-1 0,0 1 0,0 3 0,1 13 0,0 0 0,-1 0 0,-1 0 0,-4 28 0,1-11 0,3-19 0,0-2 0,-1 0 0,-6 31 0,6-42 0,-1-1 0,1 1 0,-1 0 0,0-1 0,0 1 0,-1-1 0,1 0 0,-1 0 0,0 0 0,0 0 0,0 0 0,-1-1 0,1 1 0,-5 2 0,-11 6 0,0-1 0,-1-1 0,0-1 0,0-1 0,-1-1 0,-1 0 0,1-2 0,-30 4 0,164-7 0,-101-2 0,0 0 0,0 1 0,0 0 0,0 0 0,0 2 0,22 6 0,-29-7 0,0 0 0,-1 1 0,1-1 0,-1 1 0,0 0 0,0 0 0,0 0 0,0 1 0,-1-1 0,1 1 0,-1 0 0,0 0 0,0 0 0,0 0 0,-1 1 0,1-1 0,-1 1 0,0-1 0,1 7 0,2 4 0,-2 1 0,0 0 0,0 0 0,-2 0 0,0 0 0,-1 0 0,0 0 0,-1 1 0,-1-1 0,-1-1 0,0 1 0,-11 30 0,11-41 0,0 0 0,-1-1 0,1 1 0,-1-1 0,0 0 0,0-1 0,0 1 0,-1 0 0,1-1 0,-1 0 0,0 0 0,0-1 0,0 1 0,0-1 0,-10 3 0,-5 1 0,1-2 0,-1 0 0,-22 2 0,-216-1-6,156-7-1353,73 2-5467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09:28:2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24575,'0'415'0,"3"-379"0,0 0 0,16 60 0,-12-60 0,8 26 0,-8-40 0,-2 0 0,5 45 0,-9 229 0,-3-145 0,2-126 0,-2 0 0,-1 0 0,-1-1 0,-1 1 0,-1-1 0,-2-1 0,0 1 0,-17 34 0,-55 133 0,72-170 0,1 0 0,1 0 0,2 0 0,0 0 0,-2 43 0,8 91 0,0-65 0,-1 626-1365,-1-684-5461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8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8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6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3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8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06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9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74456-61D5-41E9-9056-6CF4C563A3B1}" type="datetimeFigureOut">
              <a:rPr lang="en-IN" smtClean="0"/>
              <a:t>19-05-2022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12A4-232D-43EF-AF37-AD2F455D80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03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 Means 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similarities data points are grouped.</a:t>
            </a:r>
          </a:p>
          <a:p>
            <a:r>
              <a:rPr lang="en-US" dirty="0"/>
              <a:t>Like Cluster 1 and Cluster 2</a:t>
            </a:r>
          </a:p>
          <a:p>
            <a:r>
              <a:rPr lang="en-US" dirty="0"/>
              <a:t>Algorithms -  5 steps</a:t>
            </a:r>
          </a:p>
          <a:p>
            <a:r>
              <a:rPr lang="en-US" dirty="0"/>
              <a:t>What Metrics – Euclidian &amp; Manhattan Distance</a:t>
            </a:r>
          </a:p>
          <a:p>
            <a:r>
              <a:rPr lang="en-US" dirty="0"/>
              <a:t>Elbow method is used to select the K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3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05" y="350366"/>
            <a:ext cx="10515600" cy="1325563"/>
          </a:xfrm>
        </p:spPr>
        <p:txBody>
          <a:bodyPr/>
          <a:lstStyle/>
          <a:p>
            <a:r>
              <a:rPr lang="en-US" dirty="0"/>
              <a:t>Grouping the data by similarities</a:t>
            </a:r>
            <a:br>
              <a:rPr lang="en-IN" dirty="0"/>
            </a:b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74080" y="1991360"/>
            <a:ext cx="0" cy="335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949366" y="2743200"/>
            <a:ext cx="4836160" cy="2600960"/>
            <a:chOff x="5974080" y="2743200"/>
            <a:chExt cx="4836160" cy="2600960"/>
          </a:xfrm>
        </p:grpSpPr>
        <p:sp>
          <p:nvSpPr>
            <p:cNvPr id="6" name="Oval 5"/>
            <p:cNvSpPr/>
            <p:nvPr/>
          </p:nvSpPr>
          <p:spPr>
            <a:xfrm>
              <a:off x="7982465" y="2743200"/>
              <a:ext cx="1178011" cy="1511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/>
            <p:cNvSpPr/>
            <p:nvPr/>
          </p:nvSpPr>
          <p:spPr>
            <a:xfrm>
              <a:off x="6310184" y="3023286"/>
              <a:ext cx="1375719" cy="215831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974080" y="5303520"/>
              <a:ext cx="4836160" cy="406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66703" y="3797643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19103" y="3950043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71503" y="4102443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23903" y="4254843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59325" y="3779277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06925" y="3560975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6390" y="3678128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9255" y="3190272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76303" y="4407243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</a:t>
              </a:r>
              <a:r>
                <a:rPr lang="en-US" dirty="0" err="1"/>
                <a:t>x</a:t>
              </a:r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25111" y="3144492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 </a:t>
              </a:r>
              <a:r>
                <a:rPr lang="en-US" dirty="0" err="1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7511" y="3296892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 </a:t>
              </a:r>
              <a:r>
                <a:rPr lang="en-US" dirty="0" err="1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729911" y="3449292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 </a:t>
              </a:r>
              <a:r>
                <a:rPr lang="en-US" dirty="0" err="1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22781" y="3280416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 </a:t>
              </a:r>
              <a:r>
                <a:rPr lang="en-US" dirty="0" err="1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715084" y="2897527"/>
              <a:ext cx="329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 </a:t>
              </a:r>
              <a:r>
                <a:rPr lang="en-US" dirty="0" err="1">
                  <a:solidFill>
                    <a:srgbClr val="FF0000"/>
                  </a:solidFill>
                </a:rPr>
                <a:t>x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27805" y="2784389"/>
              <a:ext cx="1061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1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22355" y="3859289"/>
              <a:ext cx="1061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Cluster 2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47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83179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Fix the k value (centroids), let us assume k = 2</a:t>
            </a:r>
          </a:p>
          <a:p>
            <a:r>
              <a:rPr lang="en-US" dirty="0"/>
              <a:t>Initialize the centroids in the plane</a:t>
            </a:r>
          </a:p>
          <a:p>
            <a:r>
              <a:rPr lang="en-US" dirty="0"/>
              <a:t>Select the points which are closer to the centroids</a:t>
            </a:r>
          </a:p>
          <a:p>
            <a:r>
              <a:rPr lang="en-US" dirty="0"/>
              <a:t>calculate the mean</a:t>
            </a:r>
          </a:p>
          <a:p>
            <a:r>
              <a:rPr lang="en-US" dirty="0"/>
              <a:t>Update the centroids and then group</a:t>
            </a:r>
          </a:p>
          <a:p>
            <a:r>
              <a:rPr lang="en-US" dirty="0"/>
              <a:t>Repeat this process till all the points get classified properly.</a:t>
            </a:r>
          </a:p>
          <a:p>
            <a:r>
              <a:rPr lang="en-US" dirty="0"/>
              <a:t>Distance is calculated using Euclidian distance</a:t>
            </a:r>
          </a:p>
          <a:p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65124" y="1491048"/>
            <a:ext cx="1491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48649" y="494270"/>
            <a:ext cx="24713" cy="98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0103141">
            <a:off x="5247504" y="539178"/>
            <a:ext cx="13262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r>
              <a:rPr lang="en-US" sz="1100" dirty="0"/>
              <a:t>    </a:t>
            </a:r>
            <a:r>
              <a:rPr lang="en-US" sz="1100" dirty="0" err="1"/>
              <a:t>x</a:t>
            </a:r>
            <a:r>
              <a:rPr lang="en-US" sz="1100" dirty="0"/>
              <a:t>    </a:t>
            </a:r>
            <a:r>
              <a:rPr lang="en-US" sz="1100" dirty="0" err="1"/>
              <a:t>x</a:t>
            </a:r>
            <a:r>
              <a:rPr lang="en-US" sz="1100" dirty="0"/>
              <a:t>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endParaRPr lang="en-US" sz="1100" dirty="0"/>
          </a:p>
          <a:p>
            <a:r>
              <a:rPr lang="en-US" sz="1100" dirty="0"/>
              <a:t> xx       x 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r>
              <a:rPr lang="en-US" sz="1100" dirty="0"/>
              <a:t>  </a:t>
            </a:r>
            <a:r>
              <a:rPr lang="en-US" sz="1100" dirty="0" err="1"/>
              <a:t>x</a:t>
            </a:r>
            <a:endParaRPr lang="en-US" sz="1100" dirty="0"/>
          </a:p>
          <a:p>
            <a:r>
              <a:rPr lang="en-US" sz="1100" dirty="0"/>
              <a:t>       xx            xx  </a:t>
            </a:r>
            <a:r>
              <a:rPr lang="en-US" sz="1100" dirty="0" err="1"/>
              <a:t>xx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 rot="20103141">
            <a:off x="5265185" y="2315206"/>
            <a:ext cx="13262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r>
              <a:rPr lang="en-US" sz="1100" dirty="0"/>
              <a:t>    </a:t>
            </a:r>
            <a:r>
              <a:rPr lang="en-US" sz="1100" dirty="0" err="1"/>
              <a:t>x</a:t>
            </a:r>
            <a:r>
              <a:rPr lang="en-US" sz="1100" dirty="0"/>
              <a:t>    </a:t>
            </a:r>
            <a:r>
              <a:rPr lang="en-US" sz="1100" dirty="0" err="1"/>
              <a:t>x</a:t>
            </a:r>
            <a:r>
              <a:rPr lang="en-US" sz="1100" dirty="0"/>
              <a:t>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endParaRPr lang="en-US" sz="1100" dirty="0"/>
          </a:p>
          <a:p>
            <a:r>
              <a:rPr lang="en-US" sz="1100" dirty="0"/>
              <a:t> xx       x 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r>
              <a:rPr lang="en-US" sz="1100" dirty="0"/>
              <a:t>  </a:t>
            </a:r>
            <a:r>
              <a:rPr lang="en-US" sz="1100" dirty="0" err="1"/>
              <a:t>x</a:t>
            </a:r>
            <a:endParaRPr lang="en-US" sz="1100" dirty="0"/>
          </a:p>
          <a:p>
            <a:r>
              <a:rPr lang="en-US" sz="1100" dirty="0"/>
              <a:t>       xx            xx  </a:t>
            </a:r>
            <a:r>
              <a:rPr lang="en-US" sz="1100" dirty="0" err="1"/>
              <a:t>xx</a:t>
            </a:r>
            <a:endParaRPr lang="en-IN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51621" y="2084173"/>
            <a:ext cx="1507524" cy="1091515"/>
            <a:chOff x="5251621" y="2084173"/>
            <a:chExt cx="1507524" cy="1091515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5268096" y="3175688"/>
              <a:ext cx="1491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5251621" y="2178910"/>
              <a:ext cx="24713" cy="988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01730" y="2084173"/>
              <a:ext cx="271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14766" y="2516974"/>
              <a:ext cx="271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x</a:t>
              </a:r>
              <a:endParaRPr lang="en-IN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42238" y="3455536"/>
            <a:ext cx="1507524" cy="1091515"/>
            <a:chOff x="5251621" y="2084173"/>
            <a:chExt cx="1507524" cy="109151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268096" y="3175688"/>
              <a:ext cx="14910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251621" y="2178910"/>
              <a:ext cx="24713" cy="988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601730" y="2084173"/>
              <a:ext cx="271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  <a:endParaRPr lang="en-IN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4766" y="2516974"/>
              <a:ext cx="271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x</a:t>
              </a:r>
              <a:endParaRPr lang="en-IN" dirty="0">
                <a:solidFill>
                  <a:srgbClr val="FFC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 rot="20103141">
            <a:off x="5360773" y="3638423"/>
            <a:ext cx="13262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x 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r>
              <a:rPr lang="en-US" sz="1100" dirty="0"/>
              <a:t>    </a:t>
            </a:r>
            <a:r>
              <a:rPr lang="en-US" sz="1100" dirty="0" err="1"/>
              <a:t>x</a:t>
            </a:r>
            <a:r>
              <a:rPr lang="en-US" sz="1100" dirty="0"/>
              <a:t>    </a:t>
            </a:r>
            <a:r>
              <a:rPr lang="en-US" sz="1100" dirty="0" err="1"/>
              <a:t>x</a:t>
            </a:r>
            <a:r>
              <a:rPr lang="en-US" sz="1100" dirty="0"/>
              <a:t>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endParaRPr lang="en-US" sz="1100" dirty="0"/>
          </a:p>
          <a:p>
            <a:r>
              <a:rPr lang="en-US" sz="1100" dirty="0"/>
              <a:t> xx       x  </a:t>
            </a:r>
            <a:r>
              <a:rPr lang="en-US" sz="1100" dirty="0" err="1"/>
              <a:t>x</a:t>
            </a:r>
            <a:r>
              <a:rPr lang="en-US" sz="1100" dirty="0"/>
              <a:t>   </a:t>
            </a:r>
            <a:r>
              <a:rPr lang="en-US" sz="1100" dirty="0" err="1"/>
              <a:t>x</a:t>
            </a:r>
            <a:r>
              <a:rPr lang="en-US" sz="1100" dirty="0"/>
              <a:t>  </a:t>
            </a:r>
            <a:r>
              <a:rPr lang="en-US" sz="1100" dirty="0" err="1"/>
              <a:t>x</a:t>
            </a:r>
            <a:endParaRPr lang="en-US" sz="1100" dirty="0"/>
          </a:p>
          <a:p>
            <a:r>
              <a:rPr lang="en-US" sz="1100" dirty="0"/>
              <a:t>       xx            xx  </a:t>
            </a:r>
            <a:r>
              <a:rPr lang="en-US" sz="1100" dirty="0" err="1"/>
              <a:t>xx</a:t>
            </a:r>
            <a:endParaRPr lang="en-IN" sz="1100" dirty="0"/>
          </a:p>
        </p:txBody>
      </p:sp>
      <p:cxnSp>
        <p:nvCxnSpPr>
          <p:cNvPr id="22" name="Straight Connector 21"/>
          <p:cNvCxnSpPr>
            <a:stCxn id="20" idx="0"/>
            <a:endCxn id="20" idx="2"/>
          </p:cNvCxnSpPr>
          <p:nvPr/>
        </p:nvCxnSpPr>
        <p:spPr>
          <a:xfrm>
            <a:off x="5897347" y="3666423"/>
            <a:ext cx="253144" cy="54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0" idx="1"/>
            <a:endCxn id="20" idx="3"/>
          </p:cNvCxnSpPr>
          <p:nvPr/>
        </p:nvCxnSpPr>
        <p:spPr>
          <a:xfrm flipV="1">
            <a:off x="5422649" y="3658797"/>
            <a:ext cx="1202540" cy="559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8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257"/>
            <a:ext cx="10515600" cy="4974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Points = (2,3,4,7,13,14,17, 20, 25, 30)   k =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5589" y="2273643"/>
            <a:ext cx="332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   m1 = 7</a:t>
            </a:r>
          </a:p>
          <a:p>
            <a:r>
              <a:rPr lang="en-IN" dirty="0"/>
              <a:t> k1= 2,3,4,7</a:t>
            </a:r>
          </a:p>
          <a:p>
            <a:r>
              <a:rPr lang="en-IN" dirty="0"/>
              <a:t>Step 2:</a:t>
            </a:r>
          </a:p>
          <a:p>
            <a:r>
              <a:rPr lang="en-IN" dirty="0"/>
              <a:t>Calculate the mean  =4</a:t>
            </a:r>
          </a:p>
          <a:p>
            <a:endParaRPr lang="en-IN" dirty="0"/>
          </a:p>
          <a:p>
            <a:r>
              <a:rPr lang="en-IN" dirty="0"/>
              <a:t>M1 = 4</a:t>
            </a:r>
          </a:p>
          <a:p>
            <a:r>
              <a:rPr lang="en-IN" dirty="0"/>
              <a:t>2,3,4,7 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791200" y="2273643"/>
            <a:ext cx="3509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   m2 = 17                           </a:t>
            </a:r>
          </a:p>
          <a:p>
            <a:r>
              <a:rPr lang="en-IN" dirty="0"/>
              <a:t>K2 = 13,14,17,20,25,30</a:t>
            </a:r>
          </a:p>
          <a:p>
            <a:r>
              <a:rPr lang="en-IN" dirty="0"/>
              <a:t>Calculate the mean = 20</a:t>
            </a:r>
          </a:p>
          <a:p>
            <a:endParaRPr lang="en-IN" dirty="0"/>
          </a:p>
          <a:p>
            <a:r>
              <a:rPr lang="en-IN" dirty="0"/>
              <a:t>M2=20</a:t>
            </a:r>
          </a:p>
          <a:p>
            <a:r>
              <a:rPr lang="en-IN" dirty="0"/>
              <a:t>13,14,17,20,25,30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46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determine K value?</a:t>
            </a:r>
          </a:p>
        </p:txBody>
      </p:sp>
      <p:pic>
        <p:nvPicPr>
          <p:cNvPr id="4" name="Picture 2" descr="K-means Clustering Algorithm: Know How It Works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157" y="1690688"/>
            <a:ext cx="3704967" cy="37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68" y="1943486"/>
            <a:ext cx="6132684" cy="39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ADE6-A427-C7F0-EB92-B52045B9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1F0D8D-5DC4-90C1-3B53-C9E6617EEF7B}"/>
              </a:ext>
            </a:extLst>
          </p:cNvPr>
          <p:cNvCxnSpPr/>
          <p:nvPr/>
        </p:nvCxnSpPr>
        <p:spPr>
          <a:xfrm>
            <a:off x="4806778" y="5226908"/>
            <a:ext cx="4930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0D7429-6DA6-0250-5F59-5974763C82E1}"/>
              </a:ext>
            </a:extLst>
          </p:cNvPr>
          <p:cNvCxnSpPr/>
          <p:nvPr/>
        </p:nvCxnSpPr>
        <p:spPr>
          <a:xfrm>
            <a:off x="4806778" y="2051222"/>
            <a:ext cx="0" cy="3175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2BB0BB-D39E-F32F-7BAC-A21743946EC5}"/>
              </a:ext>
            </a:extLst>
          </p:cNvPr>
          <p:cNvSpPr txBox="1"/>
          <p:nvPr/>
        </p:nvSpPr>
        <p:spPr>
          <a:xfrm>
            <a:off x="5634681" y="3991232"/>
            <a:ext cx="58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E8878-FC19-CB36-B4FA-CF017F3A48B2}"/>
              </a:ext>
            </a:extLst>
          </p:cNvPr>
          <p:cNvSpPr txBox="1"/>
          <p:nvPr/>
        </p:nvSpPr>
        <p:spPr>
          <a:xfrm>
            <a:off x="6981567" y="3126259"/>
            <a:ext cx="22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X    C(x2,y2)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5591B-9F1C-039F-42C3-07B51096EC71}"/>
              </a:ext>
            </a:extLst>
          </p:cNvPr>
          <p:cNvSpPr txBox="1"/>
          <p:nvPr/>
        </p:nvSpPr>
        <p:spPr>
          <a:xfrm>
            <a:off x="5412259" y="4460789"/>
            <a:ext cx="130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(x1,y1)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F486E5-3859-F83A-1967-ABB3D55EE958}"/>
                  </a:ext>
                </a:extLst>
              </p14:cNvPr>
              <p14:cNvContentPartPr/>
              <p14:nvPr/>
            </p14:nvContentPartPr>
            <p14:xfrm>
              <a:off x="7240184" y="4184076"/>
              <a:ext cx="100080" cy="339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F486E5-3859-F83A-1967-ABB3D55EE9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1184" y="4175076"/>
                <a:ext cx="1177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9DFF04F-18F2-E1CC-209B-C87A0B1A4813}"/>
              </a:ext>
            </a:extLst>
          </p:cNvPr>
          <p:cNvGrpSpPr/>
          <p:nvPr/>
        </p:nvGrpSpPr>
        <p:grpSpPr>
          <a:xfrm>
            <a:off x="5881904" y="3412956"/>
            <a:ext cx="1593000" cy="1122840"/>
            <a:chOff x="5881904" y="3412956"/>
            <a:chExt cx="1593000" cy="11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3A09446-1842-1A5A-A814-80A467CB7CD5}"/>
                    </a:ext>
                  </a:extLst>
                </p14:cNvPr>
                <p14:cNvContentPartPr/>
                <p14:nvPr/>
              </p14:nvContentPartPr>
              <p14:xfrm>
                <a:off x="5894144" y="415203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3A09446-1842-1A5A-A814-80A467CB7C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5144" y="41430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F3F5DA-AD8D-5C84-5AB1-271FB4B50C1E}"/>
                    </a:ext>
                  </a:extLst>
                </p14:cNvPr>
                <p14:cNvContentPartPr/>
                <p14:nvPr/>
              </p14:nvContentPartPr>
              <p14:xfrm>
                <a:off x="5881904" y="3909036"/>
                <a:ext cx="285120" cy="15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F3F5DA-AD8D-5C84-5AB1-271FB4B50C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72904" y="3900396"/>
                  <a:ext cx="302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04A67A0-B989-4CF5-A2FC-F3C9ADEA839B}"/>
                    </a:ext>
                  </a:extLst>
                </p14:cNvPr>
                <p14:cNvContentPartPr/>
                <p14:nvPr/>
              </p14:nvContentPartPr>
              <p14:xfrm>
                <a:off x="6215264" y="3651996"/>
                <a:ext cx="292320" cy="22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04A67A0-B989-4CF5-A2FC-F3C9ADEA83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06264" y="3642996"/>
                  <a:ext cx="309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55AF67-21B6-9EA8-12A9-D22A4800FB5B}"/>
                    </a:ext>
                  </a:extLst>
                </p14:cNvPr>
                <p14:cNvContentPartPr/>
                <p14:nvPr/>
              </p14:nvContentPartPr>
              <p14:xfrm>
                <a:off x="6659864" y="3412956"/>
                <a:ext cx="354960" cy="19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55AF67-21B6-9EA8-12A9-D22A4800FB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51224" y="3403956"/>
                  <a:ext cx="372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1AE054-6FC7-6FCF-324B-F5D696E3DA55}"/>
                    </a:ext>
                  </a:extLst>
                </p14:cNvPr>
                <p14:cNvContentPartPr/>
                <p14:nvPr/>
              </p14:nvContentPartPr>
              <p14:xfrm>
                <a:off x="5881904" y="4077516"/>
                <a:ext cx="1593000" cy="12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1AE054-6FC7-6FCF-324B-F5D696E3DA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2904" y="4068516"/>
                  <a:ext cx="1610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79852A-200A-9EC6-9B05-1828D5F56F03}"/>
                    </a:ext>
                  </a:extLst>
                </p14:cNvPr>
                <p14:cNvContentPartPr/>
                <p14:nvPr/>
              </p14:nvContentPartPr>
              <p14:xfrm>
                <a:off x="7142264" y="3435276"/>
                <a:ext cx="63720" cy="86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79852A-200A-9EC6-9B05-1828D5F56F0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33264" y="3426276"/>
                  <a:ext cx="8136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7AFE94-7CF2-99C4-49BE-97C1AE497490}"/>
                    </a:ext>
                  </a:extLst>
                </p14:cNvPr>
                <p14:cNvContentPartPr/>
                <p14:nvPr/>
              </p14:nvContentPartPr>
              <p14:xfrm>
                <a:off x="7167824" y="4212876"/>
                <a:ext cx="213120" cy="322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7AFE94-7CF2-99C4-49BE-97C1AE4974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59184" y="4204236"/>
                  <a:ext cx="230760" cy="34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9852FA-5E68-8B34-334C-135C2A4B9366}"/>
              </a:ext>
            </a:extLst>
          </p:cNvPr>
          <p:cNvSpPr txBox="1"/>
          <p:nvPr/>
        </p:nvSpPr>
        <p:spPr>
          <a:xfrm>
            <a:off x="716692" y="2817341"/>
            <a:ext cx="2780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AC2 = AB2+BC2</a:t>
            </a:r>
          </a:p>
          <a:p>
            <a:endParaRPr lang="en-IN" dirty="0"/>
          </a:p>
          <a:p>
            <a:r>
              <a:rPr lang="en-IN" dirty="0"/>
              <a:t>|(x2-x1)| + |(y2-y1)|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9F3C18-C0F3-1435-A7A7-B6D38CD239BB}"/>
              </a:ext>
            </a:extLst>
          </p:cNvPr>
          <p:cNvSpPr txBox="1"/>
          <p:nvPr/>
        </p:nvSpPr>
        <p:spPr>
          <a:xfrm>
            <a:off x="5993027" y="3608436"/>
            <a:ext cx="7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843799-4000-7CC9-828C-AD8AF8F8B484}"/>
                  </a:ext>
                </a:extLst>
              </p14:cNvPr>
              <p14:cNvContentPartPr/>
              <p14:nvPr/>
            </p14:nvContentPartPr>
            <p14:xfrm>
              <a:off x="5854904" y="4250676"/>
              <a:ext cx="64440" cy="1024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843799-4000-7CC9-828C-AD8AF8F8B4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46264" y="4241676"/>
                <a:ext cx="82080" cy="104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3ADF0AE-458F-5258-133E-BB30D74ABD01}"/>
              </a:ext>
            </a:extLst>
          </p:cNvPr>
          <p:cNvGrpSpPr/>
          <p:nvPr/>
        </p:nvGrpSpPr>
        <p:grpSpPr>
          <a:xfrm>
            <a:off x="5856704" y="5460996"/>
            <a:ext cx="491760" cy="507240"/>
            <a:chOff x="5856704" y="5460996"/>
            <a:chExt cx="491760" cy="50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30E52E4-32C9-D4CB-EF08-D8B59FCBCB80}"/>
                    </a:ext>
                  </a:extLst>
                </p14:cNvPr>
                <p14:cNvContentPartPr/>
                <p14:nvPr/>
              </p14:nvContentPartPr>
              <p14:xfrm>
                <a:off x="5856704" y="5460996"/>
                <a:ext cx="150120" cy="29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30E52E4-32C9-D4CB-EF08-D8B59FCBCB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48064" y="5452356"/>
                  <a:ext cx="167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711BB5-0C8D-ABB5-0A7B-6BB572FBB567}"/>
                    </a:ext>
                  </a:extLst>
                </p14:cNvPr>
                <p14:cNvContentPartPr/>
                <p14:nvPr/>
              </p14:nvContentPartPr>
              <p14:xfrm>
                <a:off x="6028424" y="5498796"/>
                <a:ext cx="144000" cy="27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711BB5-0C8D-ABB5-0A7B-6BB572FBB5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9424" y="5489796"/>
                  <a:ext cx="161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AD2129-0F0C-FFCC-4E9D-719EBD698D69}"/>
                    </a:ext>
                  </a:extLst>
                </p14:cNvPr>
                <p14:cNvContentPartPr/>
                <p14:nvPr/>
              </p14:nvContentPartPr>
              <p14:xfrm>
                <a:off x="6263504" y="5733516"/>
                <a:ext cx="84960" cy="234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AD2129-0F0C-FFCC-4E9D-719EBD698D6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54504" y="5724516"/>
                  <a:ext cx="10260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14C8F3E-F55A-D504-9D29-DA2B3440D704}"/>
                  </a:ext>
                </a:extLst>
              </p14:cNvPr>
              <p14:cNvContentPartPr/>
              <p14:nvPr/>
            </p14:nvContentPartPr>
            <p14:xfrm>
              <a:off x="7178624" y="4139076"/>
              <a:ext cx="51120" cy="1136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14C8F3E-F55A-D504-9D29-DA2B3440D7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69624" y="4130436"/>
                <a:ext cx="68760" cy="11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D58F1D8-F152-92CC-62B3-5E27A813E6EF}"/>
              </a:ext>
            </a:extLst>
          </p:cNvPr>
          <p:cNvGrpSpPr/>
          <p:nvPr/>
        </p:nvGrpSpPr>
        <p:grpSpPr>
          <a:xfrm>
            <a:off x="7216424" y="5511036"/>
            <a:ext cx="606960" cy="472680"/>
            <a:chOff x="7216424" y="5511036"/>
            <a:chExt cx="60696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F50BE3-4C5D-315C-4FDA-FBF1122F4BED}"/>
                    </a:ext>
                  </a:extLst>
                </p14:cNvPr>
                <p14:cNvContentPartPr/>
                <p14:nvPr/>
              </p14:nvContentPartPr>
              <p14:xfrm>
                <a:off x="7216424" y="5511036"/>
                <a:ext cx="87480" cy="29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F50BE3-4C5D-315C-4FDA-FBF1122F4B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07424" y="5502036"/>
                  <a:ext cx="105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45DA59-79FF-0342-8C80-466BC7EFECED}"/>
                    </a:ext>
                  </a:extLst>
                </p14:cNvPr>
                <p14:cNvContentPartPr/>
                <p14:nvPr/>
              </p14:nvContentPartPr>
              <p14:xfrm>
                <a:off x="7339544" y="5572956"/>
                <a:ext cx="167400" cy="28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45DA59-79FF-0342-8C80-466BC7EFEC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30544" y="5563956"/>
                  <a:ext cx="185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CA3F23-070F-77EC-1210-8A572216F596}"/>
                    </a:ext>
                  </a:extLst>
                </p14:cNvPr>
                <p14:cNvContentPartPr/>
                <p14:nvPr/>
              </p14:nvContentPartPr>
              <p14:xfrm>
                <a:off x="7562024" y="5768796"/>
                <a:ext cx="261360" cy="214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CA3F23-070F-77EC-1210-8A572216F5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3024" y="5760156"/>
                  <a:ext cx="2790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912A2F-52BB-9E06-383B-456969EADCBF}"/>
              </a:ext>
            </a:extLst>
          </p:cNvPr>
          <p:cNvGrpSpPr/>
          <p:nvPr/>
        </p:nvGrpSpPr>
        <p:grpSpPr>
          <a:xfrm>
            <a:off x="4028264" y="4136196"/>
            <a:ext cx="1717920" cy="397800"/>
            <a:chOff x="4028264" y="4136196"/>
            <a:chExt cx="171792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00F7AF-6AC7-AFCD-D6DB-465CE9BA5639}"/>
                    </a:ext>
                  </a:extLst>
                </p14:cNvPr>
                <p14:cNvContentPartPr/>
                <p14:nvPr/>
              </p14:nvContentPartPr>
              <p14:xfrm>
                <a:off x="4597784" y="4200996"/>
                <a:ext cx="1148400" cy="12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00F7AF-6AC7-AFCD-D6DB-465CE9BA56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89144" y="4192356"/>
                  <a:ext cx="1166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C336A1-FAA2-FE40-969B-603902246DA3}"/>
                    </a:ext>
                  </a:extLst>
                </p14:cNvPr>
                <p14:cNvContentPartPr/>
                <p14:nvPr/>
              </p14:nvContentPartPr>
              <p14:xfrm>
                <a:off x="4028264" y="4136196"/>
                <a:ext cx="223560" cy="285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C336A1-FAA2-FE40-969B-603902246D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9624" y="4127196"/>
                  <a:ext cx="2412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473D96-B192-F7E1-C96A-CA5D47590B31}"/>
                    </a:ext>
                  </a:extLst>
                </p14:cNvPr>
                <p14:cNvContentPartPr/>
                <p14:nvPr/>
              </p14:nvContentPartPr>
              <p14:xfrm>
                <a:off x="4373864" y="4374516"/>
                <a:ext cx="13680" cy="159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473D96-B192-F7E1-C96A-CA5D47590B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5224" y="4365516"/>
                  <a:ext cx="3132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FEB4B8-9EFE-B3D7-AC53-93B14984CD7A}"/>
              </a:ext>
            </a:extLst>
          </p:cNvPr>
          <p:cNvGrpSpPr/>
          <p:nvPr/>
        </p:nvGrpSpPr>
        <p:grpSpPr>
          <a:xfrm>
            <a:off x="3944744" y="3187956"/>
            <a:ext cx="2999880" cy="492840"/>
            <a:chOff x="3944744" y="3187956"/>
            <a:chExt cx="2999880" cy="49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24E6FF-F407-F8C5-1F02-BE37DBA82746}"/>
                    </a:ext>
                  </a:extLst>
                </p14:cNvPr>
                <p14:cNvContentPartPr/>
                <p14:nvPr/>
              </p14:nvContentPartPr>
              <p14:xfrm>
                <a:off x="4596704" y="3286596"/>
                <a:ext cx="2347920" cy="124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24E6FF-F407-F8C5-1F02-BE37DBA8274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88064" y="3277956"/>
                  <a:ext cx="2365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1D4A2B4-3C0F-61B9-6422-1A79521A3F7B}"/>
                    </a:ext>
                  </a:extLst>
                </p14:cNvPr>
                <p14:cNvContentPartPr/>
                <p14:nvPr/>
              </p14:nvContentPartPr>
              <p14:xfrm>
                <a:off x="3944744" y="3187956"/>
                <a:ext cx="209880" cy="409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1D4A2B4-3C0F-61B9-6422-1A79521A3F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36104" y="3178956"/>
                  <a:ext cx="227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F30E3A-F8FD-F247-9A70-23AADD138EBA}"/>
                    </a:ext>
                  </a:extLst>
                </p14:cNvPr>
                <p14:cNvContentPartPr/>
                <p14:nvPr/>
              </p14:nvContentPartPr>
              <p14:xfrm>
                <a:off x="4298984" y="3546156"/>
                <a:ext cx="75600" cy="134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F30E3A-F8FD-F247-9A70-23AADD138E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0344" y="3537156"/>
                  <a:ext cx="93240" cy="15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E7481BC-A3EB-D0A5-4F64-1181BF87D44E}"/>
                  </a:ext>
                </a:extLst>
              </p14:cNvPr>
              <p14:cNvContentPartPr/>
              <p14:nvPr/>
            </p14:nvContentPartPr>
            <p14:xfrm>
              <a:off x="803024" y="3966276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E7481BC-A3EB-D0A5-4F64-1181BF87D4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4024" y="39576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4BD29C2-E1AA-FB1B-8A3C-9CD80A074CE7}"/>
              </a:ext>
            </a:extLst>
          </p:cNvPr>
          <p:cNvGrpSpPr/>
          <p:nvPr/>
        </p:nvGrpSpPr>
        <p:grpSpPr>
          <a:xfrm>
            <a:off x="2075624" y="2681436"/>
            <a:ext cx="111960" cy="271800"/>
            <a:chOff x="2075624" y="2681436"/>
            <a:chExt cx="1119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695EFD-52B5-C6AD-9886-E7C87CF69C9D}"/>
                    </a:ext>
                  </a:extLst>
                </p14:cNvPr>
                <p14:cNvContentPartPr/>
                <p14:nvPr/>
              </p14:nvContentPartPr>
              <p14:xfrm>
                <a:off x="2075624" y="2681436"/>
                <a:ext cx="104400" cy="25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695EFD-52B5-C6AD-9886-E7C87CF69C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66624" y="2672436"/>
                  <a:ext cx="122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8B3A15F-F183-AABD-EDD5-78965F791C84}"/>
                    </a:ext>
                  </a:extLst>
                </p14:cNvPr>
                <p14:cNvContentPartPr/>
                <p14:nvPr/>
              </p14:nvContentPartPr>
              <p14:xfrm>
                <a:off x="2187224" y="2952876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8B3A15F-F183-AABD-EDD5-78965F791C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8224" y="29442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035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273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K- Means Clustering</vt:lpstr>
      <vt:lpstr>Introduction</vt:lpstr>
      <vt:lpstr>Grouping the data by similarities </vt:lpstr>
      <vt:lpstr>Steps</vt:lpstr>
      <vt:lpstr>Example</vt:lpstr>
      <vt:lpstr>How to determine K value?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 Means Clustering</dc:title>
  <dc:creator>WoU_WSB</dc:creator>
  <cp:lastModifiedBy>Hemachandran k</cp:lastModifiedBy>
  <cp:revision>10</cp:revision>
  <dcterms:created xsi:type="dcterms:W3CDTF">2021-02-01T10:29:53Z</dcterms:created>
  <dcterms:modified xsi:type="dcterms:W3CDTF">2022-05-19T09:32:32Z</dcterms:modified>
</cp:coreProperties>
</file>