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6F64-340C-4345-BB5D-C3BD53C5F5B1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760-31E9-4603-A535-BD5A4F7AE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10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6F64-340C-4345-BB5D-C3BD53C5F5B1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760-31E9-4603-A535-BD5A4F7AE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44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6F64-340C-4345-BB5D-C3BD53C5F5B1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760-31E9-4603-A535-BD5A4F7AE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43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6F64-340C-4345-BB5D-C3BD53C5F5B1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760-31E9-4603-A535-BD5A4F7AE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55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6F64-340C-4345-BB5D-C3BD53C5F5B1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760-31E9-4603-A535-BD5A4F7AE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6F64-340C-4345-BB5D-C3BD53C5F5B1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760-31E9-4603-A535-BD5A4F7AE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60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6F64-340C-4345-BB5D-C3BD53C5F5B1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760-31E9-4603-A535-BD5A4F7AE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397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6F64-340C-4345-BB5D-C3BD53C5F5B1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760-31E9-4603-A535-BD5A4F7AE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1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6F64-340C-4345-BB5D-C3BD53C5F5B1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760-31E9-4603-A535-BD5A4F7AE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52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6F64-340C-4345-BB5D-C3BD53C5F5B1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760-31E9-4603-A535-BD5A4F7AE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20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6F64-340C-4345-BB5D-C3BD53C5F5B1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5E760-31E9-4603-A535-BD5A4F7AE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26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6F64-340C-4345-BB5D-C3BD53C5F5B1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5E760-31E9-4603-A535-BD5A4F7AE6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1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bability_theory" TargetMode="External"/><Relationship Id="rId7" Type="http://schemas.openxmlformats.org/officeDocument/2006/relationships/hyperlink" Target="https://en.wikipedia.org/wiki/Event_(probability_theory)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robability" TargetMode="External"/><Relationship Id="rId5" Type="http://schemas.openxmlformats.org/officeDocument/2006/relationships/hyperlink" Target="https://en.wikipedia.org/wiki/Thomas_Bayes" TargetMode="External"/><Relationship Id="rId4" Type="http://schemas.openxmlformats.org/officeDocument/2006/relationships/hyperlink" Target="https://en.wikipedia.org/wiki/Statistic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Naive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273377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– 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Conditional Probability</a:t>
            </a:r>
          </a:p>
          <a:p>
            <a:r>
              <a:rPr lang="en-IN" dirty="0"/>
              <a:t>Independent Events</a:t>
            </a:r>
          </a:p>
          <a:p>
            <a:r>
              <a:rPr lang="en-IN" dirty="0"/>
              <a:t>Dependent Events</a:t>
            </a:r>
          </a:p>
        </p:txBody>
      </p:sp>
    </p:spTree>
    <p:extLst>
      <p:ext uri="{BB962C8B-B14F-4D97-AF65-F5344CB8AC3E}">
        <p14:creationId xmlns:p14="http://schemas.microsoft.com/office/powerpoint/2010/main" val="184934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A: Event 1    B : Event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2640" y="1571783"/>
                <a:ext cx="10515600" cy="1689894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      (Conditional Probability)</a:t>
                </a:r>
              </a:p>
              <a:p>
                <a:r>
                  <a:rPr lang="en-IN" dirty="0"/>
                  <a:t>Independent Event:  tossing a coin (Head or tail)</a:t>
                </a:r>
              </a:p>
              <a:p>
                <a:r>
                  <a:rPr lang="en-IN" dirty="0"/>
                  <a:t>Dependent Event: Balls in a Bag (3 Red Balls and 2 Black Balls)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640" y="1571783"/>
                <a:ext cx="10515600" cy="1689894"/>
              </a:xfrm>
              <a:blipFill rotWithShape="0">
                <a:blip r:embed="rId2"/>
                <a:stretch>
                  <a:fillRect l="-1043" t="-3249" b="-39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1625600" y="4714240"/>
            <a:ext cx="2052320" cy="14627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889760" y="4917440"/>
            <a:ext cx="28448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940560" y="5394801"/>
            <a:ext cx="28448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717800" y="5059680"/>
            <a:ext cx="28448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349500" y="5394801"/>
            <a:ext cx="28448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2926080" y="5618321"/>
            <a:ext cx="28448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4785360" y="3180080"/>
            <a:ext cx="2052320" cy="14627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5049520" y="3383280"/>
            <a:ext cx="28448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5100320" y="3860641"/>
            <a:ext cx="28448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5877560" y="3525520"/>
            <a:ext cx="28448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5509260" y="3860641"/>
            <a:ext cx="28448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le 15"/>
          <p:cNvSpPr/>
          <p:nvPr/>
        </p:nvSpPr>
        <p:spPr>
          <a:xfrm>
            <a:off x="9469120" y="3190240"/>
            <a:ext cx="2052320" cy="14627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9855200" y="3393440"/>
            <a:ext cx="28448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9906000" y="3870801"/>
            <a:ext cx="28448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/>
          <p:cNvSpPr/>
          <p:nvPr/>
        </p:nvSpPr>
        <p:spPr>
          <a:xfrm>
            <a:off x="10683240" y="3535680"/>
            <a:ext cx="28448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ounded Rectangle 21"/>
          <p:cNvSpPr/>
          <p:nvPr/>
        </p:nvSpPr>
        <p:spPr>
          <a:xfrm>
            <a:off x="4724400" y="5232400"/>
            <a:ext cx="2052320" cy="14627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4988560" y="5435600"/>
            <a:ext cx="28448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5039360" y="5912961"/>
            <a:ext cx="28448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5448300" y="5912961"/>
            <a:ext cx="28448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6024880" y="6136481"/>
            <a:ext cx="284480" cy="304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>
            <a:stCxn id="4" idx="0"/>
            <a:endCxn id="10" idx="1"/>
          </p:cNvCxnSpPr>
          <p:nvPr/>
        </p:nvCxnSpPr>
        <p:spPr>
          <a:xfrm flipV="1">
            <a:off x="2651760" y="3911442"/>
            <a:ext cx="2133600" cy="80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6" idx="1"/>
          </p:cNvCxnSpPr>
          <p:nvPr/>
        </p:nvCxnSpPr>
        <p:spPr>
          <a:xfrm>
            <a:off x="6837680" y="3911442"/>
            <a:ext cx="263144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4" idx="3"/>
            <a:endCxn id="22" idx="1"/>
          </p:cNvCxnSpPr>
          <p:nvPr/>
        </p:nvCxnSpPr>
        <p:spPr>
          <a:xfrm>
            <a:off x="3677920" y="5445602"/>
            <a:ext cx="104648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349500" y="3525520"/>
            <a:ext cx="1958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Probability of Getting Black Ball P(B) = 2/5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88560" y="4074001"/>
            <a:ext cx="1534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Taking out 1 black ball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38060" y="3860800"/>
            <a:ext cx="1958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Probability of Getting Another Black Ball P(B|A) = 1/4 (Probability of B given A) – A all ready happened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144000" y="5222240"/>
                <a:ext cx="254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Probability of A and B Event taking place </a:t>
                </a:r>
              </a:p>
              <a:p>
                <a:r>
                  <a:rPr lang="en-IN" dirty="0"/>
                  <a:t>P(A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= P(B)* P(B|A)</a:t>
                </a:r>
              </a:p>
              <a:p>
                <a:r>
                  <a:rPr lang="en-IN" dirty="0"/>
                  <a:t>2/5 *1/4 = 1/10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5222240"/>
                <a:ext cx="254000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918" t="-3046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93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 theorem</a:t>
            </a: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12511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             (1)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             (2)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     both are same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= P(A|B) * P(B)      (3)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= P(B|A) * P(A)      (4)</a:t>
                </a:r>
              </a:p>
              <a:p>
                <a:r>
                  <a:rPr lang="en-IN" dirty="0"/>
                  <a:t>P(A|B) * P(B) = P(B|A) * P(A)    (5)</a:t>
                </a:r>
              </a:p>
              <a:p>
                <a:r>
                  <a:rPr lang="en-IN" dirty="0"/>
                  <a:t>P(A|B)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 smtClean="0"/>
                          <m:t>P</m:t>
                        </m:r>
                        <m:r>
                          <m:rPr>
                            <m:nor/>
                          </m:rPr>
                          <a:rPr lang="en-IN" dirty="0" smtClean="0"/>
                          <m:t>(</m:t>
                        </m:r>
                        <m:r>
                          <m:rPr>
                            <m:nor/>
                          </m:rPr>
                          <a:rPr lang="en-IN" dirty="0" smtClean="0"/>
                          <m:t>B</m:t>
                        </m:r>
                        <m:r>
                          <m:rPr>
                            <m:nor/>
                          </m:rPr>
                          <a:rPr lang="en-IN" dirty="0" smtClean="0"/>
                          <m:t>|</m:t>
                        </m:r>
                        <m:r>
                          <m:rPr>
                            <m:nor/>
                          </m:rPr>
                          <a:rPr lang="en-IN" dirty="0" smtClean="0"/>
                          <m:t>A</m:t>
                        </m:r>
                        <m:r>
                          <m:rPr>
                            <m:nor/>
                          </m:rPr>
                          <a:rPr lang="en-IN" dirty="0" smtClean="0"/>
                          <m:t>) ∗ </m:t>
                        </m:r>
                        <m:r>
                          <m:rPr>
                            <m:nor/>
                          </m:rPr>
                          <a:rPr lang="en-IN" dirty="0" smtClean="0"/>
                          <m:t>P</m:t>
                        </m:r>
                        <m:r>
                          <m:rPr>
                            <m:nor/>
                          </m:rPr>
                          <a:rPr lang="en-IN" dirty="0" smtClean="0"/>
                          <m:t>(</m:t>
                        </m:r>
                        <m:r>
                          <m:rPr>
                            <m:nor/>
                          </m:rPr>
                          <a:rPr lang="en-IN" dirty="0" smtClean="0"/>
                          <m:t>A</m:t>
                        </m:r>
                        <m:r>
                          <m:rPr>
                            <m:nor/>
                          </m:rPr>
                          <a:rPr lang="en-IN" dirty="0" smtClean="0"/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12511" cy="4351338"/>
              </a:xfrm>
              <a:blipFill>
                <a:blip r:embed="rId2"/>
                <a:stretch>
                  <a:fillRect l="-16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BF55D54-FCAE-4576-AFA1-4A84AA110595}"/>
              </a:ext>
            </a:extLst>
          </p:cNvPr>
          <p:cNvSpPr txBox="1"/>
          <p:nvPr/>
        </p:nvSpPr>
        <p:spPr>
          <a:xfrm>
            <a:off x="5353235" y="585927"/>
            <a:ext cx="6134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Probability theory"/>
              </a:rPr>
              <a:t>probability theory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Statistics"/>
              </a:rPr>
              <a:t>statistics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Bayes' theorem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(alternatively </a:t>
            </a:r>
            <a:r>
              <a:rPr 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Bayes' law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Bayes' rule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), named after Reverend </a:t>
            </a:r>
            <a:r>
              <a:rPr 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Thomas Bayes"/>
              </a:rPr>
              <a:t>Thomas Bayes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describes the </a:t>
            </a:r>
            <a:r>
              <a:rPr 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Probability"/>
              </a:rPr>
              <a:t>probability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an </a:t>
            </a:r>
            <a:r>
              <a:rPr 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Event (probability theory)"/>
              </a:rPr>
              <a:t>event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based on prior knowledge of conditions that might be related to the event.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4D09-7B55-44E4-ACB6-388600F2C2BC}"/>
              </a:ext>
            </a:extLst>
          </p:cNvPr>
          <p:cNvSpPr txBox="1"/>
          <p:nvPr/>
        </p:nvSpPr>
        <p:spPr>
          <a:xfrm>
            <a:off x="8708994" y="2284057"/>
            <a:ext cx="3142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P(A|B) – Posterior Probability</a:t>
            </a:r>
          </a:p>
          <a:p>
            <a:r>
              <a:rPr lang="en-IN" dirty="0"/>
              <a:t>P(B|A) – Likelihood</a:t>
            </a:r>
          </a:p>
          <a:p>
            <a:r>
              <a:rPr lang="en-IN" dirty="0"/>
              <a:t>P(B) – Marginal Probability</a:t>
            </a:r>
          </a:p>
          <a:p>
            <a:r>
              <a:rPr lang="en-IN" dirty="0"/>
              <a:t>P(A) – Prior Probability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74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Naïve Bayes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X = {x1,x2,x3,…..</a:t>
                </a:r>
                <a:r>
                  <a:rPr lang="en-IN" dirty="0" err="1"/>
                  <a:t>xn</a:t>
                </a:r>
                <a:r>
                  <a:rPr lang="en-IN" dirty="0"/>
                  <a:t>}   {y}</a:t>
                </a:r>
              </a:p>
              <a:p>
                <a:endParaRPr lang="en-IN" dirty="0"/>
              </a:p>
              <a:p>
                <a:r>
                  <a:rPr lang="en-IN" dirty="0"/>
                  <a:t>P(y|x1,x2,..xn)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𝑥𝑛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….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r>
                  <a:rPr lang="en-IN" dirty="0"/>
                  <a:t>P(y|x1,x2,..xn) = </a:t>
                </a:r>
                <a:r>
                  <a:rPr lang="en-IN" dirty="0" err="1"/>
                  <a:t>Argmax</a:t>
                </a:r>
                <a:r>
                  <a:rPr lang="en-IN" dirty="0"/>
                  <a:t> P(y)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/>
                  <a:t> P(xi|y)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F0277D8-3BD3-43EB-95C6-49CFEA0E7C30}"/>
              </a:ext>
            </a:extLst>
          </p:cNvPr>
          <p:cNvSpPr txBox="1"/>
          <p:nvPr/>
        </p:nvSpPr>
        <p:spPr>
          <a:xfrm>
            <a:off x="1819922" y="5424256"/>
            <a:ext cx="814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Argmax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most commonly used in machine learning for finding the class with the largest predicted probability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27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9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DE443-F781-4C59-90ED-80D19ECE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B3881A-10EE-C563-9FF5-A52619CE6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249536"/>
            <a:ext cx="6780700" cy="43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8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45921"/>
              </p:ext>
            </p:extLst>
          </p:nvPr>
        </p:nvGraphicFramePr>
        <p:xfrm>
          <a:off x="447040" y="1430866"/>
          <a:ext cx="4409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570756"/>
              </p:ext>
            </p:extLst>
          </p:nvPr>
        </p:nvGraphicFramePr>
        <p:xfrm>
          <a:off x="5781040" y="1420706"/>
          <a:ext cx="55727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4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Temprature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229104"/>
              </p:ext>
            </p:extLst>
          </p:nvPr>
        </p:nvGraphicFramePr>
        <p:xfrm>
          <a:off x="447040" y="3757506"/>
          <a:ext cx="264566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P(Y) &amp; P(N)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24960" y="3474720"/>
                <a:ext cx="6827520" cy="113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Condition : Today (sunny, hot)</a:t>
                </a:r>
              </a:p>
              <a:p>
                <a:endParaRPr lang="en-IN" dirty="0"/>
              </a:p>
              <a:p>
                <a:r>
                  <a:rPr lang="en-IN" dirty="0"/>
                  <a:t>P(</a:t>
                </a:r>
                <a:r>
                  <a:rPr lang="en-IN" dirty="0" err="1"/>
                  <a:t>Yes|Today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dirty="0" smtClean="0"/>
                          <m:t>P</m:t>
                        </m:r>
                        <m:r>
                          <m:rPr>
                            <m:nor/>
                          </m:rPr>
                          <a:rPr lang="en-IN" dirty="0" smtClean="0"/>
                          <m:t>(</m:t>
                        </m:r>
                        <m:r>
                          <m:rPr>
                            <m:nor/>
                          </m:rPr>
                          <a:rPr lang="en-IN" dirty="0" smtClean="0"/>
                          <m:t>Sunny</m:t>
                        </m:r>
                        <m:r>
                          <m:rPr>
                            <m:nor/>
                          </m:rPr>
                          <a:rPr lang="en-IN" dirty="0" smtClean="0"/>
                          <m:t>/</m:t>
                        </m:r>
                        <m:r>
                          <m:rPr>
                            <m:nor/>
                          </m:rPr>
                          <a:rPr lang="en-IN" dirty="0" smtClean="0"/>
                          <m:t>Yes</m:t>
                        </m:r>
                        <m:r>
                          <m:rPr>
                            <m:nor/>
                          </m:rPr>
                          <a:rPr lang="en-IN" dirty="0" smtClean="0"/>
                          <m:t>) ∗ </m:t>
                        </m:r>
                        <m:r>
                          <m:rPr>
                            <m:nor/>
                          </m:rPr>
                          <a:rPr lang="en-IN" dirty="0" smtClean="0"/>
                          <m:t>P</m:t>
                        </m:r>
                        <m:r>
                          <m:rPr>
                            <m:nor/>
                          </m:rPr>
                          <a:rPr lang="en-IN" dirty="0" smtClean="0"/>
                          <m:t>(</m:t>
                        </m:r>
                        <m:r>
                          <m:rPr>
                            <m:nor/>
                          </m:rPr>
                          <a:rPr lang="en-IN" dirty="0" smtClean="0"/>
                          <m:t>Hot</m:t>
                        </m:r>
                        <m:r>
                          <m:rPr>
                            <m:nor/>
                          </m:rPr>
                          <a:rPr lang="en-IN" dirty="0" smtClean="0"/>
                          <m:t> |</m:t>
                        </m:r>
                        <m:r>
                          <m:rPr>
                            <m:nor/>
                          </m:rPr>
                          <a:rPr lang="en-IN" dirty="0" smtClean="0"/>
                          <m:t>Yes</m:t>
                        </m:r>
                        <m:r>
                          <m:rPr>
                            <m:nor/>
                          </m:rPr>
                          <a:rPr lang="en-IN" dirty="0" smtClean="0"/>
                          <m:t>) ∗ </m:t>
                        </m:r>
                        <m:r>
                          <m:rPr>
                            <m:nor/>
                          </m:rPr>
                          <a:rPr lang="en-IN" dirty="0" smtClean="0"/>
                          <m:t>P</m:t>
                        </m:r>
                        <m:r>
                          <m:rPr>
                            <m:nor/>
                          </m:rPr>
                          <a:rPr lang="en-IN" dirty="0" smtClean="0"/>
                          <m:t>(</m:t>
                        </m:r>
                        <m:r>
                          <m:rPr>
                            <m:nor/>
                          </m:rPr>
                          <a:rPr lang="en-IN" dirty="0" smtClean="0"/>
                          <m:t>Yes</m:t>
                        </m:r>
                        <m:r>
                          <m:rPr>
                            <m:nor/>
                          </m:rPr>
                          <a:rPr lang="en-IN" dirty="0" smtClean="0"/>
                          <m:t>) 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𝑇𝑜𝑑𝑎𝑦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60" y="3474720"/>
                <a:ext cx="6827520" cy="1134349"/>
              </a:xfrm>
              <a:prstGeom prst="rect">
                <a:avLst/>
              </a:prstGeom>
              <a:blipFill>
                <a:blip r:embed="rId2"/>
                <a:stretch>
                  <a:fillRect l="-804" t="-26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287520" y="499872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=2/9 * 2/9 *9/14 = 0.031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7520" y="5588000"/>
            <a:ext cx="528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P(</a:t>
            </a:r>
            <a:r>
              <a:rPr lang="en-IN" dirty="0" err="1"/>
              <a:t>No|Today</a:t>
            </a:r>
            <a:r>
              <a:rPr lang="en-IN" dirty="0"/>
              <a:t>) = 3/5 * 2/5 * 5/14 =0.08571</a:t>
            </a:r>
          </a:p>
          <a:p>
            <a:endParaRPr lang="en-IN" dirty="0"/>
          </a:p>
          <a:p>
            <a:r>
              <a:rPr lang="en-IN" dirty="0"/>
              <a:t>P(Yes) = 0.031 / 0.031+0.08571   = 0.27</a:t>
            </a:r>
          </a:p>
          <a:p>
            <a:r>
              <a:rPr lang="en-IN" dirty="0"/>
              <a:t>P(No)  = 1-0.27 = 0.73</a:t>
            </a:r>
          </a:p>
        </p:txBody>
      </p:sp>
    </p:spTree>
    <p:extLst>
      <p:ext uri="{BB962C8B-B14F-4D97-AF65-F5344CB8AC3E}">
        <p14:creationId xmlns:p14="http://schemas.microsoft.com/office/powerpoint/2010/main" val="4119100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7040" y="1430866"/>
          <a:ext cx="44094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81040" y="1420706"/>
          <a:ext cx="55727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4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4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Temprature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1/5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7040" y="3757506"/>
          <a:ext cx="264566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 P(Y) &amp; P(N)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5/14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24960" y="3474720"/>
                <a:ext cx="6827520" cy="1134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Condition : Today (sunny, hot)</a:t>
                </a:r>
              </a:p>
              <a:p>
                <a:endParaRPr lang="en-IN" dirty="0"/>
              </a:p>
              <a:p>
                <a:r>
                  <a:rPr lang="en-IN" dirty="0"/>
                  <a:t>P(</a:t>
                </a:r>
                <a:r>
                  <a:rPr lang="en-IN" dirty="0" err="1"/>
                  <a:t>Yes|Today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dirty="0" smtClean="0"/>
                          <m:t> </m:t>
                        </m:r>
                        <m:r>
                          <m:rPr>
                            <m:nor/>
                          </m:rPr>
                          <a:rPr lang="en-IN" dirty="0" smtClean="0"/>
                          <m:t>P</m:t>
                        </m:r>
                        <m:r>
                          <m:rPr>
                            <m:nor/>
                          </m:rPr>
                          <a:rPr lang="en-IN" dirty="0" smtClean="0"/>
                          <m:t>(</m:t>
                        </m:r>
                        <m:r>
                          <m:rPr>
                            <m:nor/>
                          </m:rPr>
                          <a:rPr lang="en-IN" dirty="0" smtClean="0"/>
                          <m:t>Sunny</m:t>
                        </m:r>
                        <m:r>
                          <m:rPr>
                            <m:nor/>
                          </m:rPr>
                          <a:rPr lang="en-IN" dirty="0" smtClean="0"/>
                          <m:t>/</m:t>
                        </m:r>
                        <m:r>
                          <m:rPr>
                            <m:nor/>
                          </m:rPr>
                          <a:rPr lang="en-IN" dirty="0" smtClean="0"/>
                          <m:t>Yes</m:t>
                        </m:r>
                        <m:r>
                          <m:rPr>
                            <m:nor/>
                          </m:rPr>
                          <a:rPr lang="en-IN" dirty="0" smtClean="0"/>
                          <m:t>) ∗ </m:t>
                        </m:r>
                        <m:r>
                          <m:rPr>
                            <m:nor/>
                          </m:rPr>
                          <a:rPr lang="en-IN" dirty="0" smtClean="0"/>
                          <m:t>P</m:t>
                        </m:r>
                        <m:r>
                          <m:rPr>
                            <m:nor/>
                          </m:rPr>
                          <a:rPr lang="en-IN" dirty="0" smtClean="0"/>
                          <m:t>(</m:t>
                        </m:r>
                        <m:r>
                          <m:rPr>
                            <m:nor/>
                          </m:rPr>
                          <a:rPr lang="en-IN" dirty="0" smtClean="0"/>
                          <m:t>Hot</m:t>
                        </m:r>
                        <m:r>
                          <m:rPr>
                            <m:nor/>
                          </m:rPr>
                          <a:rPr lang="en-IN" dirty="0" smtClean="0"/>
                          <m:t> |</m:t>
                        </m:r>
                        <m:r>
                          <m:rPr>
                            <m:nor/>
                          </m:rPr>
                          <a:rPr lang="en-IN" dirty="0" smtClean="0"/>
                          <m:t>Yes</m:t>
                        </m:r>
                        <m:r>
                          <m:rPr>
                            <m:nor/>
                          </m:rPr>
                          <a:rPr lang="en-IN" dirty="0" smtClean="0"/>
                          <m:t>) ∗ </m:t>
                        </m:r>
                        <m:r>
                          <m:rPr>
                            <m:nor/>
                          </m:rPr>
                          <a:rPr lang="en-IN" dirty="0" smtClean="0"/>
                          <m:t>P</m:t>
                        </m:r>
                        <m:r>
                          <m:rPr>
                            <m:nor/>
                          </m:rPr>
                          <a:rPr lang="en-IN" dirty="0" smtClean="0"/>
                          <m:t>(</m:t>
                        </m:r>
                        <m:r>
                          <m:rPr>
                            <m:nor/>
                          </m:rPr>
                          <a:rPr lang="en-IN" dirty="0" smtClean="0"/>
                          <m:t>Yes</m:t>
                        </m:r>
                        <m:r>
                          <m:rPr>
                            <m:nor/>
                          </m:rPr>
                          <a:rPr lang="en-IN" dirty="0" smtClean="0"/>
                          <m:t>) 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𝑇𝑜𝑑𝑎𝑦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60" y="3474720"/>
                <a:ext cx="6827520" cy="1134349"/>
              </a:xfrm>
              <a:prstGeom prst="rect">
                <a:avLst/>
              </a:prstGeom>
              <a:blipFill>
                <a:blip r:embed="rId2"/>
                <a:stretch>
                  <a:fillRect l="-804" t="-26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287520" y="499872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2/9 * 2/9 *9/14 = 0.031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7520" y="5588000"/>
            <a:ext cx="528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P(</a:t>
            </a:r>
            <a:r>
              <a:rPr lang="en-IN" dirty="0" err="1"/>
              <a:t>No|Today</a:t>
            </a:r>
            <a:r>
              <a:rPr lang="en-IN" dirty="0"/>
              <a:t>) = 3/5 * 2/5 * 5/14 =0.08571</a:t>
            </a:r>
          </a:p>
          <a:p>
            <a:endParaRPr lang="en-IN" dirty="0"/>
          </a:p>
          <a:p>
            <a:r>
              <a:rPr lang="en-IN" dirty="0"/>
              <a:t>P(Yes) = 0.031 / 0.031+0.08571   = 0.27</a:t>
            </a:r>
          </a:p>
          <a:p>
            <a:r>
              <a:rPr lang="en-IN" dirty="0"/>
              <a:t>P(No)  = 1-0.27 = 0.73</a:t>
            </a:r>
          </a:p>
        </p:txBody>
      </p:sp>
    </p:spTree>
    <p:extLst>
      <p:ext uri="{BB962C8B-B14F-4D97-AF65-F5344CB8AC3E}">
        <p14:creationId xmlns:p14="http://schemas.microsoft.com/office/powerpoint/2010/main" val="406961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E295-6F5B-4723-B509-317280E9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According to NB algorithm:</a:t>
            </a:r>
          </a:p>
          <a:p>
            <a:pPr algn="l" fontAlgn="base"/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1.Gaussian NB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: It should be used for features in decimal form. GNB assumes features to follow a normal distribution.</a:t>
            </a:r>
          </a:p>
          <a:p>
            <a:pPr algn="l" fontAlgn="base"/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2.MultiNomial NB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: It should be used for the features with discrete values like word count 1,2,3...</a:t>
            </a:r>
          </a:p>
          <a:p>
            <a:pPr algn="l" fontAlgn="base"/>
            <a:r>
              <a:rPr lang="en-US" b="1" i="0" dirty="0">
                <a:solidFill>
                  <a:srgbClr val="242729"/>
                </a:solidFill>
                <a:effectLst/>
                <a:latin typeface="inherit"/>
              </a:rPr>
              <a:t>3.Bernoulli NB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: It should be used for features with binary or </a:t>
            </a:r>
            <a:r>
              <a:rPr lang="en-US" b="0" i="0" dirty="0" err="1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 values like True/False or 0/1.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04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732</Words>
  <Application>Microsoft Macintosh PowerPoint</Application>
  <PresentationFormat>Widescreen</PresentationFormat>
  <Paragraphs>161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Cambria Math</vt:lpstr>
      <vt:lpstr>inherit</vt:lpstr>
      <vt:lpstr>Office Theme</vt:lpstr>
      <vt:lpstr>Naive Bayes Classifier</vt:lpstr>
      <vt:lpstr>Introduction – Bayes Theorem</vt:lpstr>
      <vt:lpstr>A: Event 1    B : Event 2</vt:lpstr>
      <vt:lpstr>Bayes theorem </vt:lpstr>
      <vt:lpstr>Naïve Bayes Classifier</vt:lpstr>
      <vt:lpstr>Example</vt:lpstr>
      <vt:lpstr>Example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 Classifier</dc:title>
  <dc:creator>WoU_WSB</dc:creator>
  <cp:lastModifiedBy>thejo2022@gmail.com</cp:lastModifiedBy>
  <cp:revision>15</cp:revision>
  <dcterms:created xsi:type="dcterms:W3CDTF">2021-01-27T04:13:04Z</dcterms:created>
  <dcterms:modified xsi:type="dcterms:W3CDTF">2025-03-17T04:53:23Z</dcterms:modified>
</cp:coreProperties>
</file>