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11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4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01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0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4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1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9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5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6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8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5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E22E109-B426-4BD0-8D4A-5AA335AC37FC}" type="datetimeFigureOut">
              <a:rPr lang="en-IN" smtClean="0"/>
              <a:t>21-01-2021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7331827-597C-4D20-B918-62D21AA9CDB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5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F618-8CD3-4358-8CA3-8E62D68B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 Classifier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63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E393-A8E9-4133-8BFD-7A2CF508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Technique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0899-C016-4537-8F63-956333853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Ensemble means combining multiple models</a:t>
            </a:r>
          </a:p>
          <a:p>
            <a:r>
              <a:rPr lang="en-IN" dirty="0"/>
              <a:t>Two techniques: Bagging (</a:t>
            </a:r>
            <a:r>
              <a:rPr lang="en-IN" dirty="0" err="1"/>
              <a:t>Bootstap</a:t>
            </a:r>
            <a:r>
              <a:rPr lang="en-IN" dirty="0"/>
              <a:t> Aggregation) &amp; Boosting</a:t>
            </a:r>
          </a:p>
          <a:p>
            <a:r>
              <a:rPr lang="en-IN" dirty="0"/>
              <a:t>Examples of Bagging is Random Forest</a:t>
            </a:r>
          </a:p>
          <a:p>
            <a:r>
              <a:rPr lang="en-IN" dirty="0"/>
              <a:t>Examples of Boosting is </a:t>
            </a:r>
            <a:r>
              <a:rPr lang="en-IN" dirty="0" err="1"/>
              <a:t>ADABoost</a:t>
            </a:r>
            <a:r>
              <a:rPr lang="en-IN" dirty="0"/>
              <a:t>, Gradient Boosting, </a:t>
            </a:r>
            <a:r>
              <a:rPr lang="en-IN" dirty="0" err="1"/>
              <a:t>XGBoost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5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1CB4-F60B-40FC-8DD4-068795B1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494F80-DA31-4740-84F5-D8612FC1EEE6}"/>
              </a:ext>
            </a:extLst>
          </p:cNvPr>
          <p:cNvSpPr/>
          <p:nvPr/>
        </p:nvSpPr>
        <p:spPr>
          <a:xfrm>
            <a:off x="6597588" y="5761608"/>
            <a:ext cx="1145220" cy="102235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M4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2C82E-12CD-4CF5-8C1D-B05B0B295FD9}"/>
              </a:ext>
            </a:extLst>
          </p:cNvPr>
          <p:cNvSpPr txBox="1"/>
          <p:nvPr/>
        </p:nvSpPr>
        <p:spPr>
          <a:xfrm>
            <a:off x="9348186" y="585216"/>
            <a:ext cx="2272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D’</a:t>
            </a:r>
            <a:r>
              <a:rPr lang="en-US" baseline="-25000" dirty="0" err="1"/>
              <a:t>m</a:t>
            </a:r>
            <a:r>
              <a:rPr lang="en-US" dirty="0"/>
              <a:t> – Sample dataset</a:t>
            </a:r>
          </a:p>
          <a:p>
            <a:r>
              <a:rPr lang="en-US" dirty="0"/>
              <a:t>Row sampling with replacement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4464F-2527-4D67-985C-93387C03B06F}"/>
              </a:ext>
            </a:extLst>
          </p:cNvPr>
          <p:cNvSpPr txBox="1"/>
          <p:nvPr/>
        </p:nvSpPr>
        <p:spPr>
          <a:xfrm>
            <a:off x="1024128" y="1981674"/>
            <a:ext cx="86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m&lt;n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1C74FE-447C-4898-AF8D-514FF62E120C}"/>
              </a:ext>
            </a:extLst>
          </p:cNvPr>
          <p:cNvSpPr txBox="1"/>
          <p:nvPr/>
        </p:nvSpPr>
        <p:spPr>
          <a:xfrm>
            <a:off x="9863091" y="4949312"/>
            <a:ext cx="186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Aggrigation</a:t>
            </a:r>
            <a:endParaRPr lang="en-IN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10392F0-42F6-4B0E-B6CC-2753E17C2CB4}"/>
              </a:ext>
            </a:extLst>
          </p:cNvPr>
          <p:cNvGrpSpPr/>
          <p:nvPr/>
        </p:nvGrpSpPr>
        <p:grpSpPr>
          <a:xfrm>
            <a:off x="2681056" y="1470498"/>
            <a:ext cx="8578073" cy="4991878"/>
            <a:chOff x="2681056" y="1470498"/>
            <a:chExt cx="8578073" cy="499187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7BCD252-83E5-46FC-8334-F3FC760C432A}"/>
                </a:ext>
              </a:extLst>
            </p:cNvPr>
            <p:cNvSpPr/>
            <p:nvPr/>
          </p:nvSpPr>
          <p:spPr>
            <a:xfrm>
              <a:off x="2681056" y="3429000"/>
              <a:ext cx="1500327" cy="13937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 (n)</a:t>
              </a:r>
              <a:endParaRPr lang="en-IN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2637C7-CE77-4E44-8E18-F1C49C803C17}"/>
                </a:ext>
              </a:extLst>
            </p:cNvPr>
            <p:cNvGrpSpPr/>
            <p:nvPr/>
          </p:nvGrpSpPr>
          <p:grpSpPr>
            <a:xfrm>
              <a:off x="3089430" y="1470498"/>
              <a:ext cx="8169699" cy="4991878"/>
              <a:chOff x="3089430" y="1470498"/>
              <a:chExt cx="8169699" cy="4991878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DD9AE0A-C787-4CAB-A981-62EDA19ACCC4}"/>
                  </a:ext>
                </a:extLst>
              </p:cNvPr>
              <p:cNvSpPr/>
              <p:nvPr/>
            </p:nvSpPr>
            <p:spPr>
              <a:xfrm>
                <a:off x="10159013" y="3094777"/>
                <a:ext cx="1100116" cy="8284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 (majority vote)</a:t>
                </a:r>
                <a:endParaRPr lang="en-IN" dirty="0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826D12A-AE94-499B-BFE7-5AC82A5519FD}"/>
                  </a:ext>
                </a:extLst>
              </p:cNvPr>
              <p:cNvGrpSpPr/>
              <p:nvPr/>
            </p:nvGrpSpPr>
            <p:grpSpPr>
              <a:xfrm>
                <a:off x="3089430" y="1470498"/>
                <a:ext cx="7069583" cy="4991878"/>
                <a:chOff x="3089430" y="1470498"/>
                <a:chExt cx="7069583" cy="499187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4FE6DDD-B575-48C1-9C0A-A5E5A6214218}"/>
                    </a:ext>
                  </a:extLst>
                </p:cNvPr>
                <p:cNvSpPr/>
                <p:nvPr/>
              </p:nvSpPr>
              <p:spPr>
                <a:xfrm>
                  <a:off x="6575394" y="1470498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M1</a:t>
                  </a:r>
                  <a:endParaRPr lang="en-IN" dirty="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EA2BC84-BD12-4CFE-9C45-764487D4FF9B}"/>
                    </a:ext>
                  </a:extLst>
                </p:cNvPr>
                <p:cNvSpPr/>
                <p:nvPr/>
              </p:nvSpPr>
              <p:spPr>
                <a:xfrm>
                  <a:off x="6597588" y="2900868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M2</a:t>
                  </a:r>
                  <a:endParaRPr lang="en-IN" dirty="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24AFE74-108A-447E-BA1A-2789A1079EA4}"/>
                    </a:ext>
                  </a:extLst>
                </p:cNvPr>
                <p:cNvSpPr/>
                <p:nvPr/>
              </p:nvSpPr>
              <p:spPr>
                <a:xfrm>
                  <a:off x="6597588" y="4261993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M3</a:t>
                  </a:r>
                  <a:endParaRPr lang="en-IN" dirty="0"/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DD93F110-F21D-46A5-BF6B-2C5FFF49CED3}"/>
                    </a:ext>
                  </a:extLst>
                </p:cNvPr>
                <p:cNvCxnSpPr>
                  <a:stCxn id="4" idx="3"/>
                  <a:endCxn id="5" idx="2"/>
                </p:cNvCxnSpPr>
                <p:nvPr/>
              </p:nvCxnSpPr>
              <p:spPr>
                <a:xfrm flipV="1">
                  <a:off x="4181383" y="1981674"/>
                  <a:ext cx="2394011" cy="21442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5C765756-0DFC-4F15-BA51-5F7D828FD381}"/>
                    </a:ext>
                  </a:extLst>
                </p:cNvPr>
                <p:cNvCxnSpPr>
                  <a:stCxn id="4" idx="3"/>
                  <a:endCxn id="6" idx="2"/>
                </p:cNvCxnSpPr>
                <p:nvPr/>
              </p:nvCxnSpPr>
              <p:spPr>
                <a:xfrm flipV="1">
                  <a:off x="4181383" y="3412044"/>
                  <a:ext cx="2416205" cy="7138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EB68A955-23F0-4C59-B9C7-A7E659F7ED6F}"/>
                    </a:ext>
                  </a:extLst>
                </p:cNvPr>
                <p:cNvCxnSpPr>
                  <a:stCxn id="4" idx="3"/>
                  <a:endCxn id="7" idx="2"/>
                </p:cNvCxnSpPr>
                <p:nvPr/>
              </p:nvCxnSpPr>
              <p:spPr>
                <a:xfrm>
                  <a:off x="4181383" y="4125897"/>
                  <a:ext cx="2416205" cy="647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D469EC0-7008-4347-9D7E-63FD631932B5}"/>
                    </a:ext>
                  </a:extLst>
                </p:cNvPr>
                <p:cNvCxnSpPr>
                  <a:stCxn id="4" idx="3"/>
                  <a:endCxn id="8" idx="2"/>
                </p:cNvCxnSpPr>
                <p:nvPr/>
              </p:nvCxnSpPr>
              <p:spPr>
                <a:xfrm>
                  <a:off x="4181383" y="4125897"/>
                  <a:ext cx="2416205" cy="2146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B1002C4-D463-4017-ADD4-35976A3532FD}"/>
                    </a:ext>
                  </a:extLst>
                </p:cNvPr>
                <p:cNvSpPr txBox="1"/>
                <p:nvPr/>
              </p:nvSpPr>
              <p:spPr>
                <a:xfrm>
                  <a:off x="4909351" y="2725445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564A79B-5355-42C2-BB0F-6CAB1361F0CF}"/>
                    </a:ext>
                  </a:extLst>
                </p:cNvPr>
                <p:cNvSpPr txBox="1"/>
                <p:nvPr/>
              </p:nvSpPr>
              <p:spPr>
                <a:xfrm>
                  <a:off x="5239305" y="3303976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FC663AF-4687-4A41-9798-CC38497FBA01}"/>
                    </a:ext>
                  </a:extLst>
                </p:cNvPr>
                <p:cNvSpPr txBox="1"/>
                <p:nvPr/>
              </p:nvSpPr>
              <p:spPr>
                <a:xfrm>
                  <a:off x="5391705" y="4104453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B7E74BE-8E37-4DC4-8457-D7838BD88181}"/>
                    </a:ext>
                  </a:extLst>
                </p:cNvPr>
                <p:cNvSpPr txBox="1"/>
                <p:nvPr/>
              </p:nvSpPr>
              <p:spPr>
                <a:xfrm>
                  <a:off x="5517471" y="4949312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A737E1B6-5C1D-45B1-BB38-5D4EAEC56E6C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>
                  <a:off x="7720614" y="1981674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AD6AA25-1DAF-42F5-980F-8EC55665CDB2}"/>
                    </a:ext>
                  </a:extLst>
                </p:cNvPr>
                <p:cNvSpPr txBox="1"/>
                <p:nvPr/>
              </p:nvSpPr>
              <p:spPr>
                <a:xfrm>
                  <a:off x="8481503" y="1837678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E145FA8-FD82-4023-BAD1-47CB30BD44CA}"/>
                    </a:ext>
                  </a:extLst>
                </p:cNvPr>
                <p:cNvCxnSpPr/>
                <p:nvPr/>
              </p:nvCxnSpPr>
              <p:spPr>
                <a:xfrm>
                  <a:off x="7742808" y="3429000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71C382-26BB-4418-AAB3-6D98F8CFE05D}"/>
                    </a:ext>
                  </a:extLst>
                </p:cNvPr>
                <p:cNvCxnSpPr/>
                <p:nvPr/>
              </p:nvCxnSpPr>
              <p:spPr>
                <a:xfrm>
                  <a:off x="7738368" y="4773169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E16E329-3473-4E13-8DDA-F946514F7ADF}"/>
                    </a:ext>
                  </a:extLst>
                </p:cNvPr>
                <p:cNvCxnSpPr/>
                <p:nvPr/>
              </p:nvCxnSpPr>
              <p:spPr>
                <a:xfrm>
                  <a:off x="7738367" y="6272784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8D56A24F-4588-4F11-9EFB-0370A570FD08}"/>
                    </a:ext>
                  </a:extLst>
                </p:cNvPr>
                <p:cNvSpPr txBox="1"/>
                <p:nvPr/>
              </p:nvSpPr>
              <p:spPr>
                <a:xfrm>
                  <a:off x="8465224" y="4546852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F0B7355-9DEB-4A9B-AE32-2701994A5744}"/>
                    </a:ext>
                  </a:extLst>
                </p:cNvPr>
                <p:cNvSpPr txBox="1"/>
                <p:nvPr/>
              </p:nvSpPr>
              <p:spPr>
                <a:xfrm>
                  <a:off x="8475581" y="6093044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B5F751-9589-408D-971E-535DDA9598EE}"/>
                    </a:ext>
                  </a:extLst>
                </p:cNvPr>
                <p:cNvSpPr txBox="1"/>
                <p:nvPr/>
              </p:nvSpPr>
              <p:spPr>
                <a:xfrm>
                  <a:off x="8475581" y="3261692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BAC5C5F-299B-4CB8-8513-34273B63E708}"/>
                    </a:ext>
                  </a:extLst>
                </p:cNvPr>
                <p:cNvCxnSpPr>
                  <a:stCxn id="30" idx="3"/>
                </p:cNvCxnSpPr>
                <p:nvPr/>
              </p:nvCxnSpPr>
              <p:spPr>
                <a:xfrm>
                  <a:off x="8939459" y="2022344"/>
                  <a:ext cx="1189962" cy="138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83AD07B-2E55-4B7A-8EF3-9D2CF51EDEAB}"/>
                    </a:ext>
                  </a:extLst>
                </p:cNvPr>
                <p:cNvCxnSpPr>
                  <a:stCxn id="36" idx="3"/>
                </p:cNvCxnSpPr>
                <p:nvPr/>
              </p:nvCxnSpPr>
              <p:spPr>
                <a:xfrm>
                  <a:off x="8933537" y="3446358"/>
                  <a:ext cx="1195884" cy="42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71E710E6-402B-427B-87B0-32FBD97FAC78}"/>
                    </a:ext>
                  </a:extLst>
                </p:cNvPr>
                <p:cNvCxnSpPr>
                  <a:stCxn id="34" idx="3"/>
                </p:cNvCxnSpPr>
                <p:nvPr/>
              </p:nvCxnSpPr>
              <p:spPr>
                <a:xfrm flipV="1">
                  <a:off x="8923180" y="3631024"/>
                  <a:ext cx="1206241" cy="11004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BA1FD08B-D71E-4A34-A0AD-0C568EE28914}"/>
                    </a:ext>
                  </a:extLst>
                </p:cNvPr>
                <p:cNvCxnSpPr>
                  <a:stCxn id="35" idx="3"/>
                </p:cNvCxnSpPr>
                <p:nvPr/>
              </p:nvCxnSpPr>
              <p:spPr>
                <a:xfrm flipV="1">
                  <a:off x="8933537" y="3768970"/>
                  <a:ext cx="1225476" cy="2508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391984-0F6E-4C95-947A-D42D952FF750}"/>
                    </a:ext>
                  </a:extLst>
                </p:cNvPr>
                <p:cNvSpPr txBox="1"/>
                <p:nvPr/>
              </p:nvSpPr>
              <p:spPr>
                <a:xfrm>
                  <a:off x="3089430" y="5284345"/>
                  <a:ext cx="1677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Bootstrap</a:t>
                  </a:r>
                  <a:endParaRPr lang="en-I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97170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7A05-1F29-45AC-9F62-3C53E8A84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91C7C-4733-4492-ABE3-93C8E1B199F8}"/>
              </a:ext>
            </a:extLst>
          </p:cNvPr>
          <p:cNvGrpSpPr/>
          <p:nvPr/>
        </p:nvGrpSpPr>
        <p:grpSpPr>
          <a:xfrm>
            <a:off x="2681056" y="1470498"/>
            <a:ext cx="8578073" cy="4991878"/>
            <a:chOff x="2681056" y="1470498"/>
            <a:chExt cx="8578073" cy="49918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EA99E9F-8C03-40B7-B687-135567AF15A1}"/>
                </a:ext>
              </a:extLst>
            </p:cNvPr>
            <p:cNvSpPr/>
            <p:nvPr/>
          </p:nvSpPr>
          <p:spPr>
            <a:xfrm>
              <a:off x="2681056" y="3429000"/>
              <a:ext cx="1500327" cy="1393794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Dataset (n)</a:t>
              </a:r>
              <a:endParaRPr lang="en-IN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27830D6-E292-4B57-B856-833E288E299B}"/>
                </a:ext>
              </a:extLst>
            </p:cNvPr>
            <p:cNvGrpSpPr/>
            <p:nvPr/>
          </p:nvGrpSpPr>
          <p:grpSpPr>
            <a:xfrm>
              <a:off x="3089430" y="1470498"/>
              <a:ext cx="8169699" cy="4991878"/>
              <a:chOff x="3089430" y="1470498"/>
              <a:chExt cx="8169699" cy="499187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131BB09-4DBC-4BF4-8B9C-A680FB4CCB2C}"/>
                  </a:ext>
                </a:extLst>
              </p:cNvPr>
              <p:cNvSpPr/>
              <p:nvPr/>
            </p:nvSpPr>
            <p:spPr>
              <a:xfrm>
                <a:off x="10159013" y="3094777"/>
                <a:ext cx="1100116" cy="8284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 (majority vote)</a:t>
                </a:r>
                <a:endParaRPr lang="en-IN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855276E-0EDD-404B-A77C-F226812624C4}"/>
                  </a:ext>
                </a:extLst>
              </p:cNvPr>
              <p:cNvGrpSpPr/>
              <p:nvPr/>
            </p:nvGrpSpPr>
            <p:grpSpPr>
              <a:xfrm>
                <a:off x="3089430" y="1470498"/>
                <a:ext cx="7069583" cy="4991878"/>
                <a:chOff x="3089430" y="1470498"/>
                <a:chExt cx="7069583" cy="4991878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70DE7D6-AC09-4771-9FFB-E0A2A3E2F930}"/>
                    </a:ext>
                  </a:extLst>
                </p:cNvPr>
                <p:cNvSpPr/>
                <p:nvPr/>
              </p:nvSpPr>
              <p:spPr>
                <a:xfrm>
                  <a:off x="6575394" y="1470498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DT1</a:t>
                  </a:r>
                  <a:endParaRPr lang="en-IN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8E591899-AF8C-435C-8C2D-E2295911FD5B}"/>
                    </a:ext>
                  </a:extLst>
                </p:cNvPr>
                <p:cNvSpPr/>
                <p:nvPr/>
              </p:nvSpPr>
              <p:spPr>
                <a:xfrm>
                  <a:off x="6597588" y="2900868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DT2</a:t>
                  </a:r>
                  <a:endParaRPr lang="en-IN" dirty="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252D200-6F58-4985-A8A4-18B5BCDD5A77}"/>
                    </a:ext>
                  </a:extLst>
                </p:cNvPr>
                <p:cNvSpPr/>
                <p:nvPr/>
              </p:nvSpPr>
              <p:spPr>
                <a:xfrm>
                  <a:off x="6597588" y="4261993"/>
                  <a:ext cx="1145220" cy="1022352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DT3</a:t>
                  </a:r>
                  <a:endParaRPr lang="en-IN" dirty="0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7C8ACAFD-1A6C-481F-BC03-2102DCD3BBB7}"/>
                    </a:ext>
                  </a:extLst>
                </p:cNvPr>
                <p:cNvCxnSpPr>
                  <a:stCxn id="5" idx="3"/>
                  <a:endCxn id="9" idx="2"/>
                </p:cNvCxnSpPr>
                <p:nvPr/>
              </p:nvCxnSpPr>
              <p:spPr>
                <a:xfrm flipV="1">
                  <a:off x="4181383" y="1981674"/>
                  <a:ext cx="2394011" cy="21442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8A90ED4D-3208-49E4-9EA4-4522B1FC40AC}"/>
                    </a:ext>
                  </a:extLst>
                </p:cNvPr>
                <p:cNvCxnSpPr>
                  <a:stCxn id="5" idx="3"/>
                  <a:endCxn id="10" idx="2"/>
                </p:cNvCxnSpPr>
                <p:nvPr/>
              </p:nvCxnSpPr>
              <p:spPr>
                <a:xfrm flipV="1">
                  <a:off x="4181383" y="3412044"/>
                  <a:ext cx="2416205" cy="71385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85B8931-9DFB-4249-BA61-0C29181F5C0A}"/>
                    </a:ext>
                  </a:extLst>
                </p:cNvPr>
                <p:cNvCxnSpPr>
                  <a:stCxn id="5" idx="3"/>
                  <a:endCxn id="11" idx="2"/>
                </p:cNvCxnSpPr>
                <p:nvPr/>
              </p:nvCxnSpPr>
              <p:spPr>
                <a:xfrm>
                  <a:off x="4181383" y="4125897"/>
                  <a:ext cx="2416205" cy="6472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81FA9A8-DB69-4676-A557-2D61C57D30E9}"/>
                    </a:ext>
                  </a:extLst>
                </p:cNvPr>
                <p:cNvCxnSpPr>
                  <a:stCxn id="5" idx="3"/>
                </p:cNvCxnSpPr>
                <p:nvPr/>
              </p:nvCxnSpPr>
              <p:spPr>
                <a:xfrm>
                  <a:off x="4181383" y="4125897"/>
                  <a:ext cx="2416205" cy="214688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1263EA0-BF5B-49C8-B60C-D7324A1714D1}"/>
                    </a:ext>
                  </a:extLst>
                </p:cNvPr>
                <p:cNvSpPr txBox="1"/>
                <p:nvPr/>
              </p:nvSpPr>
              <p:spPr>
                <a:xfrm>
                  <a:off x="4225947" y="2205056"/>
                  <a:ext cx="1953088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Row samples + Feature sample  (</a:t>
                  </a:r>
                  <a:r>
                    <a:rPr lang="en-US" dirty="0" err="1"/>
                    <a:t>D’</a:t>
                  </a:r>
                  <a:r>
                    <a:rPr lang="en-US" baseline="-25000" dirty="0" err="1"/>
                    <a:t>m</a:t>
                  </a:r>
                  <a:r>
                    <a:rPr lang="en-US" dirty="0"/>
                    <a:t>)</a:t>
                  </a:r>
                  <a:endParaRPr lang="en-IN" baseline="-250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64541CD-02E8-4921-B532-F77EAC3B21C2}"/>
                    </a:ext>
                  </a:extLst>
                </p:cNvPr>
                <p:cNvSpPr txBox="1"/>
                <p:nvPr/>
              </p:nvSpPr>
              <p:spPr>
                <a:xfrm>
                  <a:off x="5239305" y="3303976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C75323E-D224-468A-A41F-155B31528587}"/>
                    </a:ext>
                  </a:extLst>
                </p:cNvPr>
                <p:cNvSpPr txBox="1"/>
                <p:nvPr/>
              </p:nvSpPr>
              <p:spPr>
                <a:xfrm>
                  <a:off x="5391705" y="4104453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FBAF1D2-83CB-41CC-8894-8C218FDA27DB}"/>
                    </a:ext>
                  </a:extLst>
                </p:cNvPr>
                <p:cNvSpPr txBox="1"/>
                <p:nvPr/>
              </p:nvSpPr>
              <p:spPr>
                <a:xfrm>
                  <a:off x="5517471" y="4949312"/>
                  <a:ext cx="60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D’’’</a:t>
                  </a:r>
                  <a:r>
                    <a:rPr lang="en-US" baseline="-25000" dirty="0" err="1"/>
                    <a:t>m</a:t>
                  </a:r>
                  <a:endParaRPr lang="en-IN" dirty="0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9A2E2ED-A14E-43F3-9E92-7D77C4A3872C}"/>
                    </a:ext>
                  </a:extLst>
                </p:cNvPr>
                <p:cNvCxnSpPr>
                  <a:stCxn id="9" idx="6"/>
                </p:cNvCxnSpPr>
                <p:nvPr/>
              </p:nvCxnSpPr>
              <p:spPr>
                <a:xfrm>
                  <a:off x="7720614" y="1981674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A47F6E4-38DF-458D-B08F-268FAB828870}"/>
                    </a:ext>
                  </a:extLst>
                </p:cNvPr>
                <p:cNvSpPr txBox="1"/>
                <p:nvPr/>
              </p:nvSpPr>
              <p:spPr>
                <a:xfrm>
                  <a:off x="8481503" y="1837678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BF8B0D4-B338-40F9-9B86-A26622A0CBAF}"/>
                    </a:ext>
                  </a:extLst>
                </p:cNvPr>
                <p:cNvCxnSpPr/>
                <p:nvPr/>
              </p:nvCxnSpPr>
              <p:spPr>
                <a:xfrm>
                  <a:off x="7742808" y="3429000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07B5B50-1DF3-44F6-A0B7-84879AAD50FF}"/>
                    </a:ext>
                  </a:extLst>
                </p:cNvPr>
                <p:cNvCxnSpPr/>
                <p:nvPr/>
              </p:nvCxnSpPr>
              <p:spPr>
                <a:xfrm>
                  <a:off x="7738368" y="4773169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8E81CAB-EFE1-41E4-B812-711D7F1F62F0}"/>
                    </a:ext>
                  </a:extLst>
                </p:cNvPr>
                <p:cNvCxnSpPr/>
                <p:nvPr/>
              </p:nvCxnSpPr>
              <p:spPr>
                <a:xfrm>
                  <a:off x="7738367" y="6272784"/>
                  <a:ext cx="62439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762E0F0-CCFE-4A50-B623-D8ED90CFE181}"/>
                    </a:ext>
                  </a:extLst>
                </p:cNvPr>
                <p:cNvSpPr txBox="1"/>
                <p:nvPr/>
              </p:nvSpPr>
              <p:spPr>
                <a:xfrm>
                  <a:off x="8465224" y="4546852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47FAF4C-5F16-47B8-8831-8BA9EC4E49A7}"/>
                    </a:ext>
                  </a:extLst>
                </p:cNvPr>
                <p:cNvSpPr txBox="1"/>
                <p:nvPr/>
              </p:nvSpPr>
              <p:spPr>
                <a:xfrm>
                  <a:off x="8475581" y="6093044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F6F8465-A340-4075-9F41-099AEE4B9FF2}"/>
                    </a:ext>
                  </a:extLst>
                </p:cNvPr>
                <p:cNvSpPr txBox="1"/>
                <p:nvPr/>
              </p:nvSpPr>
              <p:spPr>
                <a:xfrm>
                  <a:off x="8475581" y="3261692"/>
                  <a:ext cx="457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58B77D5-B887-4C5A-BD00-0C1F8EA2D9A1}"/>
                    </a:ext>
                  </a:extLst>
                </p:cNvPr>
                <p:cNvCxnSpPr>
                  <a:stCxn id="21" idx="3"/>
                </p:cNvCxnSpPr>
                <p:nvPr/>
              </p:nvCxnSpPr>
              <p:spPr>
                <a:xfrm>
                  <a:off x="8939459" y="2022344"/>
                  <a:ext cx="1189962" cy="13897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F81FDD6-4BF8-454D-9CA2-00F947E9C2FC}"/>
                    </a:ext>
                  </a:extLst>
                </p:cNvPr>
                <p:cNvCxnSpPr>
                  <a:stCxn id="27" idx="3"/>
                </p:cNvCxnSpPr>
                <p:nvPr/>
              </p:nvCxnSpPr>
              <p:spPr>
                <a:xfrm>
                  <a:off x="8933537" y="3446358"/>
                  <a:ext cx="1195884" cy="422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C66139F0-4B37-4BB4-95CE-4CA7E6A8E0C9}"/>
                    </a:ext>
                  </a:extLst>
                </p:cNvPr>
                <p:cNvCxnSpPr>
                  <a:stCxn id="25" idx="3"/>
                </p:cNvCxnSpPr>
                <p:nvPr/>
              </p:nvCxnSpPr>
              <p:spPr>
                <a:xfrm flipV="1">
                  <a:off x="8923180" y="3631024"/>
                  <a:ext cx="1206241" cy="11004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B28F2B58-2971-4346-A61D-3B6FFEB57AC5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 flipV="1">
                  <a:off x="8933537" y="3768970"/>
                  <a:ext cx="1225476" cy="25087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FE75FE2-F6D6-4D03-9700-81A3650595EF}"/>
                    </a:ext>
                  </a:extLst>
                </p:cNvPr>
                <p:cNvSpPr txBox="1"/>
                <p:nvPr/>
              </p:nvSpPr>
              <p:spPr>
                <a:xfrm>
                  <a:off x="3089430" y="5284345"/>
                  <a:ext cx="16778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Bootstrap</a:t>
                  </a:r>
                  <a:endParaRPr lang="en-I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6653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01E-E26D-4497-9DCC-516ADE31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Continues….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D11D6-3A59-4E40-ACD8-6583D76C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/>
          <a:lstStyle/>
          <a:p>
            <a:r>
              <a:rPr lang="en-US" dirty="0"/>
              <a:t>DT – Low Bias and High Variance</a:t>
            </a:r>
          </a:p>
          <a:p>
            <a:r>
              <a:rPr lang="en-US" dirty="0"/>
              <a:t>Multiple decision tree and taking aggregation it will get converted in low variance</a:t>
            </a:r>
          </a:p>
          <a:p>
            <a:r>
              <a:rPr lang="en-US" dirty="0"/>
              <a:t>if it is regression problem ( need to take mean or median from the output of all models.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Hyperparameter: how many decision </a:t>
            </a:r>
            <a:r>
              <a:rPr lang="en-US"/>
              <a:t>trees you have to use.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3494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165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Random Forest Classifier </vt:lpstr>
      <vt:lpstr>Ensemble Technique</vt:lpstr>
      <vt:lpstr>Bagging</vt:lpstr>
      <vt:lpstr>Random forest</vt:lpstr>
      <vt:lpstr>Continues….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Classifier</dc:title>
  <dc:creator>Hemachandran k</dc:creator>
  <cp:lastModifiedBy>Hemachandran k</cp:lastModifiedBy>
  <cp:revision>4</cp:revision>
  <dcterms:created xsi:type="dcterms:W3CDTF">2021-01-21T06:14:38Z</dcterms:created>
  <dcterms:modified xsi:type="dcterms:W3CDTF">2021-01-21T06:45:19Z</dcterms:modified>
</cp:coreProperties>
</file>