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79" r:id="rId2"/>
    <p:sldId id="257" r:id="rId3"/>
    <p:sldId id="258" r:id="rId4"/>
    <p:sldId id="356" r:id="rId5"/>
    <p:sldId id="259" r:id="rId6"/>
    <p:sldId id="280" r:id="rId7"/>
    <p:sldId id="357" r:id="rId8"/>
    <p:sldId id="260" r:id="rId9"/>
    <p:sldId id="261" r:id="rId10"/>
    <p:sldId id="272" r:id="rId11"/>
    <p:sldId id="345" r:id="rId12"/>
    <p:sldId id="358" r:id="rId13"/>
    <p:sldId id="336" r:id="rId14"/>
    <p:sldId id="337" r:id="rId15"/>
    <p:sldId id="338" r:id="rId16"/>
    <p:sldId id="320" r:id="rId17"/>
    <p:sldId id="339" r:id="rId18"/>
    <p:sldId id="340" r:id="rId19"/>
    <p:sldId id="341" r:id="rId20"/>
    <p:sldId id="342" r:id="rId21"/>
    <p:sldId id="343" r:id="rId22"/>
    <p:sldId id="346" r:id="rId23"/>
    <p:sldId id="359" r:id="rId24"/>
    <p:sldId id="360" r:id="rId25"/>
    <p:sldId id="334" r:id="rId26"/>
    <p:sldId id="269" r:id="rId27"/>
    <p:sldId id="275" r:id="rId28"/>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95EF5BF-1455-4694-B2FA-2D0AE43C2EAC}" type="datetimeFigureOut">
              <a:rPr lang="en-US" smtClean="0"/>
              <a:t>5/29/2020</a:t>
            </a:fld>
            <a:endParaRPr lang="en-IN"/>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B8320FA-02B3-4F5C-ADF1-BD2D1FF1EF01}" type="slidenum">
              <a:rPr lang="en-IN" smtClean="0"/>
              <a:t>‹#›</a:t>
            </a:fld>
            <a:endParaRPr lang="en-IN"/>
          </a:p>
        </p:txBody>
      </p:sp>
    </p:spTree>
    <p:extLst>
      <p:ext uri="{BB962C8B-B14F-4D97-AF65-F5344CB8AC3E}">
        <p14:creationId xmlns:p14="http://schemas.microsoft.com/office/powerpoint/2010/main" val="293400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0F01E118-8CDD-4521-89B1-95512AA13378}" type="datetimeFigureOut">
              <a:rPr lang="en-US" smtClean="0"/>
              <a:t>5/29/2020</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1C1CCD2D-850C-4B66-A8B6-AB1AED506814}" type="slidenum">
              <a:rPr lang="en-US" smtClean="0"/>
              <a:t>‹#›</a:t>
            </a:fld>
            <a:endParaRPr lang="en-US"/>
          </a:p>
        </p:txBody>
      </p:sp>
    </p:spTree>
    <p:extLst>
      <p:ext uri="{BB962C8B-B14F-4D97-AF65-F5344CB8AC3E}">
        <p14:creationId xmlns:p14="http://schemas.microsoft.com/office/powerpoint/2010/main" val="3413287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D9B7F5-4305-48C3-BAC3-435486EDAB50}" type="datetime1">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245026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01CC06-9837-4D58-8995-532B3F9DB46A}" type="datetime1">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105967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CDF967-EC64-454A-A159-D8736BC5AD93}" type="datetime1">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234461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10DFA-0A37-4DDF-B3D1-5A2DB3489FA3}" type="datetime1">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236565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33CEC6-6D49-41C1-9BD0-E16CFAB25D1D}" type="datetime1">
              <a:rPr lang="en-IN" smtClean="0"/>
              <a:t>29-05-2020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416610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158D8F5-96E2-42E0-8B88-C9B555D7EA25}" type="datetime1">
              <a:rPr lang="en-IN" smtClean="0"/>
              <a:t>29-05-2020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53937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9DADBB-B97D-4F21-B7DD-E8B29BBC3FDE}" type="datetime1">
              <a:rPr lang="en-IN" smtClean="0"/>
              <a:t>29-05-2020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21487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C3E6F59-D13F-4836-ACB1-EED2D1BBA9AA}" type="datetime1">
              <a:rPr lang="en-IN" smtClean="0"/>
              <a:t>29-05-2020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191427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63634-5F95-4842-B286-A08D62E7C88C}" type="datetime1">
              <a:rPr lang="en-IN" smtClean="0"/>
              <a:t>29-05-2020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370365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7FAFC-FFC7-45DB-826E-EF15963564AD}" type="datetime1">
              <a:rPr lang="en-IN" smtClean="0"/>
              <a:t>29-05-2020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123707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09E9B-8751-431C-B824-7AFBF58E2339}" type="datetime1">
              <a:rPr lang="en-IN" smtClean="0"/>
              <a:t>29-05-2020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C5E9EF-9995-46C3-A752-B3A2D9286500}" type="slidenum">
              <a:rPr lang="en-IN" smtClean="0"/>
              <a:pPr/>
              <a:t>‹#›</a:t>
            </a:fld>
            <a:endParaRPr lang="en-IN"/>
          </a:p>
        </p:txBody>
      </p:sp>
    </p:spTree>
    <p:extLst>
      <p:ext uri="{BB962C8B-B14F-4D97-AF65-F5344CB8AC3E}">
        <p14:creationId xmlns:p14="http://schemas.microsoft.com/office/powerpoint/2010/main" val="371905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E9352-89EE-45D8-8759-036065B2CE61}" type="datetime1">
              <a:rPr lang="en-IN" smtClean="0"/>
              <a:t>29-05-2020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5E9EF-9995-46C3-A752-B3A2D9286500}" type="slidenum">
              <a:rPr lang="en-IN" smtClean="0"/>
              <a:pPr/>
              <a:t>‹#›</a:t>
            </a:fld>
            <a:endParaRPr lang="en-IN"/>
          </a:p>
        </p:txBody>
      </p:sp>
    </p:spTree>
    <p:extLst>
      <p:ext uri="{BB962C8B-B14F-4D97-AF65-F5344CB8AC3E}">
        <p14:creationId xmlns:p14="http://schemas.microsoft.com/office/powerpoint/2010/main" val="1490401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Google_Brain" TargetMode="External"/><Relationship Id="rId3" Type="http://schemas.openxmlformats.org/officeDocument/2006/relationships/hyperlink" Target="https://en.wikipedia.org/wiki/Open-source_software" TargetMode="External"/><Relationship Id="rId7" Type="http://schemas.openxmlformats.org/officeDocument/2006/relationships/hyperlink" Target="https://en.wikipedia.org/wiki/Google" TargetMode="External"/><Relationship Id="rId2" Type="http://schemas.openxmlformats.org/officeDocument/2006/relationships/hyperlink" Target="https://en.wikipedia.org/wiki/Free_software" TargetMode="External"/><Relationship Id="rId1" Type="http://schemas.openxmlformats.org/officeDocument/2006/relationships/slideLayout" Target="../slideLayouts/slideLayout2.xml"/><Relationship Id="rId6" Type="http://schemas.openxmlformats.org/officeDocument/2006/relationships/hyperlink" Target="https://en.wikipedia.org/wiki/Neural_networks" TargetMode="External"/><Relationship Id="rId5" Type="http://schemas.openxmlformats.org/officeDocument/2006/relationships/hyperlink" Target="https://en.wikipedia.org/wiki/Machine_learning" TargetMode="External"/><Relationship Id="rId10" Type="http://schemas.openxmlformats.org/officeDocument/2006/relationships/hyperlink" Target="https://en.wikipedia.org/wiki/Open-source_license" TargetMode="External"/><Relationship Id="rId4" Type="http://schemas.openxmlformats.org/officeDocument/2006/relationships/hyperlink" Target="https://en.wikipedia.org/wiki/Library_(computing)" TargetMode="External"/><Relationship Id="rId9" Type="http://schemas.openxmlformats.org/officeDocument/2006/relationships/hyperlink" Target="https://en.wikipedia.org/wiki/Apache_Licens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hyperlink" Target="http://ipython.org/" TargetMode="External"/><Relationship Id="rId1" Type="http://schemas.openxmlformats.org/officeDocument/2006/relationships/slideLayout" Target="../slideLayouts/slideLayout2.xml"/><Relationship Id="rId5" Type="http://schemas.openxmlformats.org/officeDocument/2006/relationships/hyperlink" Target="https://matplotlib.org/gallery/index.html" TargetMode="External"/><Relationship Id="rId4" Type="http://schemas.openxmlformats.org/officeDocument/2006/relationships/hyperlink" Target="https://matplotlib.org/tutorials/introductory/sample_plots.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ikits.appspot.com/sciki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0352" y="1026022"/>
            <a:ext cx="9144000" cy="2943293"/>
          </a:xfrm>
        </p:spPr>
        <p:txBody>
          <a:bodyPr>
            <a:normAutofit fontScale="90000"/>
          </a:bodyPr>
          <a:lstStyle/>
          <a:p>
            <a:r>
              <a:rPr lang="en-US" dirty="0">
                <a:latin typeface="Times New Roman" panose="02020603050405020304" pitchFamily="18" charset="0"/>
                <a:cs typeface="Times New Roman" panose="02020603050405020304" pitchFamily="18" charset="0"/>
              </a:rPr>
              <a:t>Classifying Fake News Articles Using Natural Language Processing to Identify In-Article Attribution as a Supervised Learning Estimator</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08539" y="4450126"/>
            <a:ext cx="4193627"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Guided By</a:t>
            </a:r>
          </a:p>
        </p:txBody>
      </p:sp>
      <p:sp>
        <p:nvSpPr>
          <p:cNvPr id="6" name="TextBox 5"/>
          <p:cNvSpPr txBox="1"/>
          <p:nvPr/>
        </p:nvSpPr>
        <p:spPr>
          <a:xfrm>
            <a:off x="7472854" y="4491070"/>
            <a:ext cx="4719146" cy="923330"/>
          </a:xfrm>
          <a:prstGeom prst="rect">
            <a:avLst/>
          </a:prstGeom>
          <a:noFill/>
        </p:spPr>
        <p:txBody>
          <a:bodyPr wrap="square" rtlCol="0">
            <a:spAutoFit/>
          </a:bodyPr>
          <a:lstStyle/>
          <a:p>
            <a:r>
              <a:rPr lang="en-US" sz="3200" dirty="0" smtClean="0">
                <a:latin typeface="Times New Roman" pitchFamily="18" charset="0"/>
                <a:cs typeface="Times New Roman" pitchFamily="18" charset="0"/>
              </a:rPr>
              <a:t>Presented By</a:t>
            </a:r>
          </a:p>
          <a:p>
            <a:pPr lvl="1"/>
            <a:endParaRPr lang="en-US" sz="22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4CC5E9EF-9995-46C3-A752-B3A2D9286500}" type="slidenum">
              <a:rPr lang="en-IN" smtClean="0"/>
              <a:pPr/>
              <a:t>1</a:t>
            </a:fld>
            <a:endParaRPr lang="en-IN"/>
          </a:p>
        </p:txBody>
      </p:sp>
    </p:spTree>
    <p:extLst>
      <p:ext uri="{BB962C8B-B14F-4D97-AF65-F5344CB8AC3E}">
        <p14:creationId xmlns:p14="http://schemas.microsoft.com/office/powerpoint/2010/main" val="3441157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Modules</a:t>
            </a:r>
            <a:r>
              <a:rPr lang="en-US" dirty="0" smtClean="0"/>
              <a:t>	</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sz="2400" b="1" dirty="0" err="1">
                <a:latin typeface="Times New Roman" pitchFamily="18" charset="0"/>
                <a:cs typeface="Times New Roman" pitchFamily="18" charset="0"/>
              </a:rPr>
              <a:t>Tensorflow</a:t>
            </a:r>
            <a:endParaRPr lang="en-US" sz="2400"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TensorFlow</a:t>
            </a:r>
            <a:r>
              <a:rPr lang="en-US" sz="2400" dirty="0">
                <a:latin typeface="Times New Roman" pitchFamily="18" charset="0"/>
                <a:cs typeface="Times New Roman" pitchFamily="18" charset="0"/>
              </a:rPr>
              <a:t> is a </a:t>
            </a:r>
            <a:r>
              <a:rPr lang="en-US" sz="2400" u="sng" dirty="0">
                <a:latin typeface="Times New Roman" pitchFamily="18" charset="0"/>
                <a:cs typeface="Times New Roman" pitchFamily="18" charset="0"/>
                <a:hlinkClick r:id="rId2" tooltip="Free software"/>
              </a:rPr>
              <a:t>free</a:t>
            </a:r>
            <a:r>
              <a:rPr lang="en-US" sz="2400" dirty="0">
                <a:latin typeface="Times New Roman" pitchFamily="18" charset="0"/>
                <a:cs typeface="Times New Roman" pitchFamily="18" charset="0"/>
              </a:rPr>
              <a:t> and </a:t>
            </a:r>
            <a:r>
              <a:rPr lang="en-US" sz="2400" u="sng" dirty="0">
                <a:latin typeface="Times New Roman" pitchFamily="18" charset="0"/>
                <a:cs typeface="Times New Roman" pitchFamily="18" charset="0"/>
                <a:hlinkClick r:id="rId3" tooltip="Open-source software"/>
              </a:rPr>
              <a:t>open-source</a:t>
            </a:r>
            <a:r>
              <a:rPr lang="en-US" sz="2400" dirty="0">
                <a:latin typeface="Times New Roman" pitchFamily="18" charset="0"/>
                <a:cs typeface="Times New Roman" pitchFamily="18" charset="0"/>
              </a:rPr>
              <a:t> </a:t>
            </a:r>
            <a:r>
              <a:rPr lang="en-US" sz="2400" u="sng" dirty="0">
                <a:latin typeface="Times New Roman" pitchFamily="18" charset="0"/>
                <a:cs typeface="Times New Roman" pitchFamily="18" charset="0"/>
                <a:hlinkClick r:id="rId4" tooltip="Library (computing)"/>
              </a:rPr>
              <a:t>software library for dataflow and differentiable programming </a:t>
            </a:r>
            <a:r>
              <a:rPr lang="en-US" sz="2400" dirty="0">
                <a:latin typeface="Times New Roman" pitchFamily="18" charset="0"/>
                <a:cs typeface="Times New Roman" pitchFamily="18" charset="0"/>
              </a:rPr>
              <a:t>across a range of tasks. It is a symbolic math library, and is also used for </a:t>
            </a:r>
            <a:r>
              <a:rPr lang="en-US" sz="2400" u="sng" dirty="0">
                <a:latin typeface="Times New Roman" pitchFamily="18" charset="0"/>
                <a:cs typeface="Times New Roman" pitchFamily="18" charset="0"/>
                <a:hlinkClick r:id="rId5" tooltip="Machine learning"/>
              </a:rPr>
              <a:t>machine learning</a:t>
            </a:r>
            <a:r>
              <a:rPr lang="en-US" sz="2400" dirty="0">
                <a:latin typeface="Times New Roman" pitchFamily="18" charset="0"/>
                <a:cs typeface="Times New Roman" pitchFamily="18" charset="0"/>
              </a:rPr>
              <a:t> applications such as </a:t>
            </a:r>
            <a:r>
              <a:rPr lang="en-US" sz="2400" u="sng" dirty="0">
                <a:latin typeface="Times New Roman" pitchFamily="18" charset="0"/>
                <a:cs typeface="Times New Roman" pitchFamily="18" charset="0"/>
                <a:hlinkClick r:id="rId6" tooltip="Neural networks"/>
              </a:rPr>
              <a:t>neural networks</a:t>
            </a:r>
            <a:r>
              <a:rPr lang="en-US" sz="2400" dirty="0">
                <a:latin typeface="Times New Roman" pitchFamily="18" charset="0"/>
                <a:cs typeface="Times New Roman" pitchFamily="18" charset="0"/>
              </a:rPr>
              <a:t>. It is used for both research and production at </a:t>
            </a:r>
            <a:r>
              <a:rPr lang="en-US" sz="2400" u="sng" dirty="0">
                <a:latin typeface="Times New Roman" pitchFamily="18" charset="0"/>
                <a:cs typeface="Times New Roman" pitchFamily="18" charset="0"/>
                <a:hlinkClick r:id="rId7" tooltip="Google"/>
              </a:rPr>
              <a:t>Google</a:t>
            </a:r>
            <a:r>
              <a:rPr lang="en-US" sz="2400" dirty="0">
                <a:latin typeface="Times New Roman" pitchFamily="18" charset="0"/>
                <a:cs typeface="Times New Roman" pitchFamily="18" charset="0"/>
              </a:rPr>
              <a:t>.‍ </a:t>
            </a:r>
          </a:p>
          <a:p>
            <a:pPr marL="0" indent="0">
              <a:buNone/>
            </a:pPr>
            <a:r>
              <a:rPr lang="en-US" sz="2400" dirty="0" err="1">
                <a:latin typeface="Times New Roman" pitchFamily="18" charset="0"/>
                <a:cs typeface="Times New Roman" pitchFamily="18" charset="0"/>
              </a:rPr>
              <a:t>TensorFlow</a:t>
            </a:r>
            <a:r>
              <a:rPr lang="en-US" sz="2400" dirty="0">
                <a:latin typeface="Times New Roman" pitchFamily="18" charset="0"/>
                <a:cs typeface="Times New Roman" pitchFamily="18" charset="0"/>
              </a:rPr>
              <a:t> was developed by the </a:t>
            </a:r>
            <a:r>
              <a:rPr lang="en-US" sz="2400" u="sng" dirty="0">
                <a:latin typeface="Times New Roman" pitchFamily="18" charset="0"/>
                <a:cs typeface="Times New Roman" pitchFamily="18" charset="0"/>
                <a:hlinkClick r:id="rId8" tooltip="Google Brain"/>
              </a:rPr>
              <a:t>Google Brain</a:t>
            </a:r>
            <a:r>
              <a:rPr lang="en-US" sz="2400" dirty="0">
                <a:latin typeface="Times New Roman" pitchFamily="18" charset="0"/>
                <a:cs typeface="Times New Roman" pitchFamily="18" charset="0"/>
              </a:rPr>
              <a:t> team for internal Google use. It was released under the </a:t>
            </a:r>
            <a:r>
              <a:rPr lang="en-US" sz="2400" u="sng" dirty="0">
                <a:latin typeface="Times New Roman" pitchFamily="18" charset="0"/>
                <a:cs typeface="Times New Roman" pitchFamily="18" charset="0"/>
                <a:hlinkClick r:id="rId9" tooltip="Apache License"/>
              </a:rPr>
              <a:t>Apache 2.0</a:t>
            </a:r>
            <a:r>
              <a:rPr lang="en-US" sz="2400" dirty="0">
                <a:latin typeface="Times New Roman" pitchFamily="18" charset="0"/>
                <a:cs typeface="Times New Roman" pitchFamily="18" charset="0"/>
              </a:rPr>
              <a:t> </a:t>
            </a:r>
            <a:r>
              <a:rPr lang="en-US" sz="2400" u="sng" dirty="0">
                <a:latin typeface="Times New Roman" pitchFamily="18" charset="0"/>
                <a:cs typeface="Times New Roman" pitchFamily="18" charset="0"/>
                <a:hlinkClick r:id="rId10" tooltip="Open-source license"/>
              </a:rPr>
              <a:t>open-source license</a:t>
            </a:r>
            <a:r>
              <a:rPr lang="en-US" sz="2400" dirty="0">
                <a:latin typeface="Times New Roman" pitchFamily="18" charset="0"/>
                <a:cs typeface="Times New Roman" pitchFamily="18" charset="0"/>
              </a:rPr>
              <a:t> on November 9, 2015.</a:t>
            </a:r>
          </a:p>
          <a:p>
            <a:pPr marL="0" indent="0">
              <a:buNone/>
            </a:pPr>
            <a:r>
              <a:rPr lang="en-US" sz="2400" b="1" dirty="0" err="1">
                <a:latin typeface="Times New Roman" pitchFamily="18" charset="0"/>
                <a:cs typeface="Times New Roman" pitchFamily="18" charset="0"/>
              </a:rPr>
              <a:t>Numpy</a:t>
            </a:r>
            <a:endParaRPr lang="en-US" sz="2400"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is a general-purpose array-processing package. It provides a high-performance multidimensional array object, and tools for working with these arrays.</a:t>
            </a:r>
          </a:p>
          <a:p>
            <a:pPr marL="0" indent="0" fontAlgn="base">
              <a:buNone/>
            </a:pPr>
            <a:r>
              <a:rPr lang="en-US" sz="2400" dirty="0">
                <a:latin typeface="Times New Roman" pitchFamily="18" charset="0"/>
                <a:cs typeface="Times New Roman" pitchFamily="18" charset="0"/>
              </a:rPr>
              <a:t>It is the fundamental package for scientific computing with Python. It contains various features including these important ones:</a:t>
            </a:r>
          </a:p>
          <a:p>
            <a:pPr marL="0" lvl="0" indent="0" fontAlgn="base">
              <a:buNone/>
            </a:pPr>
            <a:r>
              <a:rPr lang="en-US" sz="2400" dirty="0">
                <a:latin typeface="Times New Roman" pitchFamily="18" charset="0"/>
                <a:cs typeface="Times New Roman" pitchFamily="18" charset="0"/>
              </a:rPr>
              <a:t>A powerful N-dimensional array object</a:t>
            </a:r>
          </a:p>
          <a:p>
            <a:pPr marL="0" lvl="0" indent="0" fontAlgn="base">
              <a:buNone/>
            </a:pPr>
            <a:r>
              <a:rPr lang="en-US" sz="2400" dirty="0">
                <a:latin typeface="Times New Roman" pitchFamily="18" charset="0"/>
                <a:cs typeface="Times New Roman" pitchFamily="18" charset="0"/>
              </a:rPr>
              <a:t>Sophisticated (broadcasting) functions</a:t>
            </a:r>
          </a:p>
          <a:p>
            <a:pPr marL="0" lvl="0" indent="0" fontAlgn="base">
              <a:buNone/>
            </a:pPr>
            <a:r>
              <a:rPr lang="en-US" sz="2400" dirty="0">
                <a:latin typeface="Times New Roman" pitchFamily="18" charset="0"/>
                <a:cs typeface="Times New Roman" pitchFamily="18" charset="0"/>
              </a:rPr>
              <a:t>Tools for integrating C/C++ and Fortran code</a:t>
            </a:r>
          </a:p>
          <a:p>
            <a:pPr marL="0" lvl="0" indent="0" fontAlgn="base">
              <a:buNone/>
            </a:pPr>
            <a:r>
              <a:rPr lang="en-US" sz="2400" dirty="0">
                <a:latin typeface="Times New Roman" pitchFamily="18" charset="0"/>
                <a:cs typeface="Times New Roman" pitchFamily="18" charset="0"/>
              </a:rPr>
              <a:t>Useful linear algebra, Fourier transform, and random number capabilities</a:t>
            </a:r>
          </a:p>
          <a:p>
            <a:pPr marL="0" indent="0" fontAlgn="base">
              <a:buNone/>
            </a:pPr>
            <a:r>
              <a:rPr lang="en-US" sz="2400" dirty="0">
                <a:latin typeface="Times New Roman" pitchFamily="18" charset="0"/>
                <a:cs typeface="Times New Roman" pitchFamily="18" charset="0"/>
              </a:rPr>
              <a:t>Besides its obvious scientific uses,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can also be used as an efficient multi-dimensional container of generic data. Arbitrary data-types can be defined using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which allows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to seamlessly and speedily integrate with a wide variety of databases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20" name="Slide Number Placeholder 19"/>
          <p:cNvSpPr>
            <a:spLocks noGrp="1"/>
          </p:cNvSpPr>
          <p:nvPr>
            <p:ph type="sldNum" sz="quarter" idx="12"/>
          </p:nvPr>
        </p:nvSpPr>
        <p:spPr/>
        <p:txBody>
          <a:bodyPr/>
          <a:lstStyle/>
          <a:p>
            <a:fld id="{4CC5E9EF-9995-46C3-A752-B3A2D9286500}" type="slidenum">
              <a:rPr lang="en-IN" smtClean="0"/>
              <a:pPr/>
              <a:t>10</a:t>
            </a:fld>
            <a:endParaRPr lang="en-IN"/>
          </a:p>
        </p:txBody>
      </p:sp>
    </p:spTree>
    <p:extLst>
      <p:ext uri="{BB962C8B-B14F-4D97-AF65-F5344CB8AC3E}">
        <p14:creationId xmlns:p14="http://schemas.microsoft.com/office/powerpoint/2010/main" val="4014603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b="1" dirty="0">
                <a:latin typeface="Times New Roman" pitchFamily="18" charset="0"/>
                <a:cs typeface="Times New Roman" pitchFamily="18" charset="0"/>
              </a:rPr>
              <a:t>Pandas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Pandas is an open-source Python Library providing high-performance data manipulation and analysis tool using its powerful data structures. Python was majorly used for data </a:t>
            </a:r>
            <a:r>
              <a:rPr lang="en-US" dirty="0" err="1">
                <a:latin typeface="Times New Roman" pitchFamily="18" charset="0"/>
                <a:cs typeface="Times New Roman" pitchFamily="18" charset="0"/>
              </a:rPr>
              <a:t>munging</a:t>
            </a:r>
            <a:r>
              <a:rPr lang="en-US" dirty="0">
                <a:latin typeface="Times New Roman" pitchFamily="18" charset="0"/>
                <a:cs typeface="Times New Roman" pitchFamily="18" charset="0"/>
              </a:rPr>
              <a:t> and preparation. It had very little contribution towards data analysis. Pandas solved this problem. Using Pandas, we can accomplish five typical steps in the processing and analysis of data, regardless of the origin of data load, prepare, manipulate, model, and analyze. Python with Pandas is used in a wide range of fields including</a:t>
            </a:r>
          </a:p>
          <a:p>
            <a:pPr marL="0" indent="0">
              <a:buNone/>
            </a:pPr>
            <a:r>
              <a:rPr lang="en-US" dirty="0">
                <a:latin typeface="Times New Roman" pitchFamily="18" charset="0"/>
                <a:cs typeface="Times New Roman" pitchFamily="18" charset="0"/>
              </a:rPr>
              <a:t>academic and commercial domains including finance, economics, Statistics, analytics, etc.</a:t>
            </a:r>
          </a:p>
          <a:p>
            <a:pPr marL="0" indent="0">
              <a:buNone/>
            </a:pPr>
            <a:r>
              <a:rPr lang="en-US" b="1" dirty="0" err="1">
                <a:latin typeface="Times New Roman" pitchFamily="18" charset="0"/>
                <a:cs typeface="Times New Roman" pitchFamily="18" charset="0"/>
              </a:rPr>
              <a:t>Matplotlib</a:t>
            </a:r>
            <a:endParaRPr lang="en-US" dirty="0">
              <a:latin typeface="Times New Roman" pitchFamily="18" charset="0"/>
              <a:cs typeface="Times New Roman" pitchFamily="18" charset="0"/>
            </a:endParaRPr>
          </a:p>
          <a:p>
            <a:pPr marL="0" indent="0">
              <a:buNone/>
            </a:pP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is a Python 2D plotting library which produces publication quality figures in a variety of hardcopy formats and interactive environments across platforms.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can be used in Python scripts, the Python and </a:t>
            </a:r>
            <a:r>
              <a:rPr lang="en-US" u="sng" dirty="0" err="1">
                <a:latin typeface="Times New Roman" pitchFamily="18" charset="0"/>
                <a:cs typeface="Times New Roman" pitchFamily="18" charset="0"/>
                <a:hlinkClick r:id="rId2"/>
              </a:rPr>
              <a:t>IPython</a:t>
            </a:r>
            <a:r>
              <a:rPr lang="en-US" dirty="0">
                <a:latin typeface="Times New Roman" pitchFamily="18" charset="0"/>
                <a:cs typeface="Times New Roman" pitchFamily="18" charset="0"/>
              </a:rPr>
              <a:t> shells, the </a:t>
            </a:r>
            <a:r>
              <a:rPr lang="en-US" u="sng" dirty="0" err="1">
                <a:latin typeface="Times New Roman" pitchFamily="18" charset="0"/>
                <a:cs typeface="Times New Roman" pitchFamily="18" charset="0"/>
                <a:hlinkClick r:id="rId3"/>
              </a:rPr>
              <a:t>Jupyter</a:t>
            </a:r>
            <a:r>
              <a:rPr lang="en-US" dirty="0">
                <a:latin typeface="Times New Roman" pitchFamily="18" charset="0"/>
                <a:cs typeface="Times New Roman" pitchFamily="18" charset="0"/>
              </a:rPr>
              <a:t> Notebook, web application servers, and four graphical user interface toolkits.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tries to make easy things easy and hard things possible. You can generate plots, histograms, power spectra, bar charts, error charts, scatter plots, etc., with just a few lines of code. For examples, see the </a:t>
            </a:r>
            <a:r>
              <a:rPr lang="en-US" dirty="0">
                <a:latin typeface="Times New Roman" pitchFamily="18" charset="0"/>
                <a:cs typeface="Times New Roman" pitchFamily="18" charset="0"/>
                <a:hlinkClick r:id="rId4"/>
              </a:rPr>
              <a:t>sample plots</a:t>
            </a:r>
            <a:r>
              <a:rPr lang="en-US" dirty="0">
                <a:latin typeface="Times New Roman" pitchFamily="18" charset="0"/>
                <a:cs typeface="Times New Roman" pitchFamily="18" charset="0"/>
              </a:rPr>
              <a:t> and </a:t>
            </a:r>
            <a:r>
              <a:rPr lang="en-US" dirty="0">
                <a:latin typeface="Times New Roman" pitchFamily="18" charset="0"/>
                <a:cs typeface="Times New Roman" pitchFamily="18" charset="0"/>
                <a:hlinkClick r:id="rId5"/>
              </a:rPr>
              <a:t>thumbnail gallery</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For simple plotting the </a:t>
            </a:r>
            <a:r>
              <a:rPr lang="en-US" dirty="0" err="1">
                <a:latin typeface="Times New Roman" pitchFamily="18" charset="0"/>
                <a:cs typeface="Times New Roman" pitchFamily="18" charset="0"/>
              </a:rPr>
              <a:t>pyplot</a:t>
            </a:r>
            <a:r>
              <a:rPr lang="en-US" dirty="0">
                <a:latin typeface="Times New Roman" pitchFamily="18" charset="0"/>
                <a:cs typeface="Times New Roman" pitchFamily="18" charset="0"/>
              </a:rPr>
              <a:t> module provides a MATLAB-like interface, particularly when combined with </a:t>
            </a:r>
            <a:r>
              <a:rPr lang="en-US" dirty="0" err="1">
                <a:latin typeface="Times New Roman" pitchFamily="18" charset="0"/>
                <a:cs typeface="Times New Roman" pitchFamily="18" charset="0"/>
              </a:rPr>
              <a:t>IPython</a:t>
            </a:r>
            <a:r>
              <a:rPr lang="en-US" dirty="0">
                <a:latin typeface="Times New Roman" pitchFamily="18" charset="0"/>
                <a:cs typeface="Times New Roman" pitchFamily="18" charset="0"/>
              </a:rPr>
              <a:t>. For the power user, you have full control of line styles, font properties, axes properties, </a:t>
            </a:r>
            <a:r>
              <a:rPr lang="en-US" dirty="0" err="1">
                <a:latin typeface="Times New Roman" pitchFamily="18" charset="0"/>
                <a:cs typeface="Times New Roman" pitchFamily="18" charset="0"/>
              </a:rPr>
              <a:t>etc</a:t>
            </a:r>
            <a:r>
              <a:rPr lang="en-US" dirty="0">
                <a:latin typeface="Times New Roman" pitchFamily="18" charset="0"/>
                <a:cs typeface="Times New Roman" pitchFamily="18" charset="0"/>
              </a:rPr>
              <a:t>, via an object oriented interface or via a set of functions familiar to MATLAB users.</a:t>
            </a:r>
          </a:p>
          <a:p>
            <a:pPr marL="0" indent="0">
              <a:buNone/>
            </a:pPr>
            <a:r>
              <a:rPr lang="en-US" b="1" dirty="0" err="1">
                <a:latin typeface="Times New Roman" pitchFamily="18" charset="0"/>
                <a:cs typeface="Times New Roman" pitchFamily="18" charset="0"/>
              </a:rPr>
              <a:t>Scikit</a:t>
            </a:r>
            <a:r>
              <a:rPr lang="en-US" b="1" dirty="0">
                <a:latin typeface="Times New Roman" pitchFamily="18" charset="0"/>
                <a:cs typeface="Times New Roman" pitchFamily="18" charset="0"/>
              </a:rPr>
              <a:t> – learn</a:t>
            </a:r>
            <a:endParaRPr lang="en-US" dirty="0">
              <a:latin typeface="Times New Roman" pitchFamily="18" charset="0"/>
              <a:cs typeface="Times New Roman" pitchFamily="18" charset="0"/>
            </a:endParaRPr>
          </a:p>
          <a:p>
            <a:pPr marL="0" indent="0" fontAlgn="base">
              <a:buNone/>
            </a:pPr>
            <a:r>
              <a:rPr lang="en-US" dirty="0" err="1">
                <a:latin typeface="Times New Roman" pitchFamily="18" charset="0"/>
                <a:cs typeface="Times New Roman" pitchFamily="18" charset="0"/>
              </a:rPr>
              <a:t>Scikit</a:t>
            </a:r>
            <a:r>
              <a:rPr lang="en-US" dirty="0">
                <a:latin typeface="Times New Roman" pitchFamily="18" charset="0"/>
                <a:cs typeface="Times New Roman" pitchFamily="18" charset="0"/>
              </a:rPr>
              <a:t>-learn provides a range of supervised and unsupervised learning algorithms via a consistent interface in Python. It is licensed under a permissive simplified BSD license and is distributed under many Linux distributions, encouraging academic and commercial use. The library is built upon the </a:t>
            </a:r>
            <a:r>
              <a:rPr lang="en-US" dirty="0" err="1">
                <a:latin typeface="Times New Roman" pitchFamily="18" charset="0"/>
                <a:cs typeface="Times New Roman" pitchFamily="18" charset="0"/>
              </a:rPr>
              <a:t>SciPy</a:t>
            </a:r>
            <a:r>
              <a:rPr lang="en-US" dirty="0">
                <a:latin typeface="Times New Roman" pitchFamily="18" charset="0"/>
                <a:cs typeface="Times New Roman" pitchFamily="18" charset="0"/>
              </a:rPr>
              <a:t> (Scientific Python) that must be installed before you can use </a:t>
            </a:r>
            <a:r>
              <a:rPr lang="en-US" dirty="0" err="1">
                <a:latin typeface="Times New Roman" pitchFamily="18" charset="0"/>
                <a:cs typeface="Times New Roman" pitchFamily="18" charset="0"/>
              </a:rPr>
              <a:t>scikit</a:t>
            </a:r>
            <a:r>
              <a:rPr lang="en-US" dirty="0">
                <a:latin typeface="Times New Roman" pitchFamily="18" charset="0"/>
                <a:cs typeface="Times New Roman" pitchFamily="18" charset="0"/>
              </a:rPr>
              <a:t>-learn. This stack that includes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C5E9EF-9995-46C3-A752-B3A2D9286500}" type="slidenum">
              <a:rPr lang="en-IN" smtClean="0"/>
              <a:pPr/>
              <a:t>11</a:t>
            </a:fld>
            <a:endParaRPr lang="en-IN"/>
          </a:p>
        </p:txBody>
      </p:sp>
    </p:spTree>
    <p:extLst>
      <p:ext uri="{BB962C8B-B14F-4D97-AF65-F5344CB8AC3E}">
        <p14:creationId xmlns:p14="http://schemas.microsoft.com/office/powerpoint/2010/main" val="3762864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fontAlgn="base">
              <a:buNone/>
            </a:pPr>
            <a:r>
              <a:rPr lang="en-US" b="1"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Base n-dimensional array package</a:t>
            </a:r>
          </a:p>
          <a:p>
            <a:pPr marL="0" lvl="0" indent="0" fontAlgn="base">
              <a:buNone/>
            </a:pPr>
            <a:r>
              <a:rPr lang="en-US" b="1" dirty="0" err="1" smtClean="0">
                <a:latin typeface="Times New Roman" pitchFamily="18" charset="0"/>
                <a:cs typeface="Times New Roman" pitchFamily="18" charset="0"/>
              </a:rPr>
              <a:t>SciPy</a:t>
            </a:r>
            <a:r>
              <a:rPr lang="en-US" dirty="0" smtClean="0">
                <a:latin typeface="Times New Roman" pitchFamily="18" charset="0"/>
                <a:cs typeface="Times New Roman" pitchFamily="18" charset="0"/>
              </a:rPr>
              <a:t>: Fundamental library for scientific computing</a:t>
            </a:r>
          </a:p>
          <a:p>
            <a:pPr marL="0" lvl="0" indent="0" fontAlgn="base">
              <a:buNone/>
            </a:pPr>
            <a:r>
              <a:rPr lang="en-US" b="1" dirty="0" err="1" smtClean="0">
                <a:latin typeface="Times New Roman" pitchFamily="18" charset="0"/>
                <a:cs typeface="Times New Roman" pitchFamily="18" charset="0"/>
              </a:rPr>
              <a:t>Matplotlib</a:t>
            </a:r>
            <a:r>
              <a:rPr lang="en-US" dirty="0" smtClean="0">
                <a:latin typeface="Times New Roman" pitchFamily="18" charset="0"/>
                <a:cs typeface="Times New Roman" pitchFamily="18" charset="0"/>
              </a:rPr>
              <a:t>: Comprehensive 2D/3D plotting</a:t>
            </a:r>
          </a:p>
          <a:p>
            <a:pPr marL="0" lvl="0" indent="0" fontAlgn="base">
              <a:buNone/>
            </a:pPr>
            <a:r>
              <a:rPr lang="en-US" b="1" dirty="0" err="1" smtClean="0">
                <a:latin typeface="Times New Roman" pitchFamily="18" charset="0"/>
                <a:cs typeface="Times New Roman" pitchFamily="18" charset="0"/>
              </a:rPr>
              <a:t>IPython</a:t>
            </a:r>
            <a:r>
              <a:rPr lang="en-US" dirty="0" smtClean="0">
                <a:latin typeface="Times New Roman" pitchFamily="18" charset="0"/>
                <a:cs typeface="Times New Roman" pitchFamily="18" charset="0"/>
              </a:rPr>
              <a:t>: Enhanced interactive console</a:t>
            </a:r>
          </a:p>
          <a:p>
            <a:pPr marL="0" lvl="0" indent="0" fontAlgn="base">
              <a:buNone/>
            </a:pPr>
            <a:r>
              <a:rPr lang="en-US" b="1" dirty="0" err="1" smtClean="0">
                <a:latin typeface="Times New Roman" pitchFamily="18" charset="0"/>
                <a:cs typeface="Times New Roman" pitchFamily="18" charset="0"/>
              </a:rPr>
              <a:t>Sympy</a:t>
            </a:r>
            <a:r>
              <a:rPr lang="en-US" dirty="0" smtClean="0">
                <a:latin typeface="Times New Roman" pitchFamily="18" charset="0"/>
                <a:cs typeface="Times New Roman" pitchFamily="18" charset="0"/>
              </a:rPr>
              <a:t>: Symbolic mathematics</a:t>
            </a:r>
          </a:p>
          <a:p>
            <a:pPr marL="0" lvl="0" indent="0" fontAlgn="base">
              <a:buNone/>
            </a:pPr>
            <a:r>
              <a:rPr lang="en-US" b="1" dirty="0" smtClean="0">
                <a:latin typeface="Times New Roman" pitchFamily="18" charset="0"/>
                <a:cs typeface="Times New Roman" pitchFamily="18" charset="0"/>
              </a:rPr>
              <a:t>Pandas</a:t>
            </a:r>
            <a:r>
              <a:rPr lang="en-US" dirty="0" smtClean="0">
                <a:latin typeface="Times New Roman" pitchFamily="18" charset="0"/>
                <a:cs typeface="Times New Roman" pitchFamily="18" charset="0"/>
              </a:rPr>
              <a:t>: Data structures and analysis</a:t>
            </a:r>
          </a:p>
          <a:p>
            <a:pPr marL="0" lvl="0" indent="0" fontAlgn="base">
              <a:buNone/>
            </a:pPr>
            <a:r>
              <a:rPr lang="en-US" dirty="0" smtClean="0">
                <a:latin typeface="Times New Roman" pitchFamily="18" charset="0"/>
                <a:cs typeface="Times New Roman" pitchFamily="18" charset="0"/>
              </a:rPr>
              <a:t>Extensions or modules for </a:t>
            </a:r>
            <a:r>
              <a:rPr lang="en-US" dirty="0" err="1" smtClean="0">
                <a:latin typeface="Times New Roman" pitchFamily="18" charset="0"/>
                <a:cs typeface="Times New Roman" pitchFamily="18" charset="0"/>
              </a:rPr>
              <a:t>SciPy</a:t>
            </a:r>
            <a:r>
              <a:rPr lang="en-US" dirty="0" smtClean="0">
                <a:latin typeface="Times New Roman" pitchFamily="18" charset="0"/>
                <a:cs typeface="Times New Roman" pitchFamily="18" charset="0"/>
              </a:rPr>
              <a:t> care conventionally named </a:t>
            </a:r>
            <a:r>
              <a:rPr lang="en-US" dirty="0" err="1" smtClean="0">
                <a:latin typeface="Times New Roman" pitchFamily="18" charset="0"/>
                <a:cs typeface="Times New Roman" pitchFamily="18" charset="0"/>
                <a:hlinkClick r:id="rId2"/>
              </a:rPr>
              <a:t>SciKits</a:t>
            </a:r>
            <a:r>
              <a:rPr lang="en-US" dirty="0" smtClean="0">
                <a:latin typeface="Times New Roman" pitchFamily="18" charset="0"/>
                <a:cs typeface="Times New Roman" pitchFamily="18" charset="0"/>
              </a:rPr>
              <a:t>. As such, the module </a:t>
            </a:r>
          </a:p>
          <a:p>
            <a:pPr marL="0" indent="0">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C5E9EF-9995-46C3-A752-B3A2D9286500}" type="slidenum">
              <a:rPr lang="en-IN" smtClean="0"/>
              <a:pPr/>
              <a:t>12</a:t>
            </a:fld>
            <a:endParaRPr lang="en-IN"/>
          </a:p>
        </p:txBody>
      </p:sp>
    </p:spTree>
    <p:extLst>
      <p:ext uri="{BB962C8B-B14F-4D97-AF65-F5344CB8AC3E}">
        <p14:creationId xmlns:p14="http://schemas.microsoft.com/office/powerpoint/2010/main" val="92617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UML</a:t>
            </a:r>
            <a:endParaRPr lang="en-US" dirty="0"/>
          </a:p>
        </p:txBody>
      </p:sp>
      <p:sp>
        <p:nvSpPr>
          <p:cNvPr id="4" name="Slide Number Placeholder 3"/>
          <p:cNvSpPr>
            <a:spLocks noGrp="1"/>
          </p:cNvSpPr>
          <p:nvPr>
            <p:ph type="sldNum" sz="quarter" idx="12"/>
          </p:nvPr>
        </p:nvSpPr>
        <p:spPr/>
        <p:txBody>
          <a:bodyPr/>
          <a:lstStyle/>
          <a:p>
            <a:fld id="{4CC5E9EF-9995-46C3-A752-B3A2D9286500}" type="slidenum">
              <a:rPr lang="en-IN" smtClean="0"/>
              <a:pPr/>
              <a:t>13</a:t>
            </a:fld>
            <a:endParaRPr lang="en-IN"/>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6476" y="2282246"/>
            <a:ext cx="6219048" cy="3438095"/>
          </a:xfrm>
          <a:prstGeom prst="rect">
            <a:avLst/>
          </a:prstGeom>
          <a:noFill/>
          <a:ln>
            <a:noFill/>
          </a:ln>
        </p:spPr>
      </p:pic>
    </p:spTree>
    <p:extLst>
      <p:ext uri="{BB962C8B-B14F-4D97-AF65-F5344CB8AC3E}">
        <p14:creationId xmlns:p14="http://schemas.microsoft.com/office/powerpoint/2010/main" val="3615053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CC5E9EF-9995-46C3-A752-B3A2D9286500}" type="slidenum">
              <a:rPr lang="en-IN" smtClean="0"/>
              <a:pPr/>
              <a:t>14</a:t>
            </a:fld>
            <a:endParaRPr lang="en-IN"/>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1238" y="2486607"/>
            <a:ext cx="4409524" cy="3029373"/>
          </a:xfrm>
          <a:prstGeom prst="rect">
            <a:avLst/>
          </a:prstGeom>
          <a:noFill/>
          <a:ln>
            <a:noFill/>
          </a:ln>
        </p:spPr>
      </p:pic>
    </p:spTree>
    <p:extLst>
      <p:ext uri="{BB962C8B-B14F-4D97-AF65-F5344CB8AC3E}">
        <p14:creationId xmlns:p14="http://schemas.microsoft.com/office/powerpoint/2010/main" val="24067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CC5E9EF-9995-46C3-A752-B3A2D9286500}" type="slidenum">
              <a:rPr lang="en-IN" smtClean="0"/>
              <a:pPr/>
              <a:t>15</a:t>
            </a:fld>
            <a:endParaRPr lang="en-IN"/>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2666" y="2372291"/>
            <a:ext cx="6066667" cy="3258005"/>
          </a:xfrm>
          <a:prstGeom prst="rect">
            <a:avLst/>
          </a:prstGeom>
          <a:noFill/>
          <a:ln>
            <a:noFill/>
          </a:ln>
        </p:spPr>
      </p:pic>
    </p:spTree>
    <p:extLst>
      <p:ext uri="{BB962C8B-B14F-4D97-AF65-F5344CB8AC3E}">
        <p14:creationId xmlns:p14="http://schemas.microsoft.com/office/powerpoint/2010/main" val="3839980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4" name="Slide Number Placeholder 3"/>
          <p:cNvSpPr>
            <a:spLocks noGrp="1"/>
          </p:cNvSpPr>
          <p:nvPr>
            <p:ph type="sldNum" sz="quarter" idx="12"/>
          </p:nvPr>
        </p:nvSpPr>
        <p:spPr/>
        <p:txBody>
          <a:bodyPr/>
          <a:lstStyle/>
          <a:p>
            <a:fld id="{4CC5E9EF-9995-46C3-A752-B3A2D9286500}" type="slidenum">
              <a:rPr lang="en-IN" smtClean="0"/>
              <a:pPr/>
              <a:t>16</a:t>
            </a:fld>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255" y="1825625"/>
            <a:ext cx="7739489" cy="4351338"/>
          </a:xfrm>
          <a:prstGeom prst="rect">
            <a:avLst/>
          </a:prstGeom>
          <a:noFill/>
          <a:ln>
            <a:noFill/>
          </a:ln>
        </p:spPr>
      </p:pic>
    </p:spTree>
    <p:extLst>
      <p:ext uri="{BB962C8B-B14F-4D97-AF65-F5344CB8AC3E}">
        <p14:creationId xmlns:p14="http://schemas.microsoft.com/office/powerpoint/2010/main" val="3463744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CC5E9EF-9995-46C3-A752-B3A2D9286500}" type="slidenum">
              <a:rPr lang="en-IN" smtClean="0"/>
              <a:pPr/>
              <a:t>17</a:t>
            </a:fld>
            <a:endParaRPr lang="en-IN"/>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255" y="1825625"/>
            <a:ext cx="7739489" cy="4351338"/>
          </a:xfrm>
          <a:prstGeom prst="rect">
            <a:avLst/>
          </a:prstGeom>
          <a:noFill/>
          <a:ln>
            <a:noFill/>
          </a:ln>
        </p:spPr>
      </p:pic>
    </p:spTree>
    <p:extLst>
      <p:ext uri="{BB962C8B-B14F-4D97-AF65-F5344CB8AC3E}">
        <p14:creationId xmlns:p14="http://schemas.microsoft.com/office/powerpoint/2010/main" val="4085547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CC5E9EF-9995-46C3-A752-B3A2D9286500}" type="slidenum">
              <a:rPr lang="en-IN" smtClean="0"/>
              <a:pPr/>
              <a:t>18</a:t>
            </a:fld>
            <a:endParaRPr lang="en-IN"/>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255" y="1825625"/>
            <a:ext cx="7739489" cy="4351338"/>
          </a:xfrm>
          <a:prstGeom prst="rect">
            <a:avLst/>
          </a:prstGeom>
          <a:noFill/>
          <a:ln>
            <a:noFill/>
          </a:ln>
        </p:spPr>
      </p:pic>
    </p:spTree>
    <p:extLst>
      <p:ext uri="{BB962C8B-B14F-4D97-AF65-F5344CB8AC3E}">
        <p14:creationId xmlns:p14="http://schemas.microsoft.com/office/powerpoint/2010/main" val="246529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CC5E9EF-9995-46C3-A752-B3A2D9286500}" type="slidenum">
              <a:rPr lang="en-IN" smtClean="0"/>
              <a:pPr/>
              <a:t>19</a:t>
            </a:fld>
            <a:endParaRPr lang="en-IN"/>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255" y="1825625"/>
            <a:ext cx="7739489" cy="4351338"/>
          </a:xfrm>
          <a:prstGeom prst="rect">
            <a:avLst/>
          </a:prstGeom>
          <a:noFill/>
          <a:ln>
            <a:noFill/>
          </a:ln>
        </p:spPr>
      </p:pic>
    </p:spTree>
    <p:extLst>
      <p:ext uri="{BB962C8B-B14F-4D97-AF65-F5344CB8AC3E}">
        <p14:creationId xmlns:p14="http://schemas.microsoft.com/office/powerpoint/2010/main" val="247556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Synopsis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Objective</a:t>
            </a:r>
          </a:p>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Existing methods</a:t>
            </a:r>
          </a:p>
          <a:p>
            <a:pPr lvl="0"/>
            <a:r>
              <a:rPr lang="en-US" dirty="0">
                <a:solidFill>
                  <a:prstClr val="black"/>
                </a:solidFill>
                <a:latin typeface="Times New Roman" pitchFamily="18" charset="0"/>
                <a:cs typeface="Times New Roman" pitchFamily="18" charset="0"/>
              </a:rPr>
              <a:t>Proposing </a:t>
            </a:r>
            <a:r>
              <a:rPr lang="en-US" dirty="0" smtClean="0">
                <a:solidFill>
                  <a:prstClr val="black"/>
                </a:solidFill>
                <a:latin typeface="Times New Roman" pitchFamily="18" charset="0"/>
                <a:cs typeface="Times New Roman" pitchFamily="18" charset="0"/>
              </a:rPr>
              <a:t>model</a:t>
            </a:r>
          </a:p>
          <a:p>
            <a:pPr lvl="0"/>
            <a:r>
              <a:rPr lang="en-US" dirty="0" smtClean="0">
                <a:solidFill>
                  <a:prstClr val="black"/>
                </a:solidFill>
                <a:latin typeface="Times New Roman" pitchFamily="18" charset="0"/>
                <a:cs typeface="Times New Roman" pitchFamily="18" charset="0"/>
              </a:rPr>
              <a:t>System Architecture</a:t>
            </a:r>
            <a:endParaRPr lang="en-US" dirty="0">
              <a:solidFill>
                <a:prstClr val="black"/>
              </a:solidFill>
              <a:latin typeface="Times New Roman" pitchFamily="18" charset="0"/>
              <a:cs typeface="Times New Roman" pitchFamily="18" charset="0"/>
            </a:endParaRPr>
          </a:p>
          <a:p>
            <a:pPr lvl="0"/>
            <a:r>
              <a:rPr lang="en-US" dirty="0" smtClean="0">
                <a:solidFill>
                  <a:prstClr val="black"/>
                </a:solidFill>
                <a:latin typeface="Times New Roman" pitchFamily="18" charset="0"/>
                <a:cs typeface="Times New Roman" pitchFamily="18" charset="0"/>
              </a:rPr>
              <a:t>Algorithm</a:t>
            </a:r>
          </a:p>
          <a:p>
            <a:pPr lvl="0"/>
            <a:r>
              <a:rPr lang="en-US" dirty="0" smtClean="0">
                <a:solidFill>
                  <a:prstClr val="black"/>
                </a:solidFill>
                <a:latin typeface="Times New Roman" pitchFamily="18" charset="0"/>
                <a:cs typeface="Times New Roman" pitchFamily="18" charset="0"/>
              </a:rPr>
              <a:t>Sample Input</a:t>
            </a:r>
          </a:p>
          <a:p>
            <a:pPr lvl="0"/>
            <a:r>
              <a:rPr lang="en-US" dirty="0" smtClean="0">
                <a:solidFill>
                  <a:prstClr val="black"/>
                </a:solidFill>
                <a:latin typeface="Times New Roman" pitchFamily="18" charset="0"/>
                <a:cs typeface="Times New Roman" pitchFamily="18" charset="0"/>
              </a:rPr>
              <a:t>References</a:t>
            </a:r>
            <a:endParaRPr lang="en-US" dirty="0">
              <a:solidFill>
                <a:prstClr val="black"/>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C5E9EF-9995-46C3-A752-B3A2D9286500}" type="slidenum">
              <a:rPr lang="en-IN" smtClean="0"/>
              <a:pPr/>
              <a:t>2</a:t>
            </a:fld>
            <a:endParaRPr lang="en-IN"/>
          </a:p>
        </p:txBody>
      </p:sp>
    </p:spTree>
    <p:extLst>
      <p:ext uri="{BB962C8B-B14F-4D97-AF65-F5344CB8AC3E}">
        <p14:creationId xmlns:p14="http://schemas.microsoft.com/office/powerpoint/2010/main" val="102533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CC5E9EF-9995-46C3-A752-B3A2D9286500}" type="slidenum">
              <a:rPr lang="en-IN" smtClean="0"/>
              <a:pPr/>
              <a:t>20</a:t>
            </a:fld>
            <a:endParaRPr lang="en-IN"/>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255" y="1825625"/>
            <a:ext cx="7739489" cy="4351338"/>
          </a:xfrm>
          <a:prstGeom prst="rect">
            <a:avLst/>
          </a:prstGeom>
          <a:noFill/>
          <a:ln>
            <a:noFill/>
          </a:ln>
        </p:spPr>
      </p:pic>
    </p:spTree>
    <p:extLst>
      <p:ext uri="{BB962C8B-B14F-4D97-AF65-F5344CB8AC3E}">
        <p14:creationId xmlns:p14="http://schemas.microsoft.com/office/powerpoint/2010/main" val="3084987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CC5E9EF-9995-46C3-A752-B3A2D9286500}" type="slidenum">
              <a:rPr lang="en-IN" smtClean="0"/>
              <a:pPr/>
              <a:t>21</a:t>
            </a:fld>
            <a:endParaRPr lang="en-IN"/>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255" y="1825625"/>
            <a:ext cx="7739489" cy="4351338"/>
          </a:xfrm>
          <a:prstGeom prst="rect">
            <a:avLst/>
          </a:prstGeom>
          <a:noFill/>
          <a:ln>
            <a:noFill/>
          </a:ln>
        </p:spPr>
      </p:pic>
    </p:spTree>
    <p:extLst>
      <p:ext uri="{BB962C8B-B14F-4D97-AF65-F5344CB8AC3E}">
        <p14:creationId xmlns:p14="http://schemas.microsoft.com/office/powerpoint/2010/main" val="2699762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CC5E9EF-9995-46C3-A752-B3A2D9286500}" type="slidenum">
              <a:rPr lang="en-IN" smtClean="0"/>
              <a:pPr/>
              <a:t>22</a:t>
            </a:fld>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255" y="1825625"/>
            <a:ext cx="7739489" cy="4351338"/>
          </a:xfrm>
          <a:prstGeom prst="rect">
            <a:avLst/>
          </a:prstGeom>
          <a:noFill/>
          <a:ln>
            <a:noFill/>
          </a:ln>
        </p:spPr>
      </p:pic>
    </p:spTree>
    <p:extLst>
      <p:ext uri="{BB962C8B-B14F-4D97-AF65-F5344CB8AC3E}">
        <p14:creationId xmlns:p14="http://schemas.microsoft.com/office/powerpoint/2010/main" val="427330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CC5E9EF-9995-46C3-A752-B3A2D9286500}" type="slidenum">
              <a:rPr lang="en-IN" smtClean="0"/>
              <a:pPr/>
              <a:t>23</a:t>
            </a:fld>
            <a:endParaRPr lang="en-IN"/>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255" y="1825625"/>
            <a:ext cx="7739489" cy="4351338"/>
          </a:xfrm>
          <a:prstGeom prst="rect">
            <a:avLst/>
          </a:prstGeom>
          <a:noFill/>
          <a:ln>
            <a:noFill/>
          </a:ln>
        </p:spPr>
      </p:pic>
    </p:spTree>
    <p:extLst>
      <p:ext uri="{BB962C8B-B14F-4D97-AF65-F5344CB8AC3E}">
        <p14:creationId xmlns:p14="http://schemas.microsoft.com/office/powerpoint/2010/main" val="2803083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CC5E9EF-9995-46C3-A752-B3A2D9286500}" type="slidenum">
              <a:rPr lang="en-IN" smtClean="0"/>
              <a:pPr/>
              <a:t>24</a:t>
            </a:fld>
            <a:endParaRPr lang="en-IN"/>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6255" y="1825625"/>
            <a:ext cx="7739489" cy="4351338"/>
          </a:xfrm>
          <a:prstGeom prst="rect">
            <a:avLst/>
          </a:prstGeom>
          <a:noFill/>
          <a:ln>
            <a:noFill/>
          </a:ln>
        </p:spPr>
      </p:pic>
    </p:spTree>
    <p:extLst>
      <p:ext uri="{BB962C8B-B14F-4D97-AF65-F5344CB8AC3E}">
        <p14:creationId xmlns:p14="http://schemas.microsoft.com/office/powerpoint/2010/main" val="2063930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latin typeface="Times New Roman" pitchFamily="18" charset="0"/>
                <a:cs typeface="Times New Roman" pitchFamily="18" charset="0"/>
              </a:rPr>
              <a:t>CONCLUSION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This paper presented the results of a study that produced a limited fake news detection system. The work presented herein is novel in this topic domain in that it demonstrates the results of a full-spectrum research project that started with qualitative observations and resulted in a working quantitative model. The work presented in this paper is also promising, because it demonstrates a relatively effective level of machine learning classification for large fake news documents with only one extraction feature. Finally, additional research and work to identify and build additional fake news classification grammars is ongoing and should yield a more refined classification scheme for both fake news and direct quotes.</a:t>
            </a:r>
          </a:p>
        </p:txBody>
      </p:sp>
      <p:sp>
        <p:nvSpPr>
          <p:cNvPr id="4" name="Slide Number Placeholder 3"/>
          <p:cNvSpPr>
            <a:spLocks noGrp="1"/>
          </p:cNvSpPr>
          <p:nvPr>
            <p:ph type="sldNum" sz="quarter" idx="12"/>
          </p:nvPr>
        </p:nvSpPr>
        <p:spPr/>
        <p:txBody>
          <a:bodyPr/>
          <a:lstStyle/>
          <a:p>
            <a:fld id="{4CC5E9EF-9995-46C3-A752-B3A2D9286500}" type="slidenum">
              <a:rPr lang="en-IN" smtClean="0"/>
              <a:pPr/>
              <a:t>25</a:t>
            </a:fld>
            <a:endParaRPr lang="en-IN"/>
          </a:p>
        </p:txBody>
      </p:sp>
    </p:spTree>
    <p:extLst>
      <p:ext uri="{BB962C8B-B14F-4D97-AF65-F5344CB8AC3E}">
        <p14:creationId xmlns:p14="http://schemas.microsoft.com/office/powerpoint/2010/main" val="961292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latin typeface="Times New Roman" panose="02020603050405020304" pitchFamily="18" charset="0"/>
                <a:cs typeface="Times New Roman" panose="02020603050405020304" pitchFamily="18" charset="0"/>
              </a:rPr>
              <a:t>References</a:t>
            </a:r>
            <a:r>
              <a:rPr lang="en-US" dirty="0" smtClean="0"/>
              <a:t>		</a:t>
            </a:r>
            <a:endParaRPr lang="en-IN" dirty="0"/>
          </a:p>
        </p:txBody>
      </p:sp>
      <p:sp>
        <p:nvSpPr>
          <p:cNvPr id="3" name="Content Placeholder 2"/>
          <p:cNvSpPr>
            <a:spLocks noGrp="1"/>
          </p:cNvSpPr>
          <p:nvPr>
            <p:ph idx="1"/>
          </p:nvPr>
        </p:nvSpPr>
        <p:spPr>
          <a:xfrm>
            <a:off x="838200" y="998310"/>
            <a:ext cx="10932886" cy="5859690"/>
          </a:xfrm>
        </p:spPr>
        <p:txBody>
          <a:bodyPr>
            <a:noAutofit/>
          </a:bodyPr>
          <a:lstStyle/>
          <a:p>
            <a:r>
              <a:rPr lang="en-US" sz="2000" dirty="0"/>
              <a:t>[1] M. </a:t>
            </a:r>
            <a:r>
              <a:rPr lang="en-US" sz="2000" dirty="0" err="1"/>
              <a:t>Balmas</a:t>
            </a:r>
            <a:r>
              <a:rPr lang="en-US" sz="2000" dirty="0"/>
              <a:t>, “When Fake News Becomes Real: Combined Exposure to Multiple News Sources and Political Attitudes of Inefficacy, Alienation, and Cynicism,” </a:t>
            </a:r>
            <a:r>
              <a:rPr lang="en-US" sz="2000" dirty="0" err="1"/>
              <a:t>Communic</a:t>
            </a:r>
            <a:r>
              <a:rPr lang="en-US" sz="2000" dirty="0"/>
              <a:t>. Res., vol. 41, no. 3, pp. 430–454, 2014. </a:t>
            </a:r>
          </a:p>
          <a:p>
            <a:r>
              <a:rPr lang="en-US" sz="2000" dirty="0"/>
              <a:t>[2] C. Silverman and J. Singer-Vine, “Most Americans Who See Fake News Believe It, New Survey Says,” </a:t>
            </a:r>
            <a:r>
              <a:rPr lang="en-US" sz="2000" dirty="0" err="1"/>
              <a:t>BuzzFeed</a:t>
            </a:r>
            <a:r>
              <a:rPr lang="en-US" sz="2000" dirty="0"/>
              <a:t> News, 06-Dec-2016. </a:t>
            </a:r>
          </a:p>
          <a:p>
            <a:r>
              <a:rPr lang="en-US" sz="2000" dirty="0"/>
              <a:t>[3] P. R. Brewer, D. G. Young, and M. </a:t>
            </a:r>
            <a:r>
              <a:rPr lang="en-US" sz="2000" dirty="0" err="1"/>
              <a:t>Morreale</a:t>
            </a:r>
            <a:r>
              <a:rPr lang="en-US" sz="2000" dirty="0"/>
              <a:t>, “The Impact of Real News about ‘“Fake News”’: </a:t>
            </a:r>
            <a:r>
              <a:rPr lang="en-US" sz="2000" dirty="0" err="1"/>
              <a:t>Intertextual</a:t>
            </a:r>
            <a:r>
              <a:rPr lang="en-US" sz="2000" dirty="0"/>
              <a:t> Processes and Political Satire,” Int. J. Public </a:t>
            </a:r>
            <a:r>
              <a:rPr lang="en-US" sz="2000" dirty="0" err="1"/>
              <a:t>Opin</a:t>
            </a:r>
            <a:r>
              <a:rPr lang="en-US" sz="2000" dirty="0"/>
              <a:t>. Res., vol. 25, no. 3, 2013.</a:t>
            </a:r>
          </a:p>
          <a:p>
            <a:r>
              <a:rPr lang="en-US" sz="2000" dirty="0"/>
              <a:t>[4] D. Berkowitz and D. A. Schwartz, “Miley, CNN and The Onion,” Journal. </a:t>
            </a:r>
            <a:r>
              <a:rPr lang="en-US" sz="2000" dirty="0" err="1"/>
              <a:t>Pract</a:t>
            </a:r>
            <a:r>
              <a:rPr lang="en-US" sz="2000" dirty="0"/>
              <a:t>., vol. 10, no. 1, pp. 1–17, Jan. 2016. </a:t>
            </a:r>
          </a:p>
          <a:p>
            <a:r>
              <a:rPr lang="en-US" sz="2000" dirty="0"/>
              <a:t>[5] C. Kang, “Fake News Onslaught Targets Pizzeria as Nest of Child-Trafficking,” New York Times, 21-Nov-2016. </a:t>
            </a:r>
          </a:p>
          <a:p>
            <a:r>
              <a:rPr lang="en-US" sz="2000" dirty="0"/>
              <a:t>[6] C. Kang and A. Goldman, “In Washington Pizzeria Attack, Fake News Brought Real Guns,” New York Times, 05-Dec-2016.</a:t>
            </a:r>
          </a:p>
        </p:txBody>
      </p:sp>
      <p:sp>
        <p:nvSpPr>
          <p:cNvPr id="4" name="Slide Number Placeholder 3"/>
          <p:cNvSpPr>
            <a:spLocks noGrp="1"/>
          </p:cNvSpPr>
          <p:nvPr>
            <p:ph type="sldNum" sz="quarter" idx="12"/>
          </p:nvPr>
        </p:nvSpPr>
        <p:spPr/>
        <p:txBody>
          <a:bodyPr/>
          <a:lstStyle/>
          <a:p>
            <a:fld id="{4CC5E9EF-9995-46C3-A752-B3A2D9286500}" type="slidenum">
              <a:rPr lang="en-IN" smtClean="0"/>
              <a:pPr/>
              <a:t>26</a:t>
            </a:fld>
            <a:endParaRPr lang="en-IN"/>
          </a:p>
        </p:txBody>
      </p:sp>
    </p:spTree>
    <p:extLst>
      <p:ext uri="{BB962C8B-B14F-4D97-AF65-F5344CB8AC3E}">
        <p14:creationId xmlns:p14="http://schemas.microsoft.com/office/powerpoint/2010/main" val="4215482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372" y="2498725"/>
            <a:ext cx="10515600" cy="1325563"/>
          </a:xfrm>
        </p:spPr>
        <p:txBody>
          <a:bodyPr>
            <a:normAutofit/>
          </a:bodyPr>
          <a:lstStyle/>
          <a:p>
            <a:pPr algn="ctr"/>
            <a:r>
              <a:rPr lang="en-US" sz="6000" dirty="0" smtClean="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CC5E9EF-9995-46C3-A752-B3A2D9286500}" type="slidenum">
              <a:rPr lang="en-IN" smtClean="0"/>
              <a:pPr/>
              <a:t>27</a:t>
            </a:fld>
            <a:endParaRPr lang="en-IN"/>
          </a:p>
        </p:txBody>
      </p:sp>
    </p:spTree>
    <p:extLst>
      <p:ext uri="{BB962C8B-B14F-4D97-AF65-F5344CB8AC3E}">
        <p14:creationId xmlns:p14="http://schemas.microsoft.com/office/powerpoint/2010/main" val="4201237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Fake news has been demonstrated to be problematic in multiple ways. It has been shown to have real influence on public perception  and the ability to shape regional and national dialogue . It has harmed businesses  and individuals and even resulted in death, when an individual responded to a hoax . It has caused some teenagers to reject the concept of media objectivity  and many students can’t reliably tell the difference between real and faked articles . It is even thought to have influenced the 2016 United States elections . </a:t>
            </a:r>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C5E9EF-9995-46C3-A752-B3A2D9286500}" type="slidenum">
              <a:rPr lang="en-IN" smtClean="0"/>
              <a:pPr/>
              <a:t>3</a:t>
            </a:fld>
            <a:endParaRPr lang="en-IN"/>
          </a:p>
        </p:txBody>
      </p:sp>
    </p:spTree>
    <p:extLst>
      <p:ext uri="{BB962C8B-B14F-4D97-AF65-F5344CB8AC3E}">
        <p14:creationId xmlns:p14="http://schemas.microsoft.com/office/powerpoint/2010/main" val="1735863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Fake news can be spread deliberately by humans or indiscriminately by bot armies , with the latter giving a nefarious article significant reach. Not just articles are faked, in many cases fake, mislabeled or deceptive images are also used to maximize impact . Some contend that fake news is a “plague” on society’s digital infrastructure . Many are working to combat it. </a:t>
            </a:r>
            <a:r>
              <a:rPr lang="en-US" dirty="0" err="1">
                <a:latin typeface="Times New Roman" pitchFamily="18" charset="0"/>
                <a:cs typeface="Times New Roman" pitchFamily="18" charset="0"/>
              </a:rPr>
              <a:t>Farajtabar</a:t>
            </a:r>
            <a:r>
              <a:rPr lang="en-US" dirty="0">
                <a:latin typeface="Times New Roman" pitchFamily="18" charset="0"/>
                <a:cs typeface="Times New Roman" pitchFamily="18" charset="0"/>
              </a:rPr>
              <a:t>, et al. , for example, has proposed a system based on points, while </a:t>
            </a:r>
            <a:r>
              <a:rPr lang="en-US" dirty="0" err="1">
                <a:latin typeface="Times New Roman" pitchFamily="18" charset="0"/>
                <a:cs typeface="Times New Roman" pitchFamily="18" charset="0"/>
              </a:rPr>
              <a:t>Haigh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Haigh</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Kozak</a:t>
            </a:r>
            <a:r>
              <a:rPr lang="en-US" dirty="0">
                <a:latin typeface="Times New Roman" pitchFamily="18" charset="0"/>
                <a:cs typeface="Times New Roman" pitchFamily="18" charset="0"/>
              </a:rPr>
              <a:t>  have suggested the use of “peer-to-peer counter propaganda</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C5E9EF-9995-46C3-A752-B3A2D9286500}" type="slidenum">
              <a:rPr lang="en-IN" smtClean="0"/>
              <a:pPr/>
              <a:t>4</a:t>
            </a:fld>
            <a:endParaRPr lang="en-IN"/>
          </a:p>
        </p:txBody>
      </p:sp>
    </p:spTree>
    <p:extLst>
      <p:ext uri="{BB962C8B-B14F-4D97-AF65-F5344CB8AC3E}">
        <p14:creationId xmlns:p14="http://schemas.microsoft.com/office/powerpoint/2010/main" val="73203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p>
        </p:txBody>
      </p:sp>
      <p:sp>
        <p:nvSpPr>
          <p:cNvPr id="4" name="Slide Number Placeholder 3"/>
          <p:cNvSpPr>
            <a:spLocks noGrp="1"/>
          </p:cNvSpPr>
          <p:nvPr>
            <p:ph type="sldNum" sz="quarter" idx="12"/>
          </p:nvPr>
        </p:nvSpPr>
        <p:spPr/>
        <p:txBody>
          <a:bodyPr/>
          <a:lstStyle/>
          <a:p>
            <a:fld id="{4CC5E9EF-9995-46C3-A752-B3A2D9286500}" type="slidenum">
              <a:rPr lang="en-IN" smtClean="0"/>
              <a:pPr/>
              <a:t>5</a:t>
            </a:fld>
            <a:endParaRPr lang="en-IN"/>
          </a:p>
        </p:txBody>
      </p:sp>
      <p:sp>
        <p:nvSpPr>
          <p:cNvPr id="5" name="TextBox 4"/>
          <p:cNvSpPr txBox="1"/>
          <p:nvPr/>
        </p:nvSpPr>
        <p:spPr>
          <a:xfrm>
            <a:off x="914391" y="1569487"/>
            <a:ext cx="10713502" cy="5262979"/>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Intentionally deceptive content presented under the guise of legitimate journalism (or ‘fake news,’ as it is commonly known) is a worldwide information accuracy and integrity problem that affects opinion forming, decision making, and voting patterns. Most fake news is initially distributed over social media conduits like Facebook and Twitter and later finds its way onto mainstream media platforms such as traditional television and radio news. The fake news stories that are initially seeded over social media platforms share key linguistic characteristics such as excessive  use of unsubstantiated hyperbole and non-attributed quoted content. The results of a fake news identification study that documents the performance of a fake news classifier are presented and discussed in this paper.</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157767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18" y="0"/>
            <a:ext cx="10515600" cy="1325563"/>
          </a:xfrm>
        </p:spPr>
        <p:txBody>
          <a:bodyPr/>
          <a:lstStyle/>
          <a:p>
            <a:r>
              <a:rPr lang="en-US" dirty="0" smtClean="0"/>
              <a:t>Literature Survey</a:t>
            </a:r>
            <a:endParaRPr lang="en-IN" dirty="0"/>
          </a:p>
        </p:txBody>
      </p:sp>
      <p:sp>
        <p:nvSpPr>
          <p:cNvPr id="3" name="Slide Number Placeholder 2"/>
          <p:cNvSpPr>
            <a:spLocks noGrp="1"/>
          </p:cNvSpPr>
          <p:nvPr>
            <p:ph type="sldNum" sz="quarter" idx="12"/>
          </p:nvPr>
        </p:nvSpPr>
        <p:spPr/>
        <p:txBody>
          <a:bodyPr/>
          <a:lstStyle/>
          <a:p>
            <a:fld id="{4CC5E9EF-9995-46C3-A752-B3A2D9286500}" type="slidenum">
              <a:rPr lang="en-IN" smtClean="0"/>
              <a:pPr/>
              <a:t>6</a:t>
            </a:fld>
            <a:endParaRPr lang="en-IN"/>
          </a:p>
        </p:txBody>
      </p:sp>
      <p:sp>
        <p:nvSpPr>
          <p:cNvPr id="5" name="Content Placeholder 4"/>
          <p:cNvSpPr>
            <a:spLocks noGrp="1"/>
          </p:cNvSpPr>
          <p:nvPr>
            <p:ph idx="1"/>
          </p:nvPr>
        </p:nvSpPr>
        <p:spPr/>
        <p:txBody>
          <a:bodyPr>
            <a:noAutofit/>
          </a:bodyPr>
          <a:lstStyle/>
          <a:p>
            <a:r>
              <a:rPr lang="en-US" sz="2400" dirty="0"/>
              <a:t>[1] M. </a:t>
            </a:r>
            <a:r>
              <a:rPr lang="en-US" sz="2400" dirty="0" err="1"/>
              <a:t>Balmas</a:t>
            </a:r>
            <a:r>
              <a:rPr lang="en-US" sz="2400" dirty="0"/>
              <a:t>, “When Fake News Becomes Real: Combined Exposure to Multiple News Sources and Political Attitudes of Inefficacy, Alienation, and Cynicism,” </a:t>
            </a:r>
            <a:r>
              <a:rPr lang="en-US" sz="2400" dirty="0" err="1"/>
              <a:t>Communic</a:t>
            </a:r>
            <a:r>
              <a:rPr lang="en-US" sz="2400" dirty="0"/>
              <a:t>. Res., vol. 41, no. 3, pp. 430–454, 2014. </a:t>
            </a:r>
          </a:p>
          <a:p>
            <a:r>
              <a:rPr lang="en-US" sz="2400" dirty="0"/>
              <a:t>[2] C. Silverman and J. Singer-Vine, “Most Americans Who See Fake News Believe It, New Survey Says,” </a:t>
            </a:r>
            <a:r>
              <a:rPr lang="en-US" sz="2400" dirty="0" err="1"/>
              <a:t>BuzzFeed</a:t>
            </a:r>
            <a:r>
              <a:rPr lang="en-US" sz="2400" dirty="0"/>
              <a:t> News, 06-Dec-2016. </a:t>
            </a:r>
          </a:p>
          <a:p>
            <a:r>
              <a:rPr lang="en-US" sz="2400" dirty="0"/>
              <a:t>[3] P. R. Brewer, D. G. Young, and M. </a:t>
            </a:r>
            <a:r>
              <a:rPr lang="en-US" sz="2400" dirty="0" err="1"/>
              <a:t>Morreale</a:t>
            </a:r>
            <a:r>
              <a:rPr lang="en-US" sz="2400" dirty="0"/>
              <a:t>, “The Impact of Real News about ‘“Fake News”’: </a:t>
            </a:r>
            <a:r>
              <a:rPr lang="en-US" sz="2400" dirty="0" err="1"/>
              <a:t>Intertextual</a:t>
            </a:r>
            <a:r>
              <a:rPr lang="en-US" sz="2400" dirty="0"/>
              <a:t> Processes and Political Satire,” Int. J. Public </a:t>
            </a:r>
            <a:r>
              <a:rPr lang="en-US" sz="2400" dirty="0" err="1"/>
              <a:t>Opin</a:t>
            </a:r>
            <a:r>
              <a:rPr lang="en-US" sz="2400" dirty="0"/>
              <a:t>. Res., vol. 25, no. 3, 2013.</a:t>
            </a:r>
          </a:p>
          <a:p>
            <a:r>
              <a:rPr lang="en-US" sz="2400" dirty="0"/>
              <a:t>[4] D. Berkowitz and D. A. Schwartz, “Miley, CNN and The Onion,” Journal. </a:t>
            </a:r>
            <a:r>
              <a:rPr lang="en-US" sz="2400" dirty="0" err="1"/>
              <a:t>Pract</a:t>
            </a:r>
            <a:r>
              <a:rPr lang="en-US" sz="2400" dirty="0"/>
              <a:t>., vol. 10, no. 1, pp. 1–17, Jan. 2016. </a:t>
            </a:r>
          </a:p>
        </p:txBody>
      </p:sp>
    </p:spTree>
    <p:extLst>
      <p:ext uri="{BB962C8B-B14F-4D97-AF65-F5344CB8AC3E}">
        <p14:creationId xmlns:p14="http://schemas.microsoft.com/office/powerpoint/2010/main" val="438212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 C. Kang, “Fake News Onslaught Targets Pizzeria as Nest of Child-Trafficking,” New York Times, 21-Nov-2016. </a:t>
            </a:r>
          </a:p>
          <a:p>
            <a:r>
              <a:rPr lang="en-US" dirty="0"/>
              <a:t>[6] C. Kang and A. Goldman, “In Washington Pizzeria Attack, Fake News Brought Real Guns,” New York Times, 05-Dec-2016.</a:t>
            </a:r>
          </a:p>
          <a:p>
            <a:endParaRPr lang="en-US" dirty="0"/>
          </a:p>
        </p:txBody>
      </p:sp>
      <p:sp>
        <p:nvSpPr>
          <p:cNvPr id="4" name="Slide Number Placeholder 3"/>
          <p:cNvSpPr>
            <a:spLocks noGrp="1"/>
          </p:cNvSpPr>
          <p:nvPr>
            <p:ph type="sldNum" sz="quarter" idx="12"/>
          </p:nvPr>
        </p:nvSpPr>
        <p:spPr/>
        <p:txBody>
          <a:bodyPr/>
          <a:lstStyle/>
          <a:p>
            <a:fld id="{4CC5E9EF-9995-46C3-A752-B3A2D9286500}" type="slidenum">
              <a:rPr lang="en-IN" smtClean="0"/>
              <a:pPr/>
              <a:t>7</a:t>
            </a:fld>
            <a:endParaRPr lang="en-IN"/>
          </a:p>
        </p:txBody>
      </p:sp>
    </p:spTree>
    <p:extLst>
      <p:ext uri="{BB962C8B-B14F-4D97-AF65-F5344CB8AC3E}">
        <p14:creationId xmlns:p14="http://schemas.microsoft.com/office/powerpoint/2010/main" val="208396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Existing System</a:t>
            </a:r>
            <a:endParaRPr lang="en-IN" dirty="0"/>
          </a:p>
        </p:txBody>
      </p:sp>
      <p:sp>
        <p:nvSpPr>
          <p:cNvPr id="3" name="Content Placeholder 2"/>
          <p:cNvSpPr>
            <a:spLocks noGrp="1"/>
          </p:cNvSpPr>
          <p:nvPr>
            <p:ph idx="1"/>
          </p:nvPr>
        </p:nvSpPr>
        <p:spPr/>
        <p:txBody>
          <a:bodyPr>
            <a:noAutofit/>
          </a:bodyPr>
          <a:lstStyle/>
          <a:p>
            <a:pPr algn="just">
              <a:lnSpc>
                <a:spcPct val="150000"/>
              </a:lnSpc>
            </a:pPr>
            <a:r>
              <a:rPr lang="en-US" sz="2400" dirty="0">
                <a:latin typeface="Times New Roman" pitchFamily="18" charset="0"/>
                <a:cs typeface="Times New Roman" pitchFamily="18" charset="0"/>
              </a:rPr>
              <a:t>In this paper, the research process, technical analysis, technical linguistics work, and classifier performance and results are presented. The paper concludes with a discussion of how the current system will evolve into an influence mining system. The fake news stories that are initially seeded over social media platforms share key linguistic characteristics such as excessive use of unsubstantiated hyperbole and non-attributed quoted content. The results of a fake news identification study that documents the performance of a fake news classifier are presented and discussed in this paper.</a:t>
            </a:r>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C5E9EF-9995-46C3-A752-B3A2D9286500}" type="slidenum">
              <a:rPr lang="en-IN" smtClean="0"/>
              <a:pPr/>
              <a:t>8</a:t>
            </a:fld>
            <a:endParaRPr lang="en-IN"/>
          </a:p>
        </p:txBody>
      </p:sp>
    </p:spTree>
    <p:extLst>
      <p:ext uri="{BB962C8B-B14F-4D97-AF65-F5344CB8AC3E}">
        <p14:creationId xmlns:p14="http://schemas.microsoft.com/office/powerpoint/2010/main" val="1167795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solidFill>
                  <a:prstClr val="black"/>
                </a:solidFill>
                <a:latin typeface="Times New Roman" pitchFamily="18" charset="0"/>
                <a:cs typeface="Times New Roman" pitchFamily="18" charset="0"/>
              </a:rPr>
              <a:t>Proposing </a:t>
            </a:r>
            <a:r>
              <a:rPr lang="en-US" dirty="0" smtClean="0">
                <a:solidFill>
                  <a:prstClr val="black"/>
                </a:solidFill>
                <a:latin typeface="Times New Roman" pitchFamily="18" charset="0"/>
                <a:cs typeface="Times New Roman" pitchFamily="18" charset="0"/>
              </a:rPr>
              <a:t>model</a:t>
            </a:r>
            <a:endParaRPr lang="en-IN"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In this paper author is describing concept to detect fake news from social media or document corpus using Natural Language Processing and attribution supervised learning estimator. News documents or articles will be uploaded to application and then by using Natural Language Processing to extract quotes, verbs and name entity recognition (extracting organizations or person names)  from documents to compute score, verbs, quotes and name entity also called as attribution. Using supervised learning estimator we will calculate score between sum of verbs, sum of name entity and sum of quotes divided by total sentence length. If score greater than 0 then news will be consider as REAL and if less than 0 then new will be consider as FAKE.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C5E9EF-9995-46C3-A752-B3A2D9286500}" type="slidenum">
              <a:rPr lang="en-IN" smtClean="0"/>
              <a:pPr/>
              <a:t>9</a:t>
            </a:fld>
            <a:endParaRPr lang="en-IN"/>
          </a:p>
        </p:txBody>
      </p:sp>
    </p:spTree>
    <p:extLst>
      <p:ext uri="{BB962C8B-B14F-4D97-AF65-F5344CB8AC3E}">
        <p14:creationId xmlns:p14="http://schemas.microsoft.com/office/powerpoint/2010/main" val="1039744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2011</TotalTime>
  <Words>1376</Words>
  <Application>Microsoft Office PowerPoint</Application>
  <PresentationFormat>Custom</PresentationFormat>
  <Paragraphs>94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Classifying Fake News Articles Using Natural Language Processing to Identify In-Article Attribution as a Supervised Learning Estimator</vt:lpstr>
      <vt:lpstr>Synopsis </vt:lpstr>
      <vt:lpstr>Objective </vt:lpstr>
      <vt:lpstr>PowerPoint Presentation</vt:lpstr>
      <vt:lpstr>Introduction</vt:lpstr>
      <vt:lpstr>Literature Survey</vt:lpstr>
      <vt:lpstr>PowerPoint Presentation</vt:lpstr>
      <vt:lpstr>Existing System</vt:lpstr>
      <vt:lpstr>Proposing model</vt:lpstr>
      <vt:lpstr>Modules </vt:lpstr>
      <vt:lpstr>PowerPoint Presentation</vt:lpstr>
      <vt:lpstr>PowerPoint Presentation</vt:lpstr>
      <vt:lpstr>UML</vt:lpstr>
      <vt:lpstr>PowerPoint Presentation</vt:lpstr>
      <vt:lpstr>PowerPoint Presentation</vt:lpstr>
      <vt:lpstr>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Perspectives of an Environment for Sustaining Ecosystem from Species      Extinction</dc:title>
  <dc:creator>Sweety</dc:creator>
  <cp:lastModifiedBy>bobby1</cp:lastModifiedBy>
  <cp:revision>121</cp:revision>
  <dcterms:created xsi:type="dcterms:W3CDTF">2015-07-31T12:00:32Z</dcterms:created>
  <dcterms:modified xsi:type="dcterms:W3CDTF">2020-05-29T00:10:27Z</dcterms:modified>
</cp:coreProperties>
</file>