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oi.org/10.1162/08997660030001556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2450" y="282825"/>
            <a:ext cx="8284500" cy="452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rPr lang="en" sz="1800">
                <a:solidFill>
                  <a:srgbClr val="424242"/>
                </a:solidFill>
                <a:latin typeface="Maven Pro"/>
                <a:ea typeface="Maven Pro"/>
                <a:cs typeface="Maven Pro"/>
                <a:sym typeface="Maven Pro"/>
              </a:rPr>
              <a:t>Department of Computer Science &amp; Engineering</a:t>
            </a:r>
            <a:endParaRPr sz="18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rPr lang="en" sz="1800">
                <a:solidFill>
                  <a:srgbClr val="424242"/>
                </a:solidFill>
                <a:latin typeface="Maven Pro"/>
                <a:ea typeface="Maven Pro"/>
                <a:cs typeface="Maven Pro"/>
                <a:sym typeface="Maven Pro"/>
              </a:rPr>
              <a:t>National Institute of Technology Karnataka, Surathkal</a:t>
            </a:r>
            <a:endParaRPr sz="18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18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rPr lang="en" sz="2400"/>
              <a:t>ML-Based Fast Performance Evaluation in NoCs</a:t>
            </a:r>
            <a:endParaRPr sz="2400"/>
          </a:p>
          <a:p>
            <a:pPr indent="0" lvl="0" marL="0" rtl="0" algn="ctr">
              <a:lnSpc>
                <a:spcPct val="100000"/>
              </a:lnSpc>
              <a:spcBef>
                <a:spcPts val="0"/>
              </a:spcBef>
              <a:spcAft>
                <a:spcPts val="0"/>
              </a:spcAft>
              <a:buSzPts val="3800"/>
              <a:buNone/>
            </a:pPr>
            <a:r>
              <a:t/>
            </a:r>
            <a:endParaRPr sz="18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3200"/>
          </a:p>
          <a:p>
            <a:pPr indent="0" lvl="0" marL="0" rtl="0" algn="ctr">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l">
              <a:lnSpc>
                <a:spcPct val="100000"/>
              </a:lnSpc>
              <a:spcBef>
                <a:spcPts val="0"/>
              </a:spcBef>
              <a:spcAft>
                <a:spcPts val="0"/>
              </a:spcAft>
              <a:buSzPts val="3800"/>
              <a:buNone/>
            </a:pPr>
            <a:r>
              <a:t/>
            </a:r>
            <a:endParaRPr sz="1900">
              <a:solidFill>
                <a:srgbClr val="424242"/>
              </a:solidFill>
              <a:latin typeface="Maven Pro"/>
              <a:ea typeface="Maven Pro"/>
              <a:cs typeface="Maven Pro"/>
              <a:sym typeface="Maven Pro"/>
            </a:endParaRPr>
          </a:p>
          <a:p>
            <a:pPr indent="0" lvl="0" marL="0" rtl="0" algn="ctr">
              <a:lnSpc>
                <a:spcPct val="115000"/>
              </a:lnSpc>
              <a:spcBef>
                <a:spcPts val="0"/>
              </a:spcBef>
              <a:spcAft>
                <a:spcPts val="0"/>
              </a:spcAft>
              <a:buClr>
                <a:srgbClr val="000000"/>
              </a:buClr>
              <a:buSzPts val="2100"/>
              <a:buFont typeface="Arial"/>
              <a:buNone/>
            </a:pPr>
            <a:r>
              <a:t/>
            </a:r>
            <a:endParaRPr sz="2800"/>
          </a:p>
        </p:txBody>
      </p:sp>
      <p:sp>
        <p:nvSpPr>
          <p:cNvPr id="55" name="Google Shape;55;p13"/>
          <p:cNvSpPr txBox="1"/>
          <p:nvPr>
            <p:ph idx="1" type="subTitle"/>
          </p:nvPr>
        </p:nvSpPr>
        <p:spPr>
          <a:xfrm>
            <a:off x="4251400" y="4117125"/>
            <a:ext cx="4356900" cy="8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800"/>
              <a:t>Presented by- Sajal Jain(192591IS024)</a:t>
            </a:r>
            <a:endParaRPr sz="1800"/>
          </a:p>
          <a:p>
            <a:pPr indent="0" lvl="0" marL="0" rtl="0" algn="l">
              <a:lnSpc>
                <a:spcPct val="100000"/>
              </a:lnSpc>
              <a:spcBef>
                <a:spcPts val="0"/>
              </a:spcBef>
              <a:spcAft>
                <a:spcPts val="0"/>
              </a:spcAft>
              <a:buSzPts val="1600"/>
              <a:buNone/>
            </a:pPr>
            <a:r>
              <a:rPr lang="en" sz="1800"/>
              <a:t>Guided by- Dr. Biswajit R. Bhowmik</a:t>
            </a:r>
            <a:endParaRPr sz="1800"/>
          </a:p>
          <a:p>
            <a:pPr indent="0" lvl="0" marL="0" rtl="0" algn="ctr">
              <a:lnSpc>
                <a:spcPct val="100000"/>
              </a:lnSpc>
              <a:spcBef>
                <a:spcPts val="0"/>
              </a:spcBef>
              <a:spcAft>
                <a:spcPts val="0"/>
              </a:spcAft>
              <a:buSzPts val="1600"/>
              <a:buNone/>
            </a:pPr>
            <a:r>
              <a:t/>
            </a:r>
            <a:endParaRPr sz="1800"/>
          </a:p>
          <a:p>
            <a:pPr indent="0" lvl="0" marL="0" rtl="0" algn="ctr">
              <a:lnSpc>
                <a:spcPct val="100000"/>
              </a:lnSpc>
              <a:spcBef>
                <a:spcPts val="0"/>
              </a:spcBef>
              <a:spcAft>
                <a:spcPts val="0"/>
              </a:spcAft>
              <a:buSzPts val="1600"/>
              <a:buNone/>
            </a:pPr>
            <a:r>
              <a:t/>
            </a:r>
            <a:endParaRPr/>
          </a:p>
          <a:p>
            <a:pPr indent="0" lvl="0" marL="0" rtl="0" algn="ctr">
              <a:lnSpc>
                <a:spcPct val="100000"/>
              </a:lnSpc>
              <a:spcBef>
                <a:spcPts val="0"/>
              </a:spcBef>
              <a:spcAft>
                <a:spcPts val="0"/>
              </a:spcAft>
              <a:buSzPts val="1600"/>
              <a:buNone/>
            </a:pPr>
            <a:r>
              <a:t/>
            </a:r>
            <a:endParaRPr/>
          </a:p>
        </p:txBody>
      </p:sp>
      <p:pic>
        <p:nvPicPr>
          <p:cNvPr id="56" name="Google Shape;56;p13"/>
          <p:cNvPicPr preferRelativeResize="0"/>
          <p:nvPr/>
        </p:nvPicPr>
        <p:blipFill rotWithShape="1">
          <a:blip r:embed="rId3">
            <a:alphaModFix/>
          </a:blip>
          <a:srcRect b="0" l="0" r="0" t="0"/>
          <a:stretch/>
        </p:blipFill>
        <p:spPr>
          <a:xfrm>
            <a:off x="3476625" y="282825"/>
            <a:ext cx="2190750" cy="183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0" y="167300"/>
            <a:ext cx="2397600" cy="63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000"/>
              <a:t>Results Analysis</a:t>
            </a:r>
            <a:endParaRPr sz="2000"/>
          </a:p>
        </p:txBody>
      </p:sp>
      <p:sp>
        <p:nvSpPr>
          <p:cNvPr id="111" name="Google Shape;111;p22"/>
          <p:cNvSpPr txBox="1"/>
          <p:nvPr>
            <p:ph idx="1" type="subTitle"/>
          </p:nvPr>
        </p:nvSpPr>
        <p:spPr>
          <a:xfrm>
            <a:off x="311700" y="1268475"/>
            <a:ext cx="8520600" cy="3247800"/>
          </a:xfrm>
          <a:prstGeom prst="rect">
            <a:avLst/>
          </a:prstGeom>
          <a:noFill/>
          <a:ln>
            <a:noFill/>
          </a:ln>
        </p:spPr>
        <p:txBody>
          <a:bodyPr anchorCtr="0" anchor="t" bIns="91425" lIns="91425" spcFirstLastPara="1" rIns="91425" wrap="square" tIns="91425">
            <a:normAutofit/>
          </a:bodyPr>
          <a:lstStyle/>
          <a:p>
            <a:pPr indent="-320675" lvl="0" marL="457200" rtl="0" algn="l">
              <a:lnSpc>
                <a:spcPct val="100000"/>
              </a:lnSpc>
              <a:spcBef>
                <a:spcPts val="0"/>
              </a:spcBef>
              <a:spcAft>
                <a:spcPts val="0"/>
              </a:spcAft>
              <a:buClr>
                <a:schemeClr val="dk1"/>
              </a:buClr>
              <a:buSzPts val="1450"/>
              <a:buChar char="●"/>
            </a:pPr>
            <a:r>
              <a:rPr lang="en" sz="1450">
                <a:solidFill>
                  <a:schemeClr val="dk1"/>
                </a:solidFill>
              </a:rPr>
              <a:t>SVR framework is used to predict NoC parameters like average packet latency, average network latency, average hop count, switch power, channel wire power and total area.</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Tornado, uniform and shuffle traffic pattern are considered in results.</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Results obtained vary  linearly or non-linearly.</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The performance parameters of NoC increases as the topology size increases,  either linearly or non-linearly.</a:t>
            </a:r>
            <a:endParaRPr sz="14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883200" y="181225"/>
            <a:ext cx="7536000" cy="636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t>Evaluation of NoC performance metrics by the proposed SVR framework over the simulation method at virtual channel=4, buffer size=8, PIR=0.002, traffic type= uniform. </a:t>
            </a:r>
            <a:endParaRPr sz="1200"/>
          </a:p>
        </p:txBody>
      </p:sp>
      <p:pic>
        <p:nvPicPr>
          <p:cNvPr id="117" name="Google Shape;117;p23"/>
          <p:cNvPicPr preferRelativeResize="0"/>
          <p:nvPr/>
        </p:nvPicPr>
        <p:blipFill rotWithShape="1">
          <a:blip r:embed="rId3">
            <a:alphaModFix/>
          </a:blip>
          <a:srcRect b="0" l="0" r="0" t="0"/>
          <a:stretch/>
        </p:blipFill>
        <p:spPr>
          <a:xfrm>
            <a:off x="765700" y="970225"/>
            <a:ext cx="3457800" cy="2068475"/>
          </a:xfrm>
          <a:prstGeom prst="rect">
            <a:avLst/>
          </a:prstGeom>
          <a:noFill/>
          <a:ln>
            <a:noFill/>
          </a:ln>
        </p:spPr>
      </p:pic>
      <p:pic>
        <p:nvPicPr>
          <p:cNvPr id="118" name="Google Shape;118;p23"/>
          <p:cNvPicPr preferRelativeResize="0"/>
          <p:nvPr/>
        </p:nvPicPr>
        <p:blipFill rotWithShape="1">
          <a:blip r:embed="rId4">
            <a:alphaModFix/>
          </a:blip>
          <a:srcRect b="0" l="0" r="0" t="0"/>
          <a:stretch/>
        </p:blipFill>
        <p:spPr>
          <a:xfrm>
            <a:off x="4487425" y="970225"/>
            <a:ext cx="3820225" cy="2152125"/>
          </a:xfrm>
          <a:prstGeom prst="rect">
            <a:avLst/>
          </a:prstGeom>
          <a:noFill/>
          <a:ln>
            <a:noFill/>
          </a:ln>
        </p:spPr>
      </p:pic>
      <p:pic>
        <p:nvPicPr>
          <p:cNvPr id="119" name="Google Shape;119;p23"/>
          <p:cNvPicPr preferRelativeResize="0"/>
          <p:nvPr/>
        </p:nvPicPr>
        <p:blipFill rotWithShape="1">
          <a:blip r:embed="rId5">
            <a:alphaModFix/>
          </a:blip>
          <a:srcRect b="0" l="0" r="0" t="0"/>
          <a:stretch/>
        </p:blipFill>
        <p:spPr>
          <a:xfrm>
            <a:off x="883200" y="3122350"/>
            <a:ext cx="3340300" cy="1951450"/>
          </a:xfrm>
          <a:prstGeom prst="rect">
            <a:avLst/>
          </a:prstGeom>
          <a:noFill/>
          <a:ln>
            <a:noFill/>
          </a:ln>
        </p:spPr>
      </p:pic>
      <p:pic>
        <p:nvPicPr>
          <p:cNvPr id="120" name="Google Shape;120;p23"/>
          <p:cNvPicPr preferRelativeResize="0"/>
          <p:nvPr/>
        </p:nvPicPr>
        <p:blipFill rotWithShape="1">
          <a:blip r:embed="rId6">
            <a:alphaModFix/>
          </a:blip>
          <a:srcRect b="0" l="0" r="0" t="0"/>
          <a:stretch/>
        </p:blipFill>
        <p:spPr>
          <a:xfrm>
            <a:off x="4487425" y="3122350"/>
            <a:ext cx="3820225" cy="195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rotWithShape="1">
          <a:blip r:embed="rId3">
            <a:alphaModFix/>
          </a:blip>
          <a:srcRect b="0" l="0" r="0" t="0"/>
          <a:stretch/>
        </p:blipFill>
        <p:spPr>
          <a:xfrm>
            <a:off x="2468738" y="1699625"/>
            <a:ext cx="4067175" cy="2686050"/>
          </a:xfrm>
          <a:prstGeom prst="rect">
            <a:avLst/>
          </a:prstGeom>
          <a:noFill/>
          <a:ln>
            <a:noFill/>
          </a:ln>
        </p:spPr>
      </p:pic>
      <p:sp>
        <p:nvSpPr>
          <p:cNvPr id="126" name="Google Shape;126;p24"/>
          <p:cNvSpPr txBox="1"/>
          <p:nvPr/>
        </p:nvSpPr>
        <p:spPr>
          <a:xfrm>
            <a:off x="1101175" y="432100"/>
            <a:ext cx="7373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Evaluation of NoC performance metrics by the proposed SVR framework over the simulation method at virtual channel=4, buffer size=8, PIR=0.002, traffic type= uniform.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883200" y="0"/>
            <a:ext cx="7536000" cy="636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t>Evaluation of NoC performance metrics by the proposed SVR framework over the simulation method at virtual channel=5, buffer size=6, PIR=0.0025, traffic type= tornado.</a:t>
            </a:r>
            <a:endParaRPr sz="1200"/>
          </a:p>
        </p:txBody>
      </p:sp>
      <p:pic>
        <p:nvPicPr>
          <p:cNvPr id="132" name="Google Shape;132;p25"/>
          <p:cNvPicPr preferRelativeResize="0"/>
          <p:nvPr/>
        </p:nvPicPr>
        <p:blipFill rotWithShape="1">
          <a:blip r:embed="rId3">
            <a:alphaModFix/>
          </a:blip>
          <a:srcRect b="0" l="0" r="0" t="0"/>
          <a:stretch/>
        </p:blipFill>
        <p:spPr>
          <a:xfrm>
            <a:off x="883200" y="704350"/>
            <a:ext cx="3214875" cy="2185700"/>
          </a:xfrm>
          <a:prstGeom prst="rect">
            <a:avLst/>
          </a:prstGeom>
          <a:noFill/>
          <a:ln>
            <a:noFill/>
          </a:ln>
        </p:spPr>
      </p:pic>
      <p:pic>
        <p:nvPicPr>
          <p:cNvPr id="133" name="Google Shape;133;p25"/>
          <p:cNvPicPr preferRelativeResize="0"/>
          <p:nvPr/>
        </p:nvPicPr>
        <p:blipFill rotWithShape="1">
          <a:blip r:embed="rId4">
            <a:alphaModFix/>
          </a:blip>
          <a:srcRect b="0" l="0" r="0" t="0"/>
          <a:stretch/>
        </p:blipFill>
        <p:spPr>
          <a:xfrm>
            <a:off x="4585938" y="704350"/>
            <a:ext cx="3303550" cy="2185700"/>
          </a:xfrm>
          <a:prstGeom prst="rect">
            <a:avLst/>
          </a:prstGeom>
          <a:noFill/>
          <a:ln>
            <a:noFill/>
          </a:ln>
        </p:spPr>
      </p:pic>
      <p:pic>
        <p:nvPicPr>
          <p:cNvPr id="134" name="Google Shape;134;p25"/>
          <p:cNvPicPr preferRelativeResize="0"/>
          <p:nvPr/>
        </p:nvPicPr>
        <p:blipFill rotWithShape="1">
          <a:blip r:embed="rId5">
            <a:alphaModFix/>
          </a:blip>
          <a:srcRect b="0" l="0" r="0" t="0"/>
          <a:stretch/>
        </p:blipFill>
        <p:spPr>
          <a:xfrm>
            <a:off x="883200" y="2957800"/>
            <a:ext cx="3214875" cy="2185700"/>
          </a:xfrm>
          <a:prstGeom prst="rect">
            <a:avLst/>
          </a:prstGeom>
          <a:noFill/>
          <a:ln>
            <a:noFill/>
          </a:ln>
        </p:spPr>
      </p:pic>
      <p:pic>
        <p:nvPicPr>
          <p:cNvPr id="135" name="Google Shape;135;p25"/>
          <p:cNvPicPr preferRelativeResize="0"/>
          <p:nvPr/>
        </p:nvPicPr>
        <p:blipFill rotWithShape="1">
          <a:blip r:embed="rId6">
            <a:alphaModFix/>
          </a:blip>
          <a:srcRect b="0" l="0" r="0" t="0"/>
          <a:stretch/>
        </p:blipFill>
        <p:spPr>
          <a:xfrm>
            <a:off x="4488375" y="2957800"/>
            <a:ext cx="3401100" cy="20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1101175" y="432100"/>
            <a:ext cx="7373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Evaluation of NoC performance metrics by the proposed SVR framework over the simulation method at virtual channel=5, buffer size=6, PIR=0.0025, traffic type= tornado.</a:t>
            </a:r>
            <a:endParaRPr b="0" i="0" sz="1400" u="none" cap="none" strike="noStrike">
              <a:solidFill>
                <a:srgbClr val="000000"/>
              </a:solidFill>
              <a:latin typeface="Arial"/>
              <a:ea typeface="Arial"/>
              <a:cs typeface="Arial"/>
              <a:sym typeface="Arial"/>
            </a:endParaRPr>
          </a:p>
        </p:txBody>
      </p:sp>
      <p:pic>
        <p:nvPicPr>
          <p:cNvPr id="141" name="Google Shape;141;p26"/>
          <p:cNvPicPr preferRelativeResize="0"/>
          <p:nvPr/>
        </p:nvPicPr>
        <p:blipFill rotWithShape="1">
          <a:blip r:embed="rId3">
            <a:alphaModFix/>
          </a:blip>
          <a:srcRect b="0" l="0" r="0" t="0"/>
          <a:stretch/>
        </p:blipFill>
        <p:spPr>
          <a:xfrm>
            <a:off x="3093550" y="1654350"/>
            <a:ext cx="2942050" cy="305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ctrTitle"/>
          </p:nvPr>
        </p:nvSpPr>
        <p:spPr>
          <a:xfrm>
            <a:off x="804000" y="0"/>
            <a:ext cx="7536000" cy="636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1200"/>
              <a:t>Evaluation of NoC performance metrics by the proposed SVR framework over the simulation method at virtual channel=4, buffer size=8, PIR=0.0015, traffic type= shuffle.</a:t>
            </a:r>
            <a:endParaRPr sz="1200"/>
          </a:p>
        </p:txBody>
      </p:sp>
      <p:pic>
        <p:nvPicPr>
          <p:cNvPr id="147" name="Google Shape;147;p27"/>
          <p:cNvPicPr preferRelativeResize="0"/>
          <p:nvPr/>
        </p:nvPicPr>
        <p:blipFill rotWithShape="1">
          <a:blip r:embed="rId3">
            <a:alphaModFix/>
          </a:blip>
          <a:srcRect b="0" l="0" r="0" t="0"/>
          <a:stretch/>
        </p:blipFill>
        <p:spPr>
          <a:xfrm>
            <a:off x="1386450" y="2941125"/>
            <a:ext cx="2724150" cy="2107125"/>
          </a:xfrm>
          <a:prstGeom prst="rect">
            <a:avLst/>
          </a:prstGeom>
          <a:noFill/>
          <a:ln>
            <a:noFill/>
          </a:ln>
        </p:spPr>
      </p:pic>
      <p:pic>
        <p:nvPicPr>
          <p:cNvPr id="148" name="Google Shape;148;p27"/>
          <p:cNvPicPr preferRelativeResize="0"/>
          <p:nvPr/>
        </p:nvPicPr>
        <p:blipFill rotWithShape="1">
          <a:blip r:embed="rId4">
            <a:alphaModFix/>
          </a:blip>
          <a:srcRect b="0" l="0" r="0" t="0"/>
          <a:stretch/>
        </p:blipFill>
        <p:spPr>
          <a:xfrm>
            <a:off x="4587000" y="2887925"/>
            <a:ext cx="2724150" cy="2213525"/>
          </a:xfrm>
          <a:prstGeom prst="rect">
            <a:avLst/>
          </a:prstGeom>
          <a:noFill/>
          <a:ln>
            <a:noFill/>
          </a:ln>
        </p:spPr>
      </p:pic>
      <p:pic>
        <p:nvPicPr>
          <p:cNvPr id="149" name="Google Shape;149;p27"/>
          <p:cNvPicPr preferRelativeResize="0"/>
          <p:nvPr/>
        </p:nvPicPr>
        <p:blipFill rotWithShape="1">
          <a:blip r:embed="rId5">
            <a:alphaModFix/>
          </a:blip>
          <a:srcRect b="0" l="0" r="0" t="0"/>
          <a:stretch/>
        </p:blipFill>
        <p:spPr>
          <a:xfrm>
            <a:off x="1386450" y="669075"/>
            <a:ext cx="2724150" cy="1965800"/>
          </a:xfrm>
          <a:prstGeom prst="rect">
            <a:avLst/>
          </a:prstGeom>
          <a:noFill/>
          <a:ln>
            <a:noFill/>
          </a:ln>
        </p:spPr>
      </p:pic>
      <p:pic>
        <p:nvPicPr>
          <p:cNvPr id="150" name="Google Shape;150;p27"/>
          <p:cNvPicPr preferRelativeResize="0"/>
          <p:nvPr/>
        </p:nvPicPr>
        <p:blipFill rotWithShape="1">
          <a:blip r:embed="rId6">
            <a:alphaModFix/>
          </a:blip>
          <a:srcRect b="1808" l="4010" r="-4007" t="-5124"/>
          <a:stretch/>
        </p:blipFill>
        <p:spPr>
          <a:xfrm>
            <a:off x="4649875" y="495275"/>
            <a:ext cx="2598425" cy="210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1101175" y="432100"/>
            <a:ext cx="7373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Evaluation of NoC performance metrics by the proposed SVR framework over the simulation method at virtual channel=4, buffer size=8, PIR=0.0015, traffic type= shuffle.</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56" name="Google Shape;156;p28"/>
          <p:cNvPicPr preferRelativeResize="0"/>
          <p:nvPr/>
        </p:nvPicPr>
        <p:blipFill rotWithShape="1">
          <a:blip r:embed="rId3">
            <a:alphaModFix/>
          </a:blip>
          <a:srcRect b="0" l="0" r="0" t="0"/>
          <a:stretch/>
        </p:blipFill>
        <p:spPr>
          <a:xfrm>
            <a:off x="1366000" y="1630050"/>
            <a:ext cx="2724150" cy="2667000"/>
          </a:xfrm>
          <a:prstGeom prst="rect">
            <a:avLst/>
          </a:prstGeom>
          <a:noFill/>
          <a:ln>
            <a:noFill/>
          </a:ln>
        </p:spPr>
      </p:pic>
      <p:pic>
        <p:nvPicPr>
          <p:cNvPr id="157" name="Google Shape;157;p28"/>
          <p:cNvPicPr preferRelativeResize="0"/>
          <p:nvPr/>
        </p:nvPicPr>
        <p:blipFill rotWithShape="1">
          <a:blip r:embed="rId4">
            <a:alphaModFix/>
          </a:blip>
          <a:srcRect b="0" l="0" r="0" t="0"/>
          <a:stretch/>
        </p:blipFill>
        <p:spPr>
          <a:xfrm>
            <a:off x="5036200" y="1630050"/>
            <a:ext cx="2724150" cy="266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0" y="167300"/>
            <a:ext cx="2397600" cy="63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000"/>
              <a:t>Results Validation</a:t>
            </a:r>
            <a:endParaRPr sz="2000"/>
          </a:p>
        </p:txBody>
      </p:sp>
      <p:sp>
        <p:nvSpPr>
          <p:cNvPr id="163" name="Google Shape;163;p29"/>
          <p:cNvSpPr txBox="1"/>
          <p:nvPr>
            <p:ph idx="1" type="subTitle"/>
          </p:nvPr>
        </p:nvSpPr>
        <p:spPr>
          <a:xfrm>
            <a:off x="311700" y="1268475"/>
            <a:ext cx="8520600" cy="3247800"/>
          </a:xfrm>
          <a:prstGeom prst="rect">
            <a:avLst/>
          </a:prstGeom>
          <a:noFill/>
          <a:ln>
            <a:noFill/>
          </a:ln>
        </p:spPr>
        <p:txBody>
          <a:bodyPr anchorCtr="0" anchor="t" bIns="91425" lIns="91425" spcFirstLastPara="1" rIns="91425" wrap="square" tIns="91425">
            <a:normAutofit/>
          </a:bodyPr>
          <a:lstStyle/>
          <a:p>
            <a:pPr indent="-320675" lvl="0" marL="457200" rtl="0" algn="l">
              <a:lnSpc>
                <a:spcPct val="100000"/>
              </a:lnSpc>
              <a:spcBef>
                <a:spcPts val="0"/>
              </a:spcBef>
              <a:spcAft>
                <a:spcPts val="0"/>
              </a:spcAft>
              <a:buClr>
                <a:schemeClr val="dk1"/>
              </a:buClr>
              <a:buSzPts val="1450"/>
              <a:buChar char="●"/>
            </a:pPr>
            <a:r>
              <a:rPr lang="en" sz="1450">
                <a:solidFill>
                  <a:schemeClr val="dk1"/>
                </a:solidFill>
              </a:rPr>
              <a:t>Comparison of framework results with simulation results is necessary for deciding its efficiency and robustness.</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The value of C is varied from 1 to 25. Epsilon (</a:t>
            </a:r>
            <a:r>
              <a:rPr lang="en" sz="1050">
                <a:solidFill>
                  <a:schemeClr val="dk1"/>
                </a:solidFill>
                <a:highlight>
                  <a:srgbClr val="FFFFFF"/>
                </a:highlight>
              </a:rPr>
              <a:t>ϵ</a:t>
            </a:r>
            <a:r>
              <a:rPr lang="en" sz="1450">
                <a:solidFill>
                  <a:schemeClr val="dk1"/>
                </a:solidFill>
              </a:rPr>
              <a:t>) is in the range from 0.01 to 0.05 and gamma (γ)  in 0.001 to 1.</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For verification MSE(mean square error) is calculated. Lower the mean square error, closest is the prediction.</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 sz="1800">
                <a:solidFill>
                  <a:schemeClr val="dk1"/>
                </a:solidFill>
                <a:latin typeface="Calibri"/>
                <a:ea typeface="Calibri"/>
                <a:cs typeface="Calibri"/>
                <a:sym typeface="Calibri"/>
              </a:rPr>
              <a:t>Equation for mean square error is given below, where N=number of data points, y*t is the actual value, yt is the predicted output</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SzPts val="2800"/>
              <a:buNone/>
            </a:pPr>
            <a:r>
              <a:t/>
            </a:r>
            <a:endParaRPr sz="1450"/>
          </a:p>
        </p:txBody>
      </p:sp>
      <p:pic>
        <p:nvPicPr>
          <p:cNvPr id="164" name="Google Shape;164;p29"/>
          <p:cNvPicPr preferRelativeResize="0"/>
          <p:nvPr/>
        </p:nvPicPr>
        <p:blipFill rotWithShape="1">
          <a:blip r:embed="rId3">
            <a:alphaModFix/>
          </a:blip>
          <a:srcRect b="0" l="0" r="0" t="0"/>
          <a:stretch/>
        </p:blipFill>
        <p:spPr>
          <a:xfrm>
            <a:off x="2311625" y="3987263"/>
            <a:ext cx="4267200" cy="10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ctrTitle"/>
          </p:nvPr>
        </p:nvSpPr>
        <p:spPr>
          <a:xfrm>
            <a:off x="222900" y="153375"/>
            <a:ext cx="8921100" cy="63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2000"/>
              <a:t>Timing Comparison of BookSim 2.0 and SVR Framework</a:t>
            </a:r>
            <a:endParaRPr sz="2000"/>
          </a:p>
        </p:txBody>
      </p:sp>
      <p:sp>
        <p:nvSpPr>
          <p:cNvPr id="170" name="Google Shape;170;p30"/>
          <p:cNvSpPr txBox="1"/>
          <p:nvPr>
            <p:ph idx="1" type="subTitle"/>
          </p:nvPr>
        </p:nvSpPr>
        <p:spPr>
          <a:xfrm>
            <a:off x="311700" y="1268475"/>
            <a:ext cx="8520600" cy="3247800"/>
          </a:xfrm>
          <a:prstGeom prst="rect">
            <a:avLst/>
          </a:prstGeom>
          <a:noFill/>
          <a:ln>
            <a:noFill/>
          </a:ln>
        </p:spPr>
        <p:txBody>
          <a:bodyPr anchorCtr="0" anchor="t" bIns="91425" lIns="91425" spcFirstLastPara="1" rIns="91425" wrap="square" tIns="91425">
            <a:normAutofit fontScale="25000" lnSpcReduction="20000"/>
          </a:bodyPr>
          <a:lstStyle/>
          <a:p>
            <a:pPr indent="-322704" lvl="0" marL="457200" rtl="0" algn="l">
              <a:lnSpc>
                <a:spcPct val="100000"/>
              </a:lnSpc>
              <a:spcBef>
                <a:spcPts val="0"/>
              </a:spcBef>
              <a:spcAft>
                <a:spcPts val="0"/>
              </a:spcAft>
              <a:buClr>
                <a:schemeClr val="dk1"/>
              </a:buClr>
              <a:buSzPct val="100000"/>
              <a:buChar char="●"/>
            </a:pPr>
            <a:r>
              <a:rPr lang="en" sz="5925">
                <a:solidFill>
                  <a:schemeClr val="dk1"/>
                </a:solidFill>
              </a:rPr>
              <a:t>The execution time of SVR and Booksim simulation time is compared and speedup is calculated.</a:t>
            </a:r>
            <a:endParaRPr sz="5925">
              <a:solidFill>
                <a:schemeClr val="dk1"/>
              </a:solidFill>
            </a:endParaRPr>
          </a:p>
          <a:p>
            <a:pPr indent="0" lvl="0" marL="457200" rtl="0" algn="l">
              <a:lnSpc>
                <a:spcPct val="100000"/>
              </a:lnSpc>
              <a:spcBef>
                <a:spcPts val="0"/>
              </a:spcBef>
              <a:spcAft>
                <a:spcPts val="0"/>
              </a:spcAft>
              <a:buSzPct val="189028"/>
              <a:buNone/>
            </a:pPr>
            <a:r>
              <a:t/>
            </a:r>
            <a:endParaRPr sz="5925">
              <a:solidFill>
                <a:schemeClr val="dk1"/>
              </a:solidFill>
            </a:endParaRPr>
          </a:p>
          <a:p>
            <a:pPr indent="-322704" lvl="0" marL="457200" rtl="0" algn="l">
              <a:lnSpc>
                <a:spcPct val="100000"/>
              </a:lnSpc>
              <a:spcBef>
                <a:spcPts val="0"/>
              </a:spcBef>
              <a:spcAft>
                <a:spcPts val="0"/>
              </a:spcAft>
              <a:buClr>
                <a:schemeClr val="dk1"/>
              </a:buClr>
              <a:buSzPct val="100000"/>
              <a:buChar char="●"/>
            </a:pPr>
            <a:r>
              <a:rPr lang="en" sz="5925">
                <a:solidFill>
                  <a:schemeClr val="dk1"/>
                </a:solidFill>
              </a:rPr>
              <a:t>Speedup is used to check to the the rate of improvement in the time of evaluation. The Equation below denotes the expression for speedup.</a:t>
            </a:r>
            <a:r>
              <a:rPr lang="en" sz="5925">
                <a:solidFill>
                  <a:schemeClr val="dk1"/>
                </a:solidFill>
                <a:latin typeface="Calibri"/>
                <a:ea typeface="Calibri"/>
                <a:cs typeface="Calibri"/>
                <a:sym typeface="Calibri"/>
              </a:rPr>
              <a:t>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457200" rtl="0" algn="l">
              <a:lnSpc>
                <a:spcPct val="100000"/>
              </a:lnSpc>
              <a:spcBef>
                <a:spcPts val="0"/>
              </a:spcBef>
              <a:spcAft>
                <a:spcPts val="0"/>
              </a:spcAft>
              <a:buSzPct val="189028"/>
              <a:buNone/>
            </a:pPr>
            <a:r>
              <a:t/>
            </a:r>
            <a:endParaRPr sz="5925">
              <a:solidFill>
                <a:schemeClr val="dk1"/>
              </a:solidFill>
              <a:latin typeface="Calibri"/>
              <a:ea typeface="Calibri"/>
              <a:cs typeface="Calibri"/>
              <a:sym typeface="Calibri"/>
            </a:endParaRPr>
          </a:p>
          <a:p>
            <a:pPr indent="0" lvl="0" marL="0" rtl="0" algn="l">
              <a:lnSpc>
                <a:spcPct val="100000"/>
              </a:lnSpc>
              <a:spcBef>
                <a:spcPts val="0"/>
              </a:spcBef>
              <a:spcAft>
                <a:spcPts val="0"/>
              </a:spcAft>
              <a:buSzPct val="189028"/>
              <a:buNone/>
            </a:pPr>
            <a:r>
              <a:rPr lang="en" sz="5925">
                <a:solidFill>
                  <a:schemeClr val="dk1"/>
                </a:solidFill>
                <a:latin typeface="Calibri"/>
                <a:ea typeface="Calibri"/>
                <a:cs typeface="Calibri"/>
                <a:sym typeface="Calibri"/>
              </a:rPr>
              <a:t>where, Ts is simulation evaluation time for Booksim simulator and Tp is evaluation time of SVR framework.</a:t>
            </a:r>
            <a:endParaRPr sz="5925">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sz="1450">
              <a:solidFill>
                <a:schemeClr val="dk1"/>
              </a:solidFill>
            </a:endParaRPr>
          </a:p>
          <a:p>
            <a:pPr indent="0" lvl="0" marL="457200" rtl="0" algn="l">
              <a:lnSpc>
                <a:spcPct val="100000"/>
              </a:lnSpc>
              <a:spcBef>
                <a:spcPts val="0"/>
              </a:spcBef>
              <a:spcAft>
                <a:spcPts val="0"/>
              </a:spcAft>
              <a:buSzPts val="2800"/>
              <a:buNone/>
            </a:pPr>
            <a:r>
              <a:t/>
            </a:r>
            <a:endParaRPr sz="1450">
              <a:solidFill>
                <a:schemeClr val="dk1"/>
              </a:solidFill>
            </a:endParaRPr>
          </a:p>
        </p:txBody>
      </p:sp>
      <p:pic>
        <p:nvPicPr>
          <p:cNvPr id="171" name="Google Shape;171;p30"/>
          <p:cNvPicPr preferRelativeResize="0"/>
          <p:nvPr/>
        </p:nvPicPr>
        <p:blipFill rotWithShape="1">
          <a:blip r:embed="rId3">
            <a:alphaModFix/>
          </a:blip>
          <a:srcRect b="0" l="0" r="0" t="0"/>
          <a:stretch/>
        </p:blipFill>
        <p:spPr>
          <a:xfrm>
            <a:off x="1867613" y="2571755"/>
            <a:ext cx="4962525" cy="111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rotWithShape="1">
          <a:blip r:embed="rId3">
            <a:alphaModFix/>
          </a:blip>
          <a:srcRect b="0" l="0" r="0" t="0"/>
          <a:stretch/>
        </p:blipFill>
        <p:spPr>
          <a:xfrm>
            <a:off x="2160575" y="188825"/>
            <a:ext cx="5136549" cy="3895300"/>
          </a:xfrm>
          <a:prstGeom prst="rect">
            <a:avLst/>
          </a:prstGeom>
          <a:noFill/>
          <a:ln>
            <a:noFill/>
          </a:ln>
        </p:spPr>
      </p:pic>
      <p:sp>
        <p:nvSpPr>
          <p:cNvPr id="177" name="Google Shape;177;p31"/>
          <p:cNvSpPr txBox="1"/>
          <p:nvPr/>
        </p:nvSpPr>
        <p:spPr>
          <a:xfrm>
            <a:off x="1923625" y="4348950"/>
            <a:ext cx="578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Booksim simulator and SVR algorithm timing comparison in seconds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643600" y="393975"/>
            <a:ext cx="7207800" cy="109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sz="2900"/>
              <a:t>Organization of the Presentation</a:t>
            </a:r>
            <a:endParaRPr sz="2900"/>
          </a:p>
        </p:txBody>
      </p:sp>
      <p:sp>
        <p:nvSpPr>
          <p:cNvPr id="62" name="Google Shape;62;p14"/>
          <p:cNvSpPr txBox="1"/>
          <p:nvPr>
            <p:ph idx="1" type="subTitle"/>
          </p:nvPr>
        </p:nvSpPr>
        <p:spPr>
          <a:xfrm>
            <a:off x="757500" y="2020067"/>
            <a:ext cx="5361300" cy="2538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47500" lnSpcReduction="20000"/>
          </a:bodyPr>
          <a:lstStyle/>
          <a:p>
            <a:pPr indent="-326722" lvl="0" marL="457200" rtl="0" algn="l">
              <a:lnSpc>
                <a:spcPct val="115000"/>
              </a:lnSpc>
              <a:spcBef>
                <a:spcPts val="0"/>
              </a:spcBef>
              <a:spcAft>
                <a:spcPts val="0"/>
              </a:spcAft>
              <a:buClr>
                <a:schemeClr val="dk1"/>
              </a:buClr>
              <a:buSzPct val="100000"/>
              <a:buChar char="●"/>
            </a:pPr>
            <a:r>
              <a:rPr lang="en" sz="3250">
                <a:solidFill>
                  <a:schemeClr val="dk1"/>
                </a:solidFill>
              </a:rPr>
              <a:t>Introduction</a:t>
            </a:r>
            <a:endParaRPr sz="3250">
              <a:solidFill>
                <a:schemeClr val="dk1"/>
              </a:solidFill>
            </a:endParaRPr>
          </a:p>
          <a:p>
            <a:pPr indent="0" lvl="0" marL="457200" rtl="0" algn="l">
              <a:lnSpc>
                <a:spcPct val="115000"/>
              </a:lnSpc>
              <a:spcBef>
                <a:spcPts val="0"/>
              </a:spcBef>
              <a:spcAft>
                <a:spcPts val="0"/>
              </a:spcAft>
              <a:buSzPct val="181376"/>
              <a:buNone/>
            </a:pPr>
            <a:r>
              <a:t/>
            </a:r>
            <a:endParaRPr sz="3250">
              <a:solidFill>
                <a:schemeClr val="dk1"/>
              </a:solidFill>
            </a:endParaRPr>
          </a:p>
          <a:p>
            <a:pPr indent="-326722" lvl="0" marL="457200" rtl="0" algn="l">
              <a:lnSpc>
                <a:spcPct val="115000"/>
              </a:lnSpc>
              <a:spcBef>
                <a:spcPts val="0"/>
              </a:spcBef>
              <a:spcAft>
                <a:spcPts val="0"/>
              </a:spcAft>
              <a:buClr>
                <a:schemeClr val="dk1"/>
              </a:buClr>
              <a:buSzPct val="100000"/>
              <a:buChar char="●"/>
            </a:pPr>
            <a:r>
              <a:rPr lang="en" sz="3250">
                <a:solidFill>
                  <a:schemeClr val="dk1"/>
                </a:solidFill>
              </a:rPr>
              <a:t>Related Work</a:t>
            </a:r>
            <a:endParaRPr sz="3250">
              <a:solidFill>
                <a:schemeClr val="dk1"/>
              </a:solidFill>
            </a:endParaRPr>
          </a:p>
          <a:p>
            <a:pPr indent="0" lvl="0" marL="457200" rtl="0" algn="l">
              <a:lnSpc>
                <a:spcPct val="115000"/>
              </a:lnSpc>
              <a:spcBef>
                <a:spcPts val="0"/>
              </a:spcBef>
              <a:spcAft>
                <a:spcPts val="0"/>
              </a:spcAft>
              <a:buSzPct val="181376"/>
              <a:buNone/>
            </a:pPr>
            <a:r>
              <a:t/>
            </a:r>
            <a:endParaRPr sz="3250">
              <a:solidFill>
                <a:schemeClr val="dk1"/>
              </a:solidFill>
            </a:endParaRPr>
          </a:p>
          <a:p>
            <a:pPr indent="-326722" lvl="0" marL="457200" rtl="0" algn="l">
              <a:lnSpc>
                <a:spcPct val="115000"/>
              </a:lnSpc>
              <a:spcBef>
                <a:spcPts val="0"/>
              </a:spcBef>
              <a:spcAft>
                <a:spcPts val="0"/>
              </a:spcAft>
              <a:buClr>
                <a:schemeClr val="dk1"/>
              </a:buClr>
              <a:buSzPct val="100000"/>
              <a:buChar char="●"/>
            </a:pPr>
            <a:r>
              <a:rPr lang="en" sz="3250">
                <a:solidFill>
                  <a:schemeClr val="dk1"/>
                </a:solidFill>
              </a:rPr>
              <a:t>SVR Framework for NoC Evaluation</a:t>
            </a:r>
            <a:endParaRPr sz="3250">
              <a:solidFill>
                <a:schemeClr val="dk1"/>
              </a:solidFill>
            </a:endParaRPr>
          </a:p>
          <a:p>
            <a:pPr indent="0" lvl="0" marL="457200" rtl="0" algn="l">
              <a:lnSpc>
                <a:spcPct val="115000"/>
              </a:lnSpc>
              <a:spcBef>
                <a:spcPts val="0"/>
              </a:spcBef>
              <a:spcAft>
                <a:spcPts val="0"/>
              </a:spcAft>
              <a:buSzPct val="181376"/>
              <a:buNone/>
            </a:pPr>
            <a:r>
              <a:t/>
            </a:r>
            <a:endParaRPr sz="3250">
              <a:solidFill>
                <a:schemeClr val="dk1"/>
              </a:solidFill>
            </a:endParaRPr>
          </a:p>
          <a:p>
            <a:pPr indent="-326722" lvl="0" marL="457200" rtl="0" algn="l">
              <a:lnSpc>
                <a:spcPct val="115000"/>
              </a:lnSpc>
              <a:spcBef>
                <a:spcPts val="0"/>
              </a:spcBef>
              <a:spcAft>
                <a:spcPts val="0"/>
              </a:spcAft>
              <a:buClr>
                <a:schemeClr val="dk1"/>
              </a:buClr>
              <a:buSzPct val="100000"/>
              <a:buChar char="●"/>
            </a:pPr>
            <a:r>
              <a:rPr lang="en" sz="3250">
                <a:solidFill>
                  <a:schemeClr val="dk1"/>
                </a:solidFill>
              </a:rPr>
              <a:t>Results and Analysis</a:t>
            </a:r>
            <a:endParaRPr sz="3250">
              <a:solidFill>
                <a:schemeClr val="dk1"/>
              </a:solidFill>
            </a:endParaRPr>
          </a:p>
          <a:p>
            <a:pPr indent="0" lvl="0" marL="457200" rtl="0" algn="l">
              <a:lnSpc>
                <a:spcPct val="115000"/>
              </a:lnSpc>
              <a:spcBef>
                <a:spcPts val="0"/>
              </a:spcBef>
              <a:spcAft>
                <a:spcPts val="0"/>
              </a:spcAft>
              <a:buSzPct val="181376"/>
              <a:buNone/>
            </a:pPr>
            <a:r>
              <a:t/>
            </a:r>
            <a:endParaRPr sz="3250">
              <a:solidFill>
                <a:schemeClr val="dk1"/>
              </a:solidFill>
            </a:endParaRPr>
          </a:p>
          <a:p>
            <a:pPr indent="-326722" lvl="0" marL="457200" rtl="0" algn="l">
              <a:lnSpc>
                <a:spcPct val="115000"/>
              </a:lnSpc>
              <a:spcBef>
                <a:spcPts val="0"/>
              </a:spcBef>
              <a:spcAft>
                <a:spcPts val="0"/>
              </a:spcAft>
              <a:buClr>
                <a:schemeClr val="dk1"/>
              </a:buClr>
              <a:buSzPct val="100000"/>
              <a:buChar char="●"/>
            </a:pPr>
            <a:r>
              <a:rPr lang="en" sz="3250">
                <a:solidFill>
                  <a:schemeClr val="dk1"/>
                </a:solidFill>
              </a:rPr>
              <a:t>Conclusion and future work</a:t>
            </a:r>
            <a:endParaRPr sz="3250">
              <a:solidFill>
                <a:schemeClr val="dk1"/>
              </a:solidFill>
            </a:endParaRPr>
          </a:p>
          <a:p>
            <a:pPr indent="0" lvl="0" marL="457200" rtl="0" algn="l">
              <a:lnSpc>
                <a:spcPct val="100000"/>
              </a:lnSpc>
              <a:spcBef>
                <a:spcPts val="0"/>
              </a:spcBef>
              <a:spcAft>
                <a:spcPts val="0"/>
              </a:spcAft>
              <a:buSzPct val="357256"/>
              <a:buNone/>
            </a:pPr>
            <a:r>
              <a:t/>
            </a:r>
            <a:endParaRPr sz="1650">
              <a:solidFill>
                <a:srgbClr val="000000"/>
              </a:solidFill>
              <a:highlight>
                <a:srgbClr val="F4F5F8"/>
              </a:highlight>
              <a:latin typeface="Arial"/>
              <a:ea typeface="Arial"/>
              <a:cs typeface="Arial"/>
              <a:sym typeface="Arial"/>
            </a:endParaRPr>
          </a:p>
          <a:p>
            <a:pPr indent="0" lvl="0" marL="457200" rtl="0" algn="ctr">
              <a:lnSpc>
                <a:spcPct val="100000"/>
              </a:lnSpc>
              <a:spcBef>
                <a:spcPts val="0"/>
              </a:spcBef>
              <a:spcAft>
                <a:spcPts val="0"/>
              </a:spcAft>
              <a:buSzPct val="210526"/>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ctrTitle"/>
          </p:nvPr>
        </p:nvSpPr>
        <p:spPr>
          <a:xfrm>
            <a:off x="88320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Conclusion and Future Work</a:t>
            </a:r>
            <a:endParaRPr sz="3000"/>
          </a:p>
        </p:txBody>
      </p:sp>
      <p:sp>
        <p:nvSpPr>
          <p:cNvPr id="183" name="Google Shape;183;p32"/>
          <p:cNvSpPr txBox="1"/>
          <p:nvPr>
            <p:ph idx="1" type="subTitle"/>
          </p:nvPr>
        </p:nvSpPr>
        <p:spPr>
          <a:xfrm>
            <a:off x="311700" y="878150"/>
            <a:ext cx="8520600" cy="4195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59317"/>
              <a:buNone/>
            </a:pPr>
            <a:r>
              <a:rPr lang="en" sz="1900">
                <a:solidFill>
                  <a:schemeClr val="dk1"/>
                </a:solidFill>
              </a:rPr>
              <a:t>Conclusion</a:t>
            </a:r>
            <a:endParaRPr sz="1900">
              <a:solidFill>
                <a:schemeClr val="dk1"/>
              </a:solidFill>
            </a:endParaRPr>
          </a:p>
          <a:p>
            <a:pPr indent="0" lvl="0" marL="0" rtl="0" algn="l">
              <a:lnSpc>
                <a:spcPct val="100000"/>
              </a:lnSpc>
              <a:spcBef>
                <a:spcPts val="0"/>
              </a:spcBef>
              <a:spcAft>
                <a:spcPts val="0"/>
              </a:spcAft>
              <a:buSzPct val="168168"/>
              <a:buNone/>
            </a:pPr>
            <a:r>
              <a:t/>
            </a:r>
            <a:endParaRPr sz="18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SVR Framework is built to predict the performance, power, and area parameters of NoC.</a:t>
            </a:r>
            <a:endParaRPr sz="1500">
              <a:solidFill>
                <a:schemeClr val="dk1"/>
              </a:solidFill>
            </a:endParaRPr>
          </a:p>
          <a:p>
            <a:pPr indent="0" lvl="0" marL="45720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Network Sizes of 2x2 to 15x15 is considered.</a:t>
            </a:r>
            <a:endParaRPr sz="1500">
              <a:solidFill>
                <a:schemeClr val="dk1"/>
              </a:solidFill>
            </a:endParaRPr>
          </a:p>
          <a:p>
            <a:pPr indent="0" lvl="0" marL="45720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Machine Learning framework predicts the parameters with a speedup of 300-2350 times over the Cycle accurate simulator.</a:t>
            </a:r>
            <a:endParaRPr sz="1500">
              <a:solidFill>
                <a:schemeClr val="dk1"/>
              </a:solidFill>
            </a:endParaRPr>
          </a:p>
          <a:p>
            <a:pPr indent="0" lvl="0" marL="457200" rtl="0" algn="l">
              <a:lnSpc>
                <a:spcPct val="100000"/>
              </a:lnSpc>
              <a:spcBef>
                <a:spcPts val="0"/>
              </a:spcBef>
              <a:spcAft>
                <a:spcPts val="0"/>
              </a:spcAft>
              <a:buSzPct val="208760"/>
              <a:buNone/>
            </a:pPr>
            <a:r>
              <a:t/>
            </a:r>
            <a:endParaRPr sz="1450">
              <a:solidFill>
                <a:schemeClr val="dk1"/>
              </a:solidFill>
            </a:endParaRPr>
          </a:p>
          <a:p>
            <a:pPr indent="0" lvl="0" marL="457200" rtl="0" algn="l">
              <a:lnSpc>
                <a:spcPct val="100000"/>
              </a:lnSpc>
              <a:spcBef>
                <a:spcPts val="0"/>
              </a:spcBef>
              <a:spcAft>
                <a:spcPts val="0"/>
              </a:spcAft>
              <a:buSzPct val="208760"/>
              <a:buNone/>
            </a:pPr>
            <a:r>
              <a:t/>
            </a:r>
            <a:endParaRPr sz="1450">
              <a:solidFill>
                <a:schemeClr val="dk1"/>
              </a:solidFill>
            </a:endParaRPr>
          </a:p>
          <a:p>
            <a:pPr indent="0" lvl="0" marL="0" rtl="0" algn="l">
              <a:lnSpc>
                <a:spcPct val="100000"/>
              </a:lnSpc>
              <a:spcBef>
                <a:spcPts val="0"/>
              </a:spcBef>
              <a:spcAft>
                <a:spcPts val="0"/>
              </a:spcAft>
              <a:buSzPct val="159317"/>
              <a:buNone/>
            </a:pPr>
            <a:r>
              <a:rPr lang="en" sz="1900">
                <a:solidFill>
                  <a:schemeClr val="dk1"/>
                </a:solidFill>
              </a:rPr>
              <a:t>Future Research</a:t>
            </a:r>
            <a:endParaRPr sz="1900">
              <a:solidFill>
                <a:schemeClr val="dk1"/>
              </a:solidFill>
            </a:endParaRPr>
          </a:p>
          <a:p>
            <a:pPr indent="0" lvl="0" marL="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Topology size considered is 2x2 to 15x15, which leaves the enough scope to extend the work for higher topology sizes.</a:t>
            </a:r>
            <a:endParaRPr sz="1500">
              <a:solidFill>
                <a:schemeClr val="dk1"/>
              </a:solidFill>
            </a:endParaRPr>
          </a:p>
          <a:p>
            <a:pPr indent="0" lvl="0" marL="45720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Other performance parameters of NoC can be included in framework such as throughput. Evaluation is done on latency, power and area parameters of 2D-mesh NoCs.</a:t>
            </a:r>
            <a:endParaRPr sz="1500">
              <a:solidFill>
                <a:schemeClr val="dk1"/>
              </a:solidFill>
            </a:endParaRPr>
          </a:p>
          <a:p>
            <a:pPr indent="0" lvl="0" marL="45720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Model can be trained on irregular topology sizes of NoCs to evaluate the performance.</a:t>
            </a:r>
            <a:endParaRPr sz="1500">
              <a:solidFill>
                <a:schemeClr val="dk1"/>
              </a:solidFill>
            </a:endParaRPr>
          </a:p>
          <a:p>
            <a:pPr indent="0" lvl="0" marL="457200" rtl="0" algn="l">
              <a:lnSpc>
                <a:spcPct val="100000"/>
              </a:lnSpc>
              <a:spcBef>
                <a:spcPts val="0"/>
              </a:spcBef>
              <a:spcAft>
                <a:spcPts val="0"/>
              </a:spcAft>
              <a:buSzPct val="201800"/>
              <a:buNone/>
            </a:pPr>
            <a:r>
              <a:t/>
            </a:r>
            <a:endParaRPr sz="1500">
              <a:solidFill>
                <a:schemeClr val="dk1"/>
              </a:solidFill>
            </a:endParaRPr>
          </a:p>
          <a:p>
            <a:pPr indent="-316768" lvl="0" marL="457200" rtl="0" algn="l">
              <a:lnSpc>
                <a:spcPct val="100000"/>
              </a:lnSpc>
              <a:spcBef>
                <a:spcPts val="0"/>
              </a:spcBef>
              <a:spcAft>
                <a:spcPts val="0"/>
              </a:spcAft>
              <a:buClr>
                <a:schemeClr val="dk1"/>
              </a:buClr>
              <a:buSzPct val="100000"/>
              <a:buChar char="●"/>
            </a:pPr>
            <a:r>
              <a:rPr lang="en" sz="1500">
                <a:solidFill>
                  <a:schemeClr val="dk1"/>
                </a:solidFill>
              </a:rPr>
              <a:t>3D NoC's with topology of torus and mesh can be included in future work.</a:t>
            </a:r>
            <a:endParaRPr sz="1500">
              <a:solidFill>
                <a:schemeClr val="dk1"/>
              </a:solidFill>
            </a:endParaRPr>
          </a:p>
          <a:p>
            <a:pPr indent="0" lvl="0" marL="0" rtl="0" algn="l">
              <a:lnSpc>
                <a:spcPct val="100000"/>
              </a:lnSpc>
              <a:spcBef>
                <a:spcPts val="0"/>
              </a:spcBef>
              <a:spcAft>
                <a:spcPts val="0"/>
              </a:spcAft>
              <a:buSzPct val="216216"/>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0" y="209125"/>
            <a:ext cx="24534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Bibliography</a:t>
            </a:r>
            <a:endParaRPr sz="3000"/>
          </a:p>
        </p:txBody>
      </p:sp>
      <p:sp>
        <p:nvSpPr>
          <p:cNvPr id="189" name="Google Shape;189;p33"/>
          <p:cNvSpPr txBox="1"/>
          <p:nvPr>
            <p:ph idx="1" type="subTitle"/>
          </p:nvPr>
        </p:nvSpPr>
        <p:spPr>
          <a:xfrm>
            <a:off x="311700" y="1031500"/>
            <a:ext cx="8520600" cy="3888900"/>
          </a:xfrm>
          <a:prstGeom prst="rect">
            <a:avLst/>
          </a:prstGeom>
          <a:noFill/>
          <a:ln>
            <a:noFill/>
          </a:ln>
        </p:spPr>
        <p:txBody>
          <a:bodyPr anchorCtr="0" anchor="t" bIns="91425" lIns="91425" spcFirstLastPara="1" rIns="91425" wrap="square" tIns="91425">
            <a:normAutofit fontScale="85000" lnSpcReduction="20000"/>
          </a:bodyPr>
          <a:lstStyle/>
          <a:p>
            <a:pPr indent="-293370" lvl="0" marL="457200" rtl="0" algn="l">
              <a:lnSpc>
                <a:spcPct val="115000"/>
              </a:lnSpc>
              <a:spcBef>
                <a:spcPts val="0"/>
              </a:spcBef>
              <a:spcAft>
                <a:spcPts val="0"/>
              </a:spcAft>
              <a:buClr>
                <a:schemeClr val="dk1"/>
              </a:buClr>
              <a:buSzPct val="100000"/>
              <a:buAutoNum type="arabicPeriod"/>
            </a:pPr>
            <a:r>
              <a:rPr lang="en" sz="1200">
                <a:solidFill>
                  <a:schemeClr val="dk1"/>
                </a:solidFill>
                <a:highlight>
                  <a:srgbClr val="FFFFFF"/>
                </a:highlight>
              </a:rPr>
              <a:t>W. Wolf, A. A. Jerraya and G. Martin, "Multiprocessor System-on-Chip (MPSoC) Technology," in </a:t>
            </a:r>
            <a:r>
              <a:rPr i="1" lang="en" sz="1200">
                <a:solidFill>
                  <a:schemeClr val="dk1"/>
                </a:solidFill>
                <a:highlight>
                  <a:srgbClr val="FFFFFF"/>
                </a:highlight>
              </a:rPr>
              <a:t>IEEE Transactions on Computer-Aided Design of Integrated Circuits and Systems</a:t>
            </a:r>
            <a:r>
              <a:rPr lang="en" sz="1200">
                <a:solidFill>
                  <a:schemeClr val="dk1"/>
                </a:solidFill>
                <a:highlight>
                  <a:srgbClr val="FFFFFF"/>
                </a:highlight>
              </a:rPr>
              <a:t>, vol. 27, no. 10, pp. 1701-1713, Oct. 2008, doi: 10.1109/TCAD.2008.923415.</a:t>
            </a:r>
            <a:endParaRPr sz="1200">
              <a:solidFill>
                <a:schemeClr val="dk1"/>
              </a:solidFill>
              <a:highlight>
                <a:srgbClr val="FFFFFF"/>
              </a:highlight>
            </a:endParaRPr>
          </a:p>
          <a:p>
            <a:pPr indent="0" lvl="0" marL="457200" rtl="0" algn="l">
              <a:lnSpc>
                <a:spcPct val="115000"/>
              </a:lnSpc>
              <a:spcBef>
                <a:spcPts val="0"/>
              </a:spcBef>
              <a:spcAft>
                <a:spcPts val="0"/>
              </a:spcAft>
              <a:buSzPct val="274508"/>
              <a:buNone/>
            </a:pPr>
            <a:r>
              <a:t/>
            </a:r>
            <a:endParaRPr sz="1200">
              <a:solidFill>
                <a:schemeClr val="dk1"/>
              </a:solidFill>
              <a:highlight>
                <a:srgbClr val="FFFFFF"/>
              </a:highlight>
            </a:endParaRPr>
          </a:p>
          <a:p>
            <a:pPr indent="-293370" lvl="0" marL="457200" rtl="0" algn="l">
              <a:lnSpc>
                <a:spcPct val="115000"/>
              </a:lnSpc>
              <a:spcBef>
                <a:spcPts val="0"/>
              </a:spcBef>
              <a:spcAft>
                <a:spcPts val="0"/>
              </a:spcAft>
              <a:buClr>
                <a:schemeClr val="dk1"/>
              </a:buClr>
              <a:buSzPct val="100000"/>
              <a:buAutoNum type="arabicPeriod"/>
            </a:pPr>
            <a:r>
              <a:rPr lang="en" sz="1200">
                <a:solidFill>
                  <a:schemeClr val="dk1"/>
                </a:solidFill>
                <a:highlight>
                  <a:srgbClr val="FFFFFF"/>
                </a:highlight>
              </a:rPr>
              <a:t>Nan Jiang </a:t>
            </a:r>
            <a:r>
              <a:rPr i="1" lang="en" sz="1200">
                <a:solidFill>
                  <a:schemeClr val="dk1"/>
                </a:solidFill>
                <a:highlight>
                  <a:srgbClr val="FFFFFF"/>
                </a:highlight>
              </a:rPr>
              <a:t>et al</a:t>
            </a:r>
            <a:r>
              <a:rPr lang="en" sz="1200">
                <a:solidFill>
                  <a:schemeClr val="dk1"/>
                </a:solidFill>
                <a:highlight>
                  <a:srgbClr val="FFFFFF"/>
                </a:highlight>
              </a:rPr>
              <a:t>., "A detailed and flexible cycle-accurate Network-on-Chip simulator," </a:t>
            </a:r>
            <a:r>
              <a:rPr i="1" lang="en" sz="1200">
                <a:solidFill>
                  <a:schemeClr val="dk1"/>
                </a:solidFill>
                <a:highlight>
                  <a:srgbClr val="FFFFFF"/>
                </a:highlight>
              </a:rPr>
              <a:t>2013 IEEE International Symposium on Performance Analysis of Systems and Software (ISPASS)</a:t>
            </a:r>
            <a:r>
              <a:rPr lang="en" sz="1200">
                <a:solidFill>
                  <a:schemeClr val="dk1"/>
                </a:solidFill>
                <a:highlight>
                  <a:srgbClr val="FFFFFF"/>
                </a:highlight>
              </a:rPr>
              <a:t>, 2013, pp. 86-96, doi: 10.1109/ISPASS.2013.6557149.</a:t>
            </a:r>
            <a:endParaRPr sz="1200">
              <a:solidFill>
                <a:schemeClr val="dk1"/>
              </a:solidFill>
              <a:highlight>
                <a:srgbClr val="FFFFFF"/>
              </a:highlight>
            </a:endParaRPr>
          </a:p>
          <a:p>
            <a:pPr indent="0" lvl="0" marL="457200" rtl="0" algn="l">
              <a:lnSpc>
                <a:spcPct val="115000"/>
              </a:lnSpc>
              <a:spcBef>
                <a:spcPts val="0"/>
              </a:spcBef>
              <a:spcAft>
                <a:spcPts val="0"/>
              </a:spcAft>
              <a:buSzPct val="274508"/>
              <a:buNone/>
            </a:pPr>
            <a:r>
              <a:t/>
            </a:r>
            <a:endParaRPr sz="1200">
              <a:solidFill>
                <a:schemeClr val="dk1"/>
              </a:solidFill>
              <a:highlight>
                <a:srgbClr val="FFFFFF"/>
              </a:highlight>
            </a:endParaRPr>
          </a:p>
          <a:p>
            <a:pPr indent="-293370" lvl="0" marL="457200" rtl="0" algn="l">
              <a:lnSpc>
                <a:spcPct val="115000"/>
              </a:lnSpc>
              <a:spcBef>
                <a:spcPts val="0"/>
              </a:spcBef>
              <a:spcAft>
                <a:spcPts val="0"/>
              </a:spcAft>
              <a:buClr>
                <a:schemeClr val="dk1"/>
              </a:buClr>
              <a:buSzPct val="100000"/>
              <a:buAutoNum type="arabicPeriod"/>
            </a:pPr>
            <a:r>
              <a:rPr i="1" lang="en" sz="1200">
                <a:solidFill>
                  <a:schemeClr val="dk1"/>
                </a:solidFill>
                <a:highlight>
                  <a:srgbClr val="FFFFFF"/>
                </a:highlight>
                <a:latin typeface="Courier New"/>
                <a:ea typeface="Courier New"/>
                <a:cs typeface="Courier New"/>
                <a:sym typeface="Courier New"/>
              </a:rPr>
              <a:t>Bernhard Schölkopf, Alex J. Smola, Robert C. Williamson, and Peter L. Bartlett. 2000. New Support Vector Algorithms. Neural Comput. 12, 5 (May 2000), 1207–1245. DOI:</a:t>
            </a:r>
            <a:r>
              <a:rPr i="1" lang="en" sz="1200" u="sng">
                <a:solidFill>
                  <a:schemeClr val="hlink"/>
                </a:solidFill>
                <a:highlight>
                  <a:srgbClr val="FFFFFF"/>
                </a:highlight>
                <a:latin typeface="Courier New"/>
                <a:ea typeface="Courier New"/>
                <a:cs typeface="Courier New"/>
                <a:sym typeface="Courier New"/>
                <a:hlinkClick r:id="rId3"/>
              </a:rPr>
              <a:t>https://doi.org/10.1162/089976600300015565</a:t>
            </a:r>
            <a:endParaRPr i="1" sz="120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ct val="274508"/>
              <a:buNone/>
            </a:pPr>
            <a:r>
              <a:t/>
            </a:r>
            <a:endParaRPr i="1" sz="1200">
              <a:solidFill>
                <a:schemeClr val="dk1"/>
              </a:solidFill>
              <a:highlight>
                <a:srgbClr val="FFFFFF"/>
              </a:highlight>
              <a:latin typeface="Courier New"/>
              <a:ea typeface="Courier New"/>
              <a:cs typeface="Courier New"/>
              <a:sym typeface="Courier New"/>
            </a:endParaRPr>
          </a:p>
          <a:p>
            <a:pPr indent="-293370" lvl="0" marL="457200" rtl="0" algn="l">
              <a:lnSpc>
                <a:spcPct val="115000"/>
              </a:lnSpc>
              <a:spcBef>
                <a:spcPts val="0"/>
              </a:spcBef>
              <a:spcAft>
                <a:spcPts val="0"/>
              </a:spcAft>
              <a:buClr>
                <a:schemeClr val="dk1"/>
              </a:buClr>
              <a:buSzPct val="100000"/>
              <a:buFont typeface="Courier New"/>
              <a:buAutoNum type="arabicPeriod"/>
            </a:pPr>
            <a:r>
              <a:rPr i="1" lang="en" sz="1200">
                <a:solidFill>
                  <a:schemeClr val="dk1"/>
                </a:solidFill>
                <a:highlight>
                  <a:srgbClr val="FFFFFF"/>
                </a:highlight>
                <a:latin typeface="Courier New"/>
                <a:ea typeface="Courier New"/>
                <a:cs typeface="Courier New"/>
                <a:sym typeface="Courier New"/>
              </a:rPr>
              <a:t>Ruturaj Pujari and Shaloo Rakheja. Performance evaluation of copper and graphene</a:t>
            </a:r>
            <a:endParaRPr i="1" sz="120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ct val="274508"/>
              <a:buNone/>
            </a:pPr>
            <a:r>
              <a:rPr i="1" lang="en" sz="1200">
                <a:solidFill>
                  <a:schemeClr val="dk1"/>
                </a:solidFill>
                <a:highlight>
                  <a:srgbClr val="FFFFFF"/>
                </a:highlight>
                <a:latin typeface="Courier New"/>
                <a:ea typeface="Courier New"/>
                <a:cs typeface="Courier New"/>
                <a:sym typeface="Courier New"/>
              </a:rPr>
              <a:t>nanoribbons in 2-d noc structures. In 2017 18th International Symposium on Quality Electronic Design (ISQED), pages 353–359. IEEE, 2017.</a:t>
            </a:r>
            <a:endParaRPr i="1" sz="120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ct val="274508"/>
              <a:buNone/>
            </a:pPr>
            <a:r>
              <a:t/>
            </a:r>
            <a:endParaRPr i="1" sz="1200">
              <a:solidFill>
                <a:schemeClr val="dk1"/>
              </a:solidFill>
              <a:highlight>
                <a:srgbClr val="FFFFFF"/>
              </a:highlight>
              <a:latin typeface="Courier New"/>
              <a:ea typeface="Courier New"/>
              <a:cs typeface="Courier New"/>
              <a:sym typeface="Courier New"/>
            </a:endParaRPr>
          </a:p>
          <a:p>
            <a:pPr indent="-293370" lvl="0" marL="457200" rtl="0" algn="l">
              <a:lnSpc>
                <a:spcPct val="115000"/>
              </a:lnSpc>
              <a:spcBef>
                <a:spcPts val="0"/>
              </a:spcBef>
              <a:spcAft>
                <a:spcPts val="0"/>
              </a:spcAft>
              <a:buClr>
                <a:schemeClr val="dk1"/>
              </a:buClr>
              <a:buSzPct val="100000"/>
              <a:buFont typeface="Courier New"/>
              <a:buAutoNum type="arabicPeriod"/>
            </a:pPr>
            <a:r>
              <a:rPr i="1" lang="en" sz="1200">
                <a:solidFill>
                  <a:schemeClr val="dk1"/>
                </a:solidFill>
                <a:highlight>
                  <a:srgbClr val="FFFFFF"/>
                </a:highlight>
                <a:latin typeface="Courier New"/>
                <a:ea typeface="Courier New"/>
                <a:cs typeface="Courier New"/>
                <a:sym typeface="Courier New"/>
              </a:rPr>
              <a:t>Zhi-Liang Qian, Da-Cheng Juan, Paul Bogdan, Chi-Ying Tsui, Diana Marculescu, and Radu Marculescu. A support vector regression (svr)-based latency model for network-on-chip (noc) architectures. IEEE Transactions on Computer-Aided Design of Integrated Circuits and Systems, 35(3):471–484, 2016. doi: 10.1109/TCAD. 2015.2474393.</a:t>
            </a:r>
            <a:endParaRPr i="1" sz="120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ct val="274508"/>
              <a:buNone/>
            </a:pPr>
            <a:r>
              <a:t/>
            </a:r>
            <a:endParaRPr i="1" sz="1200">
              <a:solidFill>
                <a:schemeClr val="dk1"/>
              </a:solidFill>
              <a:highlight>
                <a:srgbClr val="FFFFFF"/>
              </a:highlight>
              <a:latin typeface="Courier New"/>
              <a:ea typeface="Courier New"/>
              <a:cs typeface="Courier New"/>
              <a:sym typeface="Courier New"/>
            </a:endParaRPr>
          </a:p>
          <a:p>
            <a:pPr indent="-293370" lvl="0" marL="457200" rtl="0" algn="l">
              <a:lnSpc>
                <a:spcPct val="115000"/>
              </a:lnSpc>
              <a:spcBef>
                <a:spcPts val="0"/>
              </a:spcBef>
              <a:spcAft>
                <a:spcPts val="0"/>
              </a:spcAft>
              <a:buClr>
                <a:schemeClr val="dk1"/>
              </a:buClr>
              <a:buSzPct val="100000"/>
              <a:buFont typeface="Courier New"/>
              <a:buAutoNum type="arabicPeriod"/>
            </a:pPr>
            <a:r>
              <a:rPr i="1" lang="en" sz="1200">
                <a:solidFill>
                  <a:schemeClr val="dk1"/>
                </a:solidFill>
                <a:highlight>
                  <a:srgbClr val="FFFFFF"/>
                </a:highlight>
                <a:latin typeface="Courier New"/>
                <a:ea typeface="Courier New"/>
                <a:cs typeface="Courier New"/>
                <a:sym typeface="Courier New"/>
              </a:rPr>
              <a:t>Mahnaz Rafie, Ahmad Khadem-Zadeh, and Midia Reshadi. Performance improvement of application-specific network on chip using machine learning algorithms. Int. J. of High Performance Systems Architecture, 5:71 – 83, 01 2014. doi: 10.1504/IJHPSA 2014.061438.</a:t>
            </a:r>
            <a:endParaRPr i="1" sz="120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SzPct val="329411"/>
              <a:buNone/>
            </a:pPr>
            <a:r>
              <a:t/>
            </a:r>
            <a:endParaRPr i="1"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2323700" y="1823325"/>
            <a:ext cx="582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5400">
                <a:solidFill>
                  <a:schemeClr val="accent1"/>
                </a:solidFill>
              </a:rPr>
              <a:t>THANK YOU</a:t>
            </a:r>
            <a:endParaRPr sz="54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00" name="Google Shape;200;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01" name="Google Shape;201;p35"/>
          <p:cNvPicPr preferRelativeResize="0"/>
          <p:nvPr/>
        </p:nvPicPr>
        <p:blipFill rotWithShape="1">
          <a:blip r:embed="rId3">
            <a:alphaModFix/>
          </a:blip>
          <a:srcRect b="0" l="0" r="0" t="0"/>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88320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Introduction</a:t>
            </a:r>
            <a:endParaRPr sz="3000"/>
          </a:p>
        </p:txBody>
      </p:sp>
      <p:sp>
        <p:nvSpPr>
          <p:cNvPr id="68" name="Google Shape;68;p15"/>
          <p:cNvSpPr txBox="1"/>
          <p:nvPr>
            <p:ph idx="1" type="subTitle"/>
          </p:nvPr>
        </p:nvSpPr>
        <p:spPr>
          <a:xfrm>
            <a:off x="311700" y="906050"/>
            <a:ext cx="8520600" cy="3847200"/>
          </a:xfrm>
          <a:prstGeom prst="rect">
            <a:avLst/>
          </a:prstGeom>
          <a:noFill/>
          <a:ln>
            <a:noFill/>
          </a:ln>
        </p:spPr>
        <p:txBody>
          <a:bodyPr anchorCtr="0" anchor="t" bIns="91425" lIns="91425" spcFirstLastPara="1" rIns="91425" wrap="square" tIns="91425">
            <a:normAutofit fontScale="25000" lnSpcReduction="20000"/>
          </a:bodyPr>
          <a:lstStyle/>
          <a:p>
            <a:pPr indent="-322493" lvl="0" marL="457200" rtl="0" algn="l">
              <a:lnSpc>
                <a:spcPct val="115000"/>
              </a:lnSpc>
              <a:spcBef>
                <a:spcPts val="0"/>
              </a:spcBef>
              <a:spcAft>
                <a:spcPts val="0"/>
              </a:spcAft>
              <a:buClr>
                <a:schemeClr val="dk1"/>
              </a:buClr>
              <a:buSzPct val="100000"/>
              <a:buChar char="➢"/>
            </a:pPr>
            <a:r>
              <a:rPr lang="en" sz="5910">
                <a:solidFill>
                  <a:schemeClr val="dk1"/>
                </a:solidFill>
              </a:rPr>
              <a:t>MPSoCs uses number of CPUs and other hardware module to implement a system. </a:t>
            </a:r>
            <a:endParaRPr sz="5910">
              <a:solidFill>
                <a:schemeClr val="dk1"/>
              </a:solidFill>
            </a:endParaRPr>
          </a:p>
          <a:p>
            <a:pPr indent="0" lvl="0" marL="457200" rtl="0" algn="l">
              <a:lnSpc>
                <a:spcPct val="115000"/>
              </a:lnSpc>
              <a:spcBef>
                <a:spcPts val="0"/>
              </a:spcBef>
              <a:spcAft>
                <a:spcPts val="0"/>
              </a:spcAft>
              <a:buSzPct val="189509"/>
              <a:buNone/>
            </a:pPr>
            <a:r>
              <a:t/>
            </a:r>
            <a:endParaRPr sz="5910">
              <a:solidFill>
                <a:schemeClr val="dk1"/>
              </a:solidFill>
            </a:endParaRPr>
          </a:p>
          <a:p>
            <a:pPr indent="-322493" lvl="0" marL="457200" rtl="0" algn="l">
              <a:lnSpc>
                <a:spcPct val="115000"/>
              </a:lnSpc>
              <a:spcBef>
                <a:spcPts val="0"/>
              </a:spcBef>
              <a:spcAft>
                <a:spcPts val="0"/>
              </a:spcAft>
              <a:buClr>
                <a:schemeClr val="dk1"/>
              </a:buClr>
              <a:buSzPct val="100000"/>
              <a:buChar char="➢"/>
            </a:pPr>
            <a:r>
              <a:rPr lang="en" sz="5910">
                <a:solidFill>
                  <a:schemeClr val="dk1"/>
                </a:solidFill>
              </a:rPr>
              <a:t>NoC(Network) on chip is an embedded switching network that interconnects Ip cores in SoCs. Latency, bandwidth, and power consumption requirement is not sufficiently met in bus based architecture. NoC provides parallel communication (W. Wolf, 2008).</a:t>
            </a:r>
            <a:endParaRPr sz="5910">
              <a:solidFill>
                <a:schemeClr val="dk1"/>
              </a:solidFill>
            </a:endParaRPr>
          </a:p>
          <a:p>
            <a:pPr indent="0" lvl="0" marL="457200" rtl="0" algn="l">
              <a:lnSpc>
                <a:spcPct val="115000"/>
              </a:lnSpc>
              <a:spcBef>
                <a:spcPts val="0"/>
              </a:spcBef>
              <a:spcAft>
                <a:spcPts val="0"/>
              </a:spcAft>
              <a:buSzPct val="189509"/>
              <a:buNone/>
            </a:pPr>
            <a:r>
              <a:t/>
            </a:r>
            <a:endParaRPr sz="5910">
              <a:solidFill>
                <a:schemeClr val="dk1"/>
              </a:solidFill>
            </a:endParaRPr>
          </a:p>
          <a:p>
            <a:pPr indent="-322493" lvl="0" marL="457200" rtl="0" algn="l">
              <a:lnSpc>
                <a:spcPct val="115000"/>
              </a:lnSpc>
              <a:spcBef>
                <a:spcPts val="0"/>
              </a:spcBef>
              <a:spcAft>
                <a:spcPts val="0"/>
              </a:spcAft>
              <a:buClr>
                <a:schemeClr val="dk1"/>
              </a:buClr>
              <a:buSzPct val="100000"/>
              <a:buChar char="➢"/>
            </a:pPr>
            <a:r>
              <a:rPr lang="en" sz="5910">
                <a:solidFill>
                  <a:schemeClr val="dk1"/>
                </a:solidFill>
              </a:rPr>
              <a:t>NoC Basics</a:t>
            </a:r>
            <a:endParaRPr sz="5910">
              <a:solidFill>
                <a:schemeClr val="dk1"/>
              </a:solidFill>
            </a:endParaRPr>
          </a:p>
          <a:p>
            <a:pPr indent="0" lvl="0" marL="457200" rtl="0" algn="l">
              <a:lnSpc>
                <a:spcPct val="115000"/>
              </a:lnSpc>
              <a:spcBef>
                <a:spcPts val="0"/>
              </a:spcBef>
              <a:spcAft>
                <a:spcPts val="0"/>
              </a:spcAft>
              <a:buSzPct val="189509"/>
              <a:buNone/>
            </a:pPr>
            <a:r>
              <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Topology type: mesh, torus etc.</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Network size</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Routing algorithm: Deterministic XY, oblivious, adaptive etc.</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Virtual channel</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Buffer Size</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Traffic pattern: tornado, shuffle, uniform etc.</a:t>
            </a:r>
            <a:endParaRPr sz="5910">
              <a:solidFill>
                <a:schemeClr val="dk1"/>
              </a:solidFill>
            </a:endParaRPr>
          </a:p>
          <a:p>
            <a:pPr indent="-322493" lvl="1" marL="1371600" rtl="0" algn="l">
              <a:lnSpc>
                <a:spcPct val="115000"/>
              </a:lnSpc>
              <a:spcBef>
                <a:spcPts val="0"/>
              </a:spcBef>
              <a:spcAft>
                <a:spcPts val="0"/>
              </a:spcAft>
              <a:buClr>
                <a:schemeClr val="dk1"/>
              </a:buClr>
              <a:buSzPct val="100000"/>
              <a:buChar char="○"/>
            </a:pPr>
            <a:r>
              <a:rPr lang="en" sz="5910">
                <a:solidFill>
                  <a:schemeClr val="dk1"/>
                </a:solidFill>
              </a:rPr>
              <a:t>             Packet injection rate     </a:t>
            </a:r>
            <a:endParaRPr sz="5910">
              <a:solidFill>
                <a:schemeClr val="dk1"/>
              </a:solidFill>
            </a:endParaRPr>
          </a:p>
          <a:p>
            <a:pPr indent="0" lvl="0" marL="914400" rtl="0" algn="l">
              <a:lnSpc>
                <a:spcPct val="115000"/>
              </a:lnSpc>
              <a:spcBef>
                <a:spcPts val="0"/>
              </a:spcBef>
              <a:spcAft>
                <a:spcPts val="0"/>
              </a:spcAft>
              <a:buSzPct val="189509"/>
              <a:buNone/>
            </a:pPr>
            <a:r>
              <a:t/>
            </a:r>
            <a:endParaRPr sz="5910">
              <a:solidFill>
                <a:schemeClr val="dk1"/>
              </a:solidFill>
            </a:endParaRPr>
          </a:p>
          <a:p>
            <a:pPr indent="-322493" lvl="0" marL="457200" rtl="0" algn="l">
              <a:lnSpc>
                <a:spcPct val="115000"/>
              </a:lnSpc>
              <a:spcBef>
                <a:spcPts val="0"/>
              </a:spcBef>
              <a:spcAft>
                <a:spcPts val="0"/>
              </a:spcAft>
              <a:buClr>
                <a:schemeClr val="dk1"/>
              </a:buClr>
              <a:buSzPct val="100000"/>
              <a:buChar char="➢"/>
            </a:pPr>
            <a:r>
              <a:rPr lang="en" sz="5910">
                <a:solidFill>
                  <a:schemeClr val="dk1"/>
                </a:solidFill>
              </a:rPr>
              <a:t>NoC simulators: BookSim 2.0, Nirgam, Noxim etc.</a:t>
            </a:r>
            <a:endParaRPr sz="5910">
              <a:solidFill>
                <a:schemeClr val="dk1"/>
              </a:solidFill>
            </a:endParaRPr>
          </a:p>
          <a:p>
            <a:pPr indent="0" lvl="0" marL="457200" rtl="0" algn="l">
              <a:lnSpc>
                <a:spcPct val="115000"/>
              </a:lnSpc>
              <a:spcBef>
                <a:spcPts val="0"/>
              </a:spcBef>
              <a:spcAft>
                <a:spcPts val="0"/>
              </a:spcAft>
              <a:buSzPct val="189509"/>
              <a:buNone/>
            </a:pPr>
            <a:r>
              <a:t/>
            </a:r>
            <a:endParaRPr sz="5910">
              <a:solidFill>
                <a:schemeClr val="dk1"/>
              </a:solidFill>
            </a:endParaRPr>
          </a:p>
          <a:p>
            <a:pPr indent="-322493" lvl="0" marL="457200" rtl="0" algn="l">
              <a:lnSpc>
                <a:spcPct val="115000"/>
              </a:lnSpc>
              <a:spcBef>
                <a:spcPts val="0"/>
              </a:spcBef>
              <a:spcAft>
                <a:spcPts val="0"/>
              </a:spcAft>
              <a:buSzPct val="100000"/>
              <a:buChar char="➢"/>
            </a:pPr>
            <a:r>
              <a:rPr lang="en" sz="5910">
                <a:solidFill>
                  <a:schemeClr val="dk1"/>
                </a:solidFill>
              </a:rPr>
              <a:t>AI in NoCs- Thermal prediction, Performance evaluation</a:t>
            </a:r>
            <a:r>
              <a:rPr lang="en" sz="5910"/>
              <a:t>.</a:t>
            </a:r>
            <a:endParaRPr sz="5910"/>
          </a:p>
          <a:p>
            <a:pPr indent="0" lvl="0" marL="0" rtl="0" algn="l">
              <a:lnSpc>
                <a:spcPct val="100000"/>
              </a:lnSpc>
              <a:spcBef>
                <a:spcPts val="0"/>
              </a:spcBef>
              <a:spcAft>
                <a:spcPts val="0"/>
              </a:spcAft>
              <a:buSzPts val="2800"/>
              <a:buNone/>
            </a:pPr>
            <a:r>
              <a:rPr lang="en" sz="1400"/>
              <a:t>  </a:t>
            </a:r>
            <a:endParaRPr sz="1400"/>
          </a:p>
          <a:p>
            <a:pPr indent="0" lvl="0" marL="45720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88320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Related Work</a:t>
            </a:r>
            <a:endParaRPr sz="3000"/>
          </a:p>
        </p:txBody>
      </p:sp>
      <p:sp>
        <p:nvSpPr>
          <p:cNvPr id="74" name="Google Shape;74;p16"/>
          <p:cNvSpPr txBox="1"/>
          <p:nvPr>
            <p:ph idx="1" type="subTitle"/>
          </p:nvPr>
        </p:nvSpPr>
        <p:spPr>
          <a:xfrm>
            <a:off x="390900" y="1282375"/>
            <a:ext cx="8520600" cy="2829600"/>
          </a:xfrm>
          <a:prstGeom prst="rect">
            <a:avLst/>
          </a:prstGeom>
          <a:noFill/>
          <a:ln>
            <a:noFill/>
          </a:ln>
        </p:spPr>
        <p:txBody>
          <a:bodyPr anchorCtr="0" anchor="t" bIns="91425" lIns="91425" spcFirstLastPara="1" rIns="91425" wrap="square" tIns="91425">
            <a:normAutofit/>
          </a:bodyPr>
          <a:lstStyle/>
          <a:p>
            <a:pPr indent="-320675" lvl="0" marL="457200" rtl="0" algn="l">
              <a:lnSpc>
                <a:spcPct val="100000"/>
              </a:lnSpc>
              <a:spcBef>
                <a:spcPts val="0"/>
              </a:spcBef>
              <a:spcAft>
                <a:spcPts val="0"/>
              </a:spcAft>
              <a:buClr>
                <a:schemeClr val="dk1"/>
              </a:buClr>
              <a:buSzPts val="1450"/>
              <a:buChar char="➢"/>
            </a:pPr>
            <a:r>
              <a:rPr lang="en" sz="1450">
                <a:solidFill>
                  <a:schemeClr val="dk1"/>
                </a:solidFill>
              </a:rPr>
              <a:t>NoC design space constitutes architectural parameters( topology, network links) and dynamic configuration parameters (switching strategy, routing algorithm) that directly affects the throughput and latency.</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Simulators are used to evaluate the performance of NoCs. As the topology size of NoCs increase simulation time increases (Nan Jiang et al, 2013).</a:t>
            </a:r>
            <a:endParaRPr sz="1450">
              <a:solidFill>
                <a:schemeClr val="dk1"/>
              </a:solidFill>
            </a:endParaRPr>
          </a:p>
          <a:p>
            <a:pPr indent="0" lvl="0" marL="45720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Researcher have provided the use of machine learning for the customization of NoC network parameters which directly influence the performance matrix. </a:t>
            </a:r>
            <a:endParaRPr sz="1450">
              <a:solidFill>
                <a:schemeClr val="dk1"/>
              </a:solidFill>
            </a:endParaRPr>
          </a:p>
          <a:p>
            <a:pPr indent="0" lvl="0" marL="457200" rtl="0" algn="l">
              <a:lnSpc>
                <a:spcPct val="100000"/>
              </a:lnSpc>
              <a:spcBef>
                <a:spcPts val="0"/>
              </a:spcBef>
              <a:spcAft>
                <a:spcPts val="0"/>
              </a:spcAft>
              <a:buSzPts val="2800"/>
              <a:buNone/>
            </a:pPr>
            <a:r>
              <a:t/>
            </a:r>
            <a:endParaRPr sz="14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3">
            <a:alphaModFix/>
          </a:blip>
          <a:srcRect b="0" l="0" r="0" t="0"/>
          <a:stretch/>
        </p:blipFill>
        <p:spPr>
          <a:xfrm>
            <a:off x="1518425" y="152400"/>
            <a:ext cx="5904962"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93895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SVR Framework For NoC Evaluation</a:t>
            </a:r>
            <a:endParaRPr sz="3000"/>
          </a:p>
        </p:txBody>
      </p:sp>
      <p:sp>
        <p:nvSpPr>
          <p:cNvPr id="85" name="Google Shape;85;p18"/>
          <p:cNvSpPr txBox="1"/>
          <p:nvPr>
            <p:ph idx="1" type="subTitle"/>
          </p:nvPr>
        </p:nvSpPr>
        <p:spPr>
          <a:xfrm>
            <a:off x="311700" y="989675"/>
            <a:ext cx="8520600" cy="4000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t/>
            </a:r>
            <a:endParaRPr sz="1800"/>
          </a:p>
          <a:p>
            <a:pPr indent="-320675" lvl="0" marL="457200" rtl="0" algn="l">
              <a:lnSpc>
                <a:spcPct val="100000"/>
              </a:lnSpc>
              <a:spcBef>
                <a:spcPts val="0"/>
              </a:spcBef>
              <a:spcAft>
                <a:spcPts val="0"/>
              </a:spcAft>
              <a:buClr>
                <a:schemeClr val="dk1"/>
              </a:buClr>
              <a:buSzPts val="1450"/>
              <a:buChar char="●"/>
            </a:pPr>
            <a:r>
              <a:rPr lang="en" sz="1450">
                <a:solidFill>
                  <a:schemeClr val="dk1"/>
                </a:solidFill>
              </a:rPr>
              <a:t>SVR tries to find the hyperplane such that maximum</a:t>
            </a:r>
            <a:endParaRPr sz="1450">
              <a:solidFill>
                <a:schemeClr val="dk1"/>
              </a:solidFill>
            </a:endParaRPr>
          </a:p>
          <a:p>
            <a:pPr indent="0" lvl="0" marL="457200" rtl="0" algn="l">
              <a:lnSpc>
                <a:spcPct val="100000"/>
              </a:lnSpc>
              <a:spcBef>
                <a:spcPts val="0"/>
              </a:spcBef>
              <a:spcAft>
                <a:spcPts val="0"/>
              </a:spcAft>
              <a:buSzPts val="2800"/>
              <a:buNone/>
            </a:pPr>
            <a:r>
              <a:rPr lang="en" sz="1450">
                <a:solidFill>
                  <a:schemeClr val="dk1"/>
                </a:solidFill>
              </a:rPr>
              <a:t>points fall inside the decision boundary (Robert C.</a:t>
            </a:r>
            <a:endParaRPr sz="1450">
              <a:solidFill>
                <a:schemeClr val="dk1"/>
              </a:solidFill>
            </a:endParaRPr>
          </a:p>
          <a:p>
            <a:pPr indent="0" lvl="0" marL="457200" rtl="0" algn="l">
              <a:lnSpc>
                <a:spcPct val="100000"/>
              </a:lnSpc>
              <a:spcBef>
                <a:spcPts val="0"/>
              </a:spcBef>
              <a:spcAft>
                <a:spcPts val="0"/>
              </a:spcAft>
              <a:buSzPts val="2800"/>
              <a:buNone/>
            </a:pPr>
            <a:r>
              <a:rPr lang="en" sz="1450">
                <a:solidFill>
                  <a:schemeClr val="dk1"/>
                </a:solidFill>
              </a:rPr>
              <a:t>Williamson, 2013).</a:t>
            </a:r>
            <a:endParaRPr sz="1450">
              <a:solidFill>
                <a:schemeClr val="dk1"/>
              </a:solidFill>
            </a:endParaRPr>
          </a:p>
          <a:p>
            <a:pPr indent="0" lvl="0" marL="45720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 Hyperplane represent the best fit curve for a </a:t>
            </a:r>
            <a:endParaRPr sz="1450">
              <a:solidFill>
                <a:schemeClr val="dk1"/>
              </a:solidFill>
            </a:endParaRPr>
          </a:p>
          <a:p>
            <a:pPr indent="0" lvl="0" marL="0" rtl="0" algn="l">
              <a:lnSpc>
                <a:spcPct val="100000"/>
              </a:lnSpc>
              <a:spcBef>
                <a:spcPts val="0"/>
              </a:spcBef>
              <a:spcAft>
                <a:spcPts val="0"/>
              </a:spcAft>
              <a:buSzPts val="2800"/>
              <a:buNone/>
            </a:pPr>
            <a:r>
              <a:rPr lang="en" sz="1450">
                <a:solidFill>
                  <a:schemeClr val="dk1"/>
                </a:solidFill>
              </a:rPr>
              <a:t>          particular dataset in SVR.</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Hyperparameters are C, epsilon (</a:t>
            </a:r>
            <a:r>
              <a:rPr lang="en" sz="1050">
                <a:solidFill>
                  <a:schemeClr val="dk1"/>
                </a:solidFill>
                <a:highlight>
                  <a:srgbClr val="FFFFFF"/>
                </a:highlight>
              </a:rPr>
              <a:t>ϵ</a:t>
            </a:r>
            <a:r>
              <a:rPr lang="en" sz="1450">
                <a:solidFill>
                  <a:schemeClr val="dk1"/>
                </a:solidFill>
              </a:rPr>
              <a:t>) and gamma(γ).</a:t>
            </a:r>
            <a:endParaRPr sz="1450">
              <a:solidFill>
                <a:schemeClr val="dk1"/>
              </a:solidFill>
            </a:endParaRPr>
          </a:p>
          <a:p>
            <a:pPr indent="0" lvl="0" marL="457200" rtl="0" algn="l">
              <a:lnSpc>
                <a:spcPct val="100000"/>
              </a:lnSpc>
              <a:spcBef>
                <a:spcPts val="0"/>
              </a:spcBef>
              <a:spcAft>
                <a:spcPts val="0"/>
              </a:spcAft>
              <a:buSzPts val="2800"/>
              <a:buNone/>
            </a:pPr>
            <a:r>
              <a:rPr lang="en" sz="1450"/>
              <a:t> </a:t>
            </a:r>
            <a:endParaRPr sz="1450"/>
          </a:p>
          <a:p>
            <a:pPr indent="0" lvl="0" marL="0" rtl="0" algn="l">
              <a:lnSpc>
                <a:spcPct val="100000"/>
              </a:lnSpc>
              <a:spcBef>
                <a:spcPts val="0"/>
              </a:spcBef>
              <a:spcAft>
                <a:spcPts val="0"/>
              </a:spcAft>
              <a:buSzPts val="2800"/>
              <a:buNone/>
            </a:pPr>
            <a:r>
              <a:t/>
            </a:r>
            <a:endParaRPr sz="1450"/>
          </a:p>
          <a:p>
            <a:pPr indent="0" lvl="0" marL="457200" rtl="0" algn="l">
              <a:lnSpc>
                <a:spcPct val="100000"/>
              </a:lnSpc>
              <a:spcBef>
                <a:spcPts val="0"/>
              </a:spcBef>
              <a:spcAft>
                <a:spcPts val="0"/>
              </a:spcAft>
              <a:buSzPts val="2800"/>
              <a:buNone/>
            </a:pPr>
            <a:r>
              <a:t/>
            </a:r>
            <a:endParaRPr sz="1450"/>
          </a:p>
          <a:p>
            <a:pPr indent="0" lvl="0" marL="457200" rtl="0" algn="l">
              <a:lnSpc>
                <a:spcPct val="100000"/>
              </a:lnSpc>
              <a:spcBef>
                <a:spcPts val="0"/>
              </a:spcBef>
              <a:spcAft>
                <a:spcPts val="0"/>
              </a:spcAft>
              <a:buSzPts val="2800"/>
              <a:buNone/>
            </a:pPr>
            <a:r>
              <a:t/>
            </a:r>
            <a:endParaRPr sz="145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t/>
            </a:r>
            <a:endParaRPr sz="1800"/>
          </a:p>
        </p:txBody>
      </p:sp>
      <p:pic>
        <p:nvPicPr>
          <p:cNvPr id="86" name="Google Shape;86;p18"/>
          <p:cNvPicPr preferRelativeResize="0"/>
          <p:nvPr/>
        </p:nvPicPr>
        <p:blipFill rotWithShape="1">
          <a:blip r:embed="rId3">
            <a:alphaModFix/>
          </a:blip>
          <a:srcRect b="0" l="0" r="0" t="0"/>
          <a:stretch/>
        </p:blipFill>
        <p:spPr>
          <a:xfrm>
            <a:off x="5101675" y="1143000"/>
            <a:ext cx="4042324" cy="384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93895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Designing SVR Framework</a:t>
            </a:r>
            <a:endParaRPr sz="3000"/>
          </a:p>
        </p:txBody>
      </p:sp>
      <p:sp>
        <p:nvSpPr>
          <p:cNvPr id="92" name="Google Shape;92;p19"/>
          <p:cNvSpPr txBox="1"/>
          <p:nvPr>
            <p:ph idx="1" type="subTitle"/>
          </p:nvPr>
        </p:nvSpPr>
        <p:spPr>
          <a:xfrm>
            <a:off x="311700" y="989675"/>
            <a:ext cx="8520600" cy="4000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155555"/>
              <a:buNone/>
            </a:pPr>
            <a:r>
              <a:rPr lang="en" sz="7200">
                <a:solidFill>
                  <a:schemeClr val="dk1"/>
                </a:solidFill>
              </a:rPr>
              <a:t>Training phase</a:t>
            </a:r>
            <a:endParaRPr sz="72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Data is collected from BookSim 2.0 simulator by varying input features of NoC like topology size, traffic pattern, Virtual Channel, Buffer Size and injection rate. Data is recorded seperately for each of the input feature.</a:t>
            </a:r>
            <a:endParaRPr sz="56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Hyperparameter are tuned  using GridSearchCv of scikit learn.</a:t>
            </a:r>
            <a:endParaRPr sz="5600">
              <a:solidFill>
                <a:schemeClr val="dk1"/>
              </a:solidFill>
            </a:endParaRPr>
          </a:p>
          <a:p>
            <a:pPr indent="0" lvl="0" marL="45720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Regression model is obtained.</a:t>
            </a:r>
            <a:endParaRPr sz="56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0" lvl="0" marL="0" rtl="0" algn="l">
              <a:lnSpc>
                <a:spcPct val="100000"/>
              </a:lnSpc>
              <a:spcBef>
                <a:spcPts val="0"/>
              </a:spcBef>
              <a:spcAft>
                <a:spcPts val="0"/>
              </a:spcAft>
              <a:buSzPct val="155555"/>
              <a:buNone/>
            </a:pPr>
            <a:r>
              <a:rPr lang="en" sz="7200">
                <a:solidFill>
                  <a:schemeClr val="dk1"/>
                </a:solidFill>
              </a:rPr>
              <a:t>Testing phase</a:t>
            </a:r>
            <a:endParaRPr sz="72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0" lvl="0" marL="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Output parameters are latency, area and power of NoC.</a:t>
            </a:r>
            <a:endParaRPr sz="5600">
              <a:solidFill>
                <a:schemeClr val="dk1"/>
              </a:solidFill>
            </a:endParaRPr>
          </a:p>
          <a:p>
            <a:pPr indent="0" lvl="0" marL="45720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Predictions are obtained on the test data. </a:t>
            </a:r>
            <a:endParaRPr sz="5600">
              <a:solidFill>
                <a:schemeClr val="dk1"/>
              </a:solidFill>
            </a:endParaRPr>
          </a:p>
          <a:p>
            <a:pPr indent="0" lvl="0" marL="457200" rtl="0" algn="l">
              <a:lnSpc>
                <a:spcPct val="100000"/>
              </a:lnSpc>
              <a:spcBef>
                <a:spcPts val="0"/>
              </a:spcBef>
              <a:spcAft>
                <a:spcPts val="0"/>
              </a:spcAft>
              <a:buSzPct val="200000"/>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Mean square error is calculated to find the deviation from actual simulator results. </a:t>
            </a:r>
            <a:endParaRPr sz="5600">
              <a:solidFill>
                <a:schemeClr val="dk1"/>
              </a:solidFill>
            </a:endParaRPr>
          </a:p>
          <a:p>
            <a:pPr indent="0" lvl="0" marL="457200" rtl="0" algn="l">
              <a:lnSpc>
                <a:spcPct val="100000"/>
              </a:lnSpc>
              <a:spcBef>
                <a:spcPts val="0"/>
              </a:spcBef>
              <a:spcAft>
                <a:spcPts val="0"/>
              </a:spcAft>
              <a:buSzPts val="2800"/>
              <a:buNone/>
            </a:pPr>
            <a:r>
              <a:t/>
            </a:r>
            <a:endParaRPr sz="1800">
              <a:solidFill>
                <a:schemeClr val="dk1"/>
              </a:solidFill>
            </a:endParaRPr>
          </a:p>
          <a:p>
            <a:pPr indent="0" lvl="0" marL="457200" rtl="0" algn="l">
              <a:lnSpc>
                <a:spcPct val="100000"/>
              </a:lnSpc>
              <a:spcBef>
                <a:spcPts val="0"/>
              </a:spcBef>
              <a:spcAft>
                <a:spcPts val="0"/>
              </a:spcAft>
              <a:buSzPts val="2800"/>
              <a:buNone/>
            </a:pPr>
            <a:r>
              <a:rPr lang="en" sz="1450">
                <a:solidFill>
                  <a:schemeClr val="dk1"/>
                </a:solidFill>
              </a:rPr>
              <a:t> </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0" lvl="0" marL="457200" rtl="0" algn="l">
              <a:lnSpc>
                <a:spcPct val="100000"/>
              </a:lnSpc>
              <a:spcBef>
                <a:spcPts val="0"/>
              </a:spcBef>
              <a:spcAft>
                <a:spcPts val="0"/>
              </a:spcAft>
              <a:buSzPts val="2800"/>
              <a:buNone/>
            </a:pPr>
            <a:r>
              <a:t/>
            </a:r>
            <a:endParaRPr sz="1450"/>
          </a:p>
          <a:p>
            <a:pPr indent="0" lvl="0" marL="457200" rtl="0" algn="l">
              <a:lnSpc>
                <a:spcPct val="100000"/>
              </a:lnSpc>
              <a:spcBef>
                <a:spcPts val="0"/>
              </a:spcBef>
              <a:spcAft>
                <a:spcPts val="0"/>
              </a:spcAft>
              <a:buSzPts val="2800"/>
              <a:buNone/>
            </a:pPr>
            <a:r>
              <a:t/>
            </a:r>
            <a:endParaRPr sz="145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b="0" l="0" r="0" t="0"/>
          <a:stretch/>
        </p:blipFill>
        <p:spPr>
          <a:xfrm>
            <a:off x="1346200" y="0"/>
            <a:ext cx="645160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883200" y="181225"/>
            <a:ext cx="7536000" cy="636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Results and Analysis</a:t>
            </a:r>
            <a:endParaRPr sz="3000"/>
          </a:p>
        </p:txBody>
      </p:sp>
      <p:sp>
        <p:nvSpPr>
          <p:cNvPr id="103" name="Google Shape;103;p21"/>
          <p:cNvSpPr txBox="1"/>
          <p:nvPr>
            <p:ph idx="1" type="subTitle"/>
          </p:nvPr>
        </p:nvSpPr>
        <p:spPr>
          <a:xfrm>
            <a:off x="311700" y="817825"/>
            <a:ext cx="8679000" cy="388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400">
                <a:solidFill>
                  <a:schemeClr val="dk1"/>
                </a:solidFill>
              </a:rPr>
              <a:t>Simulation setup</a:t>
            </a:r>
            <a:endParaRPr sz="240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0" lvl="0" marL="0" rtl="0" algn="l">
              <a:lnSpc>
                <a:spcPct val="100000"/>
              </a:lnSpc>
              <a:spcBef>
                <a:spcPts val="0"/>
              </a:spcBef>
              <a:spcAft>
                <a:spcPts val="0"/>
              </a:spcAft>
              <a:buSzPts val="2800"/>
              <a:buNone/>
            </a:pPr>
            <a:r>
              <a:rPr lang="en" sz="1450">
                <a:solidFill>
                  <a:schemeClr val="dk1"/>
                </a:solidFill>
              </a:rPr>
              <a:t>Following configuration of system and BooKSim 2.0 simulator is used.</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a:p>
            <a:pPr indent="0" lvl="0" marL="457200" rtl="0" algn="l">
              <a:lnSpc>
                <a:spcPct val="100000"/>
              </a:lnSpc>
              <a:spcBef>
                <a:spcPts val="0"/>
              </a:spcBef>
              <a:spcAft>
                <a:spcPts val="0"/>
              </a:spcAft>
              <a:buSzPts val="2800"/>
              <a:buNone/>
            </a:pPr>
            <a:r>
              <a:t/>
            </a:r>
            <a:endParaRPr sz="145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00000"/>
              </a:lnSpc>
              <a:spcBef>
                <a:spcPts val="0"/>
              </a:spcBef>
              <a:spcAft>
                <a:spcPts val="0"/>
              </a:spcAft>
              <a:buSzPts val="2800"/>
              <a:buNone/>
            </a:pPr>
            <a:r>
              <a:t/>
            </a:r>
            <a:endParaRPr sz="1450">
              <a:solidFill>
                <a:schemeClr val="dk1"/>
              </a:solidFill>
            </a:endParaRPr>
          </a:p>
        </p:txBody>
      </p:sp>
      <p:pic>
        <p:nvPicPr>
          <p:cNvPr id="104" name="Google Shape;104;p21"/>
          <p:cNvPicPr preferRelativeResize="0"/>
          <p:nvPr/>
        </p:nvPicPr>
        <p:blipFill rotWithShape="1">
          <a:blip r:embed="rId3">
            <a:alphaModFix/>
          </a:blip>
          <a:srcRect b="0" l="0" r="0" t="0"/>
          <a:stretch/>
        </p:blipFill>
        <p:spPr>
          <a:xfrm>
            <a:off x="5968475" y="2571750"/>
            <a:ext cx="2966450" cy="1623900"/>
          </a:xfrm>
          <a:prstGeom prst="rect">
            <a:avLst/>
          </a:prstGeom>
          <a:noFill/>
          <a:ln>
            <a:noFill/>
          </a:ln>
        </p:spPr>
      </p:pic>
      <p:pic>
        <p:nvPicPr>
          <p:cNvPr id="105" name="Google Shape;105;p21"/>
          <p:cNvPicPr preferRelativeResize="0"/>
          <p:nvPr/>
        </p:nvPicPr>
        <p:blipFill rotWithShape="1">
          <a:blip r:embed="rId4">
            <a:alphaModFix/>
          </a:blip>
          <a:srcRect b="0" l="0" r="0" t="0"/>
          <a:stretch/>
        </p:blipFill>
        <p:spPr>
          <a:xfrm>
            <a:off x="585450" y="1973037"/>
            <a:ext cx="5268975" cy="3016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