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12" r:id="rId24"/>
    <p:sldId id="311" r:id="rId25"/>
    <p:sldId id="329" r:id="rId26"/>
    <p:sldId id="279" r:id="rId27"/>
    <p:sldId id="280" r:id="rId28"/>
    <p:sldId id="316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AE441C-DFC3-436A-9536-1099B6242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7111C4F-CE7C-42F9-8B78-4F22BF008B7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df3a8fd8_0_4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df3a8fd8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f71dd6d_1_2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df71dd6d_1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6018e31a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6018e31a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node mengalami alert Healthy Node &lt; 35% ⚠, 8 node mengalami alert Healthy Node &lt; 75% ⚠️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df3a8fd8_0_3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df3a8fd8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df71dd6d_1_1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df71dd6d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df3a8fd8_0_5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df3a8fd8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df3a8fd8_0_6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df3a8fd8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1 node mengalami alert Healthy Node &lt; 75% ⚠️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6018e31a_1_2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96018e31a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5747ad35_1_6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15747ad35_1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9e9d0a52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9e9d0a5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Ops Manager dalam keadaan normal dan tidak ada alert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6018e31a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Tile Bosh dan Harbor dalam keadaan normal dan tidak ada alert</a:t>
            </a:r>
            <a:endParaRPr lang="en-US"/>
          </a:p>
        </p:txBody>
      </p:sp>
      <p:sp>
        <p:nvSpPr>
          <p:cNvPr id="225" name="Google Shape;225;ge96018e31a_0_2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6018e31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Tile TKGI Database dan TKGI API dalam keadaan normal dan tidak ada alert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9" name="Google Shape;239;ge96018e31a_0_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Ops Manager dalam keadaan normal dan tidak ada alert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e6530008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Tile Bosh dan Harbor dalam keadaan normal dan tidak ada alert</a:t>
            </a:r>
            <a:endParaRPr lang="en-US"/>
          </a:p>
        </p:txBody>
      </p:sp>
      <p:sp>
        <p:nvSpPr>
          <p:cNvPr id="262" name="Google Shape;262;ge6e6530008_0_4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6e6530008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Tile TKGI Database dan TKGI API dalam keadaan normal dan tidak ada alert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4" name="Google Shape;274;ge6e6530008_0_6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</a:t>
            </a: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Ops Manager dalam keadaan normal dan tidak ada alert.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e661a638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Tile Bosh dan Harbor dalam keadaan normal dan tidak ada alert.</a:t>
            </a:r>
            <a:endParaRPr lang="en-US"/>
          </a:p>
        </p:txBody>
      </p:sp>
      <p:sp>
        <p:nvSpPr>
          <p:cNvPr id="296" name="Google Shape;296;g10fe661a638_0_3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fe661a638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: Tile TKGI Database dan TKGI API dalam keadaan normal dan tidak ada alert.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g10fe661a638_0_4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15747ad35_1_1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15747ad35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6df71dd6d_1_2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6df71dd6d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c3fdafcfb_0_2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c3fdafcfb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Target version akan berubah apa bila ada plan upgrade.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e769f3389_3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g10e769f3389_3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e303a17e1_0_2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e303a17e1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</a:rPr>
              <a:t>Action terakhir sudah dilakukan meeting bersama tim user terkait, dan untuk kesimpulan nya belum di temukan  jadi untuk sementara configuration dari apps dikembalikan seperti semula.</a:t>
            </a:r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9a0171236_0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9a0171236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6df71dd6d_1_3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6df71dd6d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15747ad35_1_7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15747ad35_1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9004bc767_0_4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9004bc76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6eeca9c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gf36eeca9c1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5747ad35_1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gf15747ad35_1_4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df71dd6d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ge6df71dd6d_1_4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5747ad3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gf15747ad35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df71dd6d_1_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df71dd6d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6e6530008_0_79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e6e6530008_0_797"/>
          <p:cNvSpPr txBox="1"/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e6e6530008_0_79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6e6530008_0_832"/>
          <p:cNvSpPr txBox="1"/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e6e6530008_0_832"/>
          <p:cNvSpPr txBox="1"/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e6e6530008_0_83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6e6530008_0_83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e6530008_0_8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e6e6530008_0_838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e6e6530008_0_838"/>
          <p:cNvSpPr txBox="1"/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e6e6530008_0_838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e6e6530008_0_838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6e6530008_0_80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e6e6530008_0_80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6e6530008_0_80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e6e6530008_0_804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e6e6530008_0_80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6e6530008_0_8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e6e6530008_0_808"/>
          <p:cNvSpPr txBox="1"/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e6e6530008_0_808"/>
          <p:cNvSpPr txBox="1"/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e6e6530008_0_80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6e6530008_0_8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e6e6530008_0_81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6e6530008_0_81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e6e6530008_0_816"/>
          <p:cNvSpPr txBox="1"/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e6e6530008_0_81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6e6530008_0_8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e6e6530008_0_82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6e6530008_0_8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ge6e6530008_0_82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e6e6530008_0_823"/>
          <p:cNvSpPr txBox="1"/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e6e6530008_0_823"/>
          <p:cNvSpPr txBox="1"/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e6e6530008_0_82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6e6530008_0_829"/>
          <p:cNvSpPr txBox="1"/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e6e6530008_0_82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6e6530008_0_7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6e6530008_0_793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6e6530008_0_79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1524000" y="1122620"/>
            <a:ext cx="9144000" cy="3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WEEKLY MEETING </a:t>
            </a:r>
            <a:br>
              <a:rPr lang="en-US"/>
            </a:br>
            <a:r>
              <a:rPr lang="en-US"/>
              <a:t>JSL PKS Mandiri</a:t>
            </a:r>
            <a:br>
              <a:rPr lang="en-US"/>
            </a:br>
            <a:r>
              <a:rPr lang="en-US"/>
              <a:t> </a:t>
            </a:r>
            <a:r>
              <a:rPr lang="en-US" sz="2400"/>
              <a:t>Periode 16 Oktober 2023 - 22 Oktober 2023</a:t>
            </a:r>
            <a:endParaRPr sz="2400"/>
          </a:p>
        </p:txBody>
      </p:sp>
      <p:sp>
        <p:nvSpPr>
          <p:cNvPr id="61" name="Google Shape;61;p1"/>
          <p:cNvSpPr txBox="1"/>
          <p:nvPr>
            <p:ph type="subTitle" idx="1"/>
          </p:nvPr>
        </p:nvSpPr>
        <p:spPr>
          <a:xfrm>
            <a:off x="1524000" y="460787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000"/>
              <a:buNone/>
            </a:pPr>
            <a:r>
              <a:rPr lang="en-US"/>
              <a:t>Technical DevOps Engineer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000"/>
              <a:buNone/>
            </a:pPr>
            <a:r>
              <a:rPr lang="en-US"/>
              <a:t>PT. Infracom Technology</a:t>
            </a:r>
            <a:endParaRPr lang="en-US"/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df3a8fd8_0_46"/>
          <p:cNvSpPr txBox="1"/>
          <p:nvPr>
            <p:ph type="title"/>
          </p:nvPr>
        </p:nvSpPr>
        <p:spPr>
          <a:xfrm>
            <a:off x="3719830" y="744220"/>
            <a:ext cx="6153150" cy="85280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Health Status PMGVTEC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(Time Frame Satu Minggu)</a:t>
            </a:r>
            <a:endParaRPr sz="3400"/>
          </a:p>
        </p:txBody>
      </p:sp>
      <p:pic>
        <p:nvPicPr>
          <p:cNvPr id="135" name="Google Shape;135;g113df3a8fd8_0_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13df3a8fd8_0_46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628775"/>
            <a:ext cx="11676380" cy="510921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e6df71dd6d_1_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6df71dd6d_1_2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6df71dd6d_1_22"/>
          <p:cNvSpPr txBox="1"/>
          <p:nvPr>
            <p:ph type="title"/>
          </p:nvPr>
        </p:nvSpPr>
        <p:spPr>
          <a:xfrm>
            <a:off x="3825600" y="894350"/>
            <a:ext cx="45408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Availability RPGVTEC</a:t>
            </a:r>
            <a:endParaRPr sz="3400"/>
          </a:p>
        </p:txBody>
      </p:sp>
      <p:pic>
        <p:nvPicPr>
          <p:cNvPr id="1" name="Picture 0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547495"/>
            <a:ext cx="11682730" cy="518731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e96018e31a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96018e31a_0_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e96018e31a_0_2"/>
          <p:cNvSpPr txBox="1"/>
          <p:nvPr>
            <p:ph type="title"/>
          </p:nvPr>
        </p:nvSpPr>
        <p:spPr>
          <a:xfrm>
            <a:off x="3648075" y="888365"/>
            <a:ext cx="5182235" cy="85280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Health Status RPGVTEC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(Time Frame Satu Minggu)</a:t>
            </a:r>
            <a:endParaRPr sz="3400"/>
          </a:p>
        </p:txBody>
      </p:sp>
      <p:pic>
        <p:nvPicPr>
          <p:cNvPr id="1" name="Picture 0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844675"/>
            <a:ext cx="11754485" cy="494919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df3a8fd8_0_38"/>
          <p:cNvSpPr txBox="1"/>
          <p:nvPr>
            <p:ph type="title"/>
          </p:nvPr>
        </p:nvSpPr>
        <p:spPr>
          <a:xfrm>
            <a:off x="3670100" y="894350"/>
            <a:ext cx="54462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Availability PCGVSME03CLD</a:t>
            </a:r>
            <a:endParaRPr sz="3400"/>
          </a:p>
        </p:txBody>
      </p:sp>
      <p:pic>
        <p:nvPicPr>
          <p:cNvPr id="159" name="Google Shape;159;g113df3a8fd8_0_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3df3a8fd8_0_38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3df3a8fd8_0_38"/>
          <p:cNvSpPr txBox="1"/>
          <p:nvPr/>
        </p:nvSpPr>
        <p:spPr>
          <a:xfrm>
            <a:off x="401825" y="6188275"/>
            <a:ext cx="66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" name="Picture 0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387475"/>
            <a:ext cx="11754485" cy="533527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df71dd6d_1_16"/>
          <p:cNvSpPr txBox="1"/>
          <p:nvPr>
            <p:ph type="title"/>
          </p:nvPr>
        </p:nvSpPr>
        <p:spPr>
          <a:xfrm>
            <a:off x="2848350" y="960875"/>
            <a:ext cx="6342900" cy="85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Health Status </a:t>
            </a:r>
            <a:r>
              <a:rPr lang="en-US" sz="3400"/>
              <a:t>PCGVSME03CLD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(Time Frame Satu Minggu)</a:t>
            </a:r>
            <a:endParaRPr sz="3400"/>
          </a:p>
        </p:txBody>
      </p:sp>
      <p:pic>
        <p:nvPicPr>
          <p:cNvPr id="168" name="Google Shape;168;ge6df71dd6d_1_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6df71dd6d_1_16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88820"/>
            <a:ext cx="11675745" cy="196342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df3a8fd8_0_56"/>
          <p:cNvSpPr txBox="1"/>
          <p:nvPr>
            <p:ph type="title"/>
          </p:nvPr>
        </p:nvSpPr>
        <p:spPr>
          <a:xfrm>
            <a:off x="3670100" y="894350"/>
            <a:ext cx="54462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Availability RCGVSME03CLD</a:t>
            </a:r>
            <a:endParaRPr sz="3400"/>
          </a:p>
        </p:txBody>
      </p:sp>
      <p:pic>
        <p:nvPicPr>
          <p:cNvPr id="176" name="Google Shape;176;g113df3a8fd8_0_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13df3a8fd8_0_56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484630"/>
            <a:ext cx="11676380" cy="524192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3df3a8fd8_0_64"/>
          <p:cNvSpPr txBox="1"/>
          <p:nvPr>
            <p:ph type="title"/>
          </p:nvPr>
        </p:nvSpPr>
        <p:spPr>
          <a:xfrm>
            <a:off x="2848350" y="960875"/>
            <a:ext cx="6342900" cy="85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Health Status RCGVSME03CLD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(Time Frame Satu Minggu)</a:t>
            </a:r>
            <a:endParaRPr sz="3400"/>
          </a:p>
        </p:txBody>
      </p:sp>
      <p:pic>
        <p:nvPicPr>
          <p:cNvPr id="185" name="Google Shape;185;g113df3a8fd8_0_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3df3a8fd8_0_64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3df3a8fd8_0_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17065"/>
            <a:ext cx="11675745" cy="197231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796636" y="24848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Capacity of resources</a:t>
            </a:r>
            <a:endParaRPr lang="en-US"/>
          </a:p>
        </p:txBody>
      </p:sp>
      <p:pic>
        <p:nvPicPr>
          <p:cNvPr id="194" name="Google Shape;194;p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6018e31a_1_25"/>
          <p:cNvSpPr txBox="1"/>
          <p:nvPr>
            <p:ph type="title"/>
          </p:nvPr>
        </p:nvSpPr>
        <p:spPr>
          <a:xfrm>
            <a:off x="1614450" y="815800"/>
            <a:ext cx="8963100" cy="5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000"/>
              <a:buFont typeface="Calibri" panose="020F0502020204030204"/>
              <a:buNone/>
            </a:pPr>
            <a:r>
              <a:rPr lang="en-US"/>
              <a:t>D</a:t>
            </a:r>
            <a:r>
              <a:rPr lang="en-US"/>
              <a:t>atastore Cluster vCenter JKT01-WPAASDC</a:t>
            </a:r>
            <a:endParaRPr lang="en-US"/>
          </a:p>
        </p:txBody>
      </p:sp>
      <p:graphicFrame>
        <p:nvGraphicFramePr>
          <p:cNvPr id="201" name="Google Shape;201;ge96018e31a_1_25"/>
          <p:cNvGraphicFramePr/>
          <p:nvPr/>
        </p:nvGraphicFramePr>
        <p:xfrm>
          <a:off x="359438" y="1526202"/>
          <a:ext cx="11473100" cy="4670025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2665225"/>
                <a:gridCol w="1849875"/>
                <a:gridCol w="1800450"/>
                <a:gridCol w="1674650"/>
                <a:gridCol w="3482900"/>
              </a:tblGrid>
              <a:tr h="62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Datastore Name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Capacity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Capacity Remaining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Usage percentage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Keterangan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JKT01-PM-PAAS-DS01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52,4%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  <a:tr h="44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ym typeface="+mn-ea"/>
                        </a:rPr>
                        <a:t>JKT01</a:t>
                      </a:r>
                      <a:r>
                        <a:rPr lang="en-US"/>
                        <a:t>-PM-PAAS-DS02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55,9%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JKT01-PM-PAAS-DS03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55,1%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  <a:tr h="509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JKT01-PM-PAAS-DS04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47%</a:t>
                      </a:r>
                      <a:endParaRPr lang="en-US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52%</a:t>
                      </a:r>
                      <a:endParaRPr lang="en-US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JKT01-RP-PAAS-DS01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44,1%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9DAF8"/>
                    </a:solidFill>
                  </a:tcPr>
                </a:tc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JKT01-RP-PAAS-DS02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51,1%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9DAF8"/>
                    </a:solidFill>
                  </a:tcPr>
                </a:tc>
              </a:tr>
              <a:tr h="496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JKT01-RP-PAAS-DS03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47,3%</a:t>
                      </a:r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9DAF8"/>
                    </a:solidFill>
                  </a:tcPr>
                </a:tc>
              </a:tr>
              <a:tr h="577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JKT01-RP-PAAS-DS04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3,91 TB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38%</a:t>
                      </a:r>
                      <a:endParaRPr>
                        <a:highlight>
                          <a:srgbClr val="6FA8DC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63%</a:t>
                      </a:r>
                      <a:endParaRPr>
                        <a:highlight>
                          <a:srgbClr val="6FA8DC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202" name="Google Shape;202;ge96018e31a_1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96018e31a_1_25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15747ad35_1_60"/>
          <p:cNvSpPr txBox="1"/>
          <p:nvPr>
            <p:ph type="title"/>
          </p:nvPr>
        </p:nvSpPr>
        <p:spPr>
          <a:xfrm>
            <a:off x="1172850" y="894350"/>
            <a:ext cx="9846300" cy="5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000"/>
              <a:buFont typeface="Calibri" panose="020F0502020204030204"/>
              <a:buNone/>
            </a:pPr>
            <a:r>
              <a:rPr lang="en-US"/>
              <a:t>Datastore Cluster Dev vCenter </a:t>
            </a:r>
            <a:r>
              <a:rPr lang="en-US"/>
              <a:t>rpdevwcaasvc01</a:t>
            </a:r>
            <a:endParaRPr lang="en-US"/>
          </a:p>
        </p:txBody>
      </p:sp>
      <p:graphicFrame>
        <p:nvGraphicFramePr>
          <p:cNvPr id="209" name="Google Shape;209;gf15747ad35_1_60"/>
          <p:cNvGraphicFramePr/>
          <p:nvPr/>
        </p:nvGraphicFramePr>
        <p:xfrm>
          <a:off x="458438" y="1947650"/>
          <a:ext cx="11275125" cy="3000000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2941250"/>
                <a:gridCol w="1990700"/>
                <a:gridCol w="1923950"/>
                <a:gridCol w="2004850"/>
                <a:gridCol w="2414375"/>
              </a:tblGrid>
              <a:tr h="66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Datastor</a:t>
                      </a:r>
                      <a:r>
                        <a:rPr lang="en-US" b="1"/>
                        <a:t>e</a:t>
                      </a:r>
                      <a:r>
                        <a:rPr lang="en-US" b="1"/>
                        <a:t> Name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Capacity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Capacity Remaining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Usage Space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Keterangan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RV_PAASP_XB_HD21DND_001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,09 TB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32,7%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66,6%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Capacity remaining sudah di bawah 35%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RV_PAASP_XB_HD21DND_002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,09 TB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35,1%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64,7%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sym typeface="+mn-ea"/>
                        </a:rPr>
                        <a:t>Capacity remaining sudah di bawah 35%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210" name="Google Shape;210;gf15747ad35_1_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f15747ad35_1_6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9e9d0a52_0_2"/>
          <p:cNvSpPr txBox="1"/>
          <p:nvPr>
            <p:ph type="subTitle" idx="1"/>
          </p:nvPr>
        </p:nvSpPr>
        <p:spPr>
          <a:xfrm>
            <a:off x="415650" y="1330800"/>
            <a:ext cx="11360700" cy="41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-US"/>
              <a:t>Update health and status of PKS/TKGi Cluster </a:t>
            </a:r>
            <a:endParaRPr lang="en-US"/>
          </a:p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-US"/>
              <a:t>Update capacity and utilization of TKGi</a:t>
            </a:r>
            <a:r>
              <a:rPr lang="en-US"/>
              <a:t> resource</a:t>
            </a:r>
            <a:r>
              <a:rPr lang="en-US"/>
              <a:t> </a:t>
            </a:r>
            <a:endParaRPr lang="en-US"/>
          </a:p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-US"/>
              <a:t>PKS/TKGI release notes</a:t>
            </a:r>
            <a:endParaRPr lang="en-US"/>
          </a:p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-US"/>
              <a:t>Update any issue that happened a week ago</a:t>
            </a:r>
            <a:r>
              <a:rPr lang="en-US"/>
              <a:t> </a:t>
            </a:r>
            <a:endParaRPr lang="en-US"/>
          </a:p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-US"/>
              <a:t>Any information correlated with PKS/TKGI Cluster</a:t>
            </a:r>
            <a:endParaRPr lang="en-US"/>
          </a:p>
        </p:txBody>
      </p:sp>
      <p:pic>
        <p:nvPicPr>
          <p:cNvPr id="69" name="Google Shape;69;ge99e9d0a52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e99e9d0a52_0_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431540" y="836295"/>
            <a:ext cx="5501005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Ops Manager Plaza Mandiri</a:t>
            </a:r>
            <a:endParaRPr sz="3400"/>
          </a:p>
        </p:txBody>
      </p:sp>
      <p:graphicFrame>
        <p:nvGraphicFramePr>
          <p:cNvPr id="217" name="Google Shape;217;p10"/>
          <p:cNvGraphicFramePr/>
          <p:nvPr/>
        </p:nvGraphicFramePr>
        <p:xfrm>
          <a:off x="341930" y="190168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9,8%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42799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1,15%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89,17%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87,54%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8" name="Google Shape;218;p10"/>
          <p:cNvSpPr txBox="1"/>
          <p:nvPr/>
        </p:nvSpPr>
        <p:spPr>
          <a:xfrm>
            <a:off x="120265" y="6309070"/>
            <a:ext cx="48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opsman plazm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1901825"/>
            <a:ext cx="6642100" cy="21082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96018e31a_0_25"/>
          <p:cNvSpPr txBox="1"/>
          <p:nvPr>
            <p:ph type="title"/>
          </p:nvPr>
        </p:nvSpPr>
        <p:spPr>
          <a:xfrm>
            <a:off x="2204100" y="781825"/>
            <a:ext cx="7783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Calibri" panose="020F0502020204030204"/>
              <a:buNone/>
            </a:pPr>
            <a:r>
              <a:rPr lang="en-US" sz="3400"/>
              <a:t>Tile BOSH Director &amp; Harbor Plaza Mandiri</a:t>
            </a:r>
            <a:endParaRPr sz="3400"/>
          </a:p>
        </p:txBody>
      </p:sp>
      <p:graphicFrame>
        <p:nvGraphicFramePr>
          <p:cNvPr id="228" name="Google Shape;228;ge96018e31a_0_25"/>
          <p:cNvGraphicFramePr/>
          <p:nvPr/>
        </p:nvGraphicFramePr>
        <p:xfrm>
          <a:off x="715000" y="153610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7,71%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2,37%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64,40%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64,07%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0" name="Google Shape;230;ge96018e31a_0_25"/>
          <p:cNvGraphicFramePr/>
          <p:nvPr/>
        </p:nvGraphicFramePr>
        <p:xfrm>
          <a:off x="714988" y="422076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3962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28,11%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7,99%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37,16%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34,79%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32" name="Google Shape;232;ge96018e31a_0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e96018e31a_0_25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bosh plazm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90" y="1545590"/>
            <a:ext cx="6281420" cy="2533650"/>
          </a:xfrm>
          <a:prstGeom prst="rect">
            <a:avLst/>
          </a:prstGeom>
        </p:spPr>
      </p:pic>
      <p:pic>
        <p:nvPicPr>
          <p:cNvPr id="3" name="Picture 2" descr="harbor plazm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90" y="4149090"/>
            <a:ext cx="6281420" cy="26085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6018e31a_0_10"/>
          <p:cNvSpPr txBox="1"/>
          <p:nvPr>
            <p:ph type="title"/>
          </p:nvPr>
        </p:nvSpPr>
        <p:spPr>
          <a:xfrm>
            <a:off x="3955350" y="848500"/>
            <a:ext cx="49119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3400"/>
              <a:t>Tile TKGI</a:t>
            </a:r>
            <a:r>
              <a:rPr lang="en-US" sz="3400"/>
              <a:t> Plaza Mandiri</a:t>
            </a:r>
            <a:endParaRPr sz="3400"/>
          </a:p>
        </p:txBody>
      </p:sp>
      <p:graphicFrame>
        <p:nvGraphicFramePr>
          <p:cNvPr id="242" name="Google Shape;242;ge96018e31a_0_10"/>
          <p:cNvGraphicFramePr/>
          <p:nvPr/>
        </p:nvGraphicFramePr>
        <p:xfrm>
          <a:off x="648013" y="145035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Database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14,88%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14,13%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25,16%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24,76%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4" name="Google Shape;244;ge96018e31a_0_10"/>
          <p:cNvGraphicFramePr/>
          <p:nvPr/>
        </p:nvGraphicFramePr>
        <p:xfrm>
          <a:off x="648013" y="414893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API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3,79%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2,75%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35,87%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35,33%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ym typeface="+mn-ea"/>
                        </a:rPr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ym typeface="+mn-ea"/>
                        </a:rPr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45" name="Google Shape;245;ge96018e31a_0_10"/>
          <p:cNvPicPr preferRelativeResize="0"/>
          <p:nvPr/>
        </p:nvPicPr>
        <p:blipFill rotWithShape="1">
          <a:blip r:embed="rId1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e96018e31a_0_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tkgi database plazm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50340"/>
            <a:ext cx="6258560" cy="2536190"/>
          </a:xfrm>
          <a:prstGeom prst="rect">
            <a:avLst/>
          </a:prstGeom>
        </p:spPr>
      </p:pic>
      <p:pic>
        <p:nvPicPr>
          <p:cNvPr id="3" name="Picture 2" descr="tkgi api plazm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4145280"/>
            <a:ext cx="6257925" cy="25196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431540" y="836295"/>
            <a:ext cx="5501005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Ops Manager Rempoa</a:t>
            </a:r>
            <a:endParaRPr sz="3400"/>
          </a:p>
        </p:txBody>
      </p:sp>
      <p:graphicFrame>
        <p:nvGraphicFramePr>
          <p:cNvPr id="217" name="Google Shape;217;p10"/>
          <p:cNvGraphicFramePr/>
          <p:nvPr/>
        </p:nvGraphicFramePr>
        <p:xfrm>
          <a:off x="341930" y="190168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12,48%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42799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1,49%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87,16%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86,21%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8" name="Google Shape;218;p10"/>
          <p:cNvSpPr txBox="1"/>
          <p:nvPr/>
        </p:nvSpPr>
        <p:spPr>
          <a:xfrm>
            <a:off x="120265" y="6309070"/>
            <a:ext cx="48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opsman rempo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1901825"/>
            <a:ext cx="6642100" cy="21082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e6530008_0_49"/>
          <p:cNvSpPr txBox="1"/>
          <p:nvPr>
            <p:ph type="title"/>
          </p:nvPr>
        </p:nvSpPr>
        <p:spPr>
          <a:xfrm>
            <a:off x="2204100" y="781825"/>
            <a:ext cx="7783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3400"/>
              <a:t>Tile BOSH Director &amp; Harbor Rempoa</a:t>
            </a:r>
            <a:endParaRPr sz="3400"/>
          </a:p>
        </p:txBody>
      </p:sp>
      <p:graphicFrame>
        <p:nvGraphicFramePr>
          <p:cNvPr id="265" name="Google Shape;265;ge6e6530008_0_49"/>
          <p:cNvGraphicFramePr/>
          <p:nvPr/>
        </p:nvGraphicFramePr>
        <p:xfrm>
          <a:off x="715000" y="153610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14,32%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2,66%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64,89%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6" name="Google Shape;266;ge6e6530008_0_49"/>
          <p:cNvGraphicFramePr/>
          <p:nvPr/>
        </p:nvGraphicFramePr>
        <p:xfrm>
          <a:off x="714988" y="422076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25,88%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7,98%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35,28%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33,26%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67" name="Google Shape;267;ge6e6530008_0_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e6e6530008_0_49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bosh rempo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55" y="1532255"/>
            <a:ext cx="6130925" cy="2543810"/>
          </a:xfrm>
          <a:prstGeom prst="rect">
            <a:avLst/>
          </a:prstGeom>
        </p:spPr>
      </p:pic>
      <p:pic>
        <p:nvPicPr>
          <p:cNvPr id="3" name="Picture 2" descr="harbor rempo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55" y="4225290"/>
            <a:ext cx="6131560" cy="252476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e6530008_0_61"/>
          <p:cNvSpPr txBox="1"/>
          <p:nvPr>
            <p:ph type="title"/>
          </p:nvPr>
        </p:nvSpPr>
        <p:spPr>
          <a:xfrm>
            <a:off x="3955350" y="848500"/>
            <a:ext cx="47799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3400"/>
              <a:t>Tile TKGI Rempoa</a:t>
            </a:r>
            <a:endParaRPr sz="3400"/>
          </a:p>
        </p:txBody>
      </p:sp>
      <p:graphicFrame>
        <p:nvGraphicFramePr>
          <p:cNvPr id="277" name="Google Shape;277;ge6e6530008_0_61"/>
          <p:cNvGraphicFramePr/>
          <p:nvPr/>
        </p:nvGraphicFramePr>
        <p:xfrm>
          <a:off x="648013" y="145035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Database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15,37%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13,26%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25,32%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24,92%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8" name="Google Shape;278;ge6e6530008_0_61"/>
          <p:cNvGraphicFramePr/>
          <p:nvPr/>
        </p:nvGraphicFramePr>
        <p:xfrm>
          <a:off x="648013" y="409368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API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4,67%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3.30%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37,08%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36,56%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79" name="Google Shape;279;ge6e6530008_0_61"/>
          <p:cNvPicPr preferRelativeResize="0"/>
          <p:nvPr/>
        </p:nvPicPr>
        <p:blipFill rotWithShape="1">
          <a:blip r:embed="rId1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e6e6530008_0_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4133" y="-144000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tkgi database rempo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50340"/>
            <a:ext cx="6354445" cy="2528570"/>
          </a:xfrm>
          <a:prstGeom prst="rect">
            <a:avLst/>
          </a:prstGeom>
        </p:spPr>
      </p:pic>
      <p:pic>
        <p:nvPicPr>
          <p:cNvPr id="3" name="Picture 2" descr="tkgi api remo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4086225"/>
            <a:ext cx="6354445" cy="254381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431540" y="836295"/>
            <a:ext cx="5501005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Ops Manager Rempoa Dev</a:t>
            </a:r>
            <a:endParaRPr sz="3400"/>
          </a:p>
        </p:txBody>
      </p:sp>
      <p:graphicFrame>
        <p:nvGraphicFramePr>
          <p:cNvPr id="217" name="Google Shape;217;p10"/>
          <p:cNvGraphicFramePr/>
          <p:nvPr/>
        </p:nvGraphicFramePr>
        <p:xfrm>
          <a:off x="341930" y="1901685"/>
          <a:ext cx="4842525" cy="300000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2,86%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42799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1,08%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41,32%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41,23%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8" name="Google Shape;218;p10"/>
          <p:cNvSpPr txBox="1"/>
          <p:nvPr/>
        </p:nvSpPr>
        <p:spPr>
          <a:xfrm>
            <a:off x="120265" y="6309070"/>
            <a:ext cx="48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opsman d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1901825"/>
            <a:ext cx="6642100" cy="210756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e661a638_0_35"/>
          <p:cNvSpPr txBox="1"/>
          <p:nvPr>
            <p:ph type="title"/>
          </p:nvPr>
        </p:nvSpPr>
        <p:spPr>
          <a:xfrm>
            <a:off x="2204100" y="781825"/>
            <a:ext cx="7783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Calibri" panose="020F0502020204030204"/>
              <a:buNone/>
            </a:pPr>
            <a:r>
              <a:rPr lang="en-US" sz="3400"/>
              <a:t>Tile BOSH Director &amp; Harbor Rempoa Dev</a:t>
            </a:r>
            <a:endParaRPr sz="3400"/>
          </a:p>
        </p:txBody>
      </p:sp>
      <p:graphicFrame>
        <p:nvGraphicFramePr>
          <p:cNvPr id="299" name="Google Shape;299;g10fe661a638_0_35"/>
          <p:cNvGraphicFramePr/>
          <p:nvPr/>
        </p:nvGraphicFramePr>
        <p:xfrm>
          <a:off x="715000" y="1536100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/>
                        <a:t>9,54%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3,3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53,92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53,01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53%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00" name="Google Shape;300;g10fe661a638_0_35"/>
          <p:cNvGraphicFramePr/>
          <p:nvPr/>
        </p:nvGraphicFramePr>
        <p:xfrm>
          <a:off x="695303" y="422076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37,47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42799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8,39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31,14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27,45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01" name="Google Shape;301;g10fe661a638_0_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0fe661a638_0_35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bosh d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543685"/>
            <a:ext cx="6354445" cy="2538730"/>
          </a:xfrm>
          <a:prstGeom prst="rect">
            <a:avLst/>
          </a:prstGeom>
        </p:spPr>
      </p:pic>
      <p:pic>
        <p:nvPicPr>
          <p:cNvPr id="3" name="Picture 2" descr="harbor d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55" y="4224020"/>
            <a:ext cx="6282690" cy="252539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fe661a638_0_47"/>
          <p:cNvSpPr txBox="1"/>
          <p:nvPr>
            <p:ph type="title"/>
          </p:nvPr>
        </p:nvSpPr>
        <p:spPr>
          <a:xfrm>
            <a:off x="3955350" y="848500"/>
            <a:ext cx="47799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3400"/>
              <a:t>Tile TKGI Rempoa Dev</a:t>
            </a:r>
            <a:endParaRPr sz="3400"/>
          </a:p>
        </p:txBody>
      </p:sp>
      <p:pic>
        <p:nvPicPr>
          <p:cNvPr id="313" name="Google Shape;313;g10fe661a638_0_47"/>
          <p:cNvPicPr preferRelativeResize="0"/>
          <p:nvPr/>
        </p:nvPicPr>
        <p:blipFill rotWithShape="1">
          <a:blip r:embed="rId1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0fe661a638_0_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g10fe661a638_0_35"/>
          <p:cNvGraphicFramePr/>
          <p:nvPr/>
        </p:nvGraphicFramePr>
        <p:xfrm>
          <a:off x="715000" y="1536100"/>
          <a:ext cx="4842520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0"/>
              </a:tblGrid>
              <a:tr h="396240">
                <a:tc grid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Database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427990">
                <a:tc rowSpan="2"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16,59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14,02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24,36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22,89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00" name="Google Shape;300;g10fe661a638_0_35"/>
          <p:cNvGraphicFramePr/>
          <p:nvPr/>
        </p:nvGraphicFramePr>
        <p:xfrm>
          <a:off x="697208" y="4220765"/>
          <a:ext cx="4842525" cy="2536190"/>
        </p:xfrm>
        <a:graphic>
          <a:graphicData uri="http://schemas.openxmlformats.org/drawingml/2006/table">
            <a:tbl>
              <a:tblPr firstRow="1">
                <a:noFill/>
                <a:tableStyleId>{3C2FFA5D-87B4-456A-9821-1D502468CF0F}</a:tableStyleId>
              </a:tblPr>
              <a:tblGrid>
                <a:gridCol w="1614175"/>
                <a:gridCol w="1614175"/>
                <a:gridCol w="1614175"/>
              </a:tblGrid>
              <a:tr h="180975">
                <a:tc grid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 API</a:t>
                      </a:r>
                      <a:endParaRPr lang="en-US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</a:tr>
              <a:tr h="180975">
                <a:tc rowSpan="2"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4,25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3,57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rowSpan="2"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36,22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 vMerge="1"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35,71</a:t>
                      </a:r>
                      <a:r>
                        <a:rPr lang="en-US" sz="1400" u="none" strike="noStrike" cap="none"/>
                        <a:t>%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</a:tr>
              <a:tr h="1809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Prest.Disk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Space</a:t>
                      </a: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27%</a:t>
                      </a:r>
                      <a:endParaRPr lang="en-US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" name="Picture 0" descr="tkgi database d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550670"/>
            <a:ext cx="6354445" cy="2534920"/>
          </a:xfrm>
          <a:prstGeom prst="rect">
            <a:avLst/>
          </a:prstGeom>
        </p:spPr>
      </p:pic>
      <p:pic>
        <p:nvPicPr>
          <p:cNvPr id="3" name="Picture 2" descr="tkgi api d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55" y="4232910"/>
            <a:ext cx="6283325" cy="251841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type="title"/>
          </p:nvPr>
        </p:nvSpPr>
        <p:spPr>
          <a:xfrm>
            <a:off x="763385" y="26594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Versioning</a:t>
            </a:r>
            <a:endParaRPr lang="en-US"/>
          </a:p>
        </p:txBody>
      </p:sp>
      <p:pic>
        <p:nvPicPr>
          <p:cNvPr id="323" name="Google Shape;323;p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806045"/>
            <a:ext cx="105156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3600"/>
              <a:t>Topologi PKS/TKGI Cluster Prod</a:t>
            </a:r>
            <a:endParaRPr sz="3600"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38875" y="1553650"/>
            <a:ext cx="9324626" cy="51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5747ad35_1_13"/>
          <p:cNvSpPr txBox="1"/>
          <p:nvPr>
            <p:ph type="title"/>
          </p:nvPr>
        </p:nvSpPr>
        <p:spPr>
          <a:xfrm>
            <a:off x="2041000" y="1457150"/>
            <a:ext cx="8256600" cy="88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PKS/TKGI Current Version Production</a:t>
            </a:r>
            <a:endParaRPr lang="en-US"/>
          </a:p>
        </p:txBody>
      </p:sp>
      <p:pic>
        <p:nvPicPr>
          <p:cNvPr id="330" name="Google Shape;330;gf15747ad35_1_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f15747ad35_1_13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gf15747ad35_1_13"/>
          <p:cNvGraphicFramePr/>
          <p:nvPr/>
        </p:nvGraphicFramePr>
        <p:xfrm>
          <a:off x="474425" y="2465950"/>
          <a:ext cx="11300450" cy="3000000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824125"/>
                <a:gridCol w="2437325"/>
                <a:gridCol w="2092125"/>
                <a:gridCol w="1729050"/>
                <a:gridCol w="1685625"/>
                <a:gridCol w="2532200"/>
              </a:tblGrid>
              <a:tr h="504225">
                <a:tc gridSpan="6"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Current Version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No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Produk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Version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Release Date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End of Support</a:t>
                      </a:r>
                      <a:endParaRPr sz="15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Detail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1.12.6-Build.3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2022-04-12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2022-09-30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2.10.37-Build.445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2022-04-07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2024-04-30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2.10.37-Build.445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2022-04-07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2024-04-30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2.4.1-Build.7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2021-12-18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2022-12-31</a:t>
                      </a:r>
                      <a:endParaRPr 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6df71dd6d_1_27"/>
          <p:cNvSpPr txBox="1"/>
          <p:nvPr>
            <p:ph type="title"/>
          </p:nvPr>
        </p:nvSpPr>
        <p:spPr>
          <a:xfrm>
            <a:off x="2041000" y="1457150"/>
            <a:ext cx="8256600" cy="88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PKS/TKGI Current Version Dev</a:t>
            </a:r>
            <a:endParaRPr lang="en-US"/>
          </a:p>
        </p:txBody>
      </p:sp>
      <p:pic>
        <p:nvPicPr>
          <p:cNvPr id="338" name="Google Shape;338;ge6df71dd6d_1_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e6df71dd6d_1_27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ge6df71dd6d_1_27"/>
          <p:cNvGraphicFramePr/>
          <p:nvPr/>
        </p:nvGraphicFramePr>
        <p:xfrm>
          <a:off x="474425" y="2465950"/>
          <a:ext cx="11300450" cy="3000000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824125"/>
                <a:gridCol w="2437325"/>
                <a:gridCol w="2092125"/>
                <a:gridCol w="1729050"/>
                <a:gridCol w="1685625"/>
                <a:gridCol w="2532200"/>
              </a:tblGrid>
              <a:tr h="504225">
                <a:tc gridSpan="6"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Current Version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No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Produk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Version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Release Date</a:t>
                      </a:r>
                      <a:endParaRPr sz="15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End of Support</a:t>
                      </a:r>
                      <a:endParaRPr sz="15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Detail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1.12.6-Build.3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2022-04-12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2022-09-30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2.10.37-Build.445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2022-04-07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2024-04-30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2.10.37-Build.445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2022-04-07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2024-04-30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2.4.1-Build.7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2021-12-18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2022-12-31</a:t>
                      </a:r>
                      <a:endParaRPr 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c3fdafcfb_0_22"/>
          <p:cNvSpPr txBox="1"/>
          <p:nvPr>
            <p:ph type="title"/>
          </p:nvPr>
        </p:nvSpPr>
        <p:spPr>
          <a:xfrm>
            <a:off x="1963725" y="745521"/>
            <a:ext cx="8256600" cy="57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PKS/TKGI </a:t>
            </a:r>
            <a:r>
              <a:rPr lang="en-US"/>
              <a:t>Release Note </a:t>
            </a:r>
            <a:endParaRPr lang="en-US"/>
          </a:p>
        </p:txBody>
      </p:sp>
      <p:pic>
        <p:nvPicPr>
          <p:cNvPr id="346" name="Google Shape;346;gec3fdafcfb_0_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ec3fdafcfb_0_2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gec3fdafcfb_0_22"/>
          <p:cNvGraphicFramePr/>
          <p:nvPr/>
        </p:nvGraphicFramePr>
        <p:xfrm>
          <a:off x="78738" y="1425545"/>
          <a:ext cx="12026550" cy="3093720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531600"/>
                <a:gridCol w="1261175"/>
                <a:gridCol w="1690925"/>
                <a:gridCol w="1200400"/>
                <a:gridCol w="1190975"/>
                <a:gridCol w="1569250"/>
                <a:gridCol w="1196975"/>
                <a:gridCol w="1151350"/>
                <a:gridCol w="2233900"/>
              </a:tblGrid>
              <a:tr h="391425"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Release Note</a:t>
                      </a:r>
                      <a:endParaRPr sz="1800" b="1"/>
                    </a:p>
                  </a:txBody>
                  <a:tcPr marL="91425" marR="91425" marT="91425" marB="91425" anchor="ctr">
                    <a:solidFill>
                      <a:srgbClr val="6D9EE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2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No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6B26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Produk</a:t>
                      </a:r>
                      <a:endParaRPr sz="15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Target Version For Upgrade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6B26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Latest Version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6B26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Detail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6B26B"/>
                    </a:solidFill>
                  </a:tcPr>
                </a:tc>
              </a:tr>
              <a:tr h="5480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Version </a:t>
                      </a:r>
                      <a:endParaRPr sz="15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Release Date</a:t>
                      </a:r>
                      <a:endParaRPr sz="15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End of Support</a:t>
                      </a:r>
                      <a:endParaRPr sz="15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Version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Release Date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End of Support</a:t>
                      </a:r>
                      <a:endParaRPr sz="1500" b="1"/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 vMerge="1">
                  <a:tcPr/>
                </a:tc>
              </a:tr>
              <a:tr h="300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TKGI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1.13.9-build.11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2022-11-01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2023-02-28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1.17.1-build.14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2023-09-14</a:t>
                      </a:r>
                      <a:endParaRPr lang="en-US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2024-08-31</a:t>
                      </a:r>
                      <a:endParaRPr lang="en-US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 Manager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2.10.56-build.762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2023-04-10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2024-04-30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3.0.15-build.922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2023-09-12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2025-03-31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  <a:tr h="33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Bosh Director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sym typeface="+mn-ea"/>
                        </a:rPr>
                        <a:t>2.10.56-build.762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400">
                          <a:sym typeface="+mn-ea"/>
                        </a:rPr>
                        <a:t>2023-04-10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400">
                          <a:sym typeface="+mn-ea"/>
                        </a:rPr>
                        <a:t>2024-04-30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sym typeface="+mn-ea"/>
                        </a:rPr>
                        <a:t>3.0.14-build.712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ym typeface="+mn-ea"/>
                        </a:rPr>
                        <a:t>2023-07-27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2025-03-31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CE5C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Harbor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2.4.1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2021-12-18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2022-12-31</a:t>
                      </a:r>
                      <a:endParaRPr sz="15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2.9.0</a:t>
                      </a:r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2023-09-15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2024-09-30</a:t>
                      </a: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e769f3389_3_2"/>
          <p:cNvSpPr txBox="1"/>
          <p:nvPr>
            <p:ph type="title"/>
          </p:nvPr>
        </p:nvSpPr>
        <p:spPr>
          <a:xfrm>
            <a:off x="763385" y="26594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Last week issues and changes</a:t>
            </a:r>
            <a:endParaRPr lang="en-US"/>
          </a:p>
        </p:txBody>
      </p:sp>
      <p:pic>
        <p:nvPicPr>
          <p:cNvPr id="354" name="Google Shape;354;g10e769f3389_3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0e769f3389_3_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e303a17e1_0_29"/>
          <p:cNvSpPr txBox="1"/>
          <p:nvPr>
            <p:ph type="title"/>
          </p:nvPr>
        </p:nvSpPr>
        <p:spPr>
          <a:xfrm>
            <a:off x="415650" y="801979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Last week issue and changes </a:t>
            </a:r>
            <a:endParaRPr lang="en-US"/>
          </a:p>
        </p:txBody>
      </p:sp>
      <p:graphicFrame>
        <p:nvGraphicFramePr>
          <p:cNvPr id="361" name="Google Shape;361;g13e303a17e1_0_29"/>
          <p:cNvGraphicFramePr/>
          <p:nvPr/>
        </p:nvGraphicFramePr>
        <p:xfrm>
          <a:off x="454788" y="1641675"/>
          <a:ext cx="11434800" cy="3000000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445600"/>
                <a:gridCol w="1595075"/>
                <a:gridCol w="1705675"/>
                <a:gridCol w="1268450"/>
                <a:gridCol w="1268450"/>
                <a:gridCol w="1114325"/>
                <a:gridCol w="1230450"/>
                <a:gridCol w="1042825"/>
                <a:gridCol w="1763950"/>
              </a:tblGrid>
              <a:tr h="4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Incident / Activity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Ticket Number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Issue Date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Solved Date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PIC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Status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Note</a:t>
                      </a:r>
                      <a:endParaRPr b="1"/>
                    </a:p>
                  </a:txBody>
                  <a:tcPr marL="91425" marR="91425" marT="91425" marB="91425" anchor="ctr"/>
                </a:tc>
              </a:tr>
              <a:tr h="204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Kendala gagal upload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User melakukan promote landing page terkait dengan perubahan config dari level nginx service FE ke level ingress pks namun masih gagal pada configuration nya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SR 22348546207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 Juli 2022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Mandiri : Aristyo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ICT : ICT Devops Principal: VMware Team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Planning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Untuk plan, sudah dilakukan Meeting Dengan team Vmware dan akan dilakukan meeting Lanjutan Dengan team vmware.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pic>
        <p:nvPicPr>
          <p:cNvPr id="362" name="Google Shape;362;g13e303a17e1_0_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3e303a17e1_0_29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g13e303a17e1_0_29"/>
          <p:cNvGraphicFramePr/>
          <p:nvPr/>
        </p:nvGraphicFramePr>
        <p:xfrm>
          <a:off x="454788" y="4295425"/>
          <a:ext cx="11434800" cy="3000000"/>
        </p:xfrm>
        <a:graphic>
          <a:graphicData uri="http://schemas.openxmlformats.org/drawingml/2006/table">
            <a:tbl>
              <a:tblPr>
                <a:noFill/>
                <a:tableStyleId>{57111C4F-CE7C-42F9-8B78-4F22BF008B7D}</a:tableStyleId>
              </a:tblPr>
              <a:tblGrid>
                <a:gridCol w="445600"/>
                <a:gridCol w="1595075"/>
                <a:gridCol w="1705675"/>
                <a:gridCol w="1268450"/>
                <a:gridCol w="1268450"/>
                <a:gridCol w="1114325"/>
                <a:gridCol w="1230450"/>
                <a:gridCol w="1042825"/>
                <a:gridCol w="1763950"/>
              </a:tblGrid>
              <a:tr h="20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/>
                        <a:t>2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Healthy Node di </a:t>
                      </a:r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beberapa</a:t>
                      </a: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 node yang terjadi pada cluster GVTEC Rempoa Prod dan cluster GVSME03CLD </a:t>
                      </a:r>
                      <a:r>
                        <a:rPr lang="en-US" sz="1300"/>
                        <a:t>R</a:t>
                      </a: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empoa </a:t>
                      </a:r>
                      <a:r>
                        <a:rPr lang="en-US" sz="1300"/>
                        <a:t>Prod</a:t>
                      </a:r>
                      <a:endParaRPr sz="13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Healthy Node terjadi di karenakan node tersebut sedang mengalami High Memory Usage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/>
                        <a:t>-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/>
                        <a:t>5 Des 2022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u="none" strike="noStrike" cap="none"/>
                        <a:t>-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Mandiri : Aristyo</a:t>
                      </a:r>
                      <a:endParaRPr sz="13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ICT : ICT Devops Principal: VMware Team</a:t>
                      </a:r>
                      <a:endParaRPr sz="13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In Progress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 u="none" strike="noStrike" cap="none">
                          <a:solidFill>
                            <a:srgbClr val="000000"/>
                          </a:solidFill>
                        </a:rPr>
                        <a:t>Informasi ini juga sudah di sampaikan dalam Daily Report 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9a0171236_0_6"/>
          <p:cNvSpPr txBox="1"/>
          <p:nvPr>
            <p:ph type="title"/>
          </p:nvPr>
        </p:nvSpPr>
        <p:spPr>
          <a:xfrm>
            <a:off x="415650" y="750579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Plan Next Activity PKS dan NSX-T </a:t>
            </a:r>
            <a:endParaRPr lang="en-US"/>
          </a:p>
        </p:txBody>
      </p:sp>
      <p:pic>
        <p:nvPicPr>
          <p:cNvPr id="379" name="Google Shape;379;g109a0171236_0_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09a0171236_0_6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377;g109a0171236_0_6"/>
          <p:cNvGraphicFramePr/>
          <p:nvPr/>
        </p:nvGraphicFramePr>
        <p:xfrm>
          <a:off x="840105" y="1623695"/>
          <a:ext cx="10584180" cy="4832985"/>
        </p:xfrm>
        <a:graphic>
          <a:graphicData uri="http://schemas.openxmlformats.org/drawingml/2006/table">
            <a:tbl>
              <a:tblPr>
                <a:noFill/>
                <a:tableStyleId>{1FAE441C-DFC3-436A-9536-1099B6242122}</a:tableStyleId>
              </a:tblPr>
              <a:tblGrid>
                <a:gridCol w="464185"/>
                <a:gridCol w="1501140"/>
                <a:gridCol w="1776095"/>
                <a:gridCol w="1429385"/>
                <a:gridCol w="1235710"/>
                <a:gridCol w="1235075"/>
                <a:gridCol w="1134745"/>
                <a:gridCol w="1807845"/>
              </a:tblGrid>
              <a:tr h="60960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Activity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Plan Date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Execute Date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PIC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Status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Note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6408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Menyamakan Topology NSX-T Dev dengan NSX-T Prod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Menyamakan Topology NSX-T Dev dengan NSX-T Prod, karena saat ini terdapat perbedaan Topologi antara NSX-T Dev dan NSX-T Prod dan yang akan dijadikan acuan adalah NSX-T Prod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Mandiri : Aristyo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ICT : ICT Devops Principal: VMware Team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On Going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Masih menunggu dari pihak vmwarenya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6df71dd6d_1_32"/>
          <p:cNvSpPr txBox="1"/>
          <p:nvPr>
            <p:ph type="title"/>
          </p:nvPr>
        </p:nvSpPr>
        <p:spPr>
          <a:xfrm>
            <a:off x="1416450" y="1216900"/>
            <a:ext cx="9359100" cy="93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Any Infromation Correlated With Kubernetes Cluster</a:t>
            </a:r>
            <a:endParaRPr sz="3400"/>
          </a:p>
        </p:txBody>
      </p:sp>
      <p:sp>
        <p:nvSpPr>
          <p:cNvPr id="386" name="Google Shape;386;ge6df71dd6d_1_32"/>
          <p:cNvSpPr txBox="1"/>
          <p:nvPr>
            <p:ph type="body" idx="1"/>
          </p:nvPr>
        </p:nvSpPr>
        <p:spPr>
          <a:xfrm>
            <a:off x="930250" y="2303675"/>
            <a:ext cx="10530300" cy="40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Terdapat alert </a:t>
            </a:r>
            <a:r>
              <a:rPr lang="en-US" i="1">
                <a:solidFill>
                  <a:schemeClr val="dk1"/>
                </a:solidFill>
              </a:rPr>
              <a:t>critical, immediate </a:t>
            </a:r>
            <a:r>
              <a:rPr lang="en-US">
                <a:solidFill>
                  <a:schemeClr val="dk1"/>
                </a:solidFill>
              </a:rPr>
              <a:t>dan</a:t>
            </a:r>
            <a:r>
              <a:rPr lang="en-US" i="1">
                <a:solidFill>
                  <a:schemeClr val="dk1"/>
                </a:solidFill>
              </a:rPr>
              <a:t> warning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</a:rPr>
              <a:t>High Memory Usage</a:t>
            </a:r>
            <a:r>
              <a:rPr lang="en-US">
                <a:solidFill>
                  <a:schemeClr val="dk1"/>
                </a:solidFill>
              </a:rPr>
              <a:t> di 18 </a:t>
            </a:r>
            <a:r>
              <a:rPr lang="en-US" i="1">
                <a:solidFill>
                  <a:schemeClr val="dk1"/>
                </a:solidFill>
              </a:rPr>
              <a:t>node</a:t>
            </a:r>
            <a:r>
              <a:rPr lang="en-US">
                <a:solidFill>
                  <a:schemeClr val="dk1"/>
                </a:solidFill>
              </a:rPr>
              <a:t> dari 22 </a:t>
            </a:r>
            <a:r>
              <a:rPr lang="en-US" i="1">
                <a:solidFill>
                  <a:schemeClr val="dk1"/>
                </a:solidFill>
              </a:rPr>
              <a:t>node</a:t>
            </a:r>
            <a:r>
              <a:rPr lang="en-US">
                <a:solidFill>
                  <a:schemeClr val="dk1"/>
                </a:solidFill>
              </a:rPr>
              <a:t> yang ada pada Cluster RPGVTEC.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Terdapat alert</a:t>
            </a:r>
            <a:r>
              <a:rPr lang="en-US" i="1">
                <a:solidFill>
                  <a:schemeClr val="dk1"/>
                </a:solidFill>
                <a:sym typeface="+mn-ea"/>
              </a:rPr>
              <a:t> </a:t>
            </a:r>
            <a:r>
              <a:rPr lang="en-US" i="1">
                <a:solidFill>
                  <a:schemeClr val="dk1"/>
                </a:solidFill>
              </a:rPr>
              <a:t>immediate High Memory Usage</a:t>
            </a:r>
            <a:r>
              <a:rPr lang="en-US">
                <a:solidFill>
                  <a:schemeClr val="dk1"/>
                </a:solidFill>
              </a:rPr>
              <a:t> di 2 </a:t>
            </a:r>
            <a:r>
              <a:rPr lang="en-US" i="1">
                <a:solidFill>
                  <a:schemeClr val="dk1"/>
                </a:solidFill>
              </a:rPr>
              <a:t>node</a:t>
            </a:r>
            <a:r>
              <a:rPr lang="en-US">
                <a:solidFill>
                  <a:schemeClr val="dk1"/>
                </a:solidFill>
              </a:rPr>
              <a:t> dari 4 </a:t>
            </a:r>
            <a:r>
              <a:rPr lang="en-US" i="1">
                <a:solidFill>
                  <a:schemeClr val="dk1"/>
                </a:solidFill>
              </a:rPr>
              <a:t>node</a:t>
            </a:r>
            <a:r>
              <a:rPr lang="en-US">
                <a:solidFill>
                  <a:schemeClr val="dk1"/>
                </a:solidFill>
              </a:rPr>
              <a:t> yang ada pada Cluster RCGVSME03CLD.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87" name="Google Shape;387;ge6df71dd6d_1_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e6df71dd6d_1_3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15747ad35_1_77"/>
          <p:cNvSpPr txBox="1"/>
          <p:nvPr>
            <p:ph type="title"/>
          </p:nvPr>
        </p:nvSpPr>
        <p:spPr>
          <a:xfrm>
            <a:off x="1416450" y="894350"/>
            <a:ext cx="9359100" cy="57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Recommendation</a:t>
            </a:r>
            <a:endParaRPr sz="3400"/>
          </a:p>
        </p:txBody>
      </p:sp>
      <p:sp>
        <p:nvSpPr>
          <p:cNvPr id="394" name="Google Shape;394;gf15747ad35_1_77"/>
          <p:cNvSpPr txBox="1"/>
          <p:nvPr>
            <p:ph type="body" idx="1"/>
          </p:nvPr>
        </p:nvSpPr>
        <p:spPr>
          <a:xfrm>
            <a:off x="838200" y="1469750"/>
            <a:ext cx="10515600" cy="50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2060">
                <a:solidFill>
                  <a:schemeClr val="dk1"/>
                </a:solidFill>
              </a:rPr>
              <a:t>TKGI</a:t>
            </a:r>
            <a:endParaRPr sz="2060">
              <a:solidFill>
                <a:schemeClr val="dk1"/>
              </a:solidFill>
            </a:endParaRPr>
          </a:p>
          <a:p>
            <a:pPr marL="457200" lvl="0" indent="-32956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95"/>
              <a:buChar char="●"/>
            </a:pPr>
            <a:r>
              <a:rPr lang="en-US" sz="2060">
                <a:solidFill>
                  <a:schemeClr val="dk1"/>
                </a:solidFill>
              </a:rPr>
              <a:t>Membuat replikasi yang lebih dari satu, pada deployment - deployment di masing - masing Cluster (PMGVTEC, RPGVTEC, PCGVSME03CLD dan RCGVSME03CLD) untuk menghindari Single Point of Failure.</a:t>
            </a:r>
            <a:endParaRPr sz="2060">
              <a:solidFill>
                <a:schemeClr val="dk1"/>
              </a:solidFill>
            </a:endParaRPr>
          </a:p>
        </p:txBody>
      </p:sp>
      <p:pic>
        <p:nvPicPr>
          <p:cNvPr id="395" name="Google Shape;395;gf15747ad35_1_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f15747ad35_1_77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9004bc767_0_45"/>
          <p:cNvSpPr txBox="1"/>
          <p:nvPr>
            <p:ph type="title"/>
          </p:nvPr>
        </p:nvSpPr>
        <p:spPr>
          <a:xfrm>
            <a:off x="1416450" y="2091825"/>
            <a:ext cx="9359100" cy="311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Thank You </a:t>
            </a:r>
            <a:endParaRPr sz="3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for</a:t>
            </a:r>
            <a:endParaRPr sz="3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Your Attention</a:t>
            </a:r>
            <a:endParaRPr sz="3400"/>
          </a:p>
        </p:txBody>
      </p:sp>
      <p:pic>
        <p:nvPicPr>
          <p:cNvPr id="402" name="Google Shape;402;ge9004bc767_0_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e9004bc767_0_45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6eeca9c1_0_0"/>
          <p:cNvSpPr txBox="1"/>
          <p:nvPr>
            <p:ph type="title"/>
          </p:nvPr>
        </p:nvSpPr>
        <p:spPr>
          <a:xfrm>
            <a:off x="838200" y="806045"/>
            <a:ext cx="105156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3600"/>
              <a:t>Topologi PKS/TKGI Cluster Dev</a:t>
            </a:r>
            <a:endParaRPr sz="3600"/>
          </a:p>
        </p:txBody>
      </p:sp>
      <p:pic>
        <p:nvPicPr>
          <p:cNvPr id="84" name="Google Shape;84;gf36eeca9c1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36eeca9c1_0_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f36eeca9c1_0_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3250" y="1519000"/>
            <a:ext cx="9020218" cy="52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5747ad35_1_48"/>
          <p:cNvSpPr txBox="1"/>
          <p:nvPr>
            <p:ph type="title"/>
          </p:nvPr>
        </p:nvSpPr>
        <p:spPr>
          <a:xfrm>
            <a:off x="771699" y="269268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3600"/>
              <a:t>Update the health and status of PKS/TKGI Cluster</a:t>
            </a:r>
            <a:endParaRPr sz="3600"/>
          </a:p>
        </p:txBody>
      </p:sp>
      <p:pic>
        <p:nvPicPr>
          <p:cNvPr id="92" name="Google Shape;92;gf15747ad35_1_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f15747ad35_1_48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3043650" y="1139225"/>
            <a:ext cx="6104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Cluster Kubernetes Plaza Mandiri</a:t>
            </a:r>
            <a:endParaRPr sz="3400"/>
          </a:p>
        </p:txBody>
      </p:sp>
      <p:sp>
        <p:nvSpPr>
          <p:cNvPr id="99" name="Google Shape;99;p12"/>
          <p:cNvSpPr txBox="1"/>
          <p:nvPr/>
        </p:nvSpPr>
        <p:spPr>
          <a:xfrm>
            <a:off x="830400" y="4605753"/>
            <a:ext cx="964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Jumlah Cluster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 : 5 Cluster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Status Cluster	 : 5 Succeeded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3400" y="2009525"/>
            <a:ext cx="11156837" cy="246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f71dd6d_1_43"/>
          <p:cNvSpPr txBox="1"/>
          <p:nvPr/>
        </p:nvSpPr>
        <p:spPr>
          <a:xfrm>
            <a:off x="874000" y="4635853"/>
            <a:ext cx="964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Jumlah Cluster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 Cluster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Status Cluste	 : 6 Succeeded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ge6df71dd6d_1_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e6df71dd6d_1_43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6df71dd6d_1_43"/>
          <p:cNvSpPr txBox="1"/>
          <p:nvPr>
            <p:ph type="title"/>
          </p:nvPr>
        </p:nvSpPr>
        <p:spPr>
          <a:xfrm>
            <a:off x="3400725" y="1169650"/>
            <a:ext cx="5396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Cluster Kubernetes Rempoa</a:t>
            </a:r>
            <a:endParaRPr sz="3400"/>
          </a:p>
        </p:txBody>
      </p:sp>
      <p:pic>
        <p:nvPicPr>
          <p:cNvPr id="111" name="Google Shape;111;ge6df71dd6d_1_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4030" y="1887855"/>
            <a:ext cx="1117854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5747ad35_0_0"/>
          <p:cNvSpPr txBox="1"/>
          <p:nvPr/>
        </p:nvSpPr>
        <p:spPr>
          <a:xfrm>
            <a:off x="838200" y="4698953"/>
            <a:ext cx="96441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umlah Cluster	 : 5 Cluster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Status Cluster	 : 5 Succeeded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gf15747ad35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f15747ad35_0_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f15747ad35_0_0"/>
          <p:cNvSpPr txBox="1"/>
          <p:nvPr>
            <p:ph type="title"/>
          </p:nvPr>
        </p:nvSpPr>
        <p:spPr>
          <a:xfrm>
            <a:off x="2972700" y="1216700"/>
            <a:ext cx="6289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00"/>
              <a:buFont typeface="Calibri" panose="020F0502020204030204"/>
              <a:buNone/>
            </a:pPr>
            <a:r>
              <a:rPr lang="en-US" sz="3400"/>
              <a:t>Cluster Kubernetes Rempoa Dev </a:t>
            </a:r>
            <a:endParaRPr sz="3400"/>
          </a:p>
        </p:txBody>
      </p:sp>
      <p:pic>
        <p:nvPicPr>
          <p:cNvPr id="2" name="Picture 1" descr="cluster d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4845"/>
            <a:ext cx="11148695" cy="265620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df71dd6d_1_10"/>
          <p:cNvSpPr txBox="1"/>
          <p:nvPr>
            <p:ph type="title"/>
          </p:nvPr>
        </p:nvSpPr>
        <p:spPr>
          <a:xfrm>
            <a:off x="3670100" y="894350"/>
            <a:ext cx="50229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Availability PMGVTEC</a:t>
            </a:r>
            <a:endParaRPr sz="3400"/>
          </a:p>
        </p:txBody>
      </p:sp>
      <p:pic>
        <p:nvPicPr>
          <p:cNvPr id="126" name="Google Shape;126;ge6df71dd6d_1_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1533" y="-166225"/>
            <a:ext cx="2018249" cy="10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6df71dd6d_1_10"/>
          <p:cNvPicPr preferRelativeResize="0"/>
          <p:nvPr/>
        </p:nvPicPr>
        <p:blipFill rotWithShape="1">
          <a:blip r:embed="rId2"/>
          <a:srcRect l="6680" t="23948" r="6446" b="21794"/>
          <a:stretch>
            <a:fillRect/>
          </a:stretch>
        </p:blipFill>
        <p:spPr>
          <a:xfrm>
            <a:off x="8584300" y="65475"/>
            <a:ext cx="343372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" y="1547495"/>
            <a:ext cx="11826240" cy="5097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6500</Words>
  <Application>WPS Presentation</Application>
  <PresentationFormat/>
  <Paragraphs>1111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Simple Light</vt:lpstr>
      <vt:lpstr>WEEKLY MEETING  JSL PKS Mandiri  Periode 09 Oktober 2023 - 15 Oktober 2023</vt:lpstr>
      <vt:lpstr>PowerPoint 演示文稿</vt:lpstr>
      <vt:lpstr>Topologi PKS/TKGI Cluster Prod</vt:lpstr>
      <vt:lpstr>Topologi PKS/TKGI Cluster Dev</vt:lpstr>
      <vt:lpstr>Update the health and status of PKS/TKGI Cluster</vt:lpstr>
      <vt:lpstr>Cluster Kubernetes Plaza Mandiri</vt:lpstr>
      <vt:lpstr>Cluster Kubernetes Rempoa</vt:lpstr>
      <vt:lpstr>Cluster Kubernetes Rempoa Dev </vt:lpstr>
      <vt:lpstr>Availability PMGVTEC</vt:lpstr>
      <vt:lpstr>(Time Frame Satu Minggu)</vt:lpstr>
      <vt:lpstr>Availability RPGVTEC</vt:lpstr>
      <vt:lpstr>(Time Frame Satu Minggu)</vt:lpstr>
      <vt:lpstr>Availability PCGVSME03CLD</vt:lpstr>
      <vt:lpstr>(Time Frame Satu Minggu)</vt:lpstr>
      <vt:lpstr>Availability RCGVSME03CLD</vt:lpstr>
      <vt:lpstr>(Time Frame Satu Minggu)</vt:lpstr>
      <vt:lpstr>Capacity of resources</vt:lpstr>
      <vt:lpstr>Datastore Cluster vCenter JKT01-WPAASDC</vt:lpstr>
      <vt:lpstr>Datastore Cluster Dev vCenter rpdevwcaasvc01</vt:lpstr>
      <vt:lpstr>Ops Manager Plaza Mandiri</vt:lpstr>
      <vt:lpstr>Tile BOSH Director &amp; Harbor Plaza Mandiri</vt:lpstr>
      <vt:lpstr>Tile TKGI Plaza Mandiri</vt:lpstr>
      <vt:lpstr>Ops Manager Rempoa</vt:lpstr>
      <vt:lpstr>Tile BOSH Director &amp; Harbor Rempoa</vt:lpstr>
      <vt:lpstr>Tile TKGI Rempoa</vt:lpstr>
      <vt:lpstr>Ops Manager Rempoa Dev</vt:lpstr>
      <vt:lpstr>Tile BOSH Director &amp; Harbor Rempoa Dev</vt:lpstr>
      <vt:lpstr>Tile TKGI Rempoa Dev</vt:lpstr>
      <vt:lpstr>Versioning</vt:lpstr>
      <vt:lpstr>PKS/TKGI Current Version Production</vt:lpstr>
      <vt:lpstr>PKS/TKGI Current Version Dev</vt:lpstr>
      <vt:lpstr>PKS/TKGI Release Note </vt:lpstr>
      <vt:lpstr>Last week issues and changes</vt:lpstr>
      <vt:lpstr>Last week issue and changes </vt:lpstr>
      <vt:lpstr>Plan Next Activity PKS dan NSX-T </vt:lpstr>
      <vt:lpstr>Any Infromation Correlated With Kubernetes Cluster</vt:lpstr>
      <vt:lpstr>Recommendation</vt:lpstr>
      <vt:lpstr>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 JSL PKS Mandiri  Periode 10 Juni 2023 - 16 Juli 2023</dc:title>
  <dc:creator>bdsuser</dc:creator>
  <cp:lastModifiedBy>infracom.wahyu</cp:lastModifiedBy>
  <cp:revision>41</cp:revision>
  <dcterms:created xsi:type="dcterms:W3CDTF">2023-07-16T18:58:00Z</dcterms:created>
  <dcterms:modified xsi:type="dcterms:W3CDTF">2023-10-22T18:02:07Z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6D2DF6D1B43741F898C14C6936A898F0_13</vt:lpwstr>
  </property>
  <property fmtid="{D5CDD505-2E9C-101B-9397-08002B2CF9AE}" pid="3" name="KSOProductBuildVer">
    <vt:lpwstr>1033-12.2.0.13266</vt:lpwstr>
  </property>
</Properties>
</file>