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6"/>
  </p:notesMasterIdLst>
  <p:sldIdLst>
    <p:sldId id="256" r:id="rId3"/>
    <p:sldId id="257" r:id="rId4"/>
    <p:sldId id="258" r:id="rId5"/>
    <p:sldId id="259" r:id="rId6"/>
    <p:sldId id="260" r:id="rId7"/>
    <p:sldId id="261" r:id="rId8"/>
    <p:sldId id="262" r:id="rId9"/>
    <p:sldId id="265" r:id="rId10"/>
    <p:sldId id="266" r:id="rId11"/>
    <p:sldId id="263" r:id="rId12"/>
    <p:sldId id="264"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1C193-5C76-44FF-812E-70924B1BB457}" type="datetimeFigureOut">
              <a:rPr lang="en-US" smtClean="0"/>
              <a:t>16-Oct-19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C3481-2195-47C4-95E7-0B97219BCA99}" type="slidenum">
              <a:rPr lang="en-US" smtClean="0"/>
              <a:t>‹#›</a:t>
            </a:fld>
            <a:endParaRPr lang="en-US"/>
          </a:p>
        </p:txBody>
      </p:sp>
    </p:spTree>
    <p:extLst>
      <p:ext uri="{BB962C8B-B14F-4D97-AF65-F5344CB8AC3E}">
        <p14:creationId xmlns:p14="http://schemas.microsoft.com/office/powerpoint/2010/main" val="381829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EC3481-2195-47C4-95E7-0B97219BCA99}" type="slidenum">
              <a:rPr lang="en-US" smtClean="0"/>
              <a:t>1</a:t>
            </a:fld>
            <a:endParaRPr lang="en-US"/>
          </a:p>
        </p:txBody>
      </p:sp>
    </p:spTree>
    <p:extLst>
      <p:ext uri="{BB962C8B-B14F-4D97-AF65-F5344CB8AC3E}">
        <p14:creationId xmlns:p14="http://schemas.microsoft.com/office/powerpoint/2010/main" val="1307143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2CAB7A-CF93-424F-9F40-AA1E1CE4C330}"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1812830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32B04-CCAC-4B54-ADDF-9A2E6E63B4D8}"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378215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559B1-8F73-4F9D-A70D-AE28E2F289C1}"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4135733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11A432-CF85-4AFB-A786-4FBC74409B88}" type="datetime1">
              <a:rPr lang="en-US" smtClean="0"/>
              <a:t>16-Oct-19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smtClean="0"/>
              <a:t>Salman Fazle Rabby, Dept. Of EEE, SEC</a:t>
            </a:r>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3435971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51814E-AA8E-4B21-9B7D-0C597D1807CD}"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3659896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3161AF-F271-470F-B03A-384C62AF9D34}"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1314758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6B2EF2-EE54-4D23-B4D1-6D2C8913A64A}" type="datetime1">
              <a:rPr lang="en-US" smtClean="0"/>
              <a:t>16-Oct-19</a:t>
            </a:fld>
            <a:endParaRPr lang="en-US"/>
          </a:p>
        </p:txBody>
      </p:sp>
      <p:sp>
        <p:nvSpPr>
          <p:cNvPr id="6" name="Footer Placeholder 5"/>
          <p:cNvSpPr>
            <a:spLocks noGrp="1"/>
          </p:cNvSpPr>
          <p:nvPr>
            <p:ph type="ftr" sz="quarter" idx="11"/>
          </p:nvPr>
        </p:nvSpPr>
        <p:spPr/>
        <p:txBody>
          <a:bodyPr/>
          <a:lstStyle/>
          <a:p>
            <a:r>
              <a:rPr lang="en-US" smtClean="0"/>
              <a:t>Salman Fazle Rabby, Dept. Of EEE, SEC</a:t>
            </a:r>
            <a:endParaRPr lang="en-US"/>
          </a:p>
        </p:txBody>
      </p:sp>
      <p:sp>
        <p:nvSpPr>
          <p:cNvPr id="7" name="Slide Number Placeholder 6"/>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3984432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D34083-861C-421C-9F13-A50003196074}" type="datetime1">
              <a:rPr lang="en-US" smtClean="0"/>
              <a:t>16-Oct-19</a:t>
            </a:fld>
            <a:endParaRPr lang="en-US"/>
          </a:p>
        </p:txBody>
      </p:sp>
      <p:sp>
        <p:nvSpPr>
          <p:cNvPr id="8" name="Footer Placeholder 7"/>
          <p:cNvSpPr>
            <a:spLocks noGrp="1"/>
          </p:cNvSpPr>
          <p:nvPr>
            <p:ph type="ftr" sz="quarter" idx="11"/>
          </p:nvPr>
        </p:nvSpPr>
        <p:spPr/>
        <p:txBody>
          <a:bodyPr/>
          <a:lstStyle/>
          <a:p>
            <a:r>
              <a:rPr lang="en-US" smtClean="0"/>
              <a:t>Salman Fazle Rabby, Dept. Of EEE, SEC</a:t>
            </a:r>
            <a:endParaRPr lang="en-US"/>
          </a:p>
        </p:txBody>
      </p:sp>
      <p:sp>
        <p:nvSpPr>
          <p:cNvPr id="9" name="Slide Number Placeholder 8"/>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4115086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870CE4-C663-4C67-8015-1BFD027D477D}" type="datetime1">
              <a:rPr lang="en-US" smtClean="0"/>
              <a:t>16-Oct-19</a:t>
            </a:fld>
            <a:endParaRPr lang="en-US"/>
          </a:p>
        </p:txBody>
      </p:sp>
      <p:sp>
        <p:nvSpPr>
          <p:cNvPr id="4" name="Footer Placeholder 3"/>
          <p:cNvSpPr>
            <a:spLocks noGrp="1"/>
          </p:cNvSpPr>
          <p:nvPr>
            <p:ph type="ftr" sz="quarter" idx="11"/>
          </p:nvPr>
        </p:nvSpPr>
        <p:spPr/>
        <p:txBody>
          <a:bodyPr/>
          <a:lstStyle/>
          <a:p>
            <a:r>
              <a:rPr lang="en-US" smtClean="0"/>
              <a:t>Salman Fazle Rabby, Dept. Of EEE, SEC</a:t>
            </a:r>
            <a:endParaRPr lang="en-US"/>
          </a:p>
        </p:txBody>
      </p:sp>
      <p:sp>
        <p:nvSpPr>
          <p:cNvPr id="5" name="Slide Number Placeholder 4"/>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2794454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72E026-ABC5-4A50-A0D5-80800CC7316A}" type="datetime1">
              <a:rPr lang="en-US" smtClean="0"/>
              <a:t>16-Oct-19</a:t>
            </a:fld>
            <a:endParaRPr lang="en-US"/>
          </a:p>
        </p:txBody>
      </p:sp>
      <p:sp>
        <p:nvSpPr>
          <p:cNvPr id="3" name="Footer Placeholder 2"/>
          <p:cNvSpPr>
            <a:spLocks noGrp="1"/>
          </p:cNvSpPr>
          <p:nvPr>
            <p:ph type="ftr" sz="quarter" idx="11"/>
          </p:nvPr>
        </p:nvSpPr>
        <p:spPr/>
        <p:txBody>
          <a:bodyPr/>
          <a:lstStyle/>
          <a:p>
            <a:r>
              <a:rPr lang="en-US" smtClean="0"/>
              <a:t>Salman Fazle Rabby, Dept. Of EEE, SEC</a:t>
            </a:r>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3987297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8CEEA-EFB6-4D92-9626-9C3CAC7D68F1}" type="datetime1">
              <a:rPr lang="en-US" smtClean="0"/>
              <a:t>16-Oct-19</a:t>
            </a:fld>
            <a:endParaRPr lang="en-US"/>
          </a:p>
        </p:txBody>
      </p:sp>
      <p:sp>
        <p:nvSpPr>
          <p:cNvPr id="6" name="Footer Placeholder 5"/>
          <p:cNvSpPr>
            <a:spLocks noGrp="1"/>
          </p:cNvSpPr>
          <p:nvPr>
            <p:ph type="ftr" sz="quarter" idx="11"/>
          </p:nvPr>
        </p:nvSpPr>
        <p:spPr/>
        <p:txBody>
          <a:bodyPr/>
          <a:lstStyle/>
          <a:p>
            <a:r>
              <a:rPr lang="en-US" smtClean="0"/>
              <a:t>Salman Fazle Rabby, Dept. Of EEE, SEC</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387469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A7778E-D4EC-4448-9260-E49E6EEDDFB6}"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4026110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7BB347-6497-4C12-84C3-40B60B66D660}" type="datetime1">
              <a:rPr lang="en-US" smtClean="0"/>
              <a:t>16-Oct-19</a:t>
            </a:fld>
            <a:endParaRPr lang="en-US"/>
          </a:p>
        </p:txBody>
      </p:sp>
      <p:sp>
        <p:nvSpPr>
          <p:cNvPr id="6" name="Footer Placeholder 5"/>
          <p:cNvSpPr>
            <a:spLocks noGrp="1"/>
          </p:cNvSpPr>
          <p:nvPr>
            <p:ph type="ftr" sz="quarter" idx="11"/>
          </p:nvPr>
        </p:nvSpPr>
        <p:spPr/>
        <p:txBody>
          <a:bodyPr/>
          <a:lstStyle/>
          <a:p>
            <a:r>
              <a:rPr lang="en-US" smtClean="0"/>
              <a:t>Salman Fazle Rabby, Dept. Of EEE, SEC</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3999829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B99833-6645-49E1-9210-EC06A689F778}" type="datetime1">
              <a:rPr lang="en-US" smtClean="0"/>
              <a:t>16-Oct-19</a:t>
            </a:fld>
            <a:endParaRPr lang="en-US"/>
          </a:p>
        </p:txBody>
      </p:sp>
      <p:sp>
        <p:nvSpPr>
          <p:cNvPr id="6" name="Footer Placeholder 5"/>
          <p:cNvSpPr>
            <a:spLocks noGrp="1"/>
          </p:cNvSpPr>
          <p:nvPr>
            <p:ph type="ftr" sz="quarter" idx="11"/>
          </p:nvPr>
        </p:nvSpPr>
        <p:spPr/>
        <p:txBody>
          <a:bodyPr/>
          <a:lstStyle/>
          <a:p>
            <a:r>
              <a:rPr lang="en-US" smtClean="0"/>
              <a:t>Salman Fazle Rabby, Dept. Of EEE, SEC</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22495190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F45788-A582-4CE8-AABF-DD58BCAD9A06}"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2128950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53E3A8-84D5-4B69-97B6-485DA246BAAE}"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39331619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D41527-9FC3-4C55-B9F5-68595955936E}"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327925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2D7DBE4-D7A9-4699-BE04-C39B0B00A02B}" type="datetime1">
              <a:rPr lang="en-US" smtClean="0"/>
              <a:t>16-Oct-19</a:t>
            </a:fld>
            <a:endParaRPr lang="en-US"/>
          </a:p>
        </p:txBody>
      </p:sp>
      <p:sp>
        <p:nvSpPr>
          <p:cNvPr id="8" name="Footer Placeholder 7"/>
          <p:cNvSpPr>
            <a:spLocks noGrp="1"/>
          </p:cNvSpPr>
          <p:nvPr>
            <p:ph type="ftr" sz="quarter" idx="11"/>
          </p:nvPr>
        </p:nvSpPr>
        <p:spPr/>
        <p:txBody>
          <a:bodyPr/>
          <a:lstStyle/>
          <a:p>
            <a:r>
              <a:rPr lang="en-US" smtClean="0"/>
              <a:t>Salman Fazle Rabby, Dept. Of EEE, SEC</a:t>
            </a:r>
            <a:endParaRPr lang="en-US"/>
          </a:p>
        </p:txBody>
      </p:sp>
      <p:sp>
        <p:nvSpPr>
          <p:cNvPr id="9" name="Slide Number Placeholder 8"/>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16527064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0DB413B-E67E-4C8D-866B-F6A2CE772A22}" type="datetime1">
              <a:rPr lang="en-US" smtClean="0"/>
              <a:t>16-Oct-19</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smtClean="0"/>
              <a:t>Salman Fazle Rabby, Dept. Of EEE, SEC</a:t>
            </a:r>
            <a:endParaRPr lang="en-US"/>
          </a:p>
        </p:txBody>
      </p:sp>
      <p:sp>
        <p:nvSpPr>
          <p:cNvPr id="9" name="Slide Number Placeholder 8"/>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18480065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A54BD3A-2686-407E-ABDC-494FA58182BC}"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3028041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F7F9C8-3311-44CE-A427-49E1ADAC30F5}"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982474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5508EB-162E-4F5D-B02B-D7CBDD786E95}"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23374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0EEADA-B833-4767-BFEA-8D800CFDB963}" type="datetime1">
              <a:rPr lang="en-US" smtClean="0"/>
              <a:t>16-Oct-19</a:t>
            </a:fld>
            <a:endParaRPr lang="en-US"/>
          </a:p>
        </p:txBody>
      </p:sp>
      <p:sp>
        <p:nvSpPr>
          <p:cNvPr id="6" name="Footer Placeholder 5"/>
          <p:cNvSpPr>
            <a:spLocks noGrp="1"/>
          </p:cNvSpPr>
          <p:nvPr>
            <p:ph type="ftr" sz="quarter" idx="11"/>
          </p:nvPr>
        </p:nvSpPr>
        <p:spPr/>
        <p:txBody>
          <a:bodyPr/>
          <a:lstStyle/>
          <a:p>
            <a:r>
              <a:rPr lang="en-US" smtClean="0"/>
              <a:t>Salman Fazle Rabby, Dept. Of EEE, SEC</a:t>
            </a:r>
            <a:endParaRPr lang="en-US"/>
          </a:p>
        </p:txBody>
      </p:sp>
      <p:sp>
        <p:nvSpPr>
          <p:cNvPr id="7" name="Slide Number Placeholder 6"/>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3265323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43B960-20DA-446B-AD14-D0059C0CBD24}" type="datetime1">
              <a:rPr lang="en-US" smtClean="0"/>
              <a:t>16-Oct-19</a:t>
            </a:fld>
            <a:endParaRPr lang="en-US"/>
          </a:p>
        </p:txBody>
      </p:sp>
      <p:sp>
        <p:nvSpPr>
          <p:cNvPr id="8" name="Footer Placeholder 7"/>
          <p:cNvSpPr>
            <a:spLocks noGrp="1"/>
          </p:cNvSpPr>
          <p:nvPr>
            <p:ph type="ftr" sz="quarter" idx="11"/>
          </p:nvPr>
        </p:nvSpPr>
        <p:spPr/>
        <p:txBody>
          <a:bodyPr/>
          <a:lstStyle/>
          <a:p>
            <a:r>
              <a:rPr lang="en-US" smtClean="0"/>
              <a:t>Salman Fazle Rabby, Dept. Of EEE, SEC</a:t>
            </a:r>
            <a:endParaRPr lang="en-US"/>
          </a:p>
        </p:txBody>
      </p:sp>
      <p:sp>
        <p:nvSpPr>
          <p:cNvPr id="9" name="Slide Number Placeholder 8"/>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315849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9DE627-87D4-4393-AED0-C61D1E84613E}" type="datetime1">
              <a:rPr lang="en-US" smtClean="0"/>
              <a:t>16-Oct-19</a:t>
            </a:fld>
            <a:endParaRPr lang="en-US"/>
          </a:p>
        </p:txBody>
      </p:sp>
      <p:sp>
        <p:nvSpPr>
          <p:cNvPr id="4" name="Footer Placeholder 3"/>
          <p:cNvSpPr>
            <a:spLocks noGrp="1"/>
          </p:cNvSpPr>
          <p:nvPr>
            <p:ph type="ftr" sz="quarter" idx="11"/>
          </p:nvPr>
        </p:nvSpPr>
        <p:spPr/>
        <p:txBody>
          <a:bodyPr/>
          <a:lstStyle/>
          <a:p>
            <a:r>
              <a:rPr lang="en-US" smtClean="0"/>
              <a:t>Salman Fazle Rabby, Dept. Of EEE, SEC</a:t>
            </a:r>
            <a:endParaRPr lang="en-US"/>
          </a:p>
        </p:txBody>
      </p:sp>
      <p:sp>
        <p:nvSpPr>
          <p:cNvPr id="5" name="Slide Number Placeholder 4"/>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385650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23DB1-D1A0-462F-8C26-DFEB13CBC9DC}" type="datetime1">
              <a:rPr lang="en-US" smtClean="0"/>
              <a:t>16-Oct-19</a:t>
            </a:fld>
            <a:endParaRPr lang="en-US"/>
          </a:p>
        </p:txBody>
      </p:sp>
      <p:sp>
        <p:nvSpPr>
          <p:cNvPr id="3" name="Footer Placeholder 2"/>
          <p:cNvSpPr>
            <a:spLocks noGrp="1"/>
          </p:cNvSpPr>
          <p:nvPr>
            <p:ph type="ftr" sz="quarter" idx="11"/>
          </p:nvPr>
        </p:nvSpPr>
        <p:spPr/>
        <p:txBody>
          <a:bodyPr/>
          <a:lstStyle/>
          <a:p>
            <a:r>
              <a:rPr lang="en-US" smtClean="0"/>
              <a:t>Salman Fazle Rabby, Dept. Of EEE, SEC</a:t>
            </a:r>
            <a:endParaRPr lang="en-US"/>
          </a:p>
        </p:txBody>
      </p:sp>
      <p:sp>
        <p:nvSpPr>
          <p:cNvPr id="4" name="Slide Number Placeholder 3"/>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1002964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AD91EE-4B2D-4CBB-BB34-D65C5F24338E}" type="datetime1">
              <a:rPr lang="en-US" smtClean="0"/>
              <a:t>16-Oct-19</a:t>
            </a:fld>
            <a:endParaRPr lang="en-US"/>
          </a:p>
        </p:txBody>
      </p:sp>
      <p:sp>
        <p:nvSpPr>
          <p:cNvPr id="6" name="Footer Placeholder 5"/>
          <p:cNvSpPr>
            <a:spLocks noGrp="1"/>
          </p:cNvSpPr>
          <p:nvPr>
            <p:ph type="ftr" sz="quarter" idx="11"/>
          </p:nvPr>
        </p:nvSpPr>
        <p:spPr/>
        <p:txBody>
          <a:bodyPr/>
          <a:lstStyle/>
          <a:p>
            <a:r>
              <a:rPr lang="en-US" smtClean="0"/>
              <a:t>Salman Fazle Rabby, Dept. Of EEE, SEC</a:t>
            </a:r>
            <a:endParaRPr lang="en-US"/>
          </a:p>
        </p:txBody>
      </p:sp>
      <p:sp>
        <p:nvSpPr>
          <p:cNvPr id="7" name="Slide Number Placeholder 6"/>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265655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146855-FEA3-4C4A-B047-B859C0514873}" type="datetime1">
              <a:rPr lang="en-US" smtClean="0"/>
              <a:t>16-Oct-19</a:t>
            </a:fld>
            <a:endParaRPr lang="en-US"/>
          </a:p>
        </p:txBody>
      </p:sp>
      <p:sp>
        <p:nvSpPr>
          <p:cNvPr id="6" name="Footer Placeholder 5"/>
          <p:cNvSpPr>
            <a:spLocks noGrp="1"/>
          </p:cNvSpPr>
          <p:nvPr>
            <p:ph type="ftr" sz="quarter" idx="11"/>
          </p:nvPr>
        </p:nvSpPr>
        <p:spPr/>
        <p:txBody>
          <a:bodyPr/>
          <a:lstStyle/>
          <a:p>
            <a:r>
              <a:rPr lang="en-US" smtClean="0"/>
              <a:t>Salman Fazle Rabby, Dept. Of EEE, SEC</a:t>
            </a:r>
            <a:endParaRPr lang="en-US"/>
          </a:p>
        </p:txBody>
      </p:sp>
      <p:sp>
        <p:nvSpPr>
          <p:cNvPr id="7" name="Slide Number Placeholder 6"/>
          <p:cNvSpPr>
            <a:spLocks noGrp="1"/>
          </p:cNvSpPr>
          <p:nvPr>
            <p:ph type="sldNum" sz="quarter" idx="12"/>
          </p:nvPr>
        </p:nvSpPr>
        <p:spPr/>
        <p:txBody>
          <a:bodyPr/>
          <a:lstStyle/>
          <a:p>
            <a:fld id="{2CA55E57-3B90-4481-AC87-7178F7E701F6}" type="slidenum">
              <a:rPr lang="en-US" smtClean="0"/>
              <a:t>‹#›</a:t>
            </a:fld>
            <a:endParaRPr lang="en-US"/>
          </a:p>
        </p:txBody>
      </p:sp>
    </p:spTree>
    <p:extLst>
      <p:ext uri="{BB962C8B-B14F-4D97-AF65-F5344CB8AC3E}">
        <p14:creationId xmlns:p14="http://schemas.microsoft.com/office/powerpoint/2010/main" val="32174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8975C-F570-47A2-B271-ECF2C0EB460D}" type="datetime1">
              <a:rPr lang="en-US" smtClean="0"/>
              <a:t>16-Oct-19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Salman Fazle Rabby, Dept. Of EEE, SEC</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55E57-3B90-4481-AC87-7178F7E701F6}" type="slidenum">
              <a:rPr lang="en-US" smtClean="0"/>
              <a:t>‹#›</a:t>
            </a:fld>
            <a:endParaRPr lang="en-US"/>
          </a:p>
        </p:txBody>
      </p:sp>
    </p:spTree>
    <p:extLst>
      <p:ext uri="{BB962C8B-B14F-4D97-AF65-F5344CB8AC3E}">
        <p14:creationId xmlns:p14="http://schemas.microsoft.com/office/powerpoint/2010/main" val="1589760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70E7C7F-2E0B-4B61-B79B-638B9315F618}" type="datetime1">
              <a:rPr lang="en-US" smtClean="0"/>
              <a:t>16-Oct-19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Salman Fazle Rabby, Dept. Of EEE, SEC</a:t>
            </a:r>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CA55E57-3B90-4481-AC87-7178F7E701F6}" type="slidenum">
              <a:rPr lang="en-US" smtClean="0"/>
              <a:t>‹#›</a:t>
            </a:fld>
            <a:endParaRPr lang="en-US"/>
          </a:p>
        </p:txBody>
      </p:sp>
    </p:spTree>
    <p:extLst>
      <p:ext uri="{BB962C8B-B14F-4D97-AF65-F5344CB8AC3E}">
        <p14:creationId xmlns:p14="http://schemas.microsoft.com/office/powerpoint/2010/main" val="3534600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tmp"/><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Reduction of Multiple Subsystems</a:t>
            </a:r>
            <a:endParaRPr lang="en-US" dirty="0"/>
          </a:p>
        </p:txBody>
      </p:sp>
      <p:sp>
        <p:nvSpPr>
          <p:cNvPr id="3" name="Subtitle 2"/>
          <p:cNvSpPr>
            <a:spLocks noGrp="1"/>
          </p:cNvSpPr>
          <p:nvPr>
            <p:ph type="subTitle" idx="1"/>
          </p:nvPr>
        </p:nvSpPr>
        <p:spPr>
          <a:xfrm>
            <a:off x="1154955" y="4777381"/>
            <a:ext cx="9144000" cy="1076417"/>
          </a:xfrm>
        </p:spPr>
        <p:txBody>
          <a:bodyPr/>
          <a:lstStyle/>
          <a:p>
            <a:pPr algn="l"/>
            <a:r>
              <a:rPr lang="en-US" dirty="0" smtClean="0"/>
              <a:t>Chapter V : Norman S Nise.</a:t>
            </a:r>
            <a:endParaRPr lang="en-US" dirty="0"/>
          </a:p>
        </p:txBody>
      </p:sp>
      <p:sp>
        <p:nvSpPr>
          <p:cNvPr id="4" name="Date Placeholder 3"/>
          <p:cNvSpPr>
            <a:spLocks noGrp="1"/>
          </p:cNvSpPr>
          <p:nvPr>
            <p:ph type="dt" sz="half" idx="10"/>
          </p:nvPr>
        </p:nvSpPr>
        <p:spPr/>
        <p:txBody>
          <a:bodyPr/>
          <a:lstStyle/>
          <a:p>
            <a:fld id="{ADC8C47C-4028-48B6-8CA6-0FF5D73D1C36}"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1</a:t>
            </a:fld>
            <a:endParaRPr lang="en-US"/>
          </a:p>
        </p:txBody>
      </p:sp>
    </p:spTree>
    <p:extLst>
      <p:ext uri="{BB962C8B-B14F-4D97-AF65-F5344CB8AC3E}">
        <p14:creationId xmlns:p14="http://schemas.microsoft.com/office/powerpoint/2010/main" val="2636526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725" y="0"/>
            <a:ext cx="11899783" cy="6604986"/>
          </a:xfrm>
        </p:spPr>
      </p:pic>
      <p:sp>
        <p:nvSpPr>
          <p:cNvPr id="2" name="Date Placeholder 1"/>
          <p:cNvSpPr>
            <a:spLocks noGrp="1"/>
          </p:cNvSpPr>
          <p:nvPr>
            <p:ph type="dt" sz="half" idx="10"/>
          </p:nvPr>
        </p:nvSpPr>
        <p:spPr/>
        <p:txBody>
          <a:bodyPr/>
          <a:lstStyle/>
          <a:p>
            <a:fld id="{02C5D90A-414E-4A7A-8296-3763F19C23C7}" type="datetime1">
              <a:rPr lang="en-US" smtClean="0"/>
              <a:t>16-Oct-19</a:t>
            </a:fld>
            <a:endParaRPr lang="en-US"/>
          </a:p>
        </p:txBody>
      </p:sp>
      <p:sp>
        <p:nvSpPr>
          <p:cNvPr id="3" name="Footer Placeholder 2"/>
          <p:cNvSpPr>
            <a:spLocks noGrp="1"/>
          </p:cNvSpPr>
          <p:nvPr>
            <p:ph type="ftr" sz="quarter" idx="11"/>
          </p:nvPr>
        </p:nvSpPr>
        <p:spPr/>
        <p:txBody>
          <a:bodyPr/>
          <a:lstStyle/>
          <a:p>
            <a:r>
              <a:rPr lang="en-US" smtClean="0"/>
              <a:t>Salman Fazle Rabby, Dept. Of EEE, SEC</a:t>
            </a:r>
            <a:endParaRPr lang="en-US"/>
          </a:p>
        </p:txBody>
      </p:sp>
      <p:sp>
        <p:nvSpPr>
          <p:cNvPr id="5" name="Slide Number Placeholder 4"/>
          <p:cNvSpPr>
            <a:spLocks noGrp="1"/>
          </p:cNvSpPr>
          <p:nvPr>
            <p:ph type="sldNum" sz="quarter" idx="12"/>
          </p:nvPr>
        </p:nvSpPr>
        <p:spPr/>
        <p:txBody>
          <a:bodyPr/>
          <a:lstStyle/>
          <a:p>
            <a:fld id="{2CA55E57-3B90-4481-AC87-7178F7E701F6}" type="slidenum">
              <a:rPr lang="en-US" smtClean="0"/>
              <a:t>10</a:t>
            </a:fld>
            <a:endParaRPr lang="en-US"/>
          </a:p>
        </p:txBody>
      </p:sp>
    </p:spTree>
    <p:extLst>
      <p:ext uri="{BB962C8B-B14F-4D97-AF65-F5344CB8AC3E}">
        <p14:creationId xmlns:p14="http://schemas.microsoft.com/office/powerpoint/2010/main" val="597723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3425" y="133164"/>
            <a:ext cx="7868575" cy="6724835"/>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429957" cy="2445936"/>
          </a:xfrm>
          <a:prstGeom prst="rect">
            <a:avLst/>
          </a:prstGeom>
        </p:spPr>
      </p:pic>
      <p:sp>
        <p:nvSpPr>
          <p:cNvPr id="2" name="Date Placeholder 1"/>
          <p:cNvSpPr>
            <a:spLocks noGrp="1"/>
          </p:cNvSpPr>
          <p:nvPr>
            <p:ph type="dt" sz="half" idx="10"/>
          </p:nvPr>
        </p:nvSpPr>
        <p:spPr/>
        <p:txBody>
          <a:bodyPr/>
          <a:lstStyle/>
          <a:p>
            <a:fld id="{567ACA2B-6120-4E84-8D3C-35DD1C887845}" type="datetime1">
              <a:rPr lang="en-US" smtClean="0"/>
              <a:t>16-Oct-19</a:t>
            </a:fld>
            <a:endParaRPr lang="en-US"/>
          </a:p>
        </p:txBody>
      </p:sp>
      <p:sp>
        <p:nvSpPr>
          <p:cNvPr id="3" name="Footer Placeholder 2"/>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11</a:t>
            </a:fld>
            <a:endParaRPr lang="en-US"/>
          </a:p>
        </p:txBody>
      </p:sp>
    </p:spTree>
    <p:extLst>
      <p:ext uri="{BB962C8B-B14F-4D97-AF65-F5344CB8AC3E}">
        <p14:creationId xmlns:p14="http://schemas.microsoft.com/office/powerpoint/2010/main" val="705281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343" y="915541"/>
            <a:ext cx="10515600" cy="1325563"/>
          </a:xfrm>
        </p:spPr>
        <p:txBody>
          <a:bodyPr>
            <a:noAutofit/>
          </a:bodyPr>
          <a:lstStyle/>
          <a:p>
            <a:r>
              <a:rPr lang="en-US" sz="4000" b="1" dirty="0" smtClean="0">
                <a:solidFill>
                  <a:srgbClr val="C00000"/>
                </a:solidFill>
              </a:rPr>
              <a:t>The closed-loop transfer function found from the given system find Settling Time, Peak Time and Percentage Overshoot</a:t>
            </a:r>
            <a:endParaRPr lang="en-US" sz="4000" b="1" dirty="0">
              <a:solidFill>
                <a:srgbClr val="C00000"/>
              </a:solidFill>
            </a:endParaRP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3002" y="2998392"/>
            <a:ext cx="5805995" cy="2266067"/>
          </a:xfrm>
        </p:spPr>
      </p:pic>
      <p:sp>
        <p:nvSpPr>
          <p:cNvPr id="3" name="Date Placeholder 2"/>
          <p:cNvSpPr>
            <a:spLocks noGrp="1"/>
          </p:cNvSpPr>
          <p:nvPr>
            <p:ph type="dt" sz="half" idx="10"/>
          </p:nvPr>
        </p:nvSpPr>
        <p:spPr/>
        <p:txBody>
          <a:bodyPr/>
          <a:lstStyle/>
          <a:p>
            <a:fld id="{140D0B17-F742-44C3-B1F0-DFA13F4CD30E}"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12</a:t>
            </a:fld>
            <a:endParaRPr lang="en-US"/>
          </a:p>
        </p:txBody>
      </p:sp>
    </p:spTree>
    <p:extLst>
      <p:ext uri="{BB962C8B-B14F-4D97-AF65-F5344CB8AC3E}">
        <p14:creationId xmlns:p14="http://schemas.microsoft.com/office/powerpoint/2010/main" val="1714168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63170"/>
          </a:xfrm>
        </p:spPr>
        <p:txBody>
          <a:bodyPr>
            <a:normAutofit fontScale="90000"/>
          </a:bodyPr>
          <a:lstStyle/>
          <a:p>
            <a:r>
              <a:rPr lang="en-US" b="1" dirty="0" smtClean="0">
                <a:solidFill>
                  <a:srgbClr val="C00000"/>
                </a:solidFill>
              </a:rPr>
              <a:t>Design the value of gain K, for the feedback control system so that the system will respond with a 10% overshoot.</a:t>
            </a:r>
            <a:endParaRPr lang="en-US" b="1" dirty="0">
              <a:solidFill>
                <a:srgbClr val="C00000"/>
              </a:solidFill>
            </a:endParaRP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8523" y="2711618"/>
            <a:ext cx="7527606" cy="2552840"/>
          </a:xfrm>
        </p:spPr>
      </p:pic>
      <p:sp>
        <p:nvSpPr>
          <p:cNvPr id="3" name="Date Placeholder 2"/>
          <p:cNvSpPr>
            <a:spLocks noGrp="1"/>
          </p:cNvSpPr>
          <p:nvPr>
            <p:ph type="dt" sz="half" idx="10"/>
          </p:nvPr>
        </p:nvSpPr>
        <p:spPr/>
        <p:txBody>
          <a:bodyPr/>
          <a:lstStyle/>
          <a:p>
            <a:fld id="{6B3278BD-58E8-4265-9A3D-09FB3A706631}"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13</a:t>
            </a:fld>
            <a:endParaRPr lang="en-US"/>
          </a:p>
        </p:txBody>
      </p:sp>
    </p:spTree>
    <p:extLst>
      <p:ext uri="{BB962C8B-B14F-4D97-AF65-F5344CB8AC3E}">
        <p14:creationId xmlns:p14="http://schemas.microsoft.com/office/powerpoint/2010/main" val="1009193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3158"/>
          </a:xfrm>
        </p:spPr>
        <p:style>
          <a:lnRef idx="1">
            <a:schemeClr val="accent1"/>
          </a:lnRef>
          <a:fillRef idx="3">
            <a:schemeClr val="accent1"/>
          </a:fillRef>
          <a:effectRef idx="2">
            <a:schemeClr val="accent1"/>
          </a:effectRef>
          <a:fontRef idx="minor">
            <a:schemeClr val="lt1"/>
          </a:fontRef>
        </p:style>
        <p:txBody>
          <a:bodyPr/>
          <a:lstStyle/>
          <a:p>
            <a:r>
              <a:rPr lang="en-US" dirty="0" smtClean="0"/>
              <a:t>Signal Flow Graph (SFG)</a:t>
            </a:r>
            <a:endParaRPr lang="en-US" dirty="0"/>
          </a:p>
        </p:txBody>
      </p:sp>
      <p:sp>
        <p:nvSpPr>
          <p:cNvPr id="3" name="Content Placeholder 2"/>
          <p:cNvSpPr>
            <a:spLocks noGrp="1"/>
          </p:cNvSpPr>
          <p:nvPr>
            <p:ph idx="1"/>
          </p:nvPr>
        </p:nvSpPr>
        <p:spPr>
          <a:xfrm>
            <a:off x="838200" y="1447060"/>
            <a:ext cx="10515600" cy="4729903"/>
          </a:xfrm>
        </p:spPr>
        <p:txBody>
          <a:bodyPr/>
          <a:lstStyle/>
          <a:p>
            <a:r>
              <a:rPr lang="en-US" dirty="0" smtClean="0"/>
              <a:t>Signal-flow graphs are an alternative to block diagrams. Unlike block diagrams, which consist of blocks, signals, summing junctions, and pickoff points, a signal-flow graph consists only of branches, which represent systems and nodes, which represent signals.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669" y="3134504"/>
            <a:ext cx="7132869" cy="2972936"/>
          </a:xfrm>
          <a:prstGeom prst="rect">
            <a:avLst/>
          </a:prstGeom>
        </p:spPr>
      </p:pic>
      <p:sp>
        <p:nvSpPr>
          <p:cNvPr id="5" name="Date Placeholder 4"/>
          <p:cNvSpPr>
            <a:spLocks noGrp="1"/>
          </p:cNvSpPr>
          <p:nvPr>
            <p:ph type="dt" sz="half" idx="10"/>
          </p:nvPr>
        </p:nvSpPr>
        <p:spPr/>
        <p:txBody>
          <a:bodyPr/>
          <a:lstStyle/>
          <a:p>
            <a:fld id="{C6564DAE-6686-4BC7-9B5F-C522491EA504}" type="datetime1">
              <a:rPr lang="en-US" smtClean="0"/>
              <a:t>16-Oct-19</a:t>
            </a:fld>
            <a:endParaRPr lang="en-US"/>
          </a:p>
        </p:txBody>
      </p:sp>
      <p:sp>
        <p:nvSpPr>
          <p:cNvPr id="6" name="Footer Placeholder 5"/>
          <p:cNvSpPr>
            <a:spLocks noGrp="1"/>
          </p:cNvSpPr>
          <p:nvPr>
            <p:ph type="ftr" sz="quarter" idx="11"/>
          </p:nvPr>
        </p:nvSpPr>
        <p:spPr/>
        <p:txBody>
          <a:bodyPr/>
          <a:lstStyle/>
          <a:p>
            <a:r>
              <a:rPr lang="en-US" smtClean="0"/>
              <a:t>Salman Fazle Rabby, Dept. Of EEE, SEC</a:t>
            </a:r>
            <a:endParaRPr lang="en-US"/>
          </a:p>
        </p:txBody>
      </p:sp>
      <p:sp>
        <p:nvSpPr>
          <p:cNvPr id="7" name="Slide Number Placeholder 6"/>
          <p:cNvSpPr>
            <a:spLocks noGrp="1"/>
          </p:cNvSpPr>
          <p:nvPr>
            <p:ph type="sldNum" sz="quarter" idx="12"/>
          </p:nvPr>
        </p:nvSpPr>
        <p:spPr/>
        <p:txBody>
          <a:bodyPr/>
          <a:lstStyle/>
          <a:p>
            <a:fld id="{2CA55E57-3B90-4481-AC87-7178F7E701F6}" type="slidenum">
              <a:rPr lang="en-US" smtClean="0"/>
              <a:t>14</a:t>
            </a:fld>
            <a:endParaRPr lang="en-US"/>
          </a:p>
        </p:txBody>
      </p:sp>
    </p:spTree>
    <p:extLst>
      <p:ext uri="{BB962C8B-B14F-4D97-AF65-F5344CB8AC3E}">
        <p14:creationId xmlns:p14="http://schemas.microsoft.com/office/powerpoint/2010/main" val="1981542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795" y="433530"/>
            <a:ext cx="10353776" cy="2857748"/>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071" y="3388932"/>
            <a:ext cx="6241321" cy="2743438"/>
          </a:xfrm>
          <a:prstGeom prst="rect">
            <a:avLst/>
          </a:prstGeom>
        </p:spPr>
      </p:pic>
      <p:sp>
        <p:nvSpPr>
          <p:cNvPr id="2" name="Date Placeholder 1"/>
          <p:cNvSpPr>
            <a:spLocks noGrp="1"/>
          </p:cNvSpPr>
          <p:nvPr>
            <p:ph type="dt" sz="half" idx="10"/>
          </p:nvPr>
        </p:nvSpPr>
        <p:spPr/>
        <p:txBody>
          <a:bodyPr/>
          <a:lstStyle/>
          <a:p>
            <a:fld id="{3D57BADF-D3E1-4303-B821-FBF00BA4E7B5}" type="datetime1">
              <a:rPr lang="en-US" smtClean="0"/>
              <a:t>16-Oct-19</a:t>
            </a:fld>
            <a:endParaRPr lang="en-US"/>
          </a:p>
        </p:txBody>
      </p:sp>
      <p:sp>
        <p:nvSpPr>
          <p:cNvPr id="3" name="Footer Placeholder 2"/>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15</a:t>
            </a:fld>
            <a:endParaRPr lang="en-US"/>
          </a:p>
        </p:txBody>
      </p:sp>
    </p:spTree>
    <p:extLst>
      <p:ext uri="{BB962C8B-B14F-4D97-AF65-F5344CB8AC3E}">
        <p14:creationId xmlns:p14="http://schemas.microsoft.com/office/powerpoint/2010/main" val="1707834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the given Block Diagram into SFG</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198" y="1574919"/>
            <a:ext cx="9622631" cy="2668607"/>
          </a:xfrm>
        </p:spPr>
      </p:pic>
      <p:sp>
        <p:nvSpPr>
          <p:cNvPr id="3" name="Date Placeholder 2"/>
          <p:cNvSpPr>
            <a:spLocks noGrp="1"/>
          </p:cNvSpPr>
          <p:nvPr>
            <p:ph type="dt" sz="half" idx="10"/>
          </p:nvPr>
        </p:nvSpPr>
        <p:spPr/>
        <p:txBody>
          <a:bodyPr/>
          <a:lstStyle/>
          <a:p>
            <a:fld id="{37C498B2-B5B5-4FB8-A557-FD5970FBAEB0}"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16</a:t>
            </a:fld>
            <a:endParaRPr lang="en-US"/>
          </a:p>
        </p:txBody>
      </p:sp>
    </p:spTree>
    <p:extLst>
      <p:ext uri="{BB962C8B-B14F-4D97-AF65-F5344CB8AC3E}">
        <p14:creationId xmlns:p14="http://schemas.microsoft.com/office/powerpoint/2010/main" val="925032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19275" y="3560693"/>
            <a:ext cx="8659520" cy="2485000"/>
          </a:xfrm>
          <a:prstGeom prst="rect">
            <a:avLst/>
          </a:prstGeom>
        </p:spPr>
      </p:pic>
      <p:pic>
        <p:nvPicPr>
          <p:cNvPr id="5" name="Picture 4"/>
          <p:cNvPicPr>
            <a:picLocks noChangeAspect="1"/>
          </p:cNvPicPr>
          <p:nvPr/>
        </p:nvPicPr>
        <p:blipFill>
          <a:blip r:embed="rId3"/>
          <a:stretch>
            <a:fillRect/>
          </a:stretch>
        </p:blipFill>
        <p:spPr>
          <a:xfrm>
            <a:off x="1353419" y="401383"/>
            <a:ext cx="10712058" cy="2972132"/>
          </a:xfrm>
          <a:prstGeom prst="rect">
            <a:avLst/>
          </a:prstGeom>
        </p:spPr>
      </p:pic>
      <p:sp>
        <p:nvSpPr>
          <p:cNvPr id="2" name="Date Placeholder 1"/>
          <p:cNvSpPr>
            <a:spLocks noGrp="1"/>
          </p:cNvSpPr>
          <p:nvPr>
            <p:ph type="dt" sz="half" idx="10"/>
          </p:nvPr>
        </p:nvSpPr>
        <p:spPr/>
        <p:txBody>
          <a:bodyPr/>
          <a:lstStyle/>
          <a:p>
            <a:fld id="{24B34D1F-9192-4021-88F2-2EF16C364B36}" type="datetime1">
              <a:rPr lang="en-US" smtClean="0"/>
              <a:t>16-Oct-19</a:t>
            </a:fld>
            <a:endParaRPr lang="en-US"/>
          </a:p>
        </p:txBody>
      </p:sp>
      <p:sp>
        <p:nvSpPr>
          <p:cNvPr id="3" name="Footer Placeholder 2"/>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17</a:t>
            </a:fld>
            <a:endParaRPr lang="en-US"/>
          </a:p>
        </p:txBody>
      </p:sp>
    </p:spTree>
    <p:extLst>
      <p:ext uri="{BB962C8B-B14F-4D97-AF65-F5344CB8AC3E}">
        <p14:creationId xmlns:p14="http://schemas.microsoft.com/office/powerpoint/2010/main" val="3793453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45220" y="0"/>
            <a:ext cx="8663167" cy="1770404"/>
          </a:xfrm>
          <a:prstGeom prst="rect">
            <a:avLst/>
          </a:prstGeom>
        </p:spPr>
      </p:pic>
      <p:pic>
        <p:nvPicPr>
          <p:cNvPr id="4" name="Content Placeholder 3"/>
          <p:cNvPicPr>
            <a:picLocks noGrp="1" noChangeAspect="1"/>
          </p:cNvPicPr>
          <p:nvPr>
            <p:ph idx="1"/>
          </p:nvPr>
        </p:nvPicPr>
        <p:blipFill>
          <a:blip r:embed="rId3"/>
          <a:stretch>
            <a:fillRect/>
          </a:stretch>
        </p:blipFill>
        <p:spPr>
          <a:xfrm>
            <a:off x="0" y="1601338"/>
            <a:ext cx="6565171" cy="3366409"/>
          </a:xfrm>
          <a:prstGeom prst="rect">
            <a:avLst/>
          </a:prstGeom>
        </p:spPr>
      </p:pic>
      <p:pic>
        <p:nvPicPr>
          <p:cNvPr id="5" name="Picture 4"/>
          <p:cNvPicPr>
            <a:picLocks noChangeAspect="1"/>
          </p:cNvPicPr>
          <p:nvPr/>
        </p:nvPicPr>
        <p:blipFill>
          <a:blip r:embed="rId4"/>
          <a:stretch>
            <a:fillRect/>
          </a:stretch>
        </p:blipFill>
        <p:spPr>
          <a:xfrm>
            <a:off x="6283305" y="1770403"/>
            <a:ext cx="5811303" cy="3085681"/>
          </a:xfrm>
          <a:prstGeom prst="rect">
            <a:avLst/>
          </a:prstGeom>
        </p:spPr>
      </p:pic>
      <p:pic>
        <p:nvPicPr>
          <p:cNvPr id="7" name="Picture 6"/>
          <p:cNvPicPr>
            <a:picLocks noChangeAspect="1"/>
          </p:cNvPicPr>
          <p:nvPr/>
        </p:nvPicPr>
        <p:blipFill>
          <a:blip r:embed="rId5"/>
          <a:stretch>
            <a:fillRect/>
          </a:stretch>
        </p:blipFill>
        <p:spPr>
          <a:xfrm>
            <a:off x="740200" y="4831223"/>
            <a:ext cx="10711600" cy="1890252"/>
          </a:xfrm>
          <a:prstGeom prst="rect">
            <a:avLst/>
          </a:prstGeom>
        </p:spPr>
      </p:pic>
      <p:sp>
        <p:nvSpPr>
          <p:cNvPr id="2" name="Date Placeholder 1"/>
          <p:cNvSpPr>
            <a:spLocks noGrp="1"/>
          </p:cNvSpPr>
          <p:nvPr>
            <p:ph type="dt" sz="half" idx="10"/>
          </p:nvPr>
        </p:nvSpPr>
        <p:spPr/>
        <p:txBody>
          <a:bodyPr/>
          <a:lstStyle/>
          <a:p>
            <a:fld id="{9CB53184-A0C2-4A1A-ADA4-4EA4A115E8AB}" type="datetime1">
              <a:rPr lang="en-US" smtClean="0"/>
              <a:t>16-Oct-19</a:t>
            </a:fld>
            <a:endParaRPr lang="en-US"/>
          </a:p>
        </p:txBody>
      </p:sp>
      <p:sp>
        <p:nvSpPr>
          <p:cNvPr id="3" name="Footer Placeholder 2"/>
          <p:cNvSpPr>
            <a:spLocks noGrp="1"/>
          </p:cNvSpPr>
          <p:nvPr>
            <p:ph type="ftr" sz="quarter" idx="11"/>
          </p:nvPr>
        </p:nvSpPr>
        <p:spPr/>
        <p:txBody>
          <a:bodyPr/>
          <a:lstStyle/>
          <a:p>
            <a:r>
              <a:rPr lang="en-US" smtClean="0"/>
              <a:t>Salman Fazle Rabby, Dept. Of EEE, SEC</a:t>
            </a:r>
            <a:endParaRPr lang="en-US"/>
          </a:p>
        </p:txBody>
      </p:sp>
      <p:sp>
        <p:nvSpPr>
          <p:cNvPr id="8" name="Slide Number Placeholder 7"/>
          <p:cNvSpPr>
            <a:spLocks noGrp="1"/>
          </p:cNvSpPr>
          <p:nvPr>
            <p:ph type="sldNum" sz="quarter" idx="12"/>
          </p:nvPr>
        </p:nvSpPr>
        <p:spPr/>
        <p:txBody>
          <a:bodyPr/>
          <a:lstStyle/>
          <a:p>
            <a:fld id="{2CA55E57-3B90-4481-AC87-7178F7E701F6}" type="slidenum">
              <a:rPr lang="en-US" smtClean="0"/>
              <a:t>18</a:t>
            </a:fld>
            <a:endParaRPr lang="en-US"/>
          </a:p>
        </p:txBody>
      </p:sp>
    </p:spTree>
    <p:extLst>
      <p:ext uri="{BB962C8B-B14F-4D97-AF65-F5344CB8AC3E}">
        <p14:creationId xmlns:p14="http://schemas.microsoft.com/office/powerpoint/2010/main" val="1286404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4483"/>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Mason’s Rule</a:t>
            </a:r>
            <a:endParaRPr lang="en-US" dirty="0"/>
          </a:p>
        </p:txBody>
      </p:sp>
      <p:sp>
        <p:nvSpPr>
          <p:cNvPr id="3" name="Content Placeholder 2"/>
          <p:cNvSpPr>
            <a:spLocks noGrp="1"/>
          </p:cNvSpPr>
          <p:nvPr>
            <p:ph idx="1"/>
          </p:nvPr>
        </p:nvSpPr>
        <p:spPr>
          <a:xfrm>
            <a:off x="838200" y="1393794"/>
            <a:ext cx="10515600" cy="4783169"/>
          </a:xfrm>
        </p:spPr>
        <p:txBody>
          <a:bodyPr/>
          <a:lstStyle/>
          <a:p>
            <a:r>
              <a:rPr lang="en-US" dirty="0" smtClean="0"/>
              <a:t>A technique for reducing signal-flow graphs to </a:t>
            </a:r>
            <a:r>
              <a:rPr lang="en-US" dirty="0"/>
              <a:t>single transfer functions that relate the output of a system to its </a:t>
            </a:r>
            <a:r>
              <a:rPr lang="en-US" dirty="0" smtClean="0"/>
              <a:t>input.</a:t>
            </a:r>
          </a:p>
          <a:p>
            <a:r>
              <a:rPr lang="en-US" dirty="0"/>
              <a:t>Mason’s rule for reducing a signal-flow graph </a:t>
            </a:r>
            <a:r>
              <a:rPr lang="en-US" dirty="0" smtClean="0"/>
              <a:t>to a single transfer function requires the application of one formula.</a:t>
            </a:r>
          </a:p>
          <a:p>
            <a:r>
              <a:rPr lang="en-US" dirty="0" smtClean="0"/>
              <a:t>The formula was </a:t>
            </a:r>
            <a:r>
              <a:rPr lang="en-US" dirty="0"/>
              <a:t>derived by S. J. Mason when he related the signal-flow graph to the simultaneous equations that can be written from the graph (Mason, 1953).</a:t>
            </a:r>
          </a:p>
        </p:txBody>
      </p:sp>
      <p:sp>
        <p:nvSpPr>
          <p:cNvPr id="4" name="Date Placeholder 3"/>
          <p:cNvSpPr>
            <a:spLocks noGrp="1"/>
          </p:cNvSpPr>
          <p:nvPr>
            <p:ph type="dt" sz="half" idx="10"/>
          </p:nvPr>
        </p:nvSpPr>
        <p:spPr/>
        <p:txBody>
          <a:bodyPr/>
          <a:lstStyle/>
          <a:p>
            <a:fld id="{87F9EC2D-ECA1-4D2B-9F3F-09CDA115A54B}"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19</a:t>
            </a:fld>
            <a:endParaRPr lang="en-US"/>
          </a:p>
        </p:txBody>
      </p:sp>
    </p:spTree>
    <p:extLst>
      <p:ext uri="{BB962C8B-B14F-4D97-AF65-F5344CB8AC3E}">
        <p14:creationId xmlns:p14="http://schemas.microsoft.com/office/powerpoint/2010/main" val="3502417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01" y="177553"/>
            <a:ext cx="10515600" cy="452762"/>
          </a:xfrm>
        </p:spPr>
        <p:txBody>
          <a:bodyPr>
            <a:normAutofit fontScale="90000"/>
          </a:bodyPr>
          <a:lstStyle/>
          <a:p>
            <a:r>
              <a:rPr lang="en-US" b="1" u="sng" dirty="0" smtClean="0">
                <a:latin typeface="Algerian" panose="04020705040A02060702" pitchFamily="82" charset="0"/>
              </a:rPr>
              <a:t>Introduction</a:t>
            </a:r>
            <a:endParaRPr lang="en-US" b="1" u="sng" dirty="0">
              <a:latin typeface="Algerian" panose="04020705040A02060702" pitchFamily="82" charset="0"/>
            </a:endParaRPr>
          </a:p>
        </p:txBody>
      </p:sp>
      <p:sp>
        <p:nvSpPr>
          <p:cNvPr id="3" name="Content Placeholder 2"/>
          <p:cNvSpPr>
            <a:spLocks noGrp="1"/>
          </p:cNvSpPr>
          <p:nvPr>
            <p:ph idx="1"/>
          </p:nvPr>
        </p:nvSpPr>
        <p:spPr>
          <a:xfrm>
            <a:off x="838200" y="923279"/>
            <a:ext cx="10515600" cy="5253684"/>
          </a:xfrm>
        </p:spPr>
        <p:txBody>
          <a:bodyPr/>
          <a:lstStyle/>
          <a:p>
            <a:r>
              <a:rPr lang="en-US" dirty="0" smtClean="0"/>
              <a:t>We have been working with individual subsystems represented by a block with its input and output. More complicated systems, however, are represented by the interconnection of many subsystems.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120" y="2150117"/>
            <a:ext cx="5510546" cy="4512573"/>
          </a:xfrm>
          <a:prstGeom prst="rect">
            <a:avLst/>
          </a:prstGeom>
        </p:spPr>
      </p:pic>
      <p:sp>
        <p:nvSpPr>
          <p:cNvPr id="5" name="Date Placeholder 4"/>
          <p:cNvSpPr>
            <a:spLocks noGrp="1"/>
          </p:cNvSpPr>
          <p:nvPr>
            <p:ph type="dt" sz="half" idx="10"/>
          </p:nvPr>
        </p:nvSpPr>
        <p:spPr/>
        <p:txBody>
          <a:bodyPr/>
          <a:lstStyle/>
          <a:p>
            <a:fld id="{90A7F5D8-F950-4292-837D-812D752AD3BC}" type="datetime1">
              <a:rPr lang="en-US" smtClean="0"/>
              <a:t>16-Oct-19</a:t>
            </a:fld>
            <a:endParaRPr lang="en-US"/>
          </a:p>
        </p:txBody>
      </p:sp>
      <p:sp>
        <p:nvSpPr>
          <p:cNvPr id="6" name="Footer Placeholder 5"/>
          <p:cNvSpPr>
            <a:spLocks noGrp="1"/>
          </p:cNvSpPr>
          <p:nvPr>
            <p:ph type="ftr" sz="quarter" idx="11"/>
          </p:nvPr>
        </p:nvSpPr>
        <p:spPr/>
        <p:txBody>
          <a:bodyPr/>
          <a:lstStyle/>
          <a:p>
            <a:r>
              <a:rPr lang="en-US" smtClean="0"/>
              <a:t>Salman Fazle Rabby, Dept. Of EEE, SEC</a:t>
            </a:r>
            <a:endParaRPr lang="en-US"/>
          </a:p>
        </p:txBody>
      </p:sp>
      <p:sp>
        <p:nvSpPr>
          <p:cNvPr id="7" name="Slide Number Placeholder 6"/>
          <p:cNvSpPr>
            <a:spLocks noGrp="1"/>
          </p:cNvSpPr>
          <p:nvPr>
            <p:ph type="sldNum" sz="quarter" idx="12"/>
          </p:nvPr>
        </p:nvSpPr>
        <p:spPr/>
        <p:txBody>
          <a:bodyPr/>
          <a:lstStyle/>
          <a:p>
            <a:fld id="{2CA55E57-3B90-4481-AC87-7178F7E701F6}" type="slidenum">
              <a:rPr lang="en-US" smtClean="0"/>
              <a:t>2</a:t>
            </a:fld>
            <a:endParaRPr lang="en-US"/>
          </a:p>
        </p:txBody>
      </p:sp>
    </p:spTree>
    <p:extLst>
      <p:ext uri="{BB962C8B-B14F-4D97-AF65-F5344CB8AC3E}">
        <p14:creationId xmlns:p14="http://schemas.microsoft.com/office/powerpoint/2010/main" val="32251930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1850" y="1709738"/>
            <a:ext cx="10515600" cy="1965617"/>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Mason’s Formula Components</a:t>
            </a:r>
            <a:endParaRPr lang="en-US" dirty="0"/>
          </a:p>
        </p:txBody>
      </p:sp>
      <p:sp>
        <p:nvSpPr>
          <p:cNvPr id="6" name="Text Placeholder 5"/>
          <p:cNvSpPr>
            <a:spLocks noGrp="1"/>
          </p:cNvSpPr>
          <p:nvPr>
            <p:ph type="body" idx="1"/>
          </p:nvPr>
        </p:nvSpPr>
        <p:spPr>
          <a:xfrm>
            <a:off x="831850" y="4199137"/>
            <a:ext cx="10515600" cy="1890513"/>
          </a:xfrm>
        </p:spPr>
        <p:txBody>
          <a:bodyPr/>
          <a:lstStyle/>
          <a:p>
            <a:pPr marL="457200" indent="-457200">
              <a:buFont typeface="+mj-lt"/>
              <a:buAutoNum type="arabicPeriod"/>
            </a:pPr>
            <a:r>
              <a:rPr lang="en-US" dirty="0" smtClean="0"/>
              <a:t>Loop gain</a:t>
            </a:r>
          </a:p>
          <a:p>
            <a:pPr marL="457200" indent="-457200">
              <a:buFont typeface="+mj-lt"/>
              <a:buAutoNum type="arabicPeriod"/>
            </a:pPr>
            <a:r>
              <a:rPr lang="en-US" dirty="0" smtClean="0"/>
              <a:t>Forward-path gain</a:t>
            </a:r>
          </a:p>
          <a:p>
            <a:pPr marL="457200" indent="-457200">
              <a:buFont typeface="+mj-lt"/>
              <a:buAutoNum type="arabicPeriod"/>
            </a:pPr>
            <a:r>
              <a:rPr lang="en-US" dirty="0" smtClean="0"/>
              <a:t>Non touching loops</a:t>
            </a:r>
          </a:p>
          <a:p>
            <a:pPr marL="457200" indent="-457200">
              <a:buFont typeface="+mj-lt"/>
              <a:buAutoNum type="arabicPeriod"/>
            </a:pPr>
            <a:endParaRPr lang="en-US" dirty="0"/>
          </a:p>
        </p:txBody>
      </p:sp>
      <p:sp>
        <p:nvSpPr>
          <p:cNvPr id="2" name="Date Placeholder 1"/>
          <p:cNvSpPr>
            <a:spLocks noGrp="1"/>
          </p:cNvSpPr>
          <p:nvPr>
            <p:ph type="dt" sz="half" idx="10"/>
          </p:nvPr>
        </p:nvSpPr>
        <p:spPr/>
        <p:txBody>
          <a:bodyPr/>
          <a:lstStyle/>
          <a:p>
            <a:fld id="{DC8F76E0-FB6E-422D-B68A-89BF1DFE3563}" type="datetime1">
              <a:rPr lang="en-US" smtClean="0"/>
              <a:t>16-Oct-19</a:t>
            </a:fld>
            <a:endParaRPr lang="en-US"/>
          </a:p>
        </p:txBody>
      </p:sp>
      <p:sp>
        <p:nvSpPr>
          <p:cNvPr id="3" name="Footer Placeholder 2"/>
          <p:cNvSpPr>
            <a:spLocks noGrp="1"/>
          </p:cNvSpPr>
          <p:nvPr>
            <p:ph type="ftr" sz="quarter" idx="11"/>
          </p:nvPr>
        </p:nvSpPr>
        <p:spPr/>
        <p:txBody>
          <a:bodyPr/>
          <a:lstStyle/>
          <a:p>
            <a:r>
              <a:rPr lang="en-US" smtClean="0"/>
              <a:t>Salman Fazle Rabby, Dept. Of EEE, SEC</a:t>
            </a:r>
            <a:endParaRPr lang="en-US"/>
          </a:p>
        </p:txBody>
      </p:sp>
      <p:sp>
        <p:nvSpPr>
          <p:cNvPr id="4" name="Slide Number Placeholder 3"/>
          <p:cNvSpPr>
            <a:spLocks noGrp="1"/>
          </p:cNvSpPr>
          <p:nvPr>
            <p:ph type="sldNum" sz="quarter" idx="12"/>
          </p:nvPr>
        </p:nvSpPr>
        <p:spPr/>
        <p:txBody>
          <a:bodyPr/>
          <a:lstStyle/>
          <a:p>
            <a:fld id="{2CA55E57-3B90-4481-AC87-7178F7E701F6}" type="slidenum">
              <a:rPr lang="en-US" smtClean="0"/>
              <a:t>20</a:t>
            </a:fld>
            <a:endParaRPr lang="en-US"/>
          </a:p>
        </p:txBody>
      </p:sp>
    </p:spTree>
    <p:extLst>
      <p:ext uri="{BB962C8B-B14F-4D97-AF65-F5344CB8AC3E}">
        <p14:creationId xmlns:p14="http://schemas.microsoft.com/office/powerpoint/2010/main" val="24799940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8871"/>
          </a:xfrm>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a:t>Loop </a:t>
            </a:r>
            <a:r>
              <a:rPr lang="en-US" dirty="0" smtClean="0"/>
              <a:t>gain</a:t>
            </a:r>
            <a:endParaRPr lang="en-US" dirty="0"/>
          </a:p>
        </p:txBody>
      </p:sp>
      <p:sp>
        <p:nvSpPr>
          <p:cNvPr id="3" name="Content Placeholder 2"/>
          <p:cNvSpPr>
            <a:spLocks noGrp="1"/>
          </p:cNvSpPr>
          <p:nvPr>
            <p:ph idx="1"/>
          </p:nvPr>
        </p:nvSpPr>
        <p:spPr>
          <a:xfrm>
            <a:off x="838200" y="1296140"/>
            <a:ext cx="10515600" cy="4880823"/>
          </a:xfrm>
        </p:spPr>
        <p:txBody>
          <a:bodyPr/>
          <a:lstStyle/>
          <a:p>
            <a:pPr marL="0" indent="0">
              <a:buNone/>
            </a:pPr>
            <a:r>
              <a:rPr lang="en-US" dirty="0"/>
              <a:t>The product of branch gains found by traversing a path that starts at a node and ends at the same node, following the direction of the signal flow, without passing through any other node more than once. For examples of loop gains, see </a:t>
            </a:r>
            <a:r>
              <a:rPr lang="en-US" dirty="0" smtClean="0"/>
              <a:t>Figure. </a:t>
            </a:r>
            <a:r>
              <a:rPr lang="en-US" dirty="0"/>
              <a:t>There are four loop gains</a:t>
            </a:r>
            <a:r>
              <a:rPr lang="en-US" dirty="0" smtClean="0"/>
              <a:t>:</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683" y="3205722"/>
            <a:ext cx="2678490" cy="2404965"/>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2172" y="3093316"/>
            <a:ext cx="8424001" cy="2872478"/>
          </a:xfrm>
          <a:prstGeom prst="rect">
            <a:avLst/>
          </a:prstGeom>
        </p:spPr>
      </p:pic>
      <p:sp>
        <p:nvSpPr>
          <p:cNvPr id="6" name="Date Placeholder 5"/>
          <p:cNvSpPr>
            <a:spLocks noGrp="1"/>
          </p:cNvSpPr>
          <p:nvPr>
            <p:ph type="dt" sz="half" idx="10"/>
          </p:nvPr>
        </p:nvSpPr>
        <p:spPr/>
        <p:txBody>
          <a:bodyPr/>
          <a:lstStyle/>
          <a:p>
            <a:fld id="{B92E7980-1E11-4881-A579-A17C934718E5}" type="datetime1">
              <a:rPr lang="en-US" smtClean="0"/>
              <a:t>16-Oct-19</a:t>
            </a:fld>
            <a:endParaRPr lang="en-US"/>
          </a:p>
        </p:txBody>
      </p:sp>
      <p:sp>
        <p:nvSpPr>
          <p:cNvPr id="7" name="Footer Placeholder 6"/>
          <p:cNvSpPr>
            <a:spLocks noGrp="1"/>
          </p:cNvSpPr>
          <p:nvPr>
            <p:ph type="ftr" sz="quarter" idx="11"/>
          </p:nvPr>
        </p:nvSpPr>
        <p:spPr/>
        <p:txBody>
          <a:bodyPr/>
          <a:lstStyle/>
          <a:p>
            <a:r>
              <a:rPr lang="en-US" smtClean="0"/>
              <a:t>Salman Fazle Rabby, Dept. Of EEE, SEC</a:t>
            </a:r>
            <a:endParaRPr lang="en-US"/>
          </a:p>
        </p:txBody>
      </p:sp>
      <p:sp>
        <p:nvSpPr>
          <p:cNvPr id="8" name="Slide Number Placeholder 7"/>
          <p:cNvSpPr>
            <a:spLocks noGrp="1"/>
          </p:cNvSpPr>
          <p:nvPr>
            <p:ph type="sldNum" sz="quarter" idx="12"/>
          </p:nvPr>
        </p:nvSpPr>
        <p:spPr/>
        <p:txBody>
          <a:bodyPr/>
          <a:lstStyle/>
          <a:p>
            <a:fld id="{2CA55E57-3B90-4481-AC87-7178F7E701F6}" type="slidenum">
              <a:rPr lang="en-US" smtClean="0"/>
              <a:t>21</a:t>
            </a:fld>
            <a:endParaRPr lang="en-US"/>
          </a:p>
        </p:txBody>
      </p:sp>
    </p:spTree>
    <p:extLst>
      <p:ext uri="{BB962C8B-B14F-4D97-AF65-F5344CB8AC3E}">
        <p14:creationId xmlns:p14="http://schemas.microsoft.com/office/powerpoint/2010/main" val="4084109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648"/>
          </a:xfrm>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a:t>Forward-path </a:t>
            </a:r>
            <a:r>
              <a:rPr lang="en-US" dirty="0" smtClean="0"/>
              <a:t>gain</a:t>
            </a:r>
            <a:endParaRPr lang="en-US" dirty="0"/>
          </a:p>
        </p:txBody>
      </p:sp>
      <p:sp>
        <p:nvSpPr>
          <p:cNvPr id="3" name="Content Placeholder 2"/>
          <p:cNvSpPr>
            <a:spLocks noGrp="1"/>
          </p:cNvSpPr>
          <p:nvPr>
            <p:ph idx="1"/>
          </p:nvPr>
        </p:nvSpPr>
        <p:spPr>
          <a:xfrm>
            <a:off x="838200" y="1402672"/>
            <a:ext cx="10515600" cy="4774291"/>
          </a:xfrm>
        </p:spPr>
        <p:txBody>
          <a:bodyPr/>
          <a:lstStyle/>
          <a:p>
            <a:r>
              <a:rPr lang="en-US" dirty="0" smtClean="0"/>
              <a:t>The product of gains found  by traversing a path from the input node to the output node of the signal-flow graph in the direction </a:t>
            </a:r>
            <a:r>
              <a:rPr lang="en-US" dirty="0"/>
              <a:t>of signal flow. There are two forward-path </a:t>
            </a:r>
            <a:r>
              <a:rPr lang="en-US" dirty="0" smtClean="0"/>
              <a:t>gains:</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733" y="2672473"/>
            <a:ext cx="6087073" cy="1374879"/>
          </a:xfrm>
          <a:prstGeom prst="rect">
            <a:avLst/>
          </a:prstGeom>
        </p:spPr>
      </p:pic>
      <p:pic>
        <p:nvPicPr>
          <p:cNvPr id="5" name="Picture 4"/>
          <p:cNvPicPr>
            <a:picLocks noChangeAspect="1"/>
          </p:cNvPicPr>
          <p:nvPr/>
        </p:nvPicPr>
        <p:blipFill>
          <a:blip r:embed="rId3"/>
          <a:stretch>
            <a:fillRect/>
          </a:stretch>
        </p:blipFill>
        <p:spPr>
          <a:xfrm>
            <a:off x="1261862" y="3888419"/>
            <a:ext cx="8183978" cy="2710986"/>
          </a:xfrm>
          <a:prstGeom prst="rect">
            <a:avLst/>
          </a:prstGeom>
        </p:spPr>
      </p:pic>
      <p:sp>
        <p:nvSpPr>
          <p:cNvPr id="6" name="Date Placeholder 5"/>
          <p:cNvSpPr>
            <a:spLocks noGrp="1"/>
          </p:cNvSpPr>
          <p:nvPr>
            <p:ph type="dt" sz="half" idx="10"/>
          </p:nvPr>
        </p:nvSpPr>
        <p:spPr/>
        <p:txBody>
          <a:bodyPr/>
          <a:lstStyle/>
          <a:p>
            <a:fld id="{FF11D0C5-6C8B-49E4-A2C7-39954D741DB1}" type="datetime1">
              <a:rPr lang="en-US" smtClean="0"/>
              <a:t>16-Oct-19</a:t>
            </a:fld>
            <a:endParaRPr lang="en-US"/>
          </a:p>
        </p:txBody>
      </p:sp>
      <p:sp>
        <p:nvSpPr>
          <p:cNvPr id="7" name="Footer Placeholder 6"/>
          <p:cNvSpPr>
            <a:spLocks noGrp="1"/>
          </p:cNvSpPr>
          <p:nvPr>
            <p:ph type="ftr" sz="quarter" idx="11"/>
          </p:nvPr>
        </p:nvSpPr>
        <p:spPr/>
        <p:txBody>
          <a:bodyPr/>
          <a:lstStyle/>
          <a:p>
            <a:r>
              <a:rPr lang="en-US" smtClean="0"/>
              <a:t>Salman Fazle Rabby, Dept. Of EEE, SEC</a:t>
            </a:r>
            <a:endParaRPr lang="en-US"/>
          </a:p>
        </p:txBody>
      </p:sp>
      <p:sp>
        <p:nvSpPr>
          <p:cNvPr id="8" name="Slide Number Placeholder 7"/>
          <p:cNvSpPr>
            <a:spLocks noGrp="1"/>
          </p:cNvSpPr>
          <p:nvPr>
            <p:ph type="sldNum" sz="quarter" idx="12"/>
          </p:nvPr>
        </p:nvSpPr>
        <p:spPr/>
        <p:txBody>
          <a:bodyPr/>
          <a:lstStyle/>
          <a:p>
            <a:fld id="{2CA55E57-3B90-4481-AC87-7178F7E701F6}" type="slidenum">
              <a:rPr lang="en-US" smtClean="0"/>
              <a:t>22</a:t>
            </a:fld>
            <a:endParaRPr lang="en-US"/>
          </a:p>
        </p:txBody>
      </p:sp>
    </p:spTree>
    <p:extLst>
      <p:ext uri="{BB962C8B-B14F-4D97-AF65-F5344CB8AC3E}">
        <p14:creationId xmlns:p14="http://schemas.microsoft.com/office/powerpoint/2010/main" val="10268434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3058"/>
          </a:xfrm>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Non touching Loop</a:t>
            </a:r>
            <a:endParaRPr lang="en-US" dirty="0"/>
          </a:p>
        </p:txBody>
      </p:sp>
      <p:sp>
        <p:nvSpPr>
          <p:cNvPr id="3" name="Content Placeholder 2"/>
          <p:cNvSpPr>
            <a:spLocks noGrp="1"/>
          </p:cNvSpPr>
          <p:nvPr>
            <p:ph idx="1"/>
          </p:nvPr>
        </p:nvSpPr>
        <p:spPr>
          <a:xfrm>
            <a:off x="838200" y="1633491"/>
            <a:ext cx="10515600" cy="4543472"/>
          </a:xfrm>
        </p:spPr>
        <p:txBody>
          <a:bodyPr/>
          <a:lstStyle/>
          <a:p>
            <a:r>
              <a:rPr lang="en-US" dirty="0"/>
              <a:t>Loops that do not have any nodes in common. </a:t>
            </a:r>
            <a:r>
              <a:rPr lang="en-US" dirty="0" smtClean="0"/>
              <a:t>In this figure loop </a:t>
            </a:r>
            <a:r>
              <a:rPr lang="en-US" b="1" i="1" u="sng" dirty="0" smtClean="0">
                <a:solidFill>
                  <a:srgbClr val="FF0000"/>
                </a:solidFill>
              </a:rPr>
              <a:t>G2(s)H1(s)</a:t>
            </a:r>
            <a:r>
              <a:rPr lang="en-US" dirty="0" smtClean="0">
                <a:solidFill>
                  <a:srgbClr val="FF0000"/>
                </a:solidFill>
              </a:rPr>
              <a:t> </a:t>
            </a:r>
            <a:r>
              <a:rPr lang="en-US" dirty="0" smtClean="0"/>
              <a:t>does not touch loops </a:t>
            </a:r>
            <a:r>
              <a:rPr lang="en-US" i="1" dirty="0" smtClean="0">
                <a:solidFill>
                  <a:srgbClr val="FF0000"/>
                </a:solidFill>
              </a:rPr>
              <a:t>G4(s)H2(s), G4(s)G5(s)H3(s) </a:t>
            </a:r>
            <a:r>
              <a:rPr lang="en-US" dirty="0" smtClean="0"/>
              <a:t>and </a:t>
            </a:r>
            <a:r>
              <a:rPr lang="en-US" i="1" dirty="0" smtClean="0">
                <a:solidFill>
                  <a:srgbClr val="FF0000"/>
                </a:solidFill>
              </a:rPr>
              <a:t>G4(s)G6(s)H3(s</a:t>
            </a:r>
            <a:r>
              <a:rPr lang="en-US" i="1" dirty="0">
                <a:solidFill>
                  <a:srgbClr val="FF0000"/>
                </a:solidFill>
              </a:rPr>
              <a:t>).</a:t>
            </a:r>
          </a:p>
        </p:txBody>
      </p:sp>
      <p:pic>
        <p:nvPicPr>
          <p:cNvPr id="4" name="Picture 3"/>
          <p:cNvPicPr>
            <a:picLocks noChangeAspect="1"/>
          </p:cNvPicPr>
          <p:nvPr/>
        </p:nvPicPr>
        <p:blipFill>
          <a:blip r:embed="rId2"/>
          <a:stretch>
            <a:fillRect/>
          </a:stretch>
        </p:blipFill>
        <p:spPr>
          <a:xfrm>
            <a:off x="838199" y="2929540"/>
            <a:ext cx="10392053" cy="3151664"/>
          </a:xfrm>
          <a:prstGeom prst="rect">
            <a:avLst/>
          </a:prstGeom>
        </p:spPr>
      </p:pic>
      <p:sp>
        <p:nvSpPr>
          <p:cNvPr id="5" name="Date Placeholder 4"/>
          <p:cNvSpPr>
            <a:spLocks noGrp="1"/>
          </p:cNvSpPr>
          <p:nvPr>
            <p:ph type="dt" sz="half" idx="10"/>
          </p:nvPr>
        </p:nvSpPr>
        <p:spPr/>
        <p:txBody>
          <a:bodyPr/>
          <a:lstStyle/>
          <a:p>
            <a:fld id="{88F7AA88-727F-4314-AA1F-E2A590E82B84}" type="datetime1">
              <a:rPr lang="en-US" smtClean="0"/>
              <a:t>16-Oct-19</a:t>
            </a:fld>
            <a:endParaRPr lang="en-US"/>
          </a:p>
        </p:txBody>
      </p:sp>
      <p:sp>
        <p:nvSpPr>
          <p:cNvPr id="6" name="Footer Placeholder 5"/>
          <p:cNvSpPr>
            <a:spLocks noGrp="1"/>
          </p:cNvSpPr>
          <p:nvPr>
            <p:ph type="ftr" sz="quarter" idx="11"/>
          </p:nvPr>
        </p:nvSpPr>
        <p:spPr/>
        <p:txBody>
          <a:bodyPr/>
          <a:lstStyle/>
          <a:p>
            <a:r>
              <a:rPr lang="en-US" smtClean="0"/>
              <a:t>Salman Fazle Rabby, Dept. Of EEE, SEC</a:t>
            </a:r>
            <a:endParaRPr lang="en-US"/>
          </a:p>
        </p:txBody>
      </p:sp>
      <p:sp>
        <p:nvSpPr>
          <p:cNvPr id="7" name="Slide Number Placeholder 6"/>
          <p:cNvSpPr>
            <a:spLocks noGrp="1"/>
          </p:cNvSpPr>
          <p:nvPr>
            <p:ph type="sldNum" sz="quarter" idx="12"/>
          </p:nvPr>
        </p:nvSpPr>
        <p:spPr/>
        <p:txBody>
          <a:bodyPr/>
          <a:lstStyle/>
          <a:p>
            <a:fld id="{2CA55E57-3B90-4481-AC87-7178F7E701F6}" type="slidenum">
              <a:rPr lang="en-US" smtClean="0"/>
              <a:t>23</a:t>
            </a:fld>
            <a:endParaRPr lang="en-US"/>
          </a:p>
        </p:txBody>
      </p:sp>
    </p:spTree>
    <p:extLst>
      <p:ext uri="{BB962C8B-B14F-4D97-AF65-F5344CB8AC3E}">
        <p14:creationId xmlns:p14="http://schemas.microsoft.com/office/powerpoint/2010/main" val="2901346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3895"/>
            <a:ext cx="10515600" cy="4863068"/>
          </a:xfrm>
        </p:spPr>
        <p:txBody>
          <a:bodyPr/>
          <a:lstStyle/>
          <a:p>
            <a:r>
              <a:rPr lang="en-US" dirty="0"/>
              <a:t>The product of loop gains from </a:t>
            </a:r>
            <a:r>
              <a:rPr lang="en-US" dirty="0" smtClean="0"/>
              <a:t>non touching </a:t>
            </a:r>
            <a:r>
              <a:rPr lang="en-US" dirty="0"/>
              <a:t>loops taken two, three, </a:t>
            </a:r>
            <a:r>
              <a:rPr lang="en-US" dirty="0" smtClean="0"/>
              <a:t>four </a:t>
            </a:r>
            <a:r>
              <a:rPr lang="en-US" dirty="0"/>
              <a:t>or more at a time</a:t>
            </a:r>
            <a:r>
              <a:rPr lang="en-US" dirty="0" smtClean="0"/>
              <a:t>. </a:t>
            </a:r>
            <a:r>
              <a:rPr lang="en-US" dirty="0" smtClean="0">
                <a:solidFill>
                  <a:srgbClr val="FF0000"/>
                </a:solidFill>
              </a:rPr>
              <a:t>For example </a:t>
            </a:r>
            <a:r>
              <a:rPr lang="en-US" dirty="0">
                <a:solidFill>
                  <a:srgbClr val="FF0000"/>
                </a:solidFill>
              </a:rPr>
              <a:t>the product of loop gain </a:t>
            </a:r>
            <a:r>
              <a:rPr lang="en-US" i="1" dirty="0">
                <a:solidFill>
                  <a:srgbClr val="FF0000"/>
                </a:solidFill>
              </a:rPr>
              <a:t>G2(s)H1(s) </a:t>
            </a:r>
            <a:r>
              <a:rPr lang="en-US" dirty="0">
                <a:solidFill>
                  <a:srgbClr val="FF0000"/>
                </a:solidFill>
              </a:rPr>
              <a:t>and loop gain </a:t>
            </a:r>
            <a:r>
              <a:rPr lang="en-US" i="1" dirty="0">
                <a:solidFill>
                  <a:srgbClr val="FF0000"/>
                </a:solidFill>
              </a:rPr>
              <a:t>G4(s)H2(s) </a:t>
            </a:r>
            <a:r>
              <a:rPr lang="en-US" dirty="0">
                <a:solidFill>
                  <a:srgbClr val="FF0000"/>
                </a:solidFill>
              </a:rPr>
              <a:t>is a </a:t>
            </a:r>
            <a:r>
              <a:rPr lang="en-US" dirty="0" smtClean="0">
                <a:solidFill>
                  <a:srgbClr val="FF0000"/>
                </a:solidFill>
              </a:rPr>
              <a:t>non touching-loop </a:t>
            </a:r>
            <a:r>
              <a:rPr lang="en-US" dirty="0">
                <a:solidFill>
                  <a:srgbClr val="FF0000"/>
                </a:solidFill>
              </a:rPr>
              <a:t>gain taken two at a time. </a:t>
            </a:r>
            <a:r>
              <a:rPr lang="en-US" dirty="0"/>
              <a:t>In summary, all three of the </a:t>
            </a:r>
            <a:r>
              <a:rPr lang="en-US" dirty="0" smtClean="0"/>
              <a:t>non touching-loop </a:t>
            </a:r>
            <a:r>
              <a:rPr lang="en-US" dirty="0"/>
              <a:t>gains taken two at a time </a:t>
            </a:r>
            <a:r>
              <a:rPr lang="en-US" dirty="0" smtClean="0"/>
              <a:t>are: </a:t>
            </a:r>
            <a:endParaRPr lang="en-US" dirty="0"/>
          </a:p>
        </p:txBody>
      </p:sp>
      <p:sp>
        <p:nvSpPr>
          <p:cNvPr id="4" name="Title 1"/>
          <p:cNvSpPr>
            <a:spLocks noGrp="1"/>
          </p:cNvSpPr>
          <p:nvPr>
            <p:ph type="title"/>
          </p:nvPr>
        </p:nvSpPr>
        <p:spPr>
          <a:xfrm>
            <a:off x="838200" y="365126"/>
            <a:ext cx="10515600" cy="833360"/>
          </a:xfrm>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Non touching Loop Gain</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204" y="3302512"/>
            <a:ext cx="4362132" cy="1961946"/>
          </a:xfrm>
          <a:prstGeom prst="rect">
            <a:avLst/>
          </a:prstGeom>
        </p:spPr>
      </p:pic>
      <p:pic>
        <p:nvPicPr>
          <p:cNvPr id="6" name="Picture 5"/>
          <p:cNvPicPr>
            <a:picLocks noChangeAspect="1"/>
          </p:cNvPicPr>
          <p:nvPr/>
        </p:nvPicPr>
        <p:blipFill>
          <a:blip r:embed="rId3"/>
          <a:stretch>
            <a:fillRect/>
          </a:stretch>
        </p:blipFill>
        <p:spPr>
          <a:xfrm>
            <a:off x="5442012" y="3302512"/>
            <a:ext cx="5788240" cy="2068478"/>
          </a:xfrm>
          <a:prstGeom prst="rect">
            <a:avLst/>
          </a:prstGeom>
        </p:spPr>
      </p:pic>
      <p:sp>
        <p:nvSpPr>
          <p:cNvPr id="2" name="Date Placeholder 1"/>
          <p:cNvSpPr>
            <a:spLocks noGrp="1"/>
          </p:cNvSpPr>
          <p:nvPr>
            <p:ph type="dt" sz="half" idx="10"/>
          </p:nvPr>
        </p:nvSpPr>
        <p:spPr/>
        <p:txBody>
          <a:bodyPr/>
          <a:lstStyle/>
          <a:p>
            <a:fld id="{F99BA76F-8CC5-49A0-99F0-D2557135786F}" type="datetime1">
              <a:rPr lang="en-US" smtClean="0"/>
              <a:t>16-Oct-19</a:t>
            </a:fld>
            <a:endParaRPr lang="en-US"/>
          </a:p>
        </p:txBody>
      </p:sp>
      <p:sp>
        <p:nvSpPr>
          <p:cNvPr id="7" name="Footer Placeholder 6"/>
          <p:cNvSpPr>
            <a:spLocks noGrp="1"/>
          </p:cNvSpPr>
          <p:nvPr>
            <p:ph type="ftr" sz="quarter" idx="11"/>
          </p:nvPr>
        </p:nvSpPr>
        <p:spPr/>
        <p:txBody>
          <a:bodyPr/>
          <a:lstStyle/>
          <a:p>
            <a:r>
              <a:rPr lang="en-US" smtClean="0"/>
              <a:t>Salman Fazle Rabby, Dept. Of EEE, SEC</a:t>
            </a:r>
            <a:endParaRPr lang="en-US"/>
          </a:p>
        </p:txBody>
      </p:sp>
      <p:sp>
        <p:nvSpPr>
          <p:cNvPr id="8" name="Slide Number Placeholder 7"/>
          <p:cNvSpPr>
            <a:spLocks noGrp="1"/>
          </p:cNvSpPr>
          <p:nvPr>
            <p:ph type="sldNum" sz="quarter" idx="12"/>
          </p:nvPr>
        </p:nvSpPr>
        <p:spPr/>
        <p:txBody>
          <a:bodyPr/>
          <a:lstStyle/>
          <a:p>
            <a:fld id="{2CA55E57-3B90-4481-AC87-7178F7E701F6}" type="slidenum">
              <a:rPr lang="en-US" smtClean="0"/>
              <a:t>24</a:t>
            </a:fld>
            <a:endParaRPr lang="en-US"/>
          </a:p>
        </p:txBody>
      </p:sp>
    </p:spTree>
    <p:extLst>
      <p:ext uri="{BB962C8B-B14F-4D97-AF65-F5344CB8AC3E}">
        <p14:creationId xmlns:p14="http://schemas.microsoft.com/office/powerpoint/2010/main" val="21576694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1437"/>
            <a:ext cx="10515600" cy="5555526"/>
          </a:xfrm>
        </p:spPr>
        <p:txBody>
          <a:bodyPr/>
          <a:lstStyle/>
          <a:p>
            <a:r>
              <a:rPr lang="en-US" dirty="0"/>
              <a:t>The product of loop </a:t>
            </a:r>
            <a:r>
              <a:rPr lang="en-US" dirty="0" smtClean="0"/>
              <a:t>gains </a:t>
            </a:r>
            <a:r>
              <a:rPr lang="en-US" dirty="0" smtClean="0">
                <a:solidFill>
                  <a:srgbClr val="FF0000"/>
                </a:solidFill>
              </a:rPr>
              <a:t>G4(S)G5(S)H3(S) </a:t>
            </a:r>
            <a:r>
              <a:rPr lang="en-US" dirty="0" smtClean="0"/>
              <a:t>and</a:t>
            </a:r>
            <a:r>
              <a:rPr lang="en-US" dirty="0" smtClean="0">
                <a:solidFill>
                  <a:srgbClr val="FF0000"/>
                </a:solidFill>
              </a:rPr>
              <a:t> G4(S)G6(S)H3(S) </a:t>
            </a:r>
            <a:r>
              <a:rPr lang="en-US" dirty="0" smtClean="0"/>
              <a:t>is </a:t>
            </a:r>
            <a:r>
              <a:rPr lang="en-US" dirty="0"/>
              <a:t>not </a:t>
            </a:r>
            <a:r>
              <a:rPr lang="en-US" dirty="0" smtClean="0"/>
              <a:t>a non touching loop </a:t>
            </a:r>
            <a:r>
              <a:rPr lang="en-US" dirty="0"/>
              <a:t>gain since these two loops have nodes in common. In our example there are no </a:t>
            </a:r>
            <a:r>
              <a:rPr lang="en-US" dirty="0" smtClean="0"/>
              <a:t>non touching-loop </a:t>
            </a:r>
            <a:r>
              <a:rPr lang="en-US" dirty="0"/>
              <a:t>gains taken three at a time since three </a:t>
            </a:r>
            <a:r>
              <a:rPr lang="en-US" dirty="0" smtClean="0"/>
              <a:t>non touching </a:t>
            </a:r>
            <a:r>
              <a:rPr lang="en-US" dirty="0"/>
              <a:t>loops do not exist in the example.</a:t>
            </a:r>
          </a:p>
        </p:txBody>
      </p:sp>
      <p:pic>
        <p:nvPicPr>
          <p:cNvPr id="5" name="Picture 4"/>
          <p:cNvPicPr>
            <a:picLocks noChangeAspect="1"/>
          </p:cNvPicPr>
          <p:nvPr/>
        </p:nvPicPr>
        <p:blipFill>
          <a:blip r:embed="rId2"/>
          <a:stretch>
            <a:fillRect/>
          </a:stretch>
        </p:blipFill>
        <p:spPr>
          <a:xfrm>
            <a:off x="898709" y="2820713"/>
            <a:ext cx="10394581" cy="3151905"/>
          </a:xfrm>
          <a:prstGeom prst="rect">
            <a:avLst/>
          </a:prstGeom>
        </p:spPr>
      </p:pic>
      <p:sp>
        <p:nvSpPr>
          <p:cNvPr id="2" name="Date Placeholder 1"/>
          <p:cNvSpPr>
            <a:spLocks noGrp="1"/>
          </p:cNvSpPr>
          <p:nvPr>
            <p:ph type="dt" sz="half" idx="10"/>
          </p:nvPr>
        </p:nvSpPr>
        <p:spPr/>
        <p:txBody>
          <a:bodyPr/>
          <a:lstStyle/>
          <a:p>
            <a:fld id="{D3CFE8F6-392D-4716-84AF-D789747892ED}" type="datetime1">
              <a:rPr lang="en-US" smtClean="0"/>
              <a:t>16-Oct-19</a:t>
            </a:fld>
            <a:endParaRPr lang="en-US"/>
          </a:p>
        </p:txBody>
      </p:sp>
      <p:sp>
        <p:nvSpPr>
          <p:cNvPr id="4" name="Footer Placeholder 3"/>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25</a:t>
            </a:fld>
            <a:endParaRPr lang="en-US"/>
          </a:p>
        </p:txBody>
      </p:sp>
    </p:spTree>
    <p:extLst>
      <p:ext uri="{BB962C8B-B14F-4D97-AF65-F5344CB8AC3E}">
        <p14:creationId xmlns:p14="http://schemas.microsoft.com/office/powerpoint/2010/main" val="39670228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8254"/>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dirty="0" smtClean="0"/>
              <a:t>Mason’s Formula</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43381"/>
            <a:ext cx="10471579" cy="4767306"/>
          </a:xfrm>
        </p:spPr>
      </p:pic>
      <mc:AlternateContent xmlns:mc="http://schemas.openxmlformats.org/markup-compatibility/2006" xmlns:a14="http://schemas.microsoft.com/office/drawing/2010/main">
        <mc:Choice Requires="a14">
          <p:sp>
            <p:nvSpPr>
              <p:cNvPr id="5" name="TextBox 4"/>
              <p:cNvSpPr txBox="1"/>
              <p:nvPr/>
            </p:nvSpPr>
            <p:spPr>
              <a:xfrm>
                <a:off x="1580225" y="5885895"/>
                <a:ext cx="8185212"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u="sng" dirty="0" smtClean="0">
                    <a:solidFill>
                      <a:srgbClr val="FF0000"/>
                    </a:solidFill>
                  </a:rPr>
                  <a:t>Correction in </a:t>
                </a:r>
                <a:r>
                  <a:rPr lang="el-GR" u="sng" dirty="0" smtClean="0">
                    <a:solidFill>
                      <a:srgbClr val="FF0000"/>
                    </a:solidFill>
                  </a:rPr>
                  <a:t>Δ</a:t>
                </a:r>
                <a:r>
                  <a:rPr lang="en-US" u="sng" dirty="0" smtClean="0">
                    <a:solidFill>
                      <a:srgbClr val="FF0000"/>
                    </a:solidFill>
                  </a:rPr>
                  <a:t>k</a:t>
                </a:r>
                <a:r>
                  <a:rPr lang="en-US" dirty="0" smtClean="0">
                    <a:solidFill>
                      <a:srgbClr val="FF0000"/>
                    </a:solidFill>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𝑘</m:t>
                        </m:r>
                      </m:sub>
                    </m:sSub>
                    <m:r>
                      <a:rPr lang="en-US" i="1">
                        <a:latin typeface="Cambria Math" panose="02040503050406030204" pitchFamily="18" charset="0"/>
                      </a:rPr>
                      <m:t>=1−</m:t>
                    </m:r>
                    <m:r>
                      <a:rPr lang="en-US" i="1">
                        <a:latin typeface="Cambria Math" panose="02040503050406030204" pitchFamily="18" charset="0"/>
                      </a:rPr>
                      <m:t>𝑙𝑜𝑜𝑝</m:t>
                    </m:r>
                    <m:r>
                      <a:rPr lang="en-US" i="1">
                        <a:latin typeface="Cambria Math" panose="02040503050406030204" pitchFamily="18" charset="0"/>
                      </a:rPr>
                      <m:t> </m:t>
                    </m:r>
                    <m:r>
                      <a:rPr lang="en-US" i="1">
                        <a:latin typeface="Cambria Math" panose="02040503050406030204" pitchFamily="18" charset="0"/>
                      </a:rPr>
                      <m:t>𝑔𝑎𝑖𝑛</m:t>
                    </m:r>
                    <m:r>
                      <a:rPr lang="en-US" i="1">
                        <a:latin typeface="Cambria Math" panose="02040503050406030204" pitchFamily="18" charset="0"/>
                      </a:rPr>
                      <m:t> </m:t>
                    </m:r>
                    <m:r>
                      <a:rPr lang="en-US" i="1">
                        <a:latin typeface="Cambria Math" panose="02040503050406030204" pitchFamily="18" charset="0"/>
                      </a:rPr>
                      <m:t>𝑤h𝑖𝑐h</m:t>
                    </m:r>
                    <m:r>
                      <a:rPr lang="en-US" i="1">
                        <a:latin typeface="Cambria Math" panose="02040503050406030204" pitchFamily="18" charset="0"/>
                      </a:rPr>
                      <m:t> </m:t>
                    </m:r>
                    <m:r>
                      <a:rPr lang="en-US" i="1">
                        <a:latin typeface="Cambria Math" panose="02040503050406030204" pitchFamily="18" charset="0"/>
                      </a:rPr>
                      <m:t>𝑑𝑜𝑒𝑠</m:t>
                    </m:r>
                    <m:r>
                      <a:rPr lang="en-US" i="1">
                        <a:latin typeface="Cambria Math" panose="02040503050406030204" pitchFamily="18" charset="0"/>
                      </a:rPr>
                      <m:t> </m:t>
                    </m:r>
                    <m:r>
                      <a:rPr lang="en-US" i="1">
                        <a:latin typeface="Cambria Math" panose="02040503050406030204" pitchFamily="18" charset="0"/>
                      </a:rPr>
                      <m:t>𝑛𝑜𝑡</m:t>
                    </m:r>
                    <m:r>
                      <a:rPr lang="en-US" i="1">
                        <a:latin typeface="Cambria Math" panose="02040503050406030204" pitchFamily="18" charset="0"/>
                      </a:rPr>
                      <m:t> </m:t>
                    </m:r>
                    <m:r>
                      <a:rPr lang="en-US" i="1">
                        <a:latin typeface="Cambria Math" panose="02040503050406030204" pitchFamily="18" charset="0"/>
                      </a:rPr>
                      <m:t>𝑡𝑜𝑢𝑐h</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𝑓𝑜𝑟𝑤𝑎𝑟𝑑</m:t>
                    </m:r>
                    <m:r>
                      <a:rPr lang="en-US" i="1">
                        <a:latin typeface="Cambria Math" panose="02040503050406030204" pitchFamily="18" charset="0"/>
                      </a:rPr>
                      <m:t> </m:t>
                    </m:r>
                    <m:r>
                      <a:rPr lang="en-US" i="1">
                        <a:latin typeface="Cambria Math" panose="02040503050406030204" pitchFamily="18" charset="0"/>
                      </a:rPr>
                      <m:t>𝑝𝑎𝑡h</m:t>
                    </m:r>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580225" y="5885895"/>
                <a:ext cx="8185212" cy="369332"/>
              </a:xfrm>
              <a:prstGeom prst="rect">
                <a:avLst/>
              </a:prstGeom>
              <a:blipFill rotWithShape="0">
                <a:blip r:embed="rId3"/>
                <a:stretch>
                  <a:fillRect l="-520" t="-8065" b="-24194"/>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F98EB866-834C-485F-9460-A9EF790BD7C6}" type="datetime1">
              <a:rPr lang="en-US" smtClean="0"/>
              <a:t>16-Oct-19</a:t>
            </a:fld>
            <a:endParaRPr lang="en-US"/>
          </a:p>
        </p:txBody>
      </p:sp>
      <p:sp>
        <p:nvSpPr>
          <p:cNvPr id="6" name="Footer Placeholder 5"/>
          <p:cNvSpPr>
            <a:spLocks noGrp="1"/>
          </p:cNvSpPr>
          <p:nvPr>
            <p:ph type="ftr" sz="quarter" idx="11"/>
          </p:nvPr>
        </p:nvSpPr>
        <p:spPr/>
        <p:txBody>
          <a:bodyPr/>
          <a:lstStyle/>
          <a:p>
            <a:r>
              <a:rPr lang="en-US" smtClean="0"/>
              <a:t>Salman Fazle Rabby, Dept. Of EEE, SEC</a:t>
            </a:r>
            <a:endParaRPr lang="en-US"/>
          </a:p>
        </p:txBody>
      </p:sp>
      <p:sp>
        <p:nvSpPr>
          <p:cNvPr id="7" name="Slide Number Placeholder 6"/>
          <p:cNvSpPr>
            <a:spLocks noGrp="1"/>
          </p:cNvSpPr>
          <p:nvPr>
            <p:ph type="sldNum" sz="quarter" idx="12"/>
          </p:nvPr>
        </p:nvSpPr>
        <p:spPr/>
        <p:txBody>
          <a:bodyPr/>
          <a:lstStyle/>
          <a:p>
            <a:fld id="{2CA55E57-3B90-4481-AC87-7178F7E701F6}" type="slidenum">
              <a:rPr lang="en-US" smtClean="0"/>
              <a:t>26</a:t>
            </a:fld>
            <a:endParaRPr lang="en-US"/>
          </a:p>
        </p:txBody>
      </p:sp>
    </p:spTree>
    <p:extLst>
      <p:ext uri="{BB962C8B-B14F-4D97-AF65-F5344CB8AC3E}">
        <p14:creationId xmlns:p14="http://schemas.microsoft.com/office/powerpoint/2010/main" val="17562934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91628"/>
            <a:ext cx="12053677" cy="5489869"/>
          </a:xfrm>
        </p:spPr>
      </p:pic>
      <p:sp>
        <p:nvSpPr>
          <p:cNvPr id="2" name="Date Placeholder 1"/>
          <p:cNvSpPr>
            <a:spLocks noGrp="1"/>
          </p:cNvSpPr>
          <p:nvPr>
            <p:ph type="dt" sz="half" idx="10"/>
          </p:nvPr>
        </p:nvSpPr>
        <p:spPr/>
        <p:txBody>
          <a:bodyPr/>
          <a:lstStyle/>
          <a:p>
            <a:fld id="{20D52519-CB11-40E5-9089-1449141F089E}" type="datetime1">
              <a:rPr lang="en-US" smtClean="0"/>
              <a:t>16-Oct-19</a:t>
            </a:fld>
            <a:endParaRPr lang="en-US"/>
          </a:p>
        </p:txBody>
      </p:sp>
      <p:sp>
        <p:nvSpPr>
          <p:cNvPr id="3" name="Footer Placeholder 2"/>
          <p:cNvSpPr>
            <a:spLocks noGrp="1"/>
          </p:cNvSpPr>
          <p:nvPr>
            <p:ph type="ftr" sz="quarter" idx="11"/>
          </p:nvPr>
        </p:nvSpPr>
        <p:spPr/>
        <p:txBody>
          <a:bodyPr/>
          <a:lstStyle/>
          <a:p>
            <a:r>
              <a:rPr lang="en-US" smtClean="0"/>
              <a:t>Salman Fazle Rabby, Dept. Of EEE, SEC</a:t>
            </a:r>
            <a:endParaRPr lang="en-US"/>
          </a:p>
        </p:txBody>
      </p:sp>
      <p:sp>
        <p:nvSpPr>
          <p:cNvPr id="5" name="Slide Number Placeholder 4"/>
          <p:cNvSpPr>
            <a:spLocks noGrp="1"/>
          </p:cNvSpPr>
          <p:nvPr>
            <p:ph type="sldNum" sz="quarter" idx="12"/>
          </p:nvPr>
        </p:nvSpPr>
        <p:spPr/>
        <p:txBody>
          <a:bodyPr/>
          <a:lstStyle/>
          <a:p>
            <a:fld id="{2CA55E57-3B90-4481-AC87-7178F7E701F6}" type="slidenum">
              <a:rPr lang="en-US" smtClean="0"/>
              <a:t>27</a:t>
            </a:fld>
            <a:endParaRPr lang="en-US"/>
          </a:p>
        </p:txBody>
      </p:sp>
    </p:spTree>
    <p:extLst>
      <p:ext uri="{BB962C8B-B14F-4D97-AF65-F5344CB8AC3E}">
        <p14:creationId xmlns:p14="http://schemas.microsoft.com/office/powerpoint/2010/main" val="3797179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824483"/>
          </a:xfrm>
        </p:spPr>
        <p:style>
          <a:lnRef idx="0">
            <a:schemeClr val="accent3"/>
          </a:lnRef>
          <a:fillRef idx="3">
            <a:schemeClr val="accent3"/>
          </a:fillRef>
          <a:effectRef idx="3">
            <a:schemeClr val="accent3"/>
          </a:effectRef>
          <a:fontRef idx="minor">
            <a:schemeClr val="lt1"/>
          </a:fontRef>
        </p:style>
        <p:txBody>
          <a:bodyPr/>
          <a:lstStyle/>
          <a:p>
            <a:r>
              <a:rPr lang="en-US" dirty="0"/>
              <a:t>Signal-Flow Graphs of State Equations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3803" y="2305735"/>
            <a:ext cx="5480287" cy="2786141"/>
          </a:xfrm>
        </p:spPr>
      </p:pic>
      <p:sp>
        <p:nvSpPr>
          <p:cNvPr id="7" name="TextBox 6"/>
          <p:cNvSpPr txBox="1"/>
          <p:nvPr/>
        </p:nvSpPr>
        <p:spPr>
          <a:xfrm>
            <a:off x="838199" y="1402672"/>
            <a:ext cx="9992557" cy="584775"/>
          </a:xfrm>
          <a:prstGeom prst="rect">
            <a:avLst/>
          </a:prstGeom>
          <a:noFill/>
        </p:spPr>
        <p:txBody>
          <a:bodyPr wrap="square" rtlCol="0">
            <a:spAutoFit/>
          </a:bodyPr>
          <a:lstStyle/>
          <a:p>
            <a:r>
              <a:rPr lang="en-US" sz="3200" dirty="0"/>
              <a:t>Consider the following state and output equations:</a:t>
            </a:r>
          </a:p>
        </p:txBody>
      </p:sp>
      <p:sp>
        <p:nvSpPr>
          <p:cNvPr id="2" name="Date Placeholder 1"/>
          <p:cNvSpPr>
            <a:spLocks noGrp="1"/>
          </p:cNvSpPr>
          <p:nvPr>
            <p:ph type="dt" sz="half" idx="10"/>
          </p:nvPr>
        </p:nvSpPr>
        <p:spPr/>
        <p:txBody>
          <a:bodyPr/>
          <a:lstStyle/>
          <a:p>
            <a:fld id="{3C21B303-00BE-4AB4-8060-F6B5D9740EB8}" type="datetime1">
              <a:rPr lang="en-US" smtClean="0"/>
              <a:t>16-Oct-19</a:t>
            </a:fld>
            <a:endParaRPr lang="en-US"/>
          </a:p>
        </p:txBody>
      </p:sp>
      <p:sp>
        <p:nvSpPr>
          <p:cNvPr id="3" name="Footer Placeholder 2"/>
          <p:cNvSpPr>
            <a:spLocks noGrp="1"/>
          </p:cNvSpPr>
          <p:nvPr>
            <p:ph type="ftr" sz="quarter" idx="11"/>
          </p:nvPr>
        </p:nvSpPr>
        <p:spPr/>
        <p:txBody>
          <a:bodyPr/>
          <a:lstStyle/>
          <a:p>
            <a:r>
              <a:rPr lang="en-US" smtClean="0"/>
              <a:t>Salman Fazle Rabby, Dept. Of EEE, SEC</a:t>
            </a:r>
            <a:endParaRPr lang="en-US"/>
          </a:p>
        </p:txBody>
      </p:sp>
      <p:sp>
        <p:nvSpPr>
          <p:cNvPr id="5" name="Slide Number Placeholder 4"/>
          <p:cNvSpPr>
            <a:spLocks noGrp="1"/>
          </p:cNvSpPr>
          <p:nvPr>
            <p:ph type="sldNum" sz="quarter" idx="12"/>
          </p:nvPr>
        </p:nvSpPr>
        <p:spPr/>
        <p:txBody>
          <a:bodyPr/>
          <a:lstStyle/>
          <a:p>
            <a:fld id="{2CA55E57-3B90-4481-AC87-7178F7E701F6}" type="slidenum">
              <a:rPr lang="en-US" smtClean="0"/>
              <a:t>28</a:t>
            </a:fld>
            <a:endParaRPr lang="en-US"/>
          </a:p>
        </p:txBody>
      </p:sp>
    </p:spTree>
    <p:extLst>
      <p:ext uri="{BB962C8B-B14F-4D97-AF65-F5344CB8AC3E}">
        <p14:creationId xmlns:p14="http://schemas.microsoft.com/office/powerpoint/2010/main" val="19078762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186"/>
            <a:ext cx="10515600" cy="1118588"/>
          </a:xfrm>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r>
              <a:rPr lang="en-US" dirty="0"/>
              <a:t>Stages of development of a signal-flow graph for the system</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66" y="1322774"/>
            <a:ext cx="8522972" cy="5348796"/>
          </a:xfrm>
        </p:spPr>
      </p:pic>
      <p:pic>
        <p:nvPicPr>
          <p:cNvPr id="5" name="Picture 4"/>
          <p:cNvPicPr>
            <a:picLocks noChangeAspect="1"/>
          </p:cNvPicPr>
          <p:nvPr/>
        </p:nvPicPr>
        <p:blipFill>
          <a:blip r:embed="rId3"/>
          <a:stretch>
            <a:fillRect/>
          </a:stretch>
        </p:blipFill>
        <p:spPr>
          <a:xfrm>
            <a:off x="8016386" y="1365633"/>
            <a:ext cx="4124498" cy="2096658"/>
          </a:xfrm>
          <a:prstGeom prst="rect">
            <a:avLst/>
          </a:prstGeom>
        </p:spPr>
      </p:pic>
      <p:sp>
        <p:nvSpPr>
          <p:cNvPr id="3" name="Date Placeholder 2"/>
          <p:cNvSpPr>
            <a:spLocks noGrp="1"/>
          </p:cNvSpPr>
          <p:nvPr>
            <p:ph type="dt" sz="half" idx="10"/>
          </p:nvPr>
        </p:nvSpPr>
        <p:spPr/>
        <p:txBody>
          <a:bodyPr/>
          <a:lstStyle/>
          <a:p>
            <a:fld id="{AEE9B57D-9030-4DE4-A703-BFBE12F9AAA6}" type="datetime1">
              <a:rPr lang="en-US" smtClean="0"/>
              <a:t>16-Oct-19</a:t>
            </a:fld>
            <a:endParaRPr lang="en-US"/>
          </a:p>
        </p:txBody>
      </p:sp>
      <p:sp>
        <p:nvSpPr>
          <p:cNvPr id="6" name="Footer Placeholder 5"/>
          <p:cNvSpPr>
            <a:spLocks noGrp="1"/>
          </p:cNvSpPr>
          <p:nvPr>
            <p:ph type="ftr" sz="quarter" idx="11"/>
          </p:nvPr>
        </p:nvSpPr>
        <p:spPr/>
        <p:txBody>
          <a:bodyPr/>
          <a:lstStyle/>
          <a:p>
            <a:r>
              <a:rPr lang="en-US" smtClean="0"/>
              <a:t>Salman Fazle Rabby, Dept. Of EEE, SEC</a:t>
            </a:r>
            <a:endParaRPr lang="en-US"/>
          </a:p>
        </p:txBody>
      </p:sp>
      <p:sp>
        <p:nvSpPr>
          <p:cNvPr id="7" name="Slide Number Placeholder 6"/>
          <p:cNvSpPr>
            <a:spLocks noGrp="1"/>
          </p:cNvSpPr>
          <p:nvPr>
            <p:ph type="sldNum" sz="quarter" idx="12"/>
          </p:nvPr>
        </p:nvSpPr>
        <p:spPr/>
        <p:txBody>
          <a:bodyPr/>
          <a:lstStyle/>
          <a:p>
            <a:fld id="{2CA55E57-3B90-4481-AC87-7178F7E701F6}" type="slidenum">
              <a:rPr lang="en-US" smtClean="0"/>
              <a:t>29</a:t>
            </a:fld>
            <a:endParaRPr lang="en-US"/>
          </a:p>
        </p:txBody>
      </p:sp>
    </p:spTree>
    <p:extLst>
      <p:ext uri="{BB962C8B-B14F-4D97-AF65-F5344CB8AC3E}">
        <p14:creationId xmlns:p14="http://schemas.microsoft.com/office/powerpoint/2010/main" val="2341347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309"/>
            <a:ext cx="10515600" cy="852257"/>
          </a:xfrm>
          <a:effectLst>
            <a:outerShdw blurRad="50800" dist="38100" dir="10800000" algn="r" rotWithShape="0">
              <a:prstClr val="black">
                <a:alpha val="40000"/>
              </a:prstClr>
            </a:outerShdw>
          </a:effectLst>
        </p:spPr>
        <p:txBody>
          <a:bodyPr>
            <a:normAutofit/>
          </a:bodyPr>
          <a:lstStyle/>
          <a:p>
            <a: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lgerian" panose="04020705040A02060702" pitchFamily="82" charset="0"/>
              </a:rPr>
              <a:t>Components of a block diagram</a:t>
            </a:r>
            <a:endPar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lgerian" panose="04020705040A02060702" pitchFamily="82" charset="0"/>
            </a:endParaRP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5766" y="1047566"/>
            <a:ext cx="9428258" cy="5451410"/>
          </a:xfrm>
        </p:spPr>
      </p:pic>
      <p:sp>
        <p:nvSpPr>
          <p:cNvPr id="3" name="Date Placeholder 2"/>
          <p:cNvSpPr>
            <a:spLocks noGrp="1"/>
          </p:cNvSpPr>
          <p:nvPr>
            <p:ph type="dt" sz="half" idx="10"/>
          </p:nvPr>
        </p:nvSpPr>
        <p:spPr/>
        <p:txBody>
          <a:bodyPr/>
          <a:lstStyle/>
          <a:p>
            <a:fld id="{4A398D36-C5D1-49EF-9A58-C3A9FF5E907B}"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3</a:t>
            </a:fld>
            <a:endParaRPr lang="en-US"/>
          </a:p>
        </p:txBody>
      </p:sp>
    </p:spTree>
    <p:extLst>
      <p:ext uri="{BB962C8B-B14F-4D97-AF65-F5344CB8AC3E}">
        <p14:creationId xmlns:p14="http://schemas.microsoft.com/office/powerpoint/2010/main" val="23123171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smtClean="0"/>
                  <a:t>Form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𝑥</m:t>
                        </m:r>
                        <m:r>
                          <a:rPr lang="en-US" b="0" i="1" smtClean="0">
                            <a:latin typeface="Cambria Math" panose="02040503050406030204" pitchFamily="18" charset="0"/>
                          </a:rPr>
                          <m:t>1</m:t>
                        </m:r>
                      </m:num>
                      <m:den>
                        <m:r>
                          <a:rPr lang="en-US" i="1" smtClean="0">
                            <a:latin typeface="Cambria Math" panose="02040503050406030204" pitchFamily="18" charset="0"/>
                          </a:rPr>
                          <m:t>𝑑</m:t>
                        </m:r>
                        <m:r>
                          <a:rPr lang="en-US" b="0" i="1" smtClean="0">
                            <a:latin typeface="Cambria Math" panose="02040503050406030204" pitchFamily="18" charset="0"/>
                          </a:rPr>
                          <m:t>𝑡</m:t>
                        </m:r>
                      </m:den>
                    </m:f>
                  </m:oMath>
                </a14:m>
                <a:r>
                  <a:rPr lang="en-US" dirty="0" smtClean="0"/>
                  <a:t>  ……….continued</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316"/>
                </a:stretch>
              </a:blipFill>
            </p:spPr>
            <p:txBody>
              <a:bodyPr/>
              <a:lstStyle/>
              <a:p>
                <a:r>
                  <a:rPr lang="en-US">
                    <a:noFill/>
                  </a:rPr>
                  <a:t> </a:t>
                </a:r>
              </a:p>
            </p:txBody>
          </p:sp>
        </mc:Fallback>
      </mc:AlternateContent>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6831" y="1690687"/>
            <a:ext cx="7800918" cy="3822345"/>
          </a:xfrm>
        </p:spPr>
      </p:pic>
      <p:pic>
        <p:nvPicPr>
          <p:cNvPr id="5" name="Picture 4"/>
          <p:cNvPicPr>
            <a:picLocks noChangeAspect="1"/>
          </p:cNvPicPr>
          <p:nvPr/>
        </p:nvPicPr>
        <p:blipFill>
          <a:blip r:embed="rId4"/>
          <a:stretch>
            <a:fillRect/>
          </a:stretch>
        </p:blipFill>
        <p:spPr>
          <a:xfrm>
            <a:off x="7991766" y="0"/>
            <a:ext cx="4127350" cy="2097206"/>
          </a:xfrm>
          <a:prstGeom prst="rect">
            <a:avLst/>
          </a:prstGeom>
        </p:spPr>
      </p:pic>
      <p:sp>
        <p:nvSpPr>
          <p:cNvPr id="3" name="Date Placeholder 2"/>
          <p:cNvSpPr>
            <a:spLocks noGrp="1"/>
          </p:cNvSpPr>
          <p:nvPr>
            <p:ph type="dt" sz="half" idx="10"/>
          </p:nvPr>
        </p:nvSpPr>
        <p:spPr/>
        <p:txBody>
          <a:bodyPr/>
          <a:lstStyle/>
          <a:p>
            <a:fld id="{66443DE7-9B85-4108-AC23-5FFFE9ACFBF4}" type="datetime1">
              <a:rPr lang="en-US" smtClean="0"/>
              <a:t>16-Oct-19</a:t>
            </a:fld>
            <a:endParaRPr lang="en-US"/>
          </a:p>
        </p:txBody>
      </p:sp>
      <p:sp>
        <p:nvSpPr>
          <p:cNvPr id="6" name="Footer Placeholder 5"/>
          <p:cNvSpPr>
            <a:spLocks noGrp="1"/>
          </p:cNvSpPr>
          <p:nvPr>
            <p:ph type="ftr" sz="quarter" idx="11"/>
          </p:nvPr>
        </p:nvSpPr>
        <p:spPr/>
        <p:txBody>
          <a:bodyPr/>
          <a:lstStyle/>
          <a:p>
            <a:r>
              <a:rPr lang="en-US" smtClean="0"/>
              <a:t>Salman Fazle Rabby, Dept. Of EEE, SEC</a:t>
            </a:r>
            <a:endParaRPr lang="en-US"/>
          </a:p>
        </p:txBody>
      </p:sp>
      <p:sp>
        <p:nvSpPr>
          <p:cNvPr id="7" name="Slide Number Placeholder 6"/>
          <p:cNvSpPr>
            <a:spLocks noGrp="1"/>
          </p:cNvSpPr>
          <p:nvPr>
            <p:ph type="sldNum" sz="quarter" idx="12"/>
          </p:nvPr>
        </p:nvSpPr>
        <p:spPr/>
        <p:txBody>
          <a:bodyPr/>
          <a:lstStyle/>
          <a:p>
            <a:fld id="{2CA55E57-3B90-4481-AC87-7178F7E701F6}" type="slidenum">
              <a:rPr lang="en-US" smtClean="0"/>
              <a:t>30</a:t>
            </a:fld>
            <a:endParaRPr lang="en-US"/>
          </a:p>
        </p:txBody>
      </p:sp>
    </p:spTree>
    <p:extLst>
      <p:ext uri="{BB962C8B-B14F-4D97-AF65-F5344CB8AC3E}">
        <p14:creationId xmlns:p14="http://schemas.microsoft.com/office/powerpoint/2010/main" val="35079378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smtClean="0"/>
                  <a:t>Form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𝑥</m:t>
                        </m:r>
                        <m:r>
                          <a:rPr lang="en-US" b="0" i="1" smtClean="0">
                            <a:latin typeface="Cambria Math" panose="02040503050406030204" pitchFamily="18" charset="0"/>
                          </a:rPr>
                          <m:t>2</m:t>
                        </m:r>
                      </m:num>
                      <m:den>
                        <m:r>
                          <a:rPr lang="en-US" i="1" smtClean="0">
                            <a:latin typeface="Cambria Math" panose="02040503050406030204" pitchFamily="18" charset="0"/>
                          </a:rPr>
                          <m:t>𝑑</m:t>
                        </m:r>
                        <m:r>
                          <a:rPr lang="en-US" b="0" i="1" smtClean="0">
                            <a:latin typeface="Cambria Math" panose="02040503050406030204" pitchFamily="18" charset="0"/>
                          </a:rPr>
                          <m:t>𝑡</m:t>
                        </m:r>
                      </m:den>
                    </m:f>
                  </m:oMath>
                </a14:m>
                <a:r>
                  <a:rPr lang="en-US" dirty="0" smtClean="0"/>
                  <a:t>  ……….continued</a:t>
                </a:r>
                <a:endParaRPr lang="en-US" dirty="0"/>
              </a:p>
            </p:txBody>
          </p:sp>
        </mc:Choice>
        <mc:Fallback xmlns="">
          <p:sp>
            <p:nvSpPr>
              <p:cNvPr id="4" name="Title 1"/>
              <p:cNvSpPr>
                <a:spLocks noGrp="1" noRot="1" noChangeAspect="1" noMove="1" noResize="1" noEditPoints="1" noAdjustHandles="1" noChangeArrowheads="1" noChangeShapeType="1" noTextEdit="1"/>
              </p:cNvSpPr>
              <p:nvPr>
                <p:ph type="title"/>
              </p:nvPr>
            </p:nvSpPr>
            <p:spPr>
              <a:blipFill rotWithShape="0">
                <a:blip r:embed="rId2"/>
                <a:stretch>
                  <a:fillRect l="-2316"/>
                </a:stretch>
              </a:blipFill>
            </p:spPr>
            <p:txBody>
              <a:bodyPr/>
              <a:lstStyle/>
              <a:p>
                <a:r>
                  <a:rPr lang="en-US">
                    <a:noFill/>
                  </a:rPr>
                  <a:t> </a:t>
                </a:r>
              </a:p>
            </p:txBody>
          </p:sp>
        </mc:Fallback>
      </mc:AlternateContent>
      <p:pic>
        <p:nvPicPr>
          <p:cNvPr id="7" name="Content Placeholder 6"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0759" y="1690688"/>
            <a:ext cx="8776317" cy="4020975"/>
          </a:xfrm>
        </p:spPr>
      </p:pic>
      <p:pic>
        <p:nvPicPr>
          <p:cNvPr id="8" name="Picture 7"/>
          <p:cNvPicPr>
            <a:picLocks noChangeAspect="1"/>
          </p:cNvPicPr>
          <p:nvPr/>
        </p:nvPicPr>
        <p:blipFill>
          <a:blip r:embed="rId4"/>
          <a:stretch>
            <a:fillRect/>
          </a:stretch>
        </p:blipFill>
        <p:spPr>
          <a:xfrm>
            <a:off x="8064650" y="0"/>
            <a:ext cx="4127350" cy="2097206"/>
          </a:xfrm>
          <a:prstGeom prst="rect">
            <a:avLst/>
          </a:prstGeom>
        </p:spPr>
      </p:pic>
      <p:sp>
        <p:nvSpPr>
          <p:cNvPr id="2" name="Date Placeholder 1"/>
          <p:cNvSpPr>
            <a:spLocks noGrp="1"/>
          </p:cNvSpPr>
          <p:nvPr>
            <p:ph type="dt" sz="half" idx="10"/>
          </p:nvPr>
        </p:nvSpPr>
        <p:spPr/>
        <p:txBody>
          <a:bodyPr/>
          <a:lstStyle/>
          <a:p>
            <a:fld id="{B85D0E4E-7E21-4BAA-8197-6FE2DD57E128}" type="datetime1">
              <a:rPr lang="en-US" smtClean="0"/>
              <a:t>16-Oct-19</a:t>
            </a:fld>
            <a:endParaRPr lang="en-US"/>
          </a:p>
        </p:txBody>
      </p:sp>
      <p:sp>
        <p:nvSpPr>
          <p:cNvPr id="3" name="Footer Placeholder 2"/>
          <p:cNvSpPr>
            <a:spLocks noGrp="1"/>
          </p:cNvSpPr>
          <p:nvPr>
            <p:ph type="ftr" sz="quarter" idx="11"/>
          </p:nvPr>
        </p:nvSpPr>
        <p:spPr/>
        <p:txBody>
          <a:bodyPr/>
          <a:lstStyle/>
          <a:p>
            <a:r>
              <a:rPr lang="en-US" smtClean="0"/>
              <a:t>Salman Fazle Rabby, Dept. Of EEE, SEC</a:t>
            </a:r>
            <a:endParaRPr lang="en-US"/>
          </a:p>
        </p:txBody>
      </p:sp>
      <p:sp>
        <p:nvSpPr>
          <p:cNvPr id="5" name="Slide Number Placeholder 4"/>
          <p:cNvSpPr>
            <a:spLocks noGrp="1"/>
          </p:cNvSpPr>
          <p:nvPr>
            <p:ph type="sldNum" sz="quarter" idx="12"/>
          </p:nvPr>
        </p:nvSpPr>
        <p:spPr/>
        <p:txBody>
          <a:bodyPr/>
          <a:lstStyle/>
          <a:p>
            <a:fld id="{2CA55E57-3B90-4481-AC87-7178F7E701F6}" type="slidenum">
              <a:rPr lang="en-US" smtClean="0"/>
              <a:t>31</a:t>
            </a:fld>
            <a:endParaRPr lang="en-US"/>
          </a:p>
        </p:txBody>
      </p:sp>
    </p:spTree>
    <p:extLst>
      <p:ext uri="{BB962C8B-B14F-4D97-AF65-F5344CB8AC3E}">
        <p14:creationId xmlns:p14="http://schemas.microsoft.com/office/powerpoint/2010/main" val="23524434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2785" y="1690688"/>
            <a:ext cx="7132123" cy="4662578"/>
          </a:xfrm>
        </p:spPr>
      </p:pic>
      <mc:AlternateContent xmlns:mc="http://schemas.openxmlformats.org/markup-compatibility/2006" xmlns:a14="http://schemas.microsoft.com/office/drawing/2010/main">
        <mc:Choice Requires="a14">
          <p:sp>
            <p:nvSpPr>
              <p:cNvPr id="4"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smtClean="0"/>
                  <a:t>Form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𝑥</m:t>
                        </m:r>
                        <m:r>
                          <a:rPr lang="en-US" b="0" i="1" smtClean="0">
                            <a:latin typeface="Cambria Math" panose="02040503050406030204" pitchFamily="18" charset="0"/>
                          </a:rPr>
                          <m:t>3</m:t>
                        </m:r>
                      </m:num>
                      <m:den>
                        <m:r>
                          <a:rPr lang="en-US" i="1" smtClean="0">
                            <a:latin typeface="Cambria Math" panose="02040503050406030204" pitchFamily="18" charset="0"/>
                          </a:rPr>
                          <m:t>𝑑</m:t>
                        </m:r>
                        <m:r>
                          <a:rPr lang="en-US" b="0" i="1" smtClean="0">
                            <a:latin typeface="Cambria Math" panose="02040503050406030204" pitchFamily="18" charset="0"/>
                          </a:rPr>
                          <m:t>𝑡</m:t>
                        </m:r>
                      </m:den>
                    </m:f>
                  </m:oMath>
                </a14:m>
                <a:r>
                  <a:rPr lang="en-US" dirty="0" smtClean="0"/>
                  <a:t>  ……….continued</a:t>
                </a:r>
                <a:endParaRPr lang="en-US" dirty="0"/>
              </a:p>
            </p:txBody>
          </p:sp>
        </mc:Choice>
        <mc:Fallback xmlns="">
          <p:sp>
            <p:nvSpPr>
              <p:cNvPr id="4" name="Title 1"/>
              <p:cNvSpPr>
                <a:spLocks noGrp="1" noRot="1" noChangeAspect="1" noMove="1" noResize="1" noEditPoints="1" noAdjustHandles="1" noChangeArrowheads="1" noChangeShapeType="1" noTextEdit="1"/>
              </p:cNvSpPr>
              <p:nvPr>
                <p:ph type="title"/>
              </p:nvPr>
            </p:nvSpPr>
            <p:spPr>
              <a:blipFill rotWithShape="0">
                <a:blip r:embed="rId3"/>
                <a:stretch>
                  <a:fillRect l="-2316"/>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7282520" y="-1"/>
            <a:ext cx="4909480" cy="2494625"/>
          </a:xfrm>
          <a:prstGeom prst="rect">
            <a:avLst/>
          </a:prstGeom>
        </p:spPr>
      </p:pic>
      <p:sp>
        <p:nvSpPr>
          <p:cNvPr id="2" name="Date Placeholder 1"/>
          <p:cNvSpPr>
            <a:spLocks noGrp="1"/>
          </p:cNvSpPr>
          <p:nvPr>
            <p:ph type="dt" sz="half" idx="10"/>
          </p:nvPr>
        </p:nvSpPr>
        <p:spPr/>
        <p:txBody>
          <a:bodyPr/>
          <a:lstStyle/>
          <a:p>
            <a:fld id="{C65BD9A5-232E-444C-B10C-837D345B7E50}" type="datetime1">
              <a:rPr lang="en-US" smtClean="0"/>
              <a:t>16-Oct-19</a:t>
            </a:fld>
            <a:endParaRPr lang="en-US"/>
          </a:p>
        </p:txBody>
      </p:sp>
      <p:sp>
        <p:nvSpPr>
          <p:cNvPr id="3" name="Footer Placeholder 2"/>
          <p:cNvSpPr>
            <a:spLocks noGrp="1"/>
          </p:cNvSpPr>
          <p:nvPr>
            <p:ph type="ftr" sz="quarter" idx="11"/>
          </p:nvPr>
        </p:nvSpPr>
        <p:spPr/>
        <p:txBody>
          <a:bodyPr/>
          <a:lstStyle/>
          <a:p>
            <a:r>
              <a:rPr lang="en-US" smtClean="0"/>
              <a:t>Salman Fazle Rabby, Dept. Of EEE, SEC</a:t>
            </a:r>
            <a:endParaRPr lang="en-US"/>
          </a:p>
        </p:txBody>
      </p:sp>
      <p:sp>
        <p:nvSpPr>
          <p:cNvPr id="7" name="Slide Number Placeholder 6"/>
          <p:cNvSpPr>
            <a:spLocks noGrp="1"/>
          </p:cNvSpPr>
          <p:nvPr>
            <p:ph type="sldNum" sz="quarter" idx="12"/>
          </p:nvPr>
        </p:nvSpPr>
        <p:spPr/>
        <p:txBody>
          <a:bodyPr/>
          <a:lstStyle/>
          <a:p>
            <a:fld id="{2CA55E57-3B90-4481-AC87-7178F7E701F6}" type="slidenum">
              <a:rPr lang="en-US" smtClean="0"/>
              <a:t>32</a:t>
            </a:fld>
            <a:endParaRPr lang="en-US"/>
          </a:p>
        </p:txBody>
      </p:sp>
    </p:spTree>
    <p:extLst>
      <p:ext uri="{BB962C8B-B14F-4D97-AF65-F5344CB8AC3E}">
        <p14:creationId xmlns:p14="http://schemas.microsoft.com/office/powerpoint/2010/main" val="875012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7547"/>
          </a:xfrm>
        </p:spPr>
        <p:style>
          <a:lnRef idx="3">
            <a:schemeClr val="lt1"/>
          </a:lnRef>
          <a:fillRef idx="1">
            <a:schemeClr val="accent5"/>
          </a:fillRef>
          <a:effectRef idx="1">
            <a:schemeClr val="accent5"/>
          </a:effectRef>
          <a:fontRef idx="minor">
            <a:schemeClr val="lt1"/>
          </a:fontRef>
        </p:style>
        <p:txBody>
          <a:bodyPr/>
          <a:lstStyle/>
          <a:p>
            <a:r>
              <a:rPr lang="en-US" dirty="0" smtClean="0"/>
              <a:t>Finally Form with Output y</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274" y="1488716"/>
            <a:ext cx="7053354" cy="4699020"/>
          </a:xfrm>
        </p:spPr>
      </p:pic>
      <p:pic>
        <p:nvPicPr>
          <p:cNvPr id="5" name="Picture 4"/>
          <p:cNvPicPr>
            <a:picLocks noChangeAspect="1"/>
          </p:cNvPicPr>
          <p:nvPr/>
        </p:nvPicPr>
        <p:blipFill>
          <a:blip r:embed="rId3"/>
          <a:stretch>
            <a:fillRect/>
          </a:stretch>
        </p:blipFill>
        <p:spPr>
          <a:xfrm>
            <a:off x="7626159" y="3931"/>
            <a:ext cx="4565841" cy="2320014"/>
          </a:xfrm>
          <a:prstGeom prst="rect">
            <a:avLst/>
          </a:prstGeom>
        </p:spPr>
      </p:pic>
      <p:sp>
        <p:nvSpPr>
          <p:cNvPr id="3" name="Date Placeholder 2"/>
          <p:cNvSpPr>
            <a:spLocks noGrp="1"/>
          </p:cNvSpPr>
          <p:nvPr>
            <p:ph type="dt" sz="half" idx="10"/>
          </p:nvPr>
        </p:nvSpPr>
        <p:spPr/>
        <p:txBody>
          <a:bodyPr/>
          <a:lstStyle/>
          <a:p>
            <a:fld id="{3E2743FB-084F-47F9-B3C6-9C8BE01B15F2}" type="datetime1">
              <a:rPr lang="en-US" smtClean="0"/>
              <a:t>16-Oct-19</a:t>
            </a:fld>
            <a:endParaRPr lang="en-US"/>
          </a:p>
        </p:txBody>
      </p:sp>
      <p:sp>
        <p:nvSpPr>
          <p:cNvPr id="6" name="Footer Placeholder 5"/>
          <p:cNvSpPr>
            <a:spLocks noGrp="1"/>
          </p:cNvSpPr>
          <p:nvPr>
            <p:ph type="ftr" sz="quarter" idx="11"/>
          </p:nvPr>
        </p:nvSpPr>
        <p:spPr/>
        <p:txBody>
          <a:bodyPr/>
          <a:lstStyle/>
          <a:p>
            <a:r>
              <a:rPr lang="en-US" smtClean="0"/>
              <a:t>Salman Fazle Rabby, Dept. Of EEE, SEC</a:t>
            </a:r>
            <a:endParaRPr lang="en-US"/>
          </a:p>
        </p:txBody>
      </p:sp>
      <p:sp>
        <p:nvSpPr>
          <p:cNvPr id="7" name="Slide Number Placeholder 6"/>
          <p:cNvSpPr>
            <a:spLocks noGrp="1"/>
          </p:cNvSpPr>
          <p:nvPr>
            <p:ph type="sldNum" sz="quarter" idx="12"/>
          </p:nvPr>
        </p:nvSpPr>
        <p:spPr/>
        <p:txBody>
          <a:bodyPr/>
          <a:lstStyle/>
          <a:p>
            <a:fld id="{2CA55E57-3B90-4481-AC87-7178F7E701F6}" type="slidenum">
              <a:rPr lang="en-US" smtClean="0"/>
              <a:t>33</a:t>
            </a:fld>
            <a:endParaRPr lang="en-US"/>
          </a:p>
        </p:txBody>
      </p:sp>
    </p:spTree>
    <p:extLst>
      <p:ext uri="{BB962C8B-B14F-4D97-AF65-F5344CB8AC3E}">
        <p14:creationId xmlns:p14="http://schemas.microsoft.com/office/powerpoint/2010/main" val="1661833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339"/>
          </a:xfrm>
        </p:spPr>
        <p:style>
          <a:lnRef idx="1">
            <a:schemeClr val="accent1"/>
          </a:lnRef>
          <a:fillRef idx="3">
            <a:schemeClr val="accent1"/>
          </a:fillRef>
          <a:effectRef idx="2">
            <a:schemeClr val="accent1"/>
          </a:effectRef>
          <a:fontRef idx="minor">
            <a:schemeClr val="lt1"/>
          </a:fontRef>
        </p:style>
        <p:txBody>
          <a:bodyPr/>
          <a:lstStyle/>
          <a:p>
            <a:r>
              <a:rPr lang="en-US" dirty="0" smtClean="0"/>
              <a:t>Cascade Form</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058" y="1268737"/>
            <a:ext cx="11127884" cy="4483993"/>
          </a:xfrm>
        </p:spPr>
      </p:pic>
      <p:sp>
        <p:nvSpPr>
          <p:cNvPr id="3" name="Date Placeholder 2"/>
          <p:cNvSpPr>
            <a:spLocks noGrp="1"/>
          </p:cNvSpPr>
          <p:nvPr>
            <p:ph type="dt" sz="half" idx="10"/>
          </p:nvPr>
        </p:nvSpPr>
        <p:spPr/>
        <p:txBody>
          <a:bodyPr/>
          <a:lstStyle/>
          <a:p>
            <a:fld id="{163AE030-607A-4914-94DF-7D01EE30615D}"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4</a:t>
            </a:fld>
            <a:endParaRPr lang="en-US"/>
          </a:p>
        </p:txBody>
      </p:sp>
    </p:spTree>
    <p:extLst>
      <p:ext uri="{BB962C8B-B14F-4D97-AF65-F5344CB8AC3E}">
        <p14:creationId xmlns:p14="http://schemas.microsoft.com/office/powerpoint/2010/main" val="737177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339"/>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Parallel Form</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284086"/>
            <a:ext cx="9957047" cy="5116713"/>
          </a:xfrm>
        </p:spPr>
      </p:pic>
      <p:sp>
        <p:nvSpPr>
          <p:cNvPr id="3" name="Date Placeholder 2"/>
          <p:cNvSpPr>
            <a:spLocks noGrp="1"/>
          </p:cNvSpPr>
          <p:nvPr>
            <p:ph type="dt" sz="half" idx="10"/>
          </p:nvPr>
        </p:nvSpPr>
        <p:spPr/>
        <p:txBody>
          <a:bodyPr/>
          <a:lstStyle/>
          <a:p>
            <a:fld id="{59764A24-1EE4-461E-97FE-DF24B42BD9A2}" type="datetime1">
              <a:rPr lang="en-US" smtClean="0"/>
              <a:t>16-Oct-19</a:t>
            </a:fld>
            <a:endParaRPr lang="en-US"/>
          </a:p>
        </p:txBody>
      </p:sp>
      <p:sp>
        <p:nvSpPr>
          <p:cNvPr id="4" name="Footer Placeholder 3"/>
          <p:cNvSpPr>
            <a:spLocks noGrp="1"/>
          </p:cNvSpPr>
          <p:nvPr>
            <p:ph type="ftr" sz="quarter" idx="11"/>
          </p:nvPr>
        </p:nvSpPr>
        <p:spPr/>
        <p:txBody>
          <a:bodyPr/>
          <a:lstStyle/>
          <a:p>
            <a:r>
              <a:rPr lang="en-US" smtClean="0"/>
              <a:t>Salman Fazle Rabby, Dept. Of EEE, SEC</a:t>
            </a:r>
            <a:endParaRPr lang="en-US"/>
          </a:p>
        </p:txBody>
      </p:sp>
      <p:sp>
        <p:nvSpPr>
          <p:cNvPr id="5" name="Slide Number Placeholder 4"/>
          <p:cNvSpPr>
            <a:spLocks noGrp="1"/>
          </p:cNvSpPr>
          <p:nvPr>
            <p:ph type="sldNum" sz="quarter" idx="12"/>
          </p:nvPr>
        </p:nvSpPr>
        <p:spPr/>
        <p:txBody>
          <a:bodyPr/>
          <a:lstStyle/>
          <a:p>
            <a:fld id="{2CA55E57-3B90-4481-AC87-7178F7E701F6}" type="slidenum">
              <a:rPr lang="en-US" smtClean="0"/>
              <a:t>5</a:t>
            </a:fld>
            <a:endParaRPr lang="en-US"/>
          </a:p>
        </p:txBody>
      </p:sp>
    </p:spTree>
    <p:extLst>
      <p:ext uri="{BB962C8B-B14F-4D97-AF65-F5344CB8AC3E}">
        <p14:creationId xmlns:p14="http://schemas.microsoft.com/office/powerpoint/2010/main" val="4108358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524" y="1287263"/>
            <a:ext cx="7128768" cy="5326601"/>
          </a:xfrm>
        </p:spPr>
      </p:pic>
      <p:sp>
        <p:nvSpPr>
          <p:cNvPr id="4" name="Title 1"/>
          <p:cNvSpPr>
            <a:spLocks noGrp="1"/>
          </p:cNvSpPr>
          <p:nvPr>
            <p:ph type="title"/>
          </p:nvPr>
        </p:nvSpPr>
        <p:spPr>
          <a:xfrm>
            <a:off x="838200" y="365126"/>
            <a:ext cx="10515600" cy="833360"/>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Feedback  Form</a:t>
            </a:r>
            <a:endParaRPr lang="en-US" dirty="0"/>
          </a:p>
        </p:txBody>
      </p:sp>
      <p:sp>
        <p:nvSpPr>
          <p:cNvPr id="6" name="TextBox 5"/>
          <p:cNvSpPr txBox="1"/>
          <p:nvPr/>
        </p:nvSpPr>
        <p:spPr>
          <a:xfrm>
            <a:off x="8220722" y="1704513"/>
            <a:ext cx="3675356" cy="1200329"/>
          </a:xfrm>
          <a:prstGeom prst="rect">
            <a:avLst/>
          </a:prstGeom>
          <a:noFill/>
        </p:spPr>
        <p:txBody>
          <a:bodyPr wrap="square" rtlCol="0">
            <a:spAutoFit/>
          </a:bodyPr>
          <a:lstStyle/>
          <a:p>
            <a:pPr algn="just"/>
            <a:r>
              <a:rPr lang="en-US" dirty="0" smtClean="0"/>
              <a:t>The system is said to have negative feedback if the sign at the summing junction is negative and positive feedback if the sign is positive.</a:t>
            </a:r>
            <a:endParaRPr lang="en-US" dirty="0"/>
          </a:p>
        </p:txBody>
      </p:sp>
      <p:sp>
        <p:nvSpPr>
          <p:cNvPr id="2" name="Date Placeholder 1"/>
          <p:cNvSpPr>
            <a:spLocks noGrp="1"/>
          </p:cNvSpPr>
          <p:nvPr>
            <p:ph type="dt" sz="half" idx="10"/>
          </p:nvPr>
        </p:nvSpPr>
        <p:spPr/>
        <p:txBody>
          <a:bodyPr/>
          <a:lstStyle/>
          <a:p>
            <a:fld id="{420B43B9-E10E-416B-9774-7080C472C92B}" type="datetime1">
              <a:rPr lang="en-US" smtClean="0"/>
              <a:t>16-Oct-19</a:t>
            </a:fld>
            <a:endParaRPr lang="en-US"/>
          </a:p>
        </p:txBody>
      </p:sp>
      <p:sp>
        <p:nvSpPr>
          <p:cNvPr id="3" name="Footer Placeholder 2"/>
          <p:cNvSpPr>
            <a:spLocks noGrp="1"/>
          </p:cNvSpPr>
          <p:nvPr>
            <p:ph type="ftr" sz="quarter" idx="11"/>
          </p:nvPr>
        </p:nvSpPr>
        <p:spPr/>
        <p:txBody>
          <a:bodyPr/>
          <a:lstStyle/>
          <a:p>
            <a:r>
              <a:rPr lang="en-US" smtClean="0"/>
              <a:t>Salman Fazle Rabby, Dept. Of EEE, SEC</a:t>
            </a:r>
            <a:endParaRPr lang="en-US"/>
          </a:p>
        </p:txBody>
      </p:sp>
      <p:sp>
        <p:nvSpPr>
          <p:cNvPr id="7" name="Slide Number Placeholder 6"/>
          <p:cNvSpPr>
            <a:spLocks noGrp="1"/>
          </p:cNvSpPr>
          <p:nvPr>
            <p:ph type="sldNum" sz="quarter" idx="12"/>
          </p:nvPr>
        </p:nvSpPr>
        <p:spPr/>
        <p:txBody>
          <a:bodyPr/>
          <a:lstStyle/>
          <a:p>
            <a:fld id="{2CA55E57-3B90-4481-AC87-7178F7E701F6}" type="slidenum">
              <a:rPr lang="en-US" smtClean="0"/>
              <a:t>6</a:t>
            </a:fld>
            <a:endParaRPr lang="en-US"/>
          </a:p>
        </p:txBody>
      </p:sp>
    </p:spTree>
    <p:extLst>
      <p:ext uri="{BB962C8B-B14F-4D97-AF65-F5344CB8AC3E}">
        <p14:creationId xmlns:p14="http://schemas.microsoft.com/office/powerpoint/2010/main" val="2057171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6140"/>
            <a:ext cx="10515600" cy="4880823"/>
          </a:xfrm>
        </p:spPr>
        <p:txBody>
          <a:bodyPr/>
          <a:lstStyle/>
          <a:p>
            <a:pPr marL="0" indent="0" algn="justLow">
              <a:buNone/>
            </a:pPr>
            <a:r>
              <a:rPr lang="en-US" dirty="0" smtClean="0"/>
              <a:t>The third topology is the feedback form, which will be seen repeatedly in subsequent chapters. The feedback system forms the basis for our study of control systems engineering. In Chapter 1, we defined open-loop and closed-loop systems and pointed out the advantage of closed-loop or feedback control systems over open loop systems.</a:t>
            </a:r>
            <a:endParaRPr lang="en-US" dirty="0"/>
          </a:p>
        </p:txBody>
      </p:sp>
      <p:sp>
        <p:nvSpPr>
          <p:cNvPr id="4" name="Title 1"/>
          <p:cNvSpPr>
            <a:spLocks noGrp="1"/>
          </p:cNvSpPr>
          <p:nvPr>
            <p:ph type="title"/>
          </p:nvPr>
        </p:nvSpPr>
        <p:spPr>
          <a:xfrm>
            <a:off x="838200" y="365125"/>
            <a:ext cx="10515600" cy="76233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dirty="0" smtClean="0"/>
              <a:t>Feedback  Form</a:t>
            </a:r>
            <a:endParaRPr lang="en-US" dirty="0"/>
          </a:p>
        </p:txBody>
      </p:sp>
      <p:sp>
        <p:nvSpPr>
          <p:cNvPr id="2" name="Date Placeholder 1"/>
          <p:cNvSpPr>
            <a:spLocks noGrp="1"/>
          </p:cNvSpPr>
          <p:nvPr>
            <p:ph type="dt" sz="half" idx="10"/>
          </p:nvPr>
        </p:nvSpPr>
        <p:spPr/>
        <p:txBody>
          <a:bodyPr/>
          <a:lstStyle/>
          <a:p>
            <a:fld id="{6DC72166-A946-4075-9D8E-7281B5C204CD}"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7</a:t>
            </a:fld>
            <a:endParaRPr lang="en-US"/>
          </a:p>
        </p:txBody>
      </p:sp>
    </p:spTree>
    <p:extLst>
      <p:ext uri="{BB962C8B-B14F-4D97-AF65-F5344CB8AC3E}">
        <p14:creationId xmlns:p14="http://schemas.microsoft.com/office/powerpoint/2010/main" val="1944011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99" y="107673"/>
            <a:ext cx="10515600" cy="762339"/>
          </a:xfrm>
        </p:spPr>
        <p:style>
          <a:lnRef idx="1">
            <a:schemeClr val="accent3"/>
          </a:lnRef>
          <a:fillRef idx="3">
            <a:schemeClr val="accent3"/>
          </a:fillRef>
          <a:effectRef idx="2">
            <a:schemeClr val="accent3"/>
          </a:effectRef>
          <a:fontRef idx="minor">
            <a:schemeClr val="lt1"/>
          </a:fontRef>
        </p:style>
        <p:txBody>
          <a:bodyPr>
            <a:noAutofit/>
          </a:bodyPr>
          <a:lstStyle/>
          <a:p>
            <a:r>
              <a:rPr lang="en-US" sz="3200" dirty="0" smtClean="0">
                <a:solidFill>
                  <a:schemeClr val="bg1"/>
                </a:solidFill>
                <a:latin typeface="Berlin Sans FB" panose="020E0602020502020306" pitchFamily="34" charset="0"/>
              </a:rPr>
              <a:t>Moving Blocks to Create Familiar Form for summing junction</a:t>
            </a:r>
            <a:endParaRPr lang="en-US" sz="3200" dirty="0">
              <a:solidFill>
                <a:schemeClr val="bg1"/>
              </a:solidFill>
              <a:latin typeface="Berlin Sans FB" panose="020E0602020502020306" pitchFamily="34" charset="0"/>
            </a:endParaRP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005" y="1127464"/>
            <a:ext cx="10895189" cy="5530788"/>
          </a:xfrm>
        </p:spPr>
      </p:pic>
      <p:sp>
        <p:nvSpPr>
          <p:cNvPr id="3" name="Date Placeholder 2"/>
          <p:cNvSpPr>
            <a:spLocks noGrp="1"/>
          </p:cNvSpPr>
          <p:nvPr>
            <p:ph type="dt" sz="half" idx="10"/>
          </p:nvPr>
        </p:nvSpPr>
        <p:spPr/>
        <p:txBody>
          <a:bodyPr/>
          <a:lstStyle/>
          <a:p>
            <a:fld id="{15B53879-7629-4448-AD6C-7681D53AC358}" type="datetime1">
              <a:rPr lang="en-US" smtClean="0"/>
              <a:t>16-Oct-19</a:t>
            </a:fld>
            <a:endParaRPr lang="en-US"/>
          </a:p>
        </p:txBody>
      </p:sp>
      <p:sp>
        <p:nvSpPr>
          <p:cNvPr id="5" name="Footer Placeholder 4"/>
          <p:cNvSpPr>
            <a:spLocks noGrp="1"/>
          </p:cNvSpPr>
          <p:nvPr>
            <p:ph type="ftr" sz="quarter" idx="11"/>
          </p:nvPr>
        </p:nvSpPr>
        <p:spPr/>
        <p:txBody>
          <a:bodyPr/>
          <a:lstStyle/>
          <a:p>
            <a:r>
              <a:rPr lang="en-US" smtClean="0"/>
              <a:t>Salman Fazle Rabby, Dept. Of EEE, SEC</a:t>
            </a:r>
            <a:endParaRPr lang="en-US"/>
          </a:p>
        </p:txBody>
      </p:sp>
      <p:sp>
        <p:nvSpPr>
          <p:cNvPr id="6" name="Slide Number Placeholder 5"/>
          <p:cNvSpPr>
            <a:spLocks noGrp="1"/>
          </p:cNvSpPr>
          <p:nvPr>
            <p:ph type="sldNum" sz="quarter" idx="12"/>
          </p:nvPr>
        </p:nvSpPr>
        <p:spPr/>
        <p:txBody>
          <a:bodyPr/>
          <a:lstStyle/>
          <a:p>
            <a:fld id="{2CA55E57-3B90-4481-AC87-7178F7E701F6}" type="slidenum">
              <a:rPr lang="en-US" smtClean="0"/>
              <a:t>8</a:t>
            </a:fld>
            <a:endParaRPr lang="en-US"/>
          </a:p>
        </p:txBody>
      </p:sp>
    </p:spTree>
    <p:extLst>
      <p:ext uri="{BB962C8B-B14F-4D97-AF65-F5344CB8AC3E}">
        <p14:creationId xmlns:p14="http://schemas.microsoft.com/office/powerpoint/2010/main" val="3179906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003177"/>
            <a:ext cx="10383175" cy="5734974"/>
          </a:xfrm>
        </p:spPr>
      </p:pic>
      <p:sp>
        <p:nvSpPr>
          <p:cNvPr id="5" name="Title 1"/>
          <p:cNvSpPr>
            <a:spLocks noGrp="1"/>
          </p:cNvSpPr>
          <p:nvPr>
            <p:ph type="title"/>
          </p:nvPr>
        </p:nvSpPr>
        <p:spPr>
          <a:xfrm>
            <a:off x="771986" y="63285"/>
            <a:ext cx="10515600" cy="939892"/>
          </a:xfrm>
        </p:spPr>
        <p:style>
          <a:lnRef idx="1">
            <a:schemeClr val="accent3"/>
          </a:lnRef>
          <a:fillRef idx="3">
            <a:schemeClr val="accent3"/>
          </a:fillRef>
          <a:effectRef idx="2">
            <a:schemeClr val="accent3"/>
          </a:effectRef>
          <a:fontRef idx="minor">
            <a:schemeClr val="lt1"/>
          </a:fontRef>
        </p:style>
        <p:txBody>
          <a:bodyPr>
            <a:noAutofit/>
          </a:bodyPr>
          <a:lstStyle/>
          <a:p>
            <a:r>
              <a:rPr lang="en-US" sz="3200" dirty="0" smtClean="0">
                <a:solidFill>
                  <a:schemeClr val="bg1"/>
                </a:solidFill>
                <a:latin typeface="Berlin Sans FB" panose="020E0602020502020306" pitchFamily="34" charset="0"/>
              </a:rPr>
              <a:t>Moving Blocks to Create Familiar Form for Pick off Point</a:t>
            </a:r>
            <a:endParaRPr lang="en-US" sz="3200" dirty="0">
              <a:solidFill>
                <a:schemeClr val="bg1"/>
              </a:solidFill>
              <a:latin typeface="Berlin Sans FB" panose="020E0602020502020306" pitchFamily="34" charset="0"/>
            </a:endParaRPr>
          </a:p>
        </p:txBody>
      </p:sp>
      <p:sp>
        <p:nvSpPr>
          <p:cNvPr id="2" name="Date Placeholder 1"/>
          <p:cNvSpPr>
            <a:spLocks noGrp="1"/>
          </p:cNvSpPr>
          <p:nvPr>
            <p:ph type="dt" sz="half" idx="10"/>
          </p:nvPr>
        </p:nvSpPr>
        <p:spPr/>
        <p:txBody>
          <a:bodyPr/>
          <a:lstStyle/>
          <a:p>
            <a:fld id="{1196EE27-D5BE-4B5F-84A8-257F9AD6F8E4}" type="datetime1">
              <a:rPr lang="en-US" smtClean="0"/>
              <a:t>16-Oct-19</a:t>
            </a:fld>
            <a:endParaRPr lang="en-US"/>
          </a:p>
        </p:txBody>
      </p:sp>
      <p:sp>
        <p:nvSpPr>
          <p:cNvPr id="3" name="Footer Placeholder 2"/>
          <p:cNvSpPr>
            <a:spLocks noGrp="1"/>
          </p:cNvSpPr>
          <p:nvPr>
            <p:ph type="ftr" sz="quarter" idx="11"/>
          </p:nvPr>
        </p:nvSpPr>
        <p:spPr/>
        <p:txBody>
          <a:bodyPr/>
          <a:lstStyle/>
          <a:p>
            <a:r>
              <a:rPr lang="en-US" smtClean="0"/>
              <a:t>Salman Fazle Rabby, Dept. Of EEE, SEC</a:t>
            </a:r>
            <a:endParaRPr lang="en-US"/>
          </a:p>
        </p:txBody>
      </p:sp>
      <p:sp>
        <p:nvSpPr>
          <p:cNvPr id="4" name="Slide Number Placeholder 3"/>
          <p:cNvSpPr>
            <a:spLocks noGrp="1"/>
          </p:cNvSpPr>
          <p:nvPr>
            <p:ph type="sldNum" sz="quarter" idx="12"/>
          </p:nvPr>
        </p:nvSpPr>
        <p:spPr/>
        <p:txBody>
          <a:bodyPr/>
          <a:lstStyle/>
          <a:p>
            <a:fld id="{2CA55E57-3B90-4481-AC87-7178F7E701F6}" type="slidenum">
              <a:rPr lang="en-US" smtClean="0"/>
              <a:t>9</a:t>
            </a:fld>
            <a:endParaRPr lang="en-US"/>
          </a:p>
        </p:txBody>
      </p:sp>
    </p:spTree>
    <p:extLst>
      <p:ext uri="{BB962C8B-B14F-4D97-AF65-F5344CB8AC3E}">
        <p14:creationId xmlns:p14="http://schemas.microsoft.com/office/powerpoint/2010/main" val="51183163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339</TotalTime>
  <Words>1019</Words>
  <Application>Microsoft Office PowerPoint</Application>
  <PresentationFormat>Widescreen</PresentationFormat>
  <Paragraphs>144</Paragraphs>
  <Slides>33</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Algerian</vt:lpstr>
      <vt:lpstr>Arial</vt:lpstr>
      <vt:lpstr>Berlin Sans FB</vt:lpstr>
      <vt:lpstr>Calibri</vt:lpstr>
      <vt:lpstr>Calibri Light</vt:lpstr>
      <vt:lpstr>Cambria Math</vt:lpstr>
      <vt:lpstr>Century Gothic</vt:lpstr>
      <vt:lpstr>Wingdings 3</vt:lpstr>
      <vt:lpstr>Office Theme</vt:lpstr>
      <vt:lpstr>Ion Boardroom</vt:lpstr>
      <vt:lpstr>Reduction of Multiple Subsystems</vt:lpstr>
      <vt:lpstr>Introduction</vt:lpstr>
      <vt:lpstr>Components of a block diagram</vt:lpstr>
      <vt:lpstr>Cascade Form</vt:lpstr>
      <vt:lpstr>Parallel Form</vt:lpstr>
      <vt:lpstr>Feedback  Form</vt:lpstr>
      <vt:lpstr>Feedback  Form</vt:lpstr>
      <vt:lpstr>Moving Blocks to Create Familiar Form for summing junction</vt:lpstr>
      <vt:lpstr>Moving Blocks to Create Familiar Form for Pick off Point</vt:lpstr>
      <vt:lpstr>PowerPoint Presentation</vt:lpstr>
      <vt:lpstr>PowerPoint Presentation</vt:lpstr>
      <vt:lpstr>The closed-loop transfer function found from the given system find Settling Time, Peak Time and Percentage Overshoot</vt:lpstr>
      <vt:lpstr>Design the value of gain K, for the feedback control system so that the system will respond with a 10% overshoot.</vt:lpstr>
      <vt:lpstr>Signal Flow Graph (SFG)</vt:lpstr>
      <vt:lpstr>PowerPoint Presentation</vt:lpstr>
      <vt:lpstr>Convert the given Block Diagram into SFG</vt:lpstr>
      <vt:lpstr>PowerPoint Presentation</vt:lpstr>
      <vt:lpstr>PowerPoint Presentation</vt:lpstr>
      <vt:lpstr>Mason’s Rule</vt:lpstr>
      <vt:lpstr>Mason’s Formula Components</vt:lpstr>
      <vt:lpstr>Loop gain</vt:lpstr>
      <vt:lpstr>Forward-path gain</vt:lpstr>
      <vt:lpstr>Non touching Loop</vt:lpstr>
      <vt:lpstr>Non touching Loop Gain</vt:lpstr>
      <vt:lpstr>PowerPoint Presentation</vt:lpstr>
      <vt:lpstr>Mason’s Formula</vt:lpstr>
      <vt:lpstr>PowerPoint Presentation</vt:lpstr>
      <vt:lpstr>Signal-Flow Graphs of State Equations</vt:lpstr>
      <vt:lpstr>Stages of development of a signal-flow graph for the system</vt:lpstr>
      <vt:lpstr>Form dx1/dt  ……….continued</vt:lpstr>
      <vt:lpstr>Form dx2/dt  ……….continued</vt:lpstr>
      <vt:lpstr>Form dx3/dt  ……….continued</vt:lpstr>
      <vt:lpstr>Finally Form with Output y</vt:lpstr>
    </vt:vector>
  </TitlesOfParts>
  <Company>SEC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Reduction of Multiple Subsystems</dc:title>
  <dc:creator>Salman Fazle Rabby</dc:creator>
  <cp:lastModifiedBy>Salman Fazle Rabby</cp:lastModifiedBy>
  <cp:revision>48</cp:revision>
  <dcterms:created xsi:type="dcterms:W3CDTF">2019-10-07T14:34:19Z</dcterms:created>
  <dcterms:modified xsi:type="dcterms:W3CDTF">2019-10-16T04:07:40Z</dcterms:modified>
</cp:coreProperties>
</file>