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wmf"/></Relationships>
</file>

<file path=ppt/slideLayouts/_rels/slideLayout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image" Target="../media/image5.png"/><Relationship Id="rId7"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ext Box 2"/>
          <p:cNvSpPr txBox="1">
            <a:spLocks noChangeArrowheads="1"/>
          </p:cNvSpPr>
          <p:nvPr userDrawn="1"/>
        </p:nvSpPr>
        <p:spPr bwMode="auto">
          <a:xfrm>
            <a:off x="203201" y="6477001"/>
            <a:ext cx="11705493" cy="366713"/>
          </a:xfrm>
          <a:prstGeom prst="rect">
            <a:avLst/>
          </a:prstGeom>
          <a:noFill/>
          <a:ln w="9525">
            <a:noFill/>
            <a:miter lim="800000"/>
            <a:headEnd/>
            <a:tailEnd/>
          </a:ln>
          <a:effectLst/>
        </p:spPr>
        <p:txBody>
          <a:bodyPr>
            <a:spAutoFit/>
          </a:bodyPr>
          <a:lstStyle/>
          <a:p>
            <a:pPr fontAlgn="base">
              <a:spcBef>
                <a:spcPct val="0"/>
              </a:spcBef>
              <a:spcAft>
                <a:spcPct val="0"/>
              </a:spcAft>
              <a:defRPr/>
            </a:pPr>
            <a:r>
              <a:rPr kumimoji="1" lang="zh-TW" altLang="en-US" sz="1800" b="1">
                <a:solidFill>
                  <a:srgbClr val="000099"/>
                </a:solidFill>
                <a:effectLst>
                  <a:outerShdw blurRad="38100" dist="38100" dir="2700000" algn="tl">
                    <a:srgbClr val="C0C0C0"/>
                  </a:outerShdw>
                </a:effectLst>
                <a:latin typeface="標楷體" pitchFamily="65" charset="-120"/>
                <a:ea typeface="標楷體" pitchFamily="65" charset="-120"/>
              </a:rPr>
              <a:t>教育部顧問室光通訊系統教育改進計畫</a:t>
            </a:r>
            <a:r>
              <a:rPr kumimoji="1" lang="zh-TW" altLang="en-US" sz="1800" b="1">
                <a:solidFill>
                  <a:srgbClr val="000000"/>
                </a:solidFill>
                <a:latin typeface="標楷體" pitchFamily="65" charset="-120"/>
                <a:ea typeface="標楷體" pitchFamily="65" charset="-120"/>
              </a:rPr>
              <a:t>        </a:t>
            </a:r>
            <a:r>
              <a:rPr kumimoji="1" lang="zh-TW" altLang="en-US" sz="1800" b="1">
                <a:solidFill>
                  <a:srgbClr val="000099"/>
                </a:solidFill>
                <a:effectLst>
                  <a:outerShdw blurRad="38100" dist="38100" dir="2700000" algn="tl">
                    <a:srgbClr val="C0C0C0"/>
                  </a:outerShdw>
                </a:effectLst>
                <a:latin typeface="標楷體" pitchFamily="65" charset="-120"/>
                <a:ea typeface="標楷體" pitchFamily="65" charset="-120"/>
              </a:rPr>
              <a:t>台科大  師大   淡江   東南  萬能</a:t>
            </a:r>
          </a:p>
        </p:txBody>
      </p:sp>
      <p:pic>
        <p:nvPicPr>
          <p:cNvPr id="3" name="Picture 3" descr="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0" y="6553200"/>
            <a:ext cx="289169"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logo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636000" y="6553200"/>
            <a:ext cx="4064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home_r1_c1"/>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93385" y="6513514"/>
            <a:ext cx="363415"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TNIT-Small-Mark-Animation"/>
          <p:cNvPicPr>
            <a:picLocks noChangeAspect="1" noChangeArrowheads="1" noCrop="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0668000" y="6580188"/>
            <a:ext cx="304800"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萬能"/>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684000" y="6553200"/>
            <a:ext cx="381001"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8"/>
          <p:cNvSpPr>
            <a:spLocks noChangeArrowheads="1"/>
          </p:cNvSpPr>
          <p:nvPr userDrawn="1"/>
        </p:nvSpPr>
        <p:spPr bwMode="auto">
          <a:xfrm>
            <a:off x="0" y="2438401"/>
            <a:ext cx="12192000" cy="461665"/>
          </a:xfrm>
          <a:prstGeom prst="rect">
            <a:avLst/>
          </a:prstGeom>
          <a:noFill/>
          <a:ln w="9525">
            <a:noFill/>
            <a:miter lim="800000"/>
            <a:headEnd/>
            <a:tailEnd/>
          </a:ln>
          <a:effectLst/>
        </p:spPr>
        <p:txBody>
          <a:bodyPr>
            <a:spAutoFit/>
          </a:bodyPr>
          <a:lstStyle/>
          <a:p>
            <a:pPr fontAlgn="base">
              <a:spcBef>
                <a:spcPct val="0"/>
              </a:spcBef>
              <a:spcAft>
                <a:spcPct val="0"/>
              </a:spcAft>
              <a:defRPr/>
            </a:pPr>
            <a:endParaRPr kumimoji="1" lang="en-US" sz="2400">
              <a:solidFill>
                <a:srgbClr val="000000"/>
              </a:solidFill>
            </a:endParaRPr>
          </a:p>
        </p:txBody>
      </p:sp>
      <p:pic>
        <p:nvPicPr>
          <p:cNvPr id="9" name="Picture 9" descr="未命名-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352800" y="6248400"/>
            <a:ext cx="8839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未命名-1"/>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2133600" y="6400800"/>
            <a:ext cx="100584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1" descr="fiber title1 複製"/>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0"/>
            <a:ext cx="12192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12"/>
          <p:cNvSpPr txBox="1">
            <a:spLocks noChangeArrowheads="1"/>
          </p:cNvSpPr>
          <p:nvPr userDrawn="1"/>
        </p:nvSpPr>
        <p:spPr bwMode="auto">
          <a:xfrm>
            <a:off x="2032001" y="382589"/>
            <a:ext cx="184731" cy="461665"/>
          </a:xfrm>
          <a:prstGeom prst="rect">
            <a:avLst/>
          </a:prstGeom>
          <a:noFill/>
          <a:ln w="9525">
            <a:noFill/>
            <a:miter lim="800000"/>
            <a:headEnd/>
            <a:tailEnd/>
          </a:ln>
          <a:effectLst/>
        </p:spPr>
        <p:txBody>
          <a:bodyPr wrap="none">
            <a:spAutoFit/>
          </a:bodyPr>
          <a:lstStyle/>
          <a:p>
            <a:pPr fontAlgn="base">
              <a:spcBef>
                <a:spcPct val="0"/>
              </a:spcBef>
              <a:spcAft>
                <a:spcPct val="0"/>
              </a:spcAft>
              <a:defRPr/>
            </a:pPr>
            <a:endParaRPr kumimoji="1" lang="en-US" sz="2400">
              <a:solidFill>
                <a:srgbClr val="000000"/>
              </a:solidFill>
            </a:endParaRPr>
          </a:p>
        </p:txBody>
      </p:sp>
    </p:spTree>
    <p:extLst>
      <p:ext uri="{BB962C8B-B14F-4D97-AF65-F5344CB8AC3E}">
        <p14:creationId xmlns:p14="http://schemas.microsoft.com/office/powerpoint/2010/main" val="2291622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fld id="{C69716E5-CCBC-446E-B161-25E4FBC2BBB1}"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169471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592762"/>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42031" cy="5592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fld id="{CC0EC1E9-3B25-45DF-A5B9-B0E68EFB2233}"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228478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a:xfrm>
            <a:off x="914400" y="6248400"/>
            <a:ext cx="2540000" cy="457200"/>
          </a:xfrm>
          <a:prstGeom prst="rect">
            <a:avLst/>
          </a:prstGeom>
        </p:spPr>
        <p:txBody>
          <a:bodyPr/>
          <a:lstStyle>
            <a:lvl1pPr>
              <a:defRPr/>
            </a:lvl1pPr>
          </a:lstStyle>
          <a:p>
            <a:pPr fontAlgn="base">
              <a:spcBef>
                <a:spcPct val="0"/>
              </a:spcBef>
              <a:spcAft>
                <a:spcPct val="0"/>
              </a:spcAft>
              <a:defRPr/>
            </a:pPr>
            <a:r>
              <a:rPr kumimoji="1" lang="en-GB" sz="2400">
                <a:solidFill>
                  <a:srgbClr val="000000"/>
                </a:solidFill>
              </a:rPr>
              <a:t>29/01/2003</a:t>
            </a:r>
          </a:p>
        </p:txBody>
      </p:sp>
      <p:sp>
        <p:nvSpPr>
          <p:cNvPr id="5" name="Footer Placeholder 4"/>
          <p:cNvSpPr>
            <a:spLocks noGrp="1"/>
          </p:cNvSpPr>
          <p:nvPr>
            <p:ph type="ftr" sz="quarter" idx="11"/>
          </p:nvPr>
        </p:nvSpPr>
        <p:spPr>
          <a:xfrm>
            <a:off x="4165600" y="6248400"/>
            <a:ext cx="3860800" cy="457200"/>
          </a:xfrm>
          <a:prstGeom prst="rect">
            <a:avLst/>
          </a:prstGeom>
        </p:spPr>
        <p:txBody>
          <a:bodyPr/>
          <a:lstStyle>
            <a:lvl1pPr>
              <a:defRPr/>
            </a:lvl1pPr>
          </a:lstStyle>
          <a:p>
            <a:pPr fontAlgn="base">
              <a:spcBef>
                <a:spcPct val="0"/>
              </a:spcBef>
              <a:spcAft>
                <a:spcPct val="0"/>
              </a:spcAft>
              <a:defRPr/>
            </a:pPr>
            <a:r>
              <a:rPr kumimoji="1" lang="en-GB" sz="2400">
                <a:solidFill>
                  <a:srgbClr val="000000"/>
                </a:solidFill>
              </a:rPr>
              <a:t>Property of R. Struzak</a:t>
            </a:r>
          </a:p>
        </p:txBody>
      </p:sp>
      <p:sp>
        <p:nvSpPr>
          <p:cNvPr id="6" name="Slide Number Placeholder 5"/>
          <p:cNvSpPr>
            <a:spLocks noGrp="1"/>
          </p:cNvSpPr>
          <p:nvPr>
            <p:ph type="sldNum" sz="quarter" idx="12"/>
          </p:nvPr>
        </p:nvSpPr>
        <p:spPr/>
        <p:txBody>
          <a:bodyPr/>
          <a:lstStyle>
            <a:lvl1pPr>
              <a:defRPr/>
            </a:lvl1pPr>
          </a:lstStyle>
          <a:p>
            <a:fld id="{26C2546F-6C73-4C9A-A3EB-ABE1F5BCB854}" type="slidenum">
              <a:rPr lang="en-GB">
                <a:solidFill>
                  <a:srgbClr val="000000"/>
                </a:solidFill>
              </a:rPr>
              <a:pPr/>
              <a:t>‹#›</a:t>
            </a:fld>
            <a:endParaRPr lang="en-GB">
              <a:solidFill>
                <a:srgbClr val="000000"/>
              </a:solidFill>
            </a:endParaRPr>
          </a:p>
        </p:txBody>
      </p:sp>
    </p:spTree>
    <p:extLst>
      <p:ext uri="{BB962C8B-B14F-4D97-AF65-F5344CB8AC3E}">
        <p14:creationId xmlns:p14="http://schemas.microsoft.com/office/powerpoint/2010/main" val="603668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fld id="{655EF3FE-555E-4BEE-B330-8DAD461DE4A1}"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107805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247" y="4406901"/>
            <a:ext cx="103632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sldNum" sz="quarter" idx="10"/>
          </p:nvPr>
        </p:nvSpPr>
        <p:spPr>
          <a:ln/>
        </p:spPr>
        <p:txBody>
          <a:bodyPr/>
          <a:lstStyle>
            <a:lvl1pPr>
              <a:defRPr/>
            </a:lvl1pPr>
          </a:lstStyle>
          <a:p>
            <a:fld id="{28048882-D807-441D-AEAB-CAD1D5E82E36}"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815393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016000" y="1371600"/>
            <a:ext cx="4650154"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53723" y="1371600"/>
            <a:ext cx="4650154"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sldNum" sz="quarter" idx="10"/>
          </p:nvPr>
        </p:nvSpPr>
        <p:spPr>
          <a:ln/>
        </p:spPr>
        <p:txBody>
          <a:bodyPr/>
          <a:lstStyle>
            <a:lvl1pPr>
              <a:defRPr/>
            </a:lvl1pPr>
          </a:lstStyle>
          <a:p>
            <a:fld id="{970F5434-6A56-4C40-8554-0670378849DD}"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3031921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75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75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693"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693"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sldNum" sz="quarter" idx="10"/>
          </p:nvPr>
        </p:nvSpPr>
        <p:spPr>
          <a:ln/>
        </p:spPr>
        <p:txBody>
          <a:bodyPr/>
          <a:lstStyle>
            <a:lvl1pPr>
              <a:defRPr/>
            </a:lvl1pPr>
          </a:lstStyle>
          <a:p>
            <a:fld id="{18993942-F07F-453F-BE8C-6953914DF9FD}"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3965276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Rectangle 11"/>
          <p:cNvSpPr>
            <a:spLocks noGrp="1" noChangeArrowheads="1"/>
          </p:cNvSpPr>
          <p:nvPr>
            <p:ph type="sldNum" sz="quarter" idx="10"/>
          </p:nvPr>
        </p:nvSpPr>
        <p:spPr>
          <a:ln/>
        </p:spPr>
        <p:txBody>
          <a:bodyPr/>
          <a:lstStyle>
            <a:lvl1pPr>
              <a:defRPr/>
            </a:lvl1pPr>
          </a:lstStyle>
          <a:p>
            <a:fld id="{12AB83C9-0736-4A88-AE8F-ABBCBC1C3921}"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467613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fld id="{348C0CFC-E1DA-46EA-814B-CB5D73C3AB8C}"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3720090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247"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7385" y="273051"/>
            <a:ext cx="681501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1435101"/>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fld id="{9370187C-5EB4-4392-A483-EB7401971945}"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222296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554" y="4800600"/>
            <a:ext cx="73152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554"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554"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fld id="{0B29185D-03B3-4400-B710-19FD6664C997}"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2450283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100000">
              <a:schemeClr val="bg1"/>
            </a:gs>
          </a:gsLst>
          <a:lin ang="5400000" scaled="1"/>
        </a:gradFill>
        <a:effectLst/>
      </p:bgPr>
    </p:bg>
    <p:spTree>
      <p:nvGrpSpPr>
        <p:cNvPr id="1" name=""/>
        <p:cNvGrpSpPr/>
        <p:nvPr/>
      </p:nvGrpSpPr>
      <p:grpSpPr>
        <a:xfrm>
          <a:off x="0" y="0"/>
          <a:ext cx="0" cy="0"/>
          <a:chOff x="0" y="0"/>
          <a:chExt cx="0" cy="0"/>
        </a:xfrm>
      </p:grpSpPr>
      <p:sp>
        <p:nvSpPr>
          <p:cNvPr id="349187" name="Rectangle 3"/>
          <p:cNvSpPr>
            <a:spLocks noChangeArrowheads="1"/>
          </p:cNvSpPr>
          <p:nvPr userDrawn="1"/>
        </p:nvSpPr>
        <p:spPr bwMode="auto">
          <a:xfrm>
            <a:off x="0" y="2438401"/>
            <a:ext cx="12192000" cy="461665"/>
          </a:xfrm>
          <a:prstGeom prst="rect">
            <a:avLst/>
          </a:prstGeom>
          <a:noFill/>
          <a:ln w="9525">
            <a:noFill/>
            <a:miter lim="800000"/>
            <a:headEnd/>
            <a:tailEnd/>
          </a:ln>
          <a:effectLst/>
        </p:spPr>
        <p:txBody>
          <a:bodyPr>
            <a:spAutoFit/>
          </a:bodyPr>
          <a:lstStyle/>
          <a:p>
            <a:pPr fontAlgn="base">
              <a:spcBef>
                <a:spcPct val="0"/>
              </a:spcBef>
              <a:spcAft>
                <a:spcPct val="0"/>
              </a:spcAft>
              <a:defRPr/>
            </a:pPr>
            <a:endParaRPr kumimoji="1" lang="en-US" sz="2400">
              <a:solidFill>
                <a:srgbClr val="000000"/>
              </a:solidFill>
            </a:endParaRPr>
          </a:p>
        </p:txBody>
      </p:sp>
      <p:pic>
        <p:nvPicPr>
          <p:cNvPr id="9219" name="Picture 4" descr="未命名-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352800" y="6248400"/>
            <a:ext cx="8839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5" descr="未命名-1"/>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133600" y="6400800"/>
            <a:ext cx="100584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6" descr="fiber title1 複製"/>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0"/>
            <a:ext cx="12192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Rectangle 8"/>
          <p:cNvSpPr>
            <a:spLocks noGrp="1" noChangeArrowheads="1"/>
          </p:cNvSpPr>
          <p:nvPr>
            <p:ph type="body" idx="1"/>
          </p:nvPr>
        </p:nvSpPr>
        <p:spPr bwMode="auto">
          <a:xfrm>
            <a:off x="1016000" y="1371600"/>
            <a:ext cx="9487877"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349193" name="Text Box 9"/>
          <p:cNvSpPr txBox="1">
            <a:spLocks noChangeArrowheads="1"/>
          </p:cNvSpPr>
          <p:nvPr userDrawn="1"/>
        </p:nvSpPr>
        <p:spPr bwMode="auto">
          <a:xfrm>
            <a:off x="656493" y="6172201"/>
            <a:ext cx="5945554" cy="531813"/>
          </a:xfrm>
          <a:prstGeom prst="rect">
            <a:avLst/>
          </a:prstGeom>
          <a:noFill/>
          <a:ln w="9525">
            <a:noFill/>
            <a:miter lim="800000"/>
            <a:headEnd/>
            <a:tailEnd/>
          </a:ln>
          <a:effectLst/>
        </p:spPr>
        <p:txBody>
          <a:bodyPr>
            <a:spAutoFit/>
          </a:bodyPr>
          <a:lstStyle/>
          <a:p>
            <a:pPr fontAlgn="base">
              <a:lnSpc>
                <a:spcPct val="80000"/>
              </a:lnSpc>
              <a:spcBef>
                <a:spcPct val="20000"/>
              </a:spcBef>
              <a:spcAft>
                <a:spcPct val="0"/>
              </a:spcAft>
              <a:defRPr/>
            </a:pPr>
            <a:r>
              <a:rPr kumimoji="1" lang="en-US" altLang="zh-TW" sz="1600" b="1" i="1">
                <a:solidFill>
                  <a:srgbClr val="000099"/>
                </a:solidFill>
                <a:effectLst>
                  <a:outerShdw blurRad="38100" dist="38100" dir="2700000" algn="tl">
                    <a:srgbClr val="C0C0C0"/>
                  </a:outerShdw>
                </a:effectLst>
                <a:ea typeface="標楷體" pitchFamily="65" charset="-120"/>
              </a:rPr>
              <a:t>Prof. J.F. Huang, Fiber-Optic Communication Lab.</a:t>
            </a:r>
          </a:p>
          <a:p>
            <a:pPr fontAlgn="base">
              <a:lnSpc>
                <a:spcPct val="80000"/>
              </a:lnSpc>
              <a:spcBef>
                <a:spcPct val="20000"/>
              </a:spcBef>
              <a:spcAft>
                <a:spcPct val="0"/>
              </a:spcAft>
              <a:defRPr/>
            </a:pPr>
            <a:r>
              <a:rPr kumimoji="1" lang="en-US" altLang="zh-TW" sz="1600" b="1" i="1">
                <a:solidFill>
                  <a:srgbClr val="000099"/>
                </a:solidFill>
                <a:effectLst>
                  <a:outerShdw blurRad="38100" dist="38100" dir="2700000" algn="tl">
                    <a:srgbClr val="C0C0C0"/>
                  </a:outerShdw>
                </a:effectLst>
              </a:rPr>
              <a:t>National Cheng Kung University, Taiwan</a:t>
            </a:r>
            <a:r>
              <a:rPr kumimoji="1" lang="en-US" altLang="zh-TW" sz="1600">
                <a:solidFill>
                  <a:srgbClr val="000000"/>
                </a:solidFill>
              </a:rPr>
              <a:t> </a:t>
            </a:r>
          </a:p>
        </p:txBody>
      </p:sp>
      <p:sp>
        <p:nvSpPr>
          <p:cNvPr id="349195" name="Rectangle 11"/>
          <p:cNvSpPr>
            <a:spLocks noGrp="1" noChangeArrowheads="1"/>
          </p:cNvSpPr>
          <p:nvPr>
            <p:ph type="sldNum" sz="quarter" idx="4"/>
          </p:nvPr>
        </p:nvSpPr>
        <p:spPr bwMode="auto">
          <a:xfrm>
            <a:off x="9003323" y="5791200"/>
            <a:ext cx="234461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09D20DA6-B1A5-4E2E-A36B-86A6C2207C54}" type="slidenum">
              <a:rPr kumimoji="1" lang="en-US" altLang="zh-TW">
                <a:solidFill>
                  <a:srgbClr val="000000"/>
                </a:solidFill>
              </a:rPr>
              <a:pPr fontAlgn="base">
                <a:spcBef>
                  <a:spcPct val="0"/>
                </a:spcBef>
                <a:spcAft>
                  <a:spcPct val="0"/>
                </a:spcAft>
              </a:pPr>
              <a:t>‹#›</a:t>
            </a:fld>
            <a:endParaRPr kumimoji="1" lang="en-US" altLang="zh-TW">
              <a:solidFill>
                <a:srgbClr val="000000"/>
              </a:solidFill>
            </a:endParaRPr>
          </a:p>
        </p:txBody>
      </p:sp>
    </p:spTree>
    <p:extLst>
      <p:ext uri="{BB962C8B-B14F-4D97-AF65-F5344CB8AC3E}">
        <p14:creationId xmlns:p14="http://schemas.microsoft.com/office/powerpoint/2010/main" val="41225334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rtl="0" eaLnBrk="0" fontAlgn="base" hangingPunct="0">
        <a:spcBef>
          <a:spcPct val="0"/>
        </a:spcBef>
        <a:spcAft>
          <a:spcPct val="0"/>
        </a:spcAft>
        <a:defRPr kumimoji="1" sz="3200" b="1">
          <a:solidFill>
            <a:schemeClr val="accent2"/>
          </a:solidFill>
          <a:latin typeface="+mj-lt"/>
          <a:ea typeface="+mj-ea"/>
          <a:cs typeface="+mj-cs"/>
        </a:defRPr>
      </a:lvl1pPr>
      <a:lvl2pPr algn="ctr" rtl="0" eaLnBrk="0" fontAlgn="base" hangingPunct="0">
        <a:spcBef>
          <a:spcPct val="0"/>
        </a:spcBef>
        <a:spcAft>
          <a:spcPct val="0"/>
        </a:spcAft>
        <a:defRPr kumimoji="1" sz="3200" b="1">
          <a:solidFill>
            <a:schemeClr val="accent2"/>
          </a:solidFill>
          <a:latin typeface="Times New Roman" pitchFamily="18" charset="0"/>
          <a:ea typeface="新細明體" pitchFamily="18" charset="-120"/>
        </a:defRPr>
      </a:lvl2pPr>
      <a:lvl3pPr algn="ctr" rtl="0" eaLnBrk="0" fontAlgn="base" hangingPunct="0">
        <a:spcBef>
          <a:spcPct val="0"/>
        </a:spcBef>
        <a:spcAft>
          <a:spcPct val="0"/>
        </a:spcAft>
        <a:defRPr kumimoji="1" sz="3200" b="1">
          <a:solidFill>
            <a:schemeClr val="accent2"/>
          </a:solidFill>
          <a:latin typeface="Times New Roman" pitchFamily="18" charset="0"/>
          <a:ea typeface="新細明體" pitchFamily="18" charset="-120"/>
        </a:defRPr>
      </a:lvl3pPr>
      <a:lvl4pPr algn="ctr" rtl="0" eaLnBrk="0" fontAlgn="base" hangingPunct="0">
        <a:spcBef>
          <a:spcPct val="0"/>
        </a:spcBef>
        <a:spcAft>
          <a:spcPct val="0"/>
        </a:spcAft>
        <a:defRPr kumimoji="1" sz="3200" b="1">
          <a:solidFill>
            <a:schemeClr val="accent2"/>
          </a:solidFill>
          <a:latin typeface="Times New Roman" pitchFamily="18" charset="0"/>
          <a:ea typeface="新細明體" pitchFamily="18" charset="-120"/>
        </a:defRPr>
      </a:lvl4pPr>
      <a:lvl5pPr algn="ctr" rtl="0" eaLnBrk="0" fontAlgn="base" hangingPunct="0">
        <a:spcBef>
          <a:spcPct val="0"/>
        </a:spcBef>
        <a:spcAft>
          <a:spcPct val="0"/>
        </a:spcAft>
        <a:defRPr kumimoji="1" sz="3200" b="1">
          <a:solidFill>
            <a:schemeClr val="accent2"/>
          </a:solidFill>
          <a:latin typeface="Times New Roman" pitchFamily="18" charset="0"/>
          <a:ea typeface="新細明體" pitchFamily="18" charset="-120"/>
        </a:defRPr>
      </a:lvl5pPr>
      <a:lvl6pPr marL="457200" algn="ctr" rtl="0" fontAlgn="base">
        <a:spcBef>
          <a:spcPct val="0"/>
        </a:spcBef>
        <a:spcAft>
          <a:spcPct val="0"/>
        </a:spcAft>
        <a:defRPr kumimoji="1" sz="3200" b="1">
          <a:solidFill>
            <a:schemeClr val="accent2"/>
          </a:solidFill>
          <a:latin typeface="Times New Roman" pitchFamily="18" charset="0"/>
          <a:ea typeface="新細明體" pitchFamily="18" charset="-120"/>
        </a:defRPr>
      </a:lvl6pPr>
      <a:lvl7pPr marL="914400" algn="ctr" rtl="0" fontAlgn="base">
        <a:spcBef>
          <a:spcPct val="0"/>
        </a:spcBef>
        <a:spcAft>
          <a:spcPct val="0"/>
        </a:spcAft>
        <a:defRPr kumimoji="1" sz="3200" b="1">
          <a:solidFill>
            <a:schemeClr val="accent2"/>
          </a:solidFill>
          <a:latin typeface="Times New Roman" pitchFamily="18" charset="0"/>
          <a:ea typeface="新細明體" pitchFamily="18" charset="-120"/>
        </a:defRPr>
      </a:lvl7pPr>
      <a:lvl8pPr marL="1371600" algn="ctr" rtl="0" fontAlgn="base">
        <a:spcBef>
          <a:spcPct val="0"/>
        </a:spcBef>
        <a:spcAft>
          <a:spcPct val="0"/>
        </a:spcAft>
        <a:defRPr kumimoji="1" sz="3200" b="1">
          <a:solidFill>
            <a:schemeClr val="accent2"/>
          </a:solidFill>
          <a:latin typeface="Times New Roman" pitchFamily="18" charset="0"/>
          <a:ea typeface="新細明體" pitchFamily="18" charset="-120"/>
        </a:defRPr>
      </a:lvl8pPr>
      <a:lvl9pPr marL="1828800" algn="ctr" rtl="0" fontAlgn="base">
        <a:spcBef>
          <a:spcPct val="0"/>
        </a:spcBef>
        <a:spcAft>
          <a:spcPct val="0"/>
        </a:spcAft>
        <a:defRPr kumimoji="1" sz="3200" b="1">
          <a:solidFill>
            <a:schemeClr val="accent2"/>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Font typeface="Wingdings" panose="05000000000000000000" pitchFamily="2" charset="2"/>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ü"/>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a:solidFill>
            <a:schemeClr val="tx1"/>
          </a:solidFill>
          <a:latin typeface="+mn-lt"/>
          <a:ea typeface="+mn-ea"/>
        </a:defRPr>
      </a:lvl6pPr>
      <a:lvl7pPr marL="2971800" indent="-228600" algn="l" rtl="0" fontAlgn="base">
        <a:spcBef>
          <a:spcPct val="20000"/>
        </a:spcBef>
        <a:spcAft>
          <a:spcPct val="0"/>
        </a:spcAft>
        <a:buChar char="»"/>
        <a:defRPr kumimoji="1">
          <a:solidFill>
            <a:schemeClr val="tx1"/>
          </a:solidFill>
          <a:latin typeface="+mn-lt"/>
          <a:ea typeface="+mn-ea"/>
        </a:defRPr>
      </a:lvl7pPr>
      <a:lvl8pPr marL="3429000" indent="-228600" algn="l" rtl="0" fontAlgn="base">
        <a:spcBef>
          <a:spcPct val="20000"/>
        </a:spcBef>
        <a:spcAft>
          <a:spcPct val="0"/>
        </a:spcAft>
        <a:buChar char="»"/>
        <a:defRPr kumimoji="1">
          <a:solidFill>
            <a:schemeClr val="tx1"/>
          </a:solidFill>
          <a:latin typeface="+mn-lt"/>
          <a:ea typeface="+mn-ea"/>
        </a:defRPr>
      </a:lvl8pPr>
      <a:lvl9pPr marL="3886200" indent="-228600" algn="l" rtl="0" fontAlgn="base">
        <a:spcBef>
          <a:spcPct val="20000"/>
        </a:spcBef>
        <a:spcAft>
          <a:spcPct val="0"/>
        </a:spcAft>
        <a:buChar char="»"/>
        <a:defRPr kumimoji="1">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4.wmf"/></Relationships>
</file>

<file path=ppt/slides/_rels/slide4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hangingPunct="1"/>
            <a:fld id="{CC49020D-2FCF-4059-A93D-F3BBE32EDCD5}" type="slidenum">
              <a:rPr lang="en-GB" sz="1400">
                <a:solidFill>
                  <a:srgbClr val="000000"/>
                </a:solidFill>
              </a:rPr>
              <a:pPr eaLnBrk="1" hangingPunct="1"/>
              <a:t>1</a:t>
            </a:fld>
            <a:endParaRPr lang="en-GB" sz="1400">
              <a:solidFill>
                <a:srgbClr val="000000"/>
              </a:solidFill>
            </a:endParaRPr>
          </a:p>
        </p:txBody>
      </p:sp>
      <p:sp>
        <p:nvSpPr>
          <p:cNvPr id="12291" name="Rectangle 2"/>
          <p:cNvSpPr>
            <a:spLocks noGrp="1" noChangeArrowheads="1"/>
          </p:cNvSpPr>
          <p:nvPr>
            <p:ph type="ctrTitle"/>
          </p:nvPr>
        </p:nvSpPr>
        <p:spPr bwMode="auto">
          <a:xfrm>
            <a:off x="1885950" y="2130426"/>
            <a:ext cx="8420100" cy="1470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mtClean="0"/>
              <a:t>Digital Modulation Basics</a:t>
            </a:r>
            <a:endParaRPr lang="en-GB" smtClean="0"/>
          </a:p>
        </p:txBody>
      </p:sp>
      <p:sp>
        <p:nvSpPr>
          <p:cNvPr id="12292" name="Rectangle 3"/>
          <p:cNvSpPr>
            <a:spLocks noGrp="1" noChangeArrowheads="1"/>
          </p:cNvSpPr>
          <p:nvPr>
            <p:ph type="subTitle" idx="1"/>
          </p:nvPr>
        </p:nvSpPr>
        <p:spPr/>
        <p:txBody>
          <a:bodyPr/>
          <a:lstStyle/>
          <a:p>
            <a:pPr eaLnBrk="1" hangingPunct="1"/>
            <a:r>
              <a:rPr lang="en-GB" smtClean="0"/>
              <a:t>EEE 367</a:t>
            </a:r>
          </a:p>
          <a:p>
            <a:pPr eaLnBrk="1" hangingPunct="1"/>
            <a:r>
              <a:rPr lang="en-GB" smtClean="0"/>
              <a:t>Telecommunication Engineering</a:t>
            </a:r>
          </a:p>
        </p:txBody>
      </p:sp>
    </p:spTree>
    <p:extLst>
      <p:ext uri="{BB962C8B-B14F-4D97-AF65-F5344CB8AC3E}">
        <p14:creationId xmlns:p14="http://schemas.microsoft.com/office/powerpoint/2010/main" val="8055002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0"/>
          </p:nvPr>
        </p:nvSpPr>
        <p:spPr>
          <a:xfrm>
            <a:off x="8242300" y="6248400"/>
            <a:ext cx="206375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hangingPunct="1"/>
            <a:fld id="{F2AC8170-5EE2-43A2-9FAA-55E3C4045903}" type="slidenum">
              <a:rPr lang="en-GB" sz="1400">
                <a:solidFill>
                  <a:srgbClr val="000000"/>
                </a:solidFill>
              </a:rPr>
              <a:pPr eaLnBrk="1" hangingPunct="1"/>
              <a:t>10</a:t>
            </a:fld>
            <a:endParaRPr lang="en-GB" sz="1400">
              <a:solidFill>
                <a:srgbClr val="000000"/>
              </a:solidFill>
            </a:endParaRPr>
          </a:p>
        </p:txBody>
      </p:sp>
      <p:sp>
        <p:nvSpPr>
          <p:cNvPr id="20483"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mtClean="0"/>
              <a:t>Demodulation &amp; Detection</a:t>
            </a:r>
            <a:endParaRPr lang="en-GB" smtClean="0"/>
          </a:p>
        </p:txBody>
      </p:sp>
      <p:sp>
        <p:nvSpPr>
          <p:cNvPr id="20484" name="Rectangle 3"/>
          <p:cNvSpPr>
            <a:spLocks noGrp="1" noChangeArrowheads="1"/>
          </p:cNvSpPr>
          <p:nvPr>
            <p:ph type="body" idx="1"/>
          </p:nvPr>
        </p:nvSpPr>
        <p:spPr/>
        <p:txBody>
          <a:bodyPr/>
          <a:lstStyle/>
          <a:p>
            <a:pPr eaLnBrk="1" hangingPunct="1"/>
            <a:r>
              <a:rPr lang="en-US" smtClean="0"/>
              <a:t>Demodulation</a:t>
            </a:r>
          </a:p>
          <a:p>
            <a:pPr lvl="1" eaLnBrk="1" hangingPunct="1"/>
            <a:r>
              <a:rPr lang="en-US" smtClean="0"/>
              <a:t>Is process of removing the carrier signal to obtain the original signal waveform</a:t>
            </a:r>
          </a:p>
          <a:p>
            <a:pPr eaLnBrk="1" hangingPunct="1"/>
            <a:r>
              <a:rPr lang="en-US" smtClean="0"/>
              <a:t>Detection – extracts the symbols from the waveform</a:t>
            </a:r>
          </a:p>
          <a:p>
            <a:pPr lvl="1" eaLnBrk="1" hangingPunct="1"/>
            <a:r>
              <a:rPr lang="en-US" smtClean="0"/>
              <a:t>Coherent detection</a:t>
            </a:r>
          </a:p>
          <a:p>
            <a:pPr lvl="1" eaLnBrk="1" hangingPunct="1"/>
            <a:r>
              <a:rPr lang="en-US" smtClean="0"/>
              <a:t>Non-coherent detection</a:t>
            </a:r>
          </a:p>
          <a:p>
            <a:pPr eaLnBrk="1" hangingPunct="1"/>
            <a:endParaRPr lang="en-GB" smtClean="0"/>
          </a:p>
        </p:txBody>
      </p:sp>
    </p:spTree>
    <p:extLst>
      <p:ext uri="{BB962C8B-B14F-4D97-AF65-F5344CB8AC3E}">
        <p14:creationId xmlns:p14="http://schemas.microsoft.com/office/powerpoint/2010/main" val="16356572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0"/>
          </p:nvPr>
        </p:nvSpPr>
        <p:spPr>
          <a:xfrm>
            <a:off x="8242300" y="6248400"/>
            <a:ext cx="206375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hangingPunct="1"/>
            <a:fld id="{6C8ADE35-EA1A-40F7-B3F0-504F5235AC3F}" type="slidenum">
              <a:rPr lang="en-GB" sz="1400">
                <a:solidFill>
                  <a:srgbClr val="000000"/>
                </a:solidFill>
              </a:rPr>
              <a:pPr eaLnBrk="1" hangingPunct="1"/>
              <a:t>11</a:t>
            </a:fld>
            <a:endParaRPr lang="en-GB" sz="1400">
              <a:solidFill>
                <a:srgbClr val="000000"/>
              </a:solidFill>
            </a:endParaRPr>
          </a:p>
        </p:txBody>
      </p:sp>
      <p:sp>
        <p:nvSpPr>
          <p:cNvPr id="21507"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mtClean="0"/>
              <a:t>Coherent Detection</a:t>
            </a:r>
            <a:endParaRPr lang="en-GB" smtClean="0"/>
          </a:p>
        </p:txBody>
      </p:sp>
      <p:sp>
        <p:nvSpPr>
          <p:cNvPr id="21508" name="Rectangle 3"/>
          <p:cNvSpPr>
            <a:spLocks noGrp="1" noChangeArrowheads="1"/>
          </p:cNvSpPr>
          <p:nvPr>
            <p:ph type="body" idx="1"/>
          </p:nvPr>
        </p:nvSpPr>
        <p:spPr/>
        <p:txBody>
          <a:bodyPr/>
          <a:lstStyle/>
          <a:p>
            <a:pPr eaLnBrk="1" hangingPunct="1">
              <a:lnSpc>
                <a:spcPct val="90000"/>
              </a:lnSpc>
            </a:pPr>
            <a:r>
              <a:rPr lang="en-US" sz="2800"/>
              <a:t>An estimate of the channel phase and attenuation is recovered. It is then possible to reproduce the transmitted signal and demodulate. </a:t>
            </a:r>
          </a:p>
          <a:p>
            <a:pPr eaLnBrk="1" hangingPunct="1">
              <a:lnSpc>
                <a:spcPct val="90000"/>
              </a:lnSpc>
            </a:pPr>
            <a:r>
              <a:rPr lang="en-US" sz="2800"/>
              <a:t>Requires a replica carrier wave of the same frequency and phase at the receiver. </a:t>
            </a:r>
          </a:p>
          <a:p>
            <a:pPr eaLnBrk="1" hangingPunct="1">
              <a:lnSpc>
                <a:spcPct val="90000"/>
              </a:lnSpc>
            </a:pPr>
            <a:r>
              <a:rPr lang="en-US" sz="2800"/>
              <a:t>The received signal and replica carrier are cross-correlated using information contained in their amplitudes and phases. </a:t>
            </a:r>
          </a:p>
          <a:p>
            <a:pPr eaLnBrk="1" hangingPunct="1">
              <a:lnSpc>
                <a:spcPct val="90000"/>
              </a:lnSpc>
            </a:pPr>
            <a:r>
              <a:rPr lang="en-US" sz="2800"/>
              <a:t>Also known as synchronous detection</a:t>
            </a:r>
          </a:p>
        </p:txBody>
      </p:sp>
    </p:spTree>
    <p:extLst>
      <p:ext uri="{BB962C8B-B14F-4D97-AF65-F5344CB8AC3E}">
        <p14:creationId xmlns:p14="http://schemas.microsoft.com/office/powerpoint/2010/main" val="37176737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0"/>
          </p:nvPr>
        </p:nvSpPr>
        <p:spPr>
          <a:xfrm>
            <a:off x="8242300" y="6248400"/>
            <a:ext cx="206375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hangingPunct="1"/>
            <a:fld id="{A5FF55B0-D25B-49F6-A693-AA25616897F9}" type="slidenum">
              <a:rPr lang="en-GB" sz="1400">
                <a:solidFill>
                  <a:srgbClr val="000000"/>
                </a:solidFill>
              </a:rPr>
              <a:pPr eaLnBrk="1" hangingPunct="1"/>
              <a:t>12</a:t>
            </a:fld>
            <a:endParaRPr lang="en-GB" sz="1400">
              <a:solidFill>
                <a:srgbClr val="000000"/>
              </a:solidFill>
            </a:endParaRPr>
          </a:p>
        </p:txBody>
      </p:sp>
      <p:sp>
        <p:nvSpPr>
          <p:cNvPr id="22531"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mtClean="0"/>
              <a:t>Coherent Detection 2</a:t>
            </a:r>
            <a:endParaRPr lang="en-GB" smtClean="0"/>
          </a:p>
        </p:txBody>
      </p:sp>
      <p:sp>
        <p:nvSpPr>
          <p:cNvPr id="22532" name="Rectangle 3"/>
          <p:cNvSpPr>
            <a:spLocks noGrp="1" noChangeArrowheads="1"/>
          </p:cNvSpPr>
          <p:nvPr>
            <p:ph type="body" idx="1"/>
          </p:nvPr>
        </p:nvSpPr>
        <p:spPr/>
        <p:txBody>
          <a:bodyPr/>
          <a:lstStyle/>
          <a:p>
            <a:pPr eaLnBrk="1" hangingPunct="1">
              <a:lnSpc>
                <a:spcPct val="90000"/>
              </a:lnSpc>
            </a:pPr>
            <a:r>
              <a:rPr lang="en-US" sz="2800"/>
              <a:t>Carrier recovery methods include</a:t>
            </a:r>
          </a:p>
          <a:p>
            <a:pPr lvl="1" eaLnBrk="1" hangingPunct="1">
              <a:lnSpc>
                <a:spcPct val="90000"/>
              </a:lnSpc>
            </a:pPr>
            <a:r>
              <a:rPr lang="en-US" sz="2400"/>
              <a:t>Pilot Tone (such as Transparent Tone in Band)</a:t>
            </a:r>
          </a:p>
          <a:p>
            <a:pPr lvl="2" eaLnBrk="1" hangingPunct="1">
              <a:lnSpc>
                <a:spcPct val="90000"/>
              </a:lnSpc>
            </a:pPr>
            <a:r>
              <a:rPr lang="en-US" sz="2000"/>
              <a:t>Less power in the information bearing signal, High peak-to-mean power ratio</a:t>
            </a:r>
          </a:p>
          <a:p>
            <a:pPr lvl="1" eaLnBrk="1" hangingPunct="1">
              <a:lnSpc>
                <a:spcPct val="90000"/>
              </a:lnSpc>
            </a:pPr>
            <a:r>
              <a:rPr lang="en-US" sz="2400"/>
              <a:t>Carrier recovery from the information signal </a:t>
            </a:r>
          </a:p>
          <a:p>
            <a:pPr lvl="2" eaLnBrk="1" hangingPunct="1">
              <a:lnSpc>
                <a:spcPct val="90000"/>
              </a:lnSpc>
            </a:pPr>
            <a:r>
              <a:rPr lang="en-US" sz="2000"/>
              <a:t>E.g. Costas loop</a:t>
            </a:r>
          </a:p>
          <a:p>
            <a:pPr eaLnBrk="1" hangingPunct="1">
              <a:lnSpc>
                <a:spcPct val="90000"/>
              </a:lnSpc>
            </a:pPr>
            <a:r>
              <a:rPr lang="en-US" sz="2800"/>
              <a:t>Applicable to </a:t>
            </a:r>
          </a:p>
          <a:p>
            <a:pPr lvl="1" eaLnBrk="1" hangingPunct="1">
              <a:lnSpc>
                <a:spcPct val="90000"/>
              </a:lnSpc>
            </a:pPr>
            <a:r>
              <a:rPr lang="en-US" sz="2400"/>
              <a:t>Phase Shift Keying (PSK)</a:t>
            </a:r>
          </a:p>
          <a:p>
            <a:pPr lvl="1" eaLnBrk="1" hangingPunct="1">
              <a:lnSpc>
                <a:spcPct val="90000"/>
              </a:lnSpc>
            </a:pPr>
            <a:r>
              <a:rPr lang="en-US" sz="2400"/>
              <a:t>Frequency Shift Keying (FSK)</a:t>
            </a:r>
          </a:p>
          <a:p>
            <a:pPr lvl="1" eaLnBrk="1" hangingPunct="1">
              <a:lnSpc>
                <a:spcPct val="90000"/>
              </a:lnSpc>
            </a:pPr>
            <a:r>
              <a:rPr lang="en-US" sz="2400"/>
              <a:t>Amplitude Shift Keying (ASK)</a:t>
            </a:r>
            <a:endParaRPr lang="en-GB" sz="2400"/>
          </a:p>
        </p:txBody>
      </p:sp>
    </p:spTree>
    <p:extLst>
      <p:ext uri="{BB962C8B-B14F-4D97-AF65-F5344CB8AC3E}">
        <p14:creationId xmlns:p14="http://schemas.microsoft.com/office/powerpoint/2010/main" val="19835880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0"/>
          </p:nvPr>
        </p:nvSpPr>
        <p:spPr>
          <a:xfrm>
            <a:off x="8242300" y="6248400"/>
            <a:ext cx="206375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hangingPunct="1"/>
            <a:fld id="{E5AB9412-1680-4259-8BFD-F30B8E890C31}" type="slidenum">
              <a:rPr lang="en-GB" sz="1400">
                <a:solidFill>
                  <a:srgbClr val="000000"/>
                </a:solidFill>
              </a:rPr>
              <a:pPr eaLnBrk="1" hangingPunct="1"/>
              <a:t>13</a:t>
            </a:fld>
            <a:endParaRPr lang="en-GB" sz="1400">
              <a:solidFill>
                <a:srgbClr val="000000"/>
              </a:solidFill>
            </a:endParaRPr>
          </a:p>
        </p:txBody>
      </p:sp>
      <p:sp>
        <p:nvSpPr>
          <p:cNvPr id="23555"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mtClean="0"/>
              <a:t>Non-Coherent Detection</a:t>
            </a:r>
            <a:endParaRPr lang="en-GB" smtClean="0"/>
          </a:p>
        </p:txBody>
      </p:sp>
      <p:sp>
        <p:nvSpPr>
          <p:cNvPr id="23556" name="Rectangle 3"/>
          <p:cNvSpPr>
            <a:spLocks noGrp="1" noChangeArrowheads="1"/>
          </p:cNvSpPr>
          <p:nvPr>
            <p:ph type="body" idx="1"/>
          </p:nvPr>
        </p:nvSpPr>
        <p:spPr/>
        <p:txBody>
          <a:bodyPr/>
          <a:lstStyle/>
          <a:p>
            <a:pPr eaLnBrk="1" hangingPunct="1">
              <a:lnSpc>
                <a:spcPct val="90000"/>
              </a:lnSpc>
            </a:pPr>
            <a:r>
              <a:rPr lang="en-US" smtClean="0"/>
              <a:t>Requires no reference wave; does not exploit phase reference information (envelope detection)</a:t>
            </a:r>
          </a:p>
          <a:p>
            <a:pPr lvl="1" eaLnBrk="1" hangingPunct="1">
              <a:lnSpc>
                <a:spcPct val="90000"/>
              </a:lnSpc>
            </a:pPr>
            <a:r>
              <a:rPr lang="en-US" smtClean="0"/>
              <a:t>Differential Phase Shift Keying (DPSK)</a:t>
            </a:r>
          </a:p>
          <a:p>
            <a:pPr lvl="1" eaLnBrk="1" hangingPunct="1">
              <a:lnSpc>
                <a:spcPct val="90000"/>
              </a:lnSpc>
            </a:pPr>
            <a:r>
              <a:rPr lang="en-US" smtClean="0"/>
              <a:t>Frequency Shift Keying (FSK)</a:t>
            </a:r>
          </a:p>
          <a:p>
            <a:pPr lvl="1" eaLnBrk="1" hangingPunct="1">
              <a:lnSpc>
                <a:spcPct val="90000"/>
              </a:lnSpc>
            </a:pPr>
            <a:r>
              <a:rPr lang="en-US" smtClean="0"/>
              <a:t>Amplitude Shift Keying (ASK)</a:t>
            </a:r>
          </a:p>
          <a:p>
            <a:pPr lvl="1" eaLnBrk="1" hangingPunct="1">
              <a:lnSpc>
                <a:spcPct val="90000"/>
              </a:lnSpc>
            </a:pPr>
            <a:r>
              <a:rPr lang="en-GB" smtClean="0"/>
              <a:t>Non coherent detection is less</a:t>
            </a:r>
            <a:r>
              <a:rPr lang="en-US" smtClean="0"/>
              <a:t> complex than coherent detection (</a:t>
            </a:r>
            <a:r>
              <a:rPr lang="en-GB" smtClean="0"/>
              <a:t>easier to implement), </a:t>
            </a:r>
            <a:r>
              <a:rPr lang="en-US" smtClean="0"/>
              <a:t>but has worse performance</a:t>
            </a:r>
            <a:r>
              <a:rPr lang="en-GB" smtClean="0"/>
              <a:t>.</a:t>
            </a:r>
          </a:p>
        </p:txBody>
      </p:sp>
    </p:spTree>
    <p:extLst>
      <p:ext uri="{BB962C8B-B14F-4D97-AF65-F5344CB8AC3E}">
        <p14:creationId xmlns:p14="http://schemas.microsoft.com/office/powerpoint/2010/main" val="41214237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hangingPunct="1"/>
            <a:fld id="{39262C45-2142-4342-A36F-6B83E7B53D4F}" type="slidenum">
              <a:rPr lang="en-US" altLang="zh-TW" sz="1400">
                <a:solidFill>
                  <a:srgbClr val="000000"/>
                </a:solidFill>
              </a:rPr>
              <a:pPr eaLnBrk="1" hangingPunct="1"/>
              <a:t>14</a:t>
            </a:fld>
            <a:endParaRPr lang="en-US" altLang="zh-TW" sz="1400">
              <a:solidFill>
                <a:srgbClr val="000000"/>
              </a:solidFill>
            </a:endParaRPr>
          </a:p>
        </p:txBody>
      </p:sp>
      <p:sp>
        <p:nvSpPr>
          <p:cNvPr id="24579" name="Rectangle 3"/>
          <p:cNvSpPr>
            <a:spLocks noGrp="1" noChangeArrowheads="1"/>
          </p:cNvSpPr>
          <p:nvPr>
            <p:ph type="body" idx="1"/>
          </p:nvPr>
        </p:nvSpPr>
        <p:spPr>
          <a:xfrm>
            <a:off x="1847850" y="1484314"/>
            <a:ext cx="7704138" cy="4383087"/>
          </a:xfrm>
        </p:spPr>
        <p:txBody>
          <a:bodyPr/>
          <a:lstStyle/>
          <a:p>
            <a:pPr eaLnBrk="1" hangingPunct="1"/>
            <a:r>
              <a:rPr lang="en-US" altLang="zh-TW" b="1" smtClean="0"/>
              <a:t>The general expression for a binary ASK signal is </a:t>
            </a:r>
          </a:p>
          <a:p>
            <a:pPr eaLnBrk="1" hangingPunct="1"/>
            <a:endParaRPr lang="en-US" altLang="zh-TW" sz="1000"/>
          </a:p>
          <a:p>
            <a:pPr eaLnBrk="1" hangingPunct="1">
              <a:spcBef>
                <a:spcPct val="0"/>
              </a:spcBef>
              <a:buFont typeface="Wingdings" panose="05000000000000000000" pitchFamily="2" charset="2"/>
              <a:buNone/>
            </a:pPr>
            <a:r>
              <a:rPr lang="en-US" altLang="zh-TW" b="1" smtClean="0"/>
              <a:t>           </a:t>
            </a:r>
            <a:r>
              <a:rPr lang="en-US" altLang="zh-TW" b="1" i="1" smtClean="0"/>
              <a:t>v</a:t>
            </a:r>
            <a:r>
              <a:rPr lang="en-US" altLang="zh-TW" b="1" smtClean="0"/>
              <a:t>(</a:t>
            </a:r>
            <a:r>
              <a:rPr lang="en-US" altLang="zh-TW" b="1" i="1" smtClean="0"/>
              <a:t>t</a:t>
            </a:r>
            <a:r>
              <a:rPr lang="en-US" altLang="zh-TW" b="1" smtClean="0"/>
              <a:t>) = </a:t>
            </a:r>
            <a:r>
              <a:rPr lang="en-US" altLang="zh-TW" b="1" i="1" smtClean="0"/>
              <a:t>A m(t)</a:t>
            </a:r>
            <a:r>
              <a:rPr lang="en-US" altLang="zh-TW" b="1" smtClean="0"/>
              <a:t>cos</a:t>
            </a:r>
            <a:r>
              <a:rPr lang="en-US" altLang="zh-TW" b="1" smtClean="0">
                <a:latin typeface="Symbol" panose="05050102010706020507" pitchFamily="18" charset="2"/>
              </a:rPr>
              <a:t>w</a:t>
            </a:r>
            <a:r>
              <a:rPr lang="en-US" altLang="zh-TW" b="1" baseline="-20000" smtClean="0"/>
              <a:t>c</a:t>
            </a:r>
            <a:r>
              <a:rPr lang="en-US" altLang="zh-TW" b="1" i="1" smtClean="0"/>
              <a:t>t</a:t>
            </a:r>
            <a:r>
              <a:rPr lang="en-US" altLang="zh-TW" b="1" smtClean="0"/>
              <a:t>                  0&lt;=t&lt;=T</a:t>
            </a:r>
          </a:p>
          <a:p>
            <a:pPr eaLnBrk="1" hangingPunct="1">
              <a:spcBef>
                <a:spcPct val="0"/>
              </a:spcBef>
              <a:buFont typeface="Wingdings" panose="05000000000000000000" pitchFamily="2" charset="2"/>
              <a:buNone/>
            </a:pPr>
            <a:endParaRPr lang="en-US" altLang="zh-TW" sz="1000"/>
          </a:p>
          <a:p>
            <a:pPr eaLnBrk="1" hangingPunct="1">
              <a:spcBef>
                <a:spcPct val="0"/>
              </a:spcBef>
            </a:pPr>
            <a:r>
              <a:rPr lang="en-US" altLang="zh-TW" b="1" smtClean="0"/>
              <a:t>where</a:t>
            </a:r>
          </a:p>
          <a:p>
            <a:pPr eaLnBrk="1" hangingPunct="1">
              <a:buFont typeface="Wingdings" panose="05000000000000000000" pitchFamily="2" charset="2"/>
              <a:buNone/>
            </a:pPr>
            <a:r>
              <a:rPr lang="en-US" altLang="zh-TW" b="1" i="1" smtClean="0"/>
              <a:t>           v</a:t>
            </a:r>
            <a:r>
              <a:rPr lang="en-US" altLang="zh-TW" b="1" smtClean="0"/>
              <a:t>(</a:t>
            </a:r>
            <a:r>
              <a:rPr lang="en-US" altLang="zh-TW" b="1" i="1" smtClean="0"/>
              <a:t>t</a:t>
            </a:r>
            <a:r>
              <a:rPr lang="en-US" altLang="zh-TW" b="1" smtClean="0"/>
              <a:t>)= binary ASK waveform</a:t>
            </a:r>
          </a:p>
          <a:p>
            <a:pPr eaLnBrk="1" hangingPunct="1">
              <a:buFont typeface="Wingdings" panose="05000000000000000000" pitchFamily="2" charset="2"/>
              <a:buNone/>
            </a:pPr>
            <a:r>
              <a:rPr lang="en-US" altLang="zh-TW" b="1" smtClean="0"/>
              <a:t>           </a:t>
            </a:r>
            <a:r>
              <a:rPr lang="en-US" altLang="zh-TW" b="1" i="1" smtClean="0"/>
              <a:t>A</a:t>
            </a:r>
            <a:r>
              <a:rPr lang="en-US" altLang="zh-TW" b="1" smtClean="0"/>
              <a:t> = peak unmodulated carrier amplitude</a:t>
            </a:r>
          </a:p>
          <a:p>
            <a:pPr eaLnBrk="1" hangingPunct="1">
              <a:buFont typeface="Wingdings" panose="05000000000000000000" pitchFamily="2" charset="2"/>
              <a:buNone/>
            </a:pPr>
            <a:r>
              <a:rPr lang="en-US" altLang="zh-TW" b="1" smtClean="0">
                <a:latin typeface="Symbol" panose="05050102010706020507" pitchFamily="18" charset="2"/>
              </a:rPr>
              <a:t>           w</a:t>
            </a:r>
            <a:r>
              <a:rPr lang="en-US" altLang="zh-TW" b="1" baseline="-25000" smtClean="0"/>
              <a:t>c</a:t>
            </a:r>
            <a:r>
              <a:rPr lang="en-US" altLang="zh-TW" b="1" smtClean="0"/>
              <a:t> = radian carrier frequency</a:t>
            </a:r>
          </a:p>
          <a:p>
            <a:pPr eaLnBrk="1" hangingPunct="1">
              <a:buFont typeface="Wingdings" panose="05000000000000000000" pitchFamily="2" charset="2"/>
              <a:buNone/>
            </a:pPr>
            <a:r>
              <a:rPr lang="en-US" altLang="zh-TW" b="1" i="1" smtClean="0"/>
              <a:t>            T</a:t>
            </a:r>
            <a:r>
              <a:rPr lang="en-US" altLang="zh-TW" b="1" smtClean="0"/>
              <a:t> = bit duration </a:t>
            </a:r>
          </a:p>
        </p:txBody>
      </p:sp>
      <p:sp>
        <p:nvSpPr>
          <p:cNvPr id="24580" name="Rectangle 5"/>
          <p:cNvSpPr>
            <a:spLocks noChangeArrowheads="1"/>
          </p:cNvSpPr>
          <p:nvPr/>
        </p:nvSpPr>
        <p:spPr bwMode="auto">
          <a:xfrm>
            <a:off x="1143001" y="29552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sp>
        <p:nvSpPr>
          <p:cNvPr id="24581" name="Rectangle 8"/>
          <p:cNvSpPr>
            <a:spLocks noGrp="1" noChangeArrowheads="1"/>
          </p:cNvSpPr>
          <p:nvPr>
            <p:ph type="title"/>
          </p:nvPr>
        </p:nvSpPr>
        <p:spPr bwMode="auto">
          <a:xfrm>
            <a:off x="2135188" y="260351"/>
            <a:ext cx="6769100" cy="561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mtClean="0"/>
              <a:t>Amplitude Shift Keying</a:t>
            </a:r>
            <a:r>
              <a:rPr lang="en-US" altLang="zh-TW" sz="2800"/>
              <a:t> </a:t>
            </a:r>
          </a:p>
        </p:txBody>
      </p:sp>
    </p:spTree>
    <p:extLst>
      <p:ext uri="{BB962C8B-B14F-4D97-AF65-F5344CB8AC3E}">
        <p14:creationId xmlns:p14="http://schemas.microsoft.com/office/powerpoint/2010/main" val="6240481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hangingPunct="1"/>
            <a:fld id="{1A7A2F41-CA30-484E-88F7-1EC63C5B761F}" type="slidenum">
              <a:rPr lang="en-US" altLang="zh-TW" sz="1400">
                <a:solidFill>
                  <a:srgbClr val="000000"/>
                </a:solidFill>
              </a:rPr>
              <a:pPr eaLnBrk="1" hangingPunct="1"/>
              <a:t>15</a:t>
            </a:fld>
            <a:endParaRPr lang="en-US" altLang="zh-TW" sz="1400">
              <a:solidFill>
                <a:srgbClr val="000000"/>
              </a:solidFill>
            </a:endParaRPr>
          </a:p>
        </p:txBody>
      </p:sp>
      <p:sp>
        <p:nvSpPr>
          <p:cNvPr id="25603" name="Rectangle 3"/>
          <p:cNvSpPr>
            <a:spLocks noGrp="1" noChangeArrowheads="1"/>
          </p:cNvSpPr>
          <p:nvPr>
            <p:ph type="body" idx="1"/>
          </p:nvPr>
        </p:nvSpPr>
        <p:spPr>
          <a:xfrm>
            <a:off x="1847851" y="1484314"/>
            <a:ext cx="4962525" cy="4383087"/>
          </a:xfrm>
        </p:spPr>
        <p:txBody>
          <a:bodyPr/>
          <a:lstStyle/>
          <a:p>
            <a:r>
              <a:rPr lang="en-US" smtClean="0"/>
              <a:t>the signal space or constellation diagram of the BASK signals is shown in Figure 22.1.</a:t>
            </a:r>
            <a:endParaRPr lang="fr-FR" b="1" smtClean="0"/>
          </a:p>
          <a:p>
            <a:r>
              <a:rPr lang="en-US" smtClean="0"/>
              <a:t>Figure 22.2 shows the BASK signal sequence generated by the binary sequence 0 1 0 1 0 0 1. </a:t>
            </a:r>
          </a:p>
          <a:p>
            <a:r>
              <a:rPr lang="en-US" smtClean="0"/>
              <a:t>The amplitude of a carrier is switched or keyed by the binary signal </a:t>
            </a:r>
            <a:r>
              <a:rPr lang="en-US" i="1" smtClean="0"/>
              <a:t>m(t).</a:t>
            </a:r>
          </a:p>
          <a:p>
            <a:r>
              <a:rPr lang="en-US" smtClean="0"/>
              <a:t>This is sometimes called on-off keying (OOK).</a:t>
            </a:r>
            <a:endParaRPr lang="en-US" altLang="zh-TW" b="1" smtClean="0"/>
          </a:p>
        </p:txBody>
      </p:sp>
      <p:sp>
        <p:nvSpPr>
          <p:cNvPr id="25604" name="Rectangle 5"/>
          <p:cNvSpPr>
            <a:spLocks noChangeArrowheads="1"/>
          </p:cNvSpPr>
          <p:nvPr/>
        </p:nvSpPr>
        <p:spPr bwMode="auto">
          <a:xfrm>
            <a:off x="1143001" y="29552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sp>
        <p:nvSpPr>
          <p:cNvPr id="25605" name="Rectangle 8"/>
          <p:cNvSpPr>
            <a:spLocks noGrp="1" noChangeArrowheads="1"/>
          </p:cNvSpPr>
          <p:nvPr>
            <p:ph type="title"/>
          </p:nvPr>
        </p:nvSpPr>
        <p:spPr bwMode="auto">
          <a:xfrm>
            <a:off x="2135188" y="260351"/>
            <a:ext cx="6769100" cy="561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mtClean="0"/>
              <a:t>Amplitude Shift Keying</a:t>
            </a:r>
            <a:r>
              <a:rPr lang="en-US" altLang="zh-TW" sz="2800"/>
              <a:t> </a:t>
            </a:r>
          </a:p>
        </p:txBody>
      </p:sp>
      <p:pic>
        <p:nvPicPr>
          <p:cNvPr id="256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0375" y="1500188"/>
            <a:ext cx="379095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2476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hangingPunct="1"/>
            <a:fld id="{B3FC5C53-722D-4265-B707-CD27958AB5BB}" type="slidenum">
              <a:rPr lang="en-US" altLang="zh-TW" sz="1400">
                <a:solidFill>
                  <a:srgbClr val="000000"/>
                </a:solidFill>
              </a:rPr>
              <a:pPr eaLnBrk="1" hangingPunct="1"/>
              <a:t>16</a:t>
            </a:fld>
            <a:endParaRPr lang="en-US" altLang="zh-TW" sz="1400">
              <a:solidFill>
                <a:srgbClr val="000000"/>
              </a:solidFill>
            </a:endParaRPr>
          </a:p>
        </p:txBody>
      </p:sp>
      <p:sp>
        <p:nvSpPr>
          <p:cNvPr id="26627" name="Rectangle 3"/>
          <p:cNvSpPr>
            <a:spLocks noGrp="1" noChangeArrowheads="1"/>
          </p:cNvSpPr>
          <p:nvPr>
            <p:ph type="body" idx="1"/>
          </p:nvPr>
        </p:nvSpPr>
        <p:spPr>
          <a:xfrm>
            <a:off x="1847850" y="1484314"/>
            <a:ext cx="7704138" cy="4383087"/>
          </a:xfrm>
        </p:spPr>
        <p:txBody>
          <a:bodyPr/>
          <a:lstStyle/>
          <a:p>
            <a:pPr eaLnBrk="1" hangingPunct="1"/>
            <a:endParaRPr lang="en-US" altLang="zh-TW" b="1" smtClean="0"/>
          </a:p>
        </p:txBody>
      </p:sp>
      <p:sp>
        <p:nvSpPr>
          <p:cNvPr id="26628" name="Rectangle 5"/>
          <p:cNvSpPr>
            <a:spLocks noChangeArrowheads="1"/>
          </p:cNvSpPr>
          <p:nvPr/>
        </p:nvSpPr>
        <p:spPr bwMode="auto">
          <a:xfrm>
            <a:off x="1143001" y="29552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sp>
        <p:nvSpPr>
          <p:cNvPr id="26629" name="Rectangle 8"/>
          <p:cNvSpPr>
            <a:spLocks noGrp="1" noChangeArrowheads="1"/>
          </p:cNvSpPr>
          <p:nvPr>
            <p:ph type="title"/>
          </p:nvPr>
        </p:nvSpPr>
        <p:spPr bwMode="auto">
          <a:xfrm>
            <a:off x="2135188" y="260351"/>
            <a:ext cx="6769100" cy="561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mtClean="0"/>
              <a:t>Amplitude Shift Keying</a:t>
            </a:r>
            <a:r>
              <a:rPr lang="en-US" altLang="zh-TW" sz="2800"/>
              <a:t> </a:t>
            </a:r>
          </a:p>
        </p:txBody>
      </p:sp>
      <p:pic>
        <p:nvPicPr>
          <p:cNvPr id="2663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813" y="1928813"/>
            <a:ext cx="7935912"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49411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hangingPunct="1"/>
            <a:fld id="{53B35A12-7FEC-4DF7-B1BB-40A5D0F33E18}" type="slidenum">
              <a:rPr lang="en-US" altLang="zh-TW" sz="1400">
                <a:solidFill>
                  <a:srgbClr val="000000"/>
                </a:solidFill>
              </a:rPr>
              <a:pPr eaLnBrk="1" hangingPunct="1"/>
              <a:t>17</a:t>
            </a:fld>
            <a:endParaRPr lang="en-US" altLang="zh-TW" sz="1400">
              <a:solidFill>
                <a:srgbClr val="000000"/>
              </a:solidFill>
            </a:endParaRPr>
          </a:p>
        </p:txBody>
      </p:sp>
      <p:sp>
        <p:nvSpPr>
          <p:cNvPr id="27651" name="Rectangle 3"/>
          <p:cNvSpPr>
            <a:spLocks noGrp="1" noChangeArrowheads="1"/>
          </p:cNvSpPr>
          <p:nvPr>
            <p:ph type="body" idx="1"/>
          </p:nvPr>
        </p:nvSpPr>
        <p:spPr>
          <a:xfrm>
            <a:off x="1847850" y="1484314"/>
            <a:ext cx="7704138" cy="4383087"/>
          </a:xfrm>
        </p:spPr>
        <p:txBody>
          <a:bodyPr/>
          <a:lstStyle/>
          <a:p>
            <a:pPr eaLnBrk="1" hangingPunct="1"/>
            <a:endParaRPr lang="en-US" altLang="zh-TW" b="1" smtClean="0"/>
          </a:p>
        </p:txBody>
      </p:sp>
      <p:sp>
        <p:nvSpPr>
          <p:cNvPr id="27652" name="Rectangle 5"/>
          <p:cNvSpPr>
            <a:spLocks noChangeArrowheads="1"/>
          </p:cNvSpPr>
          <p:nvPr/>
        </p:nvSpPr>
        <p:spPr bwMode="auto">
          <a:xfrm>
            <a:off x="1143001" y="29552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sp>
        <p:nvSpPr>
          <p:cNvPr id="27653" name="Rectangle 8"/>
          <p:cNvSpPr>
            <a:spLocks noGrp="1" noChangeArrowheads="1"/>
          </p:cNvSpPr>
          <p:nvPr>
            <p:ph type="title"/>
          </p:nvPr>
        </p:nvSpPr>
        <p:spPr bwMode="auto">
          <a:xfrm>
            <a:off x="2135188" y="260351"/>
            <a:ext cx="6769100" cy="561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mtClean="0"/>
              <a:t>Amplitude Shift Keying</a:t>
            </a:r>
            <a:r>
              <a:rPr lang="en-US" altLang="zh-TW" sz="2800"/>
              <a:t> </a:t>
            </a:r>
          </a:p>
        </p:txBody>
      </p:sp>
      <p:pic>
        <p:nvPicPr>
          <p:cNvPr id="276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564" y="1071564"/>
            <a:ext cx="7000875" cy="515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25579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hangingPunct="1"/>
            <a:fld id="{9843F827-DCFB-4DE9-89E7-D37DB2E9740E}" type="slidenum">
              <a:rPr lang="en-US" altLang="zh-TW" sz="1400">
                <a:solidFill>
                  <a:srgbClr val="000000"/>
                </a:solidFill>
              </a:rPr>
              <a:pPr eaLnBrk="1" hangingPunct="1"/>
              <a:t>18</a:t>
            </a:fld>
            <a:endParaRPr lang="en-US" altLang="zh-TW" sz="1400">
              <a:solidFill>
                <a:srgbClr val="000000"/>
              </a:solidFill>
            </a:endParaRPr>
          </a:p>
        </p:txBody>
      </p:sp>
      <p:sp>
        <p:nvSpPr>
          <p:cNvPr id="28675" name="Rectangle 3"/>
          <p:cNvSpPr>
            <a:spLocks noGrp="1" noChangeArrowheads="1"/>
          </p:cNvSpPr>
          <p:nvPr>
            <p:ph type="body" idx="1"/>
          </p:nvPr>
        </p:nvSpPr>
        <p:spPr>
          <a:xfrm>
            <a:off x="1847850" y="3571876"/>
            <a:ext cx="8320088" cy="2295525"/>
          </a:xfrm>
        </p:spPr>
        <p:txBody>
          <a:bodyPr/>
          <a:lstStyle/>
          <a:p>
            <a:r>
              <a:rPr lang="en-US" smtClean="0"/>
              <a:t>Since we define the bandwidth as the range occupied by the baseband signal </a:t>
            </a:r>
            <a:r>
              <a:rPr lang="en-US" i="1" smtClean="0"/>
              <a:t>m(t) from 0 </a:t>
            </a:r>
            <a:r>
              <a:rPr lang="en-US" smtClean="0"/>
              <a:t>Hz to the first zero-crossing point, we have </a:t>
            </a:r>
            <a:r>
              <a:rPr lang="en-US" i="1" smtClean="0"/>
              <a:t>B Hz of bandwidth for the baseband signal </a:t>
            </a:r>
            <a:r>
              <a:rPr lang="en-US" smtClean="0"/>
              <a:t>and 2</a:t>
            </a:r>
            <a:r>
              <a:rPr lang="en-US" i="1" smtClean="0"/>
              <a:t>B Hz for the BASK signal.</a:t>
            </a:r>
          </a:p>
          <a:p>
            <a:r>
              <a:rPr lang="en-US" i="1" smtClean="0"/>
              <a:t>Figure 22.4 shows the modulator and a possible </a:t>
            </a:r>
            <a:r>
              <a:rPr lang="en-US" smtClean="0"/>
              <a:t>implementation of the coherent demodulator for BASK signals.</a:t>
            </a:r>
            <a:endParaRPr lang="en-US" altLang="zh-TW" b="1" smtClean="0"/>
          </a:p>
        </p:txBody>
      </p:sp>
      <p:sp>
        <p:nvSpPr>
          <p:cNvPr id="28676" name="Rectangle 5"/>
          <p:cNvSpPr>
            <a:spLocks noChangeArrowheads="1"/>
          </p:cNvSpPr>
          <p:nvPr/>
        </p:nvSpPr>
        <p:spPr bwMode="auto">
          <a:xfrm>
            <a:off x="1143001" y="29552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sp>
        <p:nvSpPr>
          <p:cNvPr id="28677" name="Rectangle 8"/>
          <p:cNvSpPr>
            <a:spLocks noGrp="1" noChangeArrowheads="1"/>
          </p:cNvSpPr>
          <p:nvPr>
            <p:ph type="title"/>
          </p:nvPr>
        </p:nvSpPr>
        <p:spPr bwMode="auto">
          <a:xfrm>
            <a:off x="2135188" y="260351"/>
            <a:ext cx="6769100" cy="561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mtClean="0"/>
              <a:t>Amplitude Shift Keying</a:t>
            </a:r>
            <a:r>
              <a:rPr lang="en-US" altLang="zh-TW" sz="2800"/>
              <a:t> </a:t>
            </a:r>
          </a:p>
        </p:txBody>
      </p:sp>
      <p:pic>
        <p:nvPicPr>
          <p:cNvPr id="286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0" y="1143000"/>
            <a:ext cx="6210300" cy="254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84665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hangingPunct="1"/>
            <a:fld id="{96D0384B-E5EF-45AA-B2E6-850E0885F8D1}" type="slidenum">
              <a:rPr lang="en-US" altLang="zh-TW" sz="1400">
                <a:solidFill>
                  <a:srgbClr val="000000"/>
                </a:solidFill>
              </a:rPr>
              <a:pPr eaLnBrk="1" hangingPunct="1"/>
              <a:t>19</a:t>
            </a:fld>
            <a:endParaRPr lang="en-US" altLang="zh-TW" sz="1400">
              <a:solidFill>
                <a:srgbClr val="000000"/>
              </a:solidFill>
            </a:endParaRPr>
          </a:p>
        </p:txBody>
      </p:sp>
      <p:sp>
        <p:nvSpPr>
          <p:cNvPr id="29699" name="Rectangle 3"/>
          <p:cNvSpPr>
            <a:spLocks noGrp="1" noChangeArrowheads="1"/>
          </p:cNvSpPr>
          <p:nvPr>
            <p:ph type="body" idx="1"/>
          </p:nvPr>
        </p:nvSpPr>
        <p:spPr>
          <a:xfrm>
            <a:off x="1847850" y="1484314"/>
            <a:ext cx="7704138" cy="4383087"/>
          </a:xfrm>
        </p:spPr>
        <p:txBody>
          <a:bodyPr/>
          <a:lstStyle/>
          <a:p>
            <a:pPr eaLnBrk="1" hangingPunct="1"/>
            <a:r>
              <a:rPr lang="en-US" altLang="zh-TW" b="1" smtClean="0"/>
              <a:t>The general expression for a binary FSK signal is </a:t>
            </a:r>
          </a:p>
          <a:p>
            <a:pPr eaLnBrk="1" hangingPunct="1"/>
            <a:endParaRPr lang="en-US" altLang="zh-TW" sz="1000"/>
          </a:p>
          <a:p>
            <a:pPr eaLnBrk="1" hangingPunct="1">
              <a:spcBef>
                <a:spcPct val="0"/>
              </a:spcBef>
              <a:buFont typeface="Wingdings" panose="05000000000000000000" pitchFamily="2" charset="2"/>
              <a:buNone/>
            </a:pPr>
            <a:r>
              <a:rPr lang="en-US" altLang="zh-TW" b="1" smtClean="0"/>
              <a:t>           </a:t>
            </a:r>
            <a:r>
              <a:rPr lang="en-US" altLang="zh-TW" b="1" i="1" smtClean="0"/>
              <a:t>v</a:t>
            </a:r>
            <a:r>
              <a:rPr lang="en-US" altLang="zh-TW" b="1" smtClean="0"/>
              <a:t>(</a:t>
            </a:r>
            <a:r>
              <a:rPr lang="en-US" altLang="zh-TW" b="1" i="1" smtClean="0"/>
              <a:t>t</a:t>
            </a:r>
            <a:r>
              <a:rPr lang="en-US" altLang="zh-TW" b="1" smtClean="0"/>
              <a:t>) = </a:t>
            </a:r>
            <a:r>
              <a:rPr lang="en-US" altLang="zh-TW" b="1" i="1" smtClean="0"/>
              <a:t>V</a:t>
            </a:r>
            <a:r>
              <a:rPr lang="en-US" altLang="zh-TW" b="1" baseline="-20000" smtClean="0"/>
              <a:t>c</a:t>
            </a:r>
            <a:r>
              <a:rPr lang="en-US" altLang="zh-TW" b="1" smtClean="0"/>
              <a:t>cos{[</a:t>
            </a:r>
            <a:r>
              <a:rPr lang="en-US" altLang="zh-TW" b="1" smtClean="0">
                <a:latin typeface="Symbol" panose="05050102010706020507" pitchFamily="18" charset="2"/>
              </a:rPr>
              <a:t>w</a:t>
            </a:r>
            <a:r>
              <a:rPr lang="en-US" altLang="zh-TW" b="1" baseline="-20000" smtClean="0"/>
              <a:t>c </a:t>
            </a:r>
            <a:r>
              <a:rPr lang="en-US" altLang="zh-TW" b="1" u="sng" smtClean="0"/>
              <a:t>+</a:t>
            </a:r>
            <a:r>
              <a:rPr lang="en-US" altLang="zh-TW" b="1" smtClean="0"/>
              <a:t> (</a:t>
            </a:r>
            <a:r>
              <a:rPr lang="en-US" altLang="zh-TW" b="1" smtClean="0">
                <a:latin typeface="Arial" panose="020B0604020202020204" pitchFamily="34" charset="0"/>
              </a:rPr>
              <a:t>½</a:t>
            </a:r>
            <a:r>
              <a:rPr lang="en-US" altLang="zh-TW" b="1" u="sng" smtClean="0"/>
              <a:t> </a:t>
            </a:r>
            <a:r>
              <a:rPr lang="en-US" altLang="zh-TW" b="1" i="1" smtClean="0"/>
              <a:t>f</a:t>
            </a:r>
            <a:r>
              <a:rPr lang="en-US" altLang="zh-TW" b="1" baseline="-20000" smtClean="0"/>
              <a:t>m</a:t>
            </a:r>
            <a:r>
              <a:rPr lang="en-US" altLang="zh-TW" b="1" smtClean="0"/>
              <a:t>(</a:t>
            </a:r>
            <a:r>
              <a:rPr lang="en-US" altLang="zh-TW" b="1" i="1" smtClean="0"/>
              <a:t>t</a:t>
            </a:r>
            <a:r>
              <a:rPr lang="en-US" altLang="zh-TW" b="1" smtClean="0"/>
              <a:t>)</a:t>
            </a:r>
            <a:r>
              <a:rPr lang="en-US" altLang="zh-TW" b="1" smtClean="0">
                <a:latin typeface="Symbol" panose="05050102010706020507" pitchFamily="18" charset="2"/>
              </a:rPr>
              <a:t>Dw</a:t>
            </a:r>
            <a:r>
              <a:rPr lang="en-US" altLang="zh-TW" b="1" smtClean="0"/>
              <a:t>)]</a:t>
            </a:r>
            <a:r>
              <a:rPr lang="en-US" altLang="zh-TW" b="1" i="1" smtClean="0"/>
              <a:t>t</a:t>
            </a:r>
            <a:r>
              <a:rPr lang="en-US" altLang="zh-TW" b="1" smtClean="0"/>
              <a:t>}                 (13-3) </a:t>
            </a:r>
          </a:p>
          <a:p>
            <a:pPr eaLnBrk="1" hangingPunct="1">
              <a:spcBef>
                <a:spcPct val="0"/>
              </a:spcBef>
              <a:buFont typeface="Wingdings" panose="05000000000000000000" pitchFamily="2" charset="2"/>
              <a:buNone/>
            </a:pPr>
            <a:endParaRPr lang="en-US" altLang="zh-TW" sz="1000"/>
          </a:p>
          <a:p>
            <a:pPr eaLnBrk="1" hangingPunct="1">
              <a:spcBef>
                <a:spcPct val="0"/>
              </a:spcBef>
            </a:pPr>
            <a:r>
              <a:rPr lang="en-US" altLang="zh-TW" b="1" smtClean="0"/>
              <a:t>where</a:t>
            </a:r>
          </a:p>
          <a:p>
            <a:pPr eaLnBrk="1" hangingPunct="1">
              <a:buFont typeface="Wingdings" panose="05000000000000000000" pitchFamily="2" charset="2"/>
              <a:buNone/>
            </a:pPr>
            <a:r>
              <a:rPr lang="en-US" altLang="zh-TW" b="1" i="1" smtClean="0"/>
              <a:t>           v</a:t>
            </a:r>
            <a:r>
              <a:rPr lang="en-US" altLang="zh-TW" b="1" smtClean="0"/>
              <a:t>(</a:t>
            </a:r>
            <a:r>
              <a:rPr lang="en-US" altLang="zh-TW" b="1" i="1" smtClean="0"/>
              <a:t>t</a:t>
            </a:r>
            <a:r>
              <a:rPr lang="en-US" altLang="zh-TW" b="1" smtClean="0"/>
              <a:t>)= binary FSK waveform</a:t>
            </a:r>
          </a:p>
          <a:p>
            <a:pPr eaLnBrk="1" hangingPunct="1">
              <a:buFont typeface="Wingdings" panose="05000000000000000000" pitchFamily="2" charset="2"/>
              <a:buNone/>
            </a:pPr>
            <a:r>
              <a:rPr lang="en-US" altLang="zh-TW" b="1" smtClean="0"/>
              <a:t>           </a:t>
            </a:r>
            <a:r>
              <a:rPr lang="en-US" altLang="zh-TW" b="1" i="1" smtClean="0"/>
              <a:t>V</a:t>
            </a:r>
            <a:r>
              <a:rPr lang="en-US" altLang="zh-TW" b="1" baseline="-25000" smtClean="0"/>
              <a:t>c</a:t>
            </a:r>
            <a:r>
              <a:rPr lang="en-US" altLang="zh-TW" b="1" smtClean="0"/>
              <a:t> = peak unmodulated carrier amplitude</a:t>
            </a:r>
          </a:p>
          <a:p>
            <a:pPr eaLnBrk="1" hangingPunct="1">
              <a:buFont typeface="Wingdings" panose="05000000000000000000" pitchFamily="2" charset="2"/>
              <a:buNone/>
            </a:pPr>
            <a:r>
              <a:rPr lang="en-US" altLang="zh-TW" b="1" smtClean="0">
                <a:latin typeface="Symbol" panose="05050102010706020507" pitchFamily="18" charset="2"/>
              </a:rPr>
              <a:t>           w</a:t>
            </a:r>
            <a:r>
              <a:rPr lang="en-US" altLang="zh-TW" b="1" baseline="-25000" smtClean="0"/>
              <a:t>c</a:t>
            </a:r>
            <a:r>
              <a:rPr lang="en-US" altLang="zh-TW" b="1" smtClean="0"/>
              <a:t> = radian carrier frequency</a:t>
            </a:r>
          </a:p>
          <a:p>
            <a:pPr eaLnBrk="1" hangingPunct="1">
              <a:buFont typeface="Wingdings" panose="05000000000000000000" pitchFamily="2" charset="2"/>
              <a:buNone/>
            </a:pPr>
            <a:r>
              <a:rPr lang="en-US" altLang="zh-TW" b="1" i="1" smtClean="0"/>
              <a:t>            f</a:t>
            </a:r>
            <a:r>
              <a:rPr lang="en-US" altLang="zh-TW" b="1" baseline="-25000" smtClean="0"/>
              <a:t>m</a:t>
            </a:r>
            <a:r>
              <a:rPr lang="en-US" altLang="zh-TW" b="1" smtClean="0"/>
              <a:t>(</a:t>
            </a:r>
            <a:r>
              <a:rPr lang="en-US" altLang="zh-TW" b="1" i="1" smtClean="0"/>
              <a:t>t</a:t>
            </a:r>
            <a:r>
              <a:rPr lang="en-US" altLang="zh-TW" b="1" smtClean="0"/>
              <a:t>) = binary digital modulating signal frequency </a:t>
            </a:r>
          </a:p>
          <a:p>
            <a:pPr eaLnBrk="1" hangingPunct="1">
              <a:buFont typeface="Wingdings" panose="05000000000000000000" pitchFamily="2" charset="2"/>
              <a:buNone/>
            </a:pPr>
            <a:r>
              <a:rPr lang="en-US" altLang="zh-TW" b="1" smtClean="0"/>
              <a:t>           </a:t>
            </a:r>
            <a:r>
              <a:rPr lang="en-US" altLang="zh-TW" b="1" smtClean="0">
                <a:latin typeface="Symbol" panose="05050102010706020507" pitchFamily="18" charset="2"/>
              </a:rPr>
              <a:t>Dw</a:t>
            </a:r>
            <a:r>
              <a:rPr lang="en-US" altLang="zh-TW" b="1" smtClean="0"/>
              <a:t> = radian difference in output frequency</a:t>
            </a:r>
          </a:p>
        </p:txBody>
      </p:sp>
      <p:sp>
        <p:nvSpPr>
          <p:cNvPr id="29700" name="Rectangle 5"/>
          <p:cNvSpPr>
            <a:spLocks noChangeArrowheads="1"/>
          </p:cNvSpPr>
          <p:nvPr/>
        </p:nvSpPr>
        <p:spPr bwMode="auto">
          <a:xfrm>
            <a:off x="1143001" y="29552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sp>
        <p:nvSpPr>
          <p:cNvPr id="29701" name="Rectangle 8"/>
          <p:cNvSpPr>
            <a:spLocks noGrp="1" noChangeArrowheads="1"/>
          </p:cNvSpPr>
          <p:nvPr>
            <p:ph type="title"/>
          </p:nvPr>
        </p:nvSpPr>
        <p:spPr bwMode="auto">
          <a:xfrm>
            <a:off x="2135188" y="260351"/>
            <a:ext cx="6769100" cy="561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mtClean="0"/>
              <a:t>Frequency Shift Keying</a:t>
            </a:r>
            <a:r>
              <a:rPr lang="en-US" altLang="zh-TW" sz="2800"/>
              <a:t> </a:t>
            </a:r>
          </a:p>
        </p:txBody>
      </p:sp>
    </p:spTree>
    <p:extLst>
      <p:ext uri="{BB962C8B-B14F-4D97-AF65-F5344CB8AC3E}">
        <p14:creationId xmlns:p14="http://schemas.microsoft.com/office/powerpoint/2010/main" val="4088761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0"/>
          </p:nvPr>
        </p:nvSpPr>
        <p:spPr>
          <a:xfrm>
            <a:off x="8242300" y="6248400"/>
            <a:ext cx="206375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hangingPunct="1"/>
            <a:fld id="{8EDA98D9-15C5-492D-9AB0-12A3AB5DB6EE}" type="slidenum">
              <a:rPr lang="en-GB" sz="1400">
                <a:solidFill>
                  <a:srgbClr val="000000"/>
                </a:solidFill>
              </a:rPr>
              <a:pPr eaLnBrk="1" hangingPunct="1"/>
              <a:t>2</a:t>
            </a:fld>
            <a:endParaRPr lang="en-GB" sz="1400">
              <a:solidFill>
                <a:srgbClr val="000000"/>
              </a:solidFill>
            </a:endParaRPr>
          </a:p>
        </p:txBody>
      </p:sp>
      <p:sp>
        <p:nvSpPr>
          <p:cNvPr id="13315" name="Freeform 13"/>
          <p:cNvSpPr>
            <a:spLocks/>
          </p:cNvSpPr>
          <p:nvPr/>
        </p:nvSpPr>
        <p:spPr bwMode="auto">
          <a:xfrm>
            <a:off x="3073401" y="2843214"/>
            <a:ext cx="5459413" cy="2295525"/>
          </a:xfrm>
          <a:custGeom>
            <a:avLst/>
            <a:gdLst>
              <a:gd name="T0" fmla="*/ 0 w 3175"/>
              <a:gd name="T1" fmla="*/ 2147483647 h 1446"/>
              <a:gd name="T2" fmla="*/ 0 w 3175"/>
              <a:gd name="T3" fmla="*/ 0 h 1446"/>
              <a:gd name="T4" fmla="*/ 2147483647 w 3175"/>
              <a:gd name="T5" fmla="*/ 0 h 1446"/>
              <a:gd name="T6" fmla="*/ 2147483647 w 3175"/>
              <a:gd name="T7" fmla="*/ 2147483647 h 1446"/>
              <a:gd name="T8" fmla="*/ 0 60000 65536"/>
              <a:gd name="T9" fmla="*/ 0 60000 65536"/>
              <a:gd name="T10" fmla="*/ 0 60000 65536"/>
              <a:gd name="T11" fmla="*/ 0 60000 65536"/>
              <a:gd name="T12" fmla="*/ 0 w 3175"/>
              <a:gd name="T13" fmla="*/ 0 h 1446"/>
              <a:gd name="T14" fmla="*/ 3175 w 3175"/>
              <a:gd name="T15" fmla="*/ 1446 h 1446"/>
            </a:gdLst>
            <a:ahLst/>
            <a:cxnLst>
              <a:cxn ang="T8">
                <a:pos x="T0" y="T1"/>
              </a:cxn>
              <a:cxn ang="T9">
                <a:pos x="T2" y="T3"/>
              </a:cxn>
              <a:cxn ang="T10">
                <a:pos x="T4" y="T5"/>
              </a:cxn>
              <a:cxn ang="T11">
                <a:pos x="T6" y="T7"/>
              </a:cxn>
            </a:cxnLst>
            <a:rect l="T12" t="T13" r="T14" b="T15"/>
            <a:pathLst>
              <a:path w="3175" h="1446">
                <a:moveTo>
                  <a:pt x="0" y="1446"/>
                </a:moveTo>
                <a:lnTo>
                  <a:pt x="0" y="0"/>
                </a:lnTo>
                <a:lnTo>
                  <a:pt x="3175" y="0"/>
                </a:lnTo>
                <a:lnTo>
                  <a:pt x="3175" y="139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sp>
        <p:nvSpPr>
          <p:cNvPr id="1331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mtClean="0"/>
              <a:t>Modulation &amp; Demodulation</a:t>
            </a:r>
            <a:endParaRPr lang="en-GB" smtClean="0"/>
          </a:p>
        </p:txBody>
      </p:sp>
      <p:sp>
        <p:nvSpPr>
          <p:cNvPr id="13317" name="Rectangle 3"/>
          <p:cNvSpPr>
            <a:spLocks noChangeArrowheads="1"/>
          </p:cNvSpPr>
          <p:nvPr/>
        </p:nvSpPr>
        <p:spPr bwMode="auto">
          <a:xfrm>
            <a:off x="2341564" y="3968751"/>
            <a:ext cx="1755775" cy="720725"/>
          </a:xfrm>
          <a:prstGeom prst="rect">
            <a:avLst/>
          </a:prstGeom>
          <a:solidFill>
            <a:srgbClr val="FFFF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algn="ctr" eaLnBrk="1" fontAlgn="base" hangingPunct="1">
              <a:spcBef>
                <a:spcPct val="0"/>
              </a:spcBef>
              <a:spcAft>
                <a:spcPct val="0"/>
              </a:spcAft>
            </a:pPr>
            <a:r>
              <a:rPr lang="en-US">
                <a:solidFill>
                  <a:srgbClr val="000000"/>
                </a:solidFill>
              </a:rPr>
              <a:t>Baseband</a:t>
            </a:r>
          </a:p>
          <a:p>
            <a:pPr algn="ctr" eaLnBrk="1" fontAlgn="base" hangingPunct="1">
              <a:spcBef>
                <a:spcPct val="0"/>
              </a:spcBef>
              <a:spcAft>
                <a:spcPct val="0"/>
              </a:spcAft>
            </a:pPr>
            <a:r>
              <a:rPr lang="en-US">
                <a:solidFill>
                  <a:srgbClr val="000000"/>
                </a:solidFill>
              </a:rPr>
              <a:t>Modulation</a:t>
            </a:r>
            <a:endParaRPr lang="en-GB">
              <a:solidFill>
                <a:srgbClr val="000000"/>
              </a:solidFill>
            </a:endParaRPr>
          </a:p>
        </p:txBody>
      </p:sp>
      <p:sp>
        <p:nvSpPr>
          <p:cNvPr id="13318" name="Rectangle 4"/>
          <p:cNvSpPr>
            <a:spLocks noChangeArrowheads="1"/>
          </p:cNvSpPr>
          <p:nvPr/>
        </p:nvSpPr>
        <p:spPr bwMode="auto">
          <a:xfrm>
            <a:off x="2341564" y="2438401"/>
            <a:ext cx="1755775" cy="720725"/>
          </a:xfrm>
          <a:prstGeom prst="rect">
            <a:avLst/>
          </a:prstGeom>
          <a:solidFill>
            <a:srgbClr val="FFFF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algn="ctr" eaLnBrk="1" fontAlgn="base" hangingPunct="1">
              <a:spcBef>
                <a:spcPct val="0"/>
              </a:spcBef>
              <a:spcAft>
                <a:spcPct val="0"/>
              </a:spcAft>
            </a:pPr>
            <a:r>
              <a:rPr lang="en-US">
                <a:solidFill>
                  <a:srgbClr val="000000"/>
                </a:solidFill>
              </a:rPr>
              <a:t>Carrier</a:t>
            </a:r>
            <a:endParaRPr lang="en-GB">
              <a:solidFill>
                <a:srgbClr val="000000"/>
              </a:solidFill>
            </a:endParaRPr>
          </a:p>
        </p:txBody>
      </p:sp>
      <p:sp>
        <p:nvSpPr>
          <p:cNvPr id="13319" name="Rectangle 5"/>
          <p:cNvSpPr>
            <a:spLocks noChangeArrowheads="1"/>
          </p:cNvSpPr>
          <p:nvPr/>
        </p:nvSpPr>
        <p:spPr bwMode="auto">
          <a:xfrm>
            <a:off x="5022851" y="2438401"/>
            <a:ext cx="1755775" cy="720725"/>
          </a:xfrm>
          <a:prstGeom prst="rect">
            <a:avLst/>
          </a:prstGeom>
          <a:solidFill>
            <a:srgbClr val="FFFF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algn="ctr" eaLnBrk="1" fontAlgn="base" hangingPunct="1">
              <a:spcBef>
                <a:spcPct val="0"/>
              </a:spcBef>
              <a:spcAft>
                <a:spcPct val="0"/>
              </a:spcAft>
            </a:pPr>
            <a:r>
              <a:rPr lang="en-US">
                <a:solidFill>
                  <a:srgbClr val="000000"/>
                </a:solidFill>
              </a:rPr>
              <a:t>Radio</a:t>
            </a:r>
          </a:p>
          <a:p>
            <a:pPr algn="ctr" eaLnBrk="1" fontAlgn="base" hangingPunct="1">
              <a:spcBef>
                <a:spcPct val="0"/>
              </a:spcBef>
              <a:spcAft>
                <a:spcPct val="0"/>
              </a:spcAft>
            </a:pPr>
            <a:r>
              <a:rPr lang="en-US">
                <a:solidFill>
                  <a:srgbClr val="000000"/>
                </a:solidFill>
              </a:rPr>
              <a:t>Channel</a:t>
            </a:r>
            <a:endParaRPr lang="en-GB">
              <a:solidFill>
                <a:srgbClr val="000000"/>
              </a:solidFill>
            </a:endParaRPr>
          </a:p>
        </p:txBody>
      </p:sp>
      <p:sp>
        <p:nvSpPr>
          <p:cNvPr id="13320" name="Rectangle 6"/>
          <p:cNvSpPr>
            <a:spLocks noChangeArrowheads="1"/>
          </p:cNvSpPr>
          <p:nvPr/>
        </p:nvSpPr>
        <p:spPr bwMode="auto">
          <a:xfrm>
            <a:off x="6453188" y="3968751"/>
            <a:ext cx="3852862" cy="720725"/>
          </a:xfrm>
          <a:prstGeom prst="rect">
            <a:avLst/>
          </a:prstGeom>
          <a:solidFill>
            <a:srgbClr val="FFFF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algn="ctr" eaLnBrk="1" fontAlgn="base" hangingPunct="1">
              <a:spcBef>
                <a:spcPct val="0"/>
              </a:spcBef>
              <a:spcAft>
                <a:spcPct val="0"/>
              </a:spcAft>
            </a:pPr>
            <a:r>
              <a:rPr lang="en-US">
                <a:solidFill>
                  <a:srgbClr val="000000"/>
                </a:solidFill>
              </a:rPr>
              <a:t>Synchronization/Detection/</a:t>
            </a:r>
          </a:p>
          <a:p>
            <a:pPr algn="ctr" eaLnBrk="1" fontAlgn="base" hangingPunct="1">
              <a:spcBef>
                <a:spcPct val="0"/>
              </a:spcBef>
              <a:spcAft>
                <a:spcPct val="0"/>
              </a:spcAft>
            </a:pPr>
            <a:r>
              <a:rPr lang="en-US">
                <a:solidFill>
                  <a:srgbClr val="000000"/>
                </a:solidFill>
              </a:rPr>
              <a:t>Decision</a:t>
            </a:r>
            <a:endParaRPr lang="en-GB">
              <a:solidFill>
                <a:srgbClr val="000000"/>
              </a:solidFill>
            </a:endParaRPr>
          </a:p>
        </p:txBody>
      </p:sp>
      <p:sp>
        <p:nvSpPr>
          <p:cNvPr id="13321" name="Rectangle 7"/>
          <p:cNvSpPr>
            <a:spLocks noChangeArrowheads="1"/>
          </p:cNvSpPr>
          <p:nvPr/>
        </p:nvSpPr>
        <p:spPr bwMode="auto">
          <a:xfrm>
            <a:off x="7705726" y="2438401"/>
            <a:ext cx="1755775" cy="720725"/>
          </a:xfrm>
          <a:prstGeom prst="rect">
            <a:avLst/>
          </a:prstGeom>
          <a:solidFill>
            <a:srgbClr val="FFFF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algn="ctr" eaLnBrk="1" fontAlgn="base" hangingPunct="1">
              <a:spcBef>
                <a:spcPct val="0"/>
              </a:spcBef>
              <a:spcAft>
                <a:spcPct val="0"/>
              </a:spcAft>
            </a:pPr>
            <a:r>
              <a:rPr lang="en-US">
                <a:solidFill>
                  <a:srgbClr val="000000"/>
                </a:solidFill>
              </a:rPr>
              <a:t>Carrier</a:t>
            </a:r>
            <a:endParaRPr lang="en-GB">
              <a:solidFill>
                <a:srgbClr val="000000"/>
              </a:solidFill>
            </a:endParaRPr>
          </a:p>
        </p:txBody>
      </p:sp>
      <p:sp>
        <p:nvSpPr>
          <p:cNvPr id="13322" name="Text Box 10"/>
          <p:cNvSpPr txBox="1">
            <a:spLocks noChangeArrowheads="1"/>
          </p:cNvSpPr>
          <p:nvPr/>
        </p:nvSpPr>
        <p:spPr bwMode="auto">
          <a:xfrm>
            <a:off x="2486025" y="5114926"/>
            <a:ext cx="10810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r>
              <a:rPr lang="en-US">
                <a:solidFill>
                  <a:srgbClr val="000000"/>
                </a:solidFill>
              </a:rPr>
              <a:t>Data in</a:t>
            </a:r>
            <a:endParaRPr lang="en-GB">
              <a:solidFill>
                <a:srgbClr val="000000"/>
              </a:solidFill>
            </a:endParaRPr>
          </a:p>
        </p:txBody>
      </p:sp>
      <p:sp>
        <p:nvSpPr>
          <p:cNvPr id="13323" name="Text Box 11"/>
          <p:cNvSpPr txBox="1">
            <a:spLocks noChangeArrowheads="1"/>
          </p:cNvSpPr>
          <p:nvPr/>
        </p:nvSpPr>
        <p:spPr bwMode="auto">
          <a:xfrm>
            <a:off x="7899401" y="5065713"/>
            <a:ext cx="1235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r>
              <a:rPr lang="en-US">
                <a:solidFill>
                  <a:srgbClr val="000000"/>
                </a:solidFill>
              </a:rPr>
              <a:t>Data out</a:t>
            </a:r>
            <a:endParaRPr lang="en-GB">
              <a:solidFill>
                <a:srgbClr val="000000"/>
              </a:solidFill>
            </a:endParaRPr>
          </a:p>
        </p:txBody>
      </p:sp>
    </p:spTree>
    <p:extLst>
      <p:ext uri="{BB962C8B-B14F-4D97-AF65-F5344CB8AC3E}">
        <p14:creationId xmlns:p14="http://schemas.microsoft.com/office/powerpoint/2010/main" val="36246801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hangingPunct="1"/>
            <a:fld id="{4471CBF7-4B54-4554-8FE7-2B8ACB8AEAEE}" type="slidenum">
              <a:rPr lang="en-US" altLang="zh-TW" sz="1400">
                <a:solidFill>
                  <a:srgbClr val="000000"/>
                </a:solidFill>
              </a:rPr>
              <a:pPr eaLnBrk="1" hangingPunct="1"/>
              <a:t>20</a:t>
            </a:fld>
            <a:endParaRPr lang="en-US" altLang="zh-TW" sz="1400">
              <a:solidFill>
                <a:srgbClr val="000000"/>
              </a:solidFill>
            </a:endParaRPr>
          </a:p>
        </p:txBody>
      </p:sp>
      <p:sp>
        <p:nvSpPr>
          <p:cNvPr id="30723" name="Rectangle 2"/>
          <p:cNvSpPr>
            <a:spLocks noGrp="1" noChangeArrowheads="1"/>
          </p:cNvSpPr>
          <p:nvPr>
            <p:ph type="title"/>
          </p:nvPr>
        </p:nvSpPr>
        <p:spPr bwMode="auto">
          <a:xfrm>
            <a:off x="2135188" y="260351"/>
            <a:ext cx="6769100" cy="561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mtClean="0"/>
              <a:t>Frequency Shift Keying</a:t>
            </a:r>
            <a:r>
              <a:rPr lang="en-US" altLang="zh-TW" sz="3000">
                <a:solidFill>
                  <a:schemeClr val="tx1"/>
                </a:solidFill>
              </a:rPr>
              <a:t> </a:t>
            </a:r>
          </a:p>
        </p:txBody>
      </p:sp>
      <p:sp>
        <p:nvSpPr>
          <p:cNvPr id="30724" name="Rectangle 3"/>
          <p:cNvSpPr>
            <a:spLocks noGrp="1" noChangeArrowheads="1"/>
          </p:cNvSpPr>
          <p:nvPr>
            <p:ph type="body" idx="1"/>
          </p:nvPr>
        </p:nvSpPr>
        <p:spPr>
          <a:xfrm>
            <a:off x="1703389" y="1196975"/>
            <a:ext cx="8137525" cy="4895850"/>
          </a:xfrm>
        </p:spPr>
        <p:txBody>
          <a:bodyPr/>
          <a:lstStyle/>
          <a:p>
            <a:pPr eaLnBrk="1" hangingPunct="1">
              <a:lnSpc>
                <a:spcPct val="90000"/>
              </a:lnSpc>
              <a:spcBef>
                <a:spcPct val="0"/>
              </a:spcBef>
            </a:pPr>
            <a:r>
              <a:rPr lang="en-US" altLang="zh-TW" b="1" smtClean="0"/>
              <a:t>From Equ. (13-3) it is seen that with binary FSK the carrier amplitude </a:t>
            </a:r>
            <a:r>
              <a:rPr lang="en-US" altLang="zh-TW" b="1" i="1" smtClean="0"/>
              <a:t>V</a:t>
            </a:r>
            <a:r>
              <a:rPr lang="en-US" altLang="zh-TW" b="1" baseline="-20000" smtClean="0"/>
              <a:t>c</a:t>
            </a:r>
            <a:r>
              <a:rPr lang="en-US" altLang="zh-TW" b="1" smtClean="0"/>
              <a:t> remains constant with modulation. However, the output carrier radian frequency (</a:t>
            </a:r>
            <a:r>
              <a:rPr lang="en-US" altLang="zh-TW" b="1" smtClean="0">
                <a:latin typeface="Symbol" panose="05050102010706020507" pitchFamily="18" charset="2"/>
              </a:rPr>
              <a:t>w</a:t>
            </a:r>
            <a:r>
              <a:rPr lang="en-US" altLang="zh-TW" b="1" baseline="-20000" smtClean="0"/>
              <a:t>c</a:t>
            </a:r>
            <a:r>
              <a:rPr lang="en-US" altLang="zh-TW" b="1" smtClean="0"/>
              <a:t>) shifts by an amount equal to </a:t>
            </a:r>
            <a:r>
              <a:rPr lang="en-US" altLang="zh-TW" b="1" u="sng" smtClean="0"/>
              <a:t>+</a:t>
            </a:r>
            <a:r>
              <a:rPr lang="en-US" altLang="zh-TW" b="1" smtClean="0">
                <a:latin typeface="Symbol" panose="05050102010706020507" pitchFamily="18" charset="2"/>
              </a:rPr>
              <a:t>Dw</a:t>
            </a:r>
            <a:r>
              <a:rPr lang="en-US" altLang="zh-TW" b="1" smtClean="0"/>
              <a:t>/2.</a:t>
            </a:r>
            <a:r>
              <a:rPr lang="en-US" altLang="zh-TW" sz="2000" b="1"/>
              <a:t/>
            </a:r>
            <a:br>
              <a:rPr lang="en-US" altLang="zh-TW" sz="2000" b="1"/>
            </a:br>
            <a:endParaRPr lang="en-US" altLang="zh-TW" sz="1200"/>
          </a:p>
          <a:p>
            <a:pPr eaLnBrk="1" hangingPunct="1">
              <a:lnSpc>
                <a:spcPct val="90000"/>
              </a:lnSpc>
              <a:spcBef>
                <a:spcPct val="0"/>
              </a:spcBef>
            </a:pPr>
            <a:r>
              <a:rPr lang="en-US" altLang="zh-TW" b="1" smtClean="0"/>
              <a:t>The frequency shift </a:t>
            </a:r>
            <a:r>
              <a:rPr lang="en-US" altLang="zh-TW" b="1" smtClean="0">
                <a:latin typeface="Symbol" panose="05050102010706020507" pitchFamily="18" charset="2"/>
              </a:rPr>
              <a:t>Dw</a:t>
            </a:r>
            <a:r>
              <a:rPr lang="en-US" altLang="zh-TW" b="1" smtClean="0"/>
              <a:t>/2 is proportional to the amplitude and polarity of the binary input signal. For example, a binary </a:t>
            </a:r>
            <a:r>
              <a:rPr lang="en-US" altLang="zh-TW" b="1" smtClean="0">
                <a:latin typeface="Arial" panose="020B0604020202020204" pitchFamily="34" charset="0"/>
              </a:rPr>
              <a:t>‘</a:t>
            </a:r>
            <a:r>
              <a:rPr lang="en-US" altLang="zh-TW" b="1" smtClean="0"/>
              <a:t>1</a:t>
            </a:r>
            <a:r>
              <a:rPr lang="en-US" altLang="zh-TW" b="1" smtClean="0">
                <a:latin typeface="Arial" panose="020B0604020202020204" pitchFamily="34" charset="0"/>
              </a:rPr>
              <a:t>’</a:t>
            </a:r>
            <a:r>
              <a:rPr lang="en-US" altLang="zh-TW" b="1" smtClean="0"/>
              <a:t> could be +1 volt and a binary </a:t>
            </a:r>
            <a:r>
              <a:rPr lang="en-US" altLang="zh-TW" b="1" smtClean="0">
                <a:latin typeface="Arial" panose="020B0604020202020204" pitchFamily="34" charset="0"/>
              </a:rPr>
              <a:t>‘</a:t>
            </a:r>
            <a:r>
              <a:rPr lang="en-US" altLang="zh-TW" b="1" smtClean="0"/>
              <a:t>0</a:t>
            </a:r>
            <a:r>
              <a:rPr lang="en-US" altLang="zh-TW" b="1" smtClean="0">
                <a:latin typeface="Arial" panose="020B0604020202020204" pitchFamily="34" charset="0"/>
              </a:rPr>
              <a:t>’</a:t>
            </a:r>
            <a:r>
              <a:rPr lang="en-US" altLang="zh-TW" b="1" smtClean="0"/>
              <a:t> could be </a:t>
            </a:r>
            <a:r>
              <a:rPr lang="en-US" altLang="zh-TW" b="1" smtClean="0">
                <a:latin typeface="Arial" panose="020B0604020202020204" pitchFamily="34" charset="0"/>
              </a:rPr>
              <a:t>–</a:t>
            </a:r>
            <a:r>
              <a:rPr lang="en-US" altLang="zh-TW" b="1" smtClean="0"/>
              <a:t>1 volt producing frequency shifts of +</a:t>
            </a:r>
            <a:r>
              <a:rPr lang="en-US" altLang="zh-TW" b="1" smtClean="0">
                <a:latin typeface="Symbol" panose="05050102010706020507" pitchFamily="18" charset="2"/>
              </a:rPr>
              <a:t>Dw</a:t>
            </a:r>
            <a:r>
              <a:rPr lang="en-US" altLang="zh-TW" b="1" smtClean="0"/>
              <a:t>/2 and -</a:t>
            </a:r>
            <a:r>
              <a:rPr lang="en-US" altLang="zh-TW" b="1" smtClean="0">
                <a:latin typeface="Symbol" panose="05050102010706020507" pitchFamily="18" charset="2"/>
              </a:rPr>
              <a:t>Dw</a:t>
            </a:r>
            <a:r>
              <a:rPr lang="en-US" altLang="zh-TW" b="1" smtClean="0"/>
              <a:t>/2, respectively. </a:t>
            </a:r>
            <a:br>
              <a:rPr lang="en-US" altLang="zh-TW" b="1" smtClean="0"/>
            </a:br>
            <a:endParaRPr lang="en-US" altLang="zh-TW" sz="1400"/>
          </a:p>
          <a:p>
            <a:pPr eaLnBrk="1" hangingPunct="1">
              <a:lnSpc>
                <a:spcPct val="90000"/>
              </a:lnSpc>
              <a:spcBef>
                <a:spcPct val="0"/>
              </a:spcBef>
            </a:pPr>
            <a:r>
              <a:rPr lang="en-US" altLang="zh-TW" b="1" smtClean="0"/>
              <a:t>The rate the carrier frequency shifts is equal to the input bit rate </a:t>
            </a:r>
            <a:r>
              <a:rPr lang="en-US" altLang="zh-TW" b="1" i="1" smtClean="0"/>
              <a:t>f</a:t>
            </a:r>
            <a:r>
              <a:rPr lang="en-US" altLang="zh-TW" b="1" baseline="-20000" smtClean="0"/>
              <a:t>m</a:t>
            </a:r>
            <a:r>
              <a:rPr lang="en-US" altLang="zh-TW" b="1" smtClean="0"/>
              <a:t>(</a:t>
            </a:r>
            <a:r>
              <a:rPr lang="en-US" altLang="zh-TW" b="1" i="1" smtClean="0"/>
              <a:t>t</a:t>
            </a:r>
            <a:r>
              <a:rPr lang="en-US" altLang="zh-TW" b="1" smtClean="0"/>
              <a:t>) the binary signal deviates between </a:t>
            </a:r>
            <a:r>
              <a:rPr lang="en-US" altLang="zh-TW" b="1" smtClean="0">
                <a:latin typeface="Symbol" panose="05050102010706020507" pitchFamily="18" charset="2"/>
              </a:rPr>
              <a:t>w</a:t>
            </a:r>
            <a:r>
              <a:rPr lang="en-US" altLang="zh-TW" b="1" baseline="-20000" smtClean="0"/>
              <a:t>c</a:t>
            </a:r>
            <a:r>
              <a:rPr lang="en-US" altLang="zh-TW" b="1" smtClean="0"/>
              <a:t>+</a:t>
            </a:r>
            <a:r>
              <a:rPr lang="en-US" altLang="zh-TW" b="1" smtClean="0">
                <a:latin typeface="Symbol" panose="05050102010706020507" pitchFamily="18" charset="2"/>
              </a:rPr>
              <a:t>Dw</a:t>
            </a:r>
            <a:r>
              <a:rPr lang="en-US" altLang="zh-TW" b="1" smtClean="0"/>
              <a:t>/2 and </a:t>
            </a:r>
            <a:r>
              <a:rPr lang="en-US" altLang="zh-TW" b="1" smtClean="0">
                <a:latin typeface="Symbol" panose="05050102010706020507" pitchFamily="18" charset="2"/>
              </a:rPr>
              <a:t>w</a:t>
            </a:r>
            <a:r>
              <a:rPr lang="en-US" altLang="zh-TW" b="1" baseline="-20000" smtClean="0"/>
              <a:t>c</a:t>
            </a:r>
            <a:r>
              <a:rPr lang="en-US" altLang="zh-TW" b="1" smtClean="0"/>
              <a:t>-</a:t>
            </a:r>
            <a:r>
              <a:rPr lang="en-US" altLang="zh-TW" b="1" smtClean="0">
                <a:latin typeface="Symbol" panose="05050102010706020507" pitchFamily="18" charset="2"/>
              </a:rPr>
              <a:t>Dw</a:t>
            </a:r>
            <a:r>
              <a:rPr lang="en-US" altLang="zh-TW" b="1" smtClean="0"/>
              <a:t>/2. Thus the output carrier frequency deviates between </a:t>
            </a:r>
            <a:r>
              <a:rPr lang="en-US" altLang="zh-TW" b="1" smtClean="0">
                <a:latin typeface="Symbol" panose="05050102010706020507" pitchFamily="18" charset="2"/>
              </a:rPr>
              <a:t>w</a:t>
            </a:r>
            <a:r>
              <a:rPr lang="en-US" altLang="zh-TW" b="1" baseline="-20000" smtClean="0"/>
              <a:t>c</a:t>
            </a:r>
            <a:r>
              <a:rPr lang="en-US" altLang="zh-TW" b="1" smtClean="0"/>
              <a:t>+</a:t>
            </a:r>
            <a:r>
              <a:rPr lang="en-US" altLang="zh-TW" b="1" smtClean="0">
                <a:latin typeface="Symbol" panose="05050102010706020507" pitchFamily="18" charset="2"/>
              </a:rPr>
              <a:t>Dw</a:t>
            </a:r>
            <a:r>
              <a:rPr lang="en-US" altLang="zh-TW" b="1" smtClean="0"/>
              <a:t>/2 and </a:t>
            </a:r>
            <a:r>
              <a:rPr lang="en-US" altLang="zh-TW" b="1" smtClean="0">
                <a:latin typeface="Symbol" panose="05050102010706020507" pitchFamily="18" charset="2"/>
              </a:rPr>
              <a:t>w</a:t>
            </a:r>
            <a:r>
              <a:rPr lang="en-US" altLang="zh-TW" b="1" baseline="-20000" smtClean="0"/>
              <a:t>c</a:t>
            </a:r>
            <a:r>
              <a:rPr lang="en-US" altLang="zh-TW" b="1" smtClean="0"/>
              <a:t>-</a:t>
            </a:r>
            <a:r>
              <a:rPr lang="en-US" altLang="zh-TW" b="1" smtClean="0">
                <a:latin typeface="Symbol" panose="05050102010706020507" pitchFamily="18" charset="2"/>
              </a:rPr>
              <a:t>Dw</a:t>
            </a:r>
            <a:r>
              <a:rPr lang="en-US" altLang="zh-TW" b="1" smtClean="0"/>
              <a:t>/2 at a rate equal to </a:t>
            </a:r>
            <a:r>
              <a:rPr lang="en-US" altLang="zh-TW" b="1" i="1" smtClean="0"/>
              <a:t>f</a:t>
            </a:r>
            <a:r>
              <a:rPr lang="en-US" altLang="zh-TW" b="1" baseline="-20000" smtClean="0"/>
              <a:t>m</a:t>
            </a:r>
            <a:r>
              <a:rPr lang="en-US" altLang="zh-TW" b="1" smtClean="0"/>
              <a:t>(</a:t>
            </a:r>
            <a:r>
              <a:rPr lang="en-US" altLang="zh-TW" b="1" i="1" smtClean="0"/>
              <a:t>t</a:t>
            </a:r>
            <a:r>
              <a:rPr lang="en-US" altLang="zh-TW" b="1" smtClean="0"/>
              <a:t>).</a:t>
            </a:r>
            <a:r>
              <a:rPr lang="en-US" altLang="zh-TW" sz="2000" b="1"/>
              <a:t> </a:t>
            </a:r>
          </a:p>
        </p:txBody>
      </p:sp>
      <p:sp>
        <p:nvSpPr>
          <p:cNvPr id="30725" name="Rectangle 4"/>
          <p:cNvSpPr>
            <a:spLocks noChangeArrowheads="1"/>
          </p:cNvSpPr>
          <p:nvPr/>
        </p:nvSpPr>
        <p:spPr bwMode="auto">
          <a:xfrm>
            <a:off x="1143001" y="29552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spTree>
    <p:extLst>
      <p:ext uri="{BB962C8B-B14F-4D97-AF65-F5344CB8AC3E}">
        <p14:creationId xmlns:p14="http://schemas.microsoft.com/office/powerpoint/2010/main" val="5211528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hangingPunct="1"/>
            <a:fld id="{9200D718-0B04-4746-A853-90A15B4A3B64}" type="slidenum">
              <a:rPr lang="en-US" altLang="zh-TW" sz="1400">
                <a:solidFill>
                  <a:srgbClr val="000000"/>
                </a:solidFill>
              </a:rPr>
              <a:pPr eaLnBrk="1" hangingPunct="1"/>
              <a:t>21</a:t>
            </a:fld>
            <a:endParaRPr lang="en-US" altLang="zh-TW" sz="1400">
              <a:solidFill>
                <a:srgbClr val="000000"/>
              </a:solidFill>
            </a:endParaRPr>
          </a:p>
        </p:txBody>
      </p:sp>
      <p:sp>
        <p:nvSpPr>
          <p:cNvPr id="31747" name="Rectangle 2"/>
          <p:cNvSpPr>
            <a:spLocks noGrp="1" noChangeArrowheads="1"/>
          </p:cNvSpPr>
          <p:nvPr>
            <p:ph type="title"/>
          </p:nvPr>
        </p:nvSpPr>
        <p:spPr bwMode="auto">
          <a:xfrm>
            <a:off x="1847850" y="274639"/>
            <a:ext cx="6840538" cy="561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mtClean="0">
                <a:solidFill>
                  <a:srgbClr val="0000FF"/>
                </a:solidFill>
              </a:rPr>
              <a:t>FSK Transmitter</a:t>
            </a:r>
            <a:r>
              <a:rPr lang="en-US" altLang="zh-TW" sz="3000">
                <a:solidFill>
                  <a:srgbClr val="000000"/>
                </a:solidFill>
              </a:rPr>
              <a:t> </a:t>
            </a:r>
          </a:p>
        </p:txBody>
      </p:sp>
      <p:sp>
        <p:nvSpPr>
          <p:cNvPr id="31748" name="Rectangle 3"/>
          <p:cNvSpPr>
            <a:spLocks noGrp="1" noChangeArrowheads="1"/>
          </p:cNvSpPr>
          <p:nvPr>
            <p:ph type="body" idx="1"/>
          </p:nvPr>
        </p:nvSpPr>
        <p:spPr>
          <a:xfrm>
            <a:off x="1631950" y="1268414"/>
            <a:ext cx="8135938" cy="4752975"/>
          </a:xfrm>
        </p:spPr>
        <p:txBody>
          <a:bodyPr/>
          <a:lstStyle/>
          <a:p>
            <a:pPr eaLnBrk="1" hangingPunct="1">
              <a:lnSpc>
                <a:spcPct val="90000"/>
              </a:lnSpc>
            </a:pPr>
            <a:r>
              <a:rPr lang="en-US" altLang="zh-TW" b="1" smtClean="0"/>
              <a:t>With binary FSK, the center carrier frequency is shifted (deviated) by the binary input data. As the binary input signal changes from a logic </a:t>
            </a:r>
            <a:r>
              <a:rPr lang="en-US" altLang="zh-TW" b="1" smtClean="0">
                <a:latin typeface="Arial" panose="020B0604020202020204" pitchFamily="34" charset="0"/>
              </a:rPr>
              <a:t>‘</a:t>
            </a:r>
            <a:r>
              <a:rPr lang="en-US" altLang="zh-TW" b="1" smtClean="0"/>
              <a:t>0</a:t>
            </a:r>
            <a:r>
              <a:rPr lang="en-US" altLang="zh-TW" b="1" smtClean="0">
                <a:latin typeface="Arial" panose="020B0604020202020204" pitchFamily="34" charset="0"/>
              </a:rPr>
              <a:t>’</a:t>
            </a:r>
            <a:r>
              <a:rPr lang="en-US" altLang="zh-TW" b="1" smtClean="0"/>
              <a:t> to a logic </a:t>
            </a:r>
            <a:r>
              <a:rPr lang="en-US" altLang="zh-TW" b="1" smtClean="0">
                <a:latin typeface="Arial" panose="020B0604020202020204" pitchFamily="34" charset="0"/>
              </a:rPr>
              <a:t>‘</a:t>
            </a:r>
            <a:r>
              <a:rPr lang="en-US" altLang="zh-TW" b="1" smtClean="0"/>
              <a:t>1</a:t>
            </a:r>
            <a:r>
              <a:rPr lang="en-US" altLang="zh-TW" b="1" smtClean="0">
                <a:latin typeface="Arial" panose="020B0604020202020204" pitchFamily="34" charset="0"/>
              </a:rPr>
              <a:t>’</a:t>
            </a:r>
            <a:r>
              <a:rPr lang="en-US" altLang="zh-TW" b="1" smtClean="0"/>
              <a:t>, and vice versa, the FSK output shifts between mark (or logic </a:t>
            </a:r>
            <a:r>
              <a:rPr lang="en-US" altLang="zh-TW" b="1" smtClean="0">
                <a:latin typeface="Arial" panose="020B0604020202020204" pitchFamily="34" charset="0"/>
              </a:rPr>
              <a:t>‘</a:t>
            </a:r>
            <a:r>
              <a:rPr lang="en-US" altLang="zh-TW" b="1" smtClean="0"/>
              <a:t>1</a:t>
            </a:r>
            <a:r>
              <a:rPr lang="en-US" altLang="zh-TW" b="1" smtClean="0">
                <a:latin typeface="Arial" panose="020B0604020202020204" pitchFamily="34" charset="0"/>
              </a:rPr>
              <a:t>’</a:t>
            </a:r>
            <a:r>
              <a:rPr lang="en-US" altLang="zh-TW" b="1" smtClean="0"/>
              <a:t>) frequency and space (or logic </a:t>
            </a:r>
            <a:r>
              <a:rPr lang="en-US" altLang="zh-TW" b="1" smtClean="0">
                <a:latin typeface="Arial" panose="020B0604020202020204" pitchFamily="34" charset="0"/>
              </a:rPr>
              <a:t>‘</a:t>
            </a:r>
            <a:r>
              <a:rPr lang="en-US" altLang="zh-TW" b="1" smtClean="0"/>
              <a:t>0</a:t>
            </a:r>
            <a:r>
              <a:rPr lang="en-US" altLang="zh-TW" b="1" smtClean="0">
                <a:latin typeface="Arial" panose="020B0604020202020204" pitchFamily="34" charset="0"/>
              </a:rPr>
              <a:t>’</a:t>
            </a:r>
            <a:r>
              <a:rPr lang="en-US" altLang="zh-TW" b="1" smtClean="0"/>
              <a:t>) frequency. </a:t>
            </a:r>
            <a:br>
              <a:rPr lang="en-US" altLang="zh-TW" b="1" smtClean="0"/>
            </a:br>
            <a:endParaRPr lang="en-US" altLang="zh-TW" sz="1000"/>
          </a:p>
          <a:p>
            <a:pPr eaLnBrk="1" hangingPunct="1">
              <a:lnSpc>
                <a:spcPct val="90000"/>
              </a:lnSpc>
              <a:spcBef>
                <a:spcPct val="0"/>
              </a:spcBef>
            </a:pPr>
            <a:r>
              <a:rPr lang="en-US" altLang="zh-TW" b="1" smtClean="0"/>
              <a:t>The rate of change at the modulator input is called the bit rate and has the units of bits per second (bps). The rate of change at the modulator output is called the baud rate and is equal to the reciprocal of the time of one output signaling element.</a:t>
            </a:r>
            <a:r>
              <a:rPr lang="en-US" altLang="zh-TW" sz="2000" b="1"/>
              <a:t> </a:t>
            </a:r>
            <a:br>
              <a:rPr lang="en-US" altLang="zh-TW" sz="2000" b="1"/>
            </a:br>
            <a:endParaRPr lang="en-US" altLang="zh-TW" sz="1000"/>
          </a:p>
          <a:p>
            <a:pPr eaLnBrk="1" hangingPunct="1">
              <a:lnSpc>
                <a:spcPct val="90000"/>
              </a:lnSpc>
              <a:spcBef>
                <a:spcPct val="0"/>
              </a:spcBef>
            </a:pPr>
            <a:r>
              <a:rPr lang="en-US" altLang="zh-TW" b="1" smtClean="0"/>
              <a:t>In binary FSK, the input and output rates of change are equal; therefore, the bit rate and baud rate are equal. A simple binary FSK transmitter is shown in Figure 13-3. </a:t>
            </a:r>
          </a:p>
        </p:txBody>
      </p:sp>
      <p:sp>
        <p:nvSpPr>
          <p:cNvPr id="31749" name="Rectangle 4"/>
          <p:cNvSpPr>
            <a:spLocks noChangeArrowheads="1"/>
          </p:cNvSpPr>
          <p:nvPr/>
        </p:nvSpPr>
        <p:spPr bwMode="auto">
          <a:xfrm>
            <a:off x="1143001" y="29552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spTree>
    <p:extLst>
      <p:ext uri="{BB962C8B-B14F-4D97-AF65-F5344CB8AC3E}">
        <p14:creationId xmlns:p14="http://schemas.microsoft.com/office/powerpoint/2010/main" val="6191936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hangingPunct="1"/>
            <a:fld id="{97203BFA-2765-482C-BF7E-5FB6C8D1304E}" type="slidenum">
              <a:rPr lang="en-US" altLang="zh-TW" sz="1400">
                <a:solidFill>
                  <a:srgbClr val="000000"/>
                </a:solidFill>
              </a:rPr>
              <a:pPr eaLnBrk="1" hangingPunct="1"/>
              <a:t>22</a:t>
            </a:fld>
            <a:endParaRPr lang="en-US" altLang="zh-TW" sz="1400">
              <a:solidFill>
                <a:srgbClr val="000000"/>
              </a:solidFill>
            </a:endParaRPr>
          </a:p>
        </p:txBody>
      </p:sp>
      <p:sp>
        <p:nvSpPr>
          <p:cNvPr id="32771" name="Rectangle 4"/>
          <p:cNvSpPr>
            <a:spLocks noChangeArrowheads="1"/>
          </p:cNvSpPr>
          <p:nvPr/>
        </p:nvSpPr>
        <p:spPr bwMode="auto">
          <a:xfrm>
            <a:off x="1143001" y="29552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sp>
        <p:nvSpPr>
          <p:cNvPr id="32772" name="Rectangle 8"/>
          <p:cNvSpPr>
            <a:spLocks noGrp="1" noChangeArrowheads="1"/>
          </p:cNvSpPr>
          <p:nvPr>
            <p:ph type="body" idx="1"/>
          </p:nvPr>
        </p:nvSpPr>
        <p:spPr/>
        <p:txBody>
          <a:bodyPr/>
          <a:lstStyle/>
          <a:p>
            <a:pPr eaLnBrk="1" hangingPunct="1"/>
            <a:endParaRPr lang="en-US" smtClean="0"/>
          </a:p>
        </p:txBody>
      </p:sp>
      <p:sp>
        <p:nvSpPr>
          <p:cNvPr id="32773" name="Rectangle 10"/>
          <p:cNvSpPr>
            <a:spLocks noChangeArrowheads="1"/>
          </p:cNvSpPr>
          <p:nvPr/>
        </p:nvSpPr>
        <p:spPr bwMode="auto">
          <a:xfrm>
            <a:off x="3961909" y="5849294"/>
            <a:ext cx="47698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457200" algn="l"/>
                <a:tab pos="549275" algn="l"/>
                <a:tab pos="731838" algn="l"/>
                <a:tab pos="914400" algn="l"/>
                <a:tab pos="1371600" algn="l"/>
                <a:tab pos="2193925" algn="l"/>
                <a:tab pos="2286000" algn="l"/>
                <a:tab pos="2743200" algn="l"/>
                <a:tab pos="3200400" algn="l"/>
                <a:tab pos="3657600" algn="l"/>
                <a:tab pos="4114800" algn="l"/>
                <a:tab pos="4572000" algn="l"/>
                <a:tab pos="50292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kumimoji="1" sz="2400">
                <a:solidFill>
                  <a:schemeClr val="tx1"/>
                </a:solidFill>
                <a:latin typeface="Times New Roman" panose="02020603050405020304" pitchFamily="18" charset="0"/>
                <a:ea typeface="新細明體" pitchFamily="18" charset="-120"/>
              </a:defRPr>
            </a:lvl1pPr>
            <a:lvl2pPr marL="742950" indent="-285750" eaLnBrk="0" hangingPunct="0">
              <a:tabLst>
                <a:tab pos="457200" algn="l"/>
                <a:tab pos="549275" algn="l"/>
                <a:tab pos="731838" algn="l"/>
                <a:tab pos="914400" algn="l"/>
                <a:tab pos="1371600" algn="l"/>
                <a:tab pos="2193925" algn="l"/>
                <a:tab pos="2286000" algn="l"/>
                <a:tab pos="2743200" algn="l"/>
                <a:tab pos="3200400" algn="l"/>
                <a:tab pos="3657600" algn="l"/>
                <a:tab pos="4114800" algn="l"/>
                <a:tab pos="4572000" algn="l"/>
                <a:tab pos="50292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kumimoji="1" sz="2400">
                <a:solidFill>
                  <a:schemeClr val="tx1"/>
                </a:solidFill>
                <a:latin typeface="Times New Roman" panose="02020603050405020304" pitchFamily="18" charset="0"/>
                <a:ea typeface="新細明體" pitchFamily="18" charset="-120"/>
              </a:defRPr>
            </a:lvl2pPr>
            <a:lvl3pPr marL="1143000" indent="-228600" eaLnBrk="0" hangingPunct="0">
              <a:tabLst>
                <a:tab pos="457200" algn="l"/>
                <a:tab pos="549275" algn="l"/>
                <a:tab pos="731838" algn="l"/>
                <a:tab pos="914400" algn="l"/>
                <a:tab pos="1371600" algn="l"/>
                <a:tab pos="2193925" algn="l"/>
                <a:tab pos="2286000" algn="l"/>
                <a:tab pos="2743200" algn="l"/>
                <a:tab pos="3200400" algn="l"/>
                <a:tab pos="3657600" algn="l"/>
                <a:tab pos="4114800" algn="l"/>
                <a:tab pos="4572000" algn="l"/>
                <a:tab pos="50292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kumimoji="1" sz="2400">
                <a:solidFill>
                  <a:schemeClr val="tx1"/>
                </a:solidFill>
                <a:latin typeface="Times New Roman" panose="02020603050405020304" pitchFamily="18" charset="0"/>
                <a:ea typeface="新細明體" pitchFamily="18" charset="-120"/>
              </a:defRPr>
            </a:lvl3pPr>
            <a:lvl4pPr marL="1600200" indent="-228600" eaLnBrk="0" hangingPunct="0">
              <a:tabLst>
                <a:tab pos="457200" algn="l"/>
                <a:tab pos="549275" algn="l"/>
                <a:tab pos="731838" algn="l"/>
                <a:tab pos="914400" algn="l"/>
                <a:tab pos="1371600" algn="l"/>
                <a:tab pos="2193925" algn="l"/>
                <a:tab pos="2286000" algn="l"/>
                <a:tab pos="2743200" algn="l"/>
                <a:tab pos="3200400" algn="l"/>
                <a:tab pos="3657600" algn="l"/>
                <a:tab pos="4114800" algn="l"/>
                <a:tab pos="4572000" algn="l"/>
                <a:tab pos="50292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kumimoji="1" sz="2400">
                <a:solidFill>
                  <a:schemeClr val="tx1"/>
                </a:solidFill>
                <a:latin typeface="Times New Roman" panose="02020603050405020304" pitchFamily="18" charset="0"/>
                <a:ea typeface="新細明體" pitchFamily="18" charset="-120"/>
              </a:defRPr>
            </a:lvl4pPr>
            <a:lvl5pPr marL="2057400" indent="-228600" eaLnBrk="0" hangingPunct="0">
              <a:tabLst>
                <a:tab pos="457200" algn="l"/>
                <a:tab pos="549275" algn="l"/>
                <a:tab pos="731838" algn="l"/>
                <a:tab pos="914400" algn="l"/>
                <a:tab pos="1371600" algn="l"/>
                <a:tab pos="2193925" algn="l"/>
                <a:tab pos="2286000" algn="l"/>
                <a:tab pos="2743200" algn="l"/>
                <a:tab pos="3200400" algn="l"/>
                <a:tab pos="3657600" algn="l"/>
                <a:tab pos="4114800" algn="l"/>
                <a:tab pos="4572000" algn="l"/>
                <a:tab pos="50292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tabLst>
                <a:tab pos="457200" algn="l"/>
                <a:tab pos="549275" algn="l"/>
                <a:tab pos="731838" algn="l"/>
                <a:tab pos="914400" algn="l"/>
                <a:tab pos="1371600" algn="l"/>
                <a:tab pos="2193925" algn="l"/>
                <a:tab pos="2286000" algn="l"/>
                <a:tab pos="2743200" algn="l"/>
                <a:tab pos="3200400" algn="l"/>
                <a:tab pos="3657600" algn="l"/>
                <a:tab pos="4114800" algn="l"/>
                <a:tab pos="4572000" algn="l"/>
                <a:tab pos="50292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tabLst>
                <a:tab pos="457200" algn="l"/>
                <a:tab pos="549275" algn="l"/>
                <a:tab pos="731838" algn="l"/>
                <a:tab pos="914400" algn="l"/>
                <a:tab pos="1371600" algn="l"/>
                <a:tab pos="2193925" algn="l"/>
                <a:tab pos="2286000" algn="l"/>
                <a:tab pos="2743200" algn="l"/>
                <a:tab pos="3200400" algn="l"/>
                <a:tab pos="3657600" algn="l"/>
                <a:tab pos="4114800" algn="l"/>
                <a:tab pos="4572000" algn="l"/>
                <a:tab pos="50292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tabLst>
                <a:tab pos="457200" algn="l"/>
                <a:tab pos="549275" algn="l"/>
                <a:tab pos="731838" algn="l"/>
                <a:tab pos="914400" algn="l"/>
                <a:tab pos="1371600" algn="l"/>
                <a:tab pos="2193925" algn="l"/>
                <a:tab pos="2286000" algn="l"/>
                <a:tab pos="2743200" algn="l"/>
                <a:tab pos="3200400" algn="l"/>
                <a:tab pos="3657600" algn="l"/>
                <a:tab pos="4114800" algn="l"/>
                <a:tab pos="4572000" algn="l"/>
                <a:tab pos="50292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tabLst>
                <a:tab pos="457200" algn="l"/>
                <a:tab pos="549275" algn="l"/>
                <a:tab pos="731838" algn="l"/>
                <a:tab pos="914400" algn="l"/>
                <a:tab pos="1371600" algn="l"/>
                <a:tab pos="2193925" algn="l"/>
                <a:tab pos="2286000" algn="l"/>
                <a:tab pos="2743200" algn="l"/>
                <a:tab pos="3200400" algn="l"/>
                <a:tab pos="3657600" algn="l"/>
                <a:tab pos="4114800" algn="l"/>
                <a:tab pos="4572000" algn="l"/>
                <a:tab pos="50292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kumimoji="1" sz="2400">
                <a:solidFill>
                  <a:schemeClr val="tx1"/>
                </a:solidFill>
                <a:latin typeface="Times New Roman" panose="02020603050405020304" pitchFamily="18" charset="0"/>
                <a:ea typeface="新細明體" pitchFamily="18" charset="-120"/>
              </a:defRPr>
            </a:lvl9pPr>
          </a:lstStyle>
          <a:p>
            <a:pPr algn="ctr" eaLnBrk="1" fontAlgn="base" hangingPunct="1">
              <a:spcBef>
                <a:spcPct val="0"/>
              </a:spcBef>
              <a:spcAft>
                <a:spcPct val="0"/>
              </a:spcAft>
            </a:pPr>
            <a:r>
              <a:rPr lang="en-US" altLang="zh-TW" b="1">
                <a:solidFill>
                  <a:srgbClr val="000000"/>
                </a:solidFill>
              </a:rPr>
              <a:t>Fig. 13-3. Binary FSK transmitter.</a:t>
            </a:r>
            <a:r>
              <a:rPr lang="en-US" altLang="zh-TW">
                <a:solidFill>
                  <a:srgbClr val="000000"/>
                </a:solidFill>
              </a:rPr>
              <a:t> </a:t>
            </a:r>
          </a:p>
        </p:txBody>
      </p:sp>
      <p:pic>
        <p:nvPicPr>
          <p:cNvPr id="32774" name="Picture 11" descr="抓圖"/>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152525"/>
            <a:ext cx="9906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5" name="Rectangle 13"/>
          <p:cNvSpPr>
            <a:spLocks noGrp="1" noChangeArrowheads="1"/>
          </p:cNvSpPr>
          <p:nvPr>
            <p:ph type="title"/>
          </p:nvPr>
        </p:nvSpPr>
        <p:spPr bwMode="auto">
          <a:xfrm>
            <a:off x="1847850" y="274639"/>
            <a:ext cx="6840538" cy="561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mtClean="0">
                <a:solidFill>
                  <a:srgbClr val="0000FF"/>
                </a:solidFill>
              </a:rPr>
              <a:t>FSK Transmitter</a:t>
            </a:r>
            <a:r>
              <a:rPr lang="en-US" altLang="zh-TW" sz="2800"/>
              <a:t> </a:t>
            </a:r>
          </a:p>
        </p:txBody>
      </p:sp>
    </p:spTree>
    <p:extLst>
      <p:ext uri="{BB962C8B-B14F-4D97-AF65-F5344CB8AC3E}">
        <p14:creationId xmlns:p14="http://schemas.microsoft.com/office/powerpoint/2010/main" val="21094702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hangingPunct="1"/>
            <a:fld id="{721D23A3-6C52-4379-BA91-F47A3EF45DC6}" type="slidenum">
              <a:rPr lang="en-US" altLang="zh-TW" sz="1400">
                <a:solidFill>
                  <a:srgbClr val="000000"/>
                </a:solidFill>
              </a:rPr>
              <a:pPr eaLnBrk="1" hangingPunct="1"/>
              <a:t>23</a:t>
            </a:fld>
            <a:endParaRPr lang="en-US" altLang="zh-TW" sz="1400">
              <a:solidFill>
                <a:srgbClr val="000000"/>
              </a:solidFill>
            </a:endParaRPr>
          </a:p>
        </p:txBody>
      </p:sp>
      <p:sp>
        <p:nvSpPr>
          <p:cNvPr id="33795" name="Rectangle 2"/>
          <p:cNvSpPr>
            <a:spLocks noGrp="1" noChangeArrowheads="1"/>
          </p:cNvSpPr>
          <p:nvPr>
            <p:ph type="title"/>
          </p:nvPr>
        </p:nvSpPr>
        <p:spPr bwMode="auto">
          <a:xfrm>
            <a:off x="2063750" y="274639"/>
            <a:ext cx="7056438" cy="561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mtClean="0">
                <a:solidFill>
                  <a:srgbClr val="0000FF"/>
                </a:solidFill>
              </a:rPr>
              <a:t>Bandwidth Considerations of FSK</a:t>
            </a:r>
            <a:r>
              <a:rPr lang="en-US" altLang="zh-TW" sz="3000">
                <a:solidFill>
                  <a:srgbClr val="000000"/>
                </a:solidFill>
              </a:rPr>
              <a:t> </a:t>
            </a:r>
          </a:p>
        </p:txBody>
      </p:sp>
      <p:sp>
        <p:nvSpPr>
          <p:cNvPr id="33796" name="Rectangle 3"/>
          <p:cNvSpPr>
            <a:spLocks noGrp="1" noChangeArrowheads="1"/>
          </p:cNvSpPr>
          <p:nvPr>
            <p:ph type="body" idx="1"/>
          </p:nvPr>
        </p:nvSpPr>
        <p:spPr>
          <a:xfrm>
            <a:off x="1919289" y="1484313"/>
            <a:ext cx="7921625" cy="4824412"/>
          </a:xfrm>
        </p:spPr>
        <p:txBody>
          <a:bodyPr/>
          <a:lstStyle/>
          <a:p>
            <a:pPr eaLnBrk="1" hangingPunct="1"/>
            <a:r>
              <a:rPr lang="en-US" altLang="zh-TW" b="1" smtClean="0"/>
              <a:t>Figure 13-4 shows a binary FSK modulator. The fastest input rate of change occurs when the binary input is a series of alternating 1</a:t>
            </a:r>
            <a:r>
              <a:rPr lang="en-US" altLang="zh-TW" b="1" smtClean="0">
                <a:latin typeface="Arial" panose="020B0604020202020204" pitchFamily="34" charset="0"/>
              </a:rPr>
              <a:t>’</a:t>
            </a:r>
            <a:r>
              <a:rPr lang="en-US" altLang="zh-TW" b="1" smtClean="0"/>
              <a:t>s and 0</a:t>
            </a:r>
            <a:r>
              <a:rPr lang="en-US" altLang="zh-TW" b="1" smtClean="0">
                <a:latin typeface="Arial" panose="020B0604020202020204" pitchFamily="34" charset="0"/>
              </a:rPr>
              <a:t>’</a:t>
            </a:r>
            <a:r>
              <a:rPr lang="en-US" altLang="zh-TW" b="1" smtClean="0"/>
              <a:t>s. </a:t>
            </a:r>
            <a:br>
              <a:rPr lang="en-US" altLang="zh-TW" b="1" smtClean="0"/>
            </a:br>
            <a:endParaRPr lang="en-US" altLang="zh-TW" sz="1200"/>
          </a:p>
          <a:p>
            <a:pPr eaLnBrk="1" hangingPunct="1">
              <a:spcBef>
                <a:spcPct val="0"/>
              </a:spcBef>
            </a:pPr>
            <a:r>
              <a:rPr lang="en-US" altLang="zh-TW" b="1" smtClean="0"/>
              <a:t>Consequently, if only the fundamental frequency of the input is considered, the highest modulating frequency is equal to one-half of the input bit rate.</a:t>
            </a:r>
            <a:br>
              <a:rPr lang="en-US" altLang="zh-TW" b="1" smtClean="0"/>
            </a:br>
            <a:endParaRPr lang="en-US" altLang="zh-TW" sz="1200"/>
          </a:p>
          <a:p>
            <a:pPr eaLnBrk="1" hangingPunct="1">
              <a:spcBef>
                <a:spcPct val="0"/>
              </a:spcBef>
            </a:pPr>
            <a:r>
              <a:rPr lang="en-US" altLang="zh-TW" b="1" smtClean="0"/>
              <a:t> A logic </a:t>
            </a:r>
            <a:r>
              <a:rPr lang="en-US" altLang="zh-TW" b="1" smtClean="0">
                <a:latin typeface="Arial" panose="020B0604020202020204" pitchFamily="34" charset="0"/>
              </a:rPr>
              <a:t>‘</a:t>
            </a:r>
            <a:r>
              <a:rPr lang="en-US" altLang="zh-TW" b="1" smtClean="0"/>
              <a:t>1</a:t>
            </a:r>
            <a:r>
              <a:rPr lang="en-US" altLang="zh-TW" b="1" smtClean="0">
                <a:latin typeface="Arial" panose="020B0604020202020204" pitchFamily="34" charset="0"/>
              </a:rPr>
              <a:t>’</a:t>
            </a:r>
            <a:r>
              <a:rPr lang="en-US" altLang="zh-TW" b="1" smtClean="0"/>
              <a:t> input shifts the VCO from its rest frequency to the mark frequency, and a logic </a:t>
            </a:r>
            <a:r>
              <a:rPr lang="en-US" altLang="zh-TW" b="1" smtClean="0">
                <a:latin typeface="Arial" panose="020B0604020202020204" pitchFamily="34" charset="0"/>
              </a:rPr>
              <a:t>‘</a:t>
            </a:r>
            <a:r>
              <a:rPr lang="en-US" altLang="zh-TW" b="1" smtClean="0"/>
              <a:t>0</a:t>
            </a:r>
            <a:r>
              <a:rPr lang="en-US" altLang="zh-TW" b="1" smtClean="0">
                <a:latin typeface="Arial" panose="020B0604020202020204" pitchFamily="34" charset="0"/>
              </a:rPr>
              <a:t>’</a:t>
            </a:r>
            <a:r>
              <a:rPr lang="en-US" altLang="zh-TW" b="1" smtClean="0"/>
              <a:t> input shifts the VCO from its rest frequency to the space frequency. </a:t>
            </a:r>
          </a:p>
          <a:p>
            <a:pPr eaLnBrk="1" hangingPunct="1">
              <a:buFont typeface="Wingdings" panose="05000000000000000000" pitchFamily="2" charset="2"/>
              <a:buNone/>
            </a:pPr>
            <a:endParaRPr lang="en-US" altLang="zh-TW" b="1" smtClean="0"/>
          </a:p>
        </p:txBody>
      </p:sp>
      <p:sp>
        <p:nvSpPr>
          <p:cNvPr id="33797" name="Rectangle 4"/>
          <p:cNvSpPr>
            <a:spLocks noChangeArrowheads="1"/>
          </p:cNvSpPr>
          <p:nvPr/>
        </p:nvSpPr>
        <p:spPr bwMode="auto">
          <a:xfrm>
            <a:off x="1143001" y="29552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spTree>
    <p:extLst>
      <p:ext uri="{BB962C8B-B14F-4D97-AF65-F5344CB8AC3E}">
        <p14:creationId xmlns:p14="http://schemas.microsoft.com/office/powerpoint/2010/main" val="36376311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hangingPunct="1"/>
            <a:fld id="{CF3EEC56-A3F3-4915-8E77-2E512152C1CE}" type="slidenum">
              <a:rPr lang="en-US" altLang="zh-TW" sz="1400">
                <a:solidFill>
                  <a:srgbClr val="000000"/>
                </a:solidFill>
              </a:rPr>
              <a:pPr eaLnBrk="1" hangingPunct="1"/>
              <a:t>24</a:t>
            </a:fld>
            <a:endParaRPr lang="en-US" altLang="zh-TW" sz="1400">
              <a:solidFill>
                <a:srgbClr val="000000"/>
              </a:solidFill>
            </a:endParaRPr>
          </a:p>
        </p:txBody>
      </p:sp>
      <p:sp>
        <p:nvSpPr>
          <p:cNvPr id="34819" name="Rectangle 3"/>
          <p:cNvSpPr>
            <a:spLocks noGrp="1" noChangeArrowheads="1"/>
          </p:cNvSpPr>
          <p:nvPr>
            <p:ph type="body" idx="1"/>
          </p:nvPr>
        </p:nvSpPr>
        <p:spPr>
          <a:xfrm>
            <a:off x="1919289" y="1484313"/>
            <a:ext cx="8231187" cy="4824412"/>
          </a:xfrm>
        </p:spPr>
        <p:txBody>
          <a:bodyPr/>
          <a:lstStyle/>
          <a:p>
            <a:pPr eaLnBrk="1" hangingPunct="1"/>
            <a:endParaRPr lang="en-US" altLang="zh-TW" smtClean="0"/>
          </a:p>
          <a:p>
            <a:pPr eaLnBrk="1" hangingPunct="1">
              <a:buFont typeface="Wingdings" panose="05000000000000000000" pitchFamily="2" charset="2"/>
              <a:buNone/>
            </a:pPr>
            <a:endParaRPr lang="en-US" altLang="zh-TW" smtClean="0"/>
          </a:p>
        </p:txBody>
      </p:sp>
      <p:sp>
        <p:nvSpPr>
          <p:cNvPr id="34820" name="Rectangle 4"/>
          <p:cNvSpPr>
            <a:spLocks noChangeArrowheads="1"/>
          </p:cNvSpPr>
          <p:nvPr/>
        </p:nvSpPr>
        <p:spPr bwMode="auto">
          <a:xfrm>
            <a:off x="1143001" y="29552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pic>
        <p:nvPicPr>
          <p:cNvPr id="34821" name="Picture 6" descr="抓圖"/>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1" y="1485900"/>
            <a:ext cx="9561513"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2" name="Rectangle 7"/>
          <p:cNvSpPr>
            <a:spLocks noChangeArrowheads="1"/>
          </p:cNvSpPr>
          <p:nvPr/>
        </p:nvSpPr>
        <p:spPr bwMode="auto">
          <a:xfrm>
            <a:off x="4224338" y="5780088"/>
            <a:ext cx="3662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r>
              <a:rPr lang="en-US" altLang="zh-TW" b="1">
                <a:solidFill>
                  <a:srgbClr val="000000"/>
                </a:solidFill>
              </a:rPr>
              <a:t>Fig. 13-4. FSK modulator.</a:t>
            </a:r>
            <a:r>
              <a:rPr lang="en-US" altLang="zh-TW">
                <a:solidFill>
                  <a:srgbClr val="000000"/>
                </a:solidFill>
              </a:rPr>
              <a:t> </a:t>
            </a:r>
          </a:p>
        </p:txBody>
      </p:sp>
      <p:sp>
        <p:nvSpPr>
          <p:cNvPr id="34823" name="Rectangle 9"/>
          <p:cNvSpPr>
            <a:spLocks noGrp="1" noChangeArrowheads="1"/>
          </p:cNvSpPr>
          <p:nvPr>
            <p:ph type="title"/>
          </p:nvPr>
        </p:nvSpPr>
        <p:spPr bwMode="auto">
          <a:xfrm>
            <a:off x="2063750" y="274639"/>
            <a:ext cx="7056438" cy="561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mtClean="0">
                <a:solidFill>
                  <a:srgbClr val="0000FF"/>
                </a:solidFill>
              </a:rPr>
              <a:t>Bandwidth Considerations of FSK</a:t>
            </a:r>
            <a:r>
              <a:rPr lang="en-US" altLang="zh-TW" sz="2800"/>
              <a:t> </a:t>
            </a:r>
          </a:p>
        </p:txBody>
      </p:sp>
    </p:spTree>
    <p:extLst>
      <p:ext uri="{BB962C8B-B14F-4D97-AF65-F5344CB8AC3E}">
        <p14:creationId xmlns:p14="http://schemas.microsoft.com/office/powerpoint/2010/main" val="10126579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hangingPunct="1"/>
            <a:fld id="{AE55F9C0-DA5E-4C62-BDB1-8A3FEF82EEF8}" type="slidenum">
              <a:rPr lang="en-US" altLang="zh-TW" sz="1400">
                <a:solidFill>
                  <a:srgbClr val="000000"/>
                </a:solidFill>
              </a:rPr>
              <a:pPr eaLnBrk="1" hangingPunct="1"/>
              <a:t>25</a:t>
            </a:fld>
            <a:endParaRPr lang="en-US" altLang="zh-TW" sz="1400">
              <a:solidFill>
                <a:srgbClr val="000000"/>
              </a:solidFill>
            </a:endParaRPr>
          </a:p>
        </p:txBody>
      </p:sp>
      <p:sp>
        <p:nvSpPr>
          <p:cNvPr id="35843" name="Rectangle 3"/>
          <p:cNvSpPr>
            <a:spLocks noGrp="1" noChangeArrowheads="1"/>
          </p:cNvSpPr>
          <p:nvPr>
            <p:ph type="body" idx="1"/>
          </p:nvPr>
        </p:nvSpPr>
        <p:spPr>
          <a:xfrm>
            <a:off x="1774826" y="1484313"/>
            <a:ext cx="7921625" cy="4608512"/>
          </a:xfrm>
        </p:spPr>
        <p:txBody>
          <a:bodyPr/>
          <a:lstStyle/>
          <a:p>
            <a:pPr eaLnBrk="1" hangingPunct="1"/>
            <a:r>
              <a:rPr lang="en-US" altLang="zh-TW" b="1" smtClean="0"/>
              <a:t>Consequently, as the input binary signal changes from   a logic </a:t>
            </a:r>
            <a:r>
              <a:rPr lang="en-US" altLang="zh-TW" b="1" smtClean="0">
                <a:latin typeface="Arial" panose="020B0604020202020204" pitchFamily="34" charset="0"/>
              </a:rPr>
              <a:t>‘</a:t>
            </a:r>
            <a:r>
              <a:rPr lang="en-US" altLang="zh-TW" b="1" smtClean="0"/>
              <a:t>1</a:t>
            </a:r>
            <a:r>
              <a:rPr lang="en-US" altLang="zh-TW" b="1" smtClean="0">
                <a:latin typeface="Arial" panose="020B0604020202020204" pitchFamily="34" charset="0"/>
              </a:rPr>
              <a:t>’</a:t>
            </a:r>
            <a:r>
              <a:rPr lang="en-US" altLang="zh-TW" b="1" smtClean="0"/>
              <a:t> to a logic </a:t>
            </a:r>
            <a:r>
              <a:rPr lang="en-US" altLang="zh-TW" b="1" smtClean="0">
                <a:latin typeface="Arial" panose="020B0604020202020204" pitchFamily="34" charset="0"/>
              </a:rPr>
              <a:t>‘</a:t>
            </a:r>
            <a:r>
              <a:rPr lang="en-US" altLang="zh-TW" b="1" smtClean="0"/>
              <a:t>0</a:t>
            </a:r>
            <a:r>
              <a:rPr lang="en-US" altLang="zh-TW" b="1" smtClean="0">
                <a:latin typeface="Arial" panose="020B0604020202020204" pitchFamily="34" charset="0"/>
              </a:rPr>
              <a:t>’</a:t>
            </a:r>
            <a:r>
              <a:rPr lang="en-US" altLang="zh-TW" b="1" smtClean="0"/>
              <a:t>, and vice versa, the VCO output frequency shifts or deviates back and forth between    the mark and space frequencies. </a:t>
            </a:r>
          </a:p>
          <a:p>
            <a:pPr eaLnBrk="1" hangingPunct="1"/>
            <a:r>
              <a:rPr lang="en-US" altLang="zh-TW" b="1" smtClean="0"/>
              <a:t>For binary FSK, modulation index is given as </a:t>
            </a:r>
          </a:p>
          <a:p>
            <a:pPr eaLnBrk="1" hangingPunct="1">
              <a:buFont typeface="Wingdings" panose="05000000000000000000" pitchFamily="2" charset="2"/>
              <a:buNone/>
            </a:pPr>
            <a:r>
              <a:rPr lang="en-US" altLang="zh-TW" b="1" smtClean="0"/>
              <a:t>                     </a:t>
            </a:r>
            <a:r>
              <a:rPr lang="en-US" altLang="zh-TW" b="1" i="1" smtClean="0"/>
              <a:t>m</a:t>
            </a:r>
            <a:r>
              <a:rPr lang="en-US" altLang="zh-TW" b="1" baseline="-20000" smtClean="0"/>
              <a:t>f</a:t>
            </a:r>
            <a:r>
              <a:rPr lang="en-US" altLang="zh-TW" b="1" smtClean="0"/>
              <a:t> = </a:t>
            </a:r>
            <a:r>
              <a:rPr lang="en-US" altLang="zh-TW" b="1" smtClean="0">
                <a:latin typeface="Symbol" panose="05050102010706020507" pitchFamily="18" charset="2"/>
              </a:rPr>
              <a:t>D</a:t>
            </a:r>
            <a:r>
              <a:rPr lang="en-US" altLang="zh-TW" b="1" i="1" smtClean="0"/>
              <a:t>f </a:t>
            </a:r>
            <a:r>
              <a:rPr lang="en-US" altLang="zh-TW" b="1" smtClean="0"/>
              <a:t>/ </a:t>
            </a:r>
            <a:r>
              <a:rPr lang="en-US" altLang="zh-TW" b="1" i="1" smtClean="0"/>
              <a:t>f</a:t>
            </a:r>
            <a:r>
              <a:rPr lang="en-US" altLang="zh-TW" b="1" baseline="-20000" smtClean="0"/>
              <a:t>a</a:t>
            </a:r>
          </a:p>
          <a:p>
            <a:pPr eaLnBrk="1" hangingPunct="1">
              <a:spcBef>
                <a:spcPct val="0"/>
              </a:spcBef>
              <a:buFont typeface="Wingdings" panose="05000000000000000000" pitchFamily="2" charset="2"/>
              <a:buNone/>
            </a:pPr>
            <a:r>
              <a:rPr lang="en-US" altLang="zh-TW" b="1" smtClean="0"/>
              <a:t>                          = |(</a:t>
            </a:r>
            <a:r>
              <a:rPr lang="en-US" altLang="zh-TW" b="1" i="1" smtClean="0"/>
              <a:t>f</a:t>
            </a:r>
            <a:r>
              <a:rPr lang="en-US" altLang="zh-TW" b="1" baseline="-20000" smtClean="0"/>
              <a:t>m</a:t>
            </a:r>
            <a:r>
              <a:rPr lang="en-US" altLang="zh-TW" b="1" smtClean="0"/>
              <a:t>-</a:t>
            </a:r>
            <a:r>
              <a:rPr lang="en-US" altLang="zh-TW" b="1" i="1" smtClean="0"/>
              <a:t>f</a:t>
            </a:r>
            <a:r>
              <a:rPr lang="en-US" altLang="zh-TW" b="1" baseline="-20000" smtClean="0"/>
              <a:t>s</a:t>
            </a:r>
            <a:r>
              <a:rPr lang="en-US" altLang="zh-TW" b="1" smtClean="0"/>
              <a:t>)/2|/(</a:t>
            </a:r>
            <a:r>
              <a:rPr lang="en-US" altLang="zh-TW" b="1" i="1" smtClean="0"/>
              <a:t>f</a:t>
            </a:r>
            <a:r>
              <a:rPr lang="en-US" altLang="zh-TW" b="1" baseline="-20000" smtClean="0"/>
              <a:t>b</a:t>
            </a:r>
            <a:r>
              <a:rPr lang="en-US" altLang="zh-TW" b="1" smtClean="0"/>
              <a:t>/2)</a:t>
            </a:r>
          </a:p>
          <a:p>
            <a:pPr eaLnBrk="1" hangingPunct="1">
              <a:spcBef>
                <a:spcPct val="0"/>
              </a:spcBef>
              <a:buFont typeface="Wingdings" panose="05000000000000000000" pitchFamily="2" charset="2"/>
              <a:buNone/>
            </a:pPr>
            <a:r>
              <a:rPr lang="en-US" altLang="zh-TW" b="1" smtClean="0"/>
              <a:t>                          = |</a:t>
            </a:r>
            <a:r>
              <a:rPr lang="en-US" altLang="zh-TW" b="1" i="1" smtClean="0"/>
              <a:t>f</a:t>
            </a:r>
            <a:r>
              <a:rPr lang="en-US" altLang="zh-TW" b="1" baseline="-20000" smtClean="0"/>
              <a:t>m</a:t>
            </a:r>
            <a:r>
              <a:rPr lang="en-US" altLang="zh-TW" b="1" smtClean="0"/>
              <a:t> - </a:t>
            </a:r>
            <a:r>
              <a:rPr lang="en-US" altLang="zh-TW" b="1" i="1" smtClean="0"/>
              <a:t>f</a:t>
            </a:r>
            <a:r>
              <a:rPr lang="en-US" altLang="zh-TW" b="1" baseline="-20000" smtClean="0"/>
              <a:t>s</a:t>
            </a:r>
            <a:r>
              <a:rPr lang="en-US" altLang="zh-TW" b="1" smtClean="0"/>
              <a:t>|/</a:t>
            </a:r>
            <a:r>
              <a:rPr lang="en-US" altLang="zh-TW" b="1" i="1" smtClean="0"/>
              <a:t>f</a:t>
            </a:r>
            <a:r>
              <a:rPr lang="en-US" altLang="zh-TW" b="1" baseline="-20000" smtClean="0"/>
              <a:t>b</a:t>
            </a:r>
            <a:r>
              <a:rPr lang="en-US" altLang="zh-TW" b="1" smtClean="0"/>
              <a:t>                                     </a:t>
            </a:r>
            <a:r>
              <a:rPr lang="en-US" altLang="zh-TW" b="1" baseline="-20000" smtClean="0"/>
              <a:t>      </a:t>
            </a:r>
            <a:r>
              <a:rPr lang="en-US" altLang="zh-TW" b="1" smtClean="0"/>
              <a:t>(13-4) </a:t>
            </a:r>
          </a:p>
        </p:txBody>
      </p:sp>
      <p:sp>
        <p:nvSpPr>
          <p:cNvPr id="35844" name="Rectangle 4"/>
          <p:cNvSpPr>
            <a:spLocks noChangeArrowheads="1"/>
          </p:cNvSpPr>
          <p:nvPr/>
        </p:nvSpPr>
        <p:spPr bwMode="auto">
          <a:xfrm>
            <a:off x="1143001" y="29552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sp>
        <p:nvSpPr>
          <p:cNvPr id="35845" name="Rectangle 6"/>
          <p:cNvSpPr>
            <a:spLocks noChangeArrowheads="1"/>
          </p:cNvSpPr>
          <p:nvPr/>
        </p:nvSpPr>
        <p:spPr bwMode="auto">
          <a:xfrm>
            <a:off x="5329238" y="2735264"/>
            <a:ext cx="2222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r>
              <a:rPr lang="en-US" altLang="zh-TW" sz="1200">
                <a:solidFill>
                  <a:srgbClr val="000000"/>
                </a:solidFill>
              </a:rPr>
              <a:t> </a:t>
            </a:r>
            <a:endParaRPr lang="en-US" altLang="zh-TW">
              <a:solidFill>
                <a:srgbClr val="000000"/>
              </a:solidFill>
            </a:endParaRPr>
          </a:p>
        </p:txBody>
      </p:sp>
      <p:sp>
        <p:nvSpPr>
          <p:cNvPr id="35846" name="Rectangle 7"/>
          <p:cNvSpPr>
            <a:spLocks noChangeArrowheads="1"/>
          </p:cNvSpPr>
          <p:nvPr/>
        </p:nvSpPr>
        <p:spPr bwMode="auto">
          <a:xfrm>
            <a:off x="5329239" y="3895725"/>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r>
              <a:rPr lang="en-US" altLang="zh-TW" sz="900">
                <a:solidFill>
                  <a:srgbClr val="000000"/>
                </a:solidFill>
              </a:rPr>
              <a:t> </a:t>
            </a:r>
            <a:endParaRPr lang="en-US" altLang="zh-TW">
              <a:solidFill>
                <a:srgbClr val="000000"/>
              </a:solidFill>
            </a:endParaRPr>
          </a:p>
        </p:txBody>
      </p:sp>
      <p:sp>
        <p:nvSpPr>
          <p:cNvPr id="35847" name="Rectangle 13"/>
          <p:cNvSpPr>
            <a:spLocks noChangeArrowheads="1"/>
          </p:cNvSpPr>
          <p:nvPr/>
        </p:nvSpPr>
        <p:spPr bwMode="auto">
          <a:xfrm>
            <a:off x="1143001" y="307910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sp>
        <p:nvSpPr>
          <p:cNvPr id="35848" name="Rectangle 14"/>
          <p:cNvSpPr>
            <a:spLocks noChangeArrowheads="1"/>
          </p:cNvSpPr>
          <p:nvPr/>
        </p:nvSpPr>
        <p:spPr bwMode="auto">
          <a:xfrm>
            <a:off x="2424114" y="4717962"/>
            <a:ext cx="58324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r>
              <a:rPr lang="en-US" altLang="zh-TW" b="1">
                <a:solidFill>
                  <a:srgbClr val="000000"/>
                </a:solidFill>
              </a:rPr>
              <a:t>where</a:t>
            </a:r>
            <a:r>
              <a:rPr lang="en-US" altLang="zh-TW">
                <a:solidFill>
                  <a:srgbClr val="000000"/>
                </a:solidFill>
              </a:rPr>
              <a:t>  </a:t>
            </a:r>
            <a:r>
              <a:rPr lang="en-US" altLang="zh-TW" b="1" i="1">
                <a:solidFill>
                  <a:srgbClr val="000000"/>
                </a:solidFill>
              </a:rPr>
              <a:t>m</a:t>
            </a:r>
            <a:r>
              <a:rPr lang="en-US" altLang="zh-TW" b="1" baseline="-20000">
                <a:solidFill>
                  <a:srgbClr val="000000"/>
                </a:solidFill>
              </a:rPr>
              <a:t>f</a:t>
            </a:r>
            <a:r>
              <a:rPr lang="en-US" altLang="zh-TW" b="1">
                <a:solidFill>
                  <a:srgbClr val="000000"/>
                </a:solidFill>
              </a:rPr>
              <a:t> = modulation index</a:t>
            </a:r>
            <a:r>
              <a:rPr lang="en-US" altLang="zh-TW">
                <a:solidFill>
                  <a:srgbClr val="000000"/>
                </a:solidFill>
              </a:rPr>
              <a:t> </a:t>
            </a:r>
          </a:p>
          <a:p>
            <a:pPr eaLnBrk="1" fontAlgn="base" hangingPunct="1">
              <a:spcBef>
                <a:spcPct val="0"/>
              </a:spcBef>
              <a:spcAft>
                <a:spcPct val="0"/>
              </a:spcAft>
            </a:pPr>
            <a:r>
              <a:rPr lang="en-US" altLang="zh-TW" b="1">
                <a:solidFill>
                  <a:srgbClr val="000000"/>
                </a:solidFill>
              </a:rPr>
              <a:t>            </a:t>
            </a:r>
            <a:r>
              <a:rPr lang="en-US" altLang="zh-TW" b="1">
                <a:solidFill>
                  <a:srgbClr val="000000"/>
                </a:solidFill>
                <a:latin typeface="Symbol" panose="05050102010706020507" pitchFamily="18" charset="2"/>
              </a:rPr>
              <a:t>D</a:t>
            </a:r>
            <a:r>
              <a:rPr lang="en-US" altLang="zh-TW" b="1" i="1">
                <a:solidFill>
                  <a:srgbClr val="000000"/>
                </a:solidFill>
              </a:rPr>
              <a:t>f</a:t>
            </a:r>
            <a:r>
              <a:rPr lang="en-US" altLang="zh-TW" b="1">
                <a:solidFill>
                  <a:srgbClr val="000000"/>
                </a:solidFill>
              </a:rPr>
              <a:t> = frequency deviation (Hz)</a:t>
            </a:r>
          </a:p>
          <a:p>
            <a:pPr eaLnBrk="1" fontAlgn="base" hangingPunct="1">
              <a:spcBef>
                <a:spcPct val="0"/>
              </a:spcBef>
              <a:spcAft>
                <a:spcPct val="0"/>
              </a:spcAft>
            </a:pPr>
            <a:r>
              <a:rPr lang="en-US" altLang="zh-TW" b="1" i="1">
                <a:solidFill>
                  <a:srgbClr val="000000"/>
                </a:solidFill>
              </a:rPr>
              <a:t>             f</a:t>
            </a:r>
            <a:r>
              <a:rPr lang="en-US" altLang="zh-TW" b="1" baseline="-20000">
                <a:solidFill>
                  <a:srgbClr val="000000"/>
                </a:solidFill>
              </a:rPr>
              <a:t>a</a:t>
            </a:r>
            <a:r>
              <a:rPr lang="en-US" altLang="zh-TW" b="1">
                <a:solidFill>
                  <a:srgbClr val="000000"/>
                </a:solidFill>
              </a:rPr>
              <a:t> = modulating frequency (Hz)</a:t>
            </a:r>
            <a:endParaRPr lang="en-US" altLang="zh-TW">
              <a:solidFill>
                <a:srgbClr val="000000"/>
              </a:solidFill>
            </a:endParaRPr>
          </a:p>
        </p:txBody>
      </p:sp>
      <p:sp>
        <p:nvSpPr>
          <p:cNvPr id="35849" name="Rectangle 16"/>
          <p:cNvSpPr>
            <a:spLocks noChangeArrowheads="1"/>
          </p:cNvSpPr>
          <p:nvPr/>
        </p:nvSpPr>
        <p:spPr bwMode="auto">
          <a:xfrm>
            <a:off x="1143001" y="309815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sp>
        <p:nvSpPr>
          <p:cNvPr id="35850" name="Rectangle 19"/>
          <p:cNvSpPr>
            <a:spLocks noChangeArrowheads="1"/>
          </p:cNvSpPr>
          <p:nvPr/>
        </p:nvSpPr>
        <p:spPr bwMode="auto">
          <a:xfrm>
            <a:off x="1143001" y="29695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sp>
        <p:nvSpPr>
          <p:cNvPr id="35851" name="Rectangle 21"/>
          <p:cNvSpPr>
            <a:spLocks noChangeArrowheads="1"/>
          </p:cNvSpPr>
          <p:nvPr/>
        </p:nvSpPr>
        <p:spPr bwMode="auto">
          <a:xfrm>
            <a:off x="1143001" y="30838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sp>
        <p:nvSpPr>
          <p:cNvPr id="35852" name="Rectangle 24"/>
          <p:cNvSpPr>
            <a:spLocks noGrp="1" noChangeArrowheads="1"/>
          </p:cNvSpPr>
          <p:nvPr>
            <p:ph type="title"/>
          </p:nvPr>
        </p:nvSpPr>
        <p:spPr bwMode="auto">
          <a:xfrm>
            <a:off x="2063750" y="274639"/>
            <a:ext cx="7056438" cy="561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mtClean="0">
                <a:solidFill>
                  <a:srgbClr val="0000FF"/>
                </a:solidFill>
              </a:rPr>
              <a:t>Bandwidth Considerations of FSK</a:t>
            </a:r>
            <a:r>
              <a:rPr lang="en-US" altLang="zh-TW" sz="2800"/>
              <a:t> </a:t>
            </a:r>
          </a:p>
        </p:txBody>
      </p:sp>
    </p:spTree>
    <p:extLst>
      <p:ext uri="{BB962C8B-B14F-4D97-AF65-F5344CB8AC3E}">
        <p14:creationId xmlns:p14="http://schemas.microsoft.com/office/powerpoint/2010/main" val="1908597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hangingPunct="1"/>
            <a:fld id="{2EAE211A-0BEA-4B8B-85BF-C44A5E10568D}" type="slidenum">
              <a:rPr lang="en-US" altLang="zh-TW" sz="1400">
                <a:solidFill>
                  <a:srgbClr val="000000"/>
                </a:solidFill>
              </a:rPr>
              <a:pPr eaLnBrk="1" hangingPunct="1"/>
              <a:t>26</a:t>
            </a:fld>
            <a:endParaRPr lang="en-US" altLang="zh-TW" sz="1400">
              <a:solidFill>
                <a:srgbClr val="000000"/>
              </a:solidFill>
            </a:endParaRPr>
          </a:p>
        </p:txBody>
      </p:sp>
      <p:sp>
        <p:nvSpPr>
          <p:cNvPr id="36867" name="Rectangle 3"/>
          <p:cNvSpPr>
            <a:spLocks noGrp="1" noChangeArrowheads="1"/>
          </p:cNvSpPr>
          <p:nvPr>
            <p:ph type="body" idx="1"/>
          </p:nvPr>
        </p:nvSpPr>
        <p:spPr>
          <a:xfrm>
            <a:off x="1919288" y="1484314"/>
            <a:ext cx="7848600" cy="4537075"/>
          </a:xfrm>
        </p:spPr>
        <p:txBody>
          <a:bodyPr/>
          <a:lstStyle/>
          <a:p>
            <a:pPr eaLnBrk="1" hangingPunct="1">
              <a:lnSpc>
                <a:spcPct val="90000"/>
              </a:lnSpc>
            </a:pPr>
            <a:r>
              <a:rPr lang="en-US" altLang="zh-TW" b="1" smtClean="0">
                <a:solidFill>
                  <a:srgbClr val="FF5050"/>
                </a:solidFill>
              </a:rPr>
              <a:t>Example 13-1:</a:t>
            </a:r>
            <a:r>
              <a:rPr lang="en-US" altLang="zh-TW" b="1" smtClean="0"/>
              <a:t> </a:t>
            </a:r>
          </a:p>
          <a:p>
            <a:pPr eaLnBrk="1" hangingPunct="1">
              <a:lnSpc>
                <a:spcPct val="90000"/>
              </a:lnSpc>
              <a:buFont typeface="Wingdings" panose="05000000000000000000" pitchFamily="2" charset="2"/>
              <a:buNone/>
            </a:pPr>
            <a:r>
              <a:rPr lang="en-US" altLang="zh-TW" b="1" smtClean="0"/>
              <a:t>    For a binary FSK modulator with space, rest, and mark frequencies of 60, 70, and 80 MHz, respectively and an input bit rate of 20 Mbps, determine the output baud and the minimum required bandwidth. </a:t>
            </a:r>
          </a:p>
          <a:p>
            <a:pPr eaLnBrk="1" hangingPunct="1">
              <a:lnSpc>
                <a:spcPct val="90000"/>
              </a:lnSpc>
              <a:buFont typeface="Wingdings" panose="05000000000000000000" pitchFamily="2" charset="2"/>
              <a:buNone/>
            </a:pPr>
            <a:r>
              <a:rPr lang="en-US" altLang="zh-TW" b="1" smtClean="0"/>
              <a:t>    </a:t>
            </a:r>
            <a:r>
              <a:rPr lang="en-US" altLang="zh-TW" b="1" smtClean="0">
                <a:solidFill>
                  <a:srgbClr val="FF5050"/>
                </a:solidFill>
              </a:rPr>
              <a:t>Solution:</a:t>
            </a:r>
          </a:p>
          <a:p>
            <a:pPr eaLnBrk="1" hangingPunct="1">
              <a:lnSpc>
                <a:spcPct val="90000"/>
              </a:lnSpc>
              <a:buFont typeface="Wingdings" panose="05000000000000000000" pitchFamily="2" charset="2"/>
              <a:buNone/>
            </a:pPr>
            <a:r>
              <a:rPr lang="en-US" altLang="zh-TW" b="1" smtClean="0"/>
              <a:t>        Substituting into Equ. (13-4), we have</a:t>
            </a:r>
          </a:p>
          <a:p>
            <a:pPr eaLnBrk="1" hangingPunct="1">
              <a:lnSpc>
                <a:spcPct val="90000"/>
              </a:lnSpc>
              <a:buFont typeface="Wingdings" panose="05000000000000000000" pitchFamily="2" charset="2"/>
              <a:buNone/>
            </a:pPr>
            <a:endParaRPr lang="en-US" altLang="zh-TW" sz="1000" b="1"/>
          </a:p>
          <a:p>
            <a:pPr eaLnBrk="1" hangingPunct="1">
              <a:spcBef>
                <a:spcPct val="0"/>
              </a:spcBef>
              <a:buFont typeface="Wingdings" panose="05000000000000000000" pitchFamily="2" charset="2"/>
              <a:buNone/>
            </a:pPr>
            <a:r>
              <a:rPr lang="en-US" altLang="zh-TW" b="1" i="1" smtClean="0"/>
              <a:t>           m</a:t>
            </a:r>
            <a:r>
              <a:rPr lang="en-US" altLang="zh-TW" b="1" baseline="-20000" smtClean="0"/>
              <a:t>f</a:t>
            </a:r>
            <a:r>
              <a:rPr lang="en-US" altLang="zh-TW" b="1" smtClean="0"/>
              <a:t> = |(</a:t>
            </a:r>
            <a:r>
              <a:rPr lang="en-US" altLang="zh-TW" b="1" i="1" smtClean="0"/>
              <a:t>f</a:t>
            </a:r>
            <a:r>
              <a:rPr lang="en-US" altLang="zh-TW" b="1" baseline="-20000" smtClean="0"/>
              <a:t>m</a:t>
            </a:r>
            <a:r>
              <a:rPr lang="en-US" altLang="zh-TW" b="1" smtClean="0"/>
              <a:t> </a:t>
            </a:r>
            <a:r>
              <a:rPr lang="en-US" altLang="zh-TW" b="1" smtClean="0">
                <a:latin typeface="Arial" panose="020B0604020202020204" pitchFamily="34" charset="0"/>
              </a:rPr>
              <a:t>–</a:t>
            </a:r>
            <a:r>
              <a:rPr lang="en-US" altLang="zh-TW" b="1" smtClean="0"/>
              <a:t> </a:t>
            </a:r>
            <a:r>
              <a:rPr lang="en-US" altLang="zh-TW" b="1" i="1" smtClean="0"/>
              <a:t>f</a:t>
            </a:r>
            <a:r>
              <a:rPr lang="en-US" altLang="zh-TW" b="1" baseline="-20000" smtClean="0"/>
              <a:t>s</a:t>
            </a:r>
            <a:r>
              <a:rPr lang="en-US" altLang="zh-TW" b="1" smtClean="0"/>
              <a:t>)/</a:t>
            </a:r>
            <a:r>
              <a:rPr lang="en-US" altLang="zh-TW" b="1" i="1" smtClean="0"/>
              <a:t>f</a:t>
            </a:r>
            <a:r>
              <a:rPr lang="en-US" altLang="zh-TW" b="1" baseline="-20000" smtClean="0"/>
              <a:t>b</a:t>
            </a:r>
            <a:r>
              <a:rPr lang="en-US" altLang="zh-TW" b="1" smtClean="0"/>
              <a:t>| </a:t>
            </a:r>
          </a:p>
          <a:p>
            <a:pPr eaLnBrk="1" hangingPunct="1">
              <a:lnSpc>
                <a:spcPct val="90000"/>
              </a:lnSpc>
              <a:buFont typeface="Wingdings" panose="05000000000000000000" pitchFamily="2" charset="2"/>
              <a:buNone/>
            </a:pPr>
            <a:r>
              <a:rPr lang="en-US" altLang="zh-TW" b="1" smtClean="0"/>
              <a:t>                = |80MHz–60MHz|/20Mbps</a:t>
            </a:r>
          </a:p>
          <a:p>
            <a:pPr eaLnBrk="1" hangingPunct="1">
              <a:lnSpc>
                <a:spcPct val="90000"/>
              </a:lnSpc>
              <a:buFont typeface="Wingdings" panose="05000000000000000000" pitchFamily="2" charset="2"/>
              <a:buNone/>
            </a:pPr>
            <a:r>
              <a:rPr lang="en-US" altLang="zh-TW" b="1" smtClean="0"/>
              <a:t>                = 20MHz/20Mbps</a:t>
            </a:r>
          </a:p>
          <a:p>
            <a:pPr eaLnBrk="1" hangingPunct="1">
              <a:lnSpc>
                <a:spcPct val="90000"/>
              </a:lnSpc>
              <a:buFont typeface="Wingdings" panose="05000000000000000000" pitchFamily="2" charset="2"/>
              <a:buNone/>
            </a:pPr>
            <a:r>
              <a:rPr lang="en-US" altLang="zh-TW" b="1" smtClean="0"/>
              <a:t>                = 1.0</a:t>
            </a:r>
          </a:p>
        </p:txBody>
      </p:sp>
      <p:sp>
        <p:nvSpPr>
          <p:cNvPr id="36868" name="Rectangle 4"/>
          <p:cNvSpPr>
            <a:spLocks noChangeArrowheads="1"/>
          </p:cNvSpPr>
          <p:nvPr/>
        </p:nvSpPr>
        <p:spPr bwMode="auto">
          <a:xfrm>
            <a:off x="1143001" y="29552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sp>
        <p:nvSpPr>
          <p:cNvPr id="36869" name="Rectangle 6"/>
          <p:cNvSpPr>
            <a:spLocks noChangeArrowheads="1"/>
          </p:cNvSpPr>
          <p:nvPr/>
        </p:nvSpPr>
        <p:spPr bwMode="auto">
          <a:xfrm>
            <a:off x="1143001" y="27409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sp>
        <p:nvSpPr>
          <p:cNvPr id="36870" name="Rectangle 12"/>
          <p:cNvSpPr>
            <a:spLocks noGrp="1" noChangeArrowheads="1"/>
          </p:cNvSpPr>
          <p:nvPr>
            <p:ph type="title"/>
          </p:nvPr>
        </p:nvSpPr>
        <p:spPr bwMode="auto">
          <a:xfrm>
            <a:off x="2279650" y="274639"/>
            <a:ext cx="6840538" cy="561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mtClean="0">
                <a:solidFill>
                  <a:srgbClr val="0000FF"/>
                </a:solidFill>
              </a:rPr>
              <a:t>Bandwidth Considerations of FSK</a:t>
            </a:r>
            <a:r>
              <a:rPr lang="en-US" altLang="zh-TW" sz="2800"/>
              <a:t> </a:t>
            </a:r>
          </a:p>
        </p:txBody>
      </p:sp>
    </p:spTree>
    <p:extLst>
      <p:ext uri="{BB962C8B-B14F-4D97-AF65-F5344CB8AC3E}">
        <p14:creationId xmlns:p14="http://schemas.microsoft.com/office/powerpoint/2010/main" val="33152306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hangingPunct="1"/>
            <a:fld id="{7053C9B5-79C5-4D23-818B-5EFC49E6905F}" type="slidenum">
              <a:rPr lang="en-US" altLang="zh-TW" sz="1400">
                <a:solidFill>
                  <a:srgbClr val="000000"/>
                </a:solidFill>
              </a:rPr>
              <a:pPr eaLnBrk="1" hangingPunct="1"/>
              <a:t>27</a:t>
            </a:fld>
            <a:endParaRPr lang="en-US" altLang="zh-TW" sz="1400">
              <a:solidFill>
                <a:srgbClr val="000000"/>
              </a:solidFill>
            </a:endParaRPr>
          </a:p>
        </p:txBody>
      </p:sp>
      <p:sp>
        <p:nvSpPr>
          <p:cNvPr id="37891" name="Rectangle 3"/>
          <p:cNvSpPr>
            <a:spLocks noGrp="1" noChangeArrowheads="1"/>
          </p:cNvSpPr>
          <p:nvPr>
            <p:ph type="body" idx="1"/>
          </p:nvPr>
        </p:nvSpPr>
        <p:spPr>
          <a:xfrm>
            <a:off x="1919289" y="1484313"/>
            <a:ext cx="7921625" cy="4824412"/>
          </a:xfrm>
        </p:spPr>
        <p:txBody>
          <a:bodyPr/>
          <a:lstStyle/>
          <a:p>
            <a:pPr eaLnBrk="1" hangingPunct="1"/>
            <a:r>
              <a:rPr lang="en-US" altLang="zh-TW" b="1" smtClean="0"/>
              <a:t>From the Bessel chart (Table 13-1), a modulation index of 1.0 yields three sets of significant side frequencies. Each side frequency is separated from the center frequency or adjacent side frequency by the modulating frequency, which is 10 MHz (</a:t>
            </a:r>
            <a:r>
              <a:rPr lang="en-US" altLang="zh-TW" b="1" i="1" smtClean="0"/>
              <a:t>f</a:t>
            </a:r>
            <a:r>
              <a:rPr lang="en-US" altLang="zh-TW" b="1" baseline="-20000" smtClean="0"/>
              <a:t>b</a:t>
            </a:r>
            <a:r>
              <a:rPr lang="en-US" altLang="zh-TW" b="1" smtClean="0"/>
              <a:t>/2) in this example. </a:t>
            </a:r>
            <a:br>
              <a:rPr lang="en-US" altLang="zh-TW" b="1" smtClean="0"/>
            </a:br>
            <a:endParaRPr lang="en-US" altLang="zh-TW" sz="1200"/>
          </a:p>
          <a:p>
            <a:pPr eaLnBrk="1" hangingPunct="1">
              <a:spcBef>
                <a:spcPct val="0"/>
              </a:spcBef>
            </a:pPr>
            <a:r>
              <a:rPr lang="en-US" altLang="zh-TW" b="1" smtClean="0"/>
              <a:t>The output spectrum for this modulator is shown in Figure 13-5. It can be seen that the minimum double-sided Nyquist bandwidth is 60 MHz and the baud rate  is 20 megabaud, the same as the bit rate. </a:t>
            </a:r>
          </a:p>
          <a:p>
            <a:pPr eaLnBrk="1" hangingPunct="1">
              <a:buFont typeface="Wingdings" panose="05000000000000000000" pitchFamily="2" charset="2"/>
              <a:buNone/>
            </a:pPr>
            <a:endParaRPr lang="en-US" altLang="zh-TW" b="1" smtClean="0"/>
          </a:p>
        </p:txBody>
      </p:sp>
      <p:sp>
        <p:nvSpPr>
          <p:cNvPr id="37892" name="Rectangle 4"/>
          <p:cNvSpPr>
            <a:spLocks noChangeArrowheads="1"/>
          </p:cNvSpPr>
          <p:nvPr/>
        </p:nvSpPr>
        <p:spPr bwMode="auto">
          <a:xfrm>
            <a:off x="1143001" y="29552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sp>
        <p:nvSpPr>
          <p:cNvPr id="37893" name="Rectangle 6"/>
          <p:cNvSpPr>
            <a:spLocks noGrp="1" noChangeArrowheads="1"/>
          </p:cNvSpPr>
          <p:nvPr>
            <p:ph type="title"/>
          </p:nvPr>
        </p:nvSpPr>
        <p:spPr bwMode="auto">
          <a:xfrm>
            <a:off x="2279650" y="274639"/>
            <a:ext cx="6840538" cy="561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mtClean="0">
                <a:solidFill>
                  <a:srgbClr val="0000FF"/>
                </a:solidFill>
              </a:rPr>
              <a:t>Bandwidth Considerations of FSK</a:t>
            </a:r>
            <a:r>
              <a:rPr lang="en-US" altLang="zh-TW" sz="2800"/>
              <a:t> </a:t>
            </a:r>
          </a:p>
        </p:txBody>
      </p:sp>
    </p:spTree>
    <p:extLst>
      <p:ext uri="{BB962C8B-B14F-4D97-AF65-F5344CB8AC3E}">
        <p14:creationId xmlns:p14="http://schemas.microsoft.com/office/powerpoint/2010/main" val="1849089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hangingPunct="1"/>
            <a:fld id="{3DC11031-502F-4EAC-8D0A-079B8E0571BC}" type="slidenum">
              <a:rPr lang="en-US" altLang="zh-TW" sz="1400">
                <a:solidFill>
                  <a:srgbClr val="000000"/>
                </a:solidFill>
              </a:rPr>
              <a:pPr eaLnBrk="1" hangingPunct="1"/>
              <a:t>28</a:t>
            </a:fld>
            <a:endParaRPr lang="en-US" altLang="zh-TW" sz="1400">
              <a:solidFill>
                <a:srgbClr val="000000"/>
              </a:solidFill>
            </a:endParaRPr>
          </a:p>
        </p:txBody>
      </p:sp>
      <p:sp>
        <p:nvSpPr>
          <p:cNvPr id="38915" name="Rectangle 4"/>
          <p:cNvSpPr>
            <a:spLocks noChangeArrowheads="1"/>
          </p:cNvSpPr>
          <p:nvPr/>
        </p:nvSpPr>
        <p:spPr bwMode="auto">
          <a:xfrm>
            <a:off x="1143001" y="29552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sp>
        <p:nvSpPr>
          <p:cNvPr id="38916" name="Rectangle 6"/>
          <p:cNvSpPr>
            <a:spLocks noGrp="1" noChangeArrowheads="1"/>
          </p:cNvSpPr>
          <p:nvPr>
            <p:ph type="body" idx="1"/>
          </p:nvPr>
        </p:nvSpPr>
        <p:spPr/>
        <p:txBody>
          <a:bodyPr/>
          <a:lstStyle/>
          <a:p>
            <a:pPr eaLnBrk="1" hangingPunct="1"/>
            <a:endParaRPr lang="en-US" smtClean="0"/>
          </a:p>
        </p:txBody>
      </p:sp>
      <p:pic>
        <p:nvPicPr>
          <p:cNvPr id="38917" name="Picture 7" descr="抓圖"/>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875" y="1412875"/>
            <a:ext cx="9906000"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Rectangle 9"/>
          <p:cNvSpPr>
            <a:spLocks noGrp="1" noChangeArrowheads="1"/>
          </p:cNvSpPr>
          <p:nvPr>
            <p:ph type="title"/>
          </p:nvPr>
        </p:nvSpPr>
        <p:spPr bwMode="auto">
          <a:xfrm>
            <a:off x="2279650" y="274639"/>
            <a:ext cx="6840538" cy="561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mtClean="0"/>
              <a:t>Bandwidth Considerations of FSK</a:t>
            </a:r>
            <a:r>
              <a:rPr lang="en-US" altLang="zh-TW" sz="2800"/>
              <a:t> </a:t>
            </a:r>
          </a:p>
        </p:txBody>
      </p:sp>
    </p:spTree>
    <p:extLst>
      <p:ext uri="{BB962C8B-B14F-4D97-AF65-F5344CB8AC3E}">
        <p14:creationId xmlns:p14="http://schemas.microsoft.com/office/powerpoint/2010/main" val="36107399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hangingPunct="1"/>
            <a:fld id="{B266DB34-9549-4EC7-9852-4BD88A58A046}" type="slidenum">
              <a:rPr lang="en-US" altLang="zh-TW" sz="1400">
                <a:solidFill>
                  <a:srgbClr val="000000"/>
                </a:solidFill>
              </a:rPr>
              <a:pPr eaLnBrk="1" hangingPunct="1"/>
              <a:t>29</a:t>
            </a:fld>
            <a:endParaRPr lang="en-US" altLang="zh-TW" sz="1400">
              <a:solidFill>
                <a:srgbClr val="000000"/>
              </a:solidFill>
            </a:endParaRPr>
          </a:p>
        </p:txBody>
      </p:sp>
      <p:sp>
        <p:nvSpPr>
          <p:cNvPr id="39939" name="Rectangle 2"/>
          <p:cNvSpPr>
            <a:spLocks noGrp="1" noChangeArrowheads="1"/>
          </p:cNvSpPr>
          <p:nvPr>
            <p:ph type="title"/>
          </p:nvPr>
        </p:nvSpPr>
        <p:spPr bwMode="auto">
          <a:xfrm>
            <a:off x="2135188" y="188913"/>
            <a:ext cx="6553200" cy="5762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mtClean="0">
                <a:solidFill>
                  <a:srgbClr val="0000FF"/>
                </a:solidFill>
              </a:rPr>
              <a:t>FSK Receiver</a:t>
            </a:r>
            <a:r>
              <a:rPr lang="en-US" altLang="zh-TW" smtClean="0">
                <a:solidFill>
                  <a:srgbClr val="000000"/>
                </a:solidFill>
              </a:rPr>
              <a:t> </a:t>
            </a:r>
          </a:p>
        </p:txBody>
      </p:sp>
      <p:sp>
        <p:nvSpPr>
          <p:cNvPr id="39940" name="Rectangle 3"/>
          <p:cNvSpPr>
            <a:spLocks noGrp="1" noChangeArrowheads="1"/>
          </p:cNvSpPr>
          <p:nvPr>
            <p:ph type="body" idx="1"/>
          </p:nvPr>
        </p:nvSpPr>
        <p:spPr>
          <a:xfrm>
            <a:off x="1919289" y="1341438"/>
            <a:ext cx="7921625" cy="4679950"/>
          </a:xfrm>
        </p:spPr>
        <p:txBody>
          <a:bodyPr/>
          <a:lstStyle/>
          <a:p>
            <a:pPr eaLnBrk="1" hangingPunct="1"/>
            <a:r>
              <a:rPr lang="en-US" altLang="zh-TW" b="1" smtClean="0"/>
              <a:t>The most common circuit used for demodulating binary FSK signals is the phase-locked loop (PLL), which is shown in block diagram form in Figure 13-6.</a:t>
            </a:r>
            <a:r>
              <a:rPr lang="en-US" altLang="zh-TW" sz="2000" b="1"/>
              <a:t> </a:t>
            </a:r>
            <a:br>
              <a:rPr lang="en-US" altLang="zh-TW" sz="2000" b="1"/>
            </a:br>
            <a:endParaRPr lang="en-US" altLang="zh-TW" sz="1000"/>
          </a:p>
          <a:p>
            <a:pPr eaLnBrk="1" hangingPunct="1">
              <a:spcBef>
                <a:spcPct val="0"/>
              </a:spcBef>
            </a:pPr>
            <a:r>
              <a:rPr lang="en-US" altLang="zh-TW" b="1" smtClean="0"/>
              <a:t>As the input to the PLL shifts between the mark and space frequencies, the dc error voltage at the output of the phase comparator follows the frequency shift. </a:t>
            </a:r>
          </a:p>
          <a:p>
            <a:pPr eaLnBrk="1" hangingPunct="1">
              <a:spcBef>
                <a:spcPct val="0"/>
              </a:spcBef>
            </a:pPr>
            <a:endParaRPr lang="en-US" altLang="zh-TW" sz="1000"/>
          </a:p>
          <a:p>
            <a:pPr eaLnBrk="1" hangingPunct="1">
              <a:spcBef>
                <a:spcPct val="0"/>
              </a:spcBef>
            </a:pPr>
            <a:r>
              <a:rPr lang="en-US" altLang="zh-TW" b="1" smtClean="0"/>
              <a:t>The natural frequency of the PLL is generally made equal to the center frequency of the FSK modulator. </a:t>
            </a:r>
          </a:p>
          <a:p>
            <a:pPr eaLnBrk="1" hangingPunct="1">
              <a:spcBef>
                <a:spcPct val="0"/>
              </a:spcBef>
              <a:buFont typeface="Wingdings" panose="05000000000000000000" pitchFamily="2" charset="2"/>
              <a:buNone/>
            </a:pPr>
            <a:r>
              <a:rPr lang="en-US" altLang="zh-TW" b="1" smtClean="0"/>
              <a:t>    The changes in the dc error voltage will then follow </a:t>
            </a:r>
          </a:p>
          <a:p>
            <a:pPr eaLnBrk="1" hangingPunct="1">
              <a:spcBef>
                <a:spcPct val="0"/>
              </a:spcBef>
              <a:buFont typeface="Wingdings" panose="05000000000000000000" pitchFamily="2" charset="2"/>
              <a:buNone/>
            </a:pPr>
            <a:r>
              <a:rPr lang="en-US" altLang="zh-TW" b="1" smtClean="0"/>
              <a:t>    the changes in the analog input frequency and are symmetrical around 0 Vdc.</a:t>
            </a:r>
            <a:r>
              <a:rPr lang="en-US" altLang="zh-TW" sz="2000" b="1"/>
              <a:t> </a:t>
            </a:r>
          </a:p>
        </p:txBody>
      </p:sp>
      <p:sp>
        <p:nvSpPr>
          <p:cNvPr id="39941" name="Rectangle 4"/>
          <p:cNvSpPr>
            <a:spLocks noChangeArrowheads="1"/>
          </p:cNvSpPr>
          <p:nvPr/>
        </p:nvSpPr>
        <p:spPr bwMode="auto">
          <a:xfrm>
            <a:off x="1143001" y="29552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spTree>
    <p:extLst>
      <p:ext uri="{BB962C8B-B14F-4D97-AF65-F5344CB8AC3E}">
        <p14:creationId xmlns:p14="http://schemas.microsoft.com/office/powerpoint/2010/main" val="32311103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0"/>
          </p:nvPr>
        </p:nvSpPr>
        <p:spPr>
          <a:xfrm>
            <a:off x="8242300" y="6248400"/>
            <a:ext cx="206375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hangingPunct="1"/>
            <a:fld id="{2AB874D2-4574-4B59-B094-E484C72F85A8}" type="slidenum">
              <a:rPr lang="en-GB" sz="1400">
                <a:solidFill>
                  <a:srgbClr val="000000"/>
                </a:solidFill>
              </a:rPr>
              <a:pPr eaLnBrk="1" hangingPunct="1"/>
              <a:t>3</a:t>
            </a:fld>
            <a:endParaRPr lang="en-GB" sz="1400">
              <a:solidFill>
                <a:srgbClr val="000000"/>
              </a:solidFill>
            </a:endParaRPr>
          </a:p>
        </p:txBody>
      </p:sp>
      <p:sp>
        <p:nvSpPr>
          <p:cNvPr id="14339"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mtClean="0"/>
              <a:t>Modulation</a:t>
            </a:r>
            <a:endParaRPr lang="en-GB" smtClean="0"/>
          </a:p>
        </p:txBody>
      </p:sp>
      <p:sp>
        <p:nvSpPr>
          <p:cNvPr id="14340" name="Rectangle 3"/>
          <p:cNvSpPr>
            <a:spLocks noGrp="1" noChangeArrowheads="1"/>
          </p:cNvSpPr>
          <p:nvPr>
            <p:ph type="body" idx="1"/>
          </p:nvPr>
        </p:nvSpPr>
        <p:spPr/>
        <p:txBody>
          <a:bodyPr/>
          <a:lstStyle/>
          <a:p>
            <a:pPr algn="just" eaLnBrk="1" hangingPunct="1">
              <a:lnSpc>
                <a:spcPct val="90000"/>
              </a:lnSpc>
            </a:pPr>
            <a:r>
              <a:rPr lang="en-GB" sz="2800"/>
              <a:t>Modulation - process (or result of the process) of translation  the baseband message signal to bandpass (modulated carrier) signal at frequencies that are very high compared to the baseband frequencies.</a:t>
            </a:r>
          </a:p>
          <a:p>
            <a:pPr algn="just" eaLnBrk="1" hangingPunct="1">
              <a:lnSpc>
                <a:spcPct val="90000"/>
              </a:lnSpc>
            </a:pPr>
            <a:r>
              <a:rPr lang="en-US" sz="2800"/>
              <a:t>Demodulation is the process of extracting the baseband message back the modulated carrier.</a:t>
            </a:r>
          </a:p>
          <a:p>
            <a:pPr algn="just" eaLnBrk="1" hangingPunct="1">
              <a:lnSpc>
                <a:spcPct val="90000"/>
              </a:lnSpc>
            </a:pPr>
            <a:r>
              <a:rPr lang="en-US" sz="2800"/>
              <a:t>An information-bearing signal is non-deterministic, i.e. it changes in an unpredictable manner. </a:t>
            </a:r>
            <a:endParaRPr lang="en-GB" sz="2800"/>
          </a:p>
        </p:txBody>
      </p:sp>
    </p:spTree>
    <p:extLst>
      <p:ext uri="{BB962C8B-B14F-4D97-AF65-F5344CB8AC3E}">
        <p14:creationId xmlns:p14="http://schemas.microsoft.com/office/powerpoint/2010/main" val="24226640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hangingPunct="1"/>
            <a:fld id="{8F0D529E-9F3C-415E-89E1-086EE442F778}" type="slidenum">
              <a:rPr lang="en-US" altLang="zh-TW" sz="1400">
                <a:solidFill>
                  <a:srgbClr val="000000"/>
                </a:solidFill>
              </a:rPr>
              <a:pPr eaLnBrk="1" hangingPunct="1"/>
              <a:t>30</a:t>
            </a:fld>
            <a:endParaRPr lang="en-US" altLang="zh-TW" sz="1400">
              <a:solidFill>
                <a:srgbClr val="000000"/>
              </a:solidFill>
            </a:endParaRPr>
          </a:p>
        </p:txBody>
      </p:sp>
      <p:sp>
        <p:nvSpPr>
          <p:cNvPr id="40963" name="Rectangle 4"/>
          <p:cNvSpPr>
            <a:spLocks noChangeArrowheads="1"/>
          </p:cNvSpPr>
          <p:nvPr/>
        </p:nvSpPr>
        <p:spPr bwMode="auto">
          <a:xfrm>
            <a:off x="1143001" y="29552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pic>
        <p:nvPicPr>
          <p:cNvPr id="40964" name="Picture 5" descr="抓圖"/>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826" y="1341439"/>
            <a:ext cx="7993063"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Rectangle 7"/>
          <p:cNvSpPr>
            <a:spLocks noGrp="1" noChangeArrowheads="1"/>
          </p:cNvSpPr>
          <p:nvPr>
            <p:ph type="title"/>
          </p:nvPr>
        </p:nvSpPr>
        <p:spPr bwMode="auto">
          <a:xfrm>
            <a:off x="2135188" y="188913"/>
            <a:ext cx="6553200" cy="5762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mtClean="0">
                <a:solidFill>
                  <a:srgbClr val="0000FF"/>
                </a:solidFill>
              </a:rPr>
              <a:t>FSK Receiver</a:t>
            </a:r>
            <a:r>
              <a:rPr lang="en-US" altLang="zh-TW" sz="2800"/>
              <a:t> </a:t>
            </a:r>
          </a:p>
        </p:txBody>
      </p:sp>
    </p:spTree>
    <p:extLst>
      <p:ext uri="{BB962C8B-B14F-4D97-AF65-F5344CB8AC3E}">
        <p14:creationId xmlns:p14="http://schemas.microsoft.com/office/powerpoint/2010/main" val="14550648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hangingPunct="1"/>
            <a:fld id="{3C7B4644-5EFA-4C7C-A367-23A4D2A591A0}" type="slidenum">
              <a:rPr lang="en-US" altLang="zh-TW" sz="1400">
                <a:solidFill>
                  <a:srgbClr val="000000"/>
                </a:solidFill>
              </a:rPr>
              <a:pPr eaLnBrk="1" hangingPunct="1"/>
              <a:t>31</a:t>
            </a:fld>
            <a:endParaRPr lang="en-US" altLang="zh-TW" sz="1400">
              <a:solidFill>
                <a:srgbClr val="000000"/>
              </a:solidFill>
            </a:endParaRPr>
          </a:p>
        </p:txBody>
      </p:sp>
      <p:sp>
        <p:nvSpPr>
          <p:cNvPr id="41987" name="Rectangle 3"/>
          <p:cNvSpPr>
            <a:spLocks noGrp="1" noChangeArrowheads="1"/>
          </p:cNvSpPr>
          <p:nvPr>
            <p:ph type="body" idx="1"/>
          </p:nvPr>
        </p:nvSpPr>
        <p:spPr>
          <a:xfrm>
            <a:off x="1774826" y="1484313"/>
            <a:ext cx="7921625" cy="4824412"/>
          </a:xfrm>
        </p:spPr>
        <p:txBody>
          <a:bodyPr/>
          <a:lstStyle/>
          <a:p>
            <a:pPr eaLnBrk="1" hangingPunct="1">
              <a:spcBef>
                <a:spcPct val="0"/>
              </a:spcBef>
            </a:pPr>
            <a:r>
              <a:rPr lang="en-US" altLang="zh-TW" b="1" smtClean="0"/>
              <a:t>Binary FSK has a poorer error performance than PSK or QAM and, consequently, is seldom used for high-performance digital radio systems. </a:t>
            </a:r>
          </a:p>
          <a:p>
            <a:pPr eaLnBrk="1" hangingPunct="1"/>
            <a:endParaRPr lang="en-US" altLang="zh-TW" sz="1000"/>
          </a:p>
          <a:p>
            <a:pPr eaLnBrk="1" hangingPunct="1">
              <a:spcBef>
                <a:spcPct val="0"/>
              </a:spcBef>
            </a:pPr>
            <a:r>
              <a:rPr lang="en-US" altLang="zh-TW" b="1" smtClean="0"/>
              <a:t>Its use is restricted to low-performance, low-cost, asynchronous data modems that are used for data communications over analog, voice band telephone lines. </a:t>
            </a:r>
          </a:p>
        </p:txBody>
      </p:sp>
      <p:sp>
        <p:nvSpPr>
          <p:cNvPr id="41988" name="Rectangle 4"/>
          <p:cNvSpPr>
            <a:spLocks noChangeArrowheads="1"/>
          </p:cNvSpPr>
          <p:nvPr/>
        </p:nvSpPr>
        <p:spPr bwMode="auto">
          <a:xfrm>
            <a:off x="1143001" y="29552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sp>
        <p:nvSpPr>
          <p:cNvPr id="41989" name="Rectangle 6"/>
          <p:cNvSpPr>
            <a:spLocks noGrp="1" noChangeArrowheads="1"/>
          </p:cNvSpPr>
          <p:nvPr>
            <p:ph type="title"/>
          </p:nvPr>
        </p:nvSpPr>
        <p:spPr bwMode="auto">
          <a:xfrm>
            <a:off x="2135188" y="188913"/>
            <a:ext cx="6553200" cy="5762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mtClean="0">
                <a:solidFill>
                  <a:srgbClr val="0000FF"/>
                </a:solidFill>
              </a:rPr>
              <a:t>FSK Receiver</a:t>
            </a:r>
            <a:r>
              <a:rPr lang="en-US" altLang="zh-TW" sz="2800"/>
              <a:t> </a:t>
            </a:r>
          </a:p>
        </p:txBody>
      </p:sp>
    </p:spTree>
    <p:extLst>
      <p:ext uri="{BB962C8B-B14F-4D97-AF65-F5344CB8AC3E}">
        <p14:creationId xmlns:p14="http://schemas.microsoft.com/office/powerpoint/2010/main" val="15333884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hangingPunct="1"/>
            <a:fld id="{40D9F0A9-4459-426D-B8E5-CC3B75B10D6A}" type="slidenum">
              <a:rPr lang="en-US" altLang="zh-TW" sz="1400">
                <a:solidFill>
                  <a:srgbClr val="000000"/>
                </a:solidFill>
              </a:rPr>
              <a:pPr eaLnBrk="1" hangingPunct="1"/>
              <a:t>32</a:t>
            </a:fld>
            <a:endParaRPr lang="en-US" altLang="zh-TW" sz="1400">
              <a:solidFill>
                <a:srgbClr val="000000"/>
              </a:solidFill>
            </a:endParaRPr>
          </a:p>
        </p:txBody>
      </p:sp>
      <p:sp>
        <p:nvSpPr>
          <p:cNvPr id="43011"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3400">
                <a:solidFill>
                  <a:srgbClr val="000000"/>
                </a:solidFill>
              </a:rPr>
              <a:t>Minimum Shift-Keying </a:t>
            </a:r>
          </a:p>
        </p:txBody>
      </p:sp>
      <p:sp>
        <p:nvSpPr>
          <p:cNvPr id="43012" name="Rectangle 3"/>
          <p:cNvSpPr>
            <a:spLocks noGrp="1" noChangeArrowheads="1"/>
          </p:cNvSpPr>
          <p:nvPr>
            <p:ph type="body" idx="1"/>
          </p:nvPr>
        </p:nvSpPr>
        <p:spPr>
          <a:xfrm>
            <a:off x="1774825" y="1341439"/>
            <a:ext cx="7850188" cy="4751387"/>
          </a:xfrm>
        </p:spPr>
        <p:txBody>
          <a:bodyPr/>
          <a:lstStyle/>
          <a:p>
            <a:pPr eaLnBrk="1" hangingPunct="1"/>
            <a:r>
              <a:rPr lang="en-US" altLang="zh-TW" b="1" smtClean="0"/>
              <a:t>Minimum shift-keying (MSK) is a form of continuous-phase FSK (CPFSK). Essentially,  MSK is a binary  FSK except that the mark and space frequencies are synchronized with the input binary bit rate.</a:t>
            </a:r>
            <a:br>
              <a:rPr lang="en-US" altLang="zh-TW" b="1" smtClean="0"/>
            </a:br>
            <a:endParaRPr lang="en-US" altLang="zh-TW" sz="1000"/>
          </a:p>
          <a:p>
            <a:pPr eaLnBrk="1" hangingPunct="1">
              <a:spcBef>
                <a:spcPct val="0"/>
              </a:spcBef>
            </a:pPr>
            <a:r>
              <a:rPr lang="en-US" altLang="zh-TW" b="1" smtClean="0"/>
              <a:t>With MSK, the mark and space frequencies are selected such that they are separated from the center frequency by an exact odd multiple of one-half of the bit rate. </a:t>
            </a:r>
            <a:br>
              <a:rPr lang="en-US" altLang="zh-TW" b="1" smtClean="0"/>
            </a:br>
            <a:endParaRPr lang="en-US" altLang="zh-TW" sz="1000"/>
          </a:p>
          <a:p>
            <a:pPr eaLnBrk="1" hangingPunct="1">
              <a:spcBef>
                <a:spcPct val="0"/>
              </a:spcBef>
            </a:pPr>
            <a:r>
              <a:rPr lang="en-US" altLang="zh-TW" b="1" smtClean="0"/>
              <a:t>This ensures that there is a smooth phase transition in the analog output signal when it changes from a mark to a space frequency, or vice versa. </a:t>
            </a:r>
          </a:p>
        </p:txBody>
      </p:sp>
      <p:sp>
        <p:nvSpPr>
          <p:cNvPr id="43013" name="Rectangle 4"/>
          <p:cNvSpPr>
            <a:spLocks noChangeArrowheads="1"/>
          </p:cNvSpPr>
          <p:nvPr/>
        </p:nvSpPr>
        <p:spPr bwMode="auto">
          <a:xfrm>
            <a:off x="1143001" y="29552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spTree>
    <p:extLst>
      <p:ext uri="{BB962C8B-B14F-4D97-AF65-F5344CB8AC3E}">
        <p14:creationId xmlns:p14="http://schemas.microsoft.com/office/powerpoint/2010/main" val="8348934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hangingPunct="1"/>
            <a:fld id="{90EC14A3-26AC-4A00-ABC6-542BBD3904D7}" type="slidenum">
              <a:rPr lang="en-US" altLang="zh-TW" sz="1400">
                <a:solidFill>
                  <a:srgbClr val="000000"/>
                </a:solidFill>
              </a:rPr>
              <a:pPr eaLnBrk="1" hangingPunct="1"/>
              <a:t>33</a:t>
            </a:fld>
            <a:endParaRPr lang="en-US" altLang="zh-TW" sz="1400">
              <a:solidFill>
                <a:srgbClr val="000000"/>
              </a:solidFill>
            </a:endParaRPr>
          </a:p>
        </p:txBody>
      </p:sp>
      <p:sp>
        <p:nvSpPr>
          <p:cNvPr id="44035" name="Rectangle 2"/>
          <p:cNvSpPr>
            <a:spLocks noGrp="1" noChangeArrowheads="1"/>
          </p:cNvSpPr>
          <p:nvPr>
            <p:ph type="title"/>
          </p:nvPr>
        </p:nvSpPr>
        <p:spPr bwMode="auto">
          <a:xfrm>
            <a:off x="1992314" y="188914"/>
            <a:ext cx="6696075" cy="561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mtClean="0">
                <a:solidFill>
                  <a:srgbClr val="000000"/>
                </a:solidFill>
              </a:rPr>
              <a:t>Minimum Shift-Keying </a:t>
            </a:r>
          </a:p>
        </p:txBody>
      </p:sp>
      <p:sp>
        <p:nvSpPr>
          <p:cNvPr id="44036" name="Rectangle 4"/>
          <p:cNvSpPr>
            <a:spLocks noChangeArrowheads="1"/>
          </p:cNvSpPr>
          <p:nvPr/>
        </p:nvSpPr>
        <p:spPr bwMode="auto">
          <a:xfrm>
            <a:off x="1143001" y="29552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pic>
        <p:nvPicPr>
          <p:cNvPr id="44037" name="Picture 6" descr="抓圖"/>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826" y="1554163"/>
            <a:ext cx="8424863" cy="432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55948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hangingPunct="1"/>
            <a:fld id="{F04F31BE-A24B-4B2D-8885-7B21410406BD}" type="slidenum">
              <a:rPr lang="en-US" altLang="zh-TW" sz="1400">
                <a:solidFill>
                  <a:srgbClr val="000000"/>
                </a:solidFill>
              </a:rPr>
              <a:pPr eaLnBrk="1" hangingPunct="1"/>
              <a:t>34</a:t>
            </a:fld>
            <a:endParaRPr lang="en-US" altLang="zh-TW" sz="1400">
              <a:solidFill>
                <a:srgbClr val="000000"/>
              </a:solidFill>
            </a:endParaRPr>
          </a:p>
        </p:txBody>
      </p:sp>
      <p:sp>
        <p:nvSpPr>
          <p:cNvPr id="45059" name="Rectangle 3"/>
          <p:cNvSpPr>
            <a:spLocks noGrp="1" noChangeArrowheads="1"/>
          </p:cNvSpPr>
          <p:nvPr>
            <p:ph type="body" idx="1"/>
          </p:nvPr>
        </p:nvSpPr>
        <p:spPr>
          <a:xfrm>
            <a:off x="1919289" y="1484313"/>
            <a:ext cx="8231187" cy="4608512"/>
          </a:xfrm>
        </p:spPr>
        <p:txBody>
          <a:bodyPr/>
          <a:lstStyle/>
          <a:p>
            <a:pPr eaLnBrk="1" hangingPunct="1"/>
            <a:r>
              <a:rPr lang="en-US" altLang="zh-TW" b="1" smtClean="0"/>
              <a:t>Figure 13-7 shows a noncontinuous FSK waveform. When the input changes from a logic </a:t>
            </a:r>
            <a:r>
              <a:rPr lang="en-US" altLang="zh-TW" b="1" smtClean="0">
                <a:latin typeface="Arial" panose="020B0604020202020204" pitchFamily="34" charset="0"/>
              </a:rPr>
              <a:t>‘</a:t>
            </a:r>
            <a:r>
              <a:rPr lang="en-US" altLang="zh-TW" b="1" smtClean="0"/>
              <a:t>1</a:t>
            </a:r>
            <a:r>
              <a:rPr lang="en-US" altLang="zh-TW" b="1" smtClean="0">
                <a:latin typeface="Arial" panose="020B0604020202020204" pitchFamily="34" charset="0"/>
              </a:rPr>
              <a:t>’</a:t>
            </a:r>
            <a:r>
              <a:rPr lang="en-US" altLang="zh-TW" b="1" smtClean="0"/>
              <a:t> to a logic </a:t>
            </a:r>
            <a:r>
              <a:rPr lang="en-US" altLang="zh-TW" b="1" smtClean="0">
                <a:latin typeface="Arial" panose="020B0604020202020204" pitchFamily="34" charset="0"/>
              </a:rPr>
              <a:t>‘</a:t>
            </a:r>
            <a:r>
              <a:rPr lang="en-US" altLang="zh-TW" b="1" smtClean="0"/>
              <a:t>0</a:t>
            </a:r>
            <a:r>
              <a:rPr lang="en-US" altLang="zh-TW" b="1" smtClean="0">
                <a:latin typeface="Arial" panose="020B0604020202020204" pitchFamily="34" charset="0"/>
              </a:rPr>
              <a:t>’</a:t>
            </a:r>
            <a:r>
              <a:rPr lang="en-US" altLang="zh-TW" b="1" smtClean="0"/>
              <a:t>, and vice versa, there is an abrupt phase discontinuity in the analog output signal.</a:t>
            </a:r>
            <a:r>
              <a:rPr lang="en-US" altLang="zh-TW" sz="2000" b="1"/>
              <a:t> </a:t>
            </a:r>
            <a:br>
              <a:rPr lang="en-US" altLang="zh-TW" sz="2000" b="1"/>
            </a:br>
            <a:endParaRPr lang="en-US" altLang="zh-TW" sz="1000"/>
          </a:p>
          <a:p>
            <a:pPr eaLnBrk="1" hangingPunct="1">
              <a:spcBef>
                <a:spcPct val="0"/>
              </a:spcBef>
            </a:pPr>
            <a:r>
              <a:rPr lang="en-US" altLang="zh-TW" b="1" smtClean="0"/>
              <a:t>When this occurs, the demodulator has trouble following the frequency shift; consequently, an error may occur. Figure 13-8 shows a continuous phase MSK waveform.</a:t>
            </a:r>
            <a:r>
              <a:rPr lang="en-US" altLang="zh-TW" sz="2000" b="1"/>
              <a:t> </a:t>
            </a:r>
            <a:br>
              <a:rPr lang="en-US" altLang="zh-TW" sz="2000" b="1"/>
            </a:br>
            <a:endParaRPr lang="en-US" altLang="zh-TW" sz="1000"/>
          </a:p>
          <a:p>
            <a:pPr eaLnBrk="1" hangingPunct="1">
              <a:spcBef>
                <a:spcPct val="0"/>
              </a:spcBef>
            </a:pPr>
            <a:r>
              <a:rPr lang="en-US" altLang="zh-TW" b="1" smtClean="0"/>
              <a:t>MSK has a better bit-error performance than conventional binary FSK for a given SNR. The disadvantage of MSK is that it requires synchronizing circuits and it therefore more expensive to implement. </a:t>
            </a:r>
          </a:p>
        </p:txBody>
      </p:sp>
      <p:sp>
        <p:nvSpPr>
          <p:cNvPr id="45060" name="Rectangle 4"/>
          <p:cNvSpPr>
            <a:spLocks noChangeArrowheads="1"/>
          </p:cNvSpPr>
          <p:nvPr/>
        </p:nvSpPr>
        <p:spPr bwMode="auto">
          <a:xfrm>
            <a:off x="1143001" y="29552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sp>
        <p:nvSpPr>
          <p:cNvPr id="45061" name="Rectangle 6"/>
          <p:cNvSpPr>
            <a:spLocks noGrp="1" noChangeArrowheads="1"/>
          </p:cNvSpPr>
          <p:nvPr>
            <p:ph type="title"/>
          </p:nvPr>
        </p:nvSpPr>
        <p:spPr bwMode="auto">
          <a:xfrm>
            <a:off x="1992314" y="188914"/>
            <a:ext cx="6696075" cy="561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mtClean="0">
                <a:solidFill>
                  <a:schemeClr val="tx1"/>
                </a:solidFill>
              </a:rPr>
              <a:t>Minimum Shift-Keying</a:t>
            </a:r>
            <a:r>
              <a:rPr lang="en-US" altLang="zh-TW" sz="2800">
                <a:solidFill>
                  <a:schemeClr val="tx1"/>
                </a:solidFill>
              </a:rPr>
              <a:t> </a:t>
            </a:r>
          </a:p>
        </p:txBody>
      </p:sp>
    </p:spTree>
    <p:extLst>
      <p:ext uri="{BB962C8B-B14F-4D97-AF65-F5344CB8AC3E}">
        <p14:creationId xmlns:p14="http://schemas.microsoft.com/office/powerpoint/2010/main" val="31485742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hangingPunct="1"/>
            <a:fld id="{109A1F23-50AE-43E8-AE1E-BA068167E48F}" type="slidenum">
              <a:rPr lang="en-US" altLang="zh-TW" sz="1400">
                <a:solidFill>
                  <a:srgbClr val="000000"/>
                </a:solidFill>
              </a:rPr>
              <a:pPr eaLnBrk="1" hangingPunct="1"/>
              <a:t>35</a:t>
            </a:fld>
            <a:endParaRPr lang="en-US" altLang="zh-TW" sz="1400">
              <a:solidFill>
                <a:srgbClr val="000000"/>
              </a:solidFill>
            </a:endParaRPr>
          </a:p>
        </p:txBody>
      </p:sp>
      <p:sp>
        <p:nvSpPr>
          <p:cNvPr id="46083" name="Rectangle 4"/>
          <p:cNvSpPr>
            <a:spLocks noChangeArrowheads="1"/>
          </p:cNvSpPr>
          <p:nvPr/>
        </p:nvSpPr>
        <p:spPr bwMode="auto">
          <a:xfrm>
            <a:off x="1143001" y="29552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pic>
        <p:nvPicPr>
          <p:cNvPr id="46084" name="Picture 5" descr="抓圖"/>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825" y="1484314"/>
            <a:ext cx="7920038"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Rectangle 7"/>
          <p:cNvSpPr>
            <a:spLocks noGrp="1" noChangeArrowheads="1"/>
          </p:cNvSpPr>
          <p:nvPr>
            <p:ph type="title"/>
          </p:nvPr>
        </p:nvSpPr>
        <p:spPr bwMode="auto">
          <a:xfrm>
            <a:off x="1992314" y="188914"/>
            <a:ext cx="6696075" cy="561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mtClean="0">
                <a:solidFill>
                  <a:schemeClr val="tx1"/>
                </a:solidFill>
              </a:rPr>
              <a:t>Minimum Shift-Keying</a:t>
            </a:r>
            <a:r>
              <a:rPr lang="en-US" altLang="zh-TW" sz="2800">
                <a:solidFill>
                  <a:schemeClr val="tx1"/>
                </a:solidFill>
              </a:rPr>
              <a:t> </a:t>
            </a:r>
          </a:p>
        </p:txBody>
      </p:sp>
    </p:spTree>
    <p:extLst>
      <p:ext uri="{BB962C8B-B14F-4D97-AF65-F5344CB8AC3E}">
        <p14:creationId xmlns:p14="http://schemas.microsoft.com/office/powerpoint/2010/main" val="2294794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hangingPunct="1"/>
            <a:fld id="{F0A1AD71-5FC5-4D97-A144-495F211B1B69}" type="slidenum">
              <a:rPr lang="en-US" altLang="zh-TW" sz="1400">
                <a:solidFill>
                  <a:srgbClr val="000000"/>
                </a:solidFill>
              </a:rPr>
              <a:pPr eaLnBrk="1" hangingPunct="1"/>
              <a:t>36</a:t>
            </a:fld>
            <a:endParaRPr lang="en-US" altLang="zh-TW" sz="1400">
              <a:solidFill>
                <a:srgbClr val="000000"/>
              </a:solidFill>
            </a:endParaRPr>
          </a:p>
        </p:txBody>
      </p:sp>
      <p:sp>
        <p:nvSpPr>
          <p:cNvPr id="47107" name="Rectangle 2"/>
          <p:cNvSpPr>
            <a:spLocks noGrp="1" noChangeArrowheads="1"/>
          </p:cNvSpPr>
          <p:nvPr>
            <p:ph type="title"/>
          </p:nvPr>
        </p:nvSpPr>
        <p:spPr bwMode="auto">
          <a:xfrm>
            <a:off x="2063750" y="274639"/>
            <a:ext cx="6840538" cy="561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mtClean="0">
                <a:solidFill>
                  <a:srgbClr val="FF5050"/>
                </a:solidFill>
              </a:rPr>
              <a:t>Binary Phase Shift Keying</a:t>
            </a:r>
            <a:r>
              <a:rPr lang="en-US" altLang="zh-TW" smtClean="0"/>
              <a:t> </a:t>
            </a:r>
          </a:p>
        </p:txBody>
      </p:sp>
      <p:sp>
        <p:nvSpPr>
          <p:cNvPr id="47108" name="Rectangle 3"/>
          <p:cNvSpPr>
            <a:spLocks noGrp="1" noChangeArrowheads="1"/>
          </p:cNvSpPr>
          <p:nvPr>
            <p:ph type="body" idx="1"/>
          </p:nvPr>
        </p:nvSpPr>
        <p:spPr>
          <a:xfrm>
            <a:off x="1703389" y="1557339"/>
            <a:ext cx="7921625" cy="4751387"/>
          </a:xfrm>
        </p:spPr>
        <p:txBody>
          <a:bodyPr/>
          <a:lstStyle/>
          <a:p>
            <a:pPr eaLnBrk="1" hangingPunct="1">
              <a:spcBef>
                <a:spcPct val="0"/>
              </a:spcBef>
            </a:pPr>
            <a:r>
              <a:rPr lang="en-US" altLang="zh-TW" b="1" smtClean="0"/>
              <a:t>With binary phase shift keying (BPSK), two output  phases are possible for a single carrier frequency. </a:t>
            </a:r>
          </a:p>
          <a:p>
            <a:pPr eaLnBrk="1" hangingPunct="1">
              <a:spcBef>
                <a:spcPct val="0"/>
              </a:spcBef>
              <a:buFont typeface="Wingdings" panose="05000000000000000000" pitchFamily="2" charset="2"/>
              <a:buNone/>
            </a:pPr>
            <a:r>
              <a:rPr lang="en-US" altLang="zh-TW" b="1" smtClean="0"/>
              <a:t>    One output phase represents a logic </a:t>
            </a:r>
            <a:r>
              <a:rPr lang="en-US" altLang="zh-TW" b="1" smtClean="0">
                <a:latin typeface="Arial" panose="020B0604020202020204" pitchFamily="34" charset="0"/>
              </a:rPr>
              <a:t>‘</a:t>
            </a:r>
            <a:r>
              <a:rPr lang="en-US" altLang="zh-TW" b="1" smtClean="0"/>
              <a:t>1</a:t>
            </a:r>
            <a:r>
              <a:rPr lang="en-US" altLang="zh-TW" b="1" smtClean="0">
                <a:latin typeface="Arial" panose="020B0604020202020204" pitchFamily="34" charset="0"/>
              </a:rPr>
              <a:t>’</a:t>
            </a:r>
            <a:r>
              <a:rPr lang="en-US" altLang="zh-TW" b="1" smtClean="0"/>
              <a:t> and the other </a:t>
            </a:r>
          </a:p>
          <a:p>
            <a:pPr eaLnBrk="1" hangingPunct="1">
              <a:spcBef>
                <a:spcPct val="0"/>
              </a:spcBef>
              <a:buFont typeface="Wingdings" panose="05000000000000000000" pitchFamily="2" charset="2"/>
              <a:buNone/>
            </a:pPr>
            <a:r>
              <a:rPr lang="en-US" altLang="zh-TW" b="1" smtClean="0"/>
              <a:t>     a logic </a:t>
            </a:r>
            <a:r>
              <a:rPr lang="en-US" altLang="zh-TW" b="1" smtClean="0">
                <a:latin typeface="Arial" panose="020B0604020202020204" pitchFamily="34" charset="0"/>
              </a:rPr>
              <a:t>‘</a:t>
            </a:r>
            <a:r>
              <a:rPr lang="en-US" altLang="zh-TW" b="1" smtClean="0"/>
              <a:t>0</a:t>
            </a:r>
            <a:r>
              <a:rPr lang="en-US" altLang="zh-TW" b="1" smtClean="0">
                <a:latin typeface="Arial" panose="020B0604020202020204" pitchFamily="34" charset="0"/>
              </a:rPr>
              <a:t>’</a:t>
            </a:r>
            <a:r>
              <a:rPr lang="en-US" altLang="zh-TW" b="1" smtClean="0"/>
              <a:t>. </a:t>
            </a:r>
            <a:br>
              <a:rPr lang="en-US" altLang="zh-TW" b="1" smtClean="0"/>
            </a:br>
            <a:endParaRPr lang="en-US" altLang="zh-TW" sz="1200"/>
          </a:p>
          <a:p>
            <a:pPr eaLnBrk="1" hangingPunct="1">
              <a:spcBef>
                <a:spcPct val="0"/>
              </a:spcBef>
            </a:pPr>
            <a:r>
              <a:rPr lang="en-US" altLang="zh-TW" b="1" smtClean="0"/>
              <a:t>As the input digital signal changes state, the phase of  the output carrier shifts between two angles that are 180° out of phase. BPSK is a form of suppressed carrier, square-wave modulation of a continuous wave (CW) signal. </a:t>
            </a:r>
          </a:p>
        </p:txBody>
      </p:sp>
      <p:sp>
        <p:nvSpPr>
          <p:cNvPr id="47109" name="Rectangle 4"/>
          <p:cNvSpPr>
            <a:spLocks noChangeArrowheads="1"/>
          </p:cNvSpPr>
          <p:nvPr/>
        </p:nvSpPr>
        <p:spPr bwMode="auto">
          <a:xfrm>
            <a:off x="1143001" y="29552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spTree>
    <p:extLst>
      <p:ext uri="{BB962C8B-B14F-4D97-AF65-F5344CB8AC3E}">
        <p14:creationId xmlns:p14="http://schemas.microsoft.com/office/powerpoint/2010/main" val="33697644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hangingPunct="1"/>
            <a:fld id="{96A490DE-D333-469A-B6DF-0AAC3B08C0C9}" type="slidenum">
              <a:rPr lang="en-US" altLang="zh-TW" sz="1400">
                <a:solidFill>
                  <a:srgbClr val="000000"/>
                </a:solidFill>
              </a:rPr>
              <a:pPr eaLnBrk="1" hangingPunct="1"/>
              <a:t>37</a:t>
            </a:fld>
            <a:endParaRPr lang="en-US" altLang="zh-TW" sz="1400">
              <a:solidFill>
                <a:srgbClr val="000000"/>
              </a:solidFill>
            </a:endParaRPr>
          </a:p>
        </p:txBody>
      </p:sp>
      <p:sp>
        <p:nvSpPr>
          <p:cNvPr id="48131" name="Rectangle 3"/>
          <p:cNvSpPr>
            <a:spLocks noGrp="1" noChangeArrowheads="1"/>
          </p:cNvSpPr>
          <p:nvPr>
            <p:ph type="body" idx="1"/>
          </p:nvPr>
        </p:nvSpPr>
        <p:spPr>
          <a:xfrm>
            <a:off x="1919289" y="1196975"/>
            <a:ext cx="8231187" cy="5111750"/>
          </a:xfrm>
        </p:spPr>
        <p:txBody>
          <a:bodyPr/>
          <a:lstStyle/>
          <a:p>
            <a:pPr eaLnBrk="1" hangingPunct="1"/>
            <a:r>
              <a:rPr lang="en-US" altLang="zh-TW" b="1" smtClean="0"/>
              <a:t>BPSK Transmitter</a:t>
            </a:r>
          </a:p>
        </p:txBody>
      </p:sp>
      <p:sp>
        <p:nvSpPr>
          <p:cNvPr id="48132" name="Rectangle 4"/>
          <p:cNvSpPr>
            <a:spLocks noChangeArrowheads="1"/>
          </p:cNvSpPr>
          <p:nvPr/>
        </p:nvSpPr>
        <p:spPr bwMode="auto">
          <a:xfrm>
            <a:off x="1143001" y="29552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pic>
        <p:nvPicPr>
          <p:cNvPr id="48133" name="Picture 6" descr="抓圖"/>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0" y="2924175"/>
            <a:ext cx="784860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4" name="Rectangle 7"/>
          <p:cNvSpPr>
            <a:spLocks noChangeArrowheads="1"/>
          </p:cNvSpPr>
          <p:nvPr/>
        </p:nvSpPr>
        <p:spPr bwMode="auto">
          <a:xfrm>
            <a:off x="4008438" y="5589588"/>
            <a:ext cx="3865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r>
              <a:rPr lang="en-US" altLang="zh-TW" b="1">
                <a:solidFill>
                  <a:srgbClr val="000000"/>
                </a:solidFill>
              </a:rPr>
              <a:t>Fig. 13-9. BPSK modulator.</a:t>
            </a:r>
            <a:r>
              <a:rPr lang="en-US" altLang="zh-TW">
                <a:solidFill>
                  <a:srgbClr val="000000"/>
                </a:solidFill>
              </a:rPr>
              <a:t> </a:t>
            </a:r>
          </a:p>
        </p:txBody>
      </p:sp>
      <p:sp>
        <p:nvSpPr>
          <p:cNvPr id="48135" name="Rectangle 9"/>
          <p:cNvSpPr>
            <a:spLocks noGrp="1" noChangeArrowheads="1"/>
          </p:cNvSpPr>
          <p:nvPr>
            <p:ph type="title"/>
          </p:nvPr>
        </p:nvSpPr>
        <p:spPr bwMode="auto">
          <a:xfrm>
            <a:off x="2063750" y="274639"/>
            <a:ext cx="6840538" cy="561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mtClean="0">
                <a:solidFill>
                  <a:srgbClr val="FF5050"/>
                </a:solidFill>
              </a:rPr>
              <a:t>Binary Phase Shift Keying</a:t>
            </a:r>
            <a:r>
              <a:rPr lang="en-US" altLang="zh-TW" smtClean="0"/>
              <a:t> </a:t>
            </a:r>
          </a:p>
        </p:txBody>
      </p:sp>
      <p:sp>
        <p:nvSpPr>
          <p:cNvPr id="48136" name="Rectangle 10"/>
          <p:cNvSpPr>
            <a:spLocks noChangeArrowheads="1"/>
          </p:cNvSpPr>
          <p:nvPr/>
        </p:nvSpPr>
        <p:spPr bwMode="auto">
          <a:xfrm>
            <a:off x="1919288" y="1700214"/>
            <a:ext cx="7632700"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lnSpc>
                <a:spcPct val="90000"/>
              </a:lnSpc>
              <a:spcBef>
                <a:spcPct val="0"/>
              </a:spcBef>
              <a:spcAft>
                <a:spcPct val="0"/>
              </a:spcAft>
              <a:buFont typeface="Wingdings" panose="05000000000000000000" pitchFamily="2" charset="2"/>
              <a:buNone/>
            </a:pPr>
            <a:r>
              <a:rPr lang="en-US" altLang="zh-TW" b="1">
                <a:solidFill>
                  <a:srgbClr val="000000"/>
                </a:solidFill>
              </a:rPr>
              <a:t>Figure 13-9 shows a simplified block diagram of a BPSK modulator. The balanced modulator acts like a phase reversing switch. </a:t>
            </a:r>
          </a:p>
        </p:txBody>
      </p:sp>
    </p:spTree>
    <p:extLst>
      <p:ext uri="{BB962C8B-B14F-4D97-AF65-F5344CB8AC3E}">
        <p14:creationId xmlns:p14="http://schemas.microsoft.com/office/powerpoint/2010/main" val="30896024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hangingPunct="1"/>
            <a:fld id="{2D91D660-316E-4736-9092-909367237209}" type="slidenum">
              <a:rPr lang="en-US" altLang="zh-TW" sz="1400">
                <a:solidFill>
                  <a:srgbClr val="000000"/>
                </a:solidFill>
              </a:rPr>
              <a:pPr eaLnBrk="1" hangingPunct="1"/>
              <a:t>38</a:t>
            </a:fld>
            <a:endParaRPr lang="en-US" altLang="zh-TW" sz="1400">
              <a:solidFill>
                <a:srgbClr val="000000"/>
              </a:solidFill>
            </a:endParaRPr>
          </a:p>
        </p:txBody>
      </p:sp>
      <p:sp>
        <p:nvSpPr>
          <p:cNvPr id="49155" name="Rectangle 3"/>
          <p:cNvSpPr>
            <a:spLocks noGrp="1" noChangeArrowheads="1"/>
          </p:cNvSpPr>
          <p:nvPr>
            <p:ph type="body" idx="1"/>
          </p:nvPr>
        </p:nvSpPr>
        <p:spPr>
          <a:xfrm>
            <a:off x="1774826" y="1196975"/>
            <a:ext cx="7921625" cy="4897438"/>
          </a:xfrm>
        </p:spPr>
        <p:txBody>
          <a:bodyPr/>
          <a:lstStyle/>
          <a:p>
            <a:pPr eaLnBrk="1" hangingPunct="1">
              <a:lnSpc>
                <a:spcPct val="90000"/>
              </a:lnSpc>
              <a:spcBef>
                <a:spcPct val="0"/>
              </a:spcBef>
            </a:pPr>
            <a:r>
              <a:rPr lang="en-US" altLang="zh-TW" b="1" smtClean="0"/>
              <a:t>In BPSK, depending on the logic condition of the digital input, the carrier is transferred to the output either in phase or 180° out of phase with the reference carrier oscillator.</a:t>
            </a:r>
            <a:r>
              <a:rPr lang="en-US" altLang="zh-TW" sz="2000" b="1"/>
              <a:t> </a:t>
            </a:r>
            <a:endParaRPr lang="en-US" altLang="zh-TW" sz="1200"/>
          </a:p>
          <a:p>
            <a:pPr eaLnBrk="1" hangingPunct="1">
              <a:lnSpc>
                <a:spcPct val="90000"/>
              </a:lnSpc>
              <a:spcBef>
                <a:spcPct val="0"/>
              </a:spcBef>
            </a:pPr>
            <a:endParaRPr lang="en-US" altLang="zh-TW" sz="1200"/>
          </a:p>
          <a:p>
            <a:pPr eaLnBrk="1" hangingPunct="1">
              <a:lnSpc>
                <a:spcPct val="90000"/>
              </a:lnSpc>
              <a:spcBef>
                <a:spcPct val="0"/>
              </a:spcBef>
            </a:pPr>
            <a:r>
              <a:rPr lang="en-US" altLang="zh-TW" b="1" smtClean="0"/>
              <a:t>Figure 13-10a shows the schematic diagram  of a balanced ring modulator. </a:t>
            </a:r>
          </a:p>
          <a:p>
            <a:pPr eaLnBrk="1" hangingPunct="1">
              <a:lnSpc>
                <a:spcPct val="90000"/>
              </a:lnSpc>
              <a:spcBef>
                <a:spcPct val="0"/>
              </a:spcBef>
            </a:pPr>
            <a:endParaRPr lang="en-US" altLang="zh-TW" sz="1200"/>
          </a:p>
          <a:p>
            <a:pPr eaLnBrk="1" hangingPunct="1">
              <a:lnSpc>
                <a:spcPct val="90000"/>
              </a:lnSpc>
              <a:spcBef>
                <a:spcPct val="0"/>
              </a:spcBef>
            </a:pPr>
            <a:r>
              <a:rPr lang="en-US" altLang="zh-TW" b="1" smtClean="0"/>
              <a:t>If the binary input is a logic </a:t>
            </a:r>
            <a:r>
              <a:rPr lang="en-US" altLang="zh-TW" b="1" smtClean="0">
                <a:latin typeface="Arial" panose="020B0604020202020204" pitchFamily="34" charset="0"/>
              </a:rPr>
              <a:t>‘</a:t>
            </a:r>
            <a:r>
              <a:rPr lang="en-US" altLang="zh-TW" b="1" smtClean="0"/>
              <a:t>1</a:t>
            </a:r>
            <a:r>
              <a:rPr lang="en-US" altLang="zh-TW" b="1" smtClean="0">
                <a:latin typeface="Arial" panose="020B0604020202020204" pitchFamily="34" charset="0"/>
              </a:rPr>
              <a:t>’</a:t>
            </a:r>
            <a:r>
              <a:rPr lang="en-US" altLang="zh-TW" b="1" smtClean="0"/>
              <a:t> (positive voltage), diodes D1 and D2 are forward biased and </a:t>
            </a:r>
            <a:r>
              <a:rPr lang="en-US" altLang="zh-TW" b="1" smtClean="0">
                <a:latin typeface="Arial" panose="020B0604020202020204" pitchFamily="34" charset="0"/>
              </a:rPr>
              <a:t>“</a:t>
            </a:r>
            <a:r>
              <a:rPr lang="en-US" altLang="zh-TW" b="1" smtClean="0"/>
              <a:t>on</a:t>
            </a:r>
            <a:r>
              <a:rPr lang="en-US" altLang="zh-TW" b="1" smtClean="0">
                <a:latin typeface="Arial" panose="020B0604020202020204" pitchFamily="34" charset="0"/>
              </a:rPr>
              <a:t>”</a:t>
            </a:r>
            <a:r>
              <a:rPr lang="en-US" altLang="zh-TW" b="1" smtClean="0"/>
              <a:t>, while diodes D3 and D4 are reverse biased and </a:t>
            </a:r>
            <a:r>
              <a:rPr lang="en-US" altLang="zh-TW" b="1" smtClean="0">
                <a:latin typeface="Arial" panose="020B0604020202020204" pitchFamily="34" charset="0"/>
              </a:rPr>
              <a:t>“</a:t>
            </a:r>
            <a:r>
              <a:rPr lang="en-US" altLang="zh-TW" b="1" smtClean="0"/>
              <a:t>off</a:t>
            </a:r>
            <a:r>
              <a:rPr lang="en-US" altLang="zh-TW" b="1" smtClean="0">
                <a:latin typeface="Arial" panose="020B0604020202020204" pitchFamily="34" charset="0"/>
              </a:rPr>
              <a:t>”</a:t>
            </a:r>
            <a:r>
              <a:rPr lang="en-US" altLang="zh-TW" b="1" smtClean="0"/>
              <a:t> (Figure 13-10b). </a:t>
            </a:r>
          </a:p>
          <a:p>
            <a:pPr eaLnBrk="1" hangingPunct="1">
              <a:lnSpc>
                <a:spcPct val="90000"/>
              </a:lnSpc>
              <a:spcBef>
                <a:spcPct val="0"/>
              </a:spcBef>
            </a:pPr>
            <a:endParaRPr lang="en-US" altLang="zh-TW" sz="1200"/>
          </a:p>
          <a:p>
            <a:pPr eaLnBrk="1" hangingPunct="1">
              <a:lnSpc>
                <a:spcPct val="90000"/>
              </a:lnSpc>
              <a:spcBef>
                <a:spcPct val="0"/>
              </a:spcBef>
            </a:pPr>
            <a:r>
              <a:rPr lang="en-US" altLang="zh-TW" b="1" smtClean="0"/>
              <a:t>The carrier voltage developed across transformer T2     is in phase with the carrier voltage across T1. Consequently, the output signal is in phase with the reference oscillator. </a:t>
            </a:r>
          </a:p>
        </p:txBody>
      </p:sp>
      <p:sp>
        <p:nvSpPr>
          <p:cNvPr id="49156" name="Rectangle 4"/>
          <p:cNvSpPr>
            <a:spLocks noChangeArrowheads="1"/>
          </p:cNvSpPr>
          <p:nvPr/>
        </p:nvSpPr>
        <p:spPr bwMode="auto">
          <a:xfrm>
            <a:off x="1143001" y="29552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sp>
        <p:nvSpPr>
          <p:cNvPr id="49157" name="Rectangle 6"/>
          <p:cNvSpPr>
            <a:spLocks noGrp="1" noChangeArrowheads="1"/>
          </p:cNvSpPr>
          <p:nvPr>
            <p:ph type="title"/>
          </p:nvPr>
        </p:nvSpPr>
        <p:spPr bwMode="auto">
          <a:xfrm>
            <a:off x="2063750" y="274639"/>
            <a:ext cx="6840538" cy="561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mtClean="0">
                <a:solidFill>
                  <a:srgbClr val="FF5050"/>
                </a:solidFill>
              </a:rPr>
              <a:t>Binary Phase Shift Keying</a:t>
            </a:r>
            <a:r>
              <a:rPr lang="en-US" altLang="zh-TW" smtClean="0"/>
              <a:t> </a:t>
            </a:r>
          </a:p>
        </p:txBody>
      </p:sp>
    </p:spTree>
    <p:extLst>
      <p:ext uri="{BB962C8B-B14F-4D97-AF65-F5344CB8AC3E}">
        <p14:creationId xmlns:p14="http://schemas.microsoft.com/office/powerpoint/2010/main" val="40611489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hangingPunct="1"/>
            <a:fld id="{0BBA1C46-80E1-4BDB-92DE-1A795C36DBD6}" type="slidenum">
              <a:rPr lang="en-US" altLang="zh-TW" sz="1400">
                <a:solidFill>
                  <a:srgbClr val="000000"/>
                </a:solidFill>
              </a:rPr>
              <a:pPr eaLnBrk="1" hangingPunct="1"/>
              <a:t>39</a:t>
            </a:fld>
            <a:endParaRPr lang="en-US" altLang="zh-TW" sz="1400">
              <a:solidFill>
                <a:srgbClr val="000000"/>
              </a:solidFill>
            </a:endParaRPr>
          </a:p>
        </p:txBody>
      </p:sp>
      <p:sp>
        <p:nvSpPr>
          <p:cNvPr id="50179" name="Rectangle 4"/>
          <p:cNvSpPr>
            <a:spLocks noChangeArrowheads="1"/>
          </p:cNvSpPr>
          <p:nvPr/>
        </p:nvSpPr>
        <p:spPr bwMode="auto">
          <a:xfrm>
            <a:off x="1143001" y="29552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pic>
        <p:nvPicPr>
          <p:cNvPr id="50180" name="Picture 6" descr="抓圖"/>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825" y="1125538"/>
            <a:ext cx="8066088"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1" name="Rectangle 7"/>
          <p:cNvSpPr>
            <a:spLocks noChangeArrowheads="1"/>
          </p:cNvSpPr>
          <p:nvPr/>
        </p:nvSpPr>
        <p:spPr bwMode="auto">
          <a:xfrm>
            <a:off x="1774826" y="5440790"/>
            <a:ext cx="85693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457200" algn="l"/>
                <a:tab pos="549275" algn="l"/>
                <a:tab pos="731838" algn="l"/>
                <a:tab pos="914400" algn="l"/>
                <a:tab pos="1371600" algn="l"/>
                <a:tab pos="2193925" algn="l"/>
                <a:tab pos="2286000" algn="l"/>
                <a:tab pos="2743200" algn="l"/>
                <a:tab pos="3200400" algn="l"/>
                <a:tab pos="3657600" algn="l"/>
                <a:tab pos="4114800" algn="l"/>
                <a:tab pos="4572000" algn="l"/>
                <a:tab pos="50292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kumimoji="1" sz="2400">
                <a:solidFill>
                  <a:schemeClr val="tx1"/>
                </a:solidFill>
                <a:latin typeface="Times New Roman" panose="02020603050405020304" pitchFamily="18" charset="0"/>
                <a:ea typeface="新細明體" pitchFamily="18" charset="-120"/>
              </a:defRPr>
            </a:lvl1pPr>
            <a:lvl2pPr marL="742950" indent="-285750" eaLnBrk="0" hangingPunct="0">
              <a:tabLst>
                <a:tab pos="457200" algn="l"/>
                <a:tab pos="549275" algn="l"/>
                <a:tab pos="731838" algn="l"/>
                <a:tab pos="914400" algn="l"/>
                <a:tab pos="1371600" algn="l"/>
                <a:tab pos="2193925" algn="l"/>
                <a:tab pos="2286000" algn="l"/>
                <a:tab pos="2743200" algn="l"/>
                <a:tab pos="3200400" algn="l"/>
                <a:tab pos="3657600" algn="l"/>
                <a:tab pos="4114800" algn="l"/>
                <a:tab pos="4572000" algn="l"/>
                <a:tab pos="50292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kumimoji="1" sz="2400">
                <a:solidFill>
                  <a:schemeClr val="tx1"/>
                </a:solidFill>
                <a:latin typeface="Times New Roman" panose="02020603050405020304" pitchFamily="18" charset="0"/>
                <a:ea typeface="新細明體" pitchFamily="18" charset="-120"/>
              </a:defRPr>
            </a:lvl2pPr>
            <a:lvl3pPr marL="1143000" indent="-228600" eaLnBrk="0" hangingPunct="0">
              <a:tabLst>
                <a:tab pos="457200" algn="l"/>
                <a:tab pos="549275" algn="l"/>
                <a:tab pos="731838" algn="l"/>
                <a:tab pos="914400" algn="l"/>
                <a:tab pos="1371600" algn="l"/>
                <a:tab pos="2193925" algn="l"/>
                <a:tab pos="2286000" algn="l"/>
                <a:tab pos="2743200" algn="l"/>
                <a:tab pos="3200400" algn="l"/>
                <a:tab pos="3657600" algn="l"/>
                <a:tab pos="4114800" algn="l"/>
                <a:tab pos="4572000" algn="l"/>
                <a:tab pos="50292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kumimoji="1" sz="2400">
                <a:solidFill>
                  <a:schemeClr val="tx1"/>
                </a:solidFill>
                <a:latin typeface="Times New Roman" panose="02020603050405020304" pitchFamily="18" charset="0"/>
                <a:ea typeface="新細明體" pitchFamily="18" charset="-120"/>
              </a:defRPr>
            </a:lvl3pPr>
            <a:lvl4pPr marL="1600200" indent="-228600" eaLnBrk="0" hangingPunct="0">
              <a:tabLst>
                <a:tab pos="457200" algn="l"/>
                <a:tab pos="549275" algn="l"/>
                <a:tab pos="731838" algn="l"/>
                <a:tab pos="914400" algn="l"/>
                <a:tab pos="1371600" algn="l"/>
                <a:tab pos="2193925" algn="l"/>
                <a:tab pos="2286000" algn="l"/>
                <a:tab pos="2743200" algn="l"/>
                <a:tab pos="3200400" algn="l"/>
                <a:tab pos="3657600" algn="l"/>
                <a:tab pos="4114800" algn="l"/>
                <a:tab pos="4572000" algn="l"/>
                <a:tab pos="50292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kumimoji="1" sz="2400">
                <a:solidFill>
                  <a:schemeClr val="tx1"/>
                </a:solidFill>
                <a:latin typeface="Times New Roman" panose="02020603050405020304" pitchFamily="18" charset="0"/>
                <a:ea typeface="新細明體" pitchFamily="18" charset="-120"/>
              </a:defRPr>
            </a:lvl4pPr>
            <a:lvl5pPr marL="2057400" indent="-228600" eaLnBrk="0" hangingPunct="0">
              <a:tabLst>
                <a:tab pos="457200" algn="l"/>
                <a:tab pos="549275" algn="l"/>
                <a:tab pos="731838" algn="l"/>
                <a:tab pos="914400" algn="l"/>
                <a:tab pos="1371600" algn="l"/>
                <a:tab pos="2193925" algn="l"/>
                <a:tab pos="2286000" algn="l"/>
                <a:tab pos="2743200" algn="l"/>
                <a:tab pos="3200400" algn="l"/>
                <a:tab pos="3657600" algn="l"/>
                <a:tab pos="4114800" algn="l"/>
                <a:tab pos="4572000" algn="l"/>
                <a:tab pos="50292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tabLst>
                <a:tab pos="457200" algn="l"/>
                <a:tab pos="549275" algn="l"/>
                <a:tab pos="731838" algn="l"/>
                <a:tab pos="914400" algn="l"/>
                <a:tab pos="1371600" algn="l"/>
                <a:tab pos="2193925" algn="l"/>
                <a:tab pos="2286000" algn="l"/>
                <a:tab pos="2743200" algn="l"/>
                <a:tab pos="3200400" algn="l"/>
                <a:tab pos="3657600" algn="l"/>
                <a:tab pos="4114800" algn="l"/>
                <a:tab pos="4572000" algn="l"/>
                <a:tab pos="50292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tabLst>
                <a:tab pos="457200" algn="l"/>
                <a:tab pos="549275" algn="l"/>
                <a:tab pos="731838" algn="l"/>
                <a:tab pos="914400" algn="l"/>
                <a:tab pos="1371600" algn="l"/>
                <a:tab pos="2193925" algn="l"/>
                <a:tab pos="2286000" algn="l"/>
                <a:tab pos="2743200" algn="l"/>
                <a:tab pos="3200400" algn="l"/>
                <a:tab pos="3657600" algn="l"/>
                <a:tab pos="4114800" algn="l"/>
                <a:tab pos="4572000" algn="l"/>
                <a:tab pos="50292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tabLst>
                <a:tab pos="457200" algn="l"/>
                <a:tab pos="549275" algn="l"/>
                <a:tab pos="731838" algn="l"/>
                <a:tab pos="914400" algn="l"/>
                <a:tab pos="1371600" algn="l"/>
                <a:tab pos="2193925" algn="l"/>
                <a:tab pos="2286000" algn="l"/>
                <a:tab pos="2743200" algn="l"/>
                <a:tab pos="3200400" algn="l"/>
                <a:tab pos="3657600" algn="l"/>
                <a:tab pos="4114800" algn="l"/>
                <a:tab pos="4572000" algn="l"/>
                <a:tab pos="50292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tabLst>
                <a:tab pos="457200" algn="l"/>
                <a:tab pos="549275" algn="l"/>
                <a:tab pos="731838" algn="l"/>
                <a:tab pos="914400" algn="l"/>
                <a:tab pos="1371600" algn="l"/>
                <a:tab pos="2193925" algn="l"/>
                <a:tab pos="2286000" algn="l"/>
                <a:tab pos="2743200" algn="l"/>
                <a:tab pos="3200400" algn="l"/>
                <a:tab pos="3657600" algn="l"/>
                <a:tab pos="4114800" algn="l"/>
                <a:tab pos="4572000" algn="l"/>
                <a:tab pos="50292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kumimoji="1" sz="2400">
                <a:solidFill>
                  <a:schemeClr val="tx1"/>
                </a:solidFill>
                <a:latin typeface="Times New Roman" panose="02020603050405020304" pitchFamily="18" charset="0"/>
                <a:ea typeface="新細明體" pitchFamily="18" charset="-120"/>
              </a:defRPr>
            </a:lvl9pPr>
          </a:lstStyle>
          <a:p>
            <a:pPr algn="ctr" eaLnBrk="1" fontAlgn="base" hangingPunct="1">
              <a:spcBef>
                <a:spcPct val="0"/>
              </a:spcBef>
              <a:spcAft>
                <a:spcPct val="0"/>
              </a:spcAft>
            </a:pPr>
            <a:r>
              <a:rPr lang="en-US" altLang="zh-TW" b="1">
                <a:solidFill>
                  <a:srgbClr val="000000"/>
                </a:solidFill>
              </a:rPr>
              <a:t>Fig. 13-10. (a) Balanced ring modulator; </a:t>
            </a:r>
          </a:p>
          <a:p>
            <a:pPr algn="ctr" eaLnBrk="1" fontAlgn="base" hangingPunct="1">
              <a:spcBef>
                <a:spcPct val="0"/>
              </a:spcBef>
              <a:spcAft>
                <a:spcPct val="0"/>
              </a:spcAft>
            </a:pPr>
            <a:r>
              <a:rPr lang="en-US" altLang="zh-TW" b="1">
                <a:solidFill>
                  <a:srgbClr val="000000"/>
                </a:solidFill>
              </a:rPr>
              <a:t>(b) Logic ‘1’ input; (c) Logic ‘0’ input.</a:t>
            </a:r>
            <a:r>
              <a:rPr lang="en-US" altLang="zh-TW">
                <a:solidFill>
                  <a:srgbClr val="000000"/>
                </a:solidFill>
              </a:rPr>
              <a:t> </a:t>
            </a:r>
          </a:p>
        </p:txBody>
      </p:sp>
      <p:sp>
        <p:nvSpPr>
          <p:cNvPr id="50182" name="Rectangle 9"/>
          <p:cNvSpPr>
            <a:spLocks noGrp="1" noChangeArrowheads="1"/>
          </p:cNvSpPr>
          <p:nvPr>
            <p:ph type="title"/>
          </p:nvPr>
        </p:nvSpPr>
        <p:spPr bwMode="auto">
          <a:xfrm>
            <a:off x="2063750" y="274639"/>
            <a:ext cx="6840538" cy="561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mtClean="0">
                <a:solidFill>
                  <a:srgbClr val="FF5050"/>
                </a:solidFill>
              </a:rPr>
              <a:t>Binary Phase Shift Keying</a:t>
            </a:r>
            <a:r>
              <a:rPr lang="en-US" altLang="zh-TW" smtClean="0"/>
              <a:t> </a:t>
            </a:r>
          </a:p>
        </p:txBody>
      </p:sp>
    </p:spTree>
    <p:extLst>
      <p:ext uri="{BB962C8B-B14F-4D97-AF65-F5344CB8AC3E}">
        <p14:creationId xmlns:p14="http://schemas.microsoft.com/office/powerpoint/2010/main" val="36919440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0"/>
          </p:nvPr>
        </p:nvSpPr>
        <p:spPr>
          <a:xfrm>
            <a:off x="8242300" y="6248400"/>
            <a:ext cx="206375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hangingPunct="1"/>
            <a:fld id="{9978CED4-2C4C-4C5D-9136-9DDB4236C141}" type="slidenum">
              <a:rPr lang="en-GB" sz="1400">
                <a:solidFill>
                  <a:srgbClr val="000000"/>
                </a:solidFill>
              </a:rPr>
              <a:pPr eaLnBrk="1" hangingPunct="1"/>
              <a:t>4</a:t>
            </a:fld>
            <a:endParaRPr lang="en-GB" sz="1400">
              <a:solidFill>
                <a:srgbClr val="000000"/>
              </a:solidFill>
            </a:endParaRPr>
          </a:p>
        </p:txBody>
      </p:sp>
      <p:sp>
        <p:nvSpPr>
          <p:cNvPr id="15363"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mtClean="0"/>
              <a:t>Why Carrier?</a:t>
            </a:r>
            <a:endParaRPr lang="en-GB" smtClean="0"/>
          </a:p>
        </p:txBody>
      </p:sp>
      <p:sp>
        <p:nvSpPr>
          <p:cNvPr id="15364" name="Rectangle 3"/>
          <p:cNvSpPr>
            <a:spLocks noGrp="1" noChangeArrowheads="1"/>
          </p:cNvSpPr>
          <p:nvPr>
            <p:ph type="body" idx="1"/>
          </p:nvPr>
        </p:nvSpPr>
        <p:spPr/>
        <p:txBody>
          <a:bodyPr/>
          <a:lstStyle/>
          <a:p>
            <a:pPr eaLnBrk="1" hangingPunct="1"/>
            <a:r>
              <a:rPr lang="en-US" smtClean="0"/>
              <a:t>Effective radiation of EM waves requires antenna dimensions comparable with the wavelength:</a:t>
            </a:r>
          </a:p>
          <a:p>
            <a:pPr lvl="1" eaLnBrk="1" hangingPunct="1"/>
            <a:r>
              <a:rPr lang="en-US" smtClean="0"/>
              <a:t>Antenna for 3 kHz would be ~100 km long</a:t>
            </a:r>
          </a:p>
          <a:p>
            <a:pPr lvl="1" eaLnBrk="1" hangingPunct="1"/>
            <a:r>
              <a:rPr lang="en-US" smtClean="0"/>
              <a:t>Antenna for 3 GHz carrier is 10 cm long </a:t>
            </a:r>
          </a:p>
          <a:p>
            <a:pPr eaLnBrk="1" hangingPunct="1"/>
            <a:r>
              <a:rPr lang="en-US" smtClean="0"/>
              <a:t>Sharing the access to the telecommunication channel resources </a:t>
            </a:r>
            <a:endParaRPr lang="en-GB" smtClean="0"/>
          </a:p>
        </p:txBody>
      </p:sp>
    </p:spTree>
    <p:extLst>
      <p:ext uri="{BB962C8B-B14F-4D97-AF65-F5344CB8AC3E}">
        <p14:creationId xmlns:p14="http://schemas.microsoft.com/office/powerpoint/2010/main" val="42630769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hangingPunct="1"/>
            <a:fld id="{D254EF34-7411-482D-8E6C-48531E81A1BC}" type="slidenum">
              <a:rPr lang="en-US" altLang="zh-TW" sz="1400">
                <a:solidFill>
                  <a:srgbClr val="000000"/>
                </a:solidFill>
              </a:rPr>
              <a:pPr eaLnBrk="1" hangingPunct="1"/>
              <a:t>40</a:t>
            </a:fld>
            <a:endParaRPr lang="en-US" altLang="zh-TW" sz="1400">
              <a:solidFill>
                <a:srgbClr val="000000"/>
              </a:solidFill>
            </a:endParaRPr>
          </a:p>
        </p:txBody>
      </p:sp>
      <p:sp>
        <p:nvSpPr>
          <p:cNvPr id="51203" name="Rectangle 3"/>
          <p:cNvSpPr>
            <a:spLocks noGrp="1" noChangeArrowheads="1"/>
          </p:cNvSpPr>
          <p:nvPr>
            <p:ph type="body" idx="1"/>
          </p:nvPr>
        </p:nvSpPr>
        <p:spPr>
          <a:xfrm>
            <a:off x="1919288" y="1196975"/>
            <a:ext cx="8064500" cy="4895850"/>
          </a:xfrm>
        </p:spPr>
        <p:txBody>
          <a:bodyPr/>
          <a:lstStyle/>
          <a:p>
            <a:pPr eaLnBrk="1" hangingPunct="1">
              <a:lnSpc>
                <a:spcPct val="90000"/>
              </a:lnSpc>
            </a:pPr>
            <a:r>
              <a:rPr lang="en-US" altLang="zh-TW" b="1" smtClean="0"/>
              <a:t>If the binary input is a logic </a:t>
            </a:r>
            <a:r>
              <a:rPr lang="en-US" altLang="zh-TW" b="1" smtClean="0">
                <a:latin typeface="Arial" panose="020B0604020202020204" pitchFamily="34" charset="0"/>
              </a:rPr>
              <a:t>‘</a:t>
            </a:r>
            <a:r>
              <a:rPr lang="en-US" altLang="zh-TW" b="1" smtClean="0"/>
              <a:t>0</a:t>
            </a:r>
            <a:r>
              <a:rPr lang="en-US" altLang="zh-TW" b="1" smtClean="0">
                <a:latin typeface="Arial" panose="020B0604020202020204" pitchFamily="34" charset="0"/>
              </a:rPr>
              <a:t>’</a:t>
            </a:r>
            <a:r>
              <a:rPr lang="en-US" altLang="zh-TW" b="1" smtClean="0"/>
              <a:t> (negative voltage), diodes D1 and D2 are reverse biased and </a:t>
            </a:r>
            <a:r>
              <a:rPr lang="en-US" altLang="zh-TW" b="1" smtClean="0">
                <a:latin typeface="Arial" panose="020B0604020202020204" pitchFamily="34" charset="0"/>
              </a:rPr>
              <a:t>“</a:t>
            </a:r>
            <a:r>
              <a:rPr lang="en-US" altLang="zh-TW" b="1" smtClean="0"/>
              <a:t>off,</a:t>
            </a:r>
            <a:r>
              <a:rPr lang="en-US" altLang="zh-TW" b="1" smtClean="0">
                <a:latin typeface="Arial" panose="020B0604020202020204" pitchFamily="34" charset="0"/>
              </a:rPr>
              <a:t>”</a:t>
            </a:r>
            <a:r>
              <a:rPr lang="en-US" altLang="zh-TW" b="1" smtClean="0"/>
              <a:t> while diodes D3 and D4 are forward biased and </a:t>
            </a:r>
            <a:r>
              <a:rPr lang="en-US" altLang="zh-TW" b="1" smtClean="0">
                <a:latin typeface="Arial" panose="020B0604020202020204" pitchFamily="34" charset="0"/>
              </a:rPr>
              <a:t>“</a:t>
            </a:r>
            <a:r>
              <a:rPr lang="en-US" altLang="zh-TW" b="1" smtClean="0"/>
              <a:t>on</a:t>
            </a:r>
            <a:r>
              <a:rPr lang="en-US" altLang="zh-TW" b="1" smtClean="0">
                <a:latin typeface="Arial" panose="020B0604020202020204" pitchFamily="34" charset="0"/>
              </a:rPr>
              <a:t>”</a:t>
            </a:r>
            <a:r>
              <a:rPr lang="en-US" altLang="zh-TW" b="1" smtClean="0"/>
              <a:t> (Figure 13-10c).</a:t>
            </a:r>
            <a:r>
              <a:rPr lang="en-US" altLang="zh-TW" sz="2000" b="1"/>
              <a:t> </a:t>
            </a:r>
            <a:br>
              <a:rPr lang="en-US" altLang="zh-TW" sz="2000" b="1"/>
            </a:br>
            <a:endParaRPr lang="en-US" altLang="zh-TW" sz="1200"/>
          </a:p>
          <a:p>
            <a:pPr eaLnBrk="1" hangingPunct="1">
              <a:lnSpc>
                <a:spcPct val="90000"/>
              </a:lnSpc>
              <a:spcBef>
                <a:spcPct val="0"/>
              </a:spcBef>
            </a:pPr>
            <a:r>
              <a:rPr lang="en-US" altLang="zh-TW" b="1" smtClean="0"/>
              <a:t>The carrier voltage developed across transformer T2 </a:t>
            </a:r>
          </a:p>
          <a:p>
            <a:pPr eaLnBrk="1" hangingPunct="1">
              <a:lnSpc>
                <a:spcPct val="90000"/>
              </a:lnSpc>
              <a:spcBef>
                <a:spcPct val="0"/>
              </a:spcBef>
              <a:buFont typeface="Wingdings" panose="05000000000000000000" pitchFamily="2" charset="2"/>
              <a:buNone/>
            </a:pPr>
            <a:r>
              <a:rPr lang="en-US" altLang="zh-TW" b="1" smtClean="0"/>
              <a:t>     is 180°out of phase with the carrier voltage across T1. Consequently, the output signal is 180° out of phase with the reference oscillator.</a:t>
            </a:r>
            <a:r>
              <a:rPr lang="en-US" altLang="zh-TW" sz="2000" b="1"/>
              <a:t> </a:t>
            </a:r>
            <a:br>
              <a:rPr lang="en-US" altLang="zh-TW" sz="2000" b="1"/>
            </a:br>
            <a:endParaRPr lang="en-US" altLang="zh-TW" sz="1200"/>
          </a:p>
          <a:p>
            <a:pPr eaLnBrk="1" hangingPunct="1">
              <a:lnSpc>
                <a:spcPct val="90000"/>
              </a:lnSpc>
              <a:spcBef>
                <a:spcPct val="0"/>
              </a:spcBef>
            </a:pPr>
            <a:r>
              <a:rPr lang="en-US" altLang="zh-TW" b="1" smtClean="0"/>
              <a:t>Figure 13-11 shows the truth table, phasor diagram, and constellation diagram for a BPSK modulator. </a:t>
            </a:r>
            <a:br>
              <a:rPr lang="en-US" altLang="zh-TW" b="1" smtClean="0"/>
            </a:br>
            <a:endParaRPr lang="en-US" altLang="zh-TW" sz="1200"/>
          </a:p>
          <a:p>
            <a:pPr eaLnBrk="1" hangingPunct="1">
              <a:lnSpc>
                <a:spcPct val="90000"/>
              </a:lnSpc>
              <a:spcBef>
                <a:spcPct val="0"/>
              </a:spcBef>
            </a:pPr>
            <a:r>
              <a:rPr lang="en-US" altLang="zh-TW" b="1" smtClean="0"/>
              <a:t>A constellation diagram, or signal state-space diagram, is similar to a phasor diagram except that the entire phasor is not drawn. In a constellation diagram, only the relative positions of the peaks of the phasors are shown. </a:t>
            </a:r>
          </a:p>
        </p:txBody>
      </p:sp>
      <p:sp>
        <p:nvSpPr>
          <p:cNvPr id="51204" name="Rectangle 4"/>
          <p:cNvSpPr>
            <a:spLocks noChangeArrowheads="1"/>
          </p:cNvSpPr>
          <p:nvPr/>
        </p:nvSpPr>
        <p:spPr bwMode="auto">
          <a:xfrm>
            <a:off x="1143001" y="29552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sp>
        <p:nvSpPr>
          <p:cNvPr id="51205" name="Rectangle 6"/>
          <p:cNvSpPr>
            <a:spLocks noGrp="1" noChangeArrowheads="1"/>
          </p:cNvSpPr>
          <p:nvPr>
            <p:ph type="title"/>
          </p:nvPr>
        </p:nvSpPr>
        <p:spPr bwMode="auto">
          <a:xfrm>
            <a:off x="2063750" y="274639"/>
            <a:ext cx="6840538" cy="561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mtClean="0">
                <a:solidFill>
                  <a:srgbClr val="FF5050"/>
                </a:solidFill>
              </a:rPr>
              <a:t>Binary Phase Shift Keying</a:t>
            </a:r>
            <a:r>
              <a:rPr lang="en-US" altLang="zh-TW" smtClean="0"/>
              <a:t> </a:t>
            </a:r>
          </a:p>
        </p:txBody>
      </p:sp>
    </p:spTree>
    <p:extLst>
      <p:ext uri="{BB962C8B-B14F-4D97-AF65-F5344CB8AC3E}">
        <p14:creationId xmlns:p14="http://schemas.microsoft.com/office/powerpoint/2010/main" val="39575669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hangingPunct="1"/>
            <a:fld id="{506532BA-5148-4C80-BC49-D91EE92A9832}" type="slidenum">
              <a:rPr lang="en-US" altLang="zh-TW" sz="1400">
                <a:solidFill>
                  <a:srgbClr val="000000"/>
                </a:solidFill>
              </a:rPr>
              <a:pPr eaLnBrk="1" hangingPunct="1"/>
              <a:t>41</a:t>
            </a:fld>
            <a:endParaRPr lang="en-US" altLang="zh-TW" sz="1400">
              <a:solidFill>
                <a:srgbClr val="000000"/>
              </a:solidFill>
            </a:endParaRPr>
          </a:p>
        </p:txBody>
      </p:sp>
      <p:sp>
        <p:nvSpPr>
          <p:cNvPr id="52227" name="Rectangle 4"/>
          <p:cNvSpPr>
            <a:spLocks noChangeArrowheads="1"/>
          </p:cNvSpPr>
          <p:nvPr/>
        </p:nvSpPr>
        <p:spPr bwMode="auto">
          <a:xfrm>
            <a:off x="1143001" y="29552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pic>
        <p:nvPicPr>
          <p:cNvPr id="52228" name="Picture 6" descr="抓圖"/>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213" y="1412876"/>
            <a:ext cx="7632700" cy="39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9" name="Rectangle 7"/>
          <p:cNvSpPr>
            <a:spLocks noChangeArrowheads="1"/>
          </p:cNvSpPr>
          <p:nvPr/>
        </p:nvSpPr>
        <p:spPr bwMode="auto">
          <a:xfrm>
            <a:off x="2966838" y="5369353"/>
            <a:ext cx="6325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457200" algn="l"/>
                <a:tab pos="549275" algn="l"/>
                <a:tab pos="731838" algn="l"/>
                <a:tab pos="914400" algn="l"/>
                <a:tab pos="1371600" algn="l"/>
                <a:tab pos="2193925" algn="l"/>
                <a:tab pos="2286000" algn="l"/>
                <a:tab pos="2743200" algn="l"/>
                <a:tab pos="3200400" algn="l"/>
                <a:tab pos="3657600" algn="l"/>
                <a:tab pos="4114800" algn="l"/>
                <a:tab pos="4572000" algn="l"/>
                <a:tab pos="50292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kumimoji="1" sz="2400">
                <a:solidFill>
                  <a:schemeClr val="tx1"/>
                </a:solidFill>
                <a:latin typeface="Times New Roman" panose="02020603050405020304" pitchFamily="18" charset="0"/>
                <a:ea typeface="新細明體" pitchFamily="18" charset="-120"/>
              </a:defRPr>
            </a:lvl1pPr>
            <a:lvl2pPr marL="742950" indent="-285750" eaLnBrk="0" hangingPunct="0">
              <a:tabLst>
                <a:tab pos="457200" algn="l"/>
                <a:tab pos="549275" algn="l"/>
                <a:tab pos="731838" algn="l"/>
                <a:tab pos="914400" algn="l"/>
                <a:tab pos="1371600" algn="l"/>
                <a:tab pos="2193925" algn="l"/>
                <a:tab pos="2286000" algn="l"/>
                <a:tab pos="2743200" algn="l"/>
                <a:tab pos="3200400" algn="l"/>
                <a:tab pos="3657600" algn="l"/>
                <a:tab pos="4114800" algn="l"/>
                <a:tab pos="4572000" algn="l"/>
                <a:tab pos="50292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kumimoji="1" sz="2400">
                <a:solidFill>
                  <a:schemeClr val="tx1"/>
                </a:solidFill>
                <a:latin typeface="Times New Roman" panose="02020603050405020304" pitchFamily="18" charset="0"/>
                <a:ea typeface="新細明體" pitchFamily="18" charset="-120"/>
              </a:defRPr>
            </a:lvl2pPr>
            <a:lvl3pPr marL="1143000" indent="-228600" eaLnBrk="0" hangingPunct="0">
              <a:tabLst>
                <a:tab pos="457200" algn="l"/>
                <a:tab pos="549275" algn="l"/>
                <a:tab pos="731838" algn="l"/>
                <a:tab pos="914400" algn="l"/>
                <a:tab pos="1371600" algn="l"/>
                <a:tab pos="2193925" algn="l"/>
                <a:tab pos="2286000" algn="l"/>
                <a:tab pos="2743200" algn="l"/>
                <a:tab pos="3200400" algn="l"/>
                <a:tab pos="3657600" algn="l"/>
                <a:tab pos="4114800" algn="l"/>
                <a:tab pos="4572000" algn="l"/>
                <a:tab pos="50292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kumimoji="1" sz="2400">
                <a:solidFill>
                  <a:schemeClr val="tx1"/>
                </a:solidFill>
                <a:latin typeface="Times New Roman" panose="02020603050405020304" pitchFamily="18" charset="0"/>
                <a:ea typeface="新細明體" pitchFamily="18" charset="-120"/>
              </a:defRPr>
            </a:lvl3pPr>
            <a:lvl4pPr marL="1600200" indent="-228600" eaLnBrk="0" hangingPunct="0">
              <a:tabLst>
                <a:tab pos="457200" algn="l"/>
                <a:tab pos="549275" algn="l"/>
                <a:tab pos="731838" algn="l"/>
                <a:tab pos="914400" algn="l"/>
                <a:tab pos="1371600" algn="l"/>
                <a:tab pos="2193925" algn="l"/>
                <a:tab pos="2286000" algn="l"/>
                <a:tab pos="2743200" algn="l"/>
                <a:tab pos="3200400" algn="l"/>
                <a:tab pos="3657600" algn="l"/>
                <a:tab pos="4114800" algn="l"/>
                <a:tab pos="4572000" algn="l"/>
                <a:tab pos="50292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kumimoji="1" sz="2400">
                <a:solidFill>
                  <a:schemeClr val="tx1"/>
                </a:solidFill>
                <a:latin typeface="Times New Roman" panose="02020603050405020304" pitchFamily="18" charset="0"/>
                <a:ea typeface="新細明體" pitchFamily="18" charset="-120"/>
              </a:defRPr>
            </a:lvl4pPr>
            <a:lvl5pPr marL="2057400" indent="-228600" eaLnBrk="0" hangingPunct="0">
              <a:tabLst>
                <a:tab pos="457200" algn="l"/>
                <a:tab pos="549275" algn="l"/>
                <a:tab pos="731838" algn="l"/>
                <a:tab pos="914400" algn="l"/>
                <a:tab pos="1371600" algn="l"/>
                <a:tab pos="2193925" algn="l"/>
                <a:tab pos="2286000" algn="l"/>
                <a:tab pos="2743200" algn="l"/>
                <a:tab pos="3200400" algn="l"/>
                <a:tab pos="3657600" algn="l"/>
                <a:tab pos="4114800" algn="l"/>
                <a:tab pos="4572000" algn="l"/>
                <a:tab pos="50292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tabLst>
                <a:tab pos="457200" algn="l"/>
                <a:tab pos="549275" algn="l"/>
                <a:tab pos="731838" algn="l"/>
                <a:tab pos="914400" algn="l"/>
                <a:tab pos="1371600" algn="l"/>
                <a:tab pos="2193925" algn="l"/>
                <a:tab pos="2286000" algn="l"/>
                <a:tab pos="2743200" algn="l"/>
                <a:tab pos="3200400" algn="l"/>
                <a:tab pos="3657600" algn="l"/>
                <a:tab pos="4114800" algn="l"/>
                <a:tab pos="4572000" algn="l"/>
                <a:tab pos="50292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tabLst>
                <a:tab pos="457200" algn="l"/>
                <a:tab pos="549275" algn="l"/>
                <a:tab pos="731838" algn="l"/>
                <a:tab pos="914400" algn="l"/>
                <a:tab pos="1371600" algn="l"/>
                <a:tab pos="2193925" algn="l"/>
                <a:tab pos="2286000" algn="l"/>
                <a:tab pos="2743200" algn="l"/>
                <a:tab pos="3200400" algn="l"/>
                <a:tab pos="3657600" algn="l"/>
                <a:tab pos="4114800" algn="l"/>
                <a:tab pos="4572000" algn="l"/>
                <a:tab pos="50292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tabLst>
                <a:tab pos="457200" algn="l"/>
                <a:tab pos="549275" algn="l"/>
                <a:tab pos="731838" algn="l"/>
                <a:tab pos="914400" algn="l"/>
                <a:tab pos="1371600" algn="l"/>
                <a:tab pos="2193925" algn="l"/>
                <a:tab pos="2286000" algn="l"/>
                <a:tab pos="2743200" algn="l"/>
                <a:tab pos="3200400" algn="l"/>
                <a:tab pos="3657600" algn="l"/>
                <a:tab pos="4114800" algn="l"/>
                <a:tab pos="4572000" algn="l"/>
                <a:tab pos="50292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tabLst>
                <a:tab pos="457200" algn="l"/>
                <a:tab pos="549275" algn="l"/>
                <a:tab pos="731838" algn="l"/>
                <a:tab pos="914400" algn="l"/>
                <a:tab pos="1371600" algn="l"/>
                <a:tab pos="2193925" algn="l"/>
                <a:tab pos="2286000" algn="l"/>
                <a:tab pos="2743200" algn="l"/>
                <a:tab pos="3200400" algn="l"/>
                <a:tab pos="3657600" algn="l"/>
                <a:tab pos="4114800" algn="l"/>
                <a:tab pos="4572000" algn="l"/>
                <a:tab pos="50292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kumimoji="1" sz="2400">
                <a:solidFill>
                  <a:schemeClr val="tx1"/>
                </a:solidFill>
                <a:latin typeface="Times New Roman" panose="02020603050405020304" pitchFamily="18" charset="0"/>
                <a:ea typeface="新細明體" pitchFamily="18" charset="-120"/>
              </a:defRPr>
            </a:lvl9pPr>
          </a:lstStyle>
          <a:p>
            <a:pPr algn="ctr" eaLnBrk="1" fontAlgn="base" hangingPunct="1">
              <a:spcBef>
                <a:spcPct val="0"/>
              </a:spcBef>
              <a:spcAft>
                <a:spcPct val="0"/>
              </a:spcAft>
            </a:pPr>
            <a:r>
              <a:rPr lang="en-US" altLang="zh-TW" b="1">
                <a:solidFill>
                  <a:srgbClr val="000000"/>
                </a:solidFill>
              </a:rPr>
              <a:t>Fig. 13-11. BPSK modulator: (a) truth table; </a:t>
            </a:r>
          </a:p>
          <a:p>
            <a:pPr algn="ctr" eaLnBrk="1" fontAlgn="base" hangingPunct="1">
              <a:spcBef>
                <a:spcPct val="0"/>
              </a:spcBef>
              <a:spcAft>
                <a:spcPct val="0"/>
              </a:spcAft>
            </a:pPr>
            <a:r>
              <a:rPr lang="en-US" altLang="zh-TW" b="1">
                <a:solidFill>
                  <a:srgbClr val="000000"/>
                </a:solidFill>
              </a:rPr>
              <a:t>(b) phasor diagram; (c) constellation diagram.</a:t>
            </a:r>
            <a:r>
              <a:rPr lang="en-US" altLang="zh-TW">
                <a:solidFill>
                  <a:srgbClr val="000000"/>
                </a:solidFill>
              </a:rPr>
              <a:t> </a:t>
            </a:r>
          </a:p>
        </p:txBody>
      </p:sp>
      <p:sp>
        <p:nvSpPr>
          <p:cNvPr id="52230" name="Rectangle 9"/>
          <p:cNvSpPr>
            <a:spLocks noGrp="1" noChangeArrowheads="1"/>
          </p:cNvSpPr>
          <p:nvPr>
            <p:ph type="title"/>
          </p:nvPr>
        </p:nvSpPr>
        <p:spPr bwMode="auto">
          <a:xfrm>
            <a:off x="2063750" y="188914"/>
            <a:ext cx="6840538" cy="561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mtClean="0">
                <a:solidFill>
                  <a:srgbClr val="FF5050"/>
                </a:solidFill>
              </a:rPr>
              <a:t>Binary Phase Shift Keying</a:t>
            </a:r>
            <a:r>
              <a:rPr lang="en-US" altLang="zh-TW" smtClean="0"/>
              <a:t> </a:t>
            </a:r>
          </a:p>
        </p:txBody>
      </p:sp>
    </p:spTree>
    <p:extLst>
      <p:ext uri="{BB962C8B-B14F-4D97-AF65-F5344CB8AC3E}">
        <p14:creationId xmlns:p14="http://schemas.microsoft.com/office/powerpoint/2010/main" val="594076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hangingPunct="1"/>
            <a:fld id="{40496785-6827-4BC6-B8BC-5405DBA961AA}" type="slidenum">
              <a:rPr lang="en-US" altLang="zh-TW" sz="1400">
                <a:solidFill>
                  <a:srgbClr val="000000"/>
                </a:solidFill>
              </a:rPr>
              <a:pPr eaLnBrk="1" hangingPunct="1"/>
              <a:t>42</a:t>
            </a:fld>
            <a:endParaRPr lang="en-US" altLang="zh-TW" sz="1400">
              <a:solidFill>
                <a:srgbClr val="000000"/>
              </a:solidFill>
            </a:endParaRPr>
          </a:p>
        </p:txBody>
      </p:sp>
      <p:sp>
        <p:nvSpPr>
          <p:cNvPr id="53251" name="Rectangle 3"/>
          <p:cNvSpPr>
            <a:spLocks noGrp="1" noChangeArrowheads="1"/>
          </p:cNvSpPr>
          <p:nvPr>
            <p:ph type="body" idx="1"/>
          </p:nvPr>
        </p:nvSpPr>
        <p:spPr>
          <a:xfrm>
            <a:off x="1774825" y="1341438"/>
            <a:ext cx="8066088" cy="4608512"/>
          </a:xfrm>
        </p:spPr>
        <p:txBody>
          <a:bodyPr/>
          <a:lstStyle/>
          <a:p>
            <a:pPr eaLnBrk="1" hangingPunct="1"/>
            <a:r>
              <a:rPr lang="en-US" altLang="zh-TW" b="1" smtClean="0"/>
              <a:t>For BPSK, the output rate of change (baud) is equal to the input rate of change (bps), and the widest output bandwidth occurs when the input binary data are an alternating 1/0 sequence. </a:t>
            </a:r>
          </a:p>
          <a:p>
            <a:pPr eaLnBrk="1" hangingPunct="1"/>
            <a:r>
              <a:rPr lang="en-US" altLang="zh-TW" b="1" smtClean="0"/>
              <a:t>The fundamental frequency (</a:t>
            </a:r>
            <a:r>
              <a:rPr lang="en-US" altLang="zh-TW" b="1" i="1" smtClean="0"/>
              <a:t>f</a:t>
            </a:r>
            <a:r>
              <a:rPr lang="en-US" altLang="zh-TW" b="1" baseline="-20000" smtClean="0"/>
              <a:t>a</a:t>
            </a:r>
            <a:r>
              <a:rPr lang="en-US" altLang="zh-TW" b="1" smtClean="0"/>
              <a:t>) of an alternating 1/0 bit sequence is equal to one-half of the bit rate (</a:t>
            </a:r>
            <a:r>
              <a:rPr lang="en-US" altLang="zh-TW" b="1" i="1" smtClean="0"/>
              <a:t>f</a:t>
            </a:r>
            <a:r>
              <a:rPr lang="en-US" altLang="zh-TW" b="1" baseline="-20000" smtClean="0"/>
              <a:t>b</a:t>
            </a:r>
            <a:r>
              <a:rPr lang="en-US" altLang="zh-TW" b="1" smtClean="0"/>
              <a:t>/2). </a:t>
            </a:r>
          </a:p>
          <a:p>
            <a:pPr eaLnBrk="1" hangingPunct="1"/>
            <a:r>
              <a:rPr lang="en-US" altLang="zh-TW" b="1" smtClean="0"/>
              <a:t>Mathematically, the output phase a BPSK modulator is </a:t>
            </a:r>
          </a:p>
          <a:p>
            <a:pPr eaLnBrk="1" hangingPunct="1">
              <a:buFont typeface="Wingdings" panose="05000000000000000000" pitchFamily="2" charset="2"/>
              <a:buNone/>
            </a:pPr>
            <a:r>
              <a:rPr lang="en-US" altLang="zh-TW" b="1" smtClean="0"/>
              <a:t>    output = (sin</a:t>
            </a:r>
            <a:r>
              <a:rPr lang="en-US" altLang="zh-TW" b="1" smtClean="0">
                <a:latin typeface="Symbol" panose="05050102010706020507" pitchFamily="18" charset="2"/>
              </a:rPr>
              <a:t>w</a:t>
            </a:r>
            <a:r>
              <a:rPr lang="en-US" altLang="zh-TW" b="1" baseline="-20000" smtClean="0"/>
              <a:t>a</a:t>
            </a:r>
            <a:r>
              <a:rPr lang="en-US" altLang="zh-TW" b="1" i="1" smtClean="0"/>
              <a:t>t</a:t>
            </a:r>
            <a:r>
              <a:rPr lang="en-US" altLang="zh-TW" b="1" smtClean="0"/>
              <a:t>) x (sin</a:t>
            </a:r>
            <a:r>
              <a:rPr lang="en-US" altLang="zh-TW" b="1" smtClean="0">
                <a:latin typeface="Symbol" panose="05050102010706020507" pitchFamily="18" charset="2"/>
              </a:rPr>
              <a:t>w</a:t>
            </a:r>
            <a:r>
              <a:rPr lang="en-US" altLang="zh-TW" b="1" baseline="-20000" smtClean="0"/>
              <a:t>c</a:t>
            </a:r>
            <a:r>
              <a:rPr lang="en-US" altLang="zh-TW" b="1" i="1" smtClean="0"/>
              <a:t>t</a:t>
            </a:r>
            <a:r>
              <a:rPr lang="en-US" altLang="zh-TW" b="1" smtClean="0"/>
              <a:t>)					   = (1/2)cos(</a:t>
            </a:r>
            <a:r>
              <a:rPr lang="en-US" altLang="zh-TW" b="1" smtClean="0">
                <a:latin typeface="Symbol" panose="05050102010706020507" pitchFamily="18" charset="2"/>
              </a:rPr>
              <a:t>w</a:t>
            </a:r>
            <a:r>
              <a:rPr lang="en-US" altLang="zh-TW" b="1" baseline="-20000" smtClean="0"/>
              <a:t>c</a:t>
            </a:r>
            <a:r>
              <a:rPr lang="en-US" altLang="zh-TW" b="1" smtClean="0"/>
              <a:t>-</a:t>
            </a:r>
            <a:r>
              <a:rPr lang="en-US" altLang="zh-TW" b="1" smtClean="0">
                <a:latin typeface="Symbol" panose="05050102010706020507" pitchFamily="18" charset="2"/>
              </a:rPr>
              <a:t>w</a:t>
            </a:r>
            <a:r>
              <a:rPr lang="en-US" altLang="zh-TW" b="1" baseline="-20000" smtClean="0"/>
              <a:t>a</a:t>
            </a:r>
            <a:r>
              <a:rPr lang="en-US" altLang="zh-TW" b="1" smtClean="0"/>
              <a:t>)</a:t>
            </a:r>
            <a:r>
              <a:rPr lang="en-US" altLang="zh-TW" b="1" i="1" smtClean="0"/>
              <a:t>t</a:t>
            </a:r>
            <a:r>
              <a:rPr lang="en-US" altLang="zh-TW" b="1" smtClean="0"/>
              <a:t> </a:t>
            </a:r>
            <a:r>
              <a:rPr lang="en-US" altLang="zh-TW" b="1" smtClean="0">
                <a:latin typeface="Arial" panose="020B0604020202020204" pitchFamily="34" charset="0"/>
              </a:rPr>
              <a:t>–</a:t>
            </a:r>
            <a:r>
              <a:rPr lang="en-US" altLang="zh-TW" b="1" smtClean="0"/>
              <a:t> (1/2)cos(</a:t>
            </a:r>
            <a:r>
              <a:rPr lang="en-US" altLang="zh-TW" b="1" smtClean="0">
                <a:latin typeface="Symbol" panose="05050102010706020507" pitchFamily="18" charset="2"/>
              </a:rPr>
              <a:t>w</a:t>
            </a:r>
            <a:r>
              <a:rPr lang="en-US" altLang="zh-TW" b="1" baseline="-20000" smtClean="0"/>
              <a:t>c</a:t>
            </a:r>
            <a:r>
              <a:rPr lang="en-US" altLang="zh-TW" b="1" smtClean="0"/>
              <a:t>+</a:t>
            </a:r>
            <a:r>
              <a:rPr lang="en-US" altLang="zh-TW" b="1" smtClean="0">
                <a:latin typeface="Symbol" panose="05050102010706020507" pitchFamily="18" charset="2"/>
              </a:rPr>
              <a:t>w</a:t>
            </a:r>
            <a:r>
              <a:rPr lang="en-US" altLang="zh-TW" b="1" baseline="-20000" smtClean="0"/>
              <a:t>a</a:t>
            </a:r>
            <a:r>
              <a:rPr lang="en-US" altLang="zh-TW" b="1" smtClean="0"/>
              <a:t>)</a:t>
            </a:r>
            <a:r>
              <a:rPr lang="en-US" altLang="zh-TW" b="1" i="1" smtClean="0"/>
              <a:t>t</a:t>
            </a:r>
            <a:r>
              <a:rPr lang="en-US" altLang="zh-TW" b="1" smtClean="0"/>
              <a:t>             (13-6)</a:t>
            </a:r>
            <a:endParaRPr lang="en-US" altLang="zh-TW" sz="1000"/>
          </a:p>
          <a:p>
            <a:pPr eaLnBrk="1" hangingPunct="1"/>
            <a:r>
              <a:rPr lang="en-US" altLang="zh-TW" b="1" smtClean="0"/>
              <a:t>Consequently, the minimum double-sided Nyquist bandwidth (</a:t>
            </a:r>
            <a:r>
              <a:rPr lang="en-US" altLang="zh-TW" b="1" i="1" smtClean="0"/>
              <a:t>f</a:t>
            </a:r>
            <a:r>
              <a:rPr lang="en-US" altLang="zh-TW" b="1" baseline="-20000" smtClean="0"/>
              <a:t>N</a:t>
            </a:r>
            <a:r>
              <a:rPr lang="en-US" altLang="zh-TW" b="1" smtClean="0"/>
              <a:t>) is  </a:t>
            </a:r>
            <a:r>
              <a:rPr lang="en-US" altLang="zh-TW" b="1" i="1" smtClean="0"/>
              <a:t>f</a:t>
            </a:r>
            <a:r>
              <a:rPr lang="en-US" altLang="zh-TW" b="1" baseline="-20000" smtClean="0"/>
              <a:t>N </a:t>
            </a:r>
            <a:r>
              <a:rPr lang="en-US" altLang="zh-TW" b="1" smtClean="0"/>
              <a:t>= 2 x (</a:t>
            </a:r>
            <a:r>
              <a:rPr lang="en-US" altLang="zh-TW" b="1" i="1" smtClean="0"/>
              <a:t>f</a:t>
            </a:r>
            <a:r>
              <a:rPr lang="en-US" altLang="zh-TW" b="1" baseline="-20000" smtClean="0"/>
              <a:t>b</a:t>
            </a:r>
            <a:r>
              <a:rPr lang="en-US" altLang="zh-TW" b="1" smtClean="0"/>
              <a:t>/2) = </a:t>
            </a:r>
            <a:r>
              <a:rPr lang="en-US" altLang="zh-TW" b="1" i="1" smtClean="0"/>
              <a:t>f</a:t>
            </a:r>
            <a:r>
              <a:rPr lang="en-US" altLang="zh-TW" b="1" baseline="-20000" smtClean="0"/>
              <a:t>b</a:t>
            </a:r>
            <a:r>
              <a:rPr lang="en-US" altLang="zh-TW" b="1" smtClean="0"/>
              <a:t> .</a:t>
            </a:r>
          </a:p>
        </p:txBody>
      </p:sp>
      <p:sp>
        <p:nvSpPr>
          <p:cNvPr id="53252" name="Rectangle 4"/>
          <p:cNvSpPr>
            <a:spLocks noChangeArrowheads="1"/>
          </p:cNvSpPr>
          <p:nvPr/>
        </p:nvSpPr>
        <p:spPr bwMode="auto">
          <a:xfrm>
            <a:off x="1143001" y="29552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sp>
        <p:nvSpPr>
          <p:cNvPr id="53253" name="Rectangle 8"/>
          <p:cNvSpPr>
            <a:spLocks noGrp="1" noChangeArrowheads="1"/>
          </p:cNvSpPr>
          <p:nvPr>
            <p:ph type="title"/>
          </p:nvPr>
        </p:nvSpPr>
        <p:spPr bwMode="auto">
          <a:xfrm>
            <a:off x="2135189" y="274639"/>
            <a:ext cx="7273925" cy="561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3000">
                <a:solidFill>
                  <a:srgbClr val="FF5050"/>
                </a:solidFill>
              </a:rPr>
              <a:t>Bandwidth Considerations of BPSK</a:t>
            </a:r>
            <a:r>
              <a:rPr lang="en-US" altLang="zh-TW" sz="2800"/>
              <a:t> </a:t>
            </a:r>
          </a:p>
        </p:txBody>
      </p:sp>
    </p:spTree>
    <p:extLst>
      <p:ext uri="{BB962C8B-B14F-4D97-AF65-F5344CB8AC3E}">
        <p14:creationId xmlns:p14="http://schemas.microsoft.com/office/powerpoint/2010/main" val="35858260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hangingPunct="1"/>
            <a:fld id="{AE56D8B3-0929-4BEA-B634-A987EDB660FF}" type="slidenum">
              <a:rPr lang="en-US" altLang="zh-TW" sz="1400">
                <a:solidFill>
                  <a:srgbClr val="000000"/>
                </a:solidFill>
              </a:rPr>
              <a:pPr eaLnBrk="1" hangingPunct="1"/>
              <a:t>43</a:t>
            </a:fld>
            <a:endParaRPr lang="en-US" altLang="zh-TW" sz="1400">
              <a:solidFill>
                <a:srgbClr val="000000"/>
              </a:solidFill>
            </a:endParaRPr>
          </a:p>
        </p:txBody>
      </p:sp>
      <p:sp>
        <p:nvSpPr>
          <p:cNvPr id="54275" name="Rectangle 3"/>
          <p:cNvSpPr>
            <a:spLocks noGrp="1" noChangeArrowheads="1"/>
          </p:cNvSpPr>
          <p:nvPr>
            <p:ph type="body" idx="1"/>
          </p:nvPr>
        </p:nvSpPr>
        <p:spPr>
          <a:xfrm>
            <a:off x="1919289" y="1484313"/>
            <a:ext cx="8231187" cy="4824412"/>
          </a:xfrm>
        </p:spPr>
        <p:txBody>
          <a:bodyPr/>
          <a:lstStyle/>
          <a:p>
            <a:pPr eaLnBrk="1" hangingPunct="1">
              <a:spcBef>
                <a:spcPct val="0"/>
              </a:spcBef>
            </a:pPr>
            <a:r>
              <a:rPr lang="en-US" altLang="zh-TW" b="1" smtClean="0"/>
              <a:t>Figure 13-12 shows the output phase versus time relationship for a BPSK waveform. </a:t>
            </a:r>
          </a:p>
          <a:p>
            <a:pPr eaLnBrk="1" hangingPunct="1"/>
            <a:endParaRPr lang="en-US" altLang="zh-TW" sz="1000"/>
          </a:p>
          <a:p>
            <a:pPr eaLnBrk="1" hangingPunct="1">
              <a:spcBef>
                <a:spcPct val="0"/>
              </a:spcBef>
            </a:pPr>
            <a:r>
              <a:rPr lang="en-US" altLang="zh-TW" b="1" smtClean="0"/>
              <a:t>The output spectrum from a BPSK modulator is simply </a:t>
            </a:r>
          </a:p>
          <a:p>
            <a:pPr eaLnBrk="1" hangingPunct="1">
              <a:spcBef>
                <a:spcPct val="0"/>
              </a:spcBef>
              <a:buFont typeface="Wingdings" panose="05000000000000000000" pitchFamily="2" charset="2"/>
              <a:buNone/>
            </a:pPr>
            <a:r>
              <a:rPr lang="en-US" altLang="zh-TW" b="1" smtClean="0"/>
              <a:t>     a double-sideband suppressed carrier signal where the upper and lower side frequencies are separated from the carrier frequency by one-half of the bit rate. </a:t>
            </a:r>
            <a:br>
              <a:rPr lang="en-US" altLang="zh-TW" b="1" smtClean="0"/>
            </a:br>
            <a:endParaRPr lang="en-US" altLang="zh-TW" sz="1000"/>
          </a:p>
          <a:p>
            <a:pPr eaLnBrk="1" hangingPunct="1">
              <a:spcBef>
                <a:spcPct val="0"/>
              </a:spcBef>
            </a:pPr>
            <a:r>
              <a:rPr lang="en-US" altLang="zh-TW" b="1" smtClean="0"/>
              <a:t>Consequently, the minimum bandwidth (</a:t>
            </a:r>
            <a:r>
              <a:rPr lang="en-US" altLang="zh-TW" b="1" i="1" smtClean="0"/>
              <a:t>f</a:t>
            </a:r>
            <a:r>
              <a:rPr lang="en-US" altLang="zh-TW" b="1" baseline="-20000" smtClean="0"/>
              <a:t>N</a:t>
            </a:r>
            <a:r>
              <a:rPr lang="en-US" altLang="zh-TW" b="1" smtClean="0"/>
              <a:t>) required to pass the worst-case BPSK output signal is equal to input bit rate. </a:t>
            </a:r>
          </a:p>
        </p:txBody>
      </p:sp>
      <p:sp>
        <p:nvSpPr>
          <p:cNvPr id="54276" name="Rectangle 4"/>
          <p:cNvSpPr>
            <a:spLocks noChangeArrowheads="1"/>
          </p:cNvSpPr>
          <p:nvPr/>
        </p:nvSpPr>
        <p:spPr bwMode="auto">
          <a:xfrm>
            <a:off x="1143001" y="29552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sp>
        <p:nvSpPr>
          <p:cNvPr id="54277" name="Rectangle 9"/>
          <p:cNvSpPr>
            <a:spLocks noGrp="1" noChangeArrowheads="1"/>
          </p:cNvSpPr>
          <p:nvPr>
            <p:ph type="title"/>
          </p:nvPr>
        </p:nvSpPr>
        <p:spPr bwMode="auto">
          <a:xfrm>
            <a:off x="2135189" y="274639"/>
            <a:ext cx="7273925" cy="561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3000">
                <a:solidFill>
                  <a:srgbClr val="FF5050"/>
                </a:solidFill>
              </a:rPr>
              <a:t>Bandwidth Considerations of BPSK</a:t>
            </a:r>
            <a:r>
              <a:rPr lang="en-US" altLang="zh-TW" sz="2800"/>
              <a:t> </a:t>
            </a:r>
          </a:p>
        </p:txBody>
      </p:sp>
    </p:spTree>
    <p:extLst>
      <p:ext uri="{BB962C8B-B14F-4D97-AF65-F5344CB8AC3E}">
        <p14:creationId xmlns:p14="http://schemas.microsoft.com/office/powerpoint/2010/main" val="3224558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hangingPunct="1"/>
            <a:fld id="{697D61D0-1054-474F-9A4F-2B6C90F59B6B}" type="slidenum">
              <a:rPr lang="en-US" altLang="zh-TW" sz="1400">
                <a:solidFill>
                  <a:srgbClr val="000000"/>
                </a:solidFill>
              </a:rPr>
              <a:pPr eaLnBrk="1" hangingPunct="1"/>
              <a:t>44</a:t>
            </a:fld>
            <a:endParaRPr lang="en-US" altLang="zh-TW" sz="1400">
              <a:solidFill>
                <a:srgbClr val="000000"/>
              </a:solidFill>
            </a:endParaRPr>
          </a:p>
        </p:txBody>
      </p:sp>
      <p:sp>
        <p:nvSpPr>
          <p:cNvPr id="55299" name="Rectangle 4"/>
          <p:cNvSpPr>
            <a:spLocks noChangeArrowheads="1"/>
          </p:cNvSpPr>
          <p:nvPr/>
        </p:nvSpPr>
        <p:spPr bwMode="auto">
          <a:xfrm>
            <a:off x="1143001" y="29552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pic>
        <p:nvPicPr>
          <p:cNvPr id="55300" name="Picture 5" descr="抓圖"/>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214" y="1484314"/>
            <a:ext cx="7775575"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Rectangle 7"/>
          <p:cNvSpPr>
            <a:spLocks noChangeArrowheads="1"/>
          </p:cNvSpPr>
          <p:nvPr/>
        </p:nvSpPr>
        <p:spPr bwMode="auto">
          <a:xfrm>
            <a:off x="2206625" y="5780088"/>
            <a:ext cx="7634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r>
              <a:rPr lang="en-US" altLang="zh-TW" b="1">
                <a:solidFill>
                  <a:srgbClr val="000000"/>
                </a:solidFill>
              </a:rPr>
              <a:t>Fig. 13-12. Output phase vs. time for a BPSK modulator.</a:t>
            </a:r>
            <a:r>
              <a:rPr lang="en-US" altLang="zh-TW">
                <a:solidFill>
                  <a:srgbClr val="000000"/>
                </a:solidFill>
              </a:rPr>
              <a:t> </a:t>
            </a:r>
          </a:p>
        </p:txBody>
      </p:sp>
      <p:sp>
        <p:nvSpPr>
          <p:cNvPr id="55302" name="Rectangle 9"/>
          <p:cNvSpPr>
            <a:spLocks noGrp="1" noChangeArrowheads="1"/>
          </p:cNvSpPr>
          <p:nvPr>
            <p:ph type="title"/>
          </p:nvPr>
        </p:nvSpPr>
        <p:spPr bwMode="auto">
          <a:xfrm>
            <a:off x="2135189" y="274639"/>
            <a:ext cx="7273925" cy="561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3000">
                <a:solidFill>
                  <a:srgbClr val="FF5050"/>
                </a:solidFill>
              </a:rPr>
              <a:t>Bandwidth Considerations of BPSK</a:t>
            </a:r>
            <a:r>
              <a:rPr lang="en-US" altLang="zh-TW" sz="2800"/>
              <a:t> </a:t>
            </a:r>
          </a:p>
        </p:txBody>
      </p:sp>
    </p:spTree>
    <p:extLst>
      <p:ext uri="{BB962C8B-B14F-4D97-AF65-F5344CB8AC3E}">
        <p14:creationId xmlns:p14="http://schemas.microsoft.com/office/powerpoint/2010/main" val="18976873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hangingPunct="1"/>
            <a:fld id="{BD086663-0DF1-453A-A457-CD91DEABBAAA}" type="slidenum">
              <a:rPr lang="en-US" altLang="zh-TW" sz="1400">
                <a:solidFill>
                  <a:srgbClr val="000000"/>
                </a:solidFill>
              </a:rPr>
              <a:pPr eaLnBrk="1" hangingPunct="1"/>
              <a:t>45</a:t>
            </a:fld>
            <a:endParaRPr lang="en-US" altLang="zh-TW" sz="1400">
              <a:solidFill>
                <a:srgbClr val="000000"/>
              </a:solidFill>
            </a:endParaRPr>
          </a:p>
        </p:txBody>
      </p:sp>
      <p:sp>
        <p:nvSpPr>
          <p:cNvPr id="2052" name="Rectangle 3"/>
          <p:cNvSpPr>
            <a:spLocks noGrp="1" noChangeArrowheads="1"/>
          </p:cNvSpPr>
          <p:nvPr>
            <p:ph type="body" idx="1"/>
          </p:nvPr>
        </p:nvSpPr>
        <p:spPr>
          <a:xfrm>
            <a:off x="1919289" y="1268414"/>
            <a:ext cx="8353425" cy="4752975"/>
          </a:xfrm>
        </p:spPr>
        <p:txBody>
          <a:bodyPr/>
          <a:lstStyle/>
          <a:p>
            <a:pPr eaLnBrk="1" hangingPunct="1"/>
            <a:r>
              <a:rPr lang="en-US" altLang="zh-TW" b="1" smtClean="0">
                <a:solidFill>
                  <a:srgbClr val="FF5050"/>
                </a:solidFill>
              </a:rPr>
              <a:t>Example 13-2:</a:t>
            </a:r>
            <a:r>
              <a:rPr lang="en-US" altLang="zh-TW" b="1" smtClean="0"/>
              <a:t> For a BPSK modulator with a carrier frequency of 70 MHz and an input bit rate on 10 Mbps, determine the maximum and minimum upper and lower side frequencies, draw the output spectrum, determine the minimum Nyquist bandwidth, and calculated the baud.</a:t>
            </a:r>
          </a:p>
          <a:p>
            <a:pPr eaLnBrk="1" hangingPunct="1"/>
            <a:r>
              <a:rPr lang="en-US" altLang="zh-TW" b="1" smtClean="0">
                <a:solidFill>
                  <a:srgbClr val="FF5050"/>
                </a:solidFill>
              </a:rPr>
              <a:t>Solution:</a:t>
            </a:r>
            <a:r>
              <a:rPr lang="en-US" altLang="zh-TW" b="1" smtClean="0"/>
              <a:t> </a:t>
            </a:r>
          </a:p>
          <a:p>
            <a:pPr eaLnBrk="1" hangingPunct="1">
              <a:buFont typeface="Wingdings" panose="05000000000000000000" pitchFamily="2" charset="2"/>
              <a:buNone/>
            </a:pPr>
            <a:r>
              <a:rPr lang="en-US" altLang="zh-TW" b="1" smtClean="0"/>
              <a:t>    Substituting into Equ. (13-6) yields </a:t>
            </a:r>
          </a:p>
          <a:p>
            <a:pPr eaLnBrk="1" hangingPunct="1">
              <a:buFont typeface="Wingdings" panose="05000000000000000000" pitchFamily="2" charset="2"/>
              <a:buNone/>
            </a:pPr>
            <a:r>
              <a:rPr lang="en-US" altLang="zh-TW" b="1" smtClean="0"/>
              <a:t>    Output = (sin</a:t>
            </a:r>
            <a:r>
              <a:rPr lang="en-US" altLang="zh-TW" b="1" smtClean="0">
                <a:latin typeface="Symbol" panose="05050102010706020507" pitchFamily="18" charset="2"/>
              </a:rPr>
              <a:t>w</a:t>
            </a:r>
            <a:r>
              <a:rPr lang="en-US" altLang="zh-TW" b="1" baseline="-20000" smtClean="0"/>
              <a:t>a</a:t>
            </a:r>
            <a:r>
              <a:rPr lang="en-US" altLang="zh-TW" b="1" i="1" smtClean="0"/>
              <a:t>t</a:t>
            </a:r>
            <a:r>
              <a:rPr lang="en-US" altLang="zh-TW" b="1" smtClean="0"/>
              <a:t>)(sin</a:t>
            </a:r>
            <a:r>
              <a:rPr lang="en-US" altLang="zh-TW" b="1" smtClean="0">
                <a:latin typeface="Symbol" panose="05050102010706020507" pitchFamily="18" charset="2"/>
              </a:rPr>
              <a:t>w</a:t>
            </a:r>
            <a:r>
              <a:rPr lang="en-US" altLang="zh-TW" b="1" baseline="-20000" smtClean="0"/>
              <a:t>c</a:t>
            </a:r>
            <a:r>
              <a:rPr lang="en-US" altLang="zh-TW" b="1" i="1" smtClean="0"/>
              <a:t>t</a:t>
            </a:r>
            <a:r>
              <a:rPr lang="en-US" altLang="zh-TW" b="1" smtClean="0"/>
              <a:t>) </a:t>
            </a:r>
          </a:p>
        </p:txBody>
      </p:sp>
      <p:sp>
        <p:nvSpPr>
          <p:cNvPr id="2053" name="Rectangle 4"/>
          <p:cNvSpPr>
            <a:spLocks noChangeArrowheads="1"/>
          </p:cNvSpPr>
          <p:nvPr/>
        </p:nvSpPr>
        <p:spPr bwMode="auto">
          <a:xfrm>
            <a:off x="1143001" y="29552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sp>
        <p:nvSpPr>
          <p:cNvPr id="2054" name="Rectangle 6"/>
          <p:cNvSpPr>
            <a:spLocks noChangeArrowheads="1"/>
          </p:cNvSpPr>
          <p:nvPr/>
        </p:nvSpPr>
        <p:spPr bwMode="auto">
          <a:xfrm>
            <a:off x="1143001" y="28790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graphicFrame>
        <p:nvGraphicFramePr>
          <p:cNvPr id="2050" name="Object 5"/>
          <p:cNvGraphicFramePr>
            <a:graphicFrameLocks noChangeAspect="1"/>
          </p:cNvGraphicFramePr>
          <p:nvPr/>
        </p:nvGraphicFramePr>
        <p:xfrm>
          <a:off x="3359151" y="4652963"/>
          <a:ext cx="6481763" cy="1079500"/>
        </p:xfrm>
        <a:graphic>
          <a:graphicData uri="http://schemas.openxmlformats.org/presentationml/2006/ole">
            <mc:AlternateContent xmlns:mc="http://schemas.openxmlformats.org/markup-compatibility/2006">
              <mc:Choice xmlns:v="urn:schemas-microsoft-com:vml" Requires="v">
                <p:oleObj spid="_x0000_s2050" name="Microsoft 方程式編輯器 3.0" r:id="rId3" imgW="3568700" imgH="635000" progId="Equation.3">
                  <p:embed/>
                </p:oleObj>
              </mc:Choice>
              <mc:Fallback>
                <p:oleObj name="Microsoft 方程式編輯器 3.0" r:id="rId3" imgW="3568700" imgH="635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9151" y="4652963"/>
                        <a:ext cx="6481763"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5" name="Rectangle 8"/>
          <p:cNvSpPr>
            <a:spLocks noGrp="1" noChangeArrowheads="1"/>
          </p:cNvSpPr>
          <p:nvPr>
            <p:ph type="title"/>
          </p:nvPr>
        </p:nvSpPr>
        <p:spPr bwMode="auto">
          <a:xfrm>
            <a:off x="2135189" y="274639"/>
            <a:ext cx="7273925" cy="561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3000">
                <a:solidFill>
                  <a:srgbClr val="FF5050"/>
                </a:solidFill>
              </a:rPr>
              <a:t>Bandwidth Considerations of BPSK</a:t>
            </a:r>
            <a:r>
              <a:rPr lang="en-US" altLang="zh-TW" sz="2800"/>
              <a:t> </a:t>
            </a:r>
          </a:p>
        </p:txBody>
      </p:sp>
    </p:spTree>
    <p:extLst>
      <p:ext uri="{BB962C8B-B14F-4D97-AF65-F5344CB8AC3E}">
        <p14:creationId xmlns:p14="http://schemas.microsoft.com/office/powerpoint/2010/main" val="3425273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hangingPunct="1"/>
            <a:fld id="{7E0441B0-B0C9-489F-982A-C01B9AD07384}" type="slidenum">
              <a:rPr lang="en-US" altLang="zh-TW" sz="1400">
                <a:solidFill>
                  <a:srgbClr val="000000"/>
                </a:solidFill>
              </a:rPr>
              <a:pPr eaLnBrk="1" hangingPunct="1"/>
              <a:t>46</a:t>
            </a:fld>
            <a:endParaRPr lang="en-US" altLang="zh-TW" sz="1400">
              <a:solidFill>
                <a:srgbClr val="000000"/>
              </a:solidFill>
            </a:endParaRPr>
          </a:p>
        </p:txBody>
      </p:sp>
      <p:sp>
        <p:nvSpPr>
          <p:cNvPr id="56323" name="Rectangle 2"/>
          <p:cNvSpPr>
            <a:spLocks noGrp="1" noChangeArrowheads="1"/>
          </p:cNvSpPr>
          <p:nvPr>
            <p:ph type="title"/>
          </p:nvPr>
        </p:nvSpPr>
        <p:spPr bwMode="auto">
          <a:xfrm>
            <a:off x="2135189" y="274639"/>
            <a:ext cx="7273925" cy="561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3000">
                <a:solidFill>
                  <a:srgbClr val="FF5050"/>
                </a:solidFill>
              </a:rPr>
              <a:t>Bandwidth Considerations of BPSK</a:t>
            </a:r>
            <a:r>
              <a:rPr lang="en-US" altLang="zh-TW" sz="3000">
                <a:solidFill>
                  <a:srgbClr val="000000"/>
                </a:solidFill>
              </a:rPr>
              <a:t> </a:t>
            </a:r>
          </a:p>
        </p:txBody>
      </p:sp>
      <p:sp>
        <p:nvSpPr>
          <p:cNvPr id="56324" name="Rectangle 3"/>
          <p:cNvSpPr>
            <a:spLocks noGrp="1" noChangeArrowheads="1"/>
          </p:cNvSpPr>
          <p:nvPr>
            <p:ph type="body" idx="1"/>
          </p:nvPr>
        </p:nvSpPr>
        <p:spPr>
          <a:xfrm>
            <a:off x="1919289" y="1196975"/>
            <a:ext cx="7705725" cy="5111750"/>
          </a:xfrm>
        </p:spPr>
        <p:txBody>
          <a:bodyPr/>
          <a:lstStyle/>
          <a:p>
            <a:pPr eaLnBrk="1" hangingPunct="1"/>
            <a:r>
              <a:rPr lang="en-US" altLang="zh-TW" b="1" smtClean="0"/>
              <a:t>Minimum lower side frequency (LSF): </a:t>
            </a:r>
          </a:p>
          <a:p>
            <a:pPr eaLnBrk="1" hangingPunct="1">
              <a:buFont typeface="Wingdings" panose="05000000000000000000" pitchFamily="2" charset="2"/>
              <a:buNone/>
            </a:pPr>
            <a:r>
              <a:rPr lang="en-US" altLang="zh-TW" b="1" smtClean="0"/>
              <a:t>         LSF = 70 MHz-5 MHz = 65 MHz</a:t>
            </a:r>
          </a:p>
          <a:p>
            <a:pPr eaLnBrk="1" hangingPunct="1">
              <a:buFont typeface="Wingdings" panose="05000000000000000000" pitchFamily="2" charset="2"/>
              <a:buNone/>
            </a:pPr>
            <a:r>
              <a:rPr lang="en-US" altLang="zh-TW" b="1" smtClean="0"/>
              <a:t>    Maximum upper side frequency (USF): </a:t>
            </a:r>
          </a:p>
          <a:p>
            <a:pPr eaLnBrk="1" hangingPunct="1">
              <a:buFont typeface="Wingdings" panose="05000000000000000000" pitchFamily="2" charset="2"/>
              <a:buNone/>
            </a:pPr>
            <a:r>
              <a:rPr lang="en-US" altLang="zh-TW" b="1" smtClean="0"/>
              <a:t>         USF = 70 MHz+5 MHz = 75 MHz </a:t>
            </a:r>
          </a:p>
          <a:p>
            <a:pPr eaLnBrk="1" hangingPunct="1">
              <a:spcBef>
                <a:spcPct val="0"/>
              </a:spcBef>
            </a:pPr>
            <a:r>
              <a:rPr lang="en-US" altLang="zh-TW" b="1" smtClean="0"/>
              <a:t>The minimum Nyquist bandwidth (</a:t>
            </a:r>
            <a:r>
              <a:rPr lang="en-US" altLang="zh-TW" b="1" i="1" smtClean="0"/>
              <a:t>f</a:t>
            </a:r>
            <a:r>
              <a:rPr lang="en-US" altLang="zh-TW" b="1" baseline="-20000" smtClean="0"/>
              <a:t>N</a:t>
            </a:r>
            <a:r>
              <a:rPr lang="en-US" altLang="zh-TW" b="1" smtClean="0"/>
              <a:t>) for </a:t>
            </a:r>
          </a:p>
          <a:p>
            <a:pPr eaLnBrk="1" hangingPunct="1">
              <a:spcBef>
                <a:spcPct val="0"/>
              </a:spcBef>
              <a:buFont typeface="Wingdings" panose="05000000000000000000" pitchFamily="2" charset="2"/>
              <a:buNone/>
            </a:pPr>
            <a:r>
              <a:rPr lang="en-US" altLang="zh-TW" b="1" smtClean="0"/>
              <a:t>     the worst-case binary input conditions is </a:t>
            </a:r>
          </a:p>
          <a:p>
            <a:pPr eaLnBrk="1" hangingPunct="1">
              <a:buFont typeface="Wingdings" panose="05000000000000000000" pitchFamily="2" charset="2"/>
              <a:buNone/>
            </a:pPr>
            <a:r>
              <a:rPr lang="en-US" altLang="zh-TW" b="1" smtClean="0"/>
              <a:t>          </a:t>
            </a:r>
            <a:r>
              <a:rPr lang="en-US" altLang="zh-TW" b="1" i="1" smtClean="0"/>
              <a:t>f</a:t>
            </a:r>
            <a:r>
              <a:rPr lang="en-US" altLang="zh-TW" b="1" baseline="-20000" smtClean="0"/>
              <a:t>N </a:t>
            </a:r>
            <a:r>
              <a:rPr lang="en-US" altLang="zh-TW" b="1" smtClean="0"/>
              <a:t>= 75 MHz – 65 MHz = 10 MHz</a:t>
            </a:r>
          </a:p>
          <a:p>
            <a:pPr eaLnBrk="1" hangingPunct="1">
              <a:buFont typeface="Wingdings" panose="05000000000000000000" pitchFamily="2" charset="2"/>
              <a:buNone/>
            </a:pPr>
            <a:r>
              <a:rPr lang="en-US" altLang="zh-TW" b="1" smtClean="0"/>
              <a:t>     and the baud rate is </a:t>
            </a:r>
            <a:r>
              <a:rPr lang="en-US" altLang="zh-TW" b="1" i="1" smtClean="0"/>
              <a:t>f</a:t>
            </a:r>
            <a:r>
              <a:rPr lang="en-US" altLang="zh-TW" b="1" baseline="-20000" smtClean="0"/>
              <a:t>b</a:t>
            </a:r>
            <a:r>
              <a:rPr lang="en-US" altLang="zh-TW" b="1" smtClean="0"/>
              <a:t> = 10 megabaud. </a:t>
            </a:r>
          </a:p>
        </p:txBody>
      </p:sp>
      <p:pic>
        <p:nvPicPr>
          <p:cNvPr id="56325" name="Picture 6" descr="抓圖"/>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1" y="4652963"/>
            <a:ext cx="5616575"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6" name="Rectangle 9"/>
          <p:cNvSpPr>
            <a:spLocks noChangeArrowheads="1"/>
          </p:cNvSpPr>
          <p:nvPr/>
        </p:nvSpPr>
        <p:spPr bwMode="auto">
          <a:xfrm>
            <a:off x="1143001" y="30838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spTree>
    <p:extLst>
      <p:ext uri="{BB962C8B-B14F-4D97-AF65-F5344CB8AC3E}">
        <p14:creationId xmlns:p14="http://schemas.microsoft.com/office/powerpoint/2010/main" val="2317673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hangingPunct="1"/>
            <a:fld id="{9D3EA482-5415-4EDD-9288-89B7869447F8}" type="slidenum">
              <a:rPr lang="en-US" altLang="zh-TW" sz="1400">
                <a:solidFill>
                  <a:srgbClr val="000000"/>
                </a:solidFill>
              </a:rPr>
              <a:pPr eaLnBrk="1" hangingPunct="1"/>
              <a:t>47</a:t>
            </a:fld>
            <a:endParaRPr lang="en-US" altLang="zh-TW" sz="1400">
              <a:solidFill>
                <a:srgbClr val="000000"/>
              </a:solidFill>
            </a:endParaRPr>
          </a:p>
        </p:txBody>
      </p:sp>
      <p:sp>
        <p:nvSpPr>
          <p:cNvPr id="57347" name="Rectangle 2"/>
          <p:cNvSpPr>
            <a:spLocks noGrp="1" noChangeArrowheads="1"/>
          </p:cNvSpPr>
          <p:nvPr>
            <p:ph type="title"/>
          </p:nvPr>
        </p:nvSpPr>
        <p:spPr bwMode="auto">
          <a:xfrm>
            <a:off x="2135188" y="274639"/>
            <a:ext cx="6553200" cy="561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3000">
                <a:solidFill>
                  <a:srgbClr val="FF5050"/>
                </a:solidFill>
              </a:rPr>
              <a:t>BPSK Receiver</a:t>
            </a:r>
          </a:p>
        </p:txBody>
      </p:sp>
      <p:sp>
        <p:nvSpPr>
          <p:cNvPr id="57348" name="Rectangle 4"/>
          <p:cNvSpPr>
            <a:spLocks noChangeArrowheads="1"/>
          </p:cNvSpPr>
          <p:nvPr/>
        </p:nvSpPr>
        <p:spPr bwMode="auto">
          <a:xfrm>
            <a:off x="1143001" y="29552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sp>
        <p:nvSpPr>
          <p:cNvPr id="57349" name="Rectangle 6"/>
          <p:cNvSpPr>
            <a:spLocks noChangeArrowheads="1"/>
          </p:cNvSpPr>
          <p:nvPr/>
        </p:nvSpPr>
        <p:spPr bwMode="auto">
          <a:xfrm>
            <a:off x="5591175" y="335756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pic>
        <p:nvPicPr>
          <p:cNvPr id="57350" name="Picture 7" descr="抓圖"/>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1557339"/>
            <a:ext cx="7632700"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1" name="Rectangle 14"/>
          <p:cNvSpPr>
            <a:spLocks noChangeArrowheads="1"/>
          </p:cNvSpPr>
          <p:nvPr/>
        </p:nvSpPr>
        <p:spPr bwMode="auto">
          <a:xfrm>
            <a:off x="1143001" y="27647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sp>
        <p:nvSpPr>
          <p:cNvPr id="57352" name="Rectangle 20"/>
          <p:cNvSpPr>
            <a:spLocks noChangeArrowheads="1"/>
          </p:cNvSpPr>
          <p:nvPr/>
        </p:nvSpPr>
        <p:spPr bwMode="auto">
          <a:xfrm>
            <a:off x="3792539" y="5300663"/>
            <a:ext cx="3616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r>
              <a:rPr lang="en-US" altLang="zh-TW" b="1">
                <a:solidFill>
                  <a:srgbClr val="000000"/>
                </a:solidFill>
              </a:rPr>
              <a:t>Fig. 13-13. BPSK receiver.</a:t>
            </a:r>
          </a:p>
        </p:txBody>
      </p:sp>
    </p:spTree>
    <p:extLst>
      <p:ext uri="{BB962C8B-B14F-4D97-AF65-F5344CB8AC3E}">
        <p14:creationId xmlns:p14="http://schemas.microsoft.com/office/powerpoint/2010/main" val="31200573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hangingPunct="1"/>
            <a:fld id="{E5692BDC-A99A-449E-89AC-85221749D6F5}" type="slidenum">
              <a:rPr lang="en-US" altLang="zh-TW" sz="1400">
                <a:solidFill>
                  <a:srgbClr val="000000"/>
                </a:solidFill>
              </a:rPr>
              <a:pPr eaLnBrk="1" hangingPunct="1"/>
              <a:t>48</a:t>
            </a:fld>
            <a:endParaRPr lang="en-US" altLang="zh-TW" sz="1400">
              <a:solidFill>
                <a:srgbClr val="000000"/>
              </a:solidFill>
            </a:endParaRPr>
          </a:p>
        </p:txBody>
      </p:sp>
      <p:sp>
        <p:nvSpPr>
          <p:cNvPr id="58371" name="Rectangle 4"/>
          <p:cNvSpPr>
            <a:spLocks noChangeArrowheads="1"/>
          </p:cNvSpPr>
          <p:nvPr/>
        </p:nvSpPr>
        <p:spPr bwMode="auto">
          <a:xfrm>
            <a:off x="1143001" y="29552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sp>
        <p:nvSpPr>
          <p:cNvPr id="58372" name="Rectangle 6"/>
          <p:cNvSpPr>
            <a:spLocks noChangeArrowheads="1"/>
          </p:cNvSpPr>
          <p:nvPr/>
        </p:nvSpPr>
        <p:spPr bwMode="auto">
          <a:xfrm>
            <a:off x="1143001" y="300290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sp>
        <p:nvSpPr>
          <p:cNvPr id="58373" name="Rectangle 8"/>
          <p:cNvSpPr>
            <a:spLocks noChangeArrowheads="1"/>
          </p:cNvSpPr>
          <p:nvPr/>
        </p:nvSpPr>
        <p:spPr bwMode="auto">
          <a:xfrm>
            <a:off x="1143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sp>
        <p:nvSpPr>
          <p:cNvPr id="58374" name="Rectangle 10"/>
          <p:cNvSpPr>
            <a:spLocks noChangeArrowheads="1"/>
          </p:cNvSpPr>
          <p:nvPr/>
        </p:nvSpPr>
        <p:spPr bwMode="auto">
          <a:xfrm>
            <a:off x="1919288" y="1557338"/>
            <a:ext cx="777716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r>
              <a:rPr lang="en-US" altLang="zh-TW" b="1">
                <a:solidFill>
                  <a:srgbClr val="000000"/>
                </a:solidFill>
              </a:rPr>
              <a:t>    For BPSK input signal of +sin</a:t>
            </a:r>
            <a:r>
              <a:rPr lang="en-US" altLang="zh-TW" b="1">
                <a:solidFill>
                  <a:srgbClr val="000000"/>
                </a:solidFill>
                <a:latin typeface="Symbol" panose="05050102010706020507" pitchFamily="18" charset="2"/>
              </a:rPr>
              <a:t>w</a:t>
            </a:r>
            <a:r>
              <a:rPr lang="en-US" altLang="zh-TW" b="1" baseline="-20000">
                <a:solidFill>
                  <a:srgbClr val="000000"/>
                </a:solidFill>
              </a:rPr>
              <a:t>c</a:t>
            </a:r>
            <a:r>
              <a:rPr lang="en-US" altLang="zh-TW" b="1" i="1">
                <a:solidFill>
                  <a:srgbClr val="000000"/>
                </a:solidFill>
              </a:rPr>
              <a:t>t</a:t>
            </a:r>
            <a:r>
              <a:rPr lang="en-US" altLang="zh-TW" b="1">
                <a:solidFill>
                  <a:srgbClr val="000000"/>
                </a:solidFill>
              </a:rPr>
              <a:t> (logic ‘1’), the output of the balanced modulator is  (sin</a:t>
            </a:r>
            <a:r>
              <a:rPr lang="en-US" altLang="zh-TW" b="1">
                <a:solidFill>
                  <a:srgbClr val="000000"/>
                </a:solidFill>
                <a:latin typeface="Symbol" panose="05050102010706020507" pitchFamily="18" charset="2"/>
              </a:rPr>
              <a:t>w</a:t>
            </a:r>
            <a:r>
              <a:rPr lang="en-US" altLang="zh-TW" b="1" baseline="-20000">
                <a:solidFill>
                  <a:srgbClr val="000000"/>
                </a:solidFill>
              </a:rPr>
              <a:t>c</a:t>
            </a:r>
            <a:r>
              <a:rPr lang="en-US" altLang="zh-TW" b="1" i="1">
                <a:solidFill>
                  <a:srgbClr val="000000"/>
                </a:solidFill>
              </a:rPr>
              <a:t>t</a:t>
            </a:r>
            <a:r>
              <a:rPr lang="en-US" altLang="zh-TW" b="1">
                <a:solidFill>
                  <a:srgbClr val="000000"/>
                </a:solidFill>
              </a:rPr>
              <a:t>)(sin</a:t>
            </a:r>
            <a:r>
              <a:rPr lang="en-US" altLang="zh-TW" b="1">
                <a:solidFill>
                  <a:srgbClr val="000000"/>
                </a:solidFill>
                <a:latin typeface="Symbol" panose="05050102010706020507" pitchFamily="18" charset="2"/>
              </a:rPr>
              <a:t>w</a:t>
            </a:r>
            <a:r>
              <a:rPr lang="en-US" altLang="zh-TW" b="1" baseline="-20000">
                <a:solidFill>
                  <a:srgbClr val="000000"/>
                </a:solidFill>
              </a:rPr>
              <a:t>c</a:t>
            </a:r>
            <a:r>
              <a:rPr lang="en-US" altLang="zh-TW" b="1" i="1">
                <a:solidFill>
                  <a:srgbClr val="000000"/>
                </a:solidFill>
              </a:rPr>
              <a:t>t</a:t>
            </a:r>
            <a:r>
              <a:rPr lang="en-US" altLang="zh-TW" b="1">
                <a:solidFill>
                  <a:srgbClr val="000000"/>
                </a:solidFill>
              </a:rPr>
              <a:t>) = sin</a:t>
            </a:r>
            <a:r>
              <a:rPr lang="en-US" altLang="zh-TW" b="1" baseline="30000">
                <a:solidFill>
                  <a:srgbClr val="000000"/>
                </a:solidFill>
              </a:rPr>
              <a:t>2</a:t>
            </a:r>
            <a:r>
              <a:rPr lang="en-US" altLang="zh-TW" b="1">
                <a:solidFill>
                  <a:srgbClr val="000000"/>
                </a:solidFill>
                <a:latin typeface="Symbol" panose="05050102010706020507" pitchFamily="18" charset="2"/>
              </a:rPr>
              <a:t>w</a:t>
            </a:r>
            <a:r>
              <a:rPr lang="en-US" altLang="zh-TW" b="1" baseline="-20000">
                <a:solidFill>
                  <a:srgbClr val="000000"/>
                </a:solidFill>
              </a:rPr>
              <a:t>c</a:t>
            </a:r>
            <a:r>
              <a:rPr lang="en-US" altLang="zh-TW" b="1" i="1">
                <a:solidFill>
                  <a:srgbClr val="000000"/>
                </a:solidFill>
              </a:rPr>
              <a:t>t </a:t>
            </a:r>
            <a:r>
              <a:rPr lang="en-US" altLang="zh-TW" b="1">
                <a:solidFill>
                  <a:srgbClr val="000000"/>
                </a:solidFill>
              </a:rPr>
              <a:t>,</a:t>
            </a:r>
          </a:p>
          <a:p>
            <a:pPr eaLnBrk="1" fontAlgn="base" hangingPunct="1">
              <a:spcBef>
                <a:spcPct val="0"/>
              </a:spcBef>
              <a:spcAft>
                <a:spcPct val="0"/>
              </a:spcAft>
            </a:pPr>
            <a:r>
              <a:rPr lang="en-US" altLang="zh-TW" b="1">
                <a:solidFill>
                  <a:srgbClr val="000000"/>
                </a:solidFill>
              </a:rPr>
              <a:t>or  sin</a:t>
            </a:r>
            <a:r>
              <a:rPr lang="en-US" altLang="zh-TW" b="1" baseline="30000">
                <a:solidFill>
                  <a:srgbClr val="000000"/>
                </a:solidFill>
              </a:rPr>
              <a:t>2</a:t>
            </a:r>
            <a:r>
              <a:rPr lang="en-US" altLang="zh-TW" b="1">
                <a:solidFill>
                  <a:srgbClr val="000000"/>
                </a:solidFill>
                <a:latin typeface="Symbol" panose="05050102010706020507" pitchFamily="18" charset="2"/>
              </a:rPr>
              <a:t>w</a:t>
            </a:r>
            <a:r>
              <a:rPr lang="en-US" altLang="zh-TW" b="1" baseline="-20000">
                <a:solidFill>
                  <a:srgbClr val="000000"/>
                </a:solidFill>
              </a:rPr>
              <a:t>c</a:t>
            </a:r>
            <a:r>
              <a:rPr lang="en-US" altLang="zh-TW" b="1" i="1">
                <a:solidFill>
                  <a:srgbClr val="000000"/>
                </a:solidFill>
              </a:rPr>
              <a:t>t</a:t>
            </a:r>
            <a:r>
              <a:rPr lang="en-US" altLang="zh-TW" b="1">
                <a:solidFill>
                  <a:srgbClr val="000000"/>
                </a:solidFill>
              </a:rPr>
              <a:t> = ½(1-cos2</a:t>
            </a:r>
            <a:r>
              <a:rPr lang="en-US" altLang="zh-TW" b="1">
                <a:solidFill>
                  <a:srgbClr val="000000"/>
                </a:solidFill>
                <a:latin typeface="Symbol" panose="05050102010706020507" pitchFamily="18" charset="2"/>
              </a:rPr>
              <a:t>w</a:t>
            </a:r>
            <a:r>
              <a:rPr lang="en-US" altLang="zh-TW" b="1" baseline="-20000">
                <a:solidFill>
                  <a:srgbClr val="000000"/>
                </a:solidFill>
              </a:rPr>
              <a:t>c</a:t>
            </a:r>
            <a:r>
              <a:rPr lang="en-US" altLang="zh-TW" b="1" i="1">
                <a:solidFill>
                  <a:srgbClr val="000000"/>
                </a:solidFill>
              </a:rPr>
              <a:t>t</a:t>
            </a:r>
            <a:r>
              <a:rPr lang="en-US" altLang="zh-TW" b="1">
                <a:solidFill>
                  <a:srgbClr val="000000"/>
                </a:solidFill>
              </a:rPr>
              <a:t>) = ½ - ½ cos2</a:t>
            </a:r>
            <a:r>
              <a:rPr lang="en-US" altLang="zh-TW" b="1">
                <a:solidFill>
                  <a:srgbClr val="000000"/>
                </a:solidFill>
                <a:latin typeface="Symbol" panose="05050102010706020507" pitchFamily="18" charset="2"/>
              </a:rPr>
              <a:t>w</a:t>
            </a:r>
            <a:r>
              <a:rPr lang="en-US" altLang="zh-TW" b="1" baseline="-20000">
                <a:solidFill>
                  <a:srgbClr val="000000"/>
                </a:solidFill>
              </a:rPr>
              <a:t>c</a:t>
            </a:r>
            <a:r>
              <a:rPr lang="en-US" altLang="zh-TW" b="1" i="1">
                <a:solidFill>
                  <a:srgbClr val="000000"/>
                </a:solidFill>
              </a:rPr>
              <a:t>t</a:t>
            </a:r>
            <a:r>
              <a:rPr lang="en-US" altLang="zh-TW" b="1">
                <a:solidFill>
                  <a:srgbClr val="000000"/>
                </a:solidFill>
              </a:rPr>
              <a:t>. </a:t>
            </a:r>
          </a:p>
          <a:p>
            <a:pPr eaLnBrk="1" fontAlgn="base" hangingPunct="1">
              <a:spcBef>
                <a:spcPct val="0"/>
              </a:spcBef>
              <a:spcAft>
                <a:spcPct val="0"/>
              </a:spcAft>
            </a:pPr>
            <a:r>
              <a:rPr lang="en-US" altLang="zh-TW" b="1">
                <a:solidFill>
                  <a:srgbClr val="000000"/>
                </a:solidFill>
              </a:rPr>
              <a:t>After LPF, the</a:t>
            </a:r>
            <a:r>
              <a:rPr lang="en-US" altLang="zh-TW" b="1" i="1">
                <a:solidFill>
                  <a:srgbClr val="000000"/>
                </a:solidFill>
              </a:rPr>
              <a:t> </a:t>
            </a:r>
            <a:r>
              <a:rPr lang="en-US" altLang="zh-TW" b="1">
                <a:solidFill>
                  <a:srgbClr val="000000"/>
                </a:solidFill>
              </a:rPr>
              <a:t>term of cos2</a:t>
            </a:r>
            <a:r>
              <a:rPr lang="en-US" altLang="zh-TW" b="1">
                <a:solidFill>
                  <a:srgbClr val="000000"/>
                </a:solidFill>
                <a:latin typeface="Symbol" panose="05050102010706020507" pitchFamily="18" charset="2"/>
              </a:rPr>
              <a:t>w</a:t>
            </a:r>
            <a:r>
              <a:rPr lang="en-US" altLang="zh-TW" b="1" baseline="-20000">
                <a:solidFill>
                  <a:srgbClr val="000000"/>
                </a:solidFill>
              </a:rPr>
              <a:t>c</a:t>
            </a:r>
            <a:r>
              <a:rPr lang="en-US" altLang="zh-TW" b="1" i="1">
                <a:solidFill>
                  <a:srgbClr val="000000"/>
                </a:solidFill>
              </a:rPr>
              <a:t>t </a:t>
            </a:r>
            <a:r>
              <a:rPr lang="en-US" altLang="zh-TW" b="1">
                <a:solidFill>
                  <a:srgbClr val="000000"/>
                </a:solidFill>
              </a:rPr>
              <a:t>will be filtered out, leaving Output</a:t>
            </a:r>
            <a:r>
              <a:rPr lang="en-US" altLang="zh-TW">
                <a:solidFill>
                  <a:srgbClr val="000000"/>
                </a:solidFill>
              </a:rPr>
              <a:t> </a:t>
            </a:r>
            <a:r>
              <a:rPr lang="en-US" altLang="zh-TW" b="1">
                <a:solidFill>
                  <a:srgbClr val="000000"/>
                </a:solidFill>
              </a:rPr>
              <a:t>= +1/2 Vdc = logic ‘1’</a:t>
            </a:r>
          </a:p>
        </p:txBody>
      </p:sp>
      <p:sp>
        <p:nvSpPr>
          <p:cNvPr id="58375" name="Rectangle 12"/>
          <p:cNvSpPr>
            <a:spLocks noChangeArrowheads="1"/>
          </p:cNvSpPr>
          <p:nvPr/>
        </p:nvSpPr>
        <p:spPr bwMode="auto">
          <a:xfrm>
            <a:off x="1919288" y="3573463"/>
            <a:ext cx="799306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r>
              <a:rPr lang="en-US" altLang="zh-TW" b="1">
                <a:solidFill>
                  <a:srgbClr val="000000"/>
                </a:solidFill>
              </a:rPr>
              <a:t>     For BPSK input signal of -sin</a:t>
            </a:r>
            <a:r>
              <a:rPr lang="en-US" altLang="zh-TW" b="1">
                <a:solidFill>
                  <a:srgbClr val="000000"/>
                </a:solidFill>
                <a:latin typeface="Symbol" panose="05050102010706020507" pitchFamily="18" charset="2"/>
              </a:rPr>
              <a:t>w</a:t>
            </a:r>
            <a:r>
              <a:rPr lang="en-US" altLang="zh-TW" b="1" baseline="-20000">
                <a:solidFill>
                  <a:srgbClr val="000000"/>
                </a:solidFill>
              </a:rPr>
              <a:t>c</a:t>
            </a:r>
            <a:r>
              <a:rPr lang="en-US" altLang="zh-TW" b="1" i="1">
                <a:solidFill>
                  <a:srgbClr val="000000"/>
                </a:solidFill>
              </a:rPr>
              <a:t>t</a:t>
            </a:r>
            <a:r>
              <a:rPr lang="en-US" altLang="zh-TW" b="1">
                <a:solidFill>
                  <a:srgbClr val="000000"/>
                </a:solidFill>
              </a:rPr>
              <a:t> (logic ‘0’), the output  of the balanced modulator is  -(sin</a:t>
            </a:r>
            <a:r>
              <a:rPr lang="en-US" altLang="zh-TW" b="1">
                <a:solidFill>
                  <a:srgbClr val="000000"/>
                </a:solidFill>
                <a:latin typeface="Symbol" panose="05050102010706020507" pitchFamily="18" charset="2"/>
              </a:rPr>
              <a:t>w</a:t>
            </a:r>
            <a:r>
              <a:rPr lang="en-US" altLang="zh-TW" b="1" baseline="-20000">
                <a:solidFill>
                  <a:srgbClr val="000000"/>
                </a:solidFill>
              </a:rPr>
              <a:t>c</a:t>
            </a:r>
            <a:r>
              <a:rPr lang="en-US" altLang="zh-TW" b="1" i="1">
                <a:solidFill>
                  <a:srgbClr val="000000"/>
                </a:solidFill>
              </a:rPr>
              <a:t>t</a:t>
            </a:r>
            <a:r>
              <a:rPr lang="en-US" altLang="zh-TW" b="1">
                <a:solidFill>
                  <a:srgbClr val="000000"/>
                </a:solidFill>
              </a:rPr>
              <a:t>)(sin</a:t>
            </a:r>
            <a:r>
              <a:rPr lang="en-US" altLang="zh-TW" b="1">
                <a:solidFill>
                  <a:srgbClr val="000000"/>
                </a:solidFill>
                <a:latin typeface="Symbol" panose="05050102010706020507" pitchFamily="18" charset="2"/>
              </a:rPr>
              <a:t>w</a:t>
            </a:r>
            <a:r>
              <a:rPr lang="en-US" altLang="zh-TW" b="1" baseline="-20000">
                <a:solidFill>
                  <a:srgbClr val="000000"/>
                </a:solidFill>
              </a:rPr>
              <a:t>c</a:t>
            </a:r>
            <a:r>
              <a:rPr lang="en-US" altLang="zh-TW" b="1" i="1">
                <a:solidFill>
                  <a:srgbClr val="000000"/>
                </a:solidFill>
              </a:rPr>
              <a:t>t</a:t>
            </a:r>
            <a:r>
              <a:rPr lang="en-US" altLang="zh-TW" b="1">
                <a:solidFill>
                  <a:srgbClr val="000000"/>
                </a:solidFill>
              </a:rPr>
              <a:t>) = -sin</a:t>
            </a:r>
            <a:r>
              <a:rPr lang="en-US" altLang="zh-TW" b="1" baseline="30000">
                <a:solidFill>
                  <a:srgbClr val="000000"/>
                </a:solidFill>
              </a:rPr>
              <a:t>2</a:t>
            </a:r>
            <a:r>
              <a:rPr lang="en-US" altLang="zh-TW" b="1">
                <a:solidFill>
                  <a:srgbClr val="000000"/>
                </a:solidFill>
                <a:latin typeface="Symbol" panose="05050102010706020507" pitchFamily="18" charset="2"/>
              </a:rPr>
              <a:t>w</a:t>
            </a:r>
            <a:r>
              <a:rPr lang="en-US" altLang="zh-TW" b="1" baseline="-20000">
                <a:solidFill>
                  <a:srgbClr val="000000"/>
                </a:solidFill>
              </a:rPr>
              <a:t>c</a:t>
            </a:r>
            <a:r>
              <a:rPr lang="en-US" altLang="zh-TW" b="1" i="1">
                <a:solidFill>
                  <a:srgbClr val="000000"/>
                </a:solidFill>
              </a:rPr>
              <a:t>t </a:t>
            </a:r>
            <a:r>
              <a:rPr lang="en-US" altLang="zh-TW" b="1">
                <a:solidFill>
                  <a:srgbClr val="000000"/>
                </a:solidFill>
              </a:rPr>
              <a:t>,</a:t>
            </a:r>
          </a:p>
          <a:p>
            <a:pPr eaLnBrk="1" fontAlgn="base" hangingPunct="1">
              <a:spcBef>
                <a:spcPct val="0"/>
              </a:spcBef>
              <a:spcAft>
                <a:spcPct val="0"/>
              </a:spcAft>
            </a:pPr>
            <a:r>
              <a:rPr lang="en-US" altLang="zh-TW" b="1">
                <a:solidFill>
                  <a:srgbClr val="000000"/>
                </a:solidFill>
              </a:rPr>
              <a:t>or  -sin</a:t>
            </a:r>
            <a:r>
              <a:rPr lang="en-US" altLang="zh-TW" b="1" baseline="30000">
                <a:solidFill>
                  <a:srgbClr val="000000"/>
                </a:solidFill>
              </a:rPr>
              <a:t>2</a:t>
            </a:r>
            <a:r>
              <a:rPr lang="en-US" altLang="zh-TW" b="1">
                <a:solidFill>
                  <a:srgbClr val="000000"/>
                </a:solidFill>
                <a:latin typeface="Symbol" panose="05050102010706020507" pitchFamily="18" charset="2"/>
              </a:rPr>
              <a:t>w</a:t>
            </a:r>
            <a:r>
              <a:rPr lang="en-US" altLang="zh-TW" b="1" baseline="-20000">
                <a:solidFill>
                  <a:srgbClr val="000000"/>
                </a:solidFill>
              </a:rPr>
              <a:t>c</a:t>
            </a:r>
            <a:r>
              <a:rPr lang="en-US" altLang="zh-TW" b="1" i="1">
                <a:solidFill>
                  <a:srgbClr val="000000"/>
                </a:solidFill>
              </a:rPr>
              <a:t>t</a:t>
            </a:r>
            <a:r>
              <a:rPr lang="en-US" altLang="zh-TW" b="1">
                <a:solidFill>
                  <a:srgbClr val="000000"/>
                </a:solidFill>
              </a:rPr>
              <a:t> = -½(1-cos2</a:t>
            </a:r>
            <a:r>
              <a:rPr lang="en-US" altLang="zh-TW" b="1">
                <a:solidFill>
                  <a:srgbClr val="000000"/>
                </a:solidFill>
                <a:latin typeface="Symbol" panose="05050102010706020507" pitchFamily="18" charset="2"/>
              </a:rPr>
              <a:t>w</a:t>
            </a:r>
            <a:r>
              <a:rPr lang="en-US" altLang="zh-TW" b="1" baseline="-20000">
                <a:solidFill>
                  <a:srgbClr val="000000"/>
                </a:solidFill>
              </a:rPr>
              <a:t>c</a:t>
            </a:r>
            <a:r>
              <a:rPr lang="en-US" altLang="zh-TW" b="1" i="1">
                <a:solidFill>
                  <a:srgbClr val="000000"/>
                </a:solidFill>
              </a:rPr>
              <a:t>t</a:t>
            </a:r>
            <a:r>
              <a:rPr lang="en-US" altLang="zh-TW" b="1">
                <a:solidFill>
                  <a:srgbClr val="000000"/>
                </a:solidFill>
              </a:rPr>
              <a:t>) = -½ + ½ cos2</a:t>
            </a:r>
            <a:r>
              <a:rPr lang="en-US" altLang="zh-TW" b="1">
                <a:solidFill>
                  <a:srgbClr val="000000"/>
                </a:solidFill>
                <a:latin typeface="Symbol" panose="05050102010706020507" pitchFamily="18" charset="2"/>
              </a:rPr>
              <a:t>w</a:t>
            </a:r>
            <a:r>
              <a:rPr lang="en-US" altLang="zh-TW" b="1" baseline="-20000">
                <a:solidFill>
                  <a:srgbClr val="000000"/>
                </a:solidFill>
              </a:rPr>
              <a:t>c</a:t>
            </a:r>
            <a:r>
              <a:rPr lang="en-US" altLang="zh-TW" b="1" i="1">
                <a:solidFill>
                  <a:srgbClr val="000000"/>
                </a:solidFill>
              </a:rPr>
              <a:t>t</a:t>
            </a:r>
            <a:r>
              <a:rPr lang="en-US" altLang="zh-TW" b="1">
                <a:solidFill>
                  <a:srgbClr val="000000"/>
                </a:solidFill>
              </a:rPr>
              <a:t>. </a:t>
            </a:r>
          </a:p>
          <a:p>
            <a:pPr eaLnBrk="1" fontAlgn="base" hangingPunct="1">
              <a:spcBef>
                <a:spcPct val="0"/>
              </a:spcBef>
              <a:spcAft>
                <a:spcPct val="0"/>
              </a:spcAft>
            </a:pPr>
            <a:r>
              <a:rPr lang="en-US" altLang="zh-TW" b="1">
                <a:solidFill>
                  <a:srgbClr val="000000"/>
                </a:solidFill>
              </a:rPr>
              <a:t>After LPF, the</a:t>
            </a:r>
            <a:r>
              <a:rPr lang="en-US" altLang="zh-TW" b="1" i="1">
                <a:solidFill>
                  <a:srgbClr val="000000"/>
                </a:solidFill>
              </a:rPr>
              <a:t> </a:t>
            </a:r>
            <a:r>
              <a:rPr lang="en-US" altLang="zh-TW" b="1">
                <a:solidFill>
                  <a:srgbClr val="000000"/>
                </a:solidFill>
              </a:rPr>
              <a:t>term of cos2</a:t>
            </a:r>
            <a:r>
              <a:rPr lang="en-US" altLang="zh-TW" b="1">
                <a:solidFill>
                  <a:srgbClr val="000000"/>
                </a:solidFill>
                <a:latin typeface="Symbol" panose="05050102010706020507" pitchFamily="18" charset="2"/>
              </a:rPr>
              <a:t>w</a:t>
            </a:r>
            <a:r>
              <a:rPr lang="en-US" altLang="zh-TW" b="1" baseline="-20000">
                <a:solidFill>
                  <a:srgbClr val="000000"/>
                </a:solidFill>
              </a:rPr>
              <a:t>c</a:t>
            </a:r>
            <a:r>
              <a:rPr lang="en-US" altLang="zh-TW" b="1" i="1">
                <a:solidFill>
                  <a:srgbClr val="000000"/>
                </a:solidFill>
              </a:rPr>
              <a:t>t </a:t>
            </a:r>
            <a:r>
              <a:rPr lang="en-US" altLang="zh-TW" b="1">
                <a:solidFill>
                  <a:srgbClr val="000000"/>
                </a:solidFill>
              </a:rPr>
              <a:t>will be filtered out, leaving Output</a:t>
            </a:r>
            <a:r>
              <a:rPr lang="en-US" altLang="zh-TW">
                <a:solidFill>
                  <a:srgbClr val="000000"/>
                </a:solidFill>
              </a:rPr>
              <a:t> </a:t>
            </a:r>
            <a:r>
              <a:rPr lang="en-US" altLang="zh-TW" b="1">
                <a:solidFill>
                  <a:srgbClr val="000000"/>
                </a:solidFill>
              </a:rPr>
              <a:t>= -1/2 Vdc = logic ‘0’</a:t>
            </a:r>
          </a:p>
        </p:txBody>
      </p:sp>
      <p:sp>
        <p:nvSpPr>
          <p:cNvPr id="58376" name="Rectangle 14"/>
          <p:cNvSpPr>
            <a:spLocks noGrp="1" noChangeArrowheads="1"/>
          </p:cNvSpPr>
          <p:nvPr>
            <p:ph type="title"/>
          </p:nvPr>
        </p:nvSpPr>
        <p:spPr bwMode="auto">
          <a:xfrm>
            <a:off x="2135188" y="274639"/>
            <a:ext cx="6553200" cy="561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mtClean="0">
                <a:solidFill>
                  <a:srgbClr val="FF5050"/>
                </a:solidFill>
              </a:rPr>
              <a:t>BPSK Receiver</a:t>
            </a:r>
          </a:p>
        </p:txBody>
      </p:sp>
    </p:spTree>
    <p:extLst>
      <p:ext uri="{BB962C8B-B14F-4D97-AF65-F5344CB8AC3E}">
        <p14:creationId xmlns:p14="http://schemas.microsoft.com/office/powerpoint/2010/main" val="40091995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5"/>
          <p:cNvSpPr>
            <a:spLocks noGrp="1"/>
          </p:cNvSpPr>
          <p:nvPr>
            <p:ph type="sldNum" sz="quarter" idx="10"/>
          </p:nvPr>
        </p:nvSpPr>
        <p:spPr>
          <a:xfrm>
            <a:off x="8242300" y="6248400"/>
            <a:ext cx="206375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hangingPunct="1"/>
            <a:fld id="{BCB993B2-F9F7-42BA-8D97-1082C30CBACA}" type="slidenum">
              <a:rPr lang="en-GB" sz="1400">
                <a:solidFill>
                  <a:srgbClr val="000000"/>
                </a:solidFill>
              </a:rPr>
              <a:pPr eaLnBrk="1" hangingPunct="1"/>
              <a:t>5</a:t>
            </a:fld>
            <a:endParaRPr lang="en-GB" sz="1400">
              <a:solidFill>
                <a:srgbClr val="000000"/>
              </a:solidFill>
            </a:endParaRPr>
          </a:p>
        </p:txBody>
      </p:sp>
      <p:sp>
        <p:nvSpPr>
          <p:cNvPr id="102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mtClean="0"/>
              <a:t>Modulation Process</a:t>
            </a:r>
            <a:endParaRPr lang="en-GB" smtClean="0"/>
          </a:p>
        </p:txBody>
      </p:sp>
      <p:sp>
        <p:nvSpPr>
          <p:cNvPr id="1029" name="Rectangle 3"/>
          <p:cNvSpPr>
            <a:spLocks noGrp="1" noChangeArrowheads="1"/>
          </p:cNvSpPr>
          <p:nvPr>
            <p:ph type="body" idx="1"/>
          </p:nvPr>
        </p:nvSpPr>
        <p:spPr>
          <a:xfrm>
            <a:off x="1595439" y="3000376"/>
            <a:ext cx="9020175" cy="2835275"/>
          </a:xfrm>
        </p:spPr>
        <p:txBody>
          <a:bodyPr/>
          <a:lstStyle/>
          <a:p>
            <a:pPr eaLnBrk="1" hangingPunct="1"/>
            <a:r>
              <a:rPr lang="en-GB" sz="2800"/>
              <a:t>Modulation implies varying one or more characteristics (modulation parameters a</a:t>
            </a:r>
            <a:r>
              <a:rPr lang="en-GB" sz="2800" baseline="-25000"/>
              <a:t>1</a:t>
            </a:r>
            <a:r>
              <a:rPr lang="en-GB" sz="2800"/>
              <a:t>, a</a:t>
            </a:r>
            <a:r>
              <a:rPr lang="en-GB" sz="2800" baseline="-25000"/>
              <a:t>2</a:t>
            </a:r>
            <a:r>
              <a:rPr lang="en-GB" sz="2800"/>
              <a:t>, … a</a:t>
            </a:r>
            <a:r>
              <a:rPr lang="en-GB" sz="2800" baseline="-25000"/>
              <a:t>n</a:t>
            </a:r>
            <a:r>
              <a:rPr lang="en-GB" sz="2800"/>
              <a:t>) of a carrier </a:t>
            </a:r>
            <a:r>
              <a:rPr lang="en-GB" sz="2800" i="1"/>
              <a:t>f </a:t>
            </a:r>
            <a:r>
              <a:rPr lang="en-GB" sz="2800"/>
              <a:t>in accordance with the information-bearing (modulating) baseband signal. </a:t>
            </a:r>
          </a:p>
          <a:p>
            <a:pPr eaLnBrk="1" hangingPunct="1"/>
            <a:r>
              <a:rPr lang="en-US" sz="2800"/>
              <a:t>Sinusoidal waves, pulse train, square wave, etc. can be used as carriers</a:t>
            </a:r>
            <a:endParaRPr lang="en-GB" sz="2800"/>
          </a:p>
        </p:txBody>
      </p:sp>
      <p:graphicFrame>
        <p:nvGraphicFramePr>
          <p:cNvPr id="1026" name="Object 2"/>
          <p:cNvGraphicFramePr>
            <a:graphicFrameLocks noChangeAspect="1"/>
          </p:cNvGraphicFramePr>
          <p:nvPr/>
        </p:nvGraphicFramePr>
        <p:xfrm>
          <a:off x="2809876" y="1428751"/>
          <a:ext cx="5656263" cy="1457325"/>
        </p:xfrm>
        <a:graphic>
          <a:graphicData uri="http://schemas.openxmlformats.org/presentationml/2006/ole">
            <mc:AlternateContent xmlns:mc="http://schemas.openxmlformats.org/markup-compatibility/2006">
              <mc:Choice xmlns:v="urn:schemas-microsoft-com:vml" Requires="v">
                <p:oleObj spid="_x0000_s1026" name="Equation" r:id="rId3" imgW="2501640" imgH="698400" progId="Equation.DSMT4">
                  <p:embed/>
                </p:oleObj>
              </mc:Choice>
              <mc:Fallback>
                <p:oleObj name="Equation" r:id="rId3" imgW="2501640" imgH="698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9876" y="1428751"/>
                        <a:ext cx="5656263" cy="1457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717278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6"/>
          <p:cNvSpPr>
            <a:spLocks noGrp="1"/>
          </p:cNvSpPr>
          <p:nvPr>
            <p:ph type="sldNum" sz="quarter" idx="10"/>
          </p:nvPr>
        </p:nvSpPr>
        <p:spPr>
          <a:xfrm>
            <a:off x="8242300" y="6248400"/>
            <a:ext cx="206375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hangingPunct="1"/>
            <a:fld id="{5C702E99-B988-41BA-8D6F-3F5ABF09333B}" type="slidenum">
              <a:rPr lang="en-GB" sz="1400">
                <a:solidFill>
                  <a:srgbClr val="000000"/>
                </a:solidFill>
              </a:rPr>
              <a:pPr eaLnBrk="1" hangingPunct="1"/>
              <a:t>6</a:t>
            </a:fld>
            <a:endParaRPr lang="en-GB" sz="1400">
              <a:solidFill>
                <a:srgbClr val="000000"/>
              </a:solidFill>
            </a:endParaRPr>
          </a:p>
        </p:txBody>
      </p:sp>
      <p:sp>
        <p:nvSpPr>
          <p:cNvPr id="16387"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mtClean="0"/>
              <a:t>Continuous Carrier</a:t>
            </a:r>
            <a:endParaRPr lang="en-GB" smtClean="0"/>
          </a:p>
        </p:txBody>
      </p:sp>
      <p:sp>
        <p:nvSpPr>
          <p:cNvPr id="16388" name="Rectangle 3"/>
          <p:cNvSpPr>
            <a:spLocks noGrp="1" noChangeArrowheads="1"/>
          </p:cNvSpPr>
          <p:nvPr>
            <p:ph type="body" sz="half" idx="1"/>
          </p:nvPr>
        </p:nvSpPr>
        <p:spPr>
          <a:xfrm>
            <a:off x="1512888" y="1981200"/>
            <a:ext cx="4500562" cy="4114800"/>
          </a:xfrm>
        </p:spPr>
        <p:txBody>
          <a:bodyPr/>
          <a:lstStyle/>
          <a:p>
            <a:pPr eaLnBrk="1" hangingPunct="1">
              <a:buFontTx/>
              <a:buNone/>
            </a:pPr>
            <a:r>
              <a:rPr lang="en-US" smtClean="0">
                <a:sym typeface="Symbol" panose="05050102010706020507" pitchFamily="18" charset="2"/>
              </a:rPr>
              <a:t>Carrier</a:t>
            </a:r>
            <a:r>
              <a:rPr lang="en-US" smtClean="0"/>
              <a:t>: </a:t>
            </a:r>
            <a:r>
              <a:rPr lang="en-US" i="1" smtClean="0"/>
              <a:t>A</a:t>
            </a:r>
            <a:r>
              <a:rPr lang="en-US" smtClean="0"/>
              <a:t> sin[</a:t>
            </a:r>
            <a:r>
              <a:rPr lang="en-US" i="1" smtClean="0">
                <a:sym typeface="Symbol" panose="05050102010706020507" pitchFamily="18" charset="2"/>
              </a:rPr>
              <a:t>t +</a:t>
            </a:r>
            <a:r>
              <a:rPr lang="en-US" smtClean="0">
                <a:sym typeface="Symbol" panose="05050102010706020507" pitchFamily="18" charset="2"/>
              </a:rPr>
              <a:t>]</a:t>
            </a:r>
          </a:p>
          <a:p>
            <a:pPr lvl="1" eaLnBrk="1" hangingPunct="1"/>
            <a:r>
              <a:rPr lang="en-US" smtClean="0">
                <a:sym typeface="Symbol" panose="05050102010706020507" pitchFamily="18" charset="2"/>
              </a:rPr>
              <a:t>A = const</a:t>
            </a:r>
          </a:p>
          <a:p>
            <a:pPr lvl="1" eaLnBrk="1" hangingPunct="1"/>
            <a:r>
              <a:rPr lang="en-US" smtClean="0">
                <a:sym typeface="Symbol" panose="05050102010706020507" pitchFamily="18" charset="2"/>
              </a:rPr>
              <a:t> = const </a:t>
            </a:r>
          </a:p>
          <a:p>
            <a:pPr lvl="1" eaLnBrk="1" hangingPunct="1"/>
            <a:r>
              <a:rPr lang="en-US" smtClean="0">
                <a:sym typeface="Symbol" panose="05050102010706020507" pitchFamily="18" charset="2"/>
              </a:rPr>
              <a:t> = const</a:t>
            </a:r>
          </a:p>
          <a:p>
            <a:pPr eaLnBrk="1" hangingPunct="1"/>
            <a:r>
              <a:rPr lang="en-US" sz="2400"/>
              <a:t>Amplitude modulation (AM)</a:t>
            </a:r>
          </a:p>
          <a:p>
            <a:pPr lvl="1" eaLnBrk="1" hangingPunct="1"/>
            <a:r>
              <a:rPr lang="en-US" smtClean="0">
                <a:sym typeface="Symbol" panose="05050102010706020507" pitchFamily="18" charset="2"/>
              </a:rPr>
              <a:t>A = </a:t>
            </a:r>
            <a:r>
              <a:rPr lang="en-US" smtClean="0"/>
              <a:t>A(t) </a:t>
            </a:r>
            <a:r>
              <a:rPr lang="en-US" sz="1800"/>
              <a:t>– carries information </a:t>
            </a:r>
            <a:r>
              <a:rPr lang="en-US" smtClean="0"/>
              <a:t> </a:t>
            </a:r>
          </a:p>
          <a:p>
            <a:pPr lvl="1" eaLnBrk="1" hangingPunct="1"/>
            <a:r>
              <a:rPr lang="en-US" smtClean="0">
                <a:sym typeface="Symbol" panose="05050102010706020507" pitchFamily="18" charset="2"/>
              </a:rPr>
              <a:t> = const </a:t>
            </a:r>
          </a:p>
          <a:p>
            <a:pPr lvl="1" eaLnBrk="1" hangingPunct="1"/>
            <a:r>
              <a:rPr lang="en-US" smtClean="0">
                <a:sym typeface="Symbol" panose="05050102010706020507" pitchFamily="18" charset="2"/>
              </a:rPr>
              <a:t> = const</a:t>
            </a:r>
          </a:p>
        </p:txBody>
      </p:sp>
      <p:sp>
        <p:nvSpPr>
          <p:cNvPr id="16389" name="Rectangle 11"/>
          <p:cNvSpPr>
            <a:spLocks noGrp="1" noChangeArrowheads="1"/>
          </p:cNvSpPr>
          <p:nvPr>
            <p:ph type="body" sz="half" idx="2"/>
          </p:nvPr>
        </p:nvSpPr>
        <p:spPr>
          <a:xfrm>
            <a:off x="6238875" y="2071688"/>
            <a:ext cx="4548188" cy="4114800"/>
          </a:xfrm>
        </p:spPr>
        <p:txBody>
          <a:bodyPr/>
          <a:lstStyle/>
          <a:p>
            <a:pPr eaLnBrk="1" hangingPunct="1"/>
            <a:r>
              <a:rPr lang="en-US" sz="2400"/>
              <a:t>Frequency modulation (FM)</a:t>
            </a:r>
          </a:p>
          <a:p>
            <a:pPr lvl="1" eaLnBrk="1" hangingPunct="1"/>
            <a:r>
              <a:rPr lang="en-US" smtClean="0">
                <a:sym typeface="Symbol" panose="05050102010706020507" pitchFamily="18" charset="2"/>
              </a:rPr>
              <a:t>A = const</a:t>
            </a:r>
          </a:p>
          <a:p>
            <a:pPr lvl="1" eaLnBrk="1" hangingPunct="1"/>
            <a:r>
              <a:rPr lang="en-US" smtClean="0">
                <a:sym typeface="Symbol" panose="05050102010706020507" pitchFamily="18" charset="2"/>
              </a:rPr>
              <a:t> = (t)</a:t>
            </a:r>
            <a:r>
              <a:rPr lang="en-US" sz="1800"/>
              <a:t>– carries information </a:t>
            </a:r>
            <a:r>
              <a:rPr lang="en-US" smtClean="0">
                <a:sym typeface="Symbol" panose="05050102010706020507" pitchFamily="18" charset="2"/>
              </a:rPr>
              <a:t>  </a:t>
            </a:r>
          </a:p>
          <a:p>
            <a:pPr lvl="1" eaLnBrk="1" hangingPunct="1"/>
            <a:r>
              <a:rPr lang="en-US" smtClean="0">
                <a:sym typeface="Symbol" panose="05050102010706020507" pitchFamily="18" charset="2"/>
              </a:rPr>
              <a:t> = const</a:t>
            </a:r>
            <a:endParaRPr lang="en-US" smtClean="0"/>
          </a:p>
          <a:p>
            <a:pPr eaLnBrk="1" hangingPunct="1"/>
            <a:r>
              <a:rPr lang="en-US" sz="2400"/>
              <a:t>Phase modulation (PM)</a:t>
            </a:r>
          </a:p>
          <a:p>
            <a:pPr lvl="1" eaLnBrk="1" hangingPunct="1"/>
            <a:r>
              <a:rPr lang="en-US" smtClean="0">
                <a:sym typeface="Symbol" panose="05050102010706020507" pitchFamily="18" charset="2"/>
              </a:rPr>
              <a:t>A = const</a:t>
            </a:r>
          </a:p>
          <a:p>
            <a:pPr lvl="1" eaLnBrk="1" hangingPunct="1"/>
            <a:r>
              <a:rPr lang="en-US" smtClean="0">
                <a:sym typeface="Symbol" panose="05050102010706020507" pitchFamily="18" charset="2"/>
              </a:rPr>
              <a:t> = const </a:t>
            </a:r>
          </a:p>
          <a:p>
            <a:pPr lvl="1" eaLnBrk="1" hangingPunct="1"/>
            <a:r>
              <a:rPr lang="en-US" smtClean="0">
                <a:sym typeface="Symbol" panose="05050102010706020507" pitchFamily="18" charset="2"/>
              </a:rPr>
              <a:t> = (t) </a:t>
            </a:r>
            <a:r>
              <a:rPr lang="en-US" sz="1800"/>
              <a:t>– carries information </a:t>
            </a:r>
            <a:endParaRPr lang="en-GB" smtClean="0">
              <a:sym typeface="Symbol" panose="05050102010706020507" pitchFamily="18" charset="2"/>
            </a:endParaRPr>
          </a:p>
          <a:p>
            <a:pPr eaLnBrk="1" hangingPunct="1"/>
            <a:endParaRPr lang="en-GB" smtClean="0"/>
          </a:p>
        </p:txBody>
      </p:sp>
      <p:sp>
        <p:nvSpPr>
          <p:cNvPr id="16390" name="Line 12"/>
          <p:cNvSpPr>
            <a:spLocks noChangeShapeType="1"/>
          </p:cNvSpPr>
          <p:nvPr/>
        </p:nvSpPr>
        <p:spPr bwMode="auto">
          <a:xfrm>
            <a:off x="6013450" y="2214564"/>
            <a:ext cx="0" cy="3419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en-US" sz="2400">
              <a:solidFill>
                <a:srgbClr val="000000"/>
              </a:solidFill>
            </a:endParaRPr>
          </a:p>
        </p:txBody>
      </p:sp>
    </p:spTree>
    <p:extLst>
      <p:ext uri="{BB962C8B-B14F-4D97-AF65-F5344CB8AC3E}">
        <p14:creationId xmlns:p14="http://schemas.microsoft.com/office/powerpoint/2010/main" val="27485652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0"/>
          </p:nvPr>
        </p:nvSpPr>
        <p:spPr>
          <a:xfrm>
            <a:off x="8242300" y="6248400"/>
            <a:ext cx="206375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hangingPunct="1"/>
            <a:fld id="{0D07B743-9B60-4D95-BD0D-779FCDCE311E}" type="slidenum">
              <a:rPr lang="en-GB" sz="1400">
                <a:solidFill>
                  <a:srgbClr val="000000"/>
                </a:solidFill>
              </a:rPr>
              <a:pPr eaLnBrk="1" hangingPunct="1"/>
              <a:t>7</a:t>
            </a:fld>
            <a:endParaRPr lang="en-GB" sz="1400">
              <a:solidFill>
                <a:srgbClr val="000000"/>
              </a:solidFill>
            </a:endParaRPr>
          </a:p>
        </p:txBody>
      </p:sp>
      <p:sp>
        <p:nvSpPr>
          <p:cNvPr id="17411"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mtClean="0"/>
              <a:t>Amplitude Shift Keying (ASK)</a:t>
            </a:r>
            <a:endParaRPr lang="en-GB" smtClean="0"/>
          </a:p>
        </p:txBody>
      </p:sp>
      <p:sp>
        <p:nvSpPr>
          <p:cNvPr id="17412" name="Rectangle 3"/>
          <p:cNvSpPr>
            <a:spLocks noGrp="1" noChangeArrowheads="1"/>
          </p:cNvSpPr>
          <p:nvPr>
            <p:ph type="body" idx="1"/>
          </p:nvPr>
        </p:nvSpPr>
        <p:spPr>
          <a:xfrm>
            <a:off x="1809750" y="4786313"/>
            <a:ext cx="8420100" cy="1079500"/>
          </a:xfrm>
        </p:spPr>
        <p:txBody>
          <a:bodyPr/>
          <a:lstStyle/>
          <a:p>
            <a:pPr eaLnBrk="1" hangingPunct="1">
              <a:lnSpc>
                <a:spcPct val="80000"/>
              </a:lnSpc>
            </a:pPr>
            <a:r>
              <a:rPr lang="en-US" sz="2000"/>
              <a:t>Pulse shaping can be employed to remove spectral spreading</a:t>
            </a:r>
          </a:p>
          <a:p>
            <a:pPr eaLnBrk="1" hangingPunct="1">
              <a:lnSpc>
                <a:spcPct val="80000"/>
              </a:lnSpc>
            </a:pPr>
            <a:r>
              <a:rPr lang="en-US" sz="2000"/>
              <a:t>ASK demonstrates poor performance, as it is heavily affected by noise, fading, and interference</a:t>
            </a:r>
            <a:endParaRPr lang="en-GB" sz="2000"/>
          </a:p>
        </p:txBody>
      </p:sp>
      <p:sp>
        <p:nvSpPr>
          <p:cNvPr id="17413" name="Text Box 4"/>
          <p:cNvSpPr txBox="1">
            <a:spLocks noChangeArrowheads="1"/>
          </p:cNvSpPr>
          <p:nvPr/>
        </p:nvSpPr>
        <p:spPr bwMode="auto">
          <a:xfrm>
            <a:off x="2095501" y="1866901"/>
            <a:ext cx="14573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algn="ctr" eaLnBrk="1" fontAlgn="base" hangingPunct="1">
              <a:spcBef>
                <a:spcPct val="0"/>
              </a:spcBef>
              <a:spcAft>
                <a:spcPct val="0"/>
              </a:spcAft>
            </a:pPr>
            <a:r>
              <a:rPr lang="en-US">
                <a:solidFill>
                  <a:srgbClr val="000000"/>
                </a:solidFill>
              </a:rPr>
              <a:t>Baseband </a:t>
            </a:r>
            <a:br>
              <a:rPr lang="en-US">
                <a:solidFill>
                  <a:srgbClr val="000000"/>
                </a:solidFill>
              </a:rPr>
            </a:br>
            <a:r>
              <a:rPr lang="en-US">
                <a:solidFill>
                  <a:srgbClr val="000000"/>
                </a:solidFill>
              </a:rPr>
              <a:t>Data</a:t>
            </a:r>
            <a:endParaRPr lang="en-GB">
              <a:solidFill>
                <a:srgbClr val="000000"/>
              </a:solidFill>
            </a:endParaRPr>
          </a:p>
        </p:txBody>
      </p:sp>
      <p:sp>
        <p:nvSpPr>
          <p:cNvPr id="17414" name="Text Box 5"/>
          <p:cNvSpPr txBox="1">
            <a:spLocks noChangeArrowheads="1"/>
          </p:cNvSpPr>
          <p:nvPr/>
        </p:nvSpPr>
        <p:spPr bwMode="auto">
          <a:xfrm>
            <a:off x="1885951" y="2962275"/>
            <a:ext cx="15589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algn="ctr" eaLnBrk="1" fontAlgn="base" hangingPunct="1">
              <a:spcBef>
                <a:spcPct val="0"/>
              </a:spcBef>
              <a:spcAft>
                <a:spcPct val="0"/>
              </a:spcAft>
            </a:pPr>
            <a:r>
              <a:rPr lang="en-US">
                <a:solidFill>
                  <a:srgbClr val="000000"/>
                </a:solidFill>
              </a:rPr>
              <a:t>ASK </a:t>
            </a:r>
            <a:br>
              <a:rPr lang="en-US">
                <a:solidFill>
                  <a:srgbClr val="000000"/>
                </a:solidFill>
              </a:rPr>
            </a:br>
            <a:r>
              <a:rPr lang="en-US">
                <a:solidFill>
                  <a:srgbClr val="000000"/>
                </a:solidFill>
              </a:rPr>
              <a:t>modulated </a:t>
            </a:r>
          </a:p>
          <a:p>
            <a:pPr algn="ctr" eaLnBrk="1" fontAlgn="base" hangingPunct="1">
              <a:spcBef>
                <a:spcPct val="0"/>
              </a:spcBef>
              <a:spcAft>
                <a:spcPct val="0"/>
              </a:spcAft>
            </a:pPr>
            <a:r>
              <a:rPr lang="en-US">
                <a:solidFill>
                  <a:srgbClr val="000000"/>
                </a:solidFill>
              </a:rPr>
              <a:t>signal</a:t>
            </a:r>
            <a:endParaRPr lang="en-GB">
              <a:solidFill>
                <a:srgbClr val="000000"/>
              </a:solidFill>
            </a:endParaRPr>
          </a:p>
        </p:txBody>
      </p:sp>
      <p:sp>
        <p:nvSpPr>
          <p:cNvPr id="17415" name="Freeform 7"/>
          <p:cNvSpPr>
            <a:spLocks/>
          </p:cNvSpPr>
          <p:nvPr/>
        </p:nvSpPr>
        <p:spPr bwMode="auto">
          <a:xfrm>
            <a:off x="4730750" y="1890714"/>
            <a:ext cx="4389438" cy="674687"/>
          </a:xfrm>
          <a:custGeom>
            <a:avLst/>
            <a:gdLst>
              <a:gd name="T0" fmla="*/ 0 w 2552"/>
              <a:gd name="T1" fmla="*/ 929936303 h 425"/>
              <a:gd name="T2" fmla="*/ 0 w 2552"/>
              <a:gd name="T3" fmla="*/ 0 h 425"/>
              <a:gd name="T4" fmla="*/ 1846040912 w 2552"/>
              <a:gd name="T5" fmla="*/ 0 h 425"/>
              <a:gd name="T6" fmla="*/ 1846040912 w 2552"/>
              <a:gd name="T7" fmla="*/ 1000500606 h 425"/>
              <a:gd name="T8" fmla="*/ 2147483647 w 2552"/>
              <a:gd name="T9" fmla="*/ 1000500606 h 425"/>
              <a:gd name="T10" fmla="*/ 2147483647 w 2552"/>
              <a:gd name="T11" fmla="*/ 0 h 425"/>
              <a:gd name="T12" fmla="*/ 2147483647 w 2552"/>
              <a:gd name="T13" fmla="*/ 0 h 425"/>
              <a:gd name="T14" fmla="*/ 2147483647 w 2552"/>
              <a:gd name="T15" fmla="*/ 1071064908 h 425"/>
              <a:gd name="T16" fmla="*/ 0 60000 65536"/>
              <a:gd name="T17" fmla="*/ 0 60000 65536"/>
              <a:gd name="T18" fmla="*/ 0 60000 65536"/>
              <a:gd name="T19" fmla="*/ 0 60000 65536"/>
              <a:gd name="T20" fmla="*/ 0 60000 65536"/>
              <a:gd name="T21" fmla="*/ 0 60000 65536"/>
              <a:gd name="T22" fmla="*/ 0 60000 65536"/>
              <a:gd name="T23" fmla="*/ 0 60000 65536"/>
              <a:gd name="T24" fmla="*/ 0 w 2552"/>
              <a:gd name="T25" fmla="*/ 0 h 425"/>
              <a:gd name="T26" fmla="*/ 2552 w 2552"/>
              <a:gd name="T27" fmla="*/ 425 h 4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52" h="425">
                <a:moveTo>
                  <a:pt x="0" y="369"/>
                </a:moveTo>
                <a:lnTo>
                  <a:pt x="0" y="0"/>
                </a:lnTo>
                <a:lnTo>
                  <a:pt x="624" y="0"/>
                </a:lnTo>
                <a:lnTo>
                  <a:pt x="624" y="397"/>
                </a:lnTo>
                <a:lnTo>
                  <a:pt x="1900" y="397"/>
                </a:lnTo>
                <a:lnTo>
                  <a:pt x="1900" y="0"/>
                </a:lnTo>
                <a:lnTo>
                  <a:pt x="2552" y="0"/>
                </a:lnTo>
                <a:lnTo>
                  <a:pt x="2552" y="425"/>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sp>
        <p:nvSpPr>
          <p:cNvPr id="17416" name="Freeform 8"/>
          <p:cNvSpPr>
            <a:spLocks/>
          </p:cNvSpPr>
          <p:nvPr/>
        </p:nvSpPr>
        <p:spPr bwMode="auto">
          <a:xfrm>
            <a:off x="4724400" y="2992439"/>
            <a:ext cx="1041400" cy="968375"/>
          </a:xfrm>
          <a:custGeom>
            <a:avLst/>
            <a:gdLst>
              <a:gd name="T0" fmla="*/ 0 w 606"/>
              <a:gd name="T1" fmla="*/ 932457836 h 610"/>
              <a:gd name="T2" fmla="*/ 97455093 w 606"/>
              <a:gd name="T3" fmla="*/ 108365931 h 610"/>
              <a:gd name="T4" fmla="*/ 262833208 w 606"/>
              <a:gd name="T5" fmla="*/ 1537295094 h 610"/>
              <a:gd name="T6" fmla="*/ 431163592 w 606"/>
              <a:gd name="T7" fmla="*/ 108365931 h 610"/>
              <a:gd name="T8" fmla="*/ 599495803 w 606"/>
              <a:gd name="T9" fmla="*/ 1537295094 h 610"/>
              <a:gd name="T10" fmla="*/ 682183961 w 606"/>
              <a:gd name="T11" fmla="*/ 108365931 h 610"/>
              <a:gd name="T12" fmla="*/ 850516064 w 606"/>
              <a:gd name="T13" fmla="*/ 1537295094 h 610"/>
              <a:gd name="T14" fmla="*/ 933204436 w 606"/>
              <a:gd name="T15" fmla="*/ 108365931 h 610"/>
              <a:gd name="T16" fmla="*/ 1101536540 w 606"/>
              <a:gd name="T17" fmla="*/ 1537295094 h 610"/>
              <a:gd name="T18" fmla="*/ 1184224697 w 606"/>
              <a:gd name="T19" fmla="*/ 108365931 h 610"/>
              <a:gd name="T20" fmla="*/ 1352556801 w 606"/>
              <a:gd name="T21" fmla="*/ 1537295094 h 610"/>
              <a:gd name="T22" fmla="*/ 1435244958 w 606"/>
              <a:gd name="T23" fmla="*/ 108365931 h 610"/>
              <a:gd name="T24" fmla="*/ 1603577061 w 606"/>
              <a:gd name="T25" fmla="*/ 1537295094 h 610"/>
              <a:gd name="T26" fmla="*/ 1686265219 w 606"/>
              <a:gd name="T27" fmla="*/ 108365931 h 610"/>
              <a:gd name="T28" fmla="*/ 1789626705 w 606"/>
              <a:gd name="T29" fmla="*/ 894654714 h 6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06"/>
              <a:gd name="T46" fmla="*/ 0 h 610"/>
              <a:gd name="T47" fmla="*/ 606 w 606"/>
              <a:gd name="T48" fmla="*/ 610 h 6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06" h="610">
                <a:moveTo>
                  <a:pt x="0" y="370"/>
                </a:moveTo>
                <a:cubicBezTo>
                  <a:pt x="5" y="317"/>
                  <a:pt x="18" y="3"/>
                  <a:pt x="33" y="43"/>
                </a:cubicBezTo>
                <a:cubicBezTo>
                  <a:pt x="48" y="83"/>
                  <a:pt x="70" y="610"/>
                  <a:pt x="89" y="610"/>
                </a:cubicBezTo>
                <a:cubicBezTo>
                  <a:pt x="108" y="610"/>
                  <a:pt x="127" y="43"/>
                  <a:pt x="146" y="43"/>
                </a:cubicBezTo>
                <a:cubicBezTo>
                  <a:pt x="165" y="43"/>
                  <a:pt x="189" y="610"/>
                  <a:pt x="203" y="610"/>
                </a:cubicBezTo>
                <a:cubicBezTo>
                  <a:pt x="217" y="610"/>
                  <a:pt x="217" y="43"/>
                  <a:pt x="231" y="43"/>
                </a:cubicBezTo>
                <a:cubicBezTo>
                  <a:pt x="245" y="43"/>
                  <a:pt x="274" y="610"/>
                  <a:pt x="288" y="610"/>
                </a:cubicBezTo>
                <a:cubicBezTo>
                  <a:pt x="302" y="610"/>
                  <a:pt x="302" y="43"/>
                  <a:pt x="316" y="43"/>
                </a:cubicBezTo>
                <a:cubicBezTo>
                  <a:pt x="330" y="43"/>
                  <a:pt x="359" y="610"/>
                  <a:pt x="373" y="610"/>
                </a:cubicBezTo>
                <a:cubicBezTo>
                  <a:pt x="387" y="610"/>
                  <a:pt x="387" y="43"/>
                  <a:pt x="401" y="43"/>
                </a:cubicBezTo>
                <a:cubicBezTo>
                  <a:pt x="415" y="43"/>
                  <a:pt x="444" y="610"/>
                  <a:pt x="458" y="610"/>
                </a:cubicBezTo>
                <a:cubicBezTo>
                  <a:pt x="472" y="610"/>
                  <a:pt x="472" y="43"/>
                  <a:pt x="486" y="43"/>
                </a:cubicBezTo>
                <a:cubicBezTo>
                  <a:pt x="500" y="43"/>
                  <a:pt x="529" y="610"/>
                  <a:pt x="543" y="610"/>
                </a:cubicBezTo>
                <a:cubicBezTo>
                  <a:pt x="557" y="610"/>
                  <a:pt x="560" y="86"/>
                  <a:pt x="571" y="43"/>
                </a:cubicBezTo>
                <a:cubicBezTo>
                  <a:pt x="582" y="0"/>
                  <a:pt x="599" y="290"/>
                  <a:pt x="606" y="355"/>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sp>
        <p:nvSpPr>
          <p:cNvPr id="17417" name="Line 9"/>
          <p:cNvSpPr>
            <a:spLocks noChangeShapeType="1"/>
          </p:cNvSpPr>
          <p:nvPr/>
        </p:nvSpPr>
        <p:spPr bwMode="auto">
          <a:xfrm>
            <a:off x="5765801" y="3556000"/>
            <a:ext cx="22320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en-US" sz="2400">
              <a:solidFill>
                <a:srgbClr val="000000"/>
              </a:solidFill>
            </a:endParaRPr>
          </a:p>
        </p:txBody>
      </p:sp>
      <p:sp>
        <p:nvSpPr>
          <p:cNvPr id="17418" name="Freeform 12"/>
          <p:cNvSpPr>
            <a:spLocks/>
          </p:cNvSpPr>
          <p:nvPr/>
        </p:nvSpPr>
        <p:spPr bwMode="auto">
          <a:xfrm>
            <a:off x="7997825" y="2992439"/>
            <a:ext cx="1042988" cy="968375"/>
          </a:xfrm>
          <a:custGeom>
            <a:avLst/>
            <a:gdLst>
              <a:gd name="T0" fmla="*/ 0 w 606"/>
              <a:gd name="T1" fmla="*/ 932457836 h 610"/>
              <a:gd name="T2" fmla="*/ 97751714 w 606"/>
              <a:gd name="T3" fmla="*/ 108365931 h 610"/>
              <a:gd name="T4" fmla="*/ 263635011 w 606"/>
              <a:gd name="T5" fmla="*/ 1537295094 h 610"/>
              <a:gd name="T6" fmla="*/ 432480243 w 606"/>
              <a:gd name="T7" fmla="*/ 108365931 h 610"/>
              <a:gd name="T8" fmla="*/ 601325582 w 606"/>
              <a:gd name="T9" fmla="*/ 1537295094 h 610"/>
              <a:gd name="T10" fmla="*/ 684267190 w 606"/>
              <a:gd name="T11" fmla="*/ 108365931 h 610"/>
              <a:gd name="T12" fmla="*/ 853110701 w 606"/>
              <a:gd name="T13" fmla="*/ 1537295094 h 610"/>
              <a:gd name="T14" fmla="*/ 936052524 w 606"/>
              <a:gd name="T15" fmla="*/ 108365931 h 610"/>
              <a:gd name="T16" fmla="*/ 1104897756 w 606"/>
              <a:gd name="T17" fmla="*/ 1537295094 h 610"/>
              <a:gd name="T18" fmla="*/ 1187839364 w 606"/>
              <a:gd name="T19" fmla="*/ 108365931 h 610"/>
              <a:gd name="T20" fmla="*/ 1356684596 w 606"/>
              <a:gd name="T21" fmla="*/ 1537295094 h 610"/>
              <a:gd name="T22" fmla="*/ 1439626204 w 606"/>
              <a:gd name="T23" fmla="*/ 108365931 h 610"/>
              <a:gd name="T24" fmla="*/ 1608471436 w 606"/>
              <a:gd name="T25" fmla="*/ 1537295094 h 610"/>
              <a:gd name="T26" fmla="*/ 1691411323 w 606"/>
              <a:gd name="T27" fmla="*/ 108365931 h 610"/>
              <a:gd name="T28" fmla="*/ 1795088763 w 606"/>
              <a:gd name="T29" fmla="*/ 894654714 h 6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06"/>
              <a:gd name="T46" fmla="*/ 0 h 610"/>
              <a:gd name="T47" fmla="*/ 606 w 606"/>
              <a:gd name="T48" fmla="*/ 610 h 6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06" h="610">
                <a:moveTo>
                  <a:pt x="0" y="370"/>
                </a:moveTo>
                <a:cubicBezTo>
                  <a:pt x="5" y="317"/>
                  <a:pt x="18" y="3"/>
                  <a:pt x="33" y="43"/>
                </a:cubicBezTo>
                <a:cubicBezTo>
                  <a:pt x="48" y="83"/>
                  <a:pt x="70" y="610"/>
                  <a:pt x="89" y="610"/>
                </a:cubicBezTo>
                <a:cubicBezTo>
                  <a:pt x="108" y="610"/>
                  <a:pt x="127" y="43"/>
                  <a:pt x="146" y="43"/>
                </a:cubicBezTo>
                <a:cubicBezTo>
                  <a:pt x="165" y="43"/>
                  <a:pt x="189" y="610"/>
                  <a:pt x="203" y="610"/>
                </a:cubicBezTo>
                <a:cubicBezTo>
                  <a:pt x="217" y="610"/>
                  <a:pt x="217" y="43"/>
                  <a:pt x="231" y="43"/>
                </a:cubicBezTo>
                <a:cubicBezTo>
                  <a:pt x="245" y="43"/>
                  <a:pt x="274" y="610"/>
                  <a:pt x="288" y="610"/>
                </a:cubicBezTo>
                <a:cubicBezTo>
                  <a:pt x="302" y="610"/>
                  <a:pt x="302" y="43"/>
                  <a:pt x="316" y="43"/>
                </a:cubicBezTo>
                <a:cubicBezTo>
                  <a:pt x="330" y="43"/>
                  <a:pt x="359" y="610"/>
                  <a:pt x="373" y="610"/>
                </a:cubicBezTo>
                <a:cubicBezTo>
                  <a:pt x="387" y="610"/>
                  <a:pt x="387" y="43"/>
                  <a:pt x="401" y="43"/>
                </a:cubicBezTo>
                <a:cubicBezTo>
                  <a:pt x="415" y="43"/>
                  <a:pt x="444" y="610"/>
                  <a:pt x="458" y="610"/>
                </a:cubicBezTo>
                <a:cubicBezTo>
                  <a:pt x="472" y="610"/>
                  <a:pt x="472" y="43"/>
                  <a:pt x="486" y="43"/>
                </a:cubicBezTo>
                <a:cubicBezTo>
                  <a:pt x="500" y="43"/>
                  <a:pt x="529" y="610"/>
                  <a:pt x="543" y="610"/>
                </a:cubicBezTo>
                <a:cubicBezTo>
                  <a:pt x="557" y="610"/>
                  <a:pt x="560" y="86"/>
                  <a:pt x="571" y="43"/>
                </a:cubicBezTo>
                <a:cubicBezTo>
                  <a:pt x="582" y="0"/>
                  <a:pt x="599" y="290"/>
                  <a:pt x="606" y="355"/>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sp>
        <p:nvSpPr>
          <p:cNvPr id="17419" name="Text Box 13"/>
          <p:cNvSpPr txBox="1">
            <a:spLocks noChangeArrowheads="1"/>
          </p:cNvSpPr>
          <p:nvPr/>
        </p:nvSpPr>
        <p:spPr bwMode="auto">
          <a:xfrm>
            <a:off x="5068889" y="2490789"/>
            <a:ext cx="365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r>
              <a:rPr lang="en-US" sz="2800">
                <a:solidFill>
                  <a:srgbClr val="000000"/>
                </a:solidFill>
              </a:rPr>
              <a:t>1</a:t>
            </a:r>
            <a:endParaRPr lang="en-GB" sz="2800">
              <a:solidFill>
                <a:srgbClr val="000000"/>
              </a:solidFill>
            </a:endParaRPr>
          </a:p>
        </p:txBody>
      </p:sp>
      <p:sp>
        <p:nvSpPr>
          <p:cNvPr id="17420" name="Text Box 14"/>
          <p:cNvSpPr txBox="1">
            <a:spLocks noChangeArrowheads="1"/>
          </p:cNvSpPr>
          <p:nvPr/>
        </p:nvSpPr>
        <p:spPr bwMode="auto">
          <a:xfrm>
            <a:off x="8386764" y="2509839"/>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r>
              <a:rPr lang="en-US" sz="2800">
                <a:solidFill>
                  <a:srgbClr val="000000"/>
                </a:solidFill>
              </a:rPr>
              <a:t>1</a:t>
            </a:r>
            <a:endParaRPr lang="en-GB" sz="2800">
              <a:solidFill>
                <a:srgbClr val="000000"/>
              </a:solidFill>
            </a:endParaRPr>
          </a:p>
        </p:txBody>
      </p:sp>
      <p:sp>
        <p:nvSpPr>
          <p:cNvPr id="17421" name="Text Box 15"/>
          <p:cNvSpPr txBox="1">
            <a:spLocks noChangeArrowheads="1"/>
          </p:cNvSpPr>
          <p:nvPr/>
        </p:nvSpPr>
        <p:spPr bwMode="auto">
          <a:xfrm>
            <a:off x="6096000" y="2490789"/>
            <a:ext cx="363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r>
              <a:rPr lang="en-US" sz="2800">
                <a:solidFill>
                  <a:srgbClr val="000000"/>
                </a:solidFill>
              </a:rPr>
              <a:t>0</a:t>
            </a:r>
            <a:endParaRPr lang="en-GB" sz="2800">
              <a:solidFill>
                <a:srgbClr val="000000"/>
              </a:solidFill>
            </a:endParaRPr>
          </a:p>
        </p:txBody>
      </p:sp>
      <p:sp>
        <p:nvSpPr>
          <p:cNvPr id="17422" name="Text Box 17"/>
          <p:cNvSpPr txBox="1">
            <a:spLocks noChangeArrowheads="1"/>
          </p:cNvSpPr>
          <p:nvPr/>
        </p:nvSpPr>
        <p:spPr bwMode="auto">
          <a:xfrm>
            <a:off x="7265989" y="2509839"/>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r>
              <a:rPr lang="en-US" sz="2800">
                <a:solidFill>
                  <a:srgbClr val="000000"/>
                </a:solidFill>
              </a:rPr>
              <a:t>0</a:t>
            </a:r>
            <a:endParaRPr lang="en-GB" sz="2800">
              <a:solidFill>
                <a:srgbClr val="000000"/>
              </a:solidFill>
            </a:endParaRPr>
          </a:p>
        </p:txBody>
      </p:sp>
      <p:sp>
        <p:nvSpPr>
          <p:cNvPr id="17423" name="Text Box 18"/>
          <p:cNvSpPr txBox="1">
            <a:spLocks noChangeArrowheads="1"/>
          </p:cNvSpPr>
          <p:nvPr/>
        </p:nvSpPr>
        <p:spPr bwMode="auto">
          <a:xfrm>
            <a:off x="9361489" y="2509839"/>
            <a:ext cx="365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r>
              <a:rPr lang="en-US" sz="2800">
                <a:solidFill>
                  <a:srgbClr val="000000"/>
                </a:solidFill>
              </a:rPr>
              <a:t>0</a:t>
            </a:r>
            <a:endParaRPr lang="en-GB" sz="2800">
              <a:solidFill>
                <a:srgbClr val="000000"/>
              </a:solidFill>
            </a:endParaRPr>
          </a:p>
        </p:txBody>
      </p:sp>
      <p:sp>
        <p:nvSpPr>
          <p:cNvPr id="17424" name="Text Box 19"/>
          <p:cNvSpPr txBox="1">
            <a:spLocks noChangeArrowheads="1"/>
          </p:cNvSpPr>
          <p:nvPr/>
        </p:nvSpPr>
        <p:spPr bwMode="auto">
          <a:xfrm>
            <a:off x="4440238" y="3970338"/>
            <a:ext cx="13192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r>
              <a:rPr lang="en-US">
                <a:solidFill>
                  <a:srgbClr val="000000"/>
                </a:solidFill>
              </a:rPr>
              <a:t>Acos(</a:t>
            </a:r>
            <a:r>
              <a:rPr lang="en-US">
                <a:solidFill>
                  <a:srgbClr val="000000"/>
                </a:solidFill>
                <a:sym typeface="Symbol" panose="05050102010706020507" pitchFamily="18" charset="2"/>
              </a:rPr>
              <a:t>t)</a:t>
            </a:r>
          </a:p>
        </p:txBody>
      </p:sp>
      <p:sp>
        <p:nvSpPr>
          <p:cNvPr id="17425" name="Text Box 20"/>
          <p:cNvSpPr txBox="1">
            <a:spLocks noChangeArrowheads="1"/>
          </p:cNvSpPr>
          <p:nvPr/>
        </p:nvSpPr>
        <p:spPr bwMode="auto">
          <a:xfrm>
            <a:off x="7678738" y="3970338"/>
            <a:ext cx="13192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r>
              <a:rPr lang="en-US">
                <a:solidFill>
                  <a:srgbClr val="000000"/>
                </a:solidFill>
              </a:rPr>
              <a:t>Acos(</a:t>
            </a:r>
            <a:r>
              <a:rPr lang="en-US">
                <a:solidFill>
                  <a:srgbClr val="000000"/>
                </a:solidFill>
                <a:sym typeface="Symbol" panose="05050102010706020507" pitchFamily="18" charset="2"/>
              </a:rPr>
              <a:t>t)</a:t>
            </a:r>
          </a:p>
        </p:txBody>
      </p:sp>
    </p:spTree>
    <p:extLst>
      <p:ext uri="{BB962C8B-B14F-4D97-AF65-F5344CB8AC3E}">
        <p14:creationId xmlns:p14="http://schemas.microsoft.com/office/powerpoint/2010/main" val="27518147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0"/>
          </p:nvPr>
        </p:nvSpPr>
        <p:spPr>
          <a:xfrm>
            <a:off x="8242300" y="6248400"/>
            <a:ext cx="206375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hangingPunct="1"/>
            <a:fld id="{30753D57-21AA-447E-A940-A615187E3573}" type="slidenum">
              <a:rPr lang="en-GB" sz="1400">
                <a:solidFill>
                  <a:srgbClr val="000000"/>
                </a:solidFill>
              </a:rPr>
              <a:pPr eaLnBrk="1" hangingPunct="1"/>
              <a:t>8</a:t>
            </a:fld>
            <a:endParaRPr lang="en-GB" sz="1400">
              <a:solidFill>
                <a:srgbClr val="000000"/>
              </a:solidFill>
            </a:endParaRPr>
          </a:p>
        </p:txBody>
      </p:sp>
      <p:sp>
        <p:nvSpPr>
          <p:cNvPr id="18435"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mtClean="0"/>
              <a:t>Frequency Shift Keying (FSK)</a:t>
            </a:r>
            <a:endParaRPr lang="en-GB" smtClean="0"/>
          </a:p>
        </p:txBody>
      </p:sp>
      <p:sp>
        <p:nvSpPr>
          <p:cNvPr id="18436" name="Rectangle 4"/>
          <p:cNvSpPr>
            <a:spLocks noChangeArrowheads="1"/>
          </p:cNvSpPr>
          <p:nvPr/>
        </p:nvSpPr>
        <p:spPr bwMode="auto">
          <a:xfrm>
            <a:off x="1885950" y="5184776"/>
            <a:ext cx="842010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lnSpc>
                <a:spcPct val="80000"/>
              </a:lnSpc>
              <a:spcBef>
                <a:spcPct val="20000"/>
              </a:spcBef>
              <a:spcAft>
                <a:spcPct val="0"/>
              </a:spcAft>
              <a:buFontTx/>
              <a:buChar char="•"/>
            </a:pPr>
            <a:r>
              <a:rPr lang="en-US" sz="2000">
                <a:solidFill>
                  <a:srgbClr val="000000"/>
                </a:solidFill>
              </a:rPr>
              <a:t>Example: The ITU-T V.21 modem standard uses FSK  </a:t>
            </a:r>
          </a:p>
          <a:p>
            <a:pPr eaLnBrk="1" fontAlgn="base" hangingPunct="1">
              <a:lnSpc>
                <a:spcPct val="80000"/>
              </a:lnSpc>
              <a:spcBef>
                <a:spcPct val="20000"/>
              </a:spcBef>
              <a:spcAft>
                <a:spcPct val="0"/>
              </a:spcAft>
              <a:buFontTx/>
              <a:buChar char="•"/>
            </a:pPr>
            <a:r>
              <a:rPr lang="en-US" sz="2000">
                <a:solidFill>
                  <a:srgbClr val="000000"/>
                </a:solidFill>
              </a:rPr>
              <a:t>FSK can be expanded to a M-ary scheme, employing multiple frequencies as different states</a:t>
            </a:r>
            <a:endParaRPr lang="en-GB" sz="2000">
              <a:solidFill>
                <a:srgbClr val="000000"/>
              </a:solidFill>
            </a:endParaRPr>
          </a:p>
        </p:txBody>
      </p:sp>
      <p:sp>
        <p:nvSpPr>
          <p:cNvPr id="18437" name="Text Box 5"/>
          <p:cNvSpPr txBox="1">
            <a:spLocks noChangeArrowheads="1"/>
          </p:cNvSpPr>
          <p:nvPr/>
        </p:nvSpPr>
        <p:spPr bwMode="auto">
          <a:xfrm>
            <a:off x="2095501" y="1866901"/>
            <a:ext cx="14573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algn="ctr" eaLnBrk="1" fontAlgn="base" hangingPunct="1">
              <a:spcBef>
                <a:spcPct val="0"/>
              </a:spcBef>
              <a:spcAft>
                <a:spcPct val="0"/>
              </a:spcAft>
            </a:pPr>
            <a:r>
              <a:rPr lang="en-US">
                <a:solidFill>
                  <a:srgbClr val="000000"/>
                </a:solidFill>
              </a:rPr>
              <a:t>Baseband </a:t>
            </a:r>
            <a:br>
              <a:rPr lang="en-US">
                <a:solidFill>
                  <a:srgbClr val="000000"/>
                </a:solidFill>
              </a:rPr>
            </a:br>
            <a:r>
              <a:rPr lang="en-US">
                <a:solidFill>
                  <a:srgbClr val="000000"/>
                </a:solidFill>
              </a:rPr>
              <a:t>Data</a:t>
            </a:r>
            <a:endParaRPr lang="en-GB">
              <a:solidFill>
                <a:srgbClr val="000000"/>
              </a:solidFill>
            </a:endParaRPr>
          </a:p>
        </p:txBody>
      </p:sp>
      <p:sp>
        <p:nvSpPr>
          <p:cNvPr id="18438" name="Text Box 6"/>
          <p:cNvSpPr txBox="1">
            <a:spLocks noChangeArrowheads="1"/>
          </p:cNvSpPr>
          <p:nvPr/>
        </p:nvSpPr>
        <p:spPr bwMode="auto">
          <a:xfrm>
            <a:off x="1885951" y="2962275"/>
            <a:ext cx="15589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algn="ctr" eaLnBrk="1" fontAlgn="base" hangingPunct="1">
              <a:spcBef>
                <a:spcPct val="0"/>
              </a:spcBef>
              <a:spcAft>
                <a:spcPct val="0"/>
              </a:spcAft>
            </a:pPr>
            <a:r>
              <a:rPr lang="en-US">
                <a:solidFill>
                  <a:srgbClr val="000000"/>
                </a:solidFill>
              </a:rPr>
              <a:t>BFSK </a:t>
            </a:r>
            <a:br>
              <a:rPr lang="en-US">
                <a:solidFill>
                  <a:srgbClr val="000000"/>
                </a:solidFill>
              </a:rPr>
            </a:br>
            <a:r>
              <a:rPr lang="en-US">
                <a:solidFill>
                  <a:srgbClr val="000000"/>
                </a:solidFill>
              </a:rPr>
              <a:t>modulated </a:t>
            </a:r>
          </a:p>
          <a:p>
            <a:pPr algn="ctr" eaLnBrk="1" fontAlgn="base" hangingPunct="1">
              <a:spcBef>
                <a:spcPct val="0"/>
              </a:spcBef>
              <a:spcAft>
                <a:spcPct val="0"/>
              </a:spcAft>
            </a:pPr>
            <a:r>
              <a:rPr lang="en-US">
                <a:solidFill>
                  <a:srgbClr val="000000"/>
                </a:solidFill>
              </a:rPr>
              <a:t>signal</a:t>
            </a:r>
            <a:endParaRPr lang="en-GB">
              <a:solidFill>
                <a:srgbClr val="000000"/>
              </a:solidFill>
            </a:endParaRPr>
          </a:p>
        </p:txBody>
      </p:sp>
      <p:sp>
        <p:nvSpPr>
          <p:cNvPr id="18439" name="Freeform 7"/>
          <p:cNvSpPr>
            <a:spLocks/>
          </p:cNvSpPr>
          <p:nvPr/>
        </p:nvSpPr>
        <p:spPr bwMode="auto">
          <a:xfrm>
            <a:off x="4730750" y="1890714"/>
            <a:ext cx="4389438" cy="674687"/>
          </a:xfrm>
          <a:custGeom>
            <a:avLst/>
            <a:gdLst>
              <a:gd name="T0" fmla="*/ 0 w 2552"/>
              <a:gd name="T1" fmla="*/ 929936303 h 425"/>
              <a:gd name="T2" fmla="*/ 0 w 2552"/>
              <a:gd name="T3" fmla="*/ 0 h 425"/>
              <a:gd name="T4" fmla="*/ 1846040912 w 2552"/>
              <a:gd name="T5" fmla="*/ 0 h 425"/>
              <a:gd name="T6" fmla="*/ 1846040912 w 2552"/>
              <a:gd name="T7" fmla="*/ 1000500606 h 425"/>
              <a:gd name="T8" fmla="*/ 2147483647 w 2552"/>
              <a:gd name="T9" fmla="*/ 1000500606 h 425"/>
              <a:gd name="T10" fmla="*/ 2147483647 w 2552"/>
              <a:gd name="T11" fmla="*/ 0 h 425"/>
              <a:gd name="T12" fmla="*/ 2147483647 w 2552"/>
              <a:gd name="T13" fmla="*/ 0 h 425"/>
              <a:gd name="T14" fmla="*/ 2147483647 w 2552"/>
              <a:gd name="T15" fmla="*/ 1071064908 h 425"/>
              <a:gd name="T16" fmla="*/ 0 60000 65536"/>
              <a:gd name="T17" fmla="*/ 0 60000 65536"/>
              <a:gd name="T18" fmla="*/ 0 60000 65536"/>
              <a:gd name="T19" fmla="*/ 0 60000 65536"/>
              <a:gd name="T20" fmla="*/ 0 60000 65536"/>
              <a:gd name="T21" fmla="*/ 0 60000 65536"/>
              <a:gd name="T22" fmla="*/ 0 60000 65536"/>
              <a:gd name="T23" fmla="*/ 0 60000 65536"/>
              <a:gd name="T24" fmla="*/ 0 w 2552"/>
              <a:gd name="T25" fmla="*/ 0 h 425"/>
              <a:gd name="T26" fmla="*/ 2552 w 2552"/>
              <a:gd name="T27" fmla="*/ 425 h 4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52" h="425">
                <a:moveTo>
                  <a:pt x="0" y="369"/>
                </a:moveTo>
                <a:lnTo>
                  <a:pt x="0" y="0"/>
                </a:lnTo>
                <a:lnTo>
                  <a:pt x="624" y="0"/>
                </a:lnTo>
                <a:lnTo>
                  <a:pt x="624" y="397"/>
                </a:lnTo>
                <a:lnTo>
                  <a:pt x="1900" y="397"/>
                </a:lnTo>
                <a:lnTo>
                  <a:pt x="1900" y="0"/>
                </a:lnTo>
                <a:lnTo>
                  <a:pt x="2552" y="0"/>
                </a:lnTo>
                <a:lnTo>
                  <a:pt x="2552" y="425"/>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sp>
        <p:nvSpPr>
          <p:cNvPr id="18440" name="Freeform 8"/>
          <p:cNvSpPr>
            <a:spLocks/>
          </p:cNvSpPr>
          <p:nvPr/>
        </p:nvSpPr>
        <p:spPr bwMode="auto">
          <a:xfrm>
            <a:off x="4724400" y="2992439"/>
            <a:ext cx="1041400" cy="968375"/>
          </a:xfrm>
          <a:custGeom>
            <a:avLst/>
            <a:gdLst>
              <a:gd name="T0" fmla="*/ 0 w 606"/>
              <a:gd name="T1" fmla="*/ 932457836 h 610"/>
              <a:gd name="T2" fmla="*/ 97455093 w 606"/>
              <a:gd name="T3" fmla="*/ 108365931 h 610"/>
              <a:gd name="T4" fmla="*/ 262833208 w 606"/>
              <a:gd name="T5" fmla="*/ 1537295094 h 610"/>
              <a:gd name="T6" fmla="*/ 431163592 w 606"/>
              <a:gd name="T7" fmla="*/ 108365931 h 610"/>
              <a:gd name="T8" fmla="*/ 599495803 w 606"/>
              <a:gd name="T9" fmla="*/ 1537295094 h 610"/>
              <a:gd name="T10" fmla="*/ 682183961 w 606"/>
              <a:gd name="T11" fmla="*/ 108365931 h 610"/>
              <a:gd name="T12" fmla="*/ 850516064 w 606"/>
              <a:gd name="T13" fmla="*/ 1537295094 h 610"/>
              <a:gd name="T14" fmla="*/ 933204436 w 606"/>
              <a:gd name="T15" fmla="*/ 108365931 h 610"/>
              <a:gd name="T16" fmla="*/ 1101536540 w 606"/>
              <a:gd name="T17" fmla="*/ 1537295094 h 610"/>
              <a:gd name="T18" fmla="*/ 1184224697 w 606"/>
              <a:gd name="T19" fmla="*/ 108365931 h 610"/>
              <a:gd name="T20" fmla="*/ 1352556801 w 606"/>
              <a:gd name="T21" fmla="*/ 1537295094 h 610"/>
              <a:gd name="T22" fmla="*/ 1435244958 w 606"/>
              <a:gd name="T23" fmla="*/ 108365931 h 610"/>
              <a:gd name="T24" fmla="*/ 1603577061 w 606"/>
              <a:gd name="T25" fmla="*/ 1537295094 h 610"/>
              <a:gd name="T26" fmla="*/ 1686265219 w 606"/>
              <a:gd name="T27" fmla="*/ 108365931 h 610"/>
              <a:gd name="T28" fmla="*/ 1789626705 w 606"/>
              <a:gd name="T29" fmla="*/ 894654714 h 6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06"/>
              <a:gd name="T46" fmla="*/ 0 h 610"/>
              <a:gd name="T47" fmla="*/ 606 w 606"/>
              <a:gd name="T48" fmla="*/ 610 h 6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06" h="610">
                <a:moveTo>
                  <a:pt x="0" y="370"/>
                </a:moveTo>
                <a:cubicBezTo>
                  <a:pt x="5" y="317"/>
                  <a:pt x="18" y="3"/>
                  <a:pt x="33" y="43"/>
                </a:cubicBezTo>
                <a:cubicBezTo>
                  <a:pt x="48" y="83"/>
                  <a:pt x="70" y="610"/>
                  <a:pt x="89" y="610"/>
                </a:cubicBezTo>
                <a:cubicBezTo>
                  <a:pt x="108" y="610"/>
                  <a:pt x="127" y="43"/>
                  <a:pt x="146" y="43"/>
                </a:cubicBezTo>
                <a:cubicBezTo>
                  <a:pt x="165" y="43"/>
                  <a:pt x="189" y="610"/>
                  <a:pt x="203" y="610"/>
                </a:cubicBezTo>
                <a:cubicBezTo>
                  <a:pt x="217" y="610"/>
                  <a:pt x="217" y="43"/>
                  <a:pt x="231" y="43"/>
                </a:cubicBezTo>
                <a:cubicBezTo>
                  <a:pt x="245" y="43"/>
                  <a:pt x="274" y="610"/>
                  <a:pt x="288" y="610"/>
                </a:cubicBezTo>
                <a:cubicBezTo>
                  <a:pt x="302" y="610"/>
                  <a:pt x="302" y="43"/>
                  <a:pt x="316" y="43"/>
                </a:cubicBezTo>
                <a:cubicBezTo>
                  <a:pt x="330" y="43"/>
                  <a:pt x="359" y="610"/>
                  <a:pt x="373" y="610"/>
                </a:cubicBezTo>
                <a:cubicBezTo>
                  <a:pt x="387" y="610"/>
                  <a:pt x="387" y="43"/>
                  <a:pt x="401" y="43"/>
                </a:cubicBezTo>
                <a:cubicBezTo>
                  <a:pt x="415" y="43"/>
                  <a:pt x="444" y="610"/>
                  <a:pt x="458" y="610"/>
                </a:cubicBezTo>
                <a:cubicBezTo>
                  <a:pt x="472" y="610"/>
                  <a:pt x="472" y="43"/>
                  <a:pt x="486" y="43"/>
                </a:cubicBezTo>
                <a:cubicBezTo>
                  <a:pt x="500" y="43"/>
                  <a:pt x="529" y="610"/>
                  <a:pt x="543" y="610"/>
                </a:cubicBezTo>
                <a:cubicBezTo>
                  <a:pt x="557" y="610"/>
                  <a:pt x="560" y="86"/>
                  <a:pt x="571" y="43"/>
                </a:cubicBezTo>
                <a:cubicBezTo>
                  <a:pt x="582" y="0"/>
                  <a:pt x="599" y="290"/>
                  <a:pt x="606" y="355"/>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sp>
        <p:nvSpPr>
          <p:cNvPr id="18441" name="Freeform 12"/>
          <p:cNvSpPr>
            <a:spLocks/>
          </p:cNvSpPr>
          <p:nvPr/>
        </p:nvSpPr>
        <p:spPr bwMode="auto">
          <a:xfrm>
            <a:off x="7997825" y="2992439"/>
            <a:ext cx="1042988" cy="968375"/>
          </a:xfrm>
          <a:custGeom>
            <a:avLst/>
            <a:gdLst>
              <a:gd name="T0" fmla="*/ 0 w 606"/>
              <a:gd name="T1" fmla="*/ 932457836 h 610"/>
              <a:gd name="T2" fmla="*/ 97751714 w 606"/>
              <a:gd name="T3" fmla="*/ 108365931 h 610"/>
              <a:gd name="T4" fmla="*/ 263635011 w 606"/>
              <a:gd name="T5" fmla="*/ 1537295094 h 610"/>
              <a:gd name="T6" fmla="*/ 432480243 w 606"/>
              <a:gd name="T7" fmla="*/ 108365931 h 610"/>
              <a:gd name="T8" fmla="*/ 601325582 w 606"/>
              <a:gd name="T9" fmla="*/ 1537295094 h 610"/>
              <a:gd name="T10" fmla="*/ 684267190 w 606"/>
              <a:gd name="T11" fmla="*/ 108365931 h 610"/>
              <a:gd name="T12" fmla="*/ 853110701 w 606"/>
              <a:gd name="T13" fmla="*/ 1537295094 h 610"/>
              <a:gd name="T14" fmla="*/ 936052524 w 606"/>
              <a:gd name="T15" fmla="*/ 108365931 h 610"/>
              <a:gd name="T16" fmla="*/ 1104897756 w 606"/>
              <a:gd name="T17" fmla="*/ 1537295094 h 610"/>
              <a:gd name="T18" fmla="*/ 1187839364 w 606"/>
              <a:gd name="T19" fmla="*/ 108365931 h 610"/>
              <a:gd name="T20" fmla="*/ 1356684596 w 606"/>
              <a:gd name="T21" fmla="*/ 1537295094 h 610"/>
              <a:gd name="T22" fmla="*/ 1439626204 w 606"/>
              <a:gd name="T23" fmla="*/ 108365931 h 610"/>
              <a:gd name="T24" fmla="*/ 1608471436 w 606"/>
              <a:gd name="T25" fmla="*/ 1537295094 h 610"/>
              <a:gd name="T26" fmla="*/ 1691411323 w 606"/>
              <a:gd name="T27" fmla="*/ 108365931 h 610"/>
              <a:gd name="T28" fmla="*/ 1795088763 w 606"/>
              <a:gd name="T29" fmla="*/ 894654714 h 6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06"/>
              <a:gd name="T46" fmla="*/ 0 h 610"/>
              <a:gd name="T47" fmla="*/ 606 w 606"/>
              <a:gd name="T48" fmla="*/ 610 h 6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06" h="610">
                <a:moveTo>
                  <a:pt x="0" y="370"/>
                </a:moveTo>
                <a:cubicBezTo>
                  <a:pt x="5" y="317"/>
                  <a:pt x="18" y="3"/>
                  <a:pt x="33" y="43"/>
                </a:cubicBezTo>
                <a:cubicBezTo>
                  <a:pt x="48" y="83"/>
                  <a:pt x="70" y="610"/>
                  <a:pt x="89" y="610"/>
                </a:cubicBezTo>
                <a:cubicBezTo>
                  <a:pt x="108" y="610"/>
                  <a:pt x="127" y="43"/>
                  <a:pt x="146" y="43"/>
                </a:cubicBezTo>
                <a:cubicBezTo>
                  <a:pt x="165" y="43"/>
                  <a:pt x="189" y="610"/>
                  <a:pt x="203" y="610"/>
                </a:cubicBezTo>
                <a:cubicBezTo>
                  <a:pt x="217" y="610"/>
                  <a:pt x="217" y="43"/>
                  <a:pt x="231" y="43"/>
                </a:cubicBezTo>
                <a:cubicBezTo>
                  <a:pt x="245" y="43"/>
                  <a:pt x="274" y="610"/>
                  <a:pt x="288" y="610"/>
                </a:cubicBezTo>
                <a:cubicBezTo>
                  <a:pt x="302" y="610"/>
                  <a:pt x="302" y="43"/>
                  <a:pt x="316" y="43"/>
                </a:cubicBezTo>
                <a:cubicBezTo>
                  <a:pt x="330" y="43"/>
                  <a:pt x="359" y="610"/>
                  <a:pt x="373" y="610"/>
                </a:cubicBezTo>
                <a:cubicBezTo>
                  <a:pt x="387" y="610"/>
                  <a:pt x="387" y="43"/>
                  <a:pt x="401" y="43"/>
                </a:cubicBezTo>
                <a:cubicBezTo>
                  <a:pt x="415" y="43"/>
                  <a:pt x="444" y="610"/>
                  <a:pt x="458" y="610"/>
                </a:cubicBezTo>
                <a:cubicBezTo>
                  <a:pt x="472" y="610"/>
                  <a:pt x="472" y="43"/>
                  <a:pt x="486" y="43"/>
                </a:cubicBezTo>
                <a:cubicBezTo>
                  <a:pt x="500" y="43"/>
                  <a:pt x="529" y="610"/>
                  <a:pt x="543" y="610"/>
                </a:cubicBezTo>
                <a:cubicBezTo>
                  <a:pt x="557" y="610"/>
                  <a:pt x="560" y="86"/>
                  <a:pt x="571" y="43"/>
                </a:cubicBezTo>
                <a:cubicBezTo>
                  <a:pt x="582" y="0"/>
                  <a:pt x="599" y="290"/>
                  <a:pt x="606" y="355"/>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sp>
        <p:nvSpPr>
          <p:cNvPr id="18442" name="Text Box 13"/>
          <p:cNvSpPr txBox="1">
            <a:spLocks noChangeArrowheads="1"/>
          </p:cNvSpPr>
          <p:nvPr/>
        </p:nvSpPr>
        <p:spPr bwMode="auto">
          <a:xfrm>
            <a:off x="5068889" y="2490789"/>
            <a:ext cx="365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r>
              <a:rPr lang="en-US" sz="2800">
                <a:solidFill>
                  <a:srgbClr val="000000"/>
                </a:solidFill>
              </a:rPr>
              <a:t>1</a:t>
            </a:r>
            <a:endParaRPr lang="en-GB" sz="2800">
              <a:solidFill>
                <a:srgbClr val="000000"/>
              </a:solidFill>
            </a:endParaRPr>
          </a:p>
        </p:txBody>
      </p:sp>
      <p:sp>
        <p:nvSpPr>
          <p:cNvPr id="18443" name="Text Box 14"/>
          <p:cNvSpPr txBox="1">
            <a:spLocks noChangeArrowheads="1"/>
          </p:cNvSpPr>
          <p:nvPr/>
        </p:nvSpPr>
        <p:spPr bwMode="auto">
          <a:xfrm>
            <a:off x="8386764" y="2509839"/>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r>
              <a:rPr lang="en-US" sz="2800">
                <a:solidFill>
                  <a:srgbClr val="000000"/>
                </a:solidFill>
              </a:rPr>
              <a:t>1</a:t>
            </a:r>
            <a:endParaRPr lang="en-GB" sz="2800">
              <a:solidFill>
                <a:srgbClr val="000000"/>
              </a:solidFill>
            </a:endParaRPr>
          </a:p>
        </p:txBody>
      </p:sp>
      <p:sp>
        <p:nvSpPr>
          <p:cNvPr id="18444" name="Text Box 15"/>
          <p:cNvSpPr txBox="1">
            <a:spLocks noChangeArrowheads="1"/>
          </p:cNvSpPr>
          <p:nvPr/>
        </p:nvSpPr>
        <p:spPr bwMode="auto">
          <a:xfrm>
            <a:off x="6096000" y="2490789"/>
            <a:ext cx="363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r>
              <a:rPr lang="en-US" sz="2800">
                <a:solidFill>
                  <a:srgbClr val="000000"/>
                </a:solidFill>
              </a:rPr>
              <a:t>0</a:t>
            </a:r>
            <a:endParaRPr lang="en-GB" sz="2800">
              <a:solidFill>
                <a:srgbClr val="000000"/>
              </a:solidFill>
            </a:endParaRPr>
          </a:p>
        </p:txBody>
      </p:sp>
      <p:sp>
        <p:nvSpPr>
          <p:cNvPr id="18445" name="Text Box 17"/>
          <p:cNvSpPr txBox="1">
            <a:spLocks noChangeArrowheads="1"/>
          </p:cNvSpPr>
          <p:nvPr/>
        </p:nvSpPr>
        <p:spPr bwMode="auto">
          <a:xfrm>
            <a:off x="7265989" y="2509839"/>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r>
              <a:rPr lang="en-US" sz="2800">
                <a:solidFill>
                  <a:srgbClr val="000000"/>
                </a:solidFill>
              </a:rPr>
              <a:t>0</a:t>
            </a:r>
            <a:endParaRPr lang="en-GB" sz="2800">
              <a:solidFill>
                <a:srgbClr val="000000"/>
              </a:solidFill>
            </a:endParaRPr>
          </a:p>
        </p:txBody>
      </p:sp>
      <p:sp>
        <p:nvSpPr>
          <p:cNvPr id="18446" name="Text Box 19"/>
          <p:cNvSpPr txBox="1">
            <a:spLocks noChangeArrowheads="1"/>
          </p:cNvSpPr>
          <p:nvPr/>
        </p:nvSpPr>
        <p:spPr bwMode="auto">
          <a:xfrm>
            <a:off x="2466976" y="4557713"/>
            <a:ext cx="61769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r>
              <a:rPr lang="en-US">
                <a:solidFill>
                  <a:srgbClr val="000000"/>
                </a:solidFill>
              </a:rPr>
              <a:t> where f</a:t>
            </a:r>
            <a:r>
              <a:rPr lang="en-US" baseline="-25000">
                <a:solidFill>
                  <a:srgbClr val="000000"/>
                </a:solidFill>
              </a:rPr>
              <a:t>0 </a:t>
            </a:r>
            <a:r>
              <a:rPr lang="en-US">
                <a:solidFill>
                  <a:srgbClr val="000000"/>
                </a:solidFill>
              </a:rPr>
              <a:t>=Acos(</a:t>
            </a:r>
            <a:r>
              <a:rPr lang="en-US">
                <a:solidFill>
                  <a:srgbClr val="000000"/>
                </a:solidFill>
                <a:sym typeface="Symbol" panose="05050102010706020507" pitchFamily="18" charset="2"/>
              </a:rPr>
              <a:t></a:t>
            </a:r>
            <a:r>
              <a:rPr lang="en-US" baseline="-25000">
                <a:solidFill>
                  <a:srgbClr val="000000"/>
                </a:solidFill>
                <a:sym typeface="Symbol" panose="05050102010706020507" pitchFamily="18" charset="2"/>
              </a:rPr>
              <a:t>c</a:t>
            </a:r>
            <a:r>
              <a:rPr lang="en-US">
                <a:solidFill>
                  <a:srgbClr val="000000"/>
                </a:solidFill>
                <a:sym typeface="Symbol" panose="05050102010706020507" pitchFamily="18" charset="2"/>
              </a:rPr>
              <a:t>-)t and </a:t>
            </a:r>
            <a:r>
              <a:rPr lang="en-US">
                <a:solidFill>
                  <a:srgbClr val="000000"/>
                </a:solidFill>
              </a:rPr>
              <a:t>f</a:t>
            </a:r>
            <a:r>
              <a:rPr lang="en-US" baseline="-25000">
                <a:solidFill>
                  <a:srgbClr val="000000"/>
                </a:solidFill>
              </a:rPr>
              <a:t>1</a:t>
            </a:r>
            <a:r>
              <a:rPr lang="en-US">
                <a:solidFill>
                  <a:srgbClr val="000000"/>
                </a:solidFill>
              </a:rPr>
              <a:t> =Acos(</a:t>
            </a:r>
            <a:r>
              <a:rPr lang="en-US">
                <a:solidFill>
                  <a:srgbClr val="000000"/>
                </a:solidFill>
                <a:sym typeface="Symbol" panose="05050102010706020507" pitchFamily="18" charset="2"/>
              </a:rPr>
              <a:t></a:t>
            </a:r>
            <a:r>
              <a:rPr lang="en-US" baseline="-25000">
                <a:solidFill>
                  <a:srgbClr val="000000"/>
                </a:solidFill>
                <a:sym typeface="Symbol" panose="05050102010706020507" pitchFamily="18" charset="2"/>
              </a:rPr>
              <a:t>c</a:t>
            </a:r>
            <a:r>
              <a:rPr lang="en-US">
                <a:solidFill>
                  <a:srgbClr val="000000"/>
                </a:solidFill>
                <a:sym typeface="Symbol" panose="05050102010706020507" pitchFamily="18" charset="2"/>
              </a:rPr>
              <a:t>+)t </a:t>
            </a:r>
          </a:p>
        </p:txBody>
      </p:sp>
      <p:sp>
        <p:nvSpPr>
          <p:cNvPr id="18447" name="Freeform 22"/>
          <p:cNvSpPr>
            <a:spLocks/>
          </p:cNvSpPr>
          <p:nvPr/>
        </p:nvSpPr>
        <p:spPr bwMode="auto">
          <a:xfrm>
            <a:off x="5753100" y="3065464"/>
            <a:ext cx="2235200" cy="960437"/>
          </a:xfrm>
          <a:custGeom>
            <a:avLst/>
            <a:gdLst>
              <a:gd name="T0" fmla="*/ 0 w 1299"/>
              <a:gd name="T1" fmla="*/ 698082041 h 605"/>
              <a:gd name="T2" fmla="*/ 239827169 w 1299"/>
              <a:gd name="T3" fmla="*/ 1406246285 h 605"/>
              <a:gd name="T4" fmla="*/ 544793445 w 1299"/>
              <a:gd name="T5" fmla="*/ 47882143 h 605"/>
              <a:gd name="T6" fmla="*/ 852720951 w 1299"/>
              <a:gd name="T7" fmla="*/ 1406246285 h 605"/>
              <a:gd name="T8" fmla="*/ 1190256888 w 1299"/>
              <a:gd name="T9" fmla="*/ 10080619 h 605"/>
              <a:gd name="T10" fmla="*/ 1486339043 w 1299"/>
              <a:gd name="T11" fmla="*/ 1461689671 h 605"/>
              <a:gd name="T12" fmla="*/ 1814992902 w 1299"/>
              <a:gd name="T13" fmla="*/ 47882143 h 605"/>
              <a:gd name="T14" fmla="*/ 2147483647 w 1299"/>
              <a:gd name="T15" fmla="*/ 1461689671 h 605"/>
              <a:gd name="T16" fmla="*/ 2147483647 w 1299"/>
              <a:gd name="T17" fmla="*/ 83164310 h 605"/>
              <a:gd name="T18" fmla="*/ 2147483647 w 1299"/>
              <a:gd name="T19" fmla="*/ 1441528440 h 605"/>
              <a:gd name="T20" fmla="*/ 2147483647 w 1299"/>
              <a:gd name="T21" fmla="*/ 83164310 h 605"/>
              <a:gd name="T22" fmla="*/ 2147483647 w 1299"/>
              <a:gd name="T23" fmla="*/ 1406246285 h 605"/>
              <a:gd name="T24" fmla="*/ 2147483647 w 1299"/>
              <a:gd name="T25" fmla="*/ 791328530 h 6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99"/>
              <a:gd name="T40" fmla="*/ 0 h 605"/>
              <a:gd name="T41" fmla="*/ 1299 w 1299"/>
              <a:gd name="T42" fmla="*/ 605 h 60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99" h="605">
                <a:moveTo>
                  <a:pt x="0" y="277"/>
                </a:moveTo>
                <a:cubicBezTo>
                  <a:pt x="12" y="324"/>
                  <a:pt x="50" y="601"/>
                  <a:pt x="81" y="558"/>
                </a:cubicBezTo>
                <a:cubicBezTo>
                  <a:pt x="112" y="515"/>
                  <a:pt x="150" y="19"/>
                  <a:pt x="184" y="19"/>
                </a:cubicBezTo>
                <a:cubicBezTo>
                  <a:pt x="218" y="19"/>
                  <a:pt x="252" y="561"/>
                  <a:pt x="288" y="558"/>
                </a:cubicBezTo>
                <a:cubicBezTo>
                  <a:pt x="324" y="555"/>
                  <a:pt x="366" y="0"/>
                  <a:pt x="402" y="4"/>
                </a:cubicBezTo>
                <a:cubicBezTo>
                  <a:pt x="438" y="8"/>
                  <a:pt x="467" y="578"/>
                  <a:pt x="502" y="580"/>
                </a:cubicBezTo>
                <a:cubicBezTo>
                  <a:pt x="537" y="582"/>
                  <a:pt x="566" y="19"/>
                  <a:pt x="613" y="19"/>
                </a:cubicBezTo>
                <a:cubicBezTo>
                  <a:pt x="660" y="19"/>
                  <a:pt x="733" y="578"/>
                  <a:pt x="782" y="580"/>
                </a:cubicBezTo>
                <a:cubicBezTo>
                  <a:pt x="831" y="582"/>
                  <a:pt x="870" y="34"/>
                  <a:pt x="908" y="33"/>
                </a:cubicBezTo>
                <a:cubicBezTo>
                  <a:pt x="946" y="32"/>
                  <a:pt x="975" y="572"/>
                  <a:pt x="1011" y="572"/>
                </a:cubicBezTo>
                <a:cubicBezTo>
                  <a:pt x="1047" y="572"/>
                  <a:pt x="1084" y="35"/>
                  <a:pt x="1122" y="33"/>
                </a:cubicBezTo>
                <a:cubicBezTo>
                  <a:pt x="1160" y="31"/>
                  <a:pt x="1210" y="511"/>
                  <a:pt x="1240" y="558"/>
                </a:cubicBezTo>
                <a:cubicBezTo>
                  <a:pt x="1270" y="605"/>
                  <a:pt x="1287" y="365"/>
                  <a:pt x="1299" y="31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sp>
        <p:nvSpPr>
          <p:cNvPr id="18448" name="Rectangle 23"/>
          <p:cNvSpPr>
            <a:spLocks noChangeArrowheads="1"/>
          </p:cNvSpPr>
          <p:nvPr/>
        </p:nvSpPr>
        <p:spPr bwMode="auto">
          <a:xfrm>
            <a:off x="6181726" y="3960813"/>
            <a:ext cx="466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r>
              <a:rPr lang="en-US">
                <a:solidFill>
                  <a:srgbClr val="000000"/>
                </a:solidFill>
              </a:rPr>
              <a:t>f</a:t>
            </a:r>
            <a:r>
              <a:rPr lang="en-US" baseline="-25000">
                <a:solidFill>
                  <a:srgbClr val="000000"/>
                </a:solidFill>
              </a:rPr>
              <a:t>0</a:t>
            </a:r>
            <a:r>
              <a:rPr lang="en-US">
                <a:solidFill>
                  <a:srgbClr val="000000"/>
                </a:solidFill>
              </a:rPr>
              <a:t> </a:t>
            </a:r>
            <a:endParaRPr lang="en-GB">
              <a:solidFill>
                <a:srgbClr val="000000"/>
              </a:solidFill>
            </a:endParaRPr>
          </a:p>
        </p:txBody>
      </p:sp>
      <p:sp>
        <p:nvSpPr>
          <p:cNvPr id="18449" name="Rectangle 24"/>
          <p:cNvSpPr>
            <a:spLocks noChangeArrowheads="1"/>
          </p:cNvSpPr>
          <p:nvPr/>
        </p:nvSpPr>
        <p:spPr bwMode="auto">
          <a:xfrm>
            <a:off x="7265989" y="3960813"/>
            <a:ext cx="466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r>
              <a:rPr lang="en-US">
                <a:solidFill>
                  <a:srgbClr val="000000"/>
                </a:solidFill>
              </a:rPr>
              <a:t>f</a:t>
            </a:r>
            <a:r>
              <a:rPr lang="en-US" baseline="-25000">
                <a:solidFill>
                  <a:srgbClr val="000000"/>
                </a:solidFill>
              </a:rPr>
              <a:t>0</a:t>
            </a:r>
            <a:r>
              <a:rPr lang="en-US">
                <a:solidFill>
                  <a:srgbClr val="000000"/>
                </a:solidFill>
              </a:rPr>
              <a:t> </a:t>
            </a:r>
            <a:endParaRPr lang="en-GB">
              <a:solidFill>
                <a:srgbClr val="000000"/>
              </a:solidFill>
            </a:endParaRPr>
          </a:p>
        </p:txBody>
      </p:sp>
      <p:sp>
        <p:nvSpPr>
          <p:cNvPr id="18450" name="Rectangle 25"/>
          <p:cNvSpPr>
            <a:spLocks noChangeArrowheads="1"/>
          </p:cNvSpPr>
          <p:nvPr/>
        </p:nvSpPr>
        <p:spPr bwMode="auto">
          <a:xfrm>
            <a:off x="4959351" y="3968751"/>
            <a:ext cx="466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r>
              <a:rPr lang="en-US">
                <a:solidFill>
                  <a:srgbClr val="000000"/>
                </a:solidFill>
              </a:rPr>
              <a:t>f</a:t>
            </a:r>
            <a:r>
              <a:rPr lang="en-US" baseline="-25000">
                <a:solidFill>
                  <a:srgbClr val="000000"/>
                </a:solidFill>
              </a:rPr>
              <a:t>1</a:t>
            </a:r>
            <a:r>
              <a:rPr lang="en-US">
                <a:solidFill>
                  <a:srgbClr val="000000"/>
                </a:solidFill>
              </a:rPr>
              <a:t> </a:t>
            </a:r>
            <a:endParaRPr lang="en-GB">
              <a:solidFill>
                <a:srgbClr val="000000"/>
              </a:solidFill>
            </a:endParaRPr>
          </a:p>
        </p:txBody>
      </p:sp>
      <p:sp>
        <p:nvSpPr>
          <p:cNvPr id="18451" name="Rectangle 26"/>
          <p:cNvSpPr>
            <a:spLocks noChangeArrowheads="1"/>
          </p:cNvSpPr>
          <p:nvPr/>
        </p:nvSpPr>
        <p:spPr bwMode="auto">
          <a:xfrm>
            <a:off x="8277226" y="3960813"/>
            <a:ext cx="466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r>
              <a:rPr lang="en-US">
                <a:solidFill>
                  <a:srgbClr val="000000"/>
                </a:solidFill>
              </a:rPr>
              <a:t>f</a:t>
            </a:r>
            <a:r>
              <a:rPr lang="en-US" baseline="-25000">
                <a:solidFill>
                  <a:srgbClr val="000000"/>
                </a:solidFill>
              </a:rPr>
              <a:t>1</a:t>
            </a:r>
            <a:r>
              <a:rPr lang="en-US">
                <a:solidFill>
                  <a:srgbClr val="000000"/>
                </a:solidFill>
              </a:rPr>
              <a:t> </a:t>
            </a:r>
            <a:endParaRPr lang="en-GB">
              <a:solidFill>
                <a:srgbClr val="000000"/>
              </a:solidFill>
            </a:endParaRPr>
          </a:p>
        </p:txBody>
      </p:sp>
    </p:spTree>
    <p:extLst>
      <p:ext uri="{BB962C8B-B14F-4D97-AF65-F5344CB8AC3E}">
        <p14:creationId xmlns:p14="http://schemas.microsoft.com/office/powerpoint/2010/main" val="8717919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0"/>
          </p:nvPr>
        </p:nvSpPr>
        <p:spPr>
          <a:xfrm>
            <a:off x="8242300" y="6248400"/>
            <a:ext cx="206375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hangingPunct="1"/>
            <a:fld id="{D4E427DF-03C8-454A-96D1-4257552F8A31}" type="slidenum">
              <a:rPr lang="en-GB" sz="1400">
                <a:solidFill>
                  <a:srgbClr val="000000"/>
                </a:solidFill>
              </a:rPr>
              <a:pPr eaLnBrk="1" hangingPunct="1"/>
              <a:t>9</a:t>
            </a:fld>
            <a:endParaRPr lang="en-GB" sz="1400">
              <a:solidFill>
                <a:srgbClr val="000000"/>
              </a:solidFill>
            </a:endParaRPr>
          </a:p>
        </p:txBody>
      </p:sp>
      <p:sp>
        <p:nvSpPr>
          <p:cNvPr id="19459"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mtClean="0"/>
              <a:t>Phase Shift Keying (PSK)</a:t>
            </a:r>
            <a:endParaRPr lang="en-GB" smtClean="0"/>
          </a:p>
        </p:txBody>
      </p:sp>
      <p:sp>
        <p:nvSpPr>
          <p:cNvPr id="19460" name="Rectangle 4"/>
          <p:cNvSpPr>
            <a:spLocks noChangeArrowheads="1"/>
          </p:cNvSpPr>
          <p:nvPr/>
        </p:nvSpPr>
        <p:spPr bwMode="auto">
          <a:xfrm>
            <a:off x="1885950" y="5003800"/>
            <a:ext cx="8420100"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lnSpc>
                <a:spcPct val="80000"/>
              </a:lnSpc>
              <a:spcBef>
                <a:spcPct val="20000"/>
              </a:spcBef>
              <a:spcAft>
                <a:spcPct val="0"/>
              </a:spcAft>
              <a:buFontTx/>
              <a:buChar char="•"/>
            </a:pPr>
            <a:r>
              <a:rPr lang="en-US" sz="1800">
                <a:solidFill>
                  <a:srgbClr val="000000"/>
                </a:solidFill>
              </a:rPr>
              <a:t>Major drawback – rapid amplitude change between symbols due to phase discontinuity, which requires infinite bandwidth. Binary Phase Shift Keying (BPSK) demonstrates better performance than ASK and BFSK</a:t>
            </a:r>
          </a:p>
          <a:p>
            <a:pPr eaLnBrk="1" fontAlgn="base" hangingPunct="1">
              <a:lnSpc>
                <a:spcPct val="80000"/>
              </a:lnSpc>
              <a:spcBef>
                <a:spcPct val="20000"/>
              </a:spcBef>
              <a:spcAft>
                <a:spcPct val="0"/>
              </a:spcAft>
              <a:buFontTx/>
              <a:buChar char="•"/>
            </a:pPr>
            <a:r>
              <a:rPr lang="en-US" sz="1800">
                <a:solidFill>
                  <a:srgbClr val="000000"/>
                </a:solidFill>
              </a:rPr>
              <a:t>BPSK can be expanded to a M-ary scheme, employing multiple phases and amplitudes as different states</a:t>
            </a:r>
            <a:endParaRPr lang="en-GB" sz="1800">
              <a:solidFill>
                <a:srgbClr val="000000"/>
              </a:solidFill>
            </a:endParaRPr>
          </a:p>
        </p:txBody>
      </p:sp>
      <p:sp>
        <p:nvSpPr>
          <p:cNvPr id="19461" name="Text Box 5"/>
          <p:cNvSpPr txBox="1">
            <a:spLocks noChangeArrowheads="1"/>
          </p:cNvSpPr>
          <p:nvPr/>
        </p:nvSpPr>
        <p:spPr bwMode="auto">
          <a:xfrm>
            <a:off x="2095501" y="1866901"/>
            <a:ext cx="14573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algn="ctr" eaLnBrk="1" fontAlgn="base" hangingPunct="1">
              <a:spcBef>
                <a:spcPct val="0"/>
              </a:spcBef>
              <a:spcAft>
                <a:spcPct val="0"/>
              </a:spcAft>
            </a:pPr>
            <a:r>
              <a:rPr lang="en-US">
                <a:solidFill>
                  <a:srgbClr val="000000"/>
                </a:solidFill>
              </a:rPr>
              <a:t>Baseband </a:t>
            </a:r>
            <a:br>
              <a:rPr lang="en-US">
                <a:solidFill>
                  <a:srgbClr val="000000"/>
                </a:solidFill>
              </a:rPr>
            </a:br>
            <a:r>
              <a:rPr lang="en-US">
                <a:solidFill>
                  <a:srgbClr val="000000"/>
                </a:solidFill>
              </a:rPr>
              <a:t>Data</a:t>
            </a:r>
            <a:endParaRPr lang="en-GB">
              <a:solidFill>
                <a:srgbClr val="000000"/>
              </a:solidFill>
            </a:endParaRPr>
          </a:p>
        </p:txBody>
      </p:sp>
      <p:sp>
        <p:nvSpPr>
          <p:cNvPr id="19462" name="Text Box 6"/>
          <p:cNvSpPr txBox="1">
            <a:spLocks noChangeArrowheads="1"/>
          </p:cNvSpPr>
          <p:nvPr/>
        </p:nvSpPr>
        <p:spPr bwMode="auto">
          <a:xfrm>
            <a:off x="1885951" y="2962275"/>
            <a:ext cx="15589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algn="ctr" eaLnBrk="1" fontAlgn="base" hangingPunct="1">
              <a:spcBef>
                <a:spcPct val="0"/>
              </a:spcBef>
              <a:spcAft>
                <a:spcPct val="0"/>
              </a:spcAft>
            </a:pPr>
            <a:r>
              <a:rPr lang="en-US">
                <a:solidFill>
                  <a:srgbClr val="000000"/>
                </a:solidFill>
              </a:rPr>
              <a:t>BPSK </a:t>
            </a:r>
            <a:br>
              <a:rPr lang="en-US">
                <a:solidFill>
                  <a:srgbClr val="000000"/>
                </a:solidFill>
              </a:rPr>
            </a:br>
            <a:r>
              <a:rPr lang="en-US">
                <a:solidFill>
                  <a:srgbClr val="000000"/>
                </a:solidFill>
              </a:rPr>
              <a:t>modulated </a:t>
            </a:r>
          </a:p>
          <a:p>
            <a:pPr algn="ctr" eaLnBrk="1" fontAlgn="base" hangingPunct="1">
              <a:spcBef>
                <a:spcPct val="0"/>
              </a:spcBef>
              <a:spcAft>
                <a:spcPct val="0"/>
              </a:spcAft>
            </a:pPr>
            <a:r>
              <a:rPr lang="en-US">
                <a:solidFill>
                  <a:srgbClr val="000000"/>
                </a:solidFill>
              </a:rPr>
              <a:t>signal</a:t>
            </a:r>
            <a:endParaRPr lang="en-GB">
              <a:solidFill>
                <a:srgbClr val="000000"/>
              </a:solidFill>
            </a:endParaRPr>
          </a:p>
        </p:txBody>
      </p:sp>
      <p:sp>
        <p:nvSpPr>
          <p:cNvPr id="19463" name="Freeform 7"/>
          <p:cNvSpPr>
            <a:spLocks/>
          </p:cNvSpPr>
          <p:nvPr/>
        </p:nvSpPr>
        <p:spPr bwMode="auto">
          <a:xfrm>
            <a:off x="4730750" y="1890714"/>
            <a:ext cx="4389438" cy="674687"/>
          </a:xfrm>
          <a:custGeom>
            <a:avLst/>
            <a:gdLst>
              <a:gd name="T0" fmla="*/ 0 w 2552"/>
              <a:gd name="T1" fmla="*/ 929936303 h 425"/>
              <a:gd name="T2" fmla="*/ 0 w 2552"/>
              <a:gd name="T3" fmla="*/ 0 h 425"/>
              <a:gd name="T4" fmla="*/ 1846040912 w 2552"/>
              <a:gd name="T5" fmla="*/ 0 h 425"/>
              <a:gd name="T6" fmla="*/ 1846040912 w 2552"/>
              <a:gd name="T7" fmla="*/ 1000500606 h 425"/>
              <a:gd name="T8" fmla="*/ 2147483647 w 2552"/>
              <a:gd name="T9" fmla="*/ 1000500606 h 425"/>
              <a:gd name="T10" fmla="*/ 2147483647 w 2552"/>
              <a:gd name="T11" fmla="*/ 0 h 425"/>
              <a:gd name="T12" fmla="*/ 2147483647 w 2552"/>
              <a:gd name="T13" fmla="*/ 0 h 425"/>
              <a:gd name="T14" fmla="*/ 2147483647 w 2552"/>
              <a:gd name="T15" fmla="*/ 1071064908 h 425"/>
              <a:gd name="T16" fmla="*/ 0 60000 65536"/>
              <a:gd name="T17" fmla="*/ 0 60000 65536"/>
              <a:gd name="T18" fmla="*/ 0 60000 65536"/>
              <a:gd name="T19" fmla="*/ 0 60000 65536"/>
              <a:gd name="T20" fmla="*/ 0 60000 65536"/>
              <a:gd name="T21" fmla="*/ 0 60000 65536"/>
              <a:gd name="T22" fmla="*/ 0 60000 65536"/>
              <a:gd name="T23" fmla="*/ 0 60000 65536"/>
              <a:gd name="T24" fmla="*/ 0 w 2552"/>
              <a:gd name="T25" fmla="*/ 0 h 425"/>
              <a:gd name="T26" fmla="*/ 2552 w 2552"/>
              <a:gd name="T27" fmla="*/ 425 h 4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52" h="425">
                <a:moveTo>
                  <a:pt x="0" y="369"/>
                </a:moveTo>
                <a:lnTo>
                  <a:pt x="0" y="0"/>
                </a:lnTo>
                <a:lnTo>
                  <a:pt x="624" y="0"/>
                </a:lnTo>
                <a:lnTo>
                  <a:pt x="624" y="397"/>
                </a:lnTo>
                <a:lnTo>
                  <a:pt x="1900" y="397"/>
                </a:lnTo>
                <a:lnTo>
                  <a:pt x="1900" y="0"/>
                </a:lnTo>
                <a:lnTo>
                  <a:pt x="2552" y="0"/>
                </a:lnTo>
                <a:lnTo>
                  <a:pt x="2552" y="425"/>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sp>
        <p:nvSpPr>
          <p:cNvPr id="19464" name="Freeform 8"/>
          <p:cNvSpPr>
            <a:spLocks/>
          </p:cNvSpPr>
          <p:nvPr/>
        </p:nvSpPr>
        <p:spPr bwMode="auto">
          <a:xfrm>
            <a:off x="4722814" y="3017838"/>
            <a:ext cx="1055687" cy="963612"/>
          </a:xfrm>
          <a:custGeom>
            <a:avLst/>
            <a:gdLst>
              <a:gd name="T0" fmla="*/ 0 w 613"/>
              <a:gd name="T1" fmla="*/ 924896095 h 607"/>
              <a:gd name="T2" fmla="*/ 97872334 w 613"/>
              <a:gd name="T3" fmla="*/ 100806182 h 607"/>
              <a:gd name="T4" fmla="*/ 263961362 w 613"/>
              <a:gd name="T5" fmla="*/ 1529733038 h 607"/>
              <a:gd name="T6" fmla="*/ 433014155 w 613"/>
              <a:gd name="T7" fmla="*/ 100806182 h 607"/>
              <a:gd name="T8" fmla="*/ 602067055 w 613"/>
              <a:gd name="T9" fmla="*/ 1529733038 h 607"/>
              <a:gd name="T10" fmla="*/ 685111529 w 613"/>
              <a:gd name="T11" fmla="*/ 100806182 h 607"/>
              <a:gd name="T12" fmla="*/ 854164321 w 613"/>
              <a:gd name="T13" fmla="*/ 1529733038 h 607"/>
              <a:gd name="T14" fmla="*/ 937209010 w 613"/>
              <a:gd name="T15" fmla="*/ 100806182 h 607"/>
              <a:gd name="T16" fmla="*/ 1106261803 w 613"/>
              <a:gd name="T17" fmla="*/ 1529733038 h 607"/>
              <a:gd name="T18" fmla="*/ 1189306277 w 613"/>
              <a:gd name="T19" fmla="*/ 100806182 h 607"/>
              <a:gd name="T20" fmla="*/ 1358359069 w 613"/>
              <a:gd name="T21" fmla="*/ 1529733038 h 607"/>
              <a:gd name="T22" fmla="*/ 1441403543 w 613"/>
              <a:gd name="T23" fmla="*/ 100806182 h 607"/>
              <a:gd name="T24" fmla="*/ 1610458057 w 613"/>
              <a:gd name="T25" fmla="*/ 1529733038 h 607"/>
              <a:gd name="T26" fmla="*/ 1693500809 w 613"/>
              <a:gd name="T27" fmla="*/ 100806182 h 607"/>
              <a:gd name="T28" fmla="*/ 1818067090 w 613"/>
              <a:gd name="T29" fmla="*/ 1517133062 h 60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3"/>
              <a:gd name="T46" fmla="*/ 0 h 607"/>
              <a:gd name="T47" fmla="*/ 613 w 613"/>
              <a:gd name="T48" fmla="*/ 607 h 60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3" h="607">
                <a:moveTo>
                  <a:pt x="0" y="367"/>
                </a:moveTo>
                <a:cubicBezTo>
                  <a:pt x="5" y="314"/>
                  <a:pt x="18" y="0"/>
                  <a:pt x="33" y="40"/>
                </a:cubicBezTo>
                <a:cubicBezTo>
                  <a:pt x="48" y="80"/>
                  <a:pt x="70" y="607"/>
                  <a:pt x="89" y="607"/>
                </a:cubicBezTo>
                <a:cubicBezTo>
                  <a:pt x="108" y="607"/>
                  <a:pt x="127" y="40"/>
                  <a:pt x="146" y="40"/>
                </a:cubicBezTo>
                <a:cubicBezTo>
                  <a:pt x="165" y="40"/>
                  <a:pt x="189" y="607"/>
                  <a:pt x="203" y="607"/>
                </a:cubicBezTo>
                <a:cubicBezTo>
                  <a:pt x="217" y="607"/>
                  <a:pt x="217" y="40"/>
                  <a:pt x="231" y="40"/>
                </a:cubicBezTo>
                <a:cubicBezTo>
                  <a:pt x="245" y="40"/>
                  <a:pt x="274" y="607"/>
                  <a:pt x="288" y="607"/>
                </a:cubicBezTo>
                <a:cubicBezTo>
                  <a:pt x="302" y="607"/>
                  <a:pt x="302" y="40"/>
                  <a:pt x="316" y="40"/>
                </a:cubicBezTo>
                <a:cubicBezTo>
                  <a:pt x="330" y="40"/>
                  <a:pt x="359" y="607"/>
                  <a:pt x="373" y="607"/>
                </a:cubicBezTo>
                <a:cubicBezTo>
                  <a:pt x="387" y="607"/>
                  <a:pt x="387" y="40"/>
                  <a:pt x="401" y="40"/>
                </a:cubicBezTo>
                <a:cubicBezTo>
                  <a:pt x="415" y="40"/>
                  <a:pt x="444" y="607"/>
                  <a:pt x="458" y="607"/>
                </a:cubicBezTo>
                <a:cubicBezTo>
                  <a:pt x="472" y="607"/>
                  <a:pt x="472" y="40"/>
                  <a:pt x="486" y="40"/>
                </a:cubicBezTo>
                <a:cubicBezTo>
                  <a:pt x="500" y="40"/>
                  <a:pt x="529" y="607"/>
                  <a:pt x="543" y="607"/>
                </a:cubicBezTo>
                <a:cubicBezTo>
                  <a:pt x="557" y="607"/>
                  <a:pt x="559" y="41"/>
                  <a:pt x="571" y="40"/>
                </a:cubicBezTo>
                <a:cubicBezTo>
                  <a:pt x="583" y="39"/>
                  <a:pt x="604" y="485"/>
                  <a:pt x="613" y="60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sp>
        <p:nvSpPr>
          <p:cNvPr id="19465" name="Freeform 9"/>
          <p:cNvSpPr>
            <a:spLocks/>
          </p:cNvSpPr>
          <p:nvPr/>
        </p:nvSpPr>
        <p:spPr bwMode="auto">
          <a:xfrm>
            <a:off x="8054975" y="2992439"/>
            <a:ext cx="985838" cy="968375"/>
          </a:xfrm>
          <a:custGeom>
            <a:avLst/>
            <a:gdLst>
              <a:gd name="T0" fmla="*/ 0 w 573"/>
              <a:gd name="T1" fmla="*/ 108365931 h 610"/>
              <a:gd name="T2" fmla="*/ 165763567 w 573"/>
              <a:gd name="T3" fmla="*/ 1537295094 h 610"/>
              <a:gd name="T4" fmla="*/ 334488089 w 573"/>
              <a:gd name="T5" fmla="*/ 108365931 h 610"/>
              <a:gd name="T6" fmla="*/ 503210943 w 573"/>
              <a:gd name="T7" fmla="*/ 1537295094 h 610"/>
              <a:gd name="T8" fmla="*/ 586093560 w 573"/>
              <a:gd name="T9" fmla="*/ 108365931 h 610"/>
              <a:gd name="T10" fmla="*/ 754818027 w 573"/>
              <a:gd name="T11" fmla="*/ 1537295094 h 610"/>
              <a:gd name="T12" fmla="*/ 837698924 w 573"/>
              <a:gd name="T13" fmla="*/ 108365931 h 610"/>
              <a:gd name="T14" fmla="*/ 1006423606 w 573"/>
              <a:gd name="T15" fmla="*/ 1537295094 h 610"/>
              <a:gd name="T16" fmla="*/ 1089304503 w 573"/>
              <a:gd name="T17" fmla="*/ 108365931 h 610"/>
              <a:gd name="T18" fmla="*/ 1258028970 w 573"/>
              <a:gd name="T19" fmla="*/ 1537295094 h 610"/>
              <a:gd name="T20" fmla="*/ 1340911587 w 573"/>
              <a:gd name="T21" fmla="*/ 108365931 h 610"/>
              <a:gd name="T22" fmla="*/ 1509634334 w 573"/>
              <a:gd name="T23" fmla="*/ 1537295094 h 610"/>
              <a:gd name="T24" fmla="*/ 1592516951 w 573"/>
              <a:gd name="T25" fmla="*/ 108365931 h 610"/>
              <a:gd name="T26" fmla="*/ 1696119362 w 573"/>
              <a:gd name="T27" fmla="*/ 894654714 h 6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73"/>
              <a:gd name="T43" fmla="*/ 0 h 610"/>
              <a:gd name="T44" fmla="*/ 573 w 573"/>
              <a:gd name="T45" fmla="*/ 610 h 61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73" h="610">
                <a:moveTo>
                  <a:pt x="0" y="43"/>
                </a:moveTo>
                <a:cubicBezTo>
                  <a:pt x="9" y="137"/>
                  <a:pt x="37" y="610"/>
                  <a:pt x="56" y="610"/>
                </a:cubicBezTo>
                <a:cubicBezTo>
                  <a:pt x="75" y="610"/>
                  <a:pt x="94" y="43"/>
                  <a:pt x="113" y="43"/>
                </a:cubicBezTo>
                <a:cubicBezTo>
                  <a:pt x="132" y="43"/>
                  <a:pt x="156" y="610"/>
                  <a:pt x="170" y="610"/>
                </a:cubicBezTo>
                <a:cubicBezTo>
                  <a:pt x="184" y="610"/>
                  <a:pt x="184" y="43"/>
                  <a:pt x="198" y="43"/>
                </a:cubicBezTo>
                <a:cubicBezTo>
                  <a:pt x="212" y="43"/>
                  <a:pt x="241" y="610"/>
                  <a:pt x="255" y="610"/>
                </a:cubicBezTo>
                <a:cubicBezTo>
                  <a:pt x="269" y="610"/>
                  <a:pt x="269" y="43"/>
                  <a:pt x="283" y="43"/>
                </a:cubicBezTo>
                <a:cubicBezTo>
                  <a:pt x="297" y="43"/>
                  <a:pt x="326" y="610"/>
                  <a:pt x="340" y="610"/>
                </a:cubicBezTo>
                <a:cubicBezTo>
                  <a:pt x="354" y="610"/>
                  <a:pt x="354" y="43"/>
                  <a:pt x="368" y="43"/>
                </a:cubicBezTo>
                <a:cubicBezTo>
                  <a:pt x="382" y="43"/>
                  <a:pt x="411" y="610"/>
                  <a:pt x="425" y="610"/>
                </a:cubicBezTo>
                <a:cubicBezTo>
                  <a:pt x="439" y="610"/>
                  <a:pt x="439" y="43"/>
                  <a:pt x="453" y="43"/>
                </a:cubicBezTo>
                <a:cubicBezTo>
                  <a:pt x="467" y="43"/>
                  <a:pt x="496" y="610"/>
                  <a:pt x="510" y="610"/>
                </a:cubicBezTo>
                <a:cubicBezTo>
                  <a:pt x="524" y="610"/>
                  <a:pt x="527" y="86"/>
                  <a:pt x="538" y="43"/>
                </a:cubicBezTo>
                <a:cubicBezTo>
                  <a:pt x="549" y="0"/>
                  <a:pt x="566" y="290"/>
                  <a:pt x="573" y="355"/>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sp>
        <p:nvSpPr>
          <p:cNvPr id="19466" name="Text Box 10"/>
          <p:cNvSpPr txBox="1">
            <a:spLocks noChangeArrowheads="1"/>
          </p:cNvSpPr>
          <p:nvPr/>
        </p:nvSpPr>
        <p:spPr bwMode="auto">
          <a:xfrm>
            <a:off x="5068889" y="2490789"/>
            <a:ext cx="365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r>
              <a:rPr lang="en-US" sz="2800">
                <a:solidFill>
                  <a:srgbClr val="000000"/>
                </a:solidFill>
              </a:rPr>
              <a:t>1</a:t>
            </a:r>
            <a:endParaRPr lang="en-GB" sz="2800">
              <a:solidFill>
                <a:srgbClr val="000000"/>
              </a:solidFill>
            </a:endParaRPr>
          </a:p>
        </p:txBody>
      </p:sp>
      <p:sp>
        <p:nvSpPr>
          <p:cNvPr id="19467" name="Text Box 11"/>
          <p:cNvSpPr txBox="1">
            <a:spLocks noChangeArrowheads="1"/>
          </p:cNvSpPr>
          <p:nvPr/>
        </p:nvSpPr>
        <p:spPr bwMode="auto">
          <a:xfrm>
            <a:off x="8386764" y="2509839"/>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r>
              <a:rPr lang="en-US" sz="2800">
                <a:solidFill>
                  <a:srgbClr val="000000"/>
                </a:solidFill>
              </a:rPr>
              <a:t>1</a:t>
            </a:r>
            <a:endParaRPr lang="en-GB" sz="2800">
              <a:solidFill>
                <a:srgbClr val="000000"/>
              </a:solidFill>
            </a:endParaRPr>
          </a:p>
        </p:txBody>
      </p:sp>
      <p:sp>
        <p:nvSpPr>
          <p:cNvPr id="19468" name="Text Box 12"/>
          <p:cNvSpPr txBox="1">
            <a:spLocks noChangeArrowheads="1"/>
          </p:cNvSpPr>
          <p:nvPr/>
        </p:nvSpPr>
        <p:spPr bwMode="auto">
          <a:xfrm>
            <a:off x="6096000" y="2490789"/>
            <a:ext cx="363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r>
              <a:rPr lang="en-US" sz="2800">
                <a:solidFill>
                  <a:srgbClr val="000000"/>
                </a:solidFill>
              </a:rPr>
              <a:t>0</a:t>
            </a:r>
            <a:endParaRPr lang="en-GB" sz="2800">
              <a:solidFill>
                <a:srgbClr val="000000"/>
              </a:solidFill>
            </a:endParaRPr>
          </a:p>
        </p:txBody>
      </p:sp>
      <p:sp>
        <p:nvSpPr>
          <p:cNvPr id="19469" name="Text Box 13"/>
          <p:cNvSpPr txBox="1">
            <a:spLocks noChangeArrowheads="1"/>
          </p:cNvSpPr>
          <p:nvPr/>
        </p:nvSpPr>
        <p:spPr bwMode="auto">
          <a:xfrm>
            <a:off x="7265989" y="2509839"/>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r>
              <a:rPr lang="en-US" sz="2800">
                <a:solidFill>
                  <a:srgbClr val="000000"/>
                </a:solidFill>
              </a:rPr>
              <a:t>0</a:t>
            </a:r>
            <a:endParaRPr lang="en-GB" sz="2800">
              <a:solidFill>
                <a:srgbClr val="000000"/>
              </a:solidFill>
            </a:endParaRPr>
          </a:p>
        </p:txBody>
      </p:sp>
      <p:sp>
        <p:nvSpPr>
          <p:cNvPr id="19470" name="Text Box 14"/>
          <p:cNvSpPr txBox="1">
            <a:spLocks noChangeArrowheads="1"/>
          </p:cNvSpPr>
          <p:nvPr/>
        </p:nvSpPr>
        <p:spPr bwMode="auto">
          <a:xfrm>
            <a:off x="3944939" y="4425951"/>
            <a:ext cx="52403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r>
              <a:rPr lang="en-US">
                <a:solidFill>
                  <a:srgbClr val="000000"/>
                </a:solidFill>
              </a:rPr>
              <a:t> where s</a:t>
            </a:r>
            <a:r>
              <a:rPr lang="en-US" baseline="-25000">
                <a:solidFill>
                  <a:srgbClr val="000000"/>
                </a:solidFill>
              </a:rPr>
              <a:t>0 </a:t>
            </a:r>
            <a:r>
              <a:rPr lang="en-US">
                <a:solidFill>
                  <a:srgbClr val="000000"/>
                </a:solidFill>
              </a:rPr>
              <a:t>=-Acos(</a:t>
            </a:r>
            <a:r>
              <a:rPr lang="en-US">
                <a:solidFill>
                  <a:srgbClr val="000000"/>
                </a:solidFill>
                <a:sym typeface="Symbol" panose="05050102010706020507" pitchFamily="18" charset="2"/>
              </a:rPr>
              <a:t></a:t>
            </a:r>
            <a:r>
              <a:rPr lang="en-US" baseline="-25000">
                <a:solidFill>
                  <a:srgbClr val="000000"/>
                </a:solidFill>
                <a:sym typeface="Symbol" panose="05050102010706020507" pitchFamily="18" charset="2"/>
              </a:rPr>
              <a:t>c</a:t>
            </a:r>
            <a:r>
              <a:rPr lang="en-US">
                <a:solidFill>
                  <a:srgbClr val="000000"/>
                </a:solidFill>
                <a:sym typeface="Symbol" panose="05050102010706020507" pitchFamily="18" charset="2"/>
              </a:rPr>
              <a:t>t) and </a:t>
            </a:r>
            <a:r>
              <a:rPr lang="en-US">
                <a:solidFill>
                  <a:srgbClr val="000000"/>
                </a:solidFill>
              </a:rPr>
              <a:t>s</a:t>
            </a:r>
            <a:r>
              <a:rPr lang="en-US" baseline="-25000">
                <a:solidFill>
                  <a:srgbClr val="000000"/>
                </a:solidFill>
              </a:rPr>
              <a:t>1</a:t>
            </a:r>
            <a:r>
              <a:rPr lang="en-US">
                <a:solidFill>
                  <a:srgbClr val="000000"/>
                </a:solidFill>
              </a:rPr>
              <a:t> =Acos(</a:t>
            </a:r>
            <a:r>
              <a:rPr lang="en-US">
                <a:solidFill>
                  <a:srgbClr val="000000"/>
                </a:solidFill>
                <a:sym typeface="Symbol" panose="05050102010706020507" pitchFamily="18" charset="2"/>
              </a:rPr>
              <a:t></a:t>
            </a:r>
            <a:r>
              <a:rPr lang="en-US" baseline="-25000">
                <a:solidFill>
                  <a:srgbClr val="000000"/>
                </a:solidFill>
                <a:sym typeface="Symbol" panose="05050102010706020507" pitchFamily="18" charset="2"/>
              </a:rPr>
              <a:t>c</a:t>
            </a:r>
            <a:r>
              <a:rPr lang="en-US">
                <a:solidFill>
                  <a:srgbClr val="000000"/>
                </a:solidFill>
                <a:sym typeface="Symbol" panose="05050102010706020507" pitchFamily="18" charset="2"/>
              </a:rPr>
              <a:t>t) </a:t>
            </a:r>
          </a:p>
        </p:txBody>
      </p:sp>
      <p:sp>
        <p:nvSpPr>
          <p:cNvPr id="19471" name="Rectangle 16"/>
          <p:cNvSpPr>
            <a:spLocks noChangeArrowheads="1"/>
          </p:cNvSpPr>
          <p:nvPr/>
        </p:nvSpPr>
        <p:spPr bwMode="auto">
          <a:xfrm>
            <a:off x="5930900" y="3960813"/>
            <a:ext cx="484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r>
              <a:rPr lang="en-US">
                <a:solidFill>
                  <a:srgbClr val="000000"/>
                </a:solidFill>
              </a:rPr>
              <a:t>s</a:t>
            </a:r>
            <a:r>
              <a:rPr lang="en-US" baseline="-25000">
                <a:solidFill>
                  <a:srgbClr val="000000"/>
                </a:solidFill>
              </a:rPr>
              <a:t>0</a:t>
            </a:r>
            <a:r>
              <a:rPr lang="en-US">
                <a:solidFill>
                  <a:srgbClr val="000000"/>
                </a:solidFill>
              </a:rPr>
              <a:t> </a:t>
            </a:r>
            <a:endParaRPr lang="en-GB">
              <a:solidFill>
                <a:srgbClr val="000000"/>
              </a:solidFill>
            </a:endParaRPr>
          </a:p>
        </p:txBody>
      </p:sp>
      <p:sp>
        <p:nvSpPr>
          <p:cNvPr id="19472" name="Rectangle 17"/>
          <p:cNvSpPr>
            <a:spLocks noChangeArrowheads="1"/>
          </p:cNvSpPr>
          <p:nvPr/>
        </p:nvSpPr>
        <p:spPr bwMode="auto">
          <a:xfrm>
            <a:off x="7265989" y="3960813"/>
            <a:ext cx="4841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r>
              <a:rPr lang="en-US">
                <a:solidFill>
                  <a:srgbClr val="000000"/>
                </a:solidFill>
              </a:rPr>
              <a:t>s</a:t>
            </a:r>
            <a:r>
              <a:rPr lang="en-US" baseline="-25000">
                <a:solidFill>
                  <a:srgbClr val="000000"/>
                </a:solidFill>
              </a:rPr>
              <a:t>0</a:t>
            </a:r>
            <a:r>
              <a:rPr lang="en-US">
                <a:solidFill>
                  <a:srgbClr val="000000"/>
                </a:solidFill>
              </a:rPr>
              <a:t> </a:t>
            </a:r>
            <a:endParaRPr lang="en-GB">
              <a:solidFill>
                <a:srgbClr val="000000"/>
              </a:solidFill>
            </a:endParaRPr>
          </a:p>
        </p:txBody>
      </p:sp>
      <p:sp>
        <p:nvSpPr>
          <p:cNvPr id="19473" name="Rectangle 18"/>
          <p:cNvSpPr>
            <a:spLocks noChangeArrowheads="1"/>
          </p:cNvSpPr>
          <p:nvPr/>
        </p:nvSpPr>
        <p:spPr bwMode="auto">
          <a:xfrm>
            <a:off x="4959350" y="3968751"/>
            <a:ext cx="484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r>
              <a:rPr lang="en-US">
                <a:solidFill>
                  <a:srgbClr val="000000"/>
                </a:solidFill>
              </a:rPr>
              <a:t>s</a:t>
            </a:r>
            <a:r>
              <a:rPr lang="en-US" baseline="-25000">
                <a:solidFill>
                  <a:srgbClr val="000000"/>
                </a:solidFill>
              </a:rPr>
              <a:t>1</a:t>
            </a:r>
            <a:r>
              <a:rPr lang="en-US">
                <a:solidFill>
                  <a:srgbClr val="000000"/>
                </a:solidFill>
              </a:rPr>
              <a:t> </a:t>
            </a:r>
            <a:endParaRPr lang="en-GB">
              <a:solidFill>
                <a:srgbClr val="000000"/>
              </a:solidFill>
            </a:endParaRPr>
          </a:p>
        </p:txBody>
      </p:sp>
      <p:sp>
        <p:nvSpPr>
          <p:cNvPr id="19474" name="Rectangle 19"/>
          <p:cNvSpPr>
            <a:spLocks noChangeArrowheads="1"/>
          </p:cNvSpPr>
          <p:nvPr/>
        </p:nvSpPr>
        <p:spPr bwMode="auto">
          <a:xfrm>
            <a:off x="8277225" y="3960813"/>
            <a:ext cx="484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r>
              <a:rPr lang="en-US">
                <a:solidFill>
                  <a:srgbClr val="000000"/>
                </a:solidFill>
              </a:rPr>
              <a:t>s</a:t>
            </a:r>
            <a:r>
              <a:rPr lang="en-US" baseline="-25000">
                <a:solidFill>
                  <a:srgbClr val="000000"/>
                </a:solidFill>
              </a:rPr>
              <a:t>1</a:t>
            </a:r>
            <a:r>
              <a:rPr lang="en-US">
                <a:solidFill>
                  <a:srgbClr val="000000"/>
                </a:solidFill>
              </a:rPr>
              <a:t> </a:t>
            </a:r>
            <a:endParaRPr lang="en-GB">
              <a:solidFill>
                <a:srgbClr val="000000"/>
              </a:solidFill>
            </a:endParaRPr>
          </a:p>
        </p:txBody>
      </p:sp>
      <p:sp>
        <p:nvSpPr>
          <p:cNvPr id="19475" name="Freeform 20"/>
          <p:cNvSpPr>
            <a:spLocks/>
          </p:cNvSpPr>
          <p:nvPr/>
        </p:nvSpPr>
        <p:spPr bwMode="auto">
          <a:xfrm>
            <a:off x="5822951" y="3092451"/>
            <a:ext cx="925513" cy="900113"/>
          </a:xfrm>
          <a:custGeom>
            <a:avLst/>
            <a:gdLst>
              <a:gd name="T0" fmla="*/ 0 w 538"/>
              <a:gd name="T1" fmla="*/ 0 h 567"/>
              <a:gd name="T2" fmla="*/ 165725295 w 538"/>
              <a:gd name="T3" fmla="*/ 1428929963 h 567"/>
              <a:gd name="T4" fmla="*/ 334409478 w 538"/>
              <a:gd name="T5" fmla="*/ 0 h 567"/>
              <a:gd name="T6" fmla="*/ 503093715 w 538"/>
              <a:gd name="T7" fmla="*/ 1428929963 h 567"/>
              <a:gd name="T8" fmla="*/ 585956336 w 538"/>
              <a:gd name="T9" fmla="*/ 0 h 567"/>
              <a:gd name="T10" fmla="*/ 754640465 w 538"/>
              <a:gd name="T11" fmla="*/ 1428929963 h 567"/>
              <a:gd name="T12" fmla="*/ 837503086 w 538"/>
              <a:gd name="T13" fmla="*/ 0 h 567"/>
              <a:gd name="T14" fmla="*/ 1006189150 w 538"/>
              <a:gd name="T15" fmla="*/ 1428929963 h 567"/>
              <a:gd name="T16" fmla="*/ 1089051771 w 538"/>
              <a:gd name="T17" fmla="*/ 0 h 567"/>
              <a:gd name="T18" fmla="*/ 1257735900 w 538"/>
              <a:gd name="T19" fmla="*/ 1428929963 h 567"/>
              <a:gd name="T20" fmla="*/ 1340598521 w 538"/>
              <a:gd name="T21" fmla="*/ 0 h 567"/>
              <a:gd name="T22" fmla="*/ 1509282650 w 538"/>
              <a:gd name="T23" fmla="*/ 1428929963 h 567"/>
              <a:gd name="T24" fmla="*/ 1592145271 w 538"/>
              <a:gd name="T25" fmla="*/ 0 h 5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38"/>
              <a:gd name="T40" fmla="*/ 0 h 567"/>
              <a:gd name="T41" fmla="*/ 538 w 538"/>
              <a:gd name="T42" fmla="*/ 567 h 56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38" h="567">
                <a:moveTo>
                  <a:pt x="0" y="0"/>
                </a:moveTo>
                <a:cubicBezTo>
                  <a:pt x="9" y="94"/>
                  <a:pt x="37" y="567"/>
                  <a:pt x="56" y="567"/>
                </a:cubicBezTo>
                <a:cubicBezTo>
                  <a:pt x="75" y="567"/>
                  <a:pt x="94" y="0"/>
                  <a:pt x="113" y="0"/>
                </a:cubicBezTo>
                <a:cubicBezTo>
                  <a:pt x="132" y="0"/>
                  <a:pt x="156" y="567"/>
                  <a:pt x="170" y="567"/>
                </a:cubicBezTo>
                <a:cubicBezTo>
                  <a:pt x="184" y="567"/>
                  <a:pt x="184" y="0"/>
                  <a:pt x="198" y="0"/>
                </a:cubicBezTo>
                <a:cubicBezTo>
                  <a:pt x="212" y="0"/>
                  <a:pt x="241" y="567"/>
                  <a:pt x="255" y="567"/>
                </a:cubicBezTo>
                <a:cubicBezTo>
                  <a:pt x="269" y="567"/>
                  <a:pt x="269" y="0"/>
                  <a:pt x="283" y="0"/>
                </a:cubicBezTo>
                <a:cubicBezTo>
                  <a:pt x="297" y="0"/>
                  <a:pt x="326" y="567"/>
                  <a:pt x="340" y="567"/>
                </a:cubicBezTo>
                <a:cubicBezTo>
                  <a:pt x="354" y="567"/>
                  <a:pt x="354" y="0"/>
                  <a:pt x="368" y="0"/>
                </a:cubicBezTo>
                <a:cubicBezTo>
                  <a:pt x="382" y="0"/>
                  <a:pt x="411" y="567"/>
                  <a:pt x="425" y="567"/>
                </a:cubicBezTo>
                <a:cubicBezTo>
                  <a:pt x="439" y="567"/>
                  <a:pt x="439" y="0"/>
                  <a:pt x="453" y="0"/>
                </a:cubicBezTo>
                <a:cubicBezTo>
                  <a:pt x="467" y="0"/>
                  <a:pt x="496" y="567"/>
                  <a:pt x="510" y="567"/>
                </a:cubicBezTo>
                <a:cubicBezTo>
                  <a:pt x="524" y="567"/>
                  <a:pt x="533" y="94"/>
                  <a:pt x="538"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sp>
        <p:nvSpPr>
          <p:cNvPr id="19476" name="Freeform 21"/>
          <p:cNvSpPr>
            <a:spLocks/>
          </p:cNvSpPr>
          <p:nvPr/>
        </p:nvSpPr>
        <p:spPr bwMode="auto">
          <a:xfrm>
            <a:off x="6756400" y="3059114"/>
            <a:ext cx="1270000" cy="922337"/>
          </a:xfrm>
          <a:custGeom>
            <a:avLst/>
            <a:gdLst>
              <a:gd name="T0" fmla="*/ 0 w 738"/>
              <a:gd name="T1" fmla="*/ 75604640 h 581"/>
              <a:gd name="T2" fmla="*/ 109571048 w 738"/>
              <a:gd name="T3" fmla="*/ 1396165616 h 581"/>
              <a:gd name="T4" fmla="*/ 195450924 w 738"/>
              <a:gd name="T5" fmla="*/ 75604640 h 581"/>
              <a:gd name="T6" fmla="*/ 349442729 w 738"/>
              <a:gd name="T7" fmla="*/ 1451609000 h 581"/>
              <a:gd name="T8" fmla="*/ 441245802 w 738"/>
              <a:gd name="T9" fmla="*/ 2519361 h 581"/>
              <a:gd name="T10" fmla="*/ 607084106 w 738"/>
              <a:gd name="T11" fmla="*/ 1431447769 h 581"/>
              <a:gd name="T12" fmla="*/ 775882194 w 738"/>
              <a:gd name="T13" fmla="*/ 2519361 h 581"/>
              <a:gd name="T14" fmla="*/ 944682218 w 738"/>
              <a:gd name="T15" fmla="*/ 1431447769 h 581"/>
              <a:gd name="T16" fmla="*/ 1027600456 w 738"/>
              <a:gd name="T17" fmla="*/ 2519361 h 581"/>
              <a:gd name="T18" fmla="*/ 1196398544 w 738"/>
              <a:gd name="T19" fmla="*/ 1431447769 h 581"/>
              <a:gd name="T20" fmla="*/ 1279318503 w 738"/>
              <a:gd name="T21" fmla="*/ 2519361 h 581"/>
              <a:gd name="T22" fmla="*/ 1448116591 w 738"/>
              <a:gd name="T23" fmla="*/ 1431447769 h 581"/>
              <a:gd name="T24" fmla="*/ 1531034829 w 738"/>
              <a:gd name="T25" fmla="*/ 2519361 h 581"/>
              <a:gd name="T26" fmla="*/ 1699834638 w 738"/>
              <a:gd name="T27" fmla="*/ 1431447769 h 581"/>
              <a:gd name="T28" fmla="*/ 1782752876 w 738"/>
              <a:gd name="T29" fmla="*/ 2519361 h 581"/>
              <a:gd name="T30" fmla="*/ 1951553115 w 738"/>
              <a:gd name="T31" fmla="*/ 1431447769 h 581"/>
              <a:gd name="T32" fmla="*/ 2034471353 w 738"/>
              <a:gd name="T33" fmla="*/ 2519361 h 581"/>
              <a:gd name="T34" fmla="*/ 2147483647 w 738"/>
              <a:gd name="T35" fmla="*/ 1433967129 h 58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38"/>
              <a:gd name="T55" fmla="*/ 0 h 581"/>
              <a:gd name="T56" fmla="*/ 738 w 738"/>
              <a:gd name="T57" fmla="*/ 581 h 58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38" h="581">
                <a:moveTo>
                  <a:pt x="0" y="30"/>
                </a:moveTo>
                <a:cubicBezTo>
                  <a:pt x="6" y="117"/>
                  <a:pt x="26" y="554"/>
                  <a:pt x="37" y="554"/>
                </a:cubicBezTo>
                <a:cubicBezTo>
                  <a:pt x="48" y="554"/>
                  <a:pt x="53" y="26"/>
                  <a:pt x="66" y="30"/>
                </a:cubicBezTo>
                <a:cubicBezTo>
                  <a:pt x="79" y="34"/>
                  <a:pt x="104" y="581"/>
                  <a:pt x="118" y="576"/>
                </a:cubicBezTo>
                <a:cubicBezTo>
                  <a:pt x="132" y="571"/>
                  <a:pt x="135" y="2"/>
                  <a:pt x="149" y="1"/>
                </a:cubicBezTo>
                <a:cubicBezTo>
                  <a:pt x="163" y="0"/>
                  <a:pt x="186" y="568"/>
                  <a:pt x="205" y="568"/>
                </a:cubicBezTo>
                <a:cubicBezTo>
                  <a:pt x="224" y="568"/>
                  <a:pt x="243" y="1"/>
                  <a:pt x="262" y="1"/>
                </a:cubicBezTo>
                <a:cubicBezTo>
                  <a:pt x="281" y="1"/>
                  <a:pt x="305" y="568"/>
                  <a:pt x="319" y="568"/>
                </a:cubicBezTo>
                <a:cubicBezTo>
                  <a:pt x="333" y="568"/>
                  <a:pt x="333" y="1"/>
                  <a:pt x="347" y="1"/>
                </a:cubicBezTo>
                <a:cubicBezTo>
                  <a:pt x="361" y="1"/>
                  <a:pt x="390" y="568"/>
                  <a:pt x="404" y="568"/>
                </a:cubicBezTo>
                <a:cubicBezTo>
                  <a:pt x="418" y="568"/>
                  <a:pt x="418" y="1"/>
                  <a:pt x="432" y="1"/>
                </a:cubicBezTo>
                <a:cubicBezTo>
                  <a:pt x="446" y="1"/>
                  <a:pt x="475" y="568"/>
                  <a:pt x="489" y="568"/>
                </a:cubicBezTo>
                <a:cubicBezTo>
                  <a:pt x="503" y="568"/>
                  <a:pt x="503" y="1"/>
                  <a:pt x="517" y="1"/>
                </a:cubicBezTo>
                <a:cubicBezTo>
                  <a:pt x="531" y="1"/>
                  <a:pt x="560" y="568"/>
                  <a:pt x="574" y="568"/>
                </a:cubicBezTo>
                <a:cubicBezTo>
                  <a:pt x="588" y="568"/>
                  <a:pt x="588" y="1"/>
                  <a:pt x="602" y="1"/>
                </a:cubicBezTo>
                <a:cubicBezTo>
                  <a:pt x="616" y="1"/>
                  <a:pt x="645" y="568"/>
                  <a:pt x="659" y="568"/>
                </a:cubicBezTo>
                <a:cubicBezTo>
                  <a:pt x="673" y="568"/>
                  <a:pt x="674" y="1"/>
                  <a:pt x="687" y="1"/>
                </a:cubicBezTo>
                <a:cubicBezTo>
                  <a:pt x="700" y="1"/>
                  <a:pt x="728" y="451"/>
                  <a:pt x="738" y="569"/>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sp>
        <p:nvSpPr>
          <p:cNvPr id="19477" name="Oval 22"/>
          <p:cNvSpPr>
            <a:spLocks noChangeArrowheads="1"/>
          </p:cNvSpPr>
          <p:nvPr/>
        </p:nvSpPr>
        <p:spPr bwMode="auto">
          <a:xfrm>
            <a:off x="5559425" y="2843213"/>
            <a:ext cx="488950" cy="1395412"/>
          </a:xfrm>
          <a:prstGeom prst="ellipse">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新細明體" pitchFamily="18" charset="-120"/>
              </a:defRPr>
            </a:lvl1pPr>
            <a:lvl2pPr marL="742950" indent="-285750" eaLnBrk="0" hangingPunct="0">
              <a:defRPr kumimoji="1" sz="2400">
                <a:solidFill>
                  <a:schemeClr val="tx1"/>
                </a:solidFill>
                <a:latin typeface="Times New Roman" panose="02020603050405020304" pitchFamily="18" charset="0"/>
                <a:ea typeface="新細明體" pitchFamily="18" charset="-120"/>
              </a:defRPr>
            </a:lvl2pPr>
            <a:lvl3pPr marL="1143000" indent="-228600" eaLnBrk="0" hangingPunct="0">
              <a:defRPr kumimoji="1" sz="2400">
                <a:solidFill>
                  <a:schemeClr val="tx1"/>
                </a:solidFill>
                <a:latin typeface="Times New Roman" panose="02020603050405020304" pitchFamily="18" charset="0"/>
                <a:ea typeface="新細明體" pitchFamily="18" charset="-120"/>
              </a:defRPr>
            </a:lvl3pPr>
            <a:lvl4pPr marL="1600200" indent="-228600" eaLnBrk="0" hangingPunct="0">
              <a:defRPr kumimoji="1" sz="2400">
                <a:solidFill>
                  <a:schemeClr val="tx1"/>
                </a:solidFill>
                <a:latin typeface="Times New Roman" panose="02020603050405020304" pitchFamily="18" charset="0"/>
                <a:ea typeface="新細明體" pitchFamily="18" charset="-120"/>
              </a:defRPr>
            </a:lvl4pPr>
            <a:lvl5pPr marL="2057400" indent="-228600" eaLnBrk="0" hangingPunct="0">
              <a:defRPr kumimoji="1" sz="24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eaLnBrk="1" fontAlgn="base" hangingPunct="1">
              <a:spcBef>
                <a:spcPct val="0"/>
              </a:spcBef>
              <a:spcAft>
                <a:spcPct val="0"/>
              </a:spcAft>
            </a:pPr>
            <a:endParaRPr lang="en-US">
              <a:solidFill>
                <a:srgbClr val="000000"/>
              </a:solidFill>
            </a:endParaRPr>
          </a:p>
        </p:txBody>
      </p:sp>
    </p:spTree>
    <p:extLst>
      <p:ext uri="{BB962C8B-B14F-4D97-AF65-F5344CB8AC3E}">
        <p14:creationId xmlns:p14="http://schemas.microsoft.com/office/powerpoint/2010/main" val="3464064915"/>
      </p:ext>
    </p:extLst>
  </p:cSld>
  <p:clrMapOvr>
    <a:masterClrMapping/>
  </p:clrMapOvr>
  <p:timing>
    <p:tnLst>
      <p:par>
        <p:cTn id="1" dur="indefinite" restart="never" nodeType="tmRoot"/>
      </p:par>
    </p:tnLst>
  </p:timing>
</p:sld>
</file>

<file path=ppt/theme/theme1.xml><?xml version="1.0" encoding="utf-8"?>
<a:theme xmlns:a="http://schemas.openxmlformats.org/drawingml/2006/main" name="預設簡報設計">
  <a:themeElements>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預設簡報設計">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0</TotalTime>
  <Words>2275</Words>
  <Application>Microsoft Office PowerPoint</Application>
  <PresentationFormat>Widescreen</PresentationFormat>
  <Paragraphs>321</Paragraphs>
  <Slides>48</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48</vt:i4>
      </vt:variant>
    </vt:vector>
  </HeadingPairs>
  <TitlesOfParts>
    <vt:vector size="57" baseType="lpstr">
      <vt:lpstr>標楷體</vt:lpstr>
      <vt:lpstr>新細明體</vt:lpstr>
      <vt:lpstr>Arial</vt:lpstr>
      <vt:lpstr>Symbol</vt:lpstr>
      <vt:lpstr>Times New Roman</vt:lpstr>
      <vt:lpstr>Wingdings</vt:lpstr>
      <vt:lpstr>預設簡報設計</vt:lpstr>
      <vt:lpstr>MathType 5.0 Equation</vt:lpstr>
      <vt:lpstr>Microsoft 方程式編輯器 3.0</vt:lpstr>
      <vt:lpstr>Digital Modulation Basics</vt:lpstr>
      <vt:lpstr>Modulation &amp; Demodulation</vt:lpstr>
      <vt:lpstr>Modulation</vt:lpstr>
      <vt:lpstr>Why Carrier?</vt:lpstr>
      <vt:lpstr>Modulation Process</vt:lpstr>
      <vt:lpstr>Continuous Carrier</vt:lpstr>
      <vt:lpstr>Amplitude Shift Keying (ASK)</vt:lpstr>
      <vt:lpstr>Frequency Shift Keying (FSK)</vt:lpstr>
      <vt:lpstr>Phase Shift Keying (PSK)</vt:lpstr>
      <vt:lpstr>Demodulation &amp; Detection</vt:lpstr>
      <vt:lpstr>Coherent Detection</vt:lpstr>
      <vt:lpstr>Coherent Detection 2</vt:lpstr>
      <vt:lpstr>Non-Coherent Detection</vt:lpstr>
      <vt:lpstr>Amplitude Shift Keying </vt:lpstr>
      <vt:lpstr>Amplitude Shift Keying </vt:lpstr>
      <vt:lpstr>Amplitude Shift Keying </vt:lpstr>
      <vt:lpstr>Amplitude Shift Keying </vt:lpstr>
      <vt:lpstr>Amplitude Shift Keying </vt:lpstr>
      <vt:lpstr>Frequency Shift Keying </vt:lpstr>
      <vt:lpstr>Frequency Shift Keying </vt:lpstr>
      <vt:lpstr>FSK Transmitter </vt:lpstr>
      <vt:lpstr>FSK Transmitter </vt:lpstr>
      <vt:lpstr>Bandwidth Considerations of FSK </vt:lpstr>
      <vt:lpstr>Bandwidth Considerations of FSK </vt:lpstr>
      <vt:lpstr>Bandwidth Considerations of FSK </vt:lpstr>
      <vt:lpstr>Bandwidth Considerations of FSK </vt:lpstr>
      <vt:lpstr>Bandwidth Considerations of FSK </vt:lpstr>
      <vt:lpstr>Bandwidth Considerations of FSK </vt:lpstr>
      <vt:lpstr>FSK Receiver </vt:lpstr>
      <vt:lpstr>FSK Receiver </vt:lpstr>
      <vt:lpstr>FSK Receiver </vt:lpstr>
      <vt:lpstr>Minimum Shift-Keying </vt:lpstr>
      <vt:lpstr>Minimum Shift-Keying </vt:lpstr>
      <vt:lpstr>Minimum Shift-Keying </vt:lpstr>
      <vt:lpstr>Minimum Shift-Keying </vt:lpstr>
      <vt:lpstr>Binary Phase Shift Keying </vt:lpstr>
      <vt:lpstr>Binary Phase Shift Keying </vt:lpstr>
      <vt:lpstr>Binary Phase Shift Keying </vt:lpstr>
      <vt:lpstr>Binary Phase Shift Keying </vt:lpstr>
      <vt:lpstr>Binary Phase Shift Keying </vt:lpstr>
      <vt:lpstr>Binary Phase Shift Keying </vt:lpstr>
      <vt:lpstr>Bandwidth Considerations of BPSK </vt:lpstr>
      <vt:lpstr>Bandwidth Considerations of BPSK </vt:lpstr>
      <vt:lpstr>Bandwidth Considerations of BPSK </vt:lpstr>
      <vt:lpstr>Bandwidth Considerations of BPSK </vt:lpstr>
      <vt:lpstr>Bandwidth Considerations of BPSK </vt:lpstr>
      <vt:lpstr>BPSK Receiver</vt:lpstr>
      <vt:lpstr>BPSK Receiver</vt:lpstr>
    </vt:vector>
  </TitlesOfParts>
  <Company>SEC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Modulation Basics</dc:title>
  <dc:creator>Salman Fazle Rabby</dc:creator>
  <cp:lastModifiedBy>Salman Fazle Rabby</cp:lastModifiedBy>
  <cp:revision>1</cp:revision>
  <dcterms:created xsi:type="dcterms:W3CDTF">2019-05-12T13:33:19Z</dcterms:created>
  <dcterms:modified xsi:type="dcterms:W3CDTF">2019-05-12T13:33:59Z</dcterms:modified>
</cp:coreProperties>
</file>