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9"/>
  </p:notesMasterIdLst>
  <p:handoutMasterIdLst>
    <p:handoutMasterId r:id="rId20"/>
  </p:handoutMasterIdLst>
  <p:sldIdLst>
    <p:sldId id="268" r:id="rId3"/>
    <p:sldId id="272" r:id="rId4"/>
    <p:sldId id="269" r:id="rId5"/>
    <p:sldId id="271" r:id="rId6"/>
    <p:sldId id="261" r:id="rId7"/>
    <p:sldId id="262" r:id="rId8"/>
    <p:sldId id="273" r:id="rId9"/>
    <p:sldId id="276" r:id="rId10"/>
    <p:sldId id="293" r:id="rId11"/>
    <p:sldId id="278" r:id="rId12"/>
    <p:sldId id="279" r:id="rId13"/>
    <p:sldId id="280" r:id="rId14"/>
    <p:sldId id="259" r:id="rId15"/>
    <p:sldId id="281" r:id="rId16"/>
    <p:sldId id="282" r:id="rId17"/>
    <p:sldId id="283"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3" pos="383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E6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4" autoAdjust="0"/>
    <p:restoredTop sz="94492" autoAdjust="0"/>
  </p:normalViewPr>
  <p:slideViewPr>
    <p:cSldViewPr>
      <p:cViewPr>
        <p:scale>
          <a:sx n="70" d="100"/>
          <a:sy n="70" d="100"/>
        </p:scale>
        <p:origin x="-708" y="-180"/>
      </p:cViewPr>
      <p:guideLst>
        <p:guide orient="horz" pos="2160"/>
        <p:guide pos="3839"/>
      </p:guideLst>
    </p:cSldViewPr>
  </p:slideViewPr>
  <p:outlineViewPr>
    <p:cViewPr>
      <p:scale>
        <a:sx n="33" d="100"/>
        <a:sy n="33" d="100"/>
      </p:scale>
      <p:origin x="0" y="12702"/>
    </p:cViewPr>
  </p:outlin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pPr/>
              <a:t>11-Jul-17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p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pPr/>
              <a:t>11-Jul-17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p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209051-6E81-43E8-9099-FF6A0C3DCFE8}" type="datetime1">
              <a:rPr lang="en-US" smtClean="0"/>
              <a:pPr/>
              <a:t>11-Jul-17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99D79-8A4B-4031-B1E0-AF26F8EDF2BC}"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CEAB04-7709-4C1E-A61A-74684A0170FC}" type="datetime1">
              <a:rPr lang="en-US" smtClean="0"/>
              <a:pPr/>
              <a:t>11-Jul-17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99D79-8A4B-4031-B1E0-AF26F8EDF2BC}"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41"/>
            <a:ext cx="3654531"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590" y="274641"/>
            <a:ext cx="1076468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79BD0D-E0B1-4CED-AC65-708AC79EB9CD}" type="datetime1">
              <a:rPr lang="en-US" smtClean="0"/>
              <a:pPr/>
              <a:t>11-Jul-17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99D79-8A4B-4031-B1E0-AF26F8EDF2BC}"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C3EA6D-DF0B-4D4B-B359-5F1D1D0E30A4}" type="datetime1">
              <a:rPr lang="en-US" smtClean="0"/>
              <a:pPr/>
              <a:t>11-Jul-17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99D79-8A4B-4031-B1E0-AF26F8EDF2BC}"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3"/>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7EDB99-15BC-4479-BAC5-1E502E66917A}" type="datetime1">
              <a:rPr lang="en-US" smtClean="0"/>
              <a:pPr/>
              <a:t>11-Jul-17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99D79-8A4B-4031-B1E0-AF26F8EDF2BC}"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589" y="1600203"/>
            <a:ext cx="72096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5341" y="1600203"/>
            <a:ext cx="72096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67C2A3-CD19-48AB-9F64-ECCF75182EDD}" type="datetime1">
              <a:rPr lang="en-US" smtClean="0"/>
              <a:pPr/>
              <a:t>11-Jul-17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C99D79-8A4B-4031-B1E0-AF26F8EDF2BC}"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63E8C1-7C87-4705-AB97-8CD17D208E3F}" type="datetime1">
              <a:rPr lang="en-US" smtClean="0"/>
              <a:pPr/>
              <a:t>11-Jul-17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C99D79-8A4B-4031-B1E0-AF26F8EDF2BC}"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0C624E-DF92-4841-B9B9-DD11AA239B85}" type="datetime1">
              <a:rPr lang="en-US" smtClean="0"/>
              <a:pPr/>
              <a:t>11-Jul-17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C99D79-8A4B-4031-B1E0-AF26F8EDF2BC}"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DA3AE1-4360-4D5B-BDBC-656B872DD533}" type="datetime1">
              <a:rPr lang="en-US" smtClean="0"/>
              <a:pPr/>
              <a:t>11-Jul-17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C99D79-8A4B-4031-B1E0-AF26F8EDF2BC}"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3"/>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3" y="1435103"/>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990708-46A4-4851-883E-8DFB8939107E}" type="datetime1">
              <a:rPr lang="en-US" smtClean="0"/>
              <a:pPr/>
              <a:t>11-Jul-17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C99D79-8A4B-4031-B1E0-AF26F8EDF2BC}"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88EFFC-86AE-4294-A319-CAFC2651994B}" type="datetime1">
              <a:rPr lang="en-US" smtClean="0"/>
              <a:pPr/>
              <a:t>11-Jul-17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C99D79-8A4B-4031-B1E0-AF26F8EDF2BC}"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441" y="1600203"/>
            <a:ext cx="10969943"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441" y="6356353"/>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9E8617-6EA8-4B97-A5E8-E18E98765EE2}" type="datetime1">
              <a:rPr lang="en-US" smtClean="0"/>
              <a:pPr/>
              <a:t>11-Jul-17</a:t>
            </a:fld>
            <a:endParaRPr lang="en-US"/>
          </a:p>
        </p:txBody>
      </p:sp>
      <p:sp>
        <p:nvSpPr>
          <p:cNvPr id="5" name="Footer Placeholder 4"/>
          <p:cNvSpPr>
            <a:spLocks noGrp="1"/>
          </p:cNvSpPr>
          <p:nvPr>
            <p:ph type="ftr" sz="quarter" idx="3"/>
          </p:nvPr>
        </p:nvSpPr>
        <p:spPr>
          <a:xfrm>
            <a:off x="4164515" y="6356353"/>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6" y="6356353"/>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C99D79-8A4B-4031-B1E0-AF26F8EDF2B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2" y="2286000"/>
            <a:ext cx="9751060" cy="1295400"/>
          </a:xfrm>
        </p:spPr>
        <p:txBody>
          <a:bodyPr>
            <a:normAutofit/>
          </a:bodyPr>
          <a:lstStyle/>
          <a:p>
            <a:pPr algn="ctr"/>
            <a:r>
              <a:rPr lang="en-US" sz="6000" dirty="0" smtClean="0"/>
              <a:t>INTRODUCTION</a:t>
            </a:r>
            <a:endParaRPr lang="en-US" sz="6000" dirty="0"/>
          </a:p>
        </p:txBody>
      </p:sp>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INFLATION</a:t>
            </a:r>
            <a:endParaRPr lang="en-US" dirty="0"/>
          </a:p>
        </p:txBody>
      </p:sp>
      <p:sp>
        <p:nvSpPr>
          <p:cNvPr id="7" name="Content Placeholder 6"/>
          <p:cNvSpPr>
            <a:spLocks noGrp="1"/>
          </p:cNvSpPr>
          <p:nvPr>
            <p:ph idx="1"/>
          </p:nvPr>
        </p:nvSpPr>
        <p:spPr/>
        <p:txBody>
          <a:bodyPr/>
          <a:lstStyle/>
          <a:p>
            <a:r>
              <a:rPr lang="en-US" dirty="0"/>
              <a:t>Inflation is broadly understood as the general rise in the prices of goods and services year on year, inflation is a more complex phenomena associated with the money supply and currency </a:t>
            </a:r>
            <a:r>
              <a:rPr lang="en-US" dirty="0" smtClean="0"/>
              <a:t>values.</a:t>
            </a:r>
          </a:p>
          <a:p>
            <a:endParaRPr lang="en-US" dirty="0"/>
          </a:p>
        </p:txBody>
      </p:sp>
    </p:spTree>
    <p:extLst>
      <p:ext uri="{BB962C8B-B14F-4D97-AF65-F5344CB8AC3E}">
        <p14:creationId xmlns:p14="http://schemas.microsoft.com/office/powerpoint/2010/main" val="2594744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Problems caused by </a:t>
            </a:r>
            <a:r>
              <a:rPr lang="en-US" b="1" dirty="0" smtClean="0"/>
              <a:t>Inflation</a:t>
            </a:r>
            <a:endParaRPr lang="en-US" dirty="0"/>
          </a:p>
        </p:txBody>
      </p:sp>
      <p:sp>
        <p:nvSpPr>
          <p:cNvPr id="3" name="Content Placeholder 2"/>
          <p:cNvSpPr>
            <a:spLocks noGrp="1"/>
          </p:cNvSpPr>
          <p:nvPr>
            <p:ph idx="1"/>
          </p:nvPr>
        </p:nvSpPr>
        <p:spPr>
          <a:xfrm>
            <a:off x="1218882" y="1600200"/>
            <a:ext cx="10819129" cy="5257800"/>
          </a:xfrm>
        </p:spPr>
        <p:txBody>
          <a:bodyPr>
            <a:normAutofit lnSpcReduction="10000"/>
          </a:bodyPr>
          <a:lstStyle/>
          <a:p>
            <a:pPr lvl="0"/>
            <a:r>
              <a:rPr lang="en-US" dirty="0" smtClean="0"/>
              <a:t>High </a:t>
            </a:r>
            <a:r>
              <a:rPr lang="en-US" dirty="0"/>
              <a:t>and persistent inflation imposes significant socio-economic </a:t>
            </a:r>
            <a:r>
              <a:rPr lang="en-US" dirty="0" smtClean="0"/>
              <a:t>costs.</a:t>
            </a:r>
          </a:p>
          <a:p>
            <a:pPr lvl="0"/>
            <a:r>
              <a:rPr lang="en-US" dirty="0" smtClean="0"/>
              <a:t>High </a:t>
            </a:r>
            <a:r>
              <a:rPr lang="en-US" dirty="0"/>
              <a:t>inflation distorts economic incentives by diverting resources away from productive investment to speculative activities. </a:t>
            </a:r>
          </a:p>
          <a:p>
            <a:pPr lvl="0"/>
            <a:r>
              <a:rPr lang="en-US" dirty="0"/>
              <a:t>Inflation reduces households saving as they try to maintain the real value of their consumption</a:t>
            </a:r>
            <a:r>
              <a:rPr lang="en-US" dirty="0" smtClean="0"/>
              <a:t>.</a:t>
            </a:r>
          </a:p>
          <a:p>
            <a:pPr lvl="0"/>
            <a:r>
              <a:rPr lang="en-US" dirty="0" smtClean="0"/>
              <a:t>If </a:t>
            </a:r>
            <a:r>
              <a:rPr lang="en-US" dirty="0"/>
              <a:t>domestic inflation remains persistently higher than those of the trading partners, it affects external competitiveness through appreciation of the real exchange rate</a:t>
            </a:r>
            <a:r>
              <a:rPr lang="en-US" dirty="0" smtClean="0"/>
              <a:t>.</a:t>
            </a:r>
            <a:endParaRPr lang="en-US" dirty="0"/>
          </a:p>
        </p:txBody>
      </p:sp>
    </p:spTree>
    <p:extLst>
      <p:ext uri="{BB962C8B-B14F-4D97-AF65-F5344CB8AC3E}">
        <p14:creationId xmlns:p14="http://schemas.microsoft.com/office/powerpoint/2010/main" val="121572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1000" fill="hold"/>
                                        <p:tgtEl>
                                          <p:spTgt spid="3">
                                            <p:txEl>
                                              <p:pRg st="0" end="0"/>
                                            </p:txEl>
                                          </p:spTgt>
                                        </p:tgtEl>
                                        <p:attrNameLst>
                                          <p:attrName>style.color</p:attrName>
                                        </p:attrNameLst>
                                      </p:cBhvr>
                                      <p:to>
                                        <p:clrVal>
                                          <a:schemeClr val="accent2"/>
                                        </p:clrVal>
                                      </p:to>
                                    </p:set>
                                    <p:set>
                                      <p:cBhvr>
                                        <p:cTn id="7" dur="1000" fill="hold"/>
                                        <p:tgtEl>
                                          <p:spTgt spid="3">
                                            <p:txEl>
                                              <p:pRg st="0" end="0"/>
                                            </p:txEl>
                                          </p:spTgt>
                                        </p:tgtEl>
                                        <p:attrNameLst>
                                          <p:attrName>fillcolor</p:attrName>
                                        </p:attrNameLst>
                                      </p:cBhvr>
                                      <p:to>
                                        <p:clrVal>
                                          <a:schemeClr val="accent2"/>
                                        </p:clrVal>
                                      </p:to>
                                    </p:set>
                                    <p:set>
                                      <p:cBhvr>
                                        <p:cTn id="8" dur="1000" fill="hold"/>
                                        <p:tgtEl>
                                          <p:spTgt spid="3">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1000" fill="hold"/>
                                        <p:tgtEl>
                                          <p:spTgt spid="3">
                                            <p:txEl>
                                              <p:pRg st="1" end="1"/>
                                            </p:txEl>
                                          </p:spTgt>
                                        </p:tgtEl>
                                        <p:attrNameLst>
                                          <p:attrName>style.color</p:attrName>
                                        </p:attrNameLst>
                                      </p:cBhvr>
                                      <p:to>
                                        <p:clrVal>
                                          <a:schemeClr val="accent2"/>
                                        </p:clrVal>
                                      </p:to>
                                    </p:set>
                                    <p:set>
                                      <p:cBhvr>
                                        <p:cTn id="13" dur="1000" fill="hold"/>
                                        <p:tgtEl>
                                          <p:spTgt spid="3">
                                            <p:txEl>
                                              <p:pRg st="1" end="1"/>
                                            </p:txEl>
                                          </p:spTgt>
                                        </p:tgtEl>
                                        <p:attrNameLst>
                                          <p:attrName>fillcolor</p:attrName>
                                        </p:attrNameLst>
                                      </p:cBhvr>
                                      <p:to>
                                        <p:clrVal>
                                          <a:schemeClr val="accent2"/>
                                        </p:clrVal>
                                      </p:to>
                                    </p:set>
                                    <p:set>
                                      <p:cBhvr>
                                        <p:cTn id="14" dur="1000" fill="hold"/>
                                        <p:tgtEl>
                                          <p:spTgt spid="3">
                                            <p:txEl>
                                              <p:pRg st="1" end="1"/>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nodeType="clickEffect">
                                  <p:stCondLst>
                                    <p:cond delay="0"/>
                                  </p:stCondLst>
                                  <p:iterate type="lt">
                                    <p:tmPct val="4000"/>
                                  </p:iterate>
                                  <p:childTnLst>
                                    <p:set>
                                      <p:cBhvr override="childStyle">
                                        <p:cTn id="18" dur="1000" fill="hold"/>
                                        <p:tgtEl>
                                          <p:spTgt spid="3">
                                            <p:txEl>
                                              <p:pRg st="2" end="2"/>
                                            </p:txEl>
                                          </p:spTgt>
                                        </p:tgtEl>
                                        <p:attrNameLst>
                                          <p:attrName>style.color</p:attrName>
                                        </p:attrNameLst>
                                      </p:cBhvr>
                                      <p:to>
                                        <p:clrVal>
                                          <a:schemeClr val="accent2"/>
                                        </p:clrVal>
                                      </p:to>
                                    </p:set>
                                    <p:set>
                                      <p:cBhvr>
                                        <p:cTn id="19" dur="1000" fill="hold"/>
                                        <p:tgtEl>
                                          <p:spTgt spid="3">
                                            <p:txEl>
                                              <p:pRg st="2" end="2"/>
                                            </p:txEl>
                                          </p:spTgt>
                                        </p:tgtEl>
                                        <p:attrNameLst>
                                          <p:attrName>fillcolor</p:attrName>
                                        </p:attrNameLst>
                                      </p:cBhvr>
                                      <p:to>
                                        <p:clrVal>
                                          <a:schemeClr val="accent2"/>
                                        </p:clrVal>
                                      </p:to>
                                    </p:set>
                                    <p:set>
                                      <p:cBhvr>
                                        <p:cTn id="20" dur="1000" fill="hold"/>
                                        <p:tgtEl>
                                          <p:spTgt spid="3">
                                            <p:txEl>
                                              <p:pRg st="2" end="2"/>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nodeType="clickEffect">
                                  <p:stCondLst>
                                    <p:cond delay="0"/>
                                  </p:stCondLst>
                                  <p:iterate type="lt">
                                    <p:tmPct val="4000"/>
                                  </p:iterate>
                                  <p:childTnLst>
                                    <p:set>
                                      <p:cBhvr override="childStyle">
                                        <p:cTn id="24" dur="1000" fill="hold"/>
                                        <p:tgtEl>
                                          <p:spTgt spid="3">
                                            <p:txEl>
                                              <p:pRg st="3" end="3"/>
                                            </p:txEl>
                                          </p:spTgt>
                                        </p:tgtEl>
                                        <p:attrNameLst>
                                          <p:attrName>style.color</p:attrName>
                                        </p:attrNameLst>
                                      </p:cBhvr>
                                      <p:to>
                                        <p:clrVal>
                                          <a:schemeClr val="accent2"/>
                                        </p:clrVal>
                                      </p:to>
                                    </p:set>
                                    <p:set>
                                      <p:cBhvr>
                                        <p:cTn id="25" dur="1000" fill="hold"/>
                                        <p:tgtEl>
                                          <p:spTgt spid="3">
                                            <p:txEl>
                                              <p:pRg st="3" end="3"/>
                                            </p:txEl>
                                          </p:spTgt>
                                        </p:tgtEl>
                                        <p:attrNameLst>
                                          <p:attrName>fillcolor</p:attrName>
                                        </p:attrNameLst>
                                      </p:cBhvr>
                                      <p:to>
                                        <p:clrVal>
                                          <a:schemeClr val="accent2"/>
                                        </p:clrVal>
                                      </p:to>
                                    </p:set>
                                    <p:set>
                                      <p:cBhvr>
                                        <p:cTn id="26" dur="1000" fill="hold"/>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5478" y="762000"/>
            <a:ext cx="9751060" cy="304800"/>
          </a:xfrm>
        </p:spPr>
        <p:txBody>
          <a:bodyPr>
            <a:normAutofit fontScale="90000"/>
          </a:bodyPr>
          <a:lstStyle/>
          <a:p>
            <a:r>
              <a:rPr lang="en-US" b="1" dirty="0"/>
              <a:t>How does monetary policy affect </a:t>
            </a:r>
            <a:r>
              <a:rPr lang="en-US" b="1" dirty="0" smtClean="0"/>
              <a:t>inflation and other problems?</a:t>
            </a:r>
            <a:endParaRPr lang="en-US" dirty="0"/>
          </a:p>
        </p:txBody>
      </p:sp>
      <p:sp>
        <p:nvSpPr>
          <p:cNvPr id="28" name="Content Placeholder 27"/>
          <p:cNvSpPr>
            <a:spLocks noGrp="1"/>
          </p:cNvSpPr>
          <p:nvPr>
            <p:ph idx="1"/>
          </p:nvPr>
        </p:nvSpPr>
        <p:spPr/>
        <p:txBody>
          <a:bodyPr/>
          <a:lstStyle/>
          <a:p>
            <a:pPr marL="0" indent="0">
              <a:buNone/>
            </a:pPr>
            <a:r>
              <a:rPr lang="en-US" dirty="0" smtClean="0"/>
              <a:t>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2" y="1447800"/>
            <a:ext cx="10591800" cy="518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122612" y="4694829"/>
            <a:ext cx="816238" cy="304800"/>
          </a:xfrm>
          <a:prstGeom prst="rect">
            <a:avLst/>
          </a:prstGeom>
          <a:solidFill>
            <a:srgbClr val="CFE6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Times New Roman" pitchFamily="18" charset="0"/>
                <a:cs typeface="Times New Roman" pitchFamily="18" charset="0"/>
              </a:rPr>
              <a:t>raises</a:t>
            </a:r>
            <a:endParaRPr lang="en-US" sz="1800" dirty="0">
              <a:solidFill>
                <a:schemeClr val="tx1"/>
              </a:solidFill>
              <a:latin typeface="Times New Roman" pitchFamily="18" charset="0"/>
              <a:cs typeface="Times New Roman" pitchFamily="18" charset="0"/>
            </a:endParaRPr>
          </a:p>
        </p:txBody>
      </p:sp>
      <p:sp>
        <p:nvSpPr>
          <p:cNvPr id="6" name="Rectangle 5"/>
          <p:cNvSpPr/>
          <p:nvPr/>
        </p:nvSpPr>
        <p:spPr>
          <a:xfrm>
            <a:off x="8913812" y="4481011"/>
            <a:ext cx="1143000" cy="250210"/>
          </a:xfrm>
          <a:prstGeom prst="rect">
            <a:avLst/>
          </a:prstGeom>
          <a:solidFill>
            <a:srgbClr val="CFE6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Times New Roman" pitchFamily="18" charset="0"/>
                <a:cs typeface="Times New Roman" pitchFamily="18" charset="0"/>
              </a:rPr>
              <a:t>decreases</a:t>
            </a:r>
            <a:endParaRPr lang="en-US" sz="1800" dirty="0">
              <a:solidFill>
                <a:schemeClr val="tx1"/>
              </a:solidFill>
              <a:latin typeface="Times New Roman" pitchFamily="18" charset="0"/>
              <a:cs typeface="Times New Roman" pitchFamily="18" charset="0"/>
            </a:endParaRPr>
          </a:p>
        </p:txBody>
      </p:sp>
      <p:sp>
        <p:nvSpPr>
          <p:cNvPr id="7" name="Rectangle 6"/>
          <p:cNvSpPr/>
          <p:nvPr/>
        </p:nvSpPr>
        <p:spPr>
          <a:xfrm>
            <a:off x="6303962" y="3581400"/>
            <a:ext cx="5219700" cy="609600"/>
          </a:xfrm>
          <a:prstGeom prst="rect">
            <a:avLst/>
          </a:prstGeom>
          <a:solidFill>
            <a:srgbClr val="CFE6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982403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833" y="838200"/>
            <a:ext cx="10360501" cy="4930779"/>
          </a:xfrm>
        </p:spPr>
        <p:txBody>
          <a:bodyPr/>
          <a:lstStyle/>
          <a:p>
            <a:r>
              <a:rPr lang="en-US" dirty="0" smtClean="0"/>
              <a:t>FISCAL POLICY</a:t>
            </a:r>
            <a:endParaRPr lang="en-US" dirty="0"/>
          </a:p>
        </p:txBody>
      </p:sp>
      <p:sp>
        <p:nvSpPr>
          <p:cNvPr id="3" name="Text Placeholder 2"/>
          <p:cNvSpPr>
            <a:spLocks noGrp="1"/>
          </p:cNvSpPr>
          <p:nvPr>
            <p:ph type="body" idx="1"/>
          </p:nvPr>
        </p:nvSpPr>
        <p:spPr/>
        <p:txBody>
          <a:bodyPr/>
          <a:lstStyle/>
          <a:p>
            <a:r>
              <a:rPr lang="en-US" dirty="0" smtClean="0"/>
              <a:t> </a:t>
            </a:r>
            <a:endParaRPr lang="en-US"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a:t>
            </a:r>
            <a:endParaRPr lang="en-US" dirty="0"/>
          </a:p>
        </p:txBody>
      </p:sp>
      <p:sp>
        <p:nvSpPr>
          <p:cNvPr id="3" name="Content Placeholder 2"/>
          <p:cNvSpPr>
            <a:spLocks noGrp="1"/>
          </p:cNvSpPr>
          <p:nvPr>
            <p:ph idx="1"/>
          </p:nvPr>
        </p:nvSpPr>
        <p:spPr/>
        <p:txBody>
          <a:bodyPr/>
          <a:lstStyle/>
          <a:p>
            <a:pPr algn="just"/>
            <a:r>
              <a:rPr lang="en-US" i="1" dirty="0"/>
              <a:t>Fiscal policy deals with the taxation and expenditure decisions of the government. </a:t>
            </a:r>
            <a:r>
              <a:rPr lang="en-US" i="1" dirty="0" smtClean="0"/>
              <a:t>These </a:t>
            </a:r>
            <a:r>
              <a:rPr lang="en-US" i="1" dirty="0"/>
              <a:t>include, tax policy, expenditure policy, investment or disinvestment strategies and debt or surplus management.</a:t>
            </a:r>
          </a:p>
          <a:p>
            <a:pPr marL="2706150" lvl="6" indent="0" algn="r">
              <a:buNone/>
            </a:pPr>
            <a:endParaRPr lang="en-US" i="1" dirty="0"/>
          </a:p>
        </p:txBody>
      </p:sp>
    </p:spTree>
    <p:extLst>
      <p:ext uri="{BB962C8B-B14F-4D97-AF65-F5344CB8AC3E}">
        <p14:creationId xmlns:p14="http://schemas.microsoft.com/office/powerpoint/2010/main" val="107576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2" y="152400"/>
            <a:ext cx="10666729" cy="1295400"/>
          </a:xfrm>
        </p:spPr>
        <p:txBody>
          <a:bodyPr/>
          <a:lstStyle/>
          <a:p>
            <a:r>
              <a:rPr lang="en-US" b="1" dirty="0" smtClean="0"/>
              <a:t>      OBJECTIVES </a:t>
            </a:r>
            <a:r>
              <a:rPr lang="en-US" b="1" dirty="0"/>
              <a:t>OF FISCAL </a:t>
            </a:r>
            <a:r>
              <a:rPr lang="en-US" b="1" dirty="0" smtClean="0"/>
              <a:t>POLICY </a:t>
            </a:r>
            <a:endParaRPr lang="en-US" dirty="0"/>
          </a:p>
        </p:txBody>
      </p:sp>
      <p:sp>
        <p:nvSpPr>
          <p:cNvPr id="8" name="Content Placeholder 2"/>
          <p:cNvSpPr txBox="1">
            <a:spLocks/>
          </p:cNvSpPr>
          <p:nvPr/>
        </p:nvSpPr>
        <p:spPr>
          <a:xfrm>
            <a:off x="3503612" y="1597925"/>
            <a:ext cx="7238047" cy="45720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r>
              <a:rPr lang="en-US" dirty="0"/>
              <a:t>Increase in capital formation.</a:t>
            </a:r>
          </a:p>
          <a:p>
            <a:r>
              <a:rPr lang="en-US" dirty="0"/>
              <a:t>Degree of Growth.</a:t>
            </a:r>
          </a:p>
          <a:p>
            <a:r>
              <a:rPr lang="en-US" dirty="0" smtClean="0"/>
              <a:t>To achieve desirable price level.</a:t>
            </a:r>
          </a:p>
          <a:p>
            <a:r>
              <a:rPr lang="en-US" dirty="0" smtClean="0"/>
              <a:t>To achieve desirable consumption level.</a:t>
            </a:r>
          </a:p>
          <a:p>
            <a:r>
              <a:rPr lang="en-US" dirty="0" smtClean="0"/>
              <a:t>To achieve desirable employment level.</a:t>
            </a:r>
          </a:p>
          <a:p>
            <a:r>
              <a:rPr lang="en-US" dirty="0" smtClean="0"/>
              <a:t>To achieve desirable income distribution.</a:t>
            </a:r>
          </a:p>
        </p:txBody>
      </p:sp>
    </p:spTree>
    <p:extLst>
      <p:ext uri="{BB962C8B-B14F-4D97-AF65-F5344CB8AC3E}">
        <p14:creationId xmlns:p14="http://schemas.microsoft.com/office/powerpoint/2010/main" val="10915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Fiscal Policy there are three possible positions</a:t>
            </a:r>
            <a:endParaRPr lang="en-US" dirty="0"/>
          </a:p>
        </p:txBody>
      </p:sp>
      <p:sp>
        <p:nvSpPr>
          <p:cNvPr id="3" name="Content Placeholder 2"/>
          <p:cNvSpPr>
            <a:spLocks noGrp="1"/>
          </p:cNvSpPr>
          <p:nvPr>
            <p:ph idx="1"/>
          </p:nvPr>
        </p:nvSpPr>
        <p:spPr/>
        <p:txBody>
          <a:bodyPr>
            <a:normAutofit lnSpcReduction="10000"/>
          </a:bodyPr>
          <a:lstStyle/>
          <a:p>
            <a:r>
              <a:rPr lang="en-US" dirty="0"/>
              <a:t>A </a:t>
            </a:r>
            <a:r>
              <a:rPr lang="en-US" b="1" dirty="0"/>
              <a:t>Neutral position</a:t>
            </a:r>
            <a:r>
              <a:rPr lang="en-US" dirty="0"/>
              <a:t> applies when the budget outcome has neutral effect on the level of economic activity where the govt. spending is fully funded by the revenue collected from the </a:t>
            </a:r>
            <a:r>
              <a:rPr lang="en-US" dirty="0" smtClean="0"/>
              <a:t>tax.</a:t>
            </a:r>
            <a:endParaRPr lang="en-US" dirty="0"/>
          </a:p>
          <a:p>
            <a:r>
              <a:rPr lang="en-US" dirty="0" smtClean="0"/>
              <a:t>An </a:t>
            </a:r>
            <a:r>
              <a:rPr lang="en-US" b="1" dirty="0"/>
              <a:t>Expansionary position</a:t>
            </a:r>
            <a:r>
              <a:rPr lang="en-US" dirty="0"/>
              <a:t> is when there is a higher budget deficit where the govt. spending is higher than the revenue collected from the tax. </a:t>
            </a:r>
          </a:p>
          <a:p>
            <a:r>
              <a:rPr lang="en-US" dirty="0" smtClean="0"/>
              <a:t>An </a:t>
            </a:r>
            <a:r>
              <a:rPr lang="en-US" b="1" dirty="0"/>
              <a:t>Contractionary position</a:t>
            </a:r>
            <a:r>
              <a:rPr lang="en-US" dirty="0"/>
              <a:t> is when there is a lower budget deficit where the govt. spending is lower than the revenue collected from the tax.</a:t>
            </a:r>
          </a:p>
          <a:p>
            <a:endParaRPr lang="en-US" dirty="0"/>
          </a:p>
        </p:txBody>
      </p:sp>
    </p:spTree>
    <p:extLst>
      <p:ext uri="{BB962C8B-B14F-4D97-AF65-F5344CB8AC3E}">
        <p14:creationId xmlns:p14="http://schemas.microsoft.com/office/powerpoint/2010/main" val="10915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833" y="1447800"/>
            <a:ext cx="10360501" cy="4321178"/>
          </a:xfrm>
        </p:spPr>
        <p:txBody>
          <a:bodyPr/>
          <a:lstStyle/>
          <a:p>
            <a:r>
              <a:rPr lang="en-US" dirty="0"/>
              <a:t>Monetary Policy</a:t>
            </a:r>
          </a:p>
        </p:txBody>
      </p:sp>
      <p:sp>
        <p:nvSpPr>
          <p:cNvPr id="3" name="Text Placeholder 2"/>
          <p:cNvSpPr>
            <a:spLocks noGrp="1"/>
          </p:cNvSpPr>
          <p:nvPr>
            <p:ph type="body" idx="1"/>
          </p:nvPr>
        </p:nvSpPr>
        <p:spPr/>
        <p:txBody>
          <a:bodyPr/>
          <a:lstStyle/>
          <a:p>
            <a:r>
              <a:rPr lang="en-US" dirty="0" smtClean="0"/>
              <a:t> </a:t>
            </a:r>
            <a:endParaRPr lang="en-US" dirty="0"/>
          </a:p>
        </p:txBody>
      </p:sp>
    </p:spTree>
    <p:extLst>
      <p:ext uri="{BB962C8B-B14F-4D97-AF65-F5344CB8AC3E}">
        <p14:creationId xmlns:p14="http://schemas.microsoft.com/office/powerpoint/2010/main" val="158167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228600"/>
            <a:ext cx="9982200" cy="1295400"/>
          </a:xfrm>
        </p:spPr>
        <p:txBody>
          <a:bodyPr>
            <a:normAutofit/>
          </a:bodyPr>
          <a:lstStyle/>
          <a:p>
            <a:r>
              <a:rPr lang="en-US" dirty="0" smtClean="0"/>
              <a:t>Monetary Policy –Meaning….</a:t>
            </a:r>
            <a:endParaRPr lang="en-US" dirty="0"/>
          </a:p>
        </p:txBody>
      </p:sp>
      <p:sp>
        <p:nvSpPr>
          <p:cNvPr id="6" name="Content Placeholder 5"/>
          <p:cNvSpPr>
            <a:spLocks noGrp="1"/>
          </p:cNvSpPr>
          <p:nvPr>
            <p:ph sz="half" idx="1"/>
          </p:nvPr>
        </p:nvSpPr>
        <p:spPr>
          <a:xfrm>
            <a:off x="1141412" y="2286000"/>
            <a:ext cx="10438130" cy="2133600"/>
          </a:xfrm>
        </p:spPr>
        <p:txBody>
          <a:bodyPr>
            <a:normAutofit/>
          </a:bodyPr>
          <a:lstStyle/>
          <a:p>
            <a:pPr marL="0" indent="0">
              <a:buNone/>
            </a:pPr>
            <a:endParaRPr lang="en-US" dirty="0"/>
          </a:p>
          <a:p>
            <a:r>
              <a:rPr lang="en-US" i="1" dirty="0" smtClean="0"/>
              <a:t>Monetary </a:t>
            </a:r>
            <a:r>
              <a:rPr lang="en-US" i="1" dirty="0"/>
              <a:t>policy refers to the use of instruments under the control of the central bank to regulate the availability, cost and use of money and credit. </a:t>
            </a:r>
          </a:p>
        </p:txBody>
      </p:sp>
    </p:spTree>
    <p:extLst>
      <p:ext uri="{BB962C8B-B14F-4D97-AF65-F5344CB8AC3E}">
        <p14:creationId xmlns:p14="http://schemas.microsoft.com/office/powerpoint/2010/main" val="398066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sz="half" idx="1"/>
          </p:nvPr>
        </p:nvSpPr>
        <p:spPr>
          <a:xfrm>
            <a:off x="1218882" y="1600200"/>
            <a:ext cx="9599930" cy="4572000"/>
          </a:xfrm>
        </p:spPr>
        <p:txBody>
          <a:bodyPr>
            <a:normAutofit/>
          </a:bodyPr>
          <a:lstStyle/>
          <a:p>
            <a:pPr lvl="0"/>
            <a:r>
              <a:rPr lang="en-US" dirty="0"/>
              <a:t>Maintaining price stability</a:t>
            </a:r>
          </a:p>
          <a:p>
            <a:pPr lvl="0"/>
            <a:r>
              <a:rPr lang="en-US" dirty="0"/>
              <a:t>Ensuring adequate flow of credit to the productive Sectors of the economy to support economic growth</a:t>
            </a:r>
          </a:p>
          <a:p>
            <a:pPr lvl="0"/>
            <a:r>
              <a:rPr lang="en-US" dirty="0" smtClean="0"/>
              <a:t>Rapid </a:t>
            </a:r>
            <a:r>
              <a:rPr lang="en-US" dirty="0"/>
              <a:t>economic growth</a:t>
            </a:r>
          </a:p>
          <a:p>
            <a:pPr lvl="0"/>
            <a:r>
              <a:rPr lang="en-US" dirty="0"/>
              <a:t>Balance of payment equilibrium</a:t>
            </a:r>
          </a:p>
          <a:p>
            <a:pPr lvl="0"/>
            <a:r>
              <a:rPr lang="en-US" dirty="0"/>
              <a:t>Full employment</a:t>
            </a:r>
          </a:p>
          <a:p>
            <a:pPr lvl="0"/>
            <a:r>
              <a:rPr lang="en-US" dirty="0"/>
              <a:t>Equal income </a:t>
            </a:r>
            <a:r>
              <a:rPr lang="en-US" dirty="0" smtClean="0"/>
              <a:t>distribution</a:t>
            </a:r>
            <a:endParaRPr lang="en-US" dirty="0"/>
          </a:p>
        </p:txBody>
      </p:sp>
    </p:spTree>
    <p:extLst>
      <p:ext uri="{BB962C8B-B14F-4D97-AF65-F5344CB8AC3E}">
        <p14:creationId xmlns:p14="http://schemas.microsoft.com/office/powerpoint/2010/main" val="24906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Methods</a:t>
            </a:r>
            <a:endParaRPr lang="en-US" b="1" dirty="0"/>
          </a:p>
        </p:txBody>
      </p:sp>
      <p:sp>
        <p:nvSpPr>
          <p:cNvPr id="4" name="Content Placeholder 3"/>
          <p:cNvSpPr>
            <a:spLocks noGrp="1"/>
          </p:cNvSpPr>
          <p:nvPr>
            <p:ph idx="1"/>
          </p:nvPr>
        </p:nvSpPr>
        <p:spPr/>
        <p:txBody>
          <a:bodyPr/>
          <a:lstStyle/>
          <a:p>
            <a:r>
              <a:rPr lang="en-US" dirty="0"/>
              <a:t>The </a:t>
            </a:r>
            <a:r>
              <a:rPr lang="en-US" dirty="0" smtClean="0"/>
              <a:t>central bank </a:t>
            </a:r>
            <a:r>
              <a:rPr lang="en-US" dirty="0"/>
              <a:t>aims to achieve its objectives of economic growth and control of </a:t>
            </a:r>
            <a:r>
              <a:rPr lang="en-US" dirty="0" smtClean="0"/>
              <a:t>inflation </a:t>
            </a:r>
            <a:r>
              <a:rPr lang="en-US" dirty="0"/>
              <a:t>through various methods</a:t>
            </a:r>
            <a:r>
              <a:rPr lang="en-US" dirty="0" smtClean="0"/>
              <a:t>.</a:t>
            </a:r>
          </a:p>
          <a:p>
            <a:pPr marL="0" indent="0">
              <a:buNone/>
            </a:pPr>
            <a:endParaRPr lang="en-US" dirty="0" smtClean="0"/>
          </a:p>
          <a:p>
            <a:pPr marL="0" indent="0">
              <a:buNone/>
            </a:pPr>
            <a:r>
              <a:rPr lang="en-US" dirty="0" smtClean="0"/>
              <a:t>   These </a:t>
            </a:r>
            <a:r>
              <a:rPr lang="en-US" dirty="0"/>
              <a:t>methods can be grouped as: </a:t>
            </a:r>
          </a:p>
          <a:p>
            <a:pPr lvl="1"/>
            <a:r>
              <a:rPr lang="en-US" dirty="0" smtClean="0"/>
              <a:t>General</a:t>
            </a:r>
            <a:r>
              <a:rPr lang="en-US" dirty="0"/>
              <a:t>/ quantitative methods </a:t>
            </a:r>
          </a:p>
          <a:p>
            <a:pPr lvl="1"/>
            <a:r>
              <a:rPr lang="en-US" dirty="0" smtClean="0"/>
              <a:t>Selective</a:t>
            </a:r>
            <a:r>
              <a:rPr lang="en-US" dirty="0"/>
              <a:t>/ qualitative methods</a:t>
            </a:r>
          </a:p>
        </p:txBody>
      </p:sp>
    </p:spTree>
    <p:extLst>
      <p:ext uri="{BB962C8B-B14F-4D97-AF65-F5344CB8AC3E}">
        <p14:creationId xmlns:p14="http://schemas.microsoft.com/office/powerpoint/2010/main" val="283383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General/ Quantitative methods</a:t>
            </a:r>
            <a:endParaRPr lang="en-US" dirty="0"/>
          </a:p>
        </p:txBody>
      </p:sp>
      <p:sp>
        <p:nvSpPr>
          <p:cNvPr id="4" name="Content Placeholder 3"/>
          <p:cNvSpPr>
            <a:spLocks noGrp="1"/>
          </p:cNvSpPr>
          <p:nvPr>
            <p:ph idx="1"/>
          </p:nvPr>
        </p:nvSpPr>
        <p:spPr/>
        <p:txBody>
          <a:bodyPr>
            <a:normAutofit fontScale="92500" lnSpcReduction="10000"/>
          </a:bodyPr>
          <a:lstStyle/>
          <a:p>
            <a:endParaRPr lang="en-US" dirty="0" smtClean="0"/>
          </a:p>
          <a:p>
            <a:r>
              <a:rPr lang="en-US" dirty="0" smtClean="0"/>
              <a:t>These </a:t>
            </a:r>
            <a:r>
              <a:rPr lang="en-US" dirty="0"/>
              <a:t>methods maintain and control the total quantity or volume of credit or money supply in the economy</a:t>
            </a:r>
            <a:r>
              <a:rPr lang="en-US" dirty="0" smtClean="0"/>
              <a:t>.</a:t>
            </a:r>
          </a:p>
          <a:p>
            <a:pPr lvl="1"/>
            <a:r>
              <a:rPr lang="en-US" b="1" dirty="0"/>
              <a:t>Open Market </a:t>
            </a:r>
            <a:r>
              <a:rPr lang="en-US" b="1" dirty="0" smtClean="0"/>
              <a:t>Operations</a:t>
            </a:r>
          </a:p>
          <a:p>
            <a:pPr lvl="2"/>
            <a:r>
              <a:rPr lang="en-US" sz="2800" dirty="0"/>
              <a:t>Open market operations indicate the buying/ selling of govt. securities in the open market to balance the money supply in the economy</a:t>
            </a:r>
          </a:p>
          <a:p>
            <a:pPr lvl="1"/>
            <a:r>
              <a:rPr lang="en-US" b="1" dirty="0" smtClean="0"/>
              <a:t>Deployment </a:t>
            </a:r>
            <a:r>
              <a:rPr lang="en-US" b="1" dirty="0"/>
              <a:t>of </a:t>
            </a:r>
            <a:r>
              <a:rPr lang="en-US" b="1" dirty="0" smtClean="0"/>
              <a:t>Credit</a:t>
            </a:r>
          </a:p>
          <a:p>
            <a:pPr lvl="2"/>
            <a:r>
              <a:rPr lang="en-US" sz="2800" dirty="0"/>
              <a:t>The </a:t>
            </a:r>
            <a:r>
              <a:rPr lang="en-US" sz="2800" dirty="0" smtClean="0"/>
              <a:t>CB </a:t>
            </a:r>
            <a:r>
              <a:rPr lang="en-US" sz="2800" dirty="0"/>
              <a:t>has taken various measures to deploy credit in different sector of the economy. The certain </a:t>
            </a:r>
            <a:r>
              <a:rPr lang="en-US" sz="2800" dirty="0" smtClean="0"/>
              <a:t>percentage </a:t>
            </a:r>
            <a:r>
              <a:rPr lang="en-US" sz="2800" dirty="0"/>
              <a:t>of the bank credit has been fixed for various sectors like agriculture, export etc.</a:t>
            </a:r>
            <a:endParaRPr lang="en-US" sz="2800" b="1" dirty="0" smtClean="0"/>
          </a:p>
          <a:p>
            <a:endParaRPr lang="en-US" sz="2800" b="1" dirty="0" smtClean="0"/>
          </a:p>
          <a:p>
            <a:endParaRPr lang="en-US" dirty="0"/>
          </a:p>
        </p:txBody>
      </p:sp>
    </p:spTree>
    <p:extLst>
      <p:ext uri="{BB962C8B-B14F-4D97-AF65-F5344CB8AC3E}">
        <p14:creationId xmlns:p14="http://schemas.microsoft.com/office/powerpoint/2010/main" val="410628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152400"/>
            <a:ext cx="9751060" cy="1295400"/>
          </a:xfrm>
        </p:spPr>
        <p:txBody>
          <a:bodyPr/>
          <a:lstStyle/>
          <a:p>
            <a:r>
              <a:rPr lang="en-US" b="1" dirty="0" smtClean="0"/>
              <a:t>  Instruments</a:t>
            </a:r>
            <a:endParaRPr lang="en-US" b="1" dirty="0"/>
          </a:p>
        </p:txBody>
      </p:sp>
      <p:sp>
        <p:nvSpPr>
          <p:cNvPr id="3" name="Content Placeholder 2"/>
          <p:cNvSpPr>
            <a:spLocks noGrp="1"/>
          </p:cNvSpPr>
          <p:nvPr>
            <p:ph idx="1"/>
          </p:nvPr>
        </p:nvSpPr>
        <p:spPr>
          <a:xfrm>
            <a:off x="1217612" y="1638868"/>
            <a:ext cx="10285731" cy="4572000"/>
          </a:xfrm>
        </p:spPr>
        <p:txBody>
          <a:bodyPr>
            <a:normAutofit lnSpcReduction="10000"/>
          </a:bodyPr>
          <a:lstStyle/>
          <a:p>
            <a:pPr marL="0" indent="0">
              <a:buNone/>
            </a:pPr>
            <a:r>
              <a:rPr lang="en-US" sz="2800" b="1" dirty="0"/>
              <a:t>Cash reserve ratio (CRR</a:t>
            </a:r>
            <a:r>
              <a:rPr lang="en-US" sz="2800" b="1" dirty="0" smtClean="0"/>
              <a:t>)</a:t>
            </a:r>
          </a:p>
          <a:p>
            <a:pPr>
              <a:buFont typeface="Wingdings" pitchFamily="2" charset="2"/>
              <a:buChar char="ü"/>
            </a:pPr>
            <a:r>
              <a:rPr lang="en-US" sz="2800" dirty="0"/>
              <a:t>The money supply in the economy is influenced by CRR</a:t>
            </a:r>
            <a:r>
              <a:rPr lang="en-US" sz="2800" dirty="0" smtClean="0"/>
              <a:t>.</a:t>
            </a:r>
          </a:p>
          <a:p>
            <a:pPr>
              <a:buFont typeface="Wingdings" pitchFamily="2" charset="2"/>
              <a:buChar char="ü"/>
            </a:pPr>
            <a:r>
              <a:rPr lang="en-US" sz="2800" dirty="0" smtClean="0"/>
              <a:t> </a:t>
            </a:r>
            <a:r>
              <a:rPr lang="en-US" sz="2800" dirty="0"/>
              <a:t>It is the ratio of a bank’s time and demand liabilities to be kept in reserve with the </a:t>
            </a:r>
            <a:r>
              <a:rPr lang="en-US" sz="2800" dirty="0" smtClean="0"/>
              <a:t>CB. </a:t>
            </a:r>
          </a:p>
          <a:p>
            <a:pPr>
              <a:buFont typeface="Wingdings" pitchFamily="2" charset="2"/>
              <a:buChar char="ü"/>
            </a:pPr>
            <a:r>
              <a:rPr lang="en-US" sz="2800" dirty="0" smtClean="0"/>
              <a:t>The CB </a:t>
            </a:r>
            <a:r>
              <a:rPr lang="en-US" sz="2800" dirty="0"/>
              <a:t>is authorized to vary the CRR between 3% and 15</a:t>
            </a:r>
            <a:r>
              <a:rPr lang="en-US" sz="2800" dirty="0" smtClean="0"/>
              <a:t>%.</a:t>
            </a:r>
          </a:p>
          <a:p>
            <a:pPr marL="0" indent="0">
              <a:buNone/>
            </a:pPr>
            <a:endParaRPr lang="en-US" sz="2800" b="1" dirty="0" smtClean="0"/>
          </a:p>
          <a:p>
            <a:pPr marL="0" indent="0">
              <a:buNone/>
            </a:pPr>
            <a:r>
              <a:rPr lang="en-US" sz="2800" b="1" dirty="0"/>
              <a:t>Statutory liquidity ratio (SLR): </a:t>
            </a:r>
            <a:endParaRPr lang="en-US" sz="2800" dirty="0"/>
          </a:p>
          <a:p>
            <a:pPr>
              <a:buFont typeface="Wingdings" pitchFamily="2" charset="2"/>
              <a:buChar char="ü"/>
            </a:pPr>
            <a:r>
              <a:rPr lang="en-US" sz="2800" dirty="0"/>
              <a:t>Under SLR, banks have to invest a certain </a:t>
            </a:r>
            <a:r>
              <a:rPr lang="en-US" sz="2800" dirty="0" smtClean="0"/>
              <a:t>percentage </a:t>
            </a:r>
            <a:r>
              <a:rPr lang="en-US" sz="2800" dirty="0"/>
              <a:t>of its time and demand liabilities in govt. approved securities</a:t>
            </a:r>
            <a:r>
              <a:rPr lang="en-US" sz="2800" dirty="0" smtClean="0"/>
              <a:t>.</a:t>
            </a:r>
          </a:p>
          <a:p>
            <a:pPr>
              <a:buFont typeface="Wingdings" pitchFamily="2" charset="2"/>
              <a:buChar char="ü"/>
            </a:pPr>
            <a:r>
              <a:rPr lang="en-US" sz="2800" dirty="0" smtClean="0"/>
              <a:t> </a:t>
            </a:r>
            <a:r>
              <a:rPr lang="en-US" sz="2800" dirty="0"/>
              <a:t>The reduction in SLR enhances the liquidity of commercial banks. </a:t>
            </a:r>
          </a:p>
          <a:p>
            <a:pPr marL="0" indent="0">
              <a:buNone/>
            </a:pPr>
            <a:endParaRPr lang="en-US" sz="2800" b="1" dirty="0"/>
          </a:p>
          <a:p>
            <a:pPr marL="451025" lvl="1" indent="0">
              <a:buNone/>
            </a:pPr>
            <a:endParaRPr lang="en-US" dirty="0"/>
          </a:p>
        </p:txBody>
      </p:sp>
    </p:spTree>
    <p:extLst>
      <p:ext uri="{BB962C8B-B14F-4D97-AF65-F5344CB8AC3E}">
        <p14:creationId xmlns:p14="http://schemas.microsoft.com/office/powerpoint/2010/main" val="1941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SELECTIVE/ QUALITATIVE MEASURES</a:t>
            </a:r>
            <a:endParaRPr lang="en-US" dirty="0"/>
          </a:p>
        </p:txBody>
      </p:sp>
      <p:sp>
        <p:nvSpPr>
          <p:cNvPr id="7" name="Content Placeholder 6"/>
          <p:cNvSpPr>
            <a:spLocks noGrp="1"/>
          </p:cNvSpPr>
          <p:nvPr>
            <p:ph idx="1"/>
          </p:nvPr>
        </p:nvSpPr>
        <p:spPr>
          <a:xfrm>
            <a:off x="455612" y="1600200"/>
            <a:ext cx="11277600" cy="4572000"/>
          </a:xfrm>
        </p:spPr>
        <p:txBody>
          <a:bodyPr>
            <a:normAutofit/>
          </a:bodyPr>
          <a:lstStyle/>
          <a:p>
            <a:r>
              <a:rPr lang="en-US" sz="2000" dirty="0"/>
              <a:t>The  </a:t>
            </a:r>
            <a:r>
              <a:rPr lang="en-US" sz="2000" dirty="0" smtClean="0"/>
              <a:t>CB </a:t>
            </a:r>
            <a:r>
              <a:rPr lang="en-US" sz="2000" dirty="0"/>
              <a:t>directs commercial banks to meet their social obligations through selective/ qualitative measures</a:t>
            </a:r>
            <a:r>
              <a:rPr lang="en-US" sz="2000" dirty="0" smtClean="0"/>
              <a:t>.</a:t>
            </a:r>
          </a:p>
          <a:p>
            <a:r>
              <a:rPr lang="en-US" sz="2000" dirty="0" smtClean="0"/>
              <a:t> </a:t>
            </a:r>
            <a:r>
              <a:rPr lang="en-US" sz="2000" dirty="0"/>
              <a:t>These measures control the distribution and direction of credit to various sectors of the </a:t>
            </a:r>
            <a:r>
              <a:rPr lang="en-US" sz="2000" dirty="0" smtClean="0"/>
              <a:t>economy. </a:t>
            </a:r>
          </a:p>
          <a:p>
            <a:pPr>
              <a:buFont typeface="Wingdings" pitchFamily="2" charset="2"/>
              <a:buChar char="ü"/>
            </a:pPr>
            <a:endParaRPr lang="en-US" sz="2000" dirty="0"/>
          </a:p>
          <a:p>
            <a:pPr>
              <a:buNone/>
            </a:pPr>
            <a:r>
              <a:rPr lang="en-US" sz="2000" b="1" dirty="0" smtClean="0"/>
              <a:t>1. Fixing Margin Requirements: </a:t>
            </a:r>
            <a:r>
              <a:rPr lang="en-US" sz="2000" dirty="0" smtClean="0"/>
              <a:t>The margin refers to the "proportion of the loan amount which is not financed by the bank". Or in other words, it is that part of a loan which a borrower has to raise in order to get finance for his purpose. A change in a margin implies a change in the loan size. This method is used to encourage credit supply for the needy sector and discourage it for other non-necessary sectors</a:t>
            </a:r>
            <a:endParaRPr lang="en-US" sz="2000" b="1" dirty="0" smtClean="0"/>
          </a:p>
          <a:p>
            <a:pPr>
              <a:buFont typeface="Wingdings" pitchFamily="2" charset="2"/>
              <a:buChar char="ü"/>
            </a:pPr>
            <a:endParaRPr lang="en-US" sz="2000" b="1" dirty="0" smtClean="0"/>
          </a:p>
          <a:p>
            <a:pPr>
              <a:buNone/>
            </a:pPr>
            <a:r>
              <a:rPr lang="en-US" sz="2000" b="1" dirty="0" smtClean="0"/>
              <a:t>2. Consumer Credit Regulation: </a:t>
            </a:r>
            <a:r>
              <a:rPr lang="en-US" sz="2000" dirty="0" smtClean="0"/>
              <a:t>Under this method, consumer credit supply is regulated through hire-purchase and installment sale of consumer goods. Under this method the down payment, installment amount, loan duration, etc is fixed in advance. This can help in checking the credit use and then inflation in a country.</a:t>
            </a:r>
          </a:p>
          <a:p>
            <a:pPr>
              <a:buFont typeface="Wingdings" pitchFamily="2" charset="2"/>
              <a:buChar char="ü"/>
            </a:pPr>
            <a:endParaRPr lang="en-US" sz="2000" dirty="0"/>
          </a:p>
        </p:txBody>
      </p:sp>
    </p:spTree>
    <p:extLst>
      <p:ext uri="{BB962C8B-B14F-4D97-AF65-F5344CB8AC3E}">
        <p14:creationId xmlns:p14="http://schemas.microsoft.com/office/powerpoint/2010/main" val="2594744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b="1" dirty="0" smtClean="0"/>
              <a:t>3</a:t>
            </a:r>
            <a:r>
              <a:rPr lang="en-US" sz="2800" b="1" dirty="0" smtClean="0"/>
              <a:t>. Publicity: </a:t>
            </a:r>
            <a:r>
              <a:rPr lang="en-US" sz="2800" dirty="0" smtClean="0"/>
              <a:t>This is yet another method of selective credit control. Through it Central Bank publishes various reports stating what is good and what is bad in the system.</a:t>
            </a:r>
          </a:p>
          <a:p>
            <a:pPr>
              <a:buNone/>
            </a:pPr>
            <a:r>
              <a:rPr lang="en-US" sz="2800" b="1" dirty="0" smtClean="0"/>
              <a:t>4. Credit Rationing: </a:t>
            </a:r>
            <a:r>
              <a:rPr lang="en-US" sz="2800" dirty="0" smtClean="0"/>
              <a:t>Central Bank fixes credit amount to be granted. Credit is rationed by limiting the amount available for each commercial bank. This method controls even bill rediscounting. For certain purpose, upper limit of credit can be fixed and banks are told to stick to this limit. This can help in lowering banks credit </a:t>
            </a:r>
            <a:r>
              <a:rPr lang="en-US" sz="2800" dirty="0" err="1" smtClean="0"/>
              <a:t>expoursure</a:t>
            </a:r>
            <a:r>
              <a:rPr lang="en-US" sz="2800" dirty="0" smtClean="0"/>
              <a:t> to unwanted sectors.</a:t>
            </a:r>
          </a:p>
          <a:p>
            <a:endParaRPr lang="en-US" dirty="0" smtClean="0"/>
          </a:p>
          <a:p>
            <a:endParaRPr lang="en-US" dirty="0"/>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863CEF8-E427-41A3-B701-02CD4579E2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850</Words>
  <Application>Microsoft Office PowerPoint</Application>
  <PresentationFormat>Custom</PresentationFormat>
  <Paragraphs>70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INTRODUCTION</vt:lpstr>
      <vt:lpstr>Monetary Policy</vt:lpstr>
      <vt:lpstr>Monetary Policy –Meaning….</vt:lpstr>
      <vt:lpstr>Objectives</vt:lpstr>
      <vt:lpstr>Methods</vt:lpstr>
      <vt:lpstr>General/ Quantitative methods</vt:lpstr>
      <vt:lpstr>  Instruments</vt:lpstr>
      <vt:lpstr>SELECTIVE/ QUALITATIVE MEASURES</vt:lpstr>
      <vt:lpstr>PowerPoint Presentation</vt:lpstr>
      <vt:lpstr>INFLATION</vt:lpstr>
      <vt:lpstr>Problems caused by Inflation</vt:lpstr>
      <vt:lpstr>How does monetary policy affect inflation and other problems?</vt:lpstr>
      <vt:lpstr>FISCAL POLICY</vt:lpstr>
      <vt:lpstr>Meaning</vt:lpstr>
      <vt:lpstr>      OBJECTIVES OF FISCAL POLICY </vt:lpstr>
      <vt:lpstr>Fiscal Policy there are three possible positions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2013-03-04T04:39:08Z</dcterms:created>
  <dcterms:modified xsi:type="dcterms:W3CDTF">2017-07-11T04:43:40Z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TC027879429991</vt:lpwstr>
  </property>
</Properties>
</file>